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3"/>
  </p:notesMasterIdLst>
  <p:sldIdLst>
    <p:sldId id="256" r:id="rId2"/>
    <p:sldId id="286" r:id="rId3"/>
    <p:sldId id="285" r:id="rId4"/>
    <p:sldId id="284" r:id="rId5"/>
    <p:sldId id="283" r:id="rId6"/>
    <p:sldId id="282" r:id="rId7"/>
    <p:sldId id="281" r:id="rId8"/>
    <p:sldId id="280" r:id="rId9"/>
    <p:sldId id="738" r:id="rId10"/>
    <p:sldId id="739" r:id="rId11"/>
    <p:sldId id="752" r:id="rId12"/>
    <p:sldId id="753" r:id="rId13"/>
    <p:sldId id="754" r:id="rId14"/>
    <p:sldId id="755" r:id="rId15"/>
    <p:sldId id="741" r:id="rId16"/>
    <p:sldId id="742" r:id="rId17"/>
    <p:sldId id="743" r:id="rId18"/>
    <p:sldId id="744" r:id="rId19"/>
    <p:sldId id="745" r:id="rId20"/>
    <p:sldId id="746" r:id="rId21"/>
    <p:sldId id="275" r:id="rId22"/>
    <p:sldId id="747" r:id="rId23"/>
    <p:sldId id="277" r:id="rId24"/>
    <p:sldId id="748" r:id="rId25"/>
    <p:sldId id="749" r:id="rId26"/>
    <p:sldId id="750" r:id="rId27"/>
    <p:sldId id="751" r:id="rId28"/>
    <p:sldId id="274" r:id="rId29"/>
    <p:sldId id="273" r:id="rId30"/>
    <p:sldId id="272" r:id="rId31"/>
    <p:sldId id="271" r:id="rId32"/>
    <p:sldId id="270" r:id="rId33"/>
    <p:sldId id="269" r:id="rId34"/>
    <p:sldId id="268" r:id="rId35"/>
    <p:sldId id="267" r:id="rId36"/>
    <p:sldId id="266" r:id="rId37"/>
    <p:sldId id="265" r:id="rId38"/>
    <p:sldId id="264" r:id="rId39"/>
    <p:sldId id="263" r:id="rId40"/>
    <p:sldId id="262" r:id="rId41"/>
    <p:sldId id="261" r:id="rId42"/>
    <p:sldId id="260" r:id="rId43"/>
    <p:sldId id="259" r:id="rId44"/>
    <p:sldId id="258" r:id="rId45"/>
    <p:sldId id="781" r:id="rId46"/>
    <p:sldId id="757" r:id="rId47"/>
    <p:sldId id="758" r:id="rId48"/>
    <p:sldId id="759" r:id="rId49"/>
    <p:sldId id="760" r:id="rId50"/>
    <p:sldId id="761" r:id="rId51"/>
    <p:sldId id="762" r:id="rId52"/>
    <p:sldId id="763" r:id="rId53"/>
    <p:sldId id="307" r:id="rId54"/>
    <p:sldId id="278" r:id="rId55"/>
    <p:sldId id="279" r:id="rId56"/>
    <p:sldId id="276" r:id="rId57"/>
    <p:sldId id="764" r:id="rId58"/>
    <p:sldId id="765" r:id="rId59"/>
    <p:sldId id="766" r:id="rId60"/>
    <p:sldId id="767" r:id="rId61"/>
    <p:sldId id="288" r:id="rId62"/>
    <p:sldId id="287" r:id="rId63"/>
    <p:sldId id="768" r:id="rId64"/>
    <p:sldId id="769" r:id="rId65"/>
    <p:sldId id="289" r:id="rId66"/>
    <p:sldId id="290" r:id="rId67"/>
    <p:sldId id="291" r:id="rId68"/>
    <p:sldId id="292" r:id="rId69"/>
    <p:sldId id="293" r:id="rId70"/>
    <p:sldId id="770" r:id="rId71"/>
    <p:sldId id="771" r:id="rId72"/>
    <p:sldId id="772" r:id="rId73"/>
    <p:sldId id="773" r:id="rId74"/>
    <p:sldId id="774" r:id="rId75"/>
    <p:sldId id="775" r:id="rId76"/>
    <p:sldId id="776" r:id="rId77"/>
    <p:sldId id="777" r:id="rId78"/>
    <p:sldId id="778" r:id="rId79"/>
    <p:sldId id="779" r:id="rId80"/>
    <p:sldId id="782" r:id="rId81"/>
    <p:sldId id="783" r:id="rId82"/>
    <p:sldId id="784" r:id="rId83"/>
    <p:sldId id="295" r:id="rId84"/>
    <p:sldId id="296" r:id="rId85"/>
    <p:sldId id="305" r:id="rId86"/>
    <p:sldId id="303" r:id="rId87"/>
    <p:sldId id="299" r:id="rId88"/>
    <p:sldId id="300" r:id="rId89"/>
    <p:sldId id="301" r:id="rId90"/>
    <p:sldId id="785" r:id="rId91"/>
    <p:sldId id="780"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133" autoAdjust="0"/>
  </p:normalViewPr>
  <p:slideViewPr>
    <p:cSldViewPr snapToGrid="0">
      <p:cViewPr varScale="1">
        <p:scale>
          <a:sx n="129" d="100"/>
          <a:sy n="129" d="100"/>
        </p:scale>
        <p:origin x="1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0E9A4-797D-4D3B-9858-45A9B9577C26}" type="datetimeFigureOut">
              <a:t>2025/4/18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B2D88-7B50-4036-A377-FCC2FCE9D59E}" type="slidenum">
              <a:t>‹#›</a:t>
            </a:fld>
            <a:endParaRPr lang="en-US"/>
          </a:p>
        </p:txBody>
      </p:sp>
    </p:spTree>
    <p:extLst>
      <p:ext uri="{BB962C8B-B14F-4D97-AF65-F5344CB8AC3E}">
        <p14:creationId xmlns:p14="http://schemas.microsoft.com/office/powerpoint/2010/main" val="398876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0B2D88-7B50-4036-A377-FCC2FCE9D59E}" type="slidenum">
              <a:rPr lang="en-US" smtClean="0"/>
              <a:t>1</a:t>
            </a:fld>
            <a:endParaRPr lang="en-US"/>
          </a:p>
        </p:txBody>
      </p:sp>
    </p:spTree>
    <p:extLst>
      <p:ext uri="{BB962C8B-B14F-4D97-AF65-F5344CB8AC3E}">
        <p14:creationId xmlns:p14="http://schemas.microsoft.com/office/powerpoint/2010/main" val="174210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Task 3</a:t>
            </a:r>
            <a:r>
              <a:rPr lang="en-US" dirty="0"/>
              <a:t>: Design a flexible defense framework applicable across different UAV network topologies.</a:t>
            </a:r>
          </a:p>
          <a:p>
            <a:r>
              <a:rPr lang="en-US" dirty="0"/>
              <a:t>We begin with a centralized model but aim for adaptability to decentralized or hybrid networks.</a:t>
            </a:r>
          </a:p>
          <a:p>
            <a:r>
              <a:rPr lang="en-US" dirty="0"/>
              <a:t>Our framework has modularity so components can be reused and extended.</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53</a:t>
            </a:fld>
            <a:endParaRPr lang="en-US"/>
          </a:p>
        </p:txBody>
      </p:sp>
    </p:spTree>
    <p:extLst>
      <p:ext uri="{BB962C8B-B14F-4D97-AF65-F5344CB8AC3E}">
        <p14:creationId xmlns:p14="http://schemas.microsoft.com/office/powerpoint/2010/main" val="385000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different configurations—centralized, decentralized, with or without ground vehicles.</a:t>
            </a:r>
          </a:p>
          <a:p>
            <a:r>
              <a:rPr lang="en-US" dirty="0"/>
              <a:t>Each configuration influences threat exposure and response strategies.</a:t>
            </a:r>
          </a:p>
          <a:p>
            <a:r>
              <a:rPr lang="en-US" dirty="0"/>
              <a:t>Our study also includes the concept of dynamic node participation, which is a common feature in real-world UAV tasks.</a:t>
            </a:r>
          </a:p>
        </p:txBody>
      </p:sp>
      <p:sp>
        <p:nvSpPr>
          <p:cNvPr id="4" name="Slide Number Placeholder 3"/>
          <p:cNvSpPr>
            <a:spLocks noGrp="1"/>
          </p:cNvSpPr>
          <p:nvPr>
            <p:ph type="sldNum" sz="quarter" idx="5"/>
          </p:nvPr>
        </p:nvSpPr>
        <p:spPr/>
        <p:txBody>
          <a:bodyPr/>
          <a:lstStyle/>
          <a:p>
            <a:fld id="{52D3E22B-E681-114A-94C7-A3C56A7890C0}" type="slidenum">
              <a:rPr lang="en-US" smtClean="0"/>
              <a:t>54</a:t>
            </a:fld>
            <a:endParaRPr lang="en-US"/>
          </a:p>
        </p:txBody>
      </p:sp>
    </p:spTree>
    <p:extLst>
      <p:ext uri="{BB962C8B-B14F-4D97-AF65-F5344CB8AC3E}">
        <p14:creationId xmlns:p14="http://schemas.microsoft.com/office/powerpoint/2010/main" val="390491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is heterogeneous and includes air and ground components.</a:t>
            </a:r>
          </a:p>
          <a:p>
            <a:r>
              <a:rPr lang="en-US" dirty="0"/>
              <a:t>Defense strategies must account for these varied entities and their communication behaviors.</a:t>
            </a:r>
          </a:p>
        </p:txBody>
      </p:sp>
      <p:sp>
        <p:nvSpPr>
          <p:cNvPr id="4" name="Slide Number Placeholder 3"/>
          <p:cNvSpPr>
            <a:spLocks noGrp="1"/>
          </p:cNvSpPr>
          <p:nvPr>
            <p:ph type="sldNum" sz="quarter" idx="5"/>
          </p:nvPr>
        </p:nvSpPr>
        <p:spPr/>
        <p:txBody>
          <a:bodyPr/>
          <a:lstStyle/>
          <a:p>
            <a:fld id="{52D3E22B-E681-114A-94C7-A3C56A7890C0}" type="slidenum">
              <a:rPr lang="en-US" smtClean="0"/>
              <a:t>55</a:t>
            </a:fld>
            <a:endParaRPr lang="en-US"/>
          </a:p>
        </p:txBody>
      </p:sp>
    </p:spTree>
    <p:extLst>
      <p:ext uri="{BB962C8B-B14F-4D97-AF65-F5344CB8AC3E}">
        <p14:creationId xmlns:p14="http://schemas.microsoft.com/office/powerpoint/2010/main" val="347864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works most focus on single-node or single-attack scenarios, missing the subtle collaboration between multiple adversaries.</a:t>
            </a:r>
          </a:p>
          <a:p>
            <a:r>
              <a:rPr lang="en-US" dirty="0"/>
              <a:t>However, attackers may spread out activity to stay under detection thresholds or use complementary strategies to confuse defenses.</a:t>
            </a:r>
          </a:p>
          <a:p>
            <a:r>
              <a:rPr lang="en-US" dirty="0"/>
              <a:t>UAV-specific constraints: low energy, limited compute power—meaning heavyweight defenses are not viable.</a:t>
            </a:r>
          </a:p>
        </p:txBody>
      </p:sp>
      <p:sp>
        <p:nvSpPr>
          <p:cNvPr id="4" name="Slide Number Placeholder 3"/>
          <p:cNvSpPr>
            <a:spLocks noGrp="1"/>
          </p:cNvSpPr>
          <p:nvPr>
            <p:ph type="sldNum" sz="quarter" idx="5"/>
          </p:nvPr>
        </p:nvSpPr>
        <p:spPr/>
        <p:txBody>
          <a:bodyPr/>
          <a:lstStyle/>
          <a:p>
            <a:fld id="{52D3E22B-E681-114A-94C7-A3C56A7890C0}" type="slidenum">
              <a:rPr lang="en-US" smtClean="0"/>
              <a:t>56</a:t>
            </a:fld>
            <a:endParaRPr lang="en-US"/>
          </a:p>
        </p:txBody>
      </p:sp>
    </p:spTree>
    <p:extLst>
      <p:ext uri="{BB962C8B-B14F-4D97-AF65-F5344CB8AC3E}">
        <p14:creationId xmlns:p14="http://schemas.microsoft.com/office/powerpoint/2010/main" val="322482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Real-world implications of collaborative attacks:</a:t>
            </a:r>
          </a:p>
          <a:p>
            <a:pPr marL="171450" indent="-171450">
              <a:buFont typeface="Arial" panose="020B0604020202020204" pitchFamily="34" charset="0"/>
              <a:buChar char="•"/>
            </a:pPr>
            <a:r>
              <a:rPr lang="en-US" b="1" dirty="0"/>
              <a:t>Search and Rescue</a:t>
            </a:r>
            <a:r>
              <a:rPr lang="en-US" dirty="0"/>
              <a:t>: Misleading data disrupts coordination.</a:t>
            </a:r>
          </a:p>
          <a:p>
            <a:pPr marL="171450" indent="-171450">
              <a:buFont typeface="Arial" panose="020B0604020202020204" pitchFamily="34" charset="0"/>
              <a:buChar char="•"/>
            </a:pPr>
            <a:r>
              <a:rPr lang="en-US" b="1" dirty="0"/>
              <a:t>Precision Agriculture</a:t>
            </a:r>
            <a:r>
              <a:rPr lang="en-US" dirty="0"/>
              <a:t>: Diverted UAVs or drained sensors.</a:t>
            </a:r>
          </a:p>
          <a:p>
            <a:pPr marL="171450" indent="-171450">
              <a:buFont typeface="Arial" panose="020B0604020202020204" pitchFamily="34" charset="0"/>
              <a:buChar char="•"/>
            </a:pPr>
            <a:r>
              <a:rPr lang="en-US" b="1" dirty="0"/>
              <a:t>Military</a:t>
            </a:r>
            <a:r>
              <a:rPr lang="en-US" dirty="0"/>
              <a:t>: Physical sabotage timed with cyberattacks.</a:t>
            </a:r>
          </a:p>
          <a:p>
            <a:r>
              <a:rPr lang="en-US" dirty="0"/>
              <a:t>We study three atomic attack types</a:t>
            </a:r>
          </a:p>
          <a:p>
            <a:pPr marL="171450" indent="-171450">
              <a:buFont typeface="Arial" panose="020B0604020202020204" pitchFamily="34" charset="0"/>
              <a:buChar char="•"/>
            </a:pPr>
            <a:r>
              <a:rPr lang="en-US" b="1" dirty="0"/>
              <a:t>Sybil</a:t>
            </a:r>
            <a:r>
              <a:rPr lang="en-US" dirty="0"/>
              <a:t>: Fake identities.</a:t>
            </a:r>
          </a:p>
          <a:p>
            <a:pPr marL="171450" indent="-171450">
              <a:buFont typeface="Arial" panose="020B0604020202020204" pitchFamily="34" charset="0"/>
              <a:buChar char="•"/>
            </a:pPr>
            <a:r>
              <a:rPr lang="en-US" b="1" dirty="0"/>
              <a:t>Wormhole</a:t>
            </a:r>
            <a:r>
              <a:rPr lang="en-US" dirty="0"/>
              <a:t>: Malicious routing loops.</a:t>
            </a:r>
          </a:p>
          <a:p>
            <a:pPr marL="171450" indent="-171450">
              <a:buFont typeface="Arial" panose="020B0604020202020204" pitchFamily="34" charset="0"/>
              <a:buChar char="•"/>
            </a:pPr>
            <a:r>
              <a:rPr lang="en-US" b="1" dirty="0"/>
              <a:t>Blackhole</a:t>
            </a:r>
            <a:r>
              <a:rPr lang="en-US" dirty="0"/>
              <a:t>: Traffic drops via false routes.</a:t>
            </a:r>
          </a:p>
          <a:p>
            <a:r>
              <a:rPr lang="en-US" dirty="0"/>
              <a:t>These atomic attacks can combine into powerful, stealthy collaborative attacks.</a:t>
            </a:r>
          </a:p>
        </p:txBody>
      </p:sp>
      <p:sp>
        <p:nvSpPr>
          <p:cNvPr id="4" name="Slide Number Placeholder 3"/>
          <p:cNvSpPr>
            <a:spLocks noGrp="1"/>
          </p:cNvSpPr>
          <p:nvPr>
            <p:ph type="sldNum" sz="quarter" idx="5"/>
          </p:nvPr>
        </p:nvSpPr>
        <p:spPr/>
        <p:txBody>
          <a:bodyPr/>
          <a:lstStyle/>
          <a:p>
            <a:fld id="{52D3E22B-E681-114A-94C7-A3C56A7890C0}" type="slidenum">
              <a:rPr lang="en-US" smtClean="0"/>
              <a:t>57</a:t>
            </a:fld>
            <a:endParaRPr lang="en-US"/>
          </a:p>
        </p:txBody>
      </p:sp>
    </p:spTree>
    <p:extLst>
      <p:ext uri="{BB962C8B-B14F-4D97-AF65-F5344CB8AC3E}">
        <p14:creationId xmlns:p14="http://schemas.microsoft.com/office/powerpoint/2010/main" val="383973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collaborative attack scenarios:</a:t>
            </a:r>
          </a:p>
          <a:p>
            <a:r>
              <a:rPr lang="en-US" dirty="0"/>
              <a:t>(a) Wormhole and Blackhole working together.</a:t>
            </a:r>
          </a:p>
          <a:p>
            <a:r>
              <a:rPr lang="en-US" dirty="0"/>
              <a:t>(b) Sybil node giving fake IDs to other attackers.</a:t>
            </a:r>
          </a:p>
          <a:p>
            <a:r>
              <a:rPr lang="en-US" dirty="0"/>
              <a:t>(c) and (d) Time-based coordination: insiders + outsiders across time.</a:t>
            </a:r>
          </a:p>
          <a:p>
            <a:r>
              <a:rPr lang="en-US" dirty="0"/>
              <a:t>These scenarios illustrate the complexity and variability in how adversaries collaborate.</a:t>
            </a:r>
          </a:p>
        </p:txBody>
      </p:sp>
      <p:sp>
        <p:nvSpPr>
          <p:cNvPr id="4" name="Slide Number Placeholder 3"/>
          <p:cNvSpPr>
            <a:spLocks noGrp="1"/>
          </p:cNvSpPr>
          <p:nvPr>
            <p:ph type="sldNum" sz="quarter" idx="5"/>
          </p:nvPr>
        </p:nvSpPr>
        <p:spPr/>
        <p:txBody>
          <a:bodyPr/>
          <a:lstStyle/>
          <a:p>
            <a:fld id="{52D3E22B-E681-114A-94C7-A3C56A7890C0}" type="slidenum">
              <a:rPr lang="en-US" smtClean="0"/>
              <a:t>58</a:t>
            </a:fld>
            <a:endParaRPr lang="en-US"/>
          </a:p>
        </p:txBody>
      </p:sp>
    </p:spTree>
    <p:extLst>
      <p:ext uri="{BB962C8B-B14F-4D97-AF65-F5344CB8AC3E}">
        <p14:creationId xmlns:p14="http://schemas.microsoft.com/office/powerpoint/2010/main" val="272577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Hiding Effect in Blackhole-Sybil collaboration example:</a:t>
            </a:r>
          </a:p>
          <a:p>
            <a:pPr marL="171450" indent="-171450">
              <a:buFont typeface="Arial" panose="020B0604020202020204" pitchFamily="34" charset="0"/>
              <a:buChar char="•"/>
            </a:pPr>
            <a:r>
              <a:rPr lang="en-US" dirty="0"/>
              <a:t>A Sybil attacker </a:t>
            </a:r>
            <a:r>
              <a:rPr lang="en-US" b="1" dirty="0"/>
              <a:t>quietly hands out IDs</a:t>
            </a:r>
            <a:r>
              <a:rPr lang="en-US" dirty="0"/>
              <a:t> to blackhole nodes.</a:t>
            </a:r>
          </a:p>
          <a:p>
            <a:pPr marL="171450" indent="-171450">
              <a:buFont typeface="Arial" panose="020B0604020202020204" pitchFamily="34" charset="0"/>
              <a:buChar char="•"/>
            </a:pPr>
            <a:r>
              <a:rPr lang="en-US" dirty="0"/>
              <a:t>The blackholes then act using valid-looking IDs, evading detection.</a:t>
            </a:r>
          </a:p>
          <a:p>
            <a:r>
              <a:rPr lang="en-US" dirty="0"/>
              <a:t>This coordination defeats blacklisting defenses.</a:t>
            </a:r>
          </a:p>
        </p:txBody>
      </p:sp>
      <p:sp>
        <p:nvSpPr>
          <p:cNvPr id="4" name="Slide Number Placeholder 3"/>
          <p:cNvSpPr>
            <a:spLocks noGrp="1"/>
          </p:cNvSpPr>
          <p:nvPr>
            <p:ph type="sldNum" sz="quarter" idx="5"/>
          </p:nvPr>
        </p:nvSpPr>
        <p:spPr/>
        <p:txBody>
          <a:bodyPr/>
          <a:lstStyle/>
          <a:p>
            <a:fld id="{52D3E22B-E681-114A-94C7-A3C56A7890C0}" type="slidenum">
              <a:rPr lang="en-US" smtClean="0"/>
              <a:t>59</a:t>
            </a:fld>
            <a:endParaRPr lang="en-US"/>
          </a:p>
        </p:txBody>
      </p:sp>
    </p:spTree>
    <p:extLst>
      <p:ext uri="{BB962C8B-B14F-4D97-AF65-F5344CB8AC3E}">
        <p14:creationId xmlns:p14="http://schemas.microsoft.com/office/powerpoint/2010/main" val="163568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a:t>
            </a:r>
            <a:r>
              <a:rPr lang="en-US" b="1" dirty="0"/>
              <a:t>Multi-Stage Attacks (</a:t>
            </a:r>
            <a:r>
              <a:rPr lang="en-US" b="1" dirty="0" err="1"/>
              <a:t>MSAs</a:t>
            </a:r>
            <a:r>
              <a:rPr lang="en-US" b="1" dirty="0"/>
              <a:t>)</a:t>
            </a:r>
            <a:r>
              <a:rPr lang="en-US" dirty="0"/>
              <a:t> and </a:t>
            </a:r>
            <a:r>
              <a:rPr lang="en-US" b="1" dirty="0"/>
              <a:t>Collaborative Attacks</a:t>
            </a:r>
            <a:r>
              <a:rPr lang="en-US" dirty="0"/>
              <a:t>:</a:t>
            </a:r>
          </a:p>
          <a:p>
            <a:pPr>
              <a:buFont typeface="Arial" panose="020B0604020202020204" pitchFamily="34" charset="0"/>
              <a:buChar char="•"/>
            </a:pPr>
            <a:r>
              <a:rPr lang="en-US" dirty="0" err="1"/>
              <a:t>MSAs</a:t>
            </a:r>
            <a:r>
              <a:rPr lang="en-US" dirty="0"/>
              <a:t> = single attacker over time.</a:t>
            </a:r>
          </a:p>
          <a:p>
            <a:pPr>
              <a:buFont typeface="Arial" panose="020B0604020202020204" pitchFamily="34" charset="0"/>
              <a:buChar char="•"/>
            </a:pPr>
            <a:r>
              <a:rPr lang="en-US" dirty="0"/>
              <a:t>Collaborative = multiple actors in parallel or staggered steps.</a:t>
            </a:r>
          </a:p>
          <a:p>
            <a:r>
              <a:rPr lang="en-US" dirty="0"/>
              <a:t>While </a:t>
            </a:r>
            <a:r>
              <a:rPr lang="en-US" dirty="0" err="1"/>
              <a:t>MSAs</a:t>
            </a:r>
            <a:r>
              <a:rPr lang="en-US" dirty="0"/>
              <a:t> provide a foundation (e.g., sequence learning), collaborative attacks require new methods for interleaved, multi-agent detection.</a:t>
            </a:r>
          </a:p>
        </p:txBody>
      </p:sp>
      <p:sp>
        <p:nvSpPr>
          <p:cNvPr id="4" name="Slide Number Placeholder 3"/>
          <p:cNvSpPr>
            <a:spLocks noGrp="1"/>
          </p:cNvSpPr>
          <p:nvPr>
            <p:ph type="sldNum" sz="quarter" idx="5"/>
          </p:nvPr>
        </p:nvSpPr>
        <p:spPr/>
        <p:txBody>
          <a:bodyPr/>
          <a:lstStyle/>
          <a:p>
            <a:fld id="{52D3E22B-E681-114A-94C7-A3C56A7890C0}" type="slidenum">
              <a:rPr lang="en-US" smtClean="0"/>
              <a:t>60</a:t>
            </a:fld>
            <a:endParaRPr lang="en-US"/>
          </a:p>
        </p:txBody>
      </p:sp>
    </p:spTree>
    <p:extLst>
      <p:ext uri="{BB962C8B-B14F-4D97-AF65-F5344CB8AC3E}">
        <p14:creationId xmlns:p14="http://schemas.microsoft.com/office/powerpoint/2010/main" val="95550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challenges of detecting collaborative attacks in UAV networks:</a:t>
            </a:r>
          </a:p>
          <a:p>
            <a:pPr marL="228600" lvl="0" indent="-228600">
              <a:buFont typeface="+mj-lt"/>
              <a:buAutoNum type="arabicPeriod"/>
            </a:pPr>
            <a:r>
              <a:rPr lang="en-US" dirty="0"/>
              <a:t>Multiple attackers acting together.</a:t>
            </a:r>
          </a:p>
          <a:p>
            <a:pPr marL="228600" lvl="0" indent="-228600">
              <a:buFont typeface="+mj-lt"/>
              <a:buAutoNum type="arabicPeriod"/>
            </a:pPr>
            <a:r>
              <a:rPr lang="en-US" dirty="0"/>
              <a:t>Changing attack surfaces due to UAV motion.</a:t>
            </a:r>
          </a:p>
          <a:p>
            <a:pPr marL="228600" lvl="0" indent="-228600">
              <a:buFont typeface="+mj-lt"/>
              <a:buAutoNum type="arabicPeriod"/>
            </a:pPr>
            <a:r>
              <a:rPr lang="en-US" dirty="0"/>
              <a:t>Resource constraints making heavy processing infeasible.</a:t>
            </a:r>
          </a:p>
          <a:p>
            <a:pPr marL="0" lvl="0" indent="0">
              <a:buFont typeface="+mj-lt"/>
              <a:buNone/>
            </a:pPr>
            <a:endParaRPr lang="en-US" dirty="0"/>
          </a:p>
          <a:p>
            <a:pPr marL="0" lvl="0" indent="0">
              <a:buFont typeface="+mj-lt"/>
              <a:buNone/>
            </a:pPr>
            <a:r>
              <a:rPr lang="en-US" dirty="0"/>
              <a:t>These issues demand innovative, layered, and lightweight solutions.</a:t>
            </a:r>
          </a:p>
          <a:p>
            <a:pPr marL="457200" lvl="1"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61</a:t>
            </a:fld>
            <a:endParaRPr lang="en-US"/>
          </a:p>
        </p:txBody>
      </p:sp>
    </p:spTree>
    <p:extLst>
      <p:ext uri="{BB962C8B-B14F-4D97-AF65-F5344CB8AC3E}">
        <p14:creationId xmlns:p14="http://schemas.microsoft.com/office/powerpoint/2010/main" val="308444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ML often fails with multi-step, spread-out attacks.</a:t>
            </a:r>
          </a:p>
          <a:p>
            <a:r>
              <a:rPr lang="en-US" b="1" dirty="0"/>
              <a:t>Formal methods</a:t>
            </a:r>
            <a:r>
              <a:rPr lang="en-US" dirty="0"/>
              <a:t> provide a powerful alternative:</a:t>
            </a:r>
          </a:p>
          <a:p>
            <a:pPr lvl="0">
              <a:buFont typeface="Arial" panose="020B0604020202020204" pitchFamily="34" charset="0"/>
              <a:buChar char="•"/>
            </a:pPr>
            <a:r>
              <a:rPr lang="en-US" dirty="0"/>
              <a:t>Model the UAV network as a system with states and transitions.</a:t>
            </a:r>
          </a:p>
          <a:p>
            <a:pPr lvl="0">
              <a:buFont typeface="Arial" panose="020B0604020202020204" pitchFamily="34" charset="0"/>
              <a:buChar char="•"/>
            </a:pPr>
            <a:r>
              <a:rPr lang="en-US" dirty="0"/>
              <a:t>Use </a:t>
            </a:r>
            <a:r>
              <a:rPr lang="en-US" b="1" dirty="0"/>
              <a:t>model checking</a:t>
            </a:r>
            <a:r>
              <a:rPr lang="en-US" dirty="0"/>
              <a:t> to verify that transitions follow expected patterns.</a:t>
            </a:r>
          </a:p>
          <a:p>
            <a:pPr lvl="0">
              <a:buFont typeface="Arial" panose="020B0604020202020204" pitchFamily="34" charset="0"/>
              <a:buChar char="•"/>
            </a:pPr>
            <a:r>
              <a:rPr lang="en-US" dirty="0"/>
              <a:t>Unexpected behavior → potential collaborative attack.</a:t>
            </a:r>
          </a:p>
          <a:p>
            <a:pPr lvl="0">
              <a:buFont typeface="Arial" panose="020B0604020202020204" pitchFamily="34" charset="0"/>
              <a:buNone/>
            </a:pPr>
            <a:r>
              <a:rPr lang="en-US" dirty="0"/>
              <a:t>We use </a:t>
            </a:r>
            <a:r>
              <a:rPr lang="en-US" b="1" dirty="0"/>
              <a:t>finite state machines</a:t>
            </a:r>
            <a:r>
              <a:rPr lang="en-US" dirty="0"/>
              <a:t> and </a:t>
            </a:r>
            <a:r>
              <a:rPr lang="en-US" b="1" dirty="0"/>
              <a:t>temporal logic</a:t>
            </a:r>
            <a:r>
              <a:rPr lang="en-US" dirty="0"/>
              <a:t> to formalize attacker behavior.</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62</a:t>
            </a:fld>
            <a:endParaRPr lang="en-US"/>
          </a:p>
        </p:txBody>
      </p:sp>
    </p:spTree>
    <p:extLst>
      <p:ext uri="{BB962C8B-B14F-4D97-AF65-F5344CB8AC3E}">
        <p14:creationId xmlns:p14="http://schemas.microsoft.com/office/powerpoint/2010/main" val="18732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1F551-9CE8-4E48-8D99-F8560638BB19}" type="slidenum">
              <a:rPr lang="en-US" smtClean="0"/>
              <a:t>2</a:t>
            </a:fld>
            <a:endParaRPr lang="en-US"/>
          </a:p>
        </p:txBody>
      </p:sp>
    </p:spTree>
    <p:extLst>
      <p:ext uri="{BB962C8B-B14F-4D97-AF65-F5344CB8AC3E}">
        <p14:creationId xmlns:p14="http://schemas.microsoft.com/office/powerpoint/2010/main" val="569984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two ML approaches:</a:t>
            </a:r>
          </a:p>
          <a:p>
            <a:pPr>
              <a:buFont typeface="Arial" panose="020B0604020202020204" pitchFamily="34" charset="0"/>
              <a:buChar char="•"/>
            </a:pPr>
            <a:r>
              <a:rPr lang="en-US" b="1" dirty="0"/>
              <a:t>HMM (Hidden Markov Models)</a:t>
            </a:r>
            <a:r>
              <a:rPr lang="en-US" dirty="0"/>
              <a:t>: Good for simple, periodic attacks, works onboard due to low overhead.</a:t>
            </a:r>
          </a:p>
          <a:p>
            <a:pPr>
              <a:buFont typeface="Arial" panose="020B0604020202020204" pitchFamily="34" charset="0"/>
              <a:buChar char="•"/>
            </a:pPr>
            <a:r>
              <a:rPr lang="en-US" b="1" dirty="0"/>
              <a:t>LSTM (Long Short-Term Memory)</a:t>
            </a:r>
            <a:r>
              <a:rPr lang="en-US" dirty="0"/>
              <a:t>: Better for complex or delayed patterns, but needs more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models are complementary: </a:t>
            </a:r>
            <a:r>
              <a:rPr lang="en-US" dirty="0" err="1"/>
              <a:t>HMMs</a:t>
            </a:r>
            <a:r>
              <a:rPr lang="en-US" dirty="0"/>
              <a:t> can be run on UAVs, LSTMs at base stations for deep analysis.</a:t>
            </a:r>
          </a:p>
        </p:txBody>
      </p:sp>
      <p:sp>
        <p:nvSpPr>
          <p:cNvPr id="4" name="Slide Number Placeholder 3"/>
          <p:cNvSpPr>
            <a:spLocks noGrp="1"/>
          </p:cNvSpPr>
          <p:nvPr>
            <p:ph type="sldNum" sz="quarter" idx="5"/>
          </p:nvPr>
        </p:nvSpPr>
        <p:spPr/>
        <p:txBody>
          <a:bodyPr/>
          <a:lstStyle/>
          <a:p>
            <a:fld id="{52D3E22B-E681-114A-94C7-A3C56A7890C0}" type="slidenum">
              <a:rPr lang="en-US" smtClean="0"/>
              <a:t>63</a:t>
            </a:fld>
            <a:endParaRPr lang="en-US"/>
          </a:p>
        </p:txBody>
      </p:sp>
    </p:spTree>
    <p:extLst>
      <p:ext uri="{BB962C8B-B14F-4D97-AF65-F5344CB8AC3E}">
        <p14:creationId xmlns:p14="http://schemas.microsoft.com/office/powerpoint/2010/main" val="313179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table highlights how different events and actions map to the detection mechanisms described earlier.</a:t>
            </a:r>
          </a:p>
          <a:p>
            <a:pPr>
              <a:buFont typeface="Arial" panose="020B0604020202020204" pitchFamily="34" charset="0"/>
              <a:buNone/>
            </a:pPr>
            <a:r>
              <a:rPr lang="en-US" dirty="0"/>
              <a:t>It shows how the system tracks events in relation to various collaborative attack examples.</a:t>
            </a:r>
          </a:p>
          <a:p>
            <a:pPr>
              <a:buFont typeface="Arial" panose="020B0604020202020204" pitchFamily="34" charset="0"/>
              <a:buNone/>
            </a:pPr>
            <a:r>
              <a:rPr lang="en-US" dirty="0"/>
              <a:t>The table bridges theory with implementation—how the detection framework processes real UAV behavior and alerts.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64</a:t>
            </a:fld>
            <a:endParaRPr lang="en-US"/>
          </a:p>
        </p:txBody>
      </p:sp>
    </p:spTree>
    <p:extLst>
      <p:ext uri="{BB962C8B-B14F-4D97-AF65-F5344CB8AC3E}">
        <p14:creationId xmlns:p14="http://schemas.microsoft.com/office/powerpoint/2010/main" val="339470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Our frame is </a:t>
            </a:r>
            <a:r>
              <a:rPr lang="en-US" b="1" dirty="0"/>
              <a:t>distributed</a:t>
            </a:r>
            <a:r>
              <a:rPr lang="en-US" dirty="0"/>
              <a:t>, striking a balance between:</a:t>
            </a:r>
          </a:p>
          <a:p>
            <a:pPr marL="742950" lvl="1" indent="-285750">
              <a:buFont typeface="Arial" panose="020B0604020202020204" pitchFamily="34" charset="0"/>
              <a:buChar char="•"/>
            </a:pPr>
            <a:r>
              <a:rPr lang="en-US" dirty="0"/>
              <a:t>Lightweight detection at UAVs.</a:t>
            </a:r>
          </a:p>
          <a:p>
            <a:pPr marL="742950" lvl="1" indent="-285750">
              <a:buFont typeface="Arial" panose="020B0604020202020204" pitchFamily="34" charset="0"/>
              <a:buChar char="•"/>
            </a:pPr>
            <a:r>
              <a:rPr lang="en-US" dirty="0"/>
              <a:t>Deep analysis at the </a:t>
            </a:r>
            <a:r>
              <a:rPr lang="en-US" b="1" dirty="0"/>
              <a:t>Base Station (BS)</a:t>
            </a:r>
            <a:r>
              <a:rPr lang="en-US" dirty="0"/>
              <a:t>.</a:t>
            </a:r>
          </a:p>
          <a:p>
            <a:pPr>
              <a:buFont typeface="Arial" panose="020B0604020202020204" pitchFamily="34" charset="0"/>
              <a:buNone/>
            </a:pPr>
            <a:r>
              <a:rPr lang="en-US" dirty="0"/>
              <a:t>Three key BS roles are:</a:t>
            </a:r>
          </a:p>
          <a:p>
            <a:pPr marL="742950" lvl="1" indent="-285750">
              <a:buFont typeface="Arial" panose="020B0604020202020204" pitchFamily="34" charset="0"/>
              <a:buChar char="•"/>
            </a:pPr>
            <a:r>
              <a:rPr lang="en-US" dirty="0"/>
              <a:t>Use model checking to find collaboration patterns.</a:t>
            </a:r>
          </a:p>
          <a:p>
            <a:pPr marL="742950" lvl="1" indent="-285750">
              <a:buFont typeface="Arial" panose="020B0604020202020204" pitchFamily="34" charset="0"/>
              <a:buChar char="•"/>
            </a:pPr>
            <a:r>
              <a:rPr lang="en-US" dirty="0"/>
              <a:t>Generate attack signatures.</a:t>
            </a:r>
          </a:p>
          <a:p>
            <a:pPr marL="742950" lvl="1" indent="-285750">
              <a:buFont typeface="Arial" panose="020B0604020202020204" pitchFamily="34" charset="0"/>
              <a:buChar char="•"/>
            </a:pPr>
            <a:r>
              <a:rPr lang="en-US" dirty="0"/>
              <a:t>Analyze sequences with attention-based models.</a:t>
            </a:r>
          </a:p>
          <a:p>
            <a:pPr>
              <a:buFont typeface="Arial" panose="020B0604020202020204" pitchFamily="34" charset="0"/>
              <a:buNone/>
            </a:pPr>
            <a:r>
              <a:rPr lang="en-US" dirty="0"/>
              <a:t>This architecture makes detection scalable and adaptive.</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65</a:t>
            </a:fld>
            <a:endParaRPr lang="en-US"/>
          </a:p>
        </p:txBody>
      </p:sp>
    </p:spTree>
    <p:extLst>
      <p:ext uri="{BB962C8B-B14F-4D97-AF65-F5344CB8AC3E}">
        <p14:creationId xmlns:p14="http://schemas.microsoft.com/office/powerpoint/2010/main" val="2434702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UAVs run lightweight </a:t>
            </a:r>
            <a:r>
              <a:rPr lang="en-US" b="1" dirty="0"/>
              <a:t>HMM-based models</a:t>
            </a:r>
            <a:r>
              <a:rPr lang="en-US" dirty="0"/>
              <a:t> for quick, local threat detection.</a:t>
            </a:r>
          </a:p>
          <a:p>
            <a:r>
              <a:rPr lang="en-US" dirty="0"/>
              <a:t>More complex, </a:t>
            </a:r>
            <a:r>
              <a:rPr lang="en-US" b="1" dirty="0"/>
              <a:t>long-term analysis</a:t>
            </a:r>
            <a:r>
              <a:rPr lang="en-US" dirty="0"/>
              <a:t> is offloaded to the Base Station using </a:t>
            </a:r>
            <a:r>
              <a:rPr lang="en-US" b="1" dirty="0"/>
              <a:t>LSTM and attention mechanisms</a:t>
            </a:r>
            <a:r>
              <a:rPr lang="en-US" dirty="0"/>
              <a:t>.</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66</a:t>
            </a:fld>
            <a:endParaRPr lang="en-US"/>
          </a:p>
        </p:txBody>
      </p:sp>
    </p:spTree>
    <p:extLst>
      <p:ext uri="{BB962C8B-B14F-4D97-AF65-F5344CB8AC3E}">
        <p14:creationId xmlns:p14="http://schemas.microsoft.com/office/powerpoint/2010/main" val="4254191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Low computational burden on UAVs.</a:t>
            </a:r>
          </a:p>
          <a:p>
            <a:pPr>
              <a:buFont typeface="Arial" panose="020B0604020202020204" pitchFamily="34" charset="0"/>
              <a:buChar char="•"/>
            </a:pPr>
            <a:r>
              <a:rPr lang="en-US" dirty="0"/>
              <a:t>Real-time adaptability.</a:t>
            </a:r>
          </a:p>
          <a:p>
            <a:pPr>
              <a:buFont typeface="Arial" panose="020B0604020202020204" pitchFamily="34" charset="0"/>
              <a:buChar char="•"/>
            </a:pPr>
            <a:r>
              <a:rPr lang="en-US" dirty="0"/>
              <a:t>Model checking ensures </a:t>
            </a:r>
            <a:r>
              <a:rPr lang="en-US" b="1" dirty="0"/>
              <a:t>verifiability</a:t>
            </a:r>
            <a:r>
              <a:rPr lang="en-US" dirty="0"/>
              <a:t> of all decisions.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67</a:t>
            </a:fld>
            <a:endParaRPr lang="en-US"/>
          </a:p>
        </p:txBody>
      </p:sp>
    </p:spTree>
    <p:extLst>
      <p:ext uri="{BB962C8B-B14F-4D97-AF65-F5344CB8AC3E}">
        <p14:creationId xmlns:p14="http://schemas.microsoft.com/office/powerpoint/2010/main" val="2743753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introduce </a:t>
            </a:r>
            <a:r>
              <a:rPr lang="en-US" b="1" dirty="0" err="1"/>
              <a:t>RDCollab</a:t>
            </a:r>
            <a:r>
              <a:rPr lang="en-US" dirty="0"/>
              <a:t> — “Reasoning and Detecting Collaborative Attacks”.</a:t>
            </a:r>
          </a:p>
          <a:p>
            <a:r>
              <a:rPr lang="en-US" dirty="0"/>
              <a:t>It uses </a:t>
            </a:r>
            <a:r>
              <a:rPr lang="en-US" b="1" dirty="0"/>
              <a:t>model checking</a:t>
            </a:r>
            <a:r>
              <a:rPr lang="en-US" dirty="0"/>
              <a:t> to uncover complex attack patterns.</a:t>
            </a:r>
          </a:p>
          <a:p>
            <a:r>
              <a:rPr lang="en-US" dirty="0"/>
              <a:t>Represents each attack as a </a:t>
            </a:r>
            <a:r>
              <a:rPr lang="en-US" b="1" dirty="0"/>
              <a:t>finite state machine (FSM)</a:t>
            </a:r>
            <a:r>
              <a:rPr lang="en-US" dirty="0"/>
              <a:t> and explores their interactions.</a:t>
            </a:r>
          </a:p>
          <a:p>
            <a:pPr>
              <a:buFont typeface="Arial" panose="020B0604020202020204" pitchFamily="34" charset="0"/>
              <a:buChar char="•"/>
            </a:pPr>
            <a:r>
              <a:rPr lang="en-US" dirty="0"/>
              <a:t>Up to </a:t>
            </a:r>
            <a:r>
              <a:rPr lang="en-US" b="1" dirty="0"/>
              <a:t>63% improvement</a:t>
            </a:r>
            <a:r>
              <a:rPr lang="en-US" dirty="0"/>
              <a:t> in detection rates.</a:t>
            </a:r>
          </a:p>
          <a:p>
            <a:pPr>
              <a:buFont typeface="Arial" panose="020B0604020202020204" pitchFamily="34" charset="0"/>
              <a:buChar char="•"/>
            </a:pPr>
            <a:r>
              <a:rPr lang="en-US" dirty="0"/>
              <a:t>Detects hidden adversaries </a:t>
            </a:r>
            <a:r>
              <a:rPr lang="en-US" b="1" dirty="0"/>
              <a:t>within 6.1 seconds</a:t>
            </a:r>
            <a:r>
              <a:rPr lang="en-US" dirty="0"/>
              <a:t>.</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68</a:t>
            </a:fld>
            <a:endParaRPr lang="en-US"/>
          </a:p>
        </p:txBody>
      </p:sp>
    </p:spTree>
    <p:extLst>
      <p:ext uri="{BB962C8B-B14F-4D97-AF65-F5344CB8AC3E}">
        <p14:creationId xmlns:p14="http://schemas.microsoft.com/office/powerpoint/2010/main" val="30508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err="1"/>
              <a:t>RDCollab</a:t>
            </a:r>
            <a:r>
              <a:rPr lang="en-US" dirty="0"/>
              <a:t> identifies </a:t>
            </a:r>
            <a:r>
              <a:rPr lang="en-US" b="1" dirty="0"/>
              <a:t>three synergy effects </a:t>
            </a:r>
            <a:r>
              <a:rPr lang="en-US" b="0" dirty="0"/>
              <a:t>introduced in previous slides</a:t>
            </a:r>
            <a:r>
              <a:rPr lang="en-US" dirty="0"/>
              <a:t>:</a:t>
            </a:r>
          </a:p>
          <a:p>
            <a:pPr marL="742950" lvl="1" indent="-285750">
              <a:buFont typeface="Arial" panose="020B0604020202020204" pitchFamily="34" charset="0"/>
              <a:buChar char="•"/>
            </a:pPr>
            <a:r>
              <a:rPr lang="en-US" b="1" dirty="0"/>
              <a:t>Hiding Effect</a:t>
            </a:r>
            <a:r>
              <a:rPr lang="en-US" dirty="0"/>
              <a:t>: Harder to detect.</a:t>
            </a:r>
          </a:p>
          <a:p>
            <a:pPr marL="742950" lvl="1" indent="-285750">
              <a:buFont typeface="Arial" panose="020B0604020202020204" pitchFamily="34" charset="0"/>
              <a:buChar char="•"/>
            </a:pPr>
            <a:r>
              <a:rPr lang="en-US" b="1" dirty="0"/>
              <a:t>Amplifying Effect</a:t>
            </a:r>
            <a:r>
              <a:rPr lang="en-US" dirty="0"/>
              <a:t>: More damage together.</a:t>
            </a:r>
          </a:p>
          <a:p>
            <a:pPr marL="742950" lvl="1" indent="-285750">
              <a:buFont typeface="Arial" panose="020B0604020202020204" pitchFamily="34" charset="0"/>
              <a:buChar char="•"/>
            </a:pPr>
            <a:r>
              <a:rPr lang="en-US" b="1" dirty="0"/>
              <a:t>Shortcut Effect</a:t>
            </a:r>
            <a:r>
              <a:rPr lang="en-US" dirty="0"/>
              <a:t>: Faster path to disruption.</a:t>
            </a:r>
          </a:p>
          <a:p>
            <a:pPr>
              <a:buFont typeface="Arial" panose="020B0604020202020204" pitchFamily="34" charset="0"/>
              <a:buNone/>
            </a:pPr>
            <a:r>
              <a:rPr lang="en-US" dirty="0"/>
              <a:t>7 novel attacks discovered using </a:t>
            </a:r>
            <a:r>
              <a:rPr lang="en-US" dirty="0" err="1"/>
              <a:t>RDCollab</a:t>
            </a:r>
            <a:r>
              <a:rPr lang="en-US" dirty="0"/>
              <a:t> (e.g., Hidden Blackhole Attack).</a:t>
            </a:r>
          </a:p>
          <a:p>
            <a:pPr>
              <a:buFont typeface="Arial" panose="020B0604020202020204" pitchFamily="34" charset="0"/>
              <a:buNone/>
            </a:pPr>
            <a:r>
              <a:rPr lang="en-US" dirty="0"/>
              <a:t>These results show how formal methods can discover unknown but dangerous attack variants.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69</a:t>
            </a:fld>
            <a:endParaRPr lang="en-US"/>
          </a:p>
        </p:txBody>
      </p:sp>
    </p:spTree>
    <p:extLst>
      <p:ext uri="{BB962C8B-B14F-4D97-AF65-F5344CB8AC3E}">
        <p14:creationId xmlns:p14="http://schemas.microsoft.com/office/powerpoint/2010/main" val="3642281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attacks are </a:t>
            </a:r>
            <a:r>
              <a:rPr lang="en-US" b="1" dirty="0"/>
              <a:t>formally modeled</a:t>
            </a:r>
            <a:r>
              <a:rPr lang="en-US" dirty="0"/>
              <a:t> as FSMs with message-passing channels.</a:t>
            </a:r>
          </a:p>
          <a:p>
            <a:r>
              <a:rPr lang="en-US" dirty="0"/>
              <a:t>Each attacker’s behavior is encoded as a state machine.</a:t>
            </a:r>
          </a:p>
          <a:p>
            <a:r>
              <a:rPr lang="en-US" dirty="0"/>
              <a:t>Communication between FSMs allows simulation of collaboration.</a:t>
            </a:r>
          </a:p>
          <a:p>
            <a:r>
              <a:rPr lang="en-US" dirty="0"/>
              <a:t>This approach enables systematic discovery of synergy effects and vulnerabilities.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70</a:t>
            </a:fld>
            <a:endParaRPr lang="en-US"/>
          </a:p>
        </p:txBody>
      </p:sp>
    </p:spTree>
    <p:extLst>
      <p:ext uri="{BB962C8B-B14F-4D97-AF65-F5344CB8AC3E}">
        <p14:creationId xmlns:p14="http://schemas.microsoft.com/office/powerpoint/2010/main" val="3128236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This structure lets us trace blackhole and Sybil attackers’ behavior and interaction.</a:t>
            </a:r>
          </a:p>
          <a:p>
            <a:pPr>
              <a:buFont typeface="Arial" panose="020B0604020202020204" pitchFamily="34" charset="0"/>
              <a:buNone/>
            </a:pPr>
            <a:r>
              <a:rPr lang="en-US" dirty="0"/>
              <a:t>This modeling phase lays the groundwork for precise detection.</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71</a:t>
            </a:fld>
            <a:endParaRPr lang="en-US"/>
          </a:p>
        </p:txBody>
      </p:sp>
    </p:spTree>
    <p:extLst>
      <p:ext uri="{BB962C8B-B14F-4D97-AF65-F5344CB8AC3E}">
        <p14:creationId xmlns:p14="http://schemas.microsoft.com/office/powerpoint/2010/main" val="340633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Labels</a:t>
            </a:r>
            <a:r>
              <a:rPr lang="en-US" dirty="0"/>
              <a:t> are added to attacker actions:</a:t>
            </a:r>
          </a:p>
          <a:p>
            <a:pPr marL="742950" lvl="1" indent="-285750">
              <a:buFont typeface="Arial" panose="020B0604020202020204" pitchFamily="34" charset="0"/>
              <a:buChar char="•"/>
            </a:pPr>
            <a:r>
              <a:rPr lang="en-US" b="1" dirty="0"/>
              <a:t>Impact Labels</a:t>
            </a:r>
            <a:r>
              <a:rPr lang="en-US" dirty="0"/>
              <a:t>: What kind of security violation? (e.g., integrity, availability).</a:t>
            </a:r>
          </a:p>
          <a:p>
            <a:pPr marL="742950" lvl="1" indent="-285750">
              <a:buFont typeface="Arial" panose="020B0604020202020204" pitchFamily="34" charset="0"/>
              <a:buChar char="•"/>
            </a:pPr>
            <a:r>
              <a:rPr lang="en-US" b="1" dirty="0"/>
              <a:t>Detectability Labels</a:t>
            </a:r>
            <a:r>
              <a:rPr lang="en-US" dirty="0"/>
              <a:t>: Can it be observed? Fully, partially, or not at all?</a:t>
            </a:r>
          </a:p>
          <a:p>
            <a:pPr>
              <a:buFont typeface="Arial" panose="020B0604020202020204" pitchFamily="34" charset="0"/>
              <a:buNone/>
            </a:pPr>
            <a:r>
              <a:rPr lang="en-US" dirty="0"/>
              <a:t>These annotations help map real-world behaviors to abstract attack models.</a:t>
            </a:r>
          </a:p>
          <a:p>
            <a:pPr>
              <a:buFont typeface="Arial" panose="020B0604020202020204" pitchFamily="34" charset="0"/>
              <a:buNone/>
            </a:pPr>
            <a:r>
              <a:rPr lang="en-US" dirty="0"/>
              <a:t>They also enables IDS to better understand which actions are stealthy or harmful.</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72</a:t>
            </a:fld>
            <a:endParaRPr lang="en-US"/>
          </a:p>
        </p:txBody>
      </p:sp>
    </p:spTree>
    <p:extLst>
      <p:ext uri="{BB962C8B-B14F-4D97-AF65-F5344CB8AC3E}">
        <p14:creationId xmlns:p14="http://schemas.microsoft.com/office/powerpoint/2010/main" val="172086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rapid growth of the UAV market is projected to reach $100 billion by 2030.</a:t>
            </a:r>
          </a:p>
          <a:p>
            <a:r>
              <a:rPr lang="en-US" dirty="0"/>
              <a:t>As UAVs become more prevalent in commercial, civil, and military applications, ensuring their security becomes a top priority.</a:t>
            </a:r>
          </a:p>
          <a:p>
            <a:r>
              <a:rPr lang="en-US" dirty="0"/>
              <a:t>This increasing scale also raises the stakes for potential cyber and physical threats, particularly collaborative ones.</a:t>
            </a:r>
          </a:p>
        </p:txBody>
      </p:sp>
      <p:sp>
        <p:nvSpPr>
          <p:cNvPr id="4" name="Slide Number Placeholder 3"/>
          <p:cNvSpPr>
            <a:spLocks noGrp="1"/>
          </p:cNvSpPr>
          <p:nvPr>
            <p:ph type="sldNum" sz="quarter" idx="5"/>
          </p:nvPr>
        </p:nvSpPr>
        <p:spPr/>
        <p:txBody>
          <a:bodyPr/>
          <a:lstStyle/>
          <a:p>
            <a:fld id="{52D3E22B-E681-114A-94C7-A3C56A7890C0}" type="slidenum">
              <a:rPr lang="en-US" smtClean="0"/>
              <a:t>46</a:t>
            </a:fld>
            <a:endParaRPr lang="en-US"/>
          </a:p>
        </p:txBody>
      </p:sp>
    </p:spTree>
    <p:extLst>
      <p:ext uri="{BB962C8B-B14F-4D97-AF65-F5344CB8AC3E}">
        <p14:creationId xmlns:p14="http://schemas.microsoft.com/office/powerpoint/2010/main" val="2092604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Linear Temporal Logic (LTL)</a:t>
            </a:r>
            <a:r>
              <a:rPr lang="en-US" dirty="0"/>
              <a:t> is a way to encode security properties.</a:t>
            </a:r>
          </a:p>
          <a:p>
            <a:pPr>
              <a:buFont typeface="Arial" panose="020B0604020202020204" pitchFamily="34" charset="0"/>
              <a:buNone/>
            </a:pPr>
            <a:r>
              <a:rPr lang="en-US" dirty="0"/>
              <a:t>The system checks if the attack models violate expected safety properties over time.</a:t>
            </a:r>
          </a:p>
          <a:p>
            <a:pPr>
              <a:buFont typeface="Arial" panose="020B0604020202020204" pitchFamily="34" charset="0"/>
              <a:buChar char="•"/>
            </a:pPr>
            <a:r>
              <a:rPr lang="en-US" dirty="0"/>
              <a:t>If violations occur, a </a:t>
            </a:r>
            <a:r>
              <a:rPr lang="en-US" b="1" dirty="0"/>
              <a:t>counterexample</a:t>
            </a:r>
            <a:r>
              <a:rPr lang="en-US" dirty="0"/>
              <a:t> is generated, showing how attacks collaborate.</a:t>
            </a:r>
          </a:p>
          <a:p>
            <a:pPr>
              <a:buFont typeface="Arial" panose="020B0604020202020204" pitchFamily="34" charset="0"/>
              <a:buNone/>
            </a:pPr>
            <a:r>
              <a:rPr lang="en-US" dirty="0"/>
              <a:t>This process makes hidden threats </a:t>
            </a:r>
            <a:r>
              <a:rPr lang="en-US" b="1" dirty="0"/>
              <a:t>discoverable and explainable</a:t>
            </a:r>
            <a:r>
              <a:rPr lang="en-US" dirty="0"/>
              <a:t>.</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73</a:t>
            </a:fld>
            <a:endParaRPr lang="en-US"/>
          </a:p>
        </p:txBody>
      </p:sp>
    </p:spTree>
    <p:extLst>
      <p:ext uri="{BB962C8B-B14F-4D97-AF65-F5344CB8AC3E}">
        <p14:creationId xmlns:p14="http://schemas.microsoft.com/office/powerpoint/2010/main" val="2041413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a:t>
            </a:r>
            <a:r>
              <a:rPr lang="en-US" b="1" dirty="0"/>
              <a:t>counterexamples</a:t>
            </a:r>
            <a:r>
              <a:rPr lang="en-US" dirty="0"/>
              <a:t>:</a:t>
            </a:r>
          </a:p>
          <a:p>
            <a:pPr>
              <a:buFont typeface="Arial" panose="020B0604020202020204" pitchFamily="34" charset="0"/>
              <a:buChar char="•"/>
            </a:pPr>
            <a:r>
              <a:rPr lang="en-US" dirty="0"/>
              <a:t>They act as "oracles" or patterns of malicious collaboration.</a:t>
            </a:r>
          </a:p>
          <a:p>
            <a:pPr>
              <a:buFont typeface="Arial" panose="020B0604020202020204" pitchFamily="34" charset="0"/>
              <a:buChar char="•"/>
            </a:pPr>
            <a:r>
              <a:rPr lang="en-US" dirty="0"/>
              <a:t>These are then fed back into </a:t>
            </a:r>
            <a:r>
              <a:rPr lang="en-US" dirty="0" err="1"/>
              <a:t>IDSs</a:t>
            </a:r>
            <a:r>
              <a:rPr lang="en-US" dirty="0"/>
              <a:t> to </a:t>
            </a:r>
            <a:r>
              <a:rPr lang="en-US" b="1" dirty="0"/>
              <a:t>update their detection logic</a:t>
            </a:r>
            <a:r>
              <a:rPr lang="en-US" dirty="0"/>
              <a:t>.</a:t>
            </a:r>
          </a:p>
          <a:p>
            <a:r>
              <a:rPr lang="en-US" dirty="0"/>
              <a:t>This forms a </a:t>
            </a:r>
            <a:r>
              <a:rPr lang="en-US" b="1" dirty="0"/>
              <a:t>learning loop</a:t>
            </a:r>
            <a:r>
              <a:rPr lang="en-US" dirty="0"/>
              <a:t>—every detected attack makes the IDS smarter.</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74</a:t>
            </a:fld>
            <a:endParaRPr lang="en-US"/>
          </a:p>
        </p:txBody>
      </p:sp>
    </p:spTree>
    <p:extLst>
      <p:ext uri="{BB962C8B-B14F-4D97-AF65-F5344CB8AC3E}">
        <p14:creationId xmlns:p14="http://schemas.microsoft.com/office/powerpoint/2010/main" val="140980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Reasoning Phase</a:t>
            </a:r>
            <a:r>
              <a:rPr lang="en-US" dirty="0"/>
              <a:t>: Model checking reveals collaborative patterns.</a:t>
            </a:r>
          </a:p>
          <a:p>
            <a:pPr>
              <a:buFont typeface="Arial" panose="020B0604020202020204" pitchFamily="34" charset="0"/>
              <a:buChar char="•"/>
            </a:pPr>
            <a:r>
              <a:rPr lang="en-US" b="1" dirty="0"/>
              <a:t>Guiding Phase</a:t>
            </a:r>
            <a:r>
              <a:rPr lang="en-US" dirty="0"/>
              <a:t>: These patterns are translated into actionable IDS rules.</a:t>
            </a:r>
          </a:p>
          <a:p>
            <a:r>
              <a:rPr lang="en-US" dirty="0"/>
              <a:t>This approach directly </a:t>
            </a:r>
            <a:r>
              <a:rPr lang="en-US" b="1" dirty="0"/>
              <a:t>improves IDS accuracy</a:t>
            </a:r>
            <a:r>
              <a:rPr lang="en-US" dirty="0"/>
              <a:t> by learning from collaboration evidence.</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75</a:t>
            </a:fld>
            <a:endParaRPr lang="en-US"/>
          </a:p>
        </p:txBody>
      </p:sp>
    </p:spTree>
    <p:extLst>
      <p:ext uri="{BB962C8B-B14F-4D97-AF65-F5344CB8AC3E}">
        <p14:creationId xmlns:p14="http://schemas.microsoft.com/office/powerpoint/2010/main" val="839542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results for </a:t>
            </a:r>
            <a:r>
              <a:rPr lang="en-US" b="1" dirty="0"/>
              <a:t>Hiding Effect (</a:t>
            </a:r>
            <a:r>
              <a:rPr lang="en-US" b="1" dirty="0" err="1"/>
              <a:t>SE1</a:t>
            </a:r>
            <a:r>
              <a:rPr lang="en-US" b="1" dirty="0"/>
              <a:t>)</a:t>
            </a:r>
            <a:r>
              <a:rPr lang="en-US" dirty="0"/>
              <a:t>.</a:t>
            </a:r>
          </a:p>
          <a:p>
            <a:r>
              <a:rPr lang="en-US" dirty="0"/>
              <a:t>X-axis: Number of blackhole nodes.</a:t>
            </a:r>
          </a:p>
          <a:p>
            <a:r>
              <a:rPr lang="en-US" dirty="0"/>
              <a:t>Y-axis: Time to detect the hidden Sybil attacker.</a:t>
            </a:r>
          </a:p>
          <a:p>
            <a:r>
              <a:rPr lang="en-US" dirty="0"/>
              <a:t>Key point: </a:t>
            </a:r>
            <a:r>
              <a:rPr lang="en-US" dirty="0" err="1"/>
              <a:t>RDCollab</a:t>
            </a:r>
            <a:r>
              <a:rPr lang="en-US" dirty="0"/>
              <a:t> detects hidden adversaries </a:t>
            </a:r>
            <a:r>
              <a:rPr lang="en-US" b="1" dirty="0"/>
              <a:t>within 6 seconds</a:t>
            </a:r>
            <a:r>
              <a:rPr lang="en-US" dirty="0"/>
              <a:t>, even under complex multi-node collaboration.</a:t>
            </a:r>
          </a:p>
          <a:p>
            <a:r>
              <a:rPr lang="en-US" dirty="0"/>
              <a:t>Shows real-time applicability in fast-moving UAV networks.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77</a:t>
            </a:fld>
            <a:endParaRPr lang="en-US"/>
          </a:p>
        </p:txBody>
      </p:sp>
    </p:spTree>
    <p:extLst>
      <p:ext uri="{BB962C8B-B14F-4D97-AF65-F5344CB8AC3E}">
        <p14:creationId xmlns:p14="http://schemas.microsoft.com/office/powerpoint/2010/main" val="2961817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evaluation of </a:t>
            </a:r>
            <a:r>
              <a:rPr lang="en-US" dirty="0" err="1"/>
              <a:t>RDCollab</a:t>
            </a:r>
            <a:r>
              <a:rPr lang="en-US" dirty="0"/>
              <a:t> on </a:t>
            </a:r>
            <a:r>
              <a:rPr lang="en-US" b="1" dirty="0"/>
              <a:t>Amplifying Effect (</a:t>
            </a:r>
            <a:r>
              <a:rPr lang="en-US" b="1" dirty="0" err="1"/>
              <a:t>SE2</a:t>
            </a:r>
            <a:r>
              <a:rPr lang="en-US" b="1" dirty="0"/>
              <a:t>)</a:t>
            </a:r>
            <a:r>
              <a:rPr lang="en-US" dirty="0"/>
              <a:t> and the improved detection of </a:t>
            </a:r>
            <a:r>
              <a:rPr lang="en-US" b="1" dirty="0"/>
              <a:t>blackhole adversaries</a:t>
            </a:r>
            <a:r>
              <a:rPr lang="en-US" dirty="0"/>
              <a:t>.</a:t>
            </a:r>
          </a:p>
          <a:p>
            <a:r>
              <a:rPr lang="en-US" dirty="0"/>
              <a:t>Compare baseline HMM-based IDS (blue bars) vs. </a:t>
            </a:r>
            <a:r>
              <a:rPr lang="en-US" dirty="0" err="1"/>
              <a:t>RDCollab</a:t>
            </a:r>
            <a:r>
              <a:rPr lang="en-US" dirty="0"/>
              <a:t>-guided version (green bars).</a:t>
            </a:r>
          </a:p>
          <a:p>
            <a:r>
              <a:rPr lang="en-US" dirty="0"/>
              <a:t>The red lines show significantly higher detection rates across different blackhole configurations.</a:t>
            </a:r>
          </a:p>
          <a:p>
            <a:r>
              <a:rPr lang="en-US" dirty="0"/>
              <a:t>Using </a:t>
            </a:r>
            <a:r>
              <a:rPr lang="en-US" dirty="0" err="1"/>
              <a:t>RDCollab</a:t>
            </a:r>
            <a:r>
              <a:rPr lang="en-US" dirty="0"/>
              <a:t> as a guiding layer boosts existing IDS performance.</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78</a:t>
            </a:fld>
            <a:endParaRPr lang="en-US"/>
          </a:p>
        </p:txBody>
      </p:sp>
    </p:spTree>
    <p:extLst>
      <p:ext uri="{BB962C8B-B14F-4D97-AF65-F5344CB8AC3E}">
        <p14:creationId xmlns:p14="http://schemas.microsoft.com/office/powerpoint/2010/main" val="363248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takeaways from the presentation:</a:t>
            </a:r>
          </a:p>
          <a:p>
            <a:pPr>
              <a:buFont typeface="Arial" panose="020B0604020202020204" pitchFamily="34" charset="0"/>
              <a:buChar char="•"/>
            </a:pPr>
            <a:r>
              <a:rPr lang="en-US" dirty="0"/>
              <a:t>Collaborative attacks are a real and growing threat to UAV systems.</a:t>
            </a:r>
          </a:p>
          <a:p>
            <a:pPr>
              <a:buFont typeface="Arial" panose="020B0604020202020204" pitchFamily="34" charset="0"/>
              <a:buChar char="•"/>
            </a:pPr>
            <a:r>
              <a:rPr lang="en-US" dirty="0"/>
              <a:t>Existing defenses fall short due to lack of synergy awareness and UAV-specific adaptation.</a:t>
            </a:r>
          </a:p>
          <a:p>
            <a:pPr>
              <a:buFont typeface="Arial" panose="020B0604020202020204" pitchFamily="34" charset="0"/>
              <a:buChar char="•"/>
            </a:pPr>
            <a:r>
              <a:rPr lang="en-US" b="1" dirty="0" err="1"/>
              <a:t>RDCollab</a:t>
            </a:r>
            <a:r>
              <a:rPr lang="en-US" dirty="0"/>
              <a:t> offers a principled framework that detects, reasons about, and guides defense against these attacks.</a:t>
            </a:r>
          </a:p>
          <a:p>
            <a:r>
              <a:rPr lang="en-US" dirty="0"/>
              <a:t>Three core contributions:</a:t>
            </a:r>
          </a:p>
          <a:p>
            <a:pPr>
              <a:buFont typeface="Arial" panose="020B0604020202020204" pitchFamily="34" charset="0"/>
              <a:buChar char="•"/>
            </a:pPr>
            <a:r>
              <a:rPr lang="en-US" dirty="0"/>
              <a:t>The attack detection solution.</a:t>
            </a:r>
          </a:p>
          <a:p>
            <a:pPr>
              <a:buFont typeface="Arial" panose="020B0604020202020204" pitchFamily="34" charset="0"/>
              <a:buChar char="•"/>
            </a:pPr>
            <a:r>
              <a:rPr lang="en-US" dirty="0"/>
              <a:t>Implementation of </a:t>
            </a:r>
            <a:r>
              <a:rPr lang="en-US" dirty="0" err="1"/>
              <a:t>RDCollab</a:t>
            </a:r>
            <a:r>
              <a:rPr lang="en-US" dirty="0"/>
              <a:t>.</a:t>
            </a:r>
          </a:p>
          <a:p>
            <a:pPr>
              <a:buFont typeface="Arial" panose="020B0604020202020204" pitchFamily="34" charset="0"/>
              <a:buChar char="•"/>
            </a:pPr>
            <a:r>
              <a:rPr lang="en-US" dirty="0"/>
              <a:t>Evaluation demonstrating its effectiveness.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79</a:t>
            </a:fld>
            <a:endParaRPr lang="en-US"/>
          </a:p>
        </p:txBody>
      </p:sp>
    </p:spTree>
    <p:extLst>
      <p:ext uri="{BB962C8B-B14F-4D97-AF65-F5344CB8AC3E}">
        <p14:creationId xmlns:p14="http://schemas.microsoft.com/office/powerpoint/2010/main" val="1659540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49c6ed74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Shortcomings in current IDS systems:</a:t>
            </a:r>
          </a:p>
          <a:p>
            <a:pPr>
              <a:buFont typeface="Arial" panose="020B0604020202020204" pitchFamily="34" charset="0"/>
              <a:buChar char="•"/>
            </a:pPr>
            <a:r>
              <a:rPr lang="en-US" dirty="0"/>
              <a:t>High false positive rates.</a:t>
            </a:r>
          </a:p>
          <a:p>
            <a:pPr>
              <a:buFont typeface="Arial" panose="020B0604020202020204" pitchFamily="34" charset="0"/>
              <a:buChar char="•"/>
            </a:pPr>
            <a:r>
              <a:rPr lang="en-US" dirty="0"/>
              <a:t>Poor adaptability to UAV-specific dynamics.</a:t>
            </a:r>
          </a:p>
          <a:p>
            <a:pPr>
              <a:buFont typeface="Arial" panose="020B0604020202020204" pitchFamily="34" charset="0"/>
              <a:buChar char="•"/>
            </a:pPr>
            <a:r>
              <a:rPr lang="en-US" dirty="0"/>
              <a:t>Lack of realistic datasets with mobility and collaborative behaviors.</a:t>
            </a:r>
          </a:p>
          <a:p>
            <a:r>
              <a:rPr lang="en-US" dirty="0"/>
              <a:t>There is the need for </a:t>
            </a:r>
            <a:r>
              <a:rPr lang="en-US" b="1" dirty="0"/>
              <a:t>data augmentation</a:t>
            </a:r>
            <a:r>
              <a:rPr lang="en-US" dirty="0"/>
              <a:t> to overcome data scarcity and variability.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4687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34E48887-FD29-8186-7964-FEABB392192C}"/>
            </a:ext>
          </a:extLst>
        </p:cNvPr>
        <p:cNvGrpSpPr/>
        <p:nvPr/>
      </p:nvGrpSpPr>
      <p:grpSpPr>
        <a:xfrm>
          <a:off x="0" y="0"/>
          <a:ext cx="0" cy="0"/>
          <a:chOff x="0" y="0"/>
          <a:chExt cx="0" cy="0"/>
        </a:xfrm>
      </p:grpSpPr>
      <p:sp>
        <p:nvSpPr>
          <p:cNvPr id="189" name="Google Shape;189;g349c6ed740a_0_0:notes">
            <a:extLst>
              <a:ext uri="{FF2B5EF4-FFF2-40B4-BE49-F238E27FC236}">
                <a16:creationId xmlns:a16="http://schemas.microsoft.com/office/drawing/2014/main" id="{DBC15DDE-3DAE-A599-E406-3F3A7D804E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a:extLst>
              <a:ext uri="{FF2B5EF4-FFF2-40B4-BE49-F238E27FC236}">
                <a16:creationId xmlns:a16="http://schemas.microsoft.com/office/drawing/2014/main" id="{C9B2D605-0D06-E808-F19C-A12986DB53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The </a:t>
            </a:r>
            <a:r>
              <a:rPr lang="en-US" b="1" dirty="0"/>
              <a:t>three-phase plan</a:t>
            </a:r>
            <a:r>
              <a:rPr lang="en-US" dirty="0"/>
              <a:t>:</a:t>
            </a:r>
          </a:p>
          <a:p>
            <a:pPr>
              <a:buFont typeface="+mj-lt"/>
              <a:buAutoNum type="arabicPeriod"/>
            </a:pPr>
            <a:r>
              <a:rPr lang="en-US" b="1" dirty="0"/>
              <a:t>Dataset Creation</a:t>
            </a:r>
            <a:r>
              <a:rPr lang="en-US" dirty="0"/>
              <a:t>: Simulate UAV traffic and diverse collaborative attacks.</a:t>
            </a:r>
          </a:p>
          <a:p>
            <a:pPr>
              <a:buFont typeface="+mj-lt"/>
              <a:buAutoNum type="arabicPeriod"/>
            </a:pPr>
            <a:r>
              <a:rPr lang="en-US" b="1" dirty="0"/>
              <a:t>Transformer-Based Detection</a:t>
            </a:r>
            <a:r>
              <a:rPr lang="en-US" dirty="0"/>
              <a:t>: Leverage deep learning for coordination analysis.</a:t>
            </a:r>
          </a:p>
          <a:p>
            <a:pPr>
              <a:buFont typeface="+mj-lt"/>
              <a:buAutoNum type="arabicPeriod"/>
            </a:pPr>
            <a:r>
              <a:rPr lang="en-US" b="1" dirty="0"/>
              <a:t>Efficiency Enhancements</a:t>
            </a:r>
            <a:r>
              <a:rPr lang="en-US" dirty="0"/>
              <a:t>: Optimize models for resource-constrained UAVs.</a:t>
            </a:r>
          </a:p>
          <a:p>
            <a:r>
              <a:rPr lang="en-US" dirty="0"/>
              <a:t>Explain that this roadmap ensures a robust, scalable, and real-time defense solution.</a:t>
            </a:r>
          </a:p>
        </p:txBody>
      </p:sp>
    </p:spTree>
    <p:extLst>
      <p:ext uri="{BB962C8B-B14F-4D97-AF65-F5344CB8AC3E}">
        <p14:creationId xmlns:p14="http://schemas.microsoft.com/office/powerpoint/2010/main" val="1547224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968CFF53-4171-006A-3E03-51BEF68BD2CF}"/>
            </a:ext>
          </a:extLst>
        </p:cNvPr>
        <p:cNvGrpSpPr/>
        <p:nvPr/>
      </p:nvGrpSpPr>
      <p:grpSpPr>
        <a:xfrm>
          <a:off x="0" y="0"/>
          <a:ext cx="0" cy="0"/>
          <a:chOff x="0" y="0"/>
          <a:chExt cx="0" cy="0"/>
        </a:xfrm>
      </p:grpSpPr>
      <p:sp>
        <p:nvSpPr>
          <p:cNvPr id="189" name="Google Shape;189;g349c6ed740a_0_0:notes">
            <a:extLst>
              <a:ext uri="{FF2B5EF4-FFF2-40B4-BE49-F238E27FC236}">
                <a16:creationId xmlns:a16="http://schemas.microsoft.com/office/drawing/2014/main" id="{C992975E-1DF7-2C6C-CC0A-F2F9416D2B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a:extLst>
              <a:ext uri="{FF2B5EF4-FFF2-40B4-BE49-F238E27FC236}">
                <a16:creationId xmlns:a16="http://schemas.microsoft.com/office/drawing/2014/main" id="{EA645104-C155-FF76-1141-08B0BA1935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Key gaps in existing datasets:</a:t>
            </a:r>
          </a:p>
          <a:p>
            <a:pPr>
              <a:buFont typeface="Arial" panose="020B0604020202020204" pitchFamily="34" charset="0"/>
              <a:buChar char="•"/>
            </a:pPr>
            <a:r>
              <a:rPr lang="en-US" dirty="0"/>
              <a:t>No UAV-specific threats or mobility patterns.</a:t>
            </a:r>
          </a:p>
          <a:p>
            <a:pPr>
              <a:buFont typeface="Arial" panose="020B0604020202020204" pitchFamily="34" charset="0"/>
              <a:buChar char="•"/>
            </a:pPr>
            <a:r>
              <a:rPr lang="en-US" dirty="0"/>
              <a:t>No real aerial communication behaviors or swarm dynamics.</a:t>
            </a:r>
          </a:p>
          <a:p>
            <a:r>
              <a:rPr lang="en-US" dirty="0"/>
              <a:t>These gaps make it hard for </a:t>
            </a:r>
            <a:r>
              <a:rPr lang="en-US" dirty="0" err="1"/>
              <a:t>IDSs</a:t>
            </a:r>
            <a:r>
              <a:rPr lang="en-US" dirty="0"/>
              <a:t> to generalize and perform reliably in UAV environments.</a:t>
            </a:r>
          </a:p>
          <a:p>
            <a:r>
              <a:rPr lang="en-US" dirty="0"/>
              <a:t>There is the need for new datasets tailored to UAV scenarios.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059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4aa71af3a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4aa71af3a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The simulated UAV network:</a:t>
            </a:r>
          </a:p>
          <a:p>
            <a:pPr>
              <a:buFont typeface="Arial" panose="020B0604020202020204" pitchFamily="34" charset="0"/>
              <a:buChar char="•"/>
            </a:pPr>
            <a:r>
              <a:rPr lang="en-US" dirty="0"/>
              <a:t>UAVs and base stations move using a </a:t>
            </a:r>
            <a:r>
              <a:rPr lang="en-US" b="1" dirty="0"/>
              <a:t>Gaussian-Markov model</a:t>
            </a:r>
            <a:r>
              <a:rPr lang="en-US" dirty="0"/>
              <a:t>.</a:t>
            </a:r>
          </a:p>
          <a:p>
            <a:pPr>
              <a:buFont typeface="Arial" panose="020B0604020202020204" pitchFamily="34" charset="0"/>
              <a:buChar char="•"/>
            </a:pPr>
            <a:r>
              <a:rPr lang="en-US" dirty="0"/>
              <a:t>Network topology changes based on distance and wireless properties.</a:t>
            </a:r>
          </a:p>
          <a:p>
            <a:pPr>
              <a:buFont typeface="Arial" panose="020B0604020202020204" pitchFamily="34" charset="0"/>
              <a:buChar char="•"/>
            </a:pPr>
            <a:r>
              <a:rPr lang="en-US" dirty="0"/>
              <a:t>Simulated attacks include DoS, blackhole, wormhole, and replay attacks.</a:t>
            </a:r>
          </a:p>
          <a:p>
            <a:r>
              <a:rPr lang="en-US" dirty="0"/>
              <a:t>This setup captures </a:t>
            </a:r>
            <a:r>
              <a:rPr lang="en-US" b="1" dirty="0"/>
              <a:t>realistic communication and mobility behavior</a:t>
            </a:r>
            <a:r>
              <a:rPr lang="en-US" dirty="0"/>
              <a:t>.</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UAV networks inherit challenges from traditional wireless networks and face new ones: mobility, dynamic topologies, and wireless link instability.</a:t>
            </a:r>
          </a:p>
          <a:p>
            <a:r>
              <a:rPr lang="en-US" dirty="0"/>
              <a:t>These characteristics make them especially vulnerable to collaborative attacks, which exploit their distributed and resource-constrained nature.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the need for new, robust security mechanisms that account for these unique features.</a:t>
            </a:r>
          </a:p>
        </p:txBody>
      </p:sp>
      <p:sp>
        <p:nvSpPr>
          <p:cNvPr id="4" name="Slide Number Placeholder 3"/>
          <p:cNvSpPr>
            <a:spLocks noGrp="1"/>
          </p:cNvSpPr>
          <p:nvPr>
            <p:ph type="sldNum" sz="quarter" idx="5"/>
          </p:nvPr>
        </p:nvSpPr>
        <p:spPr/>
        <p:txBody>
          <a:bodyPr/>
          <a:lstStyle/>
          <a:p>
            <a:fld id="{52D3E22B-E681-114A-94C7-A3C56A7890C0}" type="slidenum">
              <a:rPr lang="en-US" smtClean="0"/>
              <a:t>47</a:t>
            </a:fld>
            <a:endParaRPr lang="en-US"/>
          </a:p>
        </p:txBody>
      </p:sp>
    </p:spTree>
    <p:extLst>
      <p:ext uri="{BB962C8B-B14F-4D97-AF65-F5344CB8AC3E}">
        <p14:creationId xmlns:p14="http://schemas.microsoft.com/office/powerpoint/2010/main" val="1730698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aa71af3a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aa71af3a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Multi-Layer </a:t>
            </a:r>
            <a:r>
              <a:rPr lang="en-US" b="1" dirty="0" err="1"/>
              <a:t>Perceptrons</a:t>
            </a:r>
            <a:r>
              <a:rPr lang="en-US" b="1" dirty="0"/>
              <a:t> (</a:t>
            </a:r>
            <a:r>
              <a:rPr lang="en-US" b="1" dirty="0" err="1"/>
              <a:t>MLPs</a:t>
            </a:r>
            <a:r>
              <a:rPr lang="en-US" b="1" dirty="0"/>
              <a:t>)</a:t>
            </a:r>
            <a:r>
              <a:rPr lang="en-US" dirty="0"/>
              <a:t> are used to augment traffic data.</a:t>
            </a:r>
          </a:p>
          <a:p>
            <a:r>
              <a:rPr lang="en-US" dirty="0" err="1"/>
              <a:t>MLPs</a:t>
            </a:r>
            <a:r>
              <a:rPr lang="en-US" dirty="0"/>
              <a:t> learn how traffic looks under different bandwidth constraints (e.g., converting 100 Mbps flows into realistic 10 Mbps flows).</a:t>
            </a:r>
          </a:p>
          <a:p>
            <a:r>
              <a:rPr lang="en-US" dirty="0"/>
              <a:t>This boosts dataset diversity, helping train models that perform well under </a:t>
            </a:r>
            <a:r>
              <a:rPr lang="en-US" b="1" dirty="0"/>
              <a:t>realistic and constrained UAV conditions</a:t>
            </a:r>
            <a:r>
              <a:rPr lang="en-US" dirty="0"/>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6767C8AF-5F74-8D04-F53B-D914C362163A}"/>
            </a:ext>
          </a:extLst>
        </p:cNvPr>
        <p:cNvGrpSpPr/>
        <p:nvPr/>
      </p:nvGrpSpPr>
      <p:grpSpPr>
        <a:xfrm>
          <a:off x="0" y="0"/>
          <a:ext cx="0" cy="0"/>
          <a:chOff x="0" y="0"/>
          <a:chExt cx="0" cy="0"/>
        </a:xfrm>
      </p:grpSpPr>
      <p:sp>
        <p:nvSpPr>
          <p:cNvPr id="202" name="Google Shape;202;g34aa71af3aa_0_19:notes">
            <a:extLst>
              <a:ext uri="{FF2B5EF4-FFF2-40B4-BE49-F238E27FC236}">
                <a16:creationId xmlns:a16="http://schemas.microsoft.com/office/drawing/2014/main" id="{729B856F-6986-460F-9B13-D5556EEAD8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4aa71af3aa_0_19:notes">
            <a:extLst>
              <a:ext uri="{FF2B5EF4-FFF2-40B4-BE49-F238E27FC236}">
                <a16:creationId xmlns:a16="http://schemas.microsoft.com/office/drawing/2014/main" id="{1BF1E4FE-2793-9B87-DD62-7DA33AB002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The data augmentation pipeline:</a:t>
            </a:r>
          </a:p>
          <a:p>
            <a:pPr>
              <a:buFont typeface="+mj-lt"/>
              <a:buAutoNum type="arabicPeriod"/>
            </a:pPr>
            <a:r>
              <a:rPr lang="en-US" dirty="0"/>
              <a:t>Segment traffic into 1-second chunks.</a:t>
            </a:r>
          </a:p>
          <a:p>
            <a:pPr>
              <a:buFont typeface="+mj-lt"/>
              <a:buAutoNum type="arabicPeriod"/>
            </a:pPr>
            <a:r>
              <a:rPr lang="en-US" dirty="0"/>
              <a:t>Extract statistical features.</a:t>
            </a:r>
          </a:p>
          <a:p>
            <a:pPr>
              <a:buFont typeface="+mj-lt"/>
              <a:buAutoNum type="arabicPeriod"/>
            </a:pPr>
            <a:r>
              <a:rPr lang="en-US" dirty="0"/>
              <a:t>Use </a:t>
            </a:r>
            <a:r>
              <a:rPr lang="en-US" dirty="0" err="1"/>
              <a:t>MLP</a:t>
            </a:r>
            <a:r>
              <a:rPr lang="en-US" dirty="0"/>
              <a:t> to transform flow into low-bandwidth form.</a:t>
            </a:r>
          </a:p>
          <a:p>
            <a:pPr>
              <a:buFont typeface="+mj-lt"/>
              <a:buAutoNum type="arabicPeriod"/>
            </a:pPr>
            <a:r>
              <a:rPr lang="en-US" dirty="0"/>
              <a:t>Recombine into augmented datasets.</a:t>
            </a:r>
          </a:p>
          <a:p>
            <a:r>
              <a:rPr lang="en-US" dirty="0"/>
              <a:t>This helps simulate how the same network activity would appear under different communication conditions.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3255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evaluation results using three public datasets.</a:t>
            </a:r>
          </a:p>
          <a:p>
            <a:r>
              <a:rPr lang="en-US" dirty="0" err="1"/>
              <a:t>F1</a:t>
            </a:r>
            <a:r>
              <a:rPr lang="en-US" dirty="0"/>
              <a:t>-score is used due to class imbalance (rare attacks).</a:t>
            </a:r>
          </a:p>
          <a:p>
            <a:r>
              <a:rPr lang="en-US" dirty="0"/>
              <a:t>Simple models struggle with diverse, complex flow patterns—especially under collaborative attack scenarios.</a:t>
            </a:r>
          </a:p>
          <a:p>
            <a:r>
              <a:rPr lang="en-US" dirty="0"/>
              <a:t>This reinforces the need for </a:t>
            </a:r>
            <a:r>
              <a:rPr lang="en-US" b="1" dirty="0"/>
              <a:t>context-aware and expressive models</a:t>
            </a:r>
            <a:r>
              <a:rPr lang="en-US" dirty="0"/>
              <a:t> like </a:t>
            </a:r>
            <a:r>
              <a:rPr lang="en-US" dirty="0" err="1"/>
              <a:t>RDCollab</a:t>
            </a:r>
            <a:r>
              <a:rPr lang="en-US" dirty="0"/>
              <a:t> + transformers.</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86</a:t>
            </a:fld>
            <a:endParaRPr lang="en-US"/>
          </a:p>
        </p:txBody>
      </p:sp>
    </p:spTree>
    <p:extLst>
      <p:ext uri="{BB962C8B-B14F-4D97-AF65-F5344CB8AC3E}">
        <p14:creationId xmlns:p14="http://schemas.microsoft.com/office/powerpoint/2010/main" val="881161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BE6B12CB-9B3A-834B-2DCB-402298EA5A0D}"/>
            </a:ext>
          </a:extLst>
        </p:cNvPr>
        <p:cNvGrpSpPr/>
        <p:nvPr/>
      </p:nvGrpSpPr>
      <p:grpSpPr>
        <a:xfrm>
          <a:off x="0" y="0"/>
          <a:ext cx="0" cy="0"/>
          <a:chOff x="0" y="0"/>
          <a:chExt cx="0" cy="0"/>
        </a:xfrm>
      </p:grpSpPr>
      <p:sp>
        <p:nvSpPr>
          <p:cNvPr id="189" name="Google Shape;189;g349c6ed740a_0_0:notes">
            <a:extLst>
              <a:ext uri="{FF2B5EF4-FFF2-40B4-BE49-F238E27FC236}">
                <a16:creationId xmlns:a16="http://schemas.microsoft.com/office/drawing/2014/main" id="{2B386203-3764-7FDA-9ADE-7502FD9298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a:extLst>
              <a:ext uri="{FF2B5EF4-FFF2-40B4-BE49-F238E27FC236}">
                <a16:creationId xmlns:a16="http://schemas.microsoft.com/office/drawing/2014/main" id="{DDDDBC2E-CC13-AF1A-878D-CB0B307B54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Arial" panose="020B0604020202020204" pitchFamily="34" charset="0"/>
              <a:buNone/>
            </a:pPr>
            <a:r>
              <a:rPr lang="en-US" dirty="0"/>
              <a:t>Transformers are essential:</a:t>
            </a:r>
          </a:p>
          <a:p>
            <a:pPr marL="742950" lvl="1" indent="-285750">
              <a:buFont typeface="Arial" panose="020B0604020202020204" pitchFamily="34" charset="0"/>
              <a:buChar char="•"/>
            </a:pPr>
            <a:r>
              <a:rPr lang="en-US" dirty="0"/>
              <a:t>Older models can't capture the intricate timing and interaction patterns of multi-agent attacks.</a:t>
            </a:r>
          </a:p>
          <a:p>
            <a:pPr>
              <a:buFont typeface="Arial" panose="020B0604020202020204" pitchFamily="34" charset="0"/>
              <a:buNone/>
            </a:pPr>
            <a:r>
              <a:rPr lang="en-US" dirty="0"/>
              <a:t>Key design ideas:</a:t>
            </a:r>
          </a:p>
          <a:p>
            <a:pPr marL="742950" lvl="1" indent="-285750">
              <a:buFont typeface="Arial" panose="020B0604020202020204" pitchFamily="34" charset="0"/>
              <a:buChar char="•"/>
            </a:pPr>
            <a:r>
              <a:rPr lang="en-US" b="1" dirty="0"/>
              <a:t>Multi-Agent Attention</a:t>
            </a:r>
            <a:r>
              <a:rPr lang="en-US" dirty="0"/>
              <a:t>: Tracks how UAVs interact over time.</a:t>
            </a:r>
          </a:p>
          <a:p>
            <a:pPr marL="742950" lvl="1" indent="-285750">
              <a:buFont typeface="Arial" panose="020B0604020202020204" pitchFamily="34" charset="0"/>
              <a:buChar char="•"/>
            </a:pPr>
            <a:r>
              <a:rPr lang="en-US" b="1" dirty="0"/>
              <a:t>Graph-Transformer Hybrid</a:t>
            </a:r>
            <a:r>
              <a:rPr lang="en-US" dirty="0"/>
              <a:t>: Captures both structure and behavior.</a:t>
            </a:r>
          </a:p>
          <a:p>
            <a:pPr marL="742950" lvl="1" indent="-285750">
              <a:buFont typeface="Arial" panose="020B0604020202020204" pitchFamily="34" charset="0"/>
              <a:buChar char="•"/>
            </a:pPr>
            <a:r>
              <a:rPr lang="en-US" b="1" dirty="0"/>
              <a:t>Contrastive Learning</a:t>
            </a:r>
            <a:r>
              <a:rPr lang="en-US" dirty="0"/>
              <a:t>: Distinguishes collaborative from non-collaborative patterns.</a:t>
            </a:r>
          </a:p>
          <a:p>
            <a:pPr marL="742950" lvl="1" indent="-285750">
              <a:buFont typeface="Arial" panose="020B0604020202020204" pitchFamily="34" charset="0"/>
              <a:buChar char="•"/>
            </a:pPr>
            <a:r>
              <a:rPr lang="en-US" b="1" dirty="0"/>
              <a:t>Few-Shot Fine-Tuning</a:t>
            </a:r>
            <a:r>
              <a:rPr lang="en-US" dirty="0"/>
              <a:t>: Enables quick learning from small data.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8004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EA9EC437-83F1-22DD-2B78-C9B87E16FC3B}"/>
            </a:ext>
          </a:extLst>
        </p:cNvPr>
        <p:cNvGrpSpPr/>
        <p:nvPr/>
      </p:nvGrpSpPr>
      <p:grpSpPr>
        <a:xfrm>
          <a:off x="0" y="0"/>
          <a:ext cx="0" cy="0"/>
          <a:chOff x="0" y="0"/>
          <a:chExt cx="0" cy="0"/>
        </a:xfrm>
      </p:grpSpPr>
      <p:sp>
        <p:nvSpPr>
          <p:cNvPr id="189" name="Google Shape;189;g349c6ed740a_0_0:notes">
            <a:extLst>
              <a:ext uri="{FF2B5EF4-FFF2-40B4-BE49-F238E27FC236}">
                <a16:creationId xmlns:a16="http://schemas.microsoft.com/office/drawing/2014/main" id="{F9C451DD-031A-0E28-53BF-2495F3B5D3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a:extLst>
              <a:ext uri="{FF2B5EF4-FFF2-40B4-BE49-F238E27FC236}">
                <a16:creationId xmlns:a16="http://schemas.microsoft.com/office/drawing/2014/main" id="{BEDE4711-EB9B-3F27-B161-E69EBFA6F4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Continue with </a:t>
            </a:r>
            <a:r>
              <a:rPr lang="en-US" b="1" dirty="0"/>
              <a:t>Phase 3</a:t>
            </a:r>
            <a:r>
              <a:rPr lang="en-US" dirty="0"/>
              <a:t>: optimizing detection for real-world deployment</a:t>
            </a:r>
          </a:p>
          <a:p>
            <a:r>
              <a:rPr lang="en-US" dirty="0"/>
              <a:t>How </a:t>
            </a:r>
            <a:r>
              <a:rPr lang="en-US" b="1" dirty="0"/>
              <a:t>Transformers</a:t>
            </a:r>
            <a:r>
              <a:rPr lang="en-US" dirty="0"/>
              <a:t> can be simplified:</a:t>
            </a:r>
          </a:p>
          <a:p>
            <a:pPr>
              <a:buFont typeface="Arial" panose="020B0604020202020204" pitchFamily="34" charset="0"/>
              <a:buChar char="•"/>
            </a:pPr>
            <a:r>
              <a:rPr lang="en-US" dirty="0"/>
              <a:t>Use </a:t>
            </a:r>
            <a:r>
              <a:rPr lang="en-US" b="1" dirty="0" err="1"/>
              <a:t>MobileBERT</a:t>
            </a:r>
            <a:r>
              <a:rPr lang="en-US" dirty="0"/>
              <a:t>, </a:t>
            </a:r>
            <a:r>
              <a:rPr lang="en-US" b="1" dirty="0" err="1"/>
              <a:t>TinyBERT</a:t>
            </a:r>
            <a:r>
              <a:rPr lang="en-US" dirty="0"/>
              <a:t>, </a:t>
            </a:r>
            <a:r>
              <a:rPr lang="en-US" b="1" dirty="0" err="1"/>
              <a:t>Linformer</a:t>
            </a:r>
            <a:r>
              <a:rPr lang="en-US" dirty="0"/>
              <a:t> for lightweight onboard inference.</a:t>
            </a:r>
          </a:p>
          <a:p>
            <a:r>
              <a:rPr lang="en-US" dirty="0"/>
              <a:t>The </a:t>
            </a:r>
            <a:r>
              <a:rPr lang="en-US" b="1" dirty="0"/>
              <a:t>hierarchical detection</a:t>
            </a:r>
            <a:r>
              <a:rPr lang="en-US" dirty="0"/>
              <a:t>:</a:t>
            </a:r>
          </a:p>
          <a:p>
            <a:pPr>
              <a:buFont typeface="Arial" panose="020B0604020202020204" pitchFamily="34" charset="0"/>
              <a:buChar char="•"/>
            </a:pPr>
            <a:r>
              <a:rPr lang="en-US" dirty="0"/>
              <a:t>Lightweight models on UAVs for fast filtering.</a:t>
            </a:r>
          </a:p>
          <a:p>
            <a:pPr>
              <a:buFont typeface="Arial" panose="020B0604020202020204" pitchFamily="34" charset="0"/>
              <a:buChar char="•"/>
            </a:pPr>
            <a:r>
              <a:rPr lang="en-US" dirty="0"/>
              <a:t>Deep models at base stations for complex analysis.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383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747A117A-170B-B6F6-09ED-7A684CCCEF3F}"/>
            </a:ext>
          </a:extLst>
        </p:cNvPr>
        <p:cNvGrpSpPr/>
        <p:nvPr/>
      </p:nvGrpSpPr>
      <p:grpSpPr>
        <a:xfrm>
          <a:off x="0" y="0"/>
          <a:ext cx="0" cy="0"/>
          <a:chOff x="0" y="0"/>
          <a:chExt cx="0" cy="0"/>
        </a:xfrm>
      </p:grpSpPr>
      <p:sp>
        <p:nvSpPr>
          <p:cNvPr id="189" name="Google Shape;189;g349c6ed740a_0_0:notes">
            <a:extLst>
              <a:ext uri="{FF2B5EF4-FFF2-40B4-BE49-F238E27FC236}">
                <a16:creationId xmlns:a16="http://schemas.microsoft.com/office/drawing/2014/main" id="{1394587F-E726-BC64-E63E-FB19CB4682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49c6ed740a_0_0:notes">
            <a:extLst>
              <a:ext uri="{FF2B5EF4-FFF2-40B4-BE49-F238E27FC236}">
                <a16:creationId xmlns:a16="http://schemas.microsoft.com/office/drawing/2014/main" id="{624C561E-881A-158A-829B-B05EDAB6B2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Arial" panose="020B0604020202020204" pitchFamily="34" charset="0"/>
              <a:buNone/>
            </a:pPr>
            <a:r>
              <a:rPr lang="en-US" dirty="0"/>
              <a:t>Highlight dynamic and adaptive deployment:</a:t>
            </a:r>
          </a:p>
          <a:p>
            <a:pPr marL="742950" lvl="1" indent="-285750">
              <a:buFont typeface="Arial" panose="020B0604020202020204" pitchFamily="34" charset="0"/>
              <a:buChar char="•"/>
            </a:pPr>
            <a:r>
              <a:rPr lang="en-US" b="1" dirty="0"/>
              <a:t>Dynamic Resource Adaptation</a:t>
            </a:r>
            <a:r>
              <a:rPr lang="en-US" dirty="0"/>
              <a:t>: Adjust model complexity based on available compute/energy.</a:t>
            </a:r>
          </a:p>
          <a:p>
            <a:pPr marL="742950" lvl="1" indent="-285750">
              <a:buFont typeface="Arial" panose="020B0604020202020204" pitchFamily="34" charset="0"/>
              <a:buChar char="•"/>
            </a:pPr>
            <a:r>
              <a:rPr lang="en-US" b="1" dirty="0"/>
              <a:t>On-the-Fly Updates</a:t>
            </a:r>
            <a:r>
              <a:rPr lang="en-US" dirty="0"/>
              <a:t>: Integrate counterexamples from </a:t>
            </a:r>
            <a:r>
              <a:rPr lang="en-US" dirty="0" err="1"/>
              <a:t>RDCollab</a:t>
            </a:r>
            <a:r>
              <a:rPr lang="en-US" dirty="0"/>
              <a:t> to improve models in real time.</a:t>
            </a:r>
          </a:p>
          <a:p>
            <a:pPr>
              <a:buFont typeface="Arial" panose="020B0604020202020204" pitchFamily="34" charset="0"/>
              <a:buNone/>
            </a:pPr>
            <a:r>
              <a:rPr lang="en-US" dirty="0"/>
              <a:t>This adaptability is key in UAV missions with varying conditions and urgency.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9059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collaborative attacks: where multiple adversaries coordinate their actions to disrupt, deceive, or take over a network.</a:t>
            </a:r>
          </a:p>
          <a:p>
            <a:r>
              <a:rPr lang="en-US" dirty="0"/>
              <a:t>Such attacks are becoming more feasible due to cheap, widely available UAV platforms.</a:t>
            </a:r>
          </a:p>
          <a:p>
            <a:r>
              <a:rPr lang="en-US" dirty="0"/>
              <a:t>Examples are coordinated jamming or combining different attack vectors (e.g., false data injection with routing disruption).</a:t>
            </a:r>
          </a:p>
        </p:txBody>
      </p:sp>
      <p:sp>
        <p:nvSpPr>
          <p:cNvPr id="4" name="Slide Number Placeholder 3"/>
          <p:cNvSpPr>
            <a:spLocks noGrp="1"/>
          </p:cNvSpPr>
          <p:nvPr>
            <p:ph type="sldNum" sz="quarter" idx="5"/>
          </p:nvPr>
        </p:nvSpPr>
        <p:spPr/>
        <p:txBody>
          <a:bodyPr/>
          <a:lstStyle/>
          <a:p>
            <a:fld id="{52D3E22B-E681-114A-94C7-A3C56A7890C0}" type="slidenum">
              <a:rPr lang="en-US" smtClean="0"/>
              <a:t>48</a:t>
            </a:fld>
            <a:endParaRPr lang="en-US"/>
          </a:p>
        </p:txBody>
      </p:sp>
    </p:spTree>
    <p:extLst>
      <p:ext uri="{BB962C8B-B14F-4D97-AF65-F5344CB8AC3E}">
        <p14:creationId xmlns:p14="http://schemas.microsoft.com/office/powerpoint/2010/main" val="39656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These attacks are particularly dangerous:</a:t>
            </a:r>
          </a:p>
          <a:p>
            <a:pPr marL="742950" lvl="1" indent="-285750">
              <a:buFont typeface="Arial" panose="020B0604020202020204" pitchFamily="34" charset="0"/>
              <a:buChar char="•"/>
            </a:pPr>
            <a:r>
              <a:rPr lang="en-US" b="1" dirty="0"/>
              <a:t>Amplifying Effect</a:t>
            </a:r>
            <a:r>
              <a:rPr lang="en-US" dirty="0"/>
              <a:t>: Collective damage is more than the sum of parts.</a:t>
            </a:r>
          </a:p>
          <a:p>
            <a:pPr marL="742950" lvl="1" indent="-285750">
              <a:buFont typeface="Arial" panose="020B0604020202020204" pitchFamily="34" charset="0"/>
              <a:buChar char="•"/>
            </a:pPr>
            <a:r>
              <a:rPr lang="en-US" b="1" dirty="0"/>
              <a:t>Shortcut Effect</a:t>
            </a:r>
            <a:r>
              <a:rPr lang="en-US" dirty="0"/>
              <a:t>: Faster achievement of adversary goals.</a:t>
            </a:r>
          </a:p>
          <a:p>
            <a:pPr marL="742950" lvl="1" indent="-285750">
              <a:buFont typeface="Arial" panose="020B0604020202020204" pitchFamily="34" charset="0"/>
              <a:buChar char="•"/>
            </a:pPr>
            <a:r>
              <a:rPr lang="en-US" b="1" dirty="0"/>
              <a:t>Hiding Effect</a:t>
            </a:r>
            <a:r>
              <a:rPr lang="en-US" dirty="0"/>
              <a:t>: Attacks are more stealthy and harder to detect.</a:t>
            </a:r>
          </a:p>
          <a:p>
            <a:pPr>
              <a:buFont typeface="Arial" panose="020B0604020202020204" pitchFamily="34" charset="0"/>
              <a:buChar char="•"/>
            </a:pPr>
            <a:r>
              <a:rPr lang="en-US" dirty="0"/>
              <a:t>These are referred to as “synergy effects” which we will explore in more depth.</a:t>
            </a:r>
          </a:p>
          <a:p>
            <a:endParaRPr lang="en-US" dirty="0"/>
          </a:p>
        </p:txBody>
      </p:sp>
      <p:sp>
        <p:nvSpPr>
          <p:cNvPr id="4" name="Slide Number Placeholder 3"/>
          <p:cNvSpPr>
            <a:spLocks noGrp="1"/>
          </p:cNvSpPr>
          <p:nvPr>
            <p:ph type="sldNum" sz="quarter" idx="5"/>
          </p:nvPr>
        </p:nvSpPr>
        <p:spPr/>
        <p:txBody>
          <a:bodyPr/>
          <a:lstStyle/>
          <a:p>
            <a:fld id="{52D3E22B-E681-114A-94C7-A3C56A7890C0}" type="slidenum">
              <a:rPr lang="en-US" smtClean="0"/>
              <a:t>49</a:t>
            </a:fld>
            <a:endParaRPr lang="en-US"/>
          </a:p>
        </p:txBody>
      </p:sp>
    </p:spTree>
    <p:extLst>
      <p:ext uri="{BB962C8B-B14F-4D97-AF65-F5344CB8AC3E}">
        <p14:creationId xmlns:p14="http://schemas.microsoft.com/office/powerpoint/2010/main" val="395573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Task 1</a:t>
            </a:r>
            <a:r>
              <a:rPr lang="en-US" dirty="0"/>
              <a:t>: Define formal system and threat models to systematically study collaborative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models help understand how attackers coordinate and what resources UAVs have to defend themselves.</a:t>
            </a:r>
          </a:p>
        </p:txBody>
      </p:sp>
      <p:sp>
        <p:nvSpPr>
          <p:cNvPr id="4" name="Slide Number Placeholder 3"/>
          <p:cNvSpPr>
            <a:spLocks noGrp="1"/>
          </p:cNvSpPr>
          <p:nvPr>
            <p:ph type="sldNum" sz="quarter" idx="5"/>
          </p:nvPr>
        </p:nvSpPr>
        <p:spPr/>
        <p:txBody>
          <a:bodyPr/>
          <a:lstStyle/>
          <a:p>
            <a:fld id="{52D3E22B-E681-114A-94C7-A3C56A7890C0}" type="slidenum">
              <a:rPr lang="en-US" smtClean="0"/>
              <a:t>50</a:t>
            </a:fld>
            <a:endParaRPr lang="en-US"/>
          </a:p>
        </p:txBody>
      </p:sp>
    </p:spTree>
    <p:extLst>
      <p:ext uri="{BB962C8B-B14F-4D97-AF65-F5344CB8AC3E}">
        <p14:creationId xmlns:p14="http://schemas.microsoft.com/office/powerpoint/2010/main" val="312722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Task 2</a:t>
            </a:r>
            <a:r>
              <a:rPr lang="en-US" dirty="0"/>
              <a:t>: Design lightweight, multi-layered defense mechanisms.</a:t>
            </a:r>
          </a:p>
          <a:p>
            <a:pPr marL="228600" indent="-228600">
              <a:buAutoNum type="arabicPeriod"/>
            </a:pPr>
            <a:r>
              <a:rPr lang="en-US" dirty="0"/>
              <a:t>Onboard ML filters handle traffic first.</a:t>
            </a:r>
          </a:p>
          <a:p>
            <a:r>
              <a:rPr lang="en-US" dirty="0"/>
              <a:t>2. Two analysis tracks:</a:t>
            </a:r>
          </a:p>
          <a:p>
            <a:pPr>
              <a:buFont typeface="Arial" panose="020B0604020202020204" pitchFamily="34" charset="0"/>
              <a:buChar char="•"/>
            </a:pPr>
            <a:r>
              <a:rPr lang="en-US" b="1" dirty="0"/>
              <a:t>Instant analysis</a:t>
            </a:r>
            <a:r>
              <a:rPr lang="en-US" dirty="0"/>
              <a:t> (e.g., rule-based or formal checking).</a:t>
            </a:r>
          </a:p>
          <a:p>
            <a:pPr>
              <a:buFont typeface="Arial" panose="020B0604020202020204" pitchFamily="34" charset="0"/>
              <a:buChar char="•"/>
            </a:pPr>
            <a:r>
              <a:rPr lang="en-US" b="1" dirty="0"/>
              <a:t>Long-term analysis</a:t>
            </a:r>
            <a:r>
              <a:rPr lang="en-US" dirty="0"/>
              <a:t> (e.g., temporal patterns via deep learning).</a:t>
            </a:r>
          </a:p>
        </p:txBody>
      </p:sp>
      <p:sp>
        <p:nvSpPr>
          <p:cNvPr id="4" name="Slide Number Placeholder 3"/>
          <p:cNvSpPr>
            <a:spLocks noGrp="1"/>
          </p:cNvSpPr>
          <p:nvPr>
            <p:ph type="sldNum" sz="quarter" idx="5"/>
          </p:nvPr>
        </p:nvSpPr>
        <p:spPr/>
        <p:txBody>
          <a:bodyPr/>
          <a:lstStyle/>
          <a:p>
            <a:fld id="{52D3E22B-E681-114A-94C7-A3C56A7890C0}" type="slidenum">
              <a:rPr lang="en-US" smtClean="0"/>
              <a:t>51</a:t>
            </a:fld>
            <a:endParaRPr lang="en-US"/>
          </a:p>
        </p:txBody>
      </p:sp>
    </p:spTree>
    <p:extLst>
      <p:ext uri="{BB962C8B-B14F-4D97-AF65-F5344CB8AC3E}">
        <p14:creationId xmlns:p14="http://schemas.microsoft.com/office/powerpoint/2010/main" val="223112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allow real-time detection as well as learning from evolving patterns.</a:t>
            </a:r>
          </a:p>
        </p:txBody>
      </p:sp>
      <p:sp>
        <p:nvSpPr>
          <p:cNvPr id="4" name="Slide Number Placeholder 3"/>
          <p:cNvSpPr>
            <a:spLocks noGrp="1"/>
          </p:cNvSpPr>
          <p:nvPr>
            <p:ph type="sldNum" sz="quarter" idx="5"/>
          </p:nvPr>
        </p:nvSpPr>
        <p:spPr/>
        <p:txBody>
          <a:bodyPr/>
          <a:lstStyle/>
          <a:p>
            <a:fld id="{52D3E22B-E681-114A-94C7-A3C56A7890C0}" type="slidenum">
              <a:rPr lang="en-US" smtClean="0"/>
              <a:t>52</a:t>
            </a:fld>
            <a:endParaRPr lang="en-US"/>
          </a:p>
        </p:txBody>
      </p:sp>
    </p:spTree>
    <p:extLst>
      <p:ext uri="{BB962C8B-B14F-4D97-AF65-F5344CB8AC3E}">
        <p14:creationId xmlns:p14="http://schemas.microsoft.com/office/powerpoint/2010/main" val="247998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2F7091-A03A-5E40-9AB1-D5049304EB88}" type="datetime1">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6B79D-F1C6-A240-9C09-D484D5BF56C6}" type="datetime1">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BFD983-5886-7D4D-8E76-B0733D6E36FA}" type="datetime1">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97D8-378C-3B34-9946-698A767F21D7}"/>
              </a:ext>
            </a:extLst>
          </p:cNvPr>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A212079F-6FF1-8B0F-1D7D-0DC6D8FF3693}"/>
              </a:ext>
            </a:extLst>
          </p:cNvPr>
          <p:cNvSpPr>
            <a:spLocks noGrp="1"/>
          </p:cNvSpPr>
          <p:nvPr>
            <p:ph type="tbl" idx="1"/>
          </p:nvPr>
        </p:nvSpPr>
        <p:spPr>
          <a:xfrm>
            <a:off x="609600" y="1600201"/>
            <a:ext cx="10972800" cy="4525963"/>
          </a:xfrm>
        </p:spPr>
        <p:txBody>
          <a:bodyPr/>
          <a:lstStyle/>
          <a:p>
            <a:endParaRPr lang="en-US"/>
          </a:p>
        </p:txBody>
      </p:sp>
      <p:sp>
        <p:nvSpPr>
          <p:cNvPr id="4" name="Date Placeholder 3">
            <a:extLst>
              <a:ext uri="{FF2B5EF4-FFF2-40B4-BE49-F238E27FC236}">
                <a16:creationId xmlns:a16="http://schemas.microsoft.com/office/drawing/2014/main" id="{8CC7067F-EA4E-2E42-32CF-811D82E3A8AD}"/>
              </a:ext>
            </a:extLst>
          </p:cNvPr>
          <p:cNvSpPr>
            <a:spLocks noGrp="1"/>
          </p:cNvSpPr>
          <p:nvPr>
            <p:ph type="dt" sz="half" idx="10"/>
          </p:nvPr>
        </p:nvSpPr>
        <p:spPr>
          <a:xfrm>
            <a:off x="609600" y="6245225"/>
            <a:ext cx="2844800" cy="476250"/>
          </a:xfrm>
        </p:spPr>
        <p:txBody>
          <a:bodyPr/>
          <a:lstStyle>
            <a:lvl1pPr>
              <a:defRPr/>
            </a:lvl1pPr>
          </a:lstStyle>
          <a:p>
            <a:fld id="{D013448B-4136-3341-A6A2-AE8C2AB6744A}" type="datetime1">
              <a:rPr lang="en-US" altLang="en-US" smtClean="0"/>
              <a:t>4/18/25</a:t>
            </a:fld>
            <a:endParaRPr lang="en-US" altLang="en-US"/>
          </a:p>
        </p:txBody>
      </p:sp>
      <p:sp>
        <p:nvSpPr>
          <p:cNvPr id="5" name="Footer Placeholder 4">
            <a:extLst>
              <a:ext uri="{FF2B5EF4-FFF2-40B4-BE49-F238E27FC236}">
                <a16:creationId xmlns:a16="http://schemas.microsoft.com/office/drawing/2014/main" id="{B8D0A8D4-215E-6BAE-A5F5-FEA8C9C0BC18}"/>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3E9A2B-A1EF-F4E1-9139-A8F3EDEC7B44}"/>
              </a:ext>
            </a:extLst>
          </p:cNvPr>
          <p:cNvSpPr>
            <a:spLocks noGrp="1"/>
          </p:cNvSpPr>
          <p:nvPr>
            <p:ph type="sldNum" sz="quarter" idx="12"/>
          </p:nvPr>
        </p:nvSpPr>
        <p:spPr>
          <a:xfrm>
            <a:off x="8737600" y="6245225"/>
            <a:ext cx="2844800" cy="476250"/>
          </a:xfrm>
        </p:spPr>
        <p:txBody>
          <a:bodyPr/>
          <a:lstStyle>
            <a:lvl1pPr>
              <a:defRPr/>
            </a:lvl1pPr>
          </a:lstStyle>
          <a:p>
            <a:fld id="{D6F79CA3-C3A6-475A-A74D-0E1311904239}" type="slidenum">
              <a:rPr lang="en-US" altLang="en-US"/>
              <a:pPr/>
              <a:t>‹#›</a:t>
            </a:fld>
            <a:endParaRPr lang="en-US" altLang="en-US"/>
          </a:p>
        </p:txBody>
      </p:sp>
    </p:spTree>
    <p:extLst>
      <p:ext uri="{BB962C8B-B14F-4D97-AF65-F5344CB8AC3E}">
        <p14:creationId xmlns:p14="http://schemas.microsoft.com/office/powerpoint/2010/main" val="413988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369BE0-5996-5079-8E07-4822487629EF}"/>
              </a:ext>
            </a:extLst>
          </p:cNvPr>
          <p:cNvSpPr>
            <a:spLocks noGrp="1"/>
          </p:cNvSpPr>
          <p:nvPr>
            <p:ph/>
          </p:nvPr>
        </p:nvSpPr>
        <p:spPr>
          <a:xfrm>
            <a:off x="609600" y="381001"/>
            <a:ext cx="10972800" cy="574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16792E6-339D-0DB0-F56A-CA8165C11896}"/>
              </a:ext>
            </a:extLst>
          </p:cNvPr>
          <p:cNvSpPr>
            <a:spLocks noGrp="1"/>
          </p:cNvSpPr>
          <p:nvPr>
            <p:ph type="dt" sz="half" idx="10"/>
          </p:nvPr>
        </p:nvSpPr>
        <p:spPr>
          <a:xfrm>
            <a:off x="609600" y="6245225"/>
            <a:ext cx="2844800" cy="476250"/>
          </a:xfrm>
        </p:spPr>
        <p:txBody>
          <a:bodyPr/>
          <a:lstStyle>
            <a:lvl1pPr>
              <a:defRPr/>
            </a:lvl1pPr>
          </a:lstStyle>
          <a:p>
            <a:fld id="{89804188-BE54-AE40-B052-7BD2F3AE53A0}" type="datetime1">
              <a:rPr lang="en-US" altLang="en-US" smtClean="0"/>
              <a:t>4/18/25</a:t>
            </a:fld>
            <a:endParaRPr lang="en-US" altLang="en-US"/>
          </a:p>
        </p:txBody>
      </p:sp>
      <p:sp>
        <p:nvSpPr>
          <p:cNvPr id="4" name="Footer Placeholder 3">
            <a:extLst>
              <a:ext uri="{FF2B5EF4-FFF2-40B4-BE49-F238E27FC236}">
                <a16:creationId xmlns:a16="http://schemas.microsoft.com/office/drawing/2014/main" id="{86D9EE2D-D355-88CF-A1C8-E6FBFF0E8BD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C97EBA0-409A-A1AD-7205-22E51CC01D00}"/>
              </a:ext>
            </a:extLst>
          </p:cNvPr>
          <p:cNvSpPr>
            <a:spLocks noGrp="1"/>
          </p:cNvSpPr>
          <p:nvPr>
            <p:ph type="sldNum" sz="quarter" idx="12"/>
          </p:nvPr>
        </p:nvSpPr>
        <p:spPr>
          <a:xfrm>
            <a:off x="8737600" y="6245225"/>
            <a:ext cx="2844800" cy="476250"/>
          </a:xfrm>
        </p:spPr>
        <p:txBody>
          <a:bodyPr/>
          <a:lstStyle>
            <a:lvl1pPr>
              <a:defRPr/>
            </a:lvl1pPr>
          </a:lstStyle>
          <a:p>
            <a:fld id="{18D37D8A-8502-4DAF-A3F4-BCA22224E1B1}" type="slidenum">
              <a:rPr lang="en-US" altLang="en-US"/>
              <a:pPr/>
              <a:t>‹#›</a:t>
            </a:fld>
            <a:endParaRPr lang="en-US" altLang="en-US"/>
          </a:p>
        </p:txBody>
      </p:sp>
    </p:spTree>
    <p:extLst>
      <p:ext uri="{BB962C8B-B14F-4D97-AF65-F5344CB8AC3E}">
        <p14:creationId xmlns:p14="http://schemas.microsoft.com/office/powerpoint/2010/main" val="255124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048F73-57DA-A044-87D2-750D578EC337}" type="datetime1">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4E070-86F7-9B47-88C8-63BA51668701}" type="datetime1">
              <a:rPr lang="en-US" smtClean="0"/>
              <a:t>4/18/25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54DDB-8C70-FC4F-A3A6-1198E9D06A42}" type="datetime1">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0EA217-779D-7147-8A50-151A662E8E31}" type="datetime1">
              <a:rPr lang="en-US" smtClean="0"/>
              <a:t>4/18/25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64A7-D5C4-594F-82C5-23235F03360B}" type="datetime1">
              <a:rPr lang="en-US" smtClean="0"/>
              <a:t>4/18/25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8C3D1-55AD-3F4B-B2BC-3CB4CA3013B3}" type="datetime1">
              <a:rPr lang="en-US" smtClean="0"/>
              <a:t>4/18/25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B904B-6916-794A-9550-A9E4F98144B5}" type="datetime1">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41E738-FB2C-C54F-8C43-3D6C9AA5D007}" type="datetime1">
              <a:rPr lang="en-US" smtClean="0"/>
              <a:t>4/18/25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B2FDA-0EA0-6547-B3FB-8775484A38DB}" type="datetime1">
              <a:rPr lang="en-US" smtClean="0"/>
              <a:t>4/18/25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COLLABORATIVE ATTACKS AND DEFENSE</a:t>
            </a:r>
            <a:endParaRPr lang="en-US" dirty="0"/>
          </a:p>
        </p:txBody>
      </p:sp>
      <p:sp>
        <p:nvSpPr>
          <p:cNvPr id="3" name="Subtitle 2"/>
          <p:cNvSpPr>
            <a:spLocks noGrp="1"/>
          </p:cNvSpPr>
          <p:nvPr>
            <p:ph type="subTitle" idx="1"/>
          </p:nvPr>
        </p:nvSpPr>
        <p:spPr/>
        <p:txBody>
          <a:bodyPr>
            <a:normAutofit lnSpcReduction="10000"/>
          </a:bodyPr>
          <a:lstStyle/>
          <a:p>
            <a:r>
              <a:rPr lang="en-US" dirty="0"/>
              <a:t>Bharat Bhargava</a:t>
            </a:r>
          </a:p>
          <a:p>
            <a:r>
              <a:rPr lang="en-US" dirty="0"/>
              <a:t>CERIAS and CS department</a:t>
            </a:r>
          </a:p>
          <a:p>
            <a:r>
              <a:rPr lang="en-US" dirty="0"/>
              <a:t>Purdue University</a:t>
            </a:r>
          </a:p>
          <a:p>
            <a:r>
              <a:rPr lang="en-US" dirty="0"/>
              <a:t>www.cs.purdue.edu/homes/bb</a:t>
            </a:r>
          </a:p>
        </p:txBody>
      </p:sp>
      <p:sp>
        <p:nvSpPr>
          <p:cNvPr id="4" name="Slide Number Placeholder 3">
            <a:extLst>
              <a:ext uri="{FF2B5EF4-FFF2-40B4-BE49-F238E27FC236}">
                <a16:creationId xmlns:a16="http://schemas.microsoft.com/office/drawing/2014/main" id="{4B08775D-2AC9-9829-8E5A-34ED8899ED1F}"/>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7A13-D90A-2094-D81E-9F8E7A9031DD}"/>
              </a:ext>
            </a:extLst>
          </p:cNvPr>
          <p:cNvSpPr>
            <a:spLocks noGrp="1"/>
          </p:cNvSpPr>
          <p:nvPr>
            <p:ph type="title"/>
          </p:nvPr>
        </p:nvSpPr>
        <p:spPr/>
        <p:txBody>
          <a:bodyPr/>
          <a:lstStyle/>
          <a:p>
            <a:r>
              <a:rPr lang="en-US" dirty="0"/>
              <a:t>An example: blackhole attack and wormhole attack collaboration (cont’d)</a:t>
            </a:r>
          </a:p>
        </p:txBody>
      </p:sp>
      <p:sp>
        <p:nvSpPr>
          <p:cNvPr id="3" name="Content Placeholder 2">
            <a:extLst>
              <a:ext uri="{FF2B5EF4-FFF2-40B4-BE49-F238E27FC236}">
                <a16:creationId xmlns:a16="http://schemas.microsoft.com/office/drawing/2014/main" id="{48219717-BF22-29CA-374E-B3175B8EC2C3}"/>
              </a:ext>
            </a:extLst>
          </p:cNvPr>
          <p:cNvSpPr>
            <a:spLocks noGrp="1"/>
          </p:cNvSpPr>
          <p:nvPr>
            <p:ph idx="1"/>
          </p:nvPr>
        </p:nvSpPr>
        <p:spPr/>
        <p:txBody>
          <a:bodyPr/>
          <a:lstStyle/>
          <a:p>
            <a:r>
              <a:rPr lang="en-US" dirty="0"/>
              <a:t>A is a blackhole attacker that attracts packets by sending fake </a:t>
            </a:r>
            <a:r>
              <a:rPr lang="en-US" dirty="0" err="1"/>
              <a:t>RREP</a:t>
            </a:r>
            <a:r>
              <a:rPr lang="en-US" dirty="0"/>
              <a:t>.</a:t>
            </a:r>
          </a:p>
          <a:p>
            <a:r>
              <a:rPr lang="en-US" dirty="0"/>
              <a:t>X and Y are two ends of a wormhole that attract packets by advertising the one-hop route between them, namely, the wormhole.</a:t>
            </a:r>
          </a:p>
          <a:p>
            <a:r>
              <a:rPr lang="en-US" dirty="0"/>
              <a:t>If A forward packets it attracted to X instead of dropping them like a normal blackhole, X will have more packets collected compared with not launching an attack or launching a wormhole attack only. The attack goal is achieved.</a:t>
            </a:r>
          </a:p>
        </p:txBody>
      </p:sp>
      <p:pic>
        <p:nvPicPr>
          <p:cNvPr id="4" name="pasted-movie.png" descr="pasted-movie.png">
            <a:extLst>
              <a:ext uri="{FF2B5EF4-FFF2-40B4-BE49-F238E27FC236}">
                <a16:creationId xmlns:a16="http://schemas.microsoft.com/office/drawing/2014/main" id="{86A77FFA-1124-28F5-265B-E26D1D1B1500}"/>
              </a:ext>
            </a:extLst>
          </p:cNvPr>
          <p:cNvPicPr>
            <a:picLocks noChangeAspect="1"/>
          </p:cNvPicPr>
          <p:nvPr/>
        </p:nvPicPr>
        <p:blipFill>
          <a:blip r:embed="rId2"/>
          <a:srcRect l="13228" t="4330" r="7021" b="28065"/>
          <a:stretch>
            <a:fillRect/>
          </a:stretch>
        </p:blipFill>
        <p:spPr>
          <a:xfrm>
            <a:off x="5024170" y="4534930"/>
            <a:ext cx="3907006" cy="2323070"/>
          </a:xfrm>
          <a:prstGeom prst="rect">
            <a:avLst/>
          </a:prstGeom>
          <a:ln w="12700">
            <a:miter lim="400000"/>
          </a:ln>
        </p:spPr>
      </p:pic>
    </p:spTree>
    <p:extLst>
      <p:ext uri="{BB962C8B-B14F-4D97-AF65-F5344CB8AC3E}">
        <p14:creationId xmlns:p14="http://schemas.microsoft.com/office/powerpoint/2010/main" val="18145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Modeling collaborative attacks with causal graph model</a:t>
            </a:r>
            <a:endParaRPr lang="en-US" altLang="en-US" dirty="0"/>
          </a:p>
        </p:txBody>
      </p:sp>
      <p:sp>
        <p:nvSpPr>
          <p:cNvPr id="17413" name="Rectangle 3"/>
          <p:cNvSpPr>
            <a:spLocks noGrp="1" noChangeArrowheads="1"/>
          </p:cNvSpPr>
          <p:nvPr>
            <p:ph idx="1"/>
          </p:nvPr>
        </p:nvSpPr>
        <p:spPr>
          <a:xfrm>
            <a:off x="838200" y="4353188"/>
            <a:ext cx="10515600" cy="2368287"/>
          </a:xfrm>
        </p:spPr>
        <p:txBody>
          <a:bodyPr>
            <a:normAutofit fontScale="85000" lnSpcReduction="20000"/>
          </a:bodyPr>
          <a:lstStyle/>
          <a:p>
            <a:pPr marL="0" indent="0">
              <a:buNone/>
            </a:pPr>
            <a:r>
              <a:rPr lang="en-US" dirty="0"/>
              <a:t>A collaborative attack can be modeled as a causal graph model </a:t>
            </a:r>
            <a:r>
              <a:rPr lang="en-US" i="1" dirty="0"/>
              <a:t>&lt;</a:t>
            </a:r>
            <a:r>
              <a:rPr lang="en-US" i="1" dirty="0" err="1">
                <a:latin typeface="Consolas" panose="020B0609020204030204" pitchFamily="49" charset="0"/>
                <a:cs typeface="Consolas" panose="020B0609020204030204" pitchFamily="49" charset="0"/>
              </a:rPr>
              <a:t>S,E,M,L</a:t>
            </a:r>
            <a:r>
              <a:rPr lang="en-US" i="1" dirty="0"/>
              <a:t>&gt;</a:t>
            </a:r>
            <a:r>
              <a:rPr lang="en-US" dirty="0"/>
              <a:t>, where</a:t>
            </a:r>
          </a:p>
          <a:p>
            <a:r>
              <a:rPr lang="en-US" i="1" dirty="0">
                <a:latin typeface="Consolas" panose="020B0609020204030204" pitchFamily="49" charset="0"/>
                <a:cs typeface="Consolas" panose="020B0609020204030204" pitchFamily="49" charset="0"/>
              </a:rPr>
              <a:t>S</a:t>
            </a:r>
            <a:r>
              <a:rPr lang="en-US" dirty="0"/>
              <a:t> is the set of attack states</a:t>
            </a:r>
          </a:p>
          <a:p>
            <a:r>
              <a:rPr lang="en-US" i="1" dirty="0">
                <a:latin typeface="Consolas" panose="020B0609020204030204" pitchFamily="49" charset="0"/>
                <a:cs typeface="Consolas" panose="020B0609020204030204" pitchFamily="49" charset="0"/>
              </a:rPr>
              <a:t>E</a:t>
            </a:r>
            <a:r>
              <a:rPr lang="en-US" dirty="0"/>
              <a:t> is the set of events triggering state transition, which can be further defined by</a:t>
            </a:r>
          </a:p>
          <a:p>
            <a:pPr lvl="1"/>
            <a:r>
              <a:rPr lang="en-US" dirty="0"/>
              <a:t>Message exchange between attackers where messages are from set </a:t>
            </a:r>
            <a:r>
              <a:rPr lang="en-US" i="1" dirty="0">
                <a:latin typeface="Consolas" panose="020B0609020204030204" pitchFamily="49" charset="0"/>
                <a:cs typeface="Consolas" panose="020B0609020204030204" pitchFamily="49" charset="0"/>
              </a:rPr>
              <a:t>E</a:t>
            </a:r>
            <a:r>
              <a:rPr lang="en-US" dirty="0"/>
              <a:t>, and</a:t>
            </a:r>
          </a:p>
          <a:p>
            <a:pPr lvl="1"/>
            <a:r>
              <a:rPr lang="en-US" dirty="0"/>
              <a:t>Local attack operations from operation set </a:t>
            </a:r>
            <a:r>
              <a:rPr lang="en-US" i="1" dirty="0">
                <a:latin typeface="Consolas" panose="020B0609020204030204" pitchFamily="49" charset="0"/>
                <a:cs typeface="Consolas" panose="020B0609020204030204" pitchFamily="49" charset="0"/>
              </a:rPr>
              <a:t>L</a:t>
            </a:r>
          </a:p>
          <a:p>
            <a:r>
              <a:rPr lang="en-US" dirty="0"/>
              <a:t>The goal is to identify the malicious event sequences of collaborative attacks and stop it from reaching the key state (</a:t>
            </a:r>
            <a:r>
              <a:rPr lang="en-US" dirty="0" err="1"/>
              <a:t>f3</a:t>
            </a:r>
            <a:r>
              <a:rPr lang="en-US" dirty="0"/>
              <a:t> in the above example)</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11</a:t>
            </a:fld>
            <a:endParaRPr lang="en-US" altLang="en-US" sz="1000" b="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
        <p:nvSpPr>
          <p:cNvPr id="3" name="Multiply 2">
            <a:extLst>
              <a:ext uri="{FF2B5EF4-FFF2-40B4-BE49-F238E27FC236}">
                <a16:creationId xmlns:a16="http://schemas.microsoft.com/office/drawing/2014/main" id="{F99E890F-6E0F-4189-CF91-B806630FFA8C}"/>
              </a:ext>
            </a:extLst>
          </p:cNvPr>
          <p:cNvSpPr/>
          <p:nvPr/>
        </p:nvSpPr>
        <p:spPr>
          <a:xfrm>
            <a:off x="6614556" y="2448512"/>
            <a:ext cx="522514" cy="54626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7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Modeling collaborative attacks with causal graph model</a:t>
            </a:r>
            <a:endParaRPr lang="en-US" altLang="en-US" dirty="0"/>
          </a:p>
        </p:txBody>
      </p:sp>
      <p:sp>
        <p:nvSpPr>
          <p:cNvPr id="17413" name="Rectangle 3"/>
          <p:cNvSpPr>
            <a:spLocks noGrp="1" noChangeArrowheads="1"/>
          </p:cNvSpPr>
          <p:nvPr>
            <p:ph idx="1"/>
          </p:nvPr>
        </p:nvSpPr>
        <p:spPr>
          <a:xfrm>
            <a:off x="838200" y="4353188"/>
            <a:ext cx="10515600" cy="2368287"/>
          </a:xfrm>
        </p:spPr>
        <p:txBody>
          <a:bodyPr>
            <a:normAutofit/>
          </a:bodyPr>
          <a:lstStyle/>
          <a:p>
            <a:pPr marL="0" indent="0">
              <a:buNone/>
            </a:pPr>
            <a:r>
              <a:rPr lang="en-US" dirty="0"/>
              <a:t>To prevent the attack model from reaching </a:t>
            </a:r>
            <a:r>
              <a:rPr lang="en-US" dirty="0" err="1"/>
              <a:t>f3</a:t>
            </a:r>
            <a:r>
              <a:rPr lang="en-US" dirty="0"/>
              <a:t>, the defender should collaborate to</a:t>
            </a:r>
          </a:p>
          <a:p>
            <a:pPr marL="514350" indent="-514350">
              <a:buAutoNum type="arabicPeriod"/>
            </a:pPr>
            <a:r>
              <a:rPr lang="en-US" dirty="0"/>
              <a:t>stop Attacks 1, 2 and 3 from reaching </a:t>
            </a:r>
            <a:r>
              <a:rPr lang="en-US" dirty="0" err="1"/>
              <a:t>e2</a:t>
            </a:r>
            <a:r>
              <a:rPr lang="en-US" dirty="0"/>
              <a:t>, </a:t>
            </a:r>
            <a:r>
              <a:rPr lang="en-US" dirty="0" err="1"/>
              <a:t>f2</a:t>
            </a:r>
            <a:r>
              <a:rPr lang="en-US" dirty="0"/>
              <a:t> and </a:t>
            </a:r>
            <a:r>
              <a:rPr lang="en-US" dirty="0" err="1"/>
              <a:t>g2</a:t>
            </a:r>
            <a:r>
              <a:rPr lang="en-US" dirty="0"/>
              <a:t>, respectively, or</a:t>
            </a:r>
          </a:p>
          <a:p>
            <a:pPr marL="514350" indent="-514350">
              <a:buAutoNum type="arabicPeriod"/>
            </a:pPr>
            <a:r>
              <a:rPr lang="en-US" dirty="0"/>
              <a:t>stop the communication between attackers.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12</a:t>
            </a:fld>
            <a:endParaRPr lang="en-US" altLang="en-US" sz="1000" b="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Tree>
    <p:extLst>
      <p:ext uri="{BB962C8B-B14F-4D97-AF65-F5344CB8AC3E}">
        <p14:creationId xmlns:p14="http://schemas.microsoft.com/office/powerpoint/2010/main" val="19945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anim calcmode="lin" valueType="num">
                                      <p:cBhvr additive="base">
                                        <p:cTn id="7"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 calcmode="lin" valueType="num">
                                      <p:cBhvr additive="base">
                                        <p:cTn id="13" dur="500" fill="hold"/>
                                        <p:tgtEl>
                                          <p:spTgt spid="174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A2A333-BE34-7475-FA22-6272C926DACD}"/>
              </a:ext>
            </a:extLst>
          </p:cNvPr>
          <p:cNvPicPr>
            <a:picLocks noChangeAspect="1"/>
          </p:cNvPicPr>
          <p:nvPr/>
        </p:nvPicPr>
        <p:blipFill>
          <a:blip r:embed="rId2"/>
          <a:stretch>
            <a:fillRect/>
          </a:stretch>
        </p:blipFill>
        <p:spPr>
          <a:xfrm>
            <a:off x="2934776" y="1960279"/>
            <a:ext cx="5675824" cy="2470209"/>
          </a:xfrm>
          <a:prstGeom prst="rect">
            <a:avLst/>
          </a:prstGeom>
        </p:spPr>
      </p:pic>
      <p:sp>
        <p:nvSpPr>
          <p:cNvPr id="17412" name="Rectangle 2"/>
          <p:cNvSpPr>
            <a:spLocks noGrp="1" noChangeArrowheads="1"/>
          </p:cNvSpPr>
          <p:nvPr>
            <p:ph type="title"/>
          </p:nvPr>
        </p:nvSpPr>
        <p:spPr/>
        <p:txBody>
          <a:bodyPr>
            <a:normAutofit/>
          </a:bodyPr>
          <a:lstStyle/>
          <a:p>
            <a:pPr eaLnBrk="1" hangingPunct="1"/>
            <a:r>
              <a:rPr lang="en-US" dirty="0"/>
              <a:t>A defense strategy consists of multiple defensive events</a:t>
            </a:r>
            <a:endParaRPr lang="en-US" altLang="en-US" dirty="0"/>
          </a:p>
        </p:txBody>
      </p:sp>
      <p:sp>
        <p:nvSpPr>
          <p:cNvPr id="17413" name="Rectangle 3"/>
          <p:cNvSpPr>
            <a:spLocks noGrp="1" noChangeArrowheads="1"/>
          </p:cNvSpPr>
          <p:nvPr>
            <p:ph idx="1"/>
          </p:nvPr>
        </p:nvSpPr>
        <p:spPr>
          <a:xfrm>
            <a:off x="838200" y="5072442"/>
            <a:ext cx="10515600" cy="1649033"/>
          </a:xfrm>
        </p:spPr>
        <p:txBody>
          <a:bodyPr>
            <a:normAutofit fontScale="85000" lnSpcReduction="20000"/>
          </a:bodyPr>
          <a:lstStyle/>
          <a:p>
            <a:pPr marL="0" indent="0">
              <a:buNone/>
            </a:pPr>
            <a:r>
              <a:rPr lang="en-US" dirty="0"/>
              <a:t>A defense strategy consists of a set of defensive events, in the above example</a:t>
            </a:r>
          </a:p>
          <a:p>
            <a:r>
              <a:rPr lang="en-US" dirty="0"/>
              <a:t>Defense 1 = {</a:t>
            </a:r>
            <a:r>
              <a:rPr lang="en-US" dirty="0" err="1"/>
              <a:t>m</a:t>
            </a:r>
            <a:r>
              <a:rPr lang="en-US" baseline="-25000" dirty="0" err="1"/>
              <a:t>1</a:t>
            </a:r>
            <a:r>
              <a:rPr lang="en-US" dirty="0"/>
              <a:t>, </a:t>
            </a:r>
            <a:r>
              <a:rPr lang="en-US" dirty="0" err="1"/>
              <a:t>m</a:t>
            </a:r>
            <a:r>
              <a:rPr lang="en-US" baseline="-25000" dirty="0" err="1"/>
              <a:t>2</a:t>
            </a:r>
            <a:r>
              <a:rPr lang="en-US" dirty="0"/>
              <a:t>, </a:t>
            </a:r>
            <a:r>
              <a:rPr lang="en-US" dirty="0" err="1"/>
              <a:t>m</a:t>
            </a:r>
            <a:r>
              <a:rPr lang="en-US" baseline="-25000" dirty="0" err="1"/>
              <a:t>3</a:t>
            </a:r>
            <a:r>
              <a:rPr lang="en-US" dirty="0"/>
              <a:t>, </a:t>
            </a:r>
            <a:r>
              <a:rPr lang="en-US" dirty="0" err="1"/>
              <a:t>m</a:t>
            </a:r>
            <a:r>
              <a:rPr lang="en-US" baseline="-25000" dirty="0" err="1"/>
              <a:t>4</a:t>
            </a:r>
            <a:r>
              <a:rPr lang="en-US" dirty="0"/>
              <a:t>}</a:t>
            </a:r>
          </a:p>
          <a:p>
            <a:r>
              <a:rPr lang="en-US" dirty="0"/>
              <a:t>Defense 2 = {</a:t>
            </a:r>
            <a:r>
              <a:rPr lang="en-US" dirty="0" err="1"/>
              <a:t>p</a:t>
            </a:r>
            <a:r>
              <a:rPr lang="en-US" baseline="-25000" dirty="0" err="1"/>
              <a:t>1</a:t>
            </a:r>
            <a:r>
              <a:rPr lang="en-US" dirty="0"/>
              <a:t>, </a:t>
            </a:r>
            <a:r>
              <a:rPr lang="en-US" dirty="0" err="1"/>
              <a:t>p</a:t>
            </a:r>
            <a:r>
              <a:rPr lang="en-US" baseline="-25000" dirty="0" err="1"/>
              <a:t>2</a:t>
            </a:r>
            <a:r>
              <a:rPr lang="en-US" dirty="0"/>
              <a:t>, </a:t>
            </a:r>
            <a:r>
              <a:rPr lang="en-US" dirty="0" err="1"/>
              <a:t>p</a:t>
            </a:r>
            <a:r>
              <a:rPr lang="en-US" baseline="-25000" dirty="0" err="1"/>
              <a:t>3</a:t>
            </a:r>
            <a:r>
              <a:rPr lang="en-US" dirty="0"/>
              <a:t>, </a:t>
            </a:r>
            <a:r>
              <a:rPr lang="en-US" dirty="0" err="1"/>
              <a:t>p</a:t>
            </a:r>
            <a:r>
              <a:rPr lang="en-US" baseline="-25000" dirty="0" err="1"/>
              <a:t>4</a:t>
            </a:r>
            <a:r>
              <a:rPr lang="en-US" dirty="0"/>
              <a:t>}</a:t>
            </a:r>
          </a:p>
          <a:p>
            <a:r>
              <a:rPr lang="en-US" dirty="0"/>
              <a:t>Defense 3 = {</a:t>
            </a:r>
            <a:r>
              <a:rPr lang="en-US" dirty="0" err="1"/>
              <a:t>q</a:t>
            </a:r>
            <a:r>
              <a:rPr lang="en-US" baseline="-25000" dirty="0" err="1"/>
              <a:t>1</a:t>
            </a:r>
            <a:r>
              <a:rPr lang="en-US" dirty="0"/>
              <a:t>, </a:t>
            </a:r>
            <a:r>
              <a:rPr lang="en-US" dirty="0" err="1"/>
              <a:t>q</a:t>
            </a:r>
            <a:r>
              <a:rPr lang="en-US" baseline="-25000" dirty="0" err="1"/>
              <a:t>2</a:t>
            </a:r>
            <a:r>
              <a:rPr lang="en-US" dirty="0"/>
              <a:t>}</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dirty="0">
                <a:solidFill>
                  <a:srgbClr val="808080"/>
                </a:solidFill>
              </a:rPr>
              <a:t>    </a:t>
            </a:r>
            <a:fld id="{EFDA918E-06BF-4230-98A1-5539D67C6EC8}" type="slidenum">
              <a:rPr lang="en-US" altLang="en-US" sz="1000" b="0">
                <a:solidFill>
                  <a:srgbClr val="808080"/>
                </a:solidFill>
              </a:rPr>
              <a:pPr/>
              <a:t>13</a:t>
            </a:fld>
            <a:endParaRPr lang="en-US" altLang="en-US" sz="1000" b="0" dirty="0">
              <a:solidFill>
                <a:srgbClr val="808080"/>
              </a:solidFill>
            </a:endParaRPr>
          </a:p>
        </p:txBody>
      </p:sp>
    </p:spTree>
    <p:extLst>
      <p:ext uri="{BB962C8B-B14F-4D97-AF65-F5344CB8AC3E}">
        <p14:creationId xmlns:p14="http://schemas.microsoft.com/office/powerpoint/2010/main" val="272524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dirty="0"/>
              <a:t>Defensive events collaborating to interfere with Attack events</a:t>
            </a:r>
            <a:endParaRPr lang="en-US" altLang="en-US" dirty="0"/>
          </a:p>
        </p:txBody>
      </p:sp>
      <p:sp>
        <p:nvSpPr>
          <p:cNvPr id="17413" name="Rectangle 3"/>
          <p:cNvSpPr>
            <a:spLocks noGrp="1" noChangeArrowheads="1"/>
          </p:cNvSpPr>
          <p:nvPr>
            <p:ph idx="1"/>
          </p:nvPr>
        </p:nvSpPr>
        <p:spPr>
          <a:xfrm>
            <a:off x="838200" y="5072442"/>
            <a:ext cx="10515600" cy="1649033"/>
          </a:xfrm>
        </p:spPr>
        <p:txBody>
          <a:bodyPr>
            <a:normAutofit/>
          </a:bodyPr>
          <a:lstStyle/>
          <a:p>
            <a:pPr marL="0" indent="0">
              <a:buNone/>
            </a:pPr>
            <a:r>
              <a:rPr lang="en-US" dirty="0"/>
              <a:t>The defensive events collaborate to interfere with attack events or inter-attack communications to stop collaborative attack state transitions.</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dirty="0">
                <a:solidFill>
                  <a:srgbClr val="808080"/>
                </a:solidFill>
              </a:rPr>
              <a:t>    </a:t>
            </a:r>
            <a:fld id="{EFDA918E-06BF-4230-98A1-5539D67C6EC8}" type="slidenum">
              <a:rPr lang="en-US" altLang="en-US" sz="1000" b="0">
                <a:solidFill>
                  <a:srgbClr val="808080"/>
                </a:solidFill>
              </a:rPr>
              <a:pPr/>
              <a:t>14</a:t>
            </a:fld>
            <a:endParaRPr lang="en-US" altLang="en-US" sz="1000" b="0" dirty="0">
              <a:solidFill>
                <a:srgbClr val="808080"/>
              </a:solidFill>
            </a:endParaRPr>
          </a:p>
        </p:txBody>
      </p:sp>
      <p:pic>
        <p:nvPicPr>
          <p:cNvPr id="2" name="Picture 1">
            <a:extLst>
              <a:ext uri="{FF2B5EF4-FFF2-40B4-BE49-F238E27FC236}">
                <a16:creationId xmlns:a16="http://schemas.microsoft.com/office/drawing/2014/main" id="{91C271BB-72F9-F717-610B-6EA433B63556}"/>
              </a:ext>
            </a:extLst>
          </p:cNvPr>
          <p:cNvPicPr>
            <a:picLocks noChangeAspect="1"/>
          </p:cNvPicPr>
          <p:nvPr/>
        </p:nvPicPr>
        <p:blipFill>
          <a:blip r:embed="rId2"/>
          <a:stretch>
            <a:fillRect/>
          </a:stretch>
        </p:blipFill>
        <p:spPr>
          <a:xfrm>
            <a:off x="3183255" y="1521413"/>
            <a:ext cx="5825490" cy="2619638"/>
          </a:xfrm>
          <a:prstGeom prst="rect">
            <a:avLst/>
          </a:prstGeom>
        </p:spPr>
      </p:pic>
      <p:sp>
        <p:nvSpPr>
          <p:cNvPr id="3" name="Multiply 2">
            <a:extLst>
              <a:ext uri="{FF2B5EF4-FFF2-40B4-BE49-F238E27FC236}">
                <a16:creationId xmlns:a16="http://schemas.microsoft.com/office/drawing/2014/main" id="{F99E890F-6E0F-4189-CF91-B806630FFA8C}"/>
              </a:ext>
            </a:extLst>
          </p:cNvPr>
          <p:cNvSpPr/>
          <p:nvPr/>
        </p:nvSpPr>
        <p:spPr>
          <a:xfrm>
            <a:off x="6614556" y="2448512"/>
            <a:ext cx="522514" cy="54626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No sign with solid fill">
            <a:extLst>
              <a:ext uri="{FF2B5EF4-FFF2-40B4-BE49-F238E27FC236}">
                <a16:creationId xmlns:a16="http://schemas.microsoft.com/office/drawing/2014/main" id="{5672DFAE-BDCB-DCCE-D4EE-F4B0870B2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80" y="1521413"/>
            <a:ext cx="390897" cy="390897"/>
          </a:xfrm>
          <a:prstGeom prst="rect">
            <a:avLst/>
          </a:prstGeom>
        </p:spPr>
      </p:pic>
      <p:pic>
        <p:nvPicPr>
          <p:cNvPr id="6" name="Graphic 5" descr="No sign with solid fill">
            <a:extLst>
              <a:ext uri="{FF2B5EF4-FFF2-40B4-BE49-F238E27FC236}">
                <a16:creationId xmlns:a16="http://schemas.microsoft.com/office/drawing/2014/main" id="{86978BE4-E74C-C32C-B3A8-10F14DEB9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79" y="2524972"/>
            <a:ext cx="390897" cy="390897"/>
          </a:xfrm>
          <a:prstGeom prst="rect">
            <a:avLst/>
          </a:prstGeom>
        </p:spPr>
      </p:pic>
      <p:pic>
        <p:nvPicPr>
          <p:cNvPr id="7" name="Graphic 6" descr="No sign with solid fill">
            <a:extLst>
              <a:ext uri="{FF2B5EF4-FFF2-40B4-BE49-F238E27FC236}">
                <a16:creationId xmlns:a16="http://schemas.microsoft.com/office/drawing/2014/main" id="{416424FF-8200-4A27-7DAA-B9CC9FFB9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4878" y="3528531"/>
            <a:ext cx="390897" cy="390897"/>
          </a:xfrm>
          <a:prstGeom prst="rect">
            <a:avLst/>
          </a:prstGeom>
        </p:spPr>
      </p:pic>
      <p:pic>
        <p:nvPicPr>
          <p:cNvPr id="8" name="Graphic 7" descr="No sign with solid fill">
            <a:extLst>
              <a:ext uri="{FF2B5EF4-FFF2-40B4-BE49-F238E27FC236}">
                <a16:creationId xmlns:a16="http://schemas.microsoft.com/office/drawing/2014/main" id="{45581280-BEEB-2B81-3DD9-666982D0C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9749" y="2023264"/>
            <a:ext cx="390897" cy="390897"/>
          </a:xfrm>
          <a:prstGeom prst="rect">
            <a:avLst/>
          </a:prstGeom>
        </p:spPr>
      </p:pic>
      <p:pic>
        <p:nvPicPr>
          <p:cNvPr id="9" name="Graphic 8" descr="No sign with solid fill">
            <a:extLst>
              <a:ext uri="{FF2B5EF4-FFF2-40B4-BE49-F238E27FC236}">
                <a16:creationId xmlns:a16="http://schemas.microsoft.com/office/drawing/2014/main" id="{AFA5BDEF-B0B7-1FFE-F736-3E6CF95A3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2717" y="3065324"/>
            <a:ext cx="390897" cy="390897"/>
          </a:xfrm>
          <a:prstGeom prst="rect">
            <a:avLst/>
          </a:prstGeom>
        </p:spPr>
      </p:pic>
      <p:pic>
        <p:nvPicPr>
          <p:cNvPr id="4" name="Picture 3">
            <a:extLst>
              <a:ext uri="{FF2B5EF4-FFF2-40B4-BE49-F238E27FC236}">
                <a16:creationId xmlns:a16="http://schemas.microsoft.com/office/drawing/2014/main" id="{E6A2A333-BE34-7475-FA22-6272C926DACD}"/>
              </a:ext>
            </a:extLst>
          </p:cNvPr>
          <p:cNvPicPr>
            <a:picLocks noChangeAspect="1"/>
          </p:cNvPicPr>
          <p:nvPr/>
        </p:nvPicPr>
        <p:blipFill>
          <a:blip r:embed="rId5"/>
          <a:stretch>
            <a:fillRect/>
          </a:stretch>
        </p:blipFill>
        <p:spPr>
          <a:xfrm>
            <a:off x="2934776" y="1960279"/>
            <a:ext cx="5675824" cy="2470209"/>
          </a:xfrm>
          <a:prstGeom prst="rect">
            <a:avLst/>
          </a:prstGeom>
        </p:spPr>
      </p:pic>
      <p:cxnSp>
        <p:nvCxnSpPr>
          <p:cNvPr id="11" name="Straight Arrow Connector 10">
            <a:extLst>
              <a:ext uri="{FF2B5EF4-FFF2-40B4-BE49-F238E27FC236}">
                <a16:creationId xmlns:a16="http://schemas.microsoft.com/office/drawing/2014/main" id="{6DB25A61-F723-5923-96C4-65FC00E4D02D}"/>
              </a:ext>
            </a:extLst>
          </p:cNvPr>
          <p:cNvCxnSpPr>
            <a:cxnSpLocks/>
          </p:cNvCxnSpPr>
          <p:nvPr/>
        </p:nvCxnSpPr>
        <p:spPr>
          <a:xfrm flipV="1">
            <a:off x="5160240" y="1789934"/>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0D3346-C4A3-DEAC-46C5-F06D75EAC4E4}"/>
              </a:ext>
            </a:extLst>
          </p:cNvPr>
          <p:cNvCxnSpPr>
            <a:cxnSpLocks/>
          </p:cNvCxnSpPr>
          <p:nvPr/>
        </p:nvCxnSpPr>
        <p:spPr>
          <a:xfrm>
            <a:off x="6119749" y="2267609"/>
            <a:ext cx="250972" cy="6503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E4F47A0-2DA4-4994-8A00-72718A7DB997}"/>
              </a:ext>
            </a:extLst>
          </p:cNvPr>
          <p:cNvCxnSpPr>
            <a:cxnSpLocks/>
          </p:cNvCxnSpPr>
          <p:nvPr/>
        </p:nvCxnSpPr>
        <p:spPr>
          <a:xfrm flipV="1">
            <a:off x="6064225" y="1768982"/>
            <a:ext cx="181010" cy="25428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B1032C-56F7-7293-F995-C2E9071D6A4C}"/>
              </a:ext>
            </a:extLst>
          </p:cNvPr>
          <p:cNvCxnSpPr>
            <a:cxnSpLocks/>
          </p:cNvCxnSpPr>
          <p:nvPr/>
        </p:nvCxnSpPr>
        <p:spPr>
          <a:xfrm flipV="1">
            <a:off x="7306714" y="1768982"/>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82F0DA-4CDD-ABAE-646C-7424EAA2E20E}"/>
              </a:ext>
            </a:extLst>
          </p:cNvPr>
          <p:cNvCxnSpPr>
            <a:cxnSpLocks/>
          </p:cNvCxnSpPr>
          <p:nvPr/>
        </p:nvCxnSpPr>
        <p:spPr>
          <a:xfrm flipV="1">
            <a:off x="8415624" y="1768982"/>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9C71742-C46C-DE0B-B5B6-4F978D98723B}"/>
              </a:ext>
            </a:extLst>
          </p:cNvPr>
          <p:cNvCxnSpPr>
            <a:cxnSpLocks/>
          </p:cNvCxnSpPr>
          <p:nvPr/>
        </p:nvCxnSpPr>
        <p:spPr>
          <a:xfrm flipV="1">
            <a:off x="5154878" y="2720420"/>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C64AEF-9019-E5F6-E336-F8BCD6A5E081}"/>
              </a:ext>
            </a:extLst>
          </p:cNvPr>
          <p:cNvCxnSpPr>
            <a:cxnSpLocks/>
          </p:cNvCxnSpPr>
          <p:nvPr/>
        </p:nvCxnSpPr>
        <p:spPr>
          <a:xfrm flipV="1">
            <a:off x="6096000" y="2773279"/>
            <a:ext cx="149235" cy="22149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B717BF7-8500-1773-ED50-918C57D821D9}"/>
              </a:ext>
            </a:extLst>
          </p:cNvPr>
          <p:cNvCxnSpPr>
            <a:cxnSpLocks/>
          </p:cNvCxnSpPr>
          <p:nvPr/>
        </p:nvCxnSpPr>
        <p:spPr>
          <a:xfrm>
            <a:off x="6154730" y="3082657"/>
            <a:ext cx="264117"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633ECF-B55E-36A0-2247-5873391E2A02}"/>
              </a:ext>
            </a:extLst>
          </p:cNvPr>
          <p:cNvCxnSpPr>
            <a:cxnSpLocks/>
          </p:cNvCxnSpPr>
          <p:nvPr/>
        </p:nvCxnSpPr>
        <p:spPr>
          <a:xfrm flipV="1">
            <a:off x="7306714" y="2739589"/>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9C71742-C46C-DE0B-B5B6-4F978D98723B}"/>
              </a:ext>
            </a:extLst>
          </p:cNvPr>
          <p:cNvCxnSpPr>
            <a:cxnSpLocks/>
          </p:cNvCxnSpPr>
          <p:nvPr/>
        </p:nvCxnSpPr>
        <p:spPr>
          <a:xfrm flipV="1">
            <a:off x="8415624" y="2739589"/>
            <a:ext cx="0" cy="23333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A1B457F-51A4-815F-0518-D6A165384976}"/>
              </a:ext>
            </a:extLst>
          </p:cNvPr>
          <p:cNvCxnSpPr>
            <a:cxnSpLocks/>
          </p:cNvCxnSpPr>
          <p:nvPr/>
        </p:nvCxnSpPr>
        <p:spPr>
          <a:xfrm flipV="1">
            <a:off x="5154878" y="3723979"/>
            <a:ext cx="0" cy="1954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327DA24-CB1D-481F-82EF-FD1D777861E7}"/>
              </a:ext>
            </a:extLst>
          </p:cNvPr>
          <p:cNvCxnSpPr>
            <a:cxnSpLocks/>
          </p:cNvCxnSpPr>
          <p:nvPr/>
        </p:nvCxnSpPr>
        <p:spPr>
          <a:xfrm flipV="1">
            <a:off x="6295300" y="3733652"/>
            <a:ext cx="0" cy="195449"/>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0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3">
                                            <p:txEl>
                                              <p:pRg st="0" end="0"/>
                                            </p:txEl>
                                          </p:spTgt>
                                        </p:tgtEl>
                                        <p:attrNameLst>
                                          <p:attrName>style.visibility</p:attrName>
                                        </p:attrNameLst>
                                      </p:cBhvr>
                                      <p:to>
                                        <p:strVal val="visible"/>
                                      </p:to>
                                    </p:set>
                                    <p:anim calcmode="lin" valueType="num">
                                      <p:cBhvr additive="base">
                                        <p:cTn id="13"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9"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par>
                                <p:cTn id="44" presetID="9"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par>
                                <p:cTn id="50" presetID="9"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Graphs for blackhole attacks and wormhole attacks</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blackhole attacker A:</a:t>
            </a:r>
          </a:p>
          <a:p>
            <a:endParaRPr lang="en-US" dirty="0"/>
          </a:p>
          <a:p>
            <a:endParaRPr lang="en-US" dirty="0"/>
          </a:p>
          <a:p>
            <a:endParaRPr lang="en-US" dirty="0"/>
          </a:p>
          <a:p>
            <a:r>
              <a:rPr lang="en-US" dirty="0"/>
              <a:t>For each of two ends of the wormhole, X and Y:</a:t>
            </a:r>
          </a:p>
        </p:txBody>
      </p:sp>
      <p:pic>
        <p:nvPicPr>
          <p:cNvPr id="4" name="Picture 3">
            <a:extLst>
              <a:ext uri="{FF2B5EF4-FFF2-40B4-BE49-F238E27FC236}">
                <a16:creationId xmlns:a16="http://schemas.microsoft.com/office/drawing/2014/main" id="{36D425B0-B0BD-716A-F232-4A699FAB3E58}"/>
              </a:ext>
            </a:extLst>
          </p:cNvPr>
          <p:cNvPicPr>
            <a:picLocks noChangeAspect="1"/>
          </p:cNvPicPr>
          <p:nvPr/>
        </p:nvPicPr>
        <p:blipFill>
          <a:blip r:embed="rId2"/>
          <a:stretch>
            <a:fillRect/>
          </a:stretch>
        </p:blipFill>
        <p:spPr>
          <a:xfrm>
            <a:off x="3462981" y="2200129"/>
            <a:ext cx="5266038" cy="1537790"/>
          </a:xfrm>
          <a:prstGeom prst="rect">
            <a:avLst/>
          </a:prstGeom>
        </p:spPr>
      </p:pic>
      <p:pic>
        <p:nvPicPr>
          <p:cNvPr id="5" name="Picture 4">
            <a:extLst>
              <a:ext uri="{FF2B5EF4-FFF2-40B4-BE49-F238E27FC236}">
                <a16:creationId xmlns:a16="http://schemas.microsoft.com/office/drawing/2014/main" id="{0FCA3EF1-2F29-C8B1-448C-9C71EC017AAE}"/>
              </a:ext>
            </a:extLst>
          </p:cNvPr>
          <p:cNvPicPr>
            <a:picLocks noChangeAspect="1"/>
          </p:cNvPicPr>
          <p:nvPr/>
        </p:nvPicPr>
        <p:blipFill>
          <a:blip r:embed="rId3"/>
          <a:stretch>
            <a:fillRect/>
          </a:stretch>
        </p:blipFill>
        <p:spPr>
          <a:xfrm>
            <a:off x="4274408" y="4327914"/>
            <a:ext cx="3643184" cy="2458685"/>
          </a:xfrm>
          <a:prstGeom prst="rect">
            <a:avLst/>
          </a:prstGeom>
        </p:spPr>
      </p:pic>
    </p:spTree>
    <p:extLst>
      <p:ext uri="{BB962C8B-B14F-4D97-AF65-F5344CB8AC3E}">
        <p14:creationId xmlns:p14="http://schemas.microsoft.com/office/powerpoint/2010/main" val="21830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Defend against single attacks by detecting abnormal events</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blackhole attacker A:</a:t>
            </a:r>
          </a:p>
          <a:p>
            <a:endParaRPr lang="en-US" dirty="0"/>
          </a:p>
          <a:p>
            <a:endParaRPr lang="en-US" dirty="0"/>
          </a:p>
          <a:p>
            <a:endParaRPr lang="en-US" dirty="0"/>
          </a:p>
          <a:p>
            <a:r>
              <a:rPr lang="en-US" dirty="0"/>
              <a:t>Detector D</a:t>
            </a:r>
            <a:r>
              <a:rPr lang="en-US" baseline="-25000" dirty="0"/>
              <a:t>A</a:t>
            </a:r>
            <a:r>
              <a:rPr lang="en-US" dirty="0"/>
              <a:t> = {</a:t>
            </a:r>
            <a:r>
              <a:rPr lang="en-US" dirty="0" err="1"/>
              <a:t>d</a:t>
            </a:r>
            <a:r>
              <a:rPr lang="en-US" baseline="-25000" dirty="0" err="1"/>
              <a:t>A1</a:t>
            </a:r>
            <a:r>
              <a:rPr lang="en-US" baseline="-25000" dirty="0"/>
              <a:t>, </a:t>
            </a:r>
            <a:r>
              <a:rPr lang="en-US" dirty="0" err="1"/>
              <a:t>d</a:t>
            </a:r>
            <a:r>
              <a:rPr lang="en-US" baseline="-25000" dirty="0" err="1"/>
              <a:t>A2</a:t>
            </a:r>
            <a:r>
              <a:rPr lang="en-US" dirty="0"/>
              <a:t>}</a:t>
            </a:r>
          </a:p>
          <a:p>
            <a:pPr lvl="1"/>
            <a:r>
              <a:rPr lang="en-US" dirty="0" err="1"/>
              <a:t>d</a:t>
            </a:r>
            <a:r>
              <a:rPr lang="en-US" baseline="-25000" dirty="0" err="1"/>
              <a:t>A1</a:t>
            </a:r>
            <a:r>
              <a:rPr lang="en-US" dirty="0"/>
              <a:t>: monitors fake </a:t>
            </a:r>
            <a:r>
              <a:rPr lang="en-US" dirty="0" err="1"/>
              <a:t>RREP</a:t>
            </a:r>
            <a:endParaRPr lang="en-US" dirty="0"/>
          </a:p>
          <a:p>
            <a:pPr lvl="1"/>
            <a:r>
              <a:rPr lang="en-US" dirty="0" err="1"/>
              <a:t>d</a:t>
            </a:r>
            <a:r>
              <a:rPr lang="en-US" baseline="-25000" dirty="0" err="1"/>
              <a:t>A2</a:t>
            </a:r>
            <a:r>
              <a:rPr lang="en-US" dirty="0"/>
              <a:t>: monitors packet drop</a:t>
            </a:r>
          </a:p>
        </p:txBody>
      </p:sp>
      <p:pic>
        <p:nvPicPr>
          <p:cNvPr id="4" name="Picture 3">
            <a:extLst>
              <a:ext uri="{FF2B5EF4-FFF2-40B4-BE49-F238E27FC236}">
                <a16:creationId xmlns:a16="http://schemas.microsoft.com/office/drawing/2014/main" id="{36D425B0-B0BD-716A-F232-4A699FAB3E58}"/>
              </a:ext>
            </a:extLst>
          </p:cNvPr>
          <p:cNvPicPr>
            <a:picLocks noChangeAspect="1"/>
          </p:cNvPicPr>
          <p:nvPr/>
        </p:nvPicPr>
        <p:blipFill>
          <a:blip r:embed="rId2"/>
          <a:stretch>
            <a:fillRect/>
          </a:stretch>
        </p:blipFill>
        <p:spPr>
          <a:xfrm>
            <a:off x="3462981" y="2200129"/>
            <a:ext cx="5266038" cy="1537790"/>
          </a:xfrm>
          <a:prstGeom prst="rect">
            <a:avLst/>
          </a:prstGeom>
        </p:spPr>
      </p:pic>
      <p:pic>
        <p:nvPicPr>
          <p:cNvPr id="8" name="Graphic 7" descr="Exclamation mark with solid fill">
            <a:extLst>
              <a:ext uri="{FF2B5EF4-FFF2-40B4-BE49-F238E27FC236}">
                <a16:creationId xmlns:a16="http://schemas.microsoft.com/office/drawing/2014/main" id="{8CD55F5E-0D5C-2CBD-0E69-BFD855BEA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6971" y="3358373"/>
            <a:ext cx="511629" cy="511629"/>
          </a:xfrm>
          <a:prstGeom prst="rect">
            <a:avLst/>
          </a:prstGeom>
        </p:spPr>
      </p:pic>
      <p:pic>
        <p:nvPicPr>
          <p:cNvPr id="9" name="Graphic 8" descr="Exclamation mark with solid fill">
            <a:extLst>
              <a:ext uri="{FF2B5EF4-FFF2-40B4-BE49-F238E27FC236}">
                <a16:creationId xmlns:a16="http://schemas.microsoft.com/office/drawing/2014/main" id="{80300107-E64F-0894-CD15-1B7A89DC8E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4057" y="2034386"/>
            <a:ext cx="511629" cy="511629"/>
          </a:xfrm>
          <a:prstGeom prst="rect">
            <a:avLst/>
          </a:prstGeom>
        </p:spPr>
      </p:pic>
    </p:spTree>
    <p:extLst>
      <p:ext uri="{BB962C8B-B14F-4D97-AF65-F5344CB8AC3E}">
        <p14:creationId xmlns:p14="http://schemas.microsoft.com/office/powerpoint/2010/main" val="187524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EA0D-FCFC-16EE-F53F-58ACB5565C75}"/>
              </a:ext>
            </a:extLst>
          </p:cNvPr>
          <p:cNvSpPr>
            <a:spLocks noGrp="1"/>
          </p:cNvSpPr>
          <p:nvPr>
            <p:ph type="title"/>
          </p:nvPr>
        </p:nvSpPr>
        <p:spPr/>
        <p:txBody>
          <a:bodyPr/>
          <a:lstStyle/>
          <a:p>
            <a:r>
              <a:rPr lang="en-US" dirty="0"/>
              <a:t>Defend against single attacks by detecting abnormal events (cont’d)</a:t>
            </a:r>
          </a:p>
        </p:txBody>
      </p:sp>
      <p:sp>
        <p:nvSpPr>
          <p:cNvPr id="3" name="Content Placeholder 2">
            <a:extLst>
              <a:ext uri="{FF2B5EF4-FFF2-40B4-BE49-F238E27FC236}">
                <a16:creationId xmlns:a16="http://schemas.microsoft.com/office/drawing/2014/main" id="{745A3AD3-45CE-055D-D74E-ECBE649878EE}"/>
              </a:ext>
            </a:extLst>
          </p:cNvPr>
          <p:cNvSpPr>
            <a:spLocks noGrp="1"/>
          </p:cNvSpPr>
          <p:nvPr>
            <p:ph idx="1"/>
          </p:nvPr>
        </p:nvSpPr>
        <p:spPr/>
        <p:txBody>
          <a:bodyPr/>
          <a:lstStyle/>
          <a:p>
            <a:r>
              <a:rPr lang="en-US" dirty="0"/>
              <a:t>For two ends of the wormhole X and Y:</a:t>
            </a:r>
          </a:p>
          <a:p>
            <a:r>
              <a:rPr lang="en-US" dirty="0"/>
              <a:t>Detector D</a:t>
            </a:r>
            <a:r>
              <a:rPr lang="en-US" baseline="-25000" dirty="0"/>
              <a:t>B</a:t>
            </a:r>
            <a:r>
              <a:rPr lang="en-US" dirty="0"/>
              <a:t> = {</a:t>
            </a:r>
            <a:r>
              <a:rPr lang="en-US" dirty="0" err="1"/>
              <a:t>d</a:t>
            </a:r>
            <a:r>
              <a:rPr lang="en-US" baseline="-25000" dirty="0" err="1"/>
              <a:t>B1</a:t>
            </a:r>
            <a:r>
              <a:rPr lang="en-US" baseline="-25000" dirty="0"/>
              <a:t>, </a:t>
            </a:r>
            <a:r>
              <a:rPr lang="en-US" dirty="0" err="1"/>
              <a:t>d</a:t>
            </a:r>
            <a:r>
              <a:rPr lang="en-US" baseline="-25000" dirty="0" err="1"/>
              <a:t>B2</a:t>
            </a:r>
            <a:r>
              <a:rPr lang="en-US" dirty="0"/>
              <a:t>}</a:t>
            </a:r>
          </a:p>
          <a:p>
            <a:pPr lvl="1"/>
            <a:r>
              <a:rPr lang="en-US" dirty="0" err="1"/>
              <a:t>d</a:t>
            </a:r>
            <a:r>
              <a:rPr lang="en-US" baseline="-25000" dirty="0" err="1"/>
              <a:t>B1</a:t>
            </a:r>
            <a:r>
              <a:rPr lang="en-US" dirty="0"/>
              <a:t>: monitors abnormal </a:t>
            </a:r>
            <a:r>
              <a:rPr lang="en-US" dirty="0" err="1"/>
              <a:t>RREP</a:t>
            </a:r>
            <a:endParaRPr lang="en-US" dirty="0"/>
          </a:p>
          <a:p>
            <a:pPr lvl="1"/>
            <a:r>
              <a:rPr lang="en-US" dirty="0" err="1"/>
              <a:t>d</a:t>
            </a:r>
            <a:r>
              <a:rPr lang="en-US" baseline="-25000" dirty="0" err="1"/>
              <a:t>B2</a:t>
            </a:r>
            <a:r>
              <a:rPr lang="en-US" dirty="0"/>
              <a:t>: monitors abnormal packet transmission</a:t>
            </a:r>
          </a:p>
        </p:txBody>
      </p:sp>
      <p:pic>
        <p:nvPicPr>
          <p:cNvPr id="5" name="Picture 4">
            <a:extLst>
              <a:ext uri="{FF2B5EF4-FFF2-40B4-BE49-F238E27FC236}">
                <a16:creationId xmlns:a16="http://schemas.microsoft.com/office/drawing/2014/main" id="{0FCA3EF1-2F29-C8B1-448C-9C71EC017AAE}"/>
              </a:ext>
            </a:extLst>
          </p:cNvPr>
          <p:cNvPicPr>
            <a:picLocks noChangeAspect="1"/>
          </p:cNvPicPr>
          <p:nvPr/>
        </p:nvPicPr>
        <p:blipFill>
          <a:blip r:embed="rId2"/>
          <a:stretch>
            <a:fillRect/>
          </a:stretch>
        </p:blipFill>
        <p:spPr>
          <a:xfrm>
            <a:off x="5515913" y="2764971"/>
            <a:ext cx="5924974" cy="3998602"/>
          </a:xfrm>
          <a:prstGeom prst="rect">
            <a:avLst/>
          </a:prstGeom>
        </p:spPr>
      </p:pic>
      <p:pic>
        <p:nvPicPr>
          <p:cNvPr id="8" name="Graphic 7" descr="Exclamation mark with solid fill">
            <a:extLst>
              <a:ext uri="{FF2B5EF4-FFF2-40B4-BE49-F238E27FC236}">
                <a16:creationId xmlns:a16="http://schemas.microsoft.com/office/drawing/2014/main" id="{973F7DE8-51BC-8A82-3A6E-E8D4E929E7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5114" y="2764971"/>
            <a:ext cx="511629" cy="511629"/>
          </a:xfrm>
          <a:prstGeom prst="rect">
            <a:avLst/>
          </a:prstGeom>
        </p:spPr>
      </p:pic>
      <p:pic>
        <p:nvPicPr>
          <p:cNvPr id="9" name="Graphic 8" descr="Exclamation mark with solid fill">
            <a:extLst>
              <a:ext uri="{FF2B5EF4-FFF2-40B4-BE49-F238E27FC236}">
                <a16:creationId xmlns:a16="http://schemas.microsoft.com/office/drawing/2014/main" id="{BB35D465-42C6-BC9E-4B69-A28853F4D7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8400" y="4508457"/>
            <a:ext cx="511629" cy="511629"/>
          </a:xfrm>
          <a:prstGeom prst="rect">
            <a:avLst/>
          </a:prstGeom>
        </p:spPr>
      </p:pic>
    </p:spTree>
    <p:extLst>
      <p:ext uri="{BB962C8B-B14F-4D97-AF65-F5344CB8AC3E}">
        <p14:creationId xmlns:p14="http://schemas.microsoft.com/office/powerpoint/2010/main" val="8469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D7A76-9072-E85F-B95D-E8A2DE8FA666}"/>
              </a:ext>
            </a:extLst>
          </p:cNvPr>
          <p:cNvPicPr>
            <a:picLocks noChangeAspect="1"/>
          </p:cNvPicPr>
          <p:nvPr/>
        </p:nvPicPr>
        <p:blipFill>
          <a:blip r:embed="rId2"/>
          <a:stretch>
            <a:fillRect/>
          </a:stretch>
        </p:blipFill>
        <p:spPr>
          <a:xfrm>
            <a:off x="2143125" y="3378148"/>
            <a:ext cx="7772400" cy="3427812"/>
          </a:xfrm>
          <a:prstGeom prst="rect">
            <a:avLst/>
          </a:prstGeom>
        </p:spPr>
      </p:pic>
      <p:sp>
        <p:nvSpPr>
          <p:cNvPr id="2" name="Title 1">
            <a:extLst>
              <a:ext uri="{FF2B5EF4-FFF2-40B4-BE49-F238E27FC236}">
                <a16:creationId xmlns:a16="http://schemas.microsoft.com/office/drawing/2014/main" id="{7EBB3983-66A9-0526-8CAA-6E4B9BB4CAB5}"/>
              </a:ext>
            </a:extLst>
          </p:cNvPr>
          <p:cNvSpPr>
            <a:spLocks noGrp="1"/>
          </p:cNvSpPr>
          <p:nvPr>
            <p:ph type="title"/>
          </p:nvPr>
        </p:nvSpPr>
        <p:spPr/>
        <p:txBody>
          <a:bodyPr/>
          <a:lstStyle/>
          <a:p>
            <a:r>
              <a:rPr lang="en-US" dirty="0"/>
              <a:t>Modeling and detecting collaborative attacks</a:t>
            </a:r>
          </a:p>
        </p:txBody>
      </p:sp>
      <p:sp>
        <p:nvSpPr>
          <p:cNvPr id="3" name="Content Placeholder 2">
            <a:extLst>
              <a:ext uri="{FF2B5EF4-FFF2-40B4-BE49-F238E27FC236}">
                <a16:creationId xmlns:a16="http://schemas.microsoft.com/office/drawing/2014/main" id="{3A7A8DA8-B31A-2246-1A9E-23DFBDD83F9D}"/>
              </a:ext>
            </a:extLst>
          </p:cNvPr>
          <p:cNvSpPr>
            <a:spLocks noGrp="1"/>
          </p:cNvSpPr>
          <p:nvPr>
            <p:ph idx="1"/>
          </p:nvPr>
        </p:nvSpPr>
        <p:spPr>
          <a:xfrm>
            <a:off x="838200" y="1825625"/>
            <a:ext cx="10515600" cy="1407314"/>
          </a:xfrm>
        </p:spPr>
        <p:txBody>
          <a:bodyPr>
            <a:normAutofit fontScale="70000" lnSpcReduction="20000"/>
          </a:bodyPr>
          <a:lstStyle/>
          <a:p>
            <a:r>
              <a:rPr lang="en-US" dirty="0"/>
              <a:t>The ‘bad’ state (</a:t>
            </a:r>
            <a:r>
              <a:rPr lang="en-US" dirty="0">
                <a:latin typeface="Consolas" panose="020B0609020204030204" pitchFamily="49" charset="0"/>
                <a:cs typeface="Consolas" panose="020B0609020204030204" pitchFamily="49" charset="0"/>
              </a:rPr>
              <a:t>X receives pkt</a:t>
            </a:r>
            <a:r>
              <a:rPr lang="en-US" dirty="0"/>
              <a:t>) becomes ‘worse’.</a:t>
            </a:r>
          </a:p>
          <a:p>
            <a:r>
              <a:rPr lang="en-US" dirty="0"/>
              <a:t>Detection d</a:t>
            </a:r>
            <a:r>
              <a:rPr lang="en-US" baseline="-25000" dirty="0"/>
              <a:t>A2</a:t>
            </a:r>
            <a:r>
              <a:rPr lang="en-US" dirty="0"/>
              <a:t> becomes ineffective since A no longer drops packets.</a:t>
            </a:r>
          </a:p>
          <a:p>
            <a:r>
              <a:rPr lang="en-US" dirty="0"/>
              <a:t>The bad state can be reached through more paths due to collaboration.</a:t>
            </a:r>
          </a:p>
          <a:p>
            <a:r>
              <a:rPr lang="en-US" dirty="0"/>
              <a:t>Thus, the detectors DA and DB have to collaborate to defend. </a:t>
            </a:r>
            <a:r>
              <a:rPr lang="en-US" dirty="0" err="1"/>
              <a:t>D</a:t>
            </a:r>
            <a:r>
              <a:rPr lang="en-US" baseline="-25000" dirty="0" err="1"/>
              <a:t>collab</a:t>
            </a:r>
            <a:r>
              <a:rPr lang="en-US" dirty="0"/>
              <a:t> =  {</a:t>
            </a:r>
            <a:r>
              <a:rPr lang="en-US" dirty="0" err="1"/>
              <a:t>d</a:t>
            </a:r>
            <a:r>
              <a:rPr lang="en-US" baseline="-25000" dirty="0" err="1"/>
              <a:t>A1</a:t>
            </a:r>
            <a:r>
              <a:rPr lang="en-US" dirty="0"/>
              <a:t>, </a:t>
            </a:r>
            <a:r>
              <a:rPr lang="en-US" dirty="0" err="1"/>
              <a:t>d</a:t>
            </a:r>
            <a:r>
              <a:rPr lang="en-US" baseline="-25000" dirty="0" err="1"/>
              <a:t>B1</a:t>
            </a:r>
            <a:r>
              <a:rPr lang="en-US" dirty="0"/>
              <a:t>, </a:t>
            </a:r>
            <a:r>
              <a:rPr lang="en-US" dirty="0" err="1"/>
              <a:t>d</a:t>
            </a:r>
            <a:r>
              <a:rPr lang="en-US" baseline="-25000" dirty="0" err="1"/>
              <a:t>B2</a:t>
            </a:r>
            <a:r>
              <a:rPr lang="en-US" dirty="0"/>
              <a:t>}</a:t>
            </a:r>
            <a:endParaRPr lang="en-US" baseline="-25000" dirty="0"/>
          </a:p>
          <a:p>
            <a:endParaRPr lang="en-US" dirty="0"/>
          </a:p>
        </p:txBody>
      </p:sp>
      <p:sp>
        <p:nvSpPr>
          <p:cNvPr id="7" name="Rectangle 6">
            <a:extLst>
              <a:ext uri="{FF2B5EF4-FFF2-40B4-BE49-F238E27FC236}">
                <a16:creationId xmlns:a16="http://schemas.microsoft.com/office/drawing/2014/main" id="{5CB4C8BE-7017-8F30-D258-0E24DDC3C6C1}"/>
              </a:ext>
            </a:extLst>
          </p:cNvPr>
          <p:cNvSpPr/>
          <p:nvPr/>
        </p:nvSpPr>
        <p:spPr>
          <a:xfrm>
            <a:off x="4747649" y="4151548"/>
            <a:ext cx="623249" cy="178673"/>
          </a:xfrm>
          <a:prstGeom prst="rect">
            <a:avLst/>
          </a:prstGeom>
          <a:noFill/>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C8875C0C-E884-A19A-2847-A045D2B5DD35}"/>
              </a:ext>
            </a:extLst>
          </p:cNvPr>
          <p:cNvSpPr txBox="1"/>
          <p:nvPr/>
        </p:nvSpPr>
        <p:spPr>
          <a:xfrm>
            <a:off x="5139327" y="4869882"/>
            <a:ext cx="783356" cy="369332"/>
          </a:xfrm>
          <a:prstGeom prst="rect">
            <a:avLst/>
          </a:prstGeom>
          <a:noFill/>
        </p:spPr>
        <p:txBody>
          <a:bodyPr wrap="none" rtlCol="0">
            <a:spAutoFit/>
          </a:bodyPr>
          <a:lstStyle/>
          <a:p>
            <a:r>
              <a:rPr lang="en-US" dirty="0">
                <a:solidFill>
                  <a:srgbClr val="FF0000"/>
                </a:solidFill>
              </a:rPr>
              <a:t>Worse</a:t>
            </a:r>
          </a:p>
        </p:txBody>
      </p:sp>
      <p:pic>
        <p:nvPicPr>
          <p:cNvPr id="9" name="Graphic 8" descr="Exclamation mark with solid fill">
            <a:extLst>
              <a:ext uri="{FF2B5EF4-FFF2-40B4-BE49-F238E27FC236}">
                <a16:creationId xmlns:a16="http://schemas.microsoft.com/office/drawing/2014/main" id="{5785709E-C4F1-6144-7883-A5DCF3492C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9327" y="3254827"/>
            <a:ext cx="348346" cy="348346"/>
          </a:xfrm>
          <a:prstGeom prst="rect">
            <a:avLst/>
          </a:prstGeom>
        </p:spPr>
      </p:pic>
      <p:pic>
        <p:nvPicPr>
          <p:cNvPr id="10" name="Graphic 9" descr="Exclamation mark with solid fill">
            <a:extLst>
              <a:ext uri="{FF2B5EF4-FFF2-40B4-BE49-F238E27FC236}">
                <a16:creationId xmlns:a16="http://schemas.microsoft.com/office/drawing/2014/main" id="{FEDC1BB8-03B3-8A03-DF2C-A4AE85AB2D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2345" y="4402502"/>
            <a:ext cx="348346" cy="348346"/>
          </a:xfrm>
          <a:prstGeom prst="rect">
            <a:avLst/>
          </a:prstGeom>
        </p:spPr>
      </p:pic>
      <p:pic>
        <p:nvPicPr>
          <p:cNvPr id="11" name="Graphic 10" descr="Exclamation mark with solid fill">
            <a:extLst>
              <a:ext uri="{FF2B5EF4-FFF2-40B4-BE49-F238E27FC236}">
                <a16:creationId xmlns:a16="http://schemas.microsoft.com/office/drawing/2014/main" id="{62BF60F5-7589-8C43-B465-4780168D0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5399" y="5539005"/>
            <a:ext cx="348346" cy="348346"/>
          </a:xfrm>
          <a:prstGeom prst="rect">
            <a:avLst/>
          </a:prstGeom>
        </p:spPr>
      </p:pic>
      <p:pic>
        <p:nvPicPr>
          <p:cNvPr id="12" name="Graphic 11" descr="Exclamation mark with solid fill">
            <a:extLst>
              <a:ext uri="{FF2B5EF4-FFF2-40B4-BE49-F238E27FC236}">
                <a16:creationId xmlns:a16="http://schemas.microsoft.com/office/drawing/2014/main" id="{7CAD6462-52D7-91A9-1556-94E7AE3E1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4050" y="4521536"/>
            <a:ext cx="348346" cy="348346"/>
          </a:xfrm>
          <a:prstGeom prst="rect">
            <a:avLst/>
          </a:prstGeom>
        </p:spPr>
      </p:pic>
      <p:pic>
        <p:nvPicPr>
          <p:cNvPr id="13" name="Graphic 12" descr="Exclamation mark with solid fill">
            <a:extLst>
              <a:ext uri="{FF2B5EF4-FFF2-40B4-BE49-F238E27FC236}">
                <a16:creationId xmlns:a16="http://schemas.microsoft.com/office/drawing/2014/main" id="{FC085BD9-F3A2-1DE2-C6BA-624737716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8042" y="4402502"/>
            <a:ext cx="348346" cy="348346"/>
          </a:xfrm>
          <a:prstGeom prst="rect">
            <a:avLst/>
          </a:prstGeom>
        </p:spPr>
      </p:pic>
      <p:cxnSp>
        <p:nvCxnSpPr>
          <p:cNvPr id="14" name="Elbow Connector 13">
            <a:extLst>
              <a:ext uri="{FF2B5EF4-FFF2-40B4-BE49-F238E27FC236}">
                <a16:creationId xmlns:a16="http://schemas.microsoft.com/office/drawing/2014/main" id="{9DE2FF5F-86DB-C954-5F3E-5217A31E4C67}"/>
              </a:ext>
            </a:extLst>
          </p:cNvPr>
          <p:cNvCxnSpPr>
            <a:cxnSpLocks/>
          </p:cNvCxnSpPr>
          <p:nvPr/>
        </p:nvCxnSpPr>
        <p:spPr>
          <a:xfrm>
            <a:off x="3200400" y="3850640"/>
            <a:ext cx="2487478" cy="1098485"/>
          </a:xfrm>
          <a:prstGeom prst="bentConnector3">
            <a:avLst>
              <a:gd name="adj1" fmla="val 10005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6FED8FDC-9D8A-BAE4-AA7D-BB506492AFA7}"/>
              </a:ext>
            </a:extLst>
          </p:cNvPr>
          <p:cNvCxnSpPr>
            <a:cxnSpLocks/>
          </p:cNvCxnSpPr>
          <p:nvPr/>
        </p:nvCxnSpPr>
        <p:spPr>
          <a:xfrm>
            <a:off x="6906972" y="5085425"/>
            <a:ext cx="1559953" cy="931470"/>
          </a:xfrm>
          <a:prstGeom prst="bentConnector3">
            <a:avLst>
              <a:gd name="adj1" fmla="val 185133"/>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7CF2CF2-BBF4-CA07-40C4-990FDC42F2B3}"/>
              </a:ext>
            </a:extLst>
          </p:cNvPr>
          <p:cNvCxnSpPr>
            <a:cxnSpLocks/>
          </p:cNvCxnSpPr>
          <p:nvPr/>
        </p:nvCxnSpPr>
        <p:spPr>
          <a:xfrm flipH="1" flipV="1">
            <a:off x="6029325" y="5458479"/>
            <a:ext cx="2437600" cy="5653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7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189D-2A6D-71B9-CA19-8E36B93EFA18}"/>
              </a:ext>
            </a:extLst>
          </p:cNvPr>
          <p:cNvSpPr>
            <a:spLocks noGrp="1"/>
          </p:cNvSpPr>
          <p:nvPr>
            <p:ph type="title"/>
          </p:nvPr>
        </p:nvSpPr>
        <p:spPr/>
        <p:txBody>
          <a:bodyPr/>
          <a:lstStyle/>
          <a:p>
            <a:r>
              <a:rPr lang="en-US" dirty="0"/>
              <a:t>Evaluate the detection and defend mechanisms with </a:t>
            </a:r>
            <a:r>
              <a:rPr lang="en-US" dirty="0" err="1"/>
              <a:t>ns3</a:t>
            </a:r>
            <a:endParaRPr lang="en-US" dirty="0"/>
          </a:p>
        </p:txBody>
      </p:sp>
      <p:sp>
        <p:nvSpPr>
          <p:cNvPr id="3" name="Content Placeholder 2">
            <a:extLst>
              <a:ext uri="{FF2B5EF4-FFF2-40B4-BE49-F238E27FC236}">
                <a16:creationId xmlns:a16="http://schemas.microsoft.com/office/drawing/2014/main" id="{F0D709A8-4AD5-A507-DBD6-539797028253}"/>
              </a:ext>
            </a:extLst>
          </p:cNvPr>
          <p:cNvSpPr>
            <a:spLocks noGrp="1"/>
          </p:cNvSpPr>
          <p:nvPr>
            <p:ph idx="1"/>
          </p:nvPr>
        </p:nvSpPr>
        <p:spPr>
          <a:xfrm>
            <a:off x="838200" y="1825625"/>
            <a:ext cx="7244256" cy="4351338"/>
          </a:xfrm>
        </p:spPr>
        <p:txBody>
          <a:bodyPr/>
          <a:lstStyle/>
          <a:p>
            <a:pPr marL="0" indent="0">
              <a:buNone/>
            </a:pPr>
            <a:r>
              <a:rPr lang="en-US" dirty="0"/>
              <a:t>We have implemented the above example with </a:t>
            </a:r>
            <a:r>
              <a:rPr lang="en-US" dirty="0" err="1"/>
              <a:t>ns3</a:t>
            </a:r>
            <a:endParaRPr lang="en-US" dirty="0"/>
          </a:p>
          <a:p>
            <a:r>
              <a:rPr lang="en-US" dirty="0"/>
              <a:t>Red node is the blackhole attacker A</a:t>
            </a:r>
          </a:p>
          <a:p>
            <a:r>
              <a:rPr lang="en-US" dirty="0"/>
              <a:t>Blue nodes are wormhole attackers X and Y</a:t>
            </a:r>
          </a:p>
          <a:p>
            <a:r>
              <a:rPr lang="en-US" altLang="zh-CN" dirty="0"/>
              <a:t>Gray lines are tunnel and wormhole</a:t>
            </a:r>
          </a:p>
          <a:p>
            <a:pPr marL="0" indent="0">
              <a:buNone/>
            </a:pPr>
            <a:r>
              <a:rPr lang="en-US" dirty="0"/>
              <a:t>We will evaluate our solution mechanism with </a:t>
            </a:r>
            <a:r>
              <a:rPr lang="en-US" dirty="0" err="1"/>
              <a:t>ns3</a:t>
            </a:r>
            <a:endParaRPr lang="en-US" dirty="0"/>
          </a:p>
        </p:txBody>
      </p:sp>
      <p:pic>
        <p:nvPicPr>
          <p:cNvPr id="4" name="Picture 3">
            <a:extLst>
              <a:ext uri="{FF2B5EF4-FFF2-40B4-BE49-F238E27FC236}">
                <a16:creationId xmlns:a16="http://schemas.microsoft.com/office/drawing/2014/main" id="{8806B58E-28C8-78AF-54D4-1DDC019527CD}"/>
              </a:ext>
            </a:extLst>
          </p:cNvPr>
          <p:cNvPicPr>
            <a:picLocks noChangeAspect="1"/>
          </p:cNvPicPr>
          <p:nvPr/>
        </p:nvPicPr>
        <p:blipFill rotWithShape="1">
          <a:blip r:embed="rId2"/>
          <a:srcRect l="33481" t="24586" r="26520" b="12470"/>
          <a:stretch/>
        </p:blipFill>
        <p:spPr>
          <a:xfrm>
            <a:off x="8082456" y="1825625"/>
            <a:ext cx="4109544" cy="3720662"/>
          </a:xfrm>
          <a:prstGeom prst="rect">
            <a:avLst/>
          </a:prstGeom>
        </p:spPr>
      </p:pic>
    </p:spTree>
    <p:extLst>
      <p:ext uri="{BB962C8B-B14F-4D97-AF65-F5344CB8AC3E}">
        <p14:creationId xmlns:p14="http://schemas.microsoft.com/office/powerpoint/2010/main" val="8690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r>
              <a:rPr lang="en-US" altLang="en-US" dirty="0"/>
              <a:t>Trusted Router and Protection Against Collaborative Attacks</a:t>
            </a:r>
          </a:p>
        </p:txBody>
      </p:sp>
      <p:sp>
        <p:nvSpPr>
          <p:cNvPr id="8197" name="Rectangle 3"/>
          <p:cNvSpPr>
            <a:spLocks noGrp="1" noChangeArrowheads="1"/>
          </p:cNvSpPr>
          <p:nvPr>
            <p:ph idx="1"/>
          </p:nvPr>
        </p:nvSpPr>
        <p:spPr/>
        <p:txBody>
          <a:bodyPr/>
          <a:lstStyle/>
          <a:p>
            <a:pPr marL="338138" indent="-338138"/>
            <a:r>
              <a:rPr lang="en-US" altLang="en-US" sz="2800" dirty="0"/>
              <a:t>Characterizing collaborative/coordinated attacks</a:t>
            </a:r>
          </a:p>
          <a:p>
            <a:pPr marL="338138" indent="-338138"/>
            <a:r>
              <a:rPr lang="en-US" altLang="en-US" sz="2800" dirty="0"/>
              <a:t>Types of collaborative attacks</a:t>
            </a:r>
          </a:p>
          <a:p>
            <a:pPr marL="338138" indent="-338138"/>
            <a:r>
              <a:rPr lang="en-US" altLang="en-US" sz="2800" dirty="0"/>
              <a:t>Identifying Malicious activity</a:t>
            </a:r>
          </a:p>
          <a:p>
            <a:pPr marL="338138" indent="-338138"/>
            <a:r>
              <a:rPr lang="en-US" altLang="en-US" sz="2800" dirty="0"/>
              <a:t>Identifying Collaborative Attack</a:t>
            </a:r>
          </a:p>
          <a:p>
            <a:pPr marL="0" indent="0">
              <a:buNone/>
            </a:pPr>
            <a:endParaRPr lang="en-US" altLang="en-US" dirty="0"/>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3E2D60CD-23EE-4E55-AF95-E5980FE9E842}" type="slidenum">
              <a:rPr lang="en-US" altLang="en-US" sz="1000" b="0">
                <a:solidFill>
                  <a:srgbClr val="808080"/>
                </a:solidFill>
              </a:rPr>
              <a:pPr/>
              <a:t>2</a:t>
            </a:fld>
            <a:endParaRPr lang="en-US" altLang="en-US" sz="1000" b="0">
              <a:solidFill>
                <a:srgbClr val="808080"/>
              </a:solidFill>
            </a:endParaRPr>
          </a:p>
        </p:txBody>
      </p:sp>
    </p:spTree>
    <p:extLst>
      <p:ext uri="{BB962C8B-B14F-4D97-AF65-F5344CB8AC3E}">
        <p14:creationId xmlns:p14="http://schemas.microsoft.com/office/powerpoint/2010/main" val="51397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8D2B-9279-0F2F-DAD4-98BD184D50F4}"/>
              </a:ext>
            </a:extLst>
          </p:cNvPr>
          <p:cNvSpPr>
            <a:spLocks noGrp="1"/>
          </p:cNvSpPr>
          <p:nvPr>
            <p:ph type="title"/>
          </p:nvPr>
        </p:nvSpPr>
        <p:spPr/>
        <p:txBody>
          <a:bodyPr/>
          <a:lstStyle/>
          <a:p>
            <a:r>
              <a:rPr lang="en-US" dirty="0"/>
              <a:t>Follow-up research questions</a:t>
            </a:r>
          </a:p>
        </p:txBody>
      </p:sp>
      <p:sp>
        <p:nvSpPr>
          <p:cNvPr id="3" name="Content Placeholder 2">
            <a:extLst>
              <a:ext uri="{FF2B5EF4-FFF2-40B4-BE49-F238E27FC236}">
                <a16:creationId xmlns:a16="http://schemas.microsoft.com/office/drawing/2014/main" id="{BBA99A1B-8041-0E92-1B72-A651318116A5}"/>
              </a:ext>
            </a:extLst>
          </p:cNvPr>
          <p:cNvSpPr>
            <a:spLocks noGrp="1"/>
          </p:cNvSpPr>
          <p:nvPr>
            <p:ph idx="1"/>
          </p:nvPr>
        </p:nvSpPr>
        <p:spPr/>
        <p:txBody>
          <a:bodyPr/>
          <a:lstStyle/>
          <a:p>
            <a:r>
              <a:rPr lang="en-US" dirty="0"/>
              <a:t>Given more single attack patterns (e.g., r</a:t>
            </a:r>
            <a:r>
              <a:rPr lang="en-US" altLang="en-US" sz="2800" dirty="0"/>
              <a:t>eplication attacks, rushing attacks</a:t>
            </a:r>
            <a:r>
              <a:rPr lang="en-US" dirty="0"/>
              <a:t>), we need to define causal rules to automatically judge whether and how those attacks can collaborate.</a:t>
            </a:r>
          </a:p>
          <a:p>
            <a:r>
              <a:rPr lang="en-US" dirty="0"/>
              <a:t>As the number of attackers increases, the collaborative attack graph becomes more complex, we need more advanced techniques to exhaust the paths from initial states to bad states.</a:t>
            </a:r>
          </a:p>
          <a:p>
            <a:r>
              <a:rPr lang="en-US" dirty="0"/>
              <a:t>In a system, how do we know that abnormal events are happening which may lead the system to a bad state?</a:t>
            </a:r>
          </a:p>
          <a:p>
            <a:pPr lvl="1"/>
            <a:r>
              <a:rPr lang="en-US" dirty="0"/>
              <a:t>We plan to use machine learning approaches (next slides)</a:t>
            </a:r>
          </a:p>
          <a:p>
            <a:endParaRPr lang="en-US" dirty="0"/>
          </a:p>
        </p:txBody>
      </p:sp>
    </p:spTree>
    <p:extLst>
      <p:ext uri="{BB962C8B-B14F-4D97-AF65-F5344CB8AC3E}">
        <p14:creationId xmlns:p14="http://schemas.microsoft.com/office/powerpoint/2010/main" val="11481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BAE9-5B94-74A1-E3A2-30044565D4EB}"/>
              </a:ext>
            </a:extLst>
          </p:cNvPr>
          <p:cNvSpPr>
            <a:spLocks noGrp="1"/>
          </p:cNvSpPr>
          <p:nvPr>
            <p:ph type="title"/>
          </p:nvPr>
        </p:nvSpPr>
        <p:spPr/>
        <p:txBody>
          <a:bodyPr/>
          <a:lstStyle/>
          <a:p>
            <a:r>
              <a:rPr lang="en-US" dirty="0"/>
              <a:t>Why to use Machine Learning</a:t>
            </a:r>
          </a:p>
        </p:txBody>
      </p:sp>
      <p:sp>
        <p:nvSpPr>
          <p:cNvPr id="3" name="Content Placeholder 2">
            <a:extLst>
              <a:ext uri="{FF2B5EF4-FFF2-40B4-BE49-F238E27FC236}">
                <a16:creationId xmlns:a16="http://schemas.microsoft.com/office/drawing/2014/main" id="{51A476CB-2099-99E4-D6C3-E0BDF32BC451}"/>
              </a:ext>
            </a:extLst>
          </p:cNvPr>
          <p:cNvSpPr>
            <a:spLocks noGrp="1"/>
          </p:cNvSpPr>
          <p:nvPr>
            <p:ph idx="1"/>
          </p:nvPr>
        </p:nvSpPr>
        <p:spPr/>
        <p:txBody>
          <a:bodyPr>
            <a:normAutofit/>
          </a:bodyPr>
          <a:lstStyle/>
          <a:p>
            <a:r>
              <a:rPr lang="en-US" dirty="0"/>
              <a:t>The ML algorithm can continuously learn and adapt to new attack patterns.</a:t>
            </a:r>
          </a:p>
          <a:p>
            <a:endParaRPr lang="en-US" dirty="0"/>
          </a:p>
          <a:p>
            <a:r>
              <a:rPr lang="en-US" dirty="0"/>
              <a:t>It can analyze large amounts of data to detect advanced threats and reduce false positives/negatives.</a:t>
            </a:r>
          </a:p>
          <a:p>
            <a:endParaRPr lang="en-US" dirty="0"/>
          </a:p>
          <a:p>
            <a:r>
              <a:rPr lang="en-US" dirty="0"/>
              <a:t>It is initially resource-intensive but more economical in the long term.</a:t>
            </a:r>
          </a:p>
          <a:p>
            <a:endParaRPr lang="en-US" dirty="0"/>
          </a:p>
          <a:p>
            <a:r>
              <a:rPr lang="en-US" dirty="0"/>
              <a:t>It reduces manual updates.</a:t>
            </a:r>
          </a:p>
        </p:txBody>
      </p:sp>
    </p:spTree>
    <p:extLst>
      <p:ext uri="{BB962C8B-B14F-4D97-AF65-F5344CB8AC3E}">
        <p14:creationId xmlns:p14="http://schemas.microsoft.com/office/powerpoint/2010/main" val="3067974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12BA-61FF-E6ED-AC16-CB188C37B4EC}"/>
              </a:ext>
            </a:extLst>
          </p:cNvPr>
          <p:cNvSpPr>
            <a:spLocks noGrp="1"/>
          </p:cNvSpPr>
          <p:nvPr>
            <p:ph type="title"/>
          </p:nvPr>
        </p:nvSpPr>
        <p:spPr/>
        <p:txBody>
          <a:bodyPr/>
          <a:lstStyle/>
          <a:p>
            <a:r>
              <a:rPr lang="en-US" dirty="0"/>
              <a:t>Hidden Markov Model</a:t>
            </a:r>
          </a:p>
        </p:txBody>
      </p:sp>
      <p:sp>
        <p:nvSpPr>
          <p:cNvPr id="3" name="Content Placeholder 2">
            <a:extLst>
              <a:ext uri="{FF2B5EF4-FFF2-40B4-BE49-F238E27FC236}">
                <a16:creationId xmlns:a16="http://schemas.microsoft.com/office/drawing/2014/main" id="{1CF875A1-8D1C-8A00-8251-C56090F6605D}"/>
              </a:ext>
            </a:extLst>
          </p:cNvPr>
          <p:cNvSpPr>
            <a:spLocks noGrp="1"/>
          </p:cNvSpPr>
          <p:nvPr>
            <p:ph idx="1"/>
          </p:nvPr>
        </p:nvSpPr>
        <p:spPr/>
        <p:txBody>
          <a:bodyPr/>
          <a:lstStyle/>
          <a:p>
            <a:r>
              <a:rPr lang="en-US" dirty="0"/>
              <a:t>A sudden spike in port scans on critical servers, coupled with a surge in message traffic and repeated login failures, potentially indicates a collaborative attack.</a:t>
            </a:r>
          </a:p>
          <a:p>
            <a:endParaRPr lang="en-US" dirty="0"/>
          </a:p>
          <a:p>
            <a:r>
              <a:rPr lang="en-US" dirty="0"/>
              <a:t>HMM leverages temporal relationships and probabilistic state transitions to dynamically monitor and identify potential network attacks. </a:t>
            </a:r>
          </a:p>
        </p:txBody>
      </p:sp>
    </p:spTree>
    <p:extLst>
      <p:ext uri="{BB962C8B-B14F-4D97-AF65-F5344CB8AC3E}">
        <p14:creationId xmlns:p14="http://schemas.microsoft.com/office/powerpoint/2010/main" val="162505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6182-BCC9-05F8-9BA9-B18D82B56177}"/>
              </a:ext>
            </a:extLst>
          </p:cNvPr>
          <p:cNvSpPr>
            <a:spLocks noGrp="1"/>
          </p:cNvSpPr>
          <p:nvPr>
            <p:ph type="title"/>
          </p:nvPr>
        </p:nvSpPr>
        <p:spPr/>
        <p:txBody>
          <a:bodyPr/>
          <a:lstStyle/>
          <a:p>
            <a:r>
              <a:rPr lang="en-US" dirty="0"/>
              <a:t>Hidden Markov Model</a:t>
            </a:r>
          </a:p>
        </p:txBody>
      </p:sp>
      <p:pic>
        <p:nvPicPr>
          <p:cNvPr id="3" name="Picture 2">
            <a:extLst>
              <a:ext uri="{FF2B5EF4-FFF2-40B4-BE49-F238E27FC236}">
                <a16:creationId xmlns:a16="http://schemas.microsoft.com/office/drawing/2014/main" id="{7C84CEEE-5362-6E32-A2EA-AA20089359D2}"/>
              </a:ext>
            </a:extLst>
          </p:cNvPr>
          <p:cNvPicPr>
            <a:picLocks noChangeAspect="1"/>
          </p:cNvPicPr>
          <p:nvPr/>
        </p:nvPicPr>
        <p:blipFill>
          <a:blip r:embed="rId2"/>
          <a:stretch>
            <a:fillRect/>
          </a:stretch>
        </p:blipFill>
        <p:spPr>
          <a:xfrm>
            <a:off x="1958837" y="1273995"/>
            <a:ext cx="8274326" cy="5453533"/>
          </a:xfrm>
          <a:prstGeom prst="rect">
            <a:avLst/>
          </a:prstGeom>
        </p:spPr>
      </p:pic>
    </p:spTree>
    <p:extLst>
      <p:ext uri="{BB962C8B-B14F-4D97-AF65-F5344CB8AC3E}">
        <p14:creationId xmlns:p14="http://schemas.microsoft.com/office/powerpoint/2010/main" val="145341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2CDA-05CC-A493-C1ED-7DAA8981C549}"/>
              </a:ext>
            </a:extLst>
          </p:cNvPr>
          <p:cNvSpPr>
            <a:spLocks noGrp="1"/>
          </p:cNvSpPr>
          <p:nvPr>
            <p:ph type="title"/>
          </p:nvPr>
        </p:nvSpPr>
        <p:spPr/>
        <p:txBody>
          <a:bodyPr/>
          <a:lstStyle/>
          <a:p>
            <a:r>
              <a:rPr lang="en-US" dirty="0"/>
              <a:t>How Hidden Markov Model works?</a:t>
            </a:r>
          </a:p>
        </p:txBody>
      </p:sp>
      <p:sp>
        <p:nvSpPr>
          <p:cNvPr id="3" name="Content Placeholder 2">
            <a:extLst>
              <a:ext uri="{FF2B5EF4-FFF2-40B4-BE49-F238E27FC236}">
                <a16:creationId xmlns:a16="http://schemas.microsoft.com/office/drawing/2014/main" id="{E4695F1F-A124-D579-4344-47C0A44E0D4D}"/>
              </a:ext>
            </a:extLst>
          </p:cNvPr>
          <p:cNvSpPr>
            <a:spLocks noGrp="1"/>
          </p:cNvSpPr>
          <p:nvPr>
            <p:ph idx="1"/>
          </p:nvPr>
        </p:nvSpPr>
        <p:spPr>
          <a:xfrm>
            <a:off x="1356188" y="1825625"/>
            <a:ext cx="9997611" cy="4351338"/>
          </a:xfrm>
        </p:spPr>
        <p:txBody>
          <a:bodyPr>
            <a:normAutofit/>
          </a:bodyPr>
          <a:lstStyle/>
          <a:p>
            <a:r>
              <a:rPr lang="en-US" dirty="0"/>
              <a:t>System States can be Normal, Port Scan, Access, Damage</a:t>
            </a:r>
          </a:p>
          <a:p>
            <a:r>
              <a:rPr lang="en-US" dirty="0"/>
              <a:t>The system observes events called observations.</a:t>
            </a:r>
          </a:p>
          <a:p>
            <a:r>
              <a:rPr lang="en-US" dirty="0"/>
              <a:t>The algorithm can be trained on data including port activities, message logs, etc.</a:t>
            </a:r>
          </a:p>
          <a:p>
            <a:r>
              <a:rPr lang="en-US" dirty="0"/>
              <a:t>Baum-Welch (BW) and Viterbi algorithms can be used for training.</a:t>
            </a:r>
          </a:p>
          <a:p>
            <a:r>
              <a:rPr lang="en-US" dirty="0"/>
              <a:t>HMM can be applied to real-time data for state sequence analysis.</a:t>
            </a:r>
          </a:p>
          <a:p>
            <a:r>
              <a:rPr lang="en-US" dirty="0"/>
              <a:t>If there are suspicious activities, the IP address of the attacker can be blocked, and notifications can be provided</a:t>
            </a:r>
          </a:p>
        </p:txBody>
      </p:sp>
    </p:spTree>
    <p:extLst>
      <p:ext uri="{BB962C8B-B14F-4D97-AF65-F5344CB8AC3E}">
        <p14:creationId xmlns:p14="http://schemas.microsoft.com/office/powerpoint/2010/main" val="41533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8292-66A3-448D-4DC3-7DB97692A6B8}"/>
              </a:ext>
            </a:extLst>
          </p:cNvPr>
          <p:cNvSpPr>
            <a:spLocks noGrp="1"/>
          </p:cNvSpPr>
          <p:nvPr>
            <p:ph type="title"/>
          </p:nvPr>
        </p:nvSpPr>
        <p:spPr/>
        <p:txBody>
          <a:bodyPr/>
          <a:lstStyle/>
          <a:p>
            <a:r>
              <a:rPr lang="en-US" dirty="0"/>
              <a:t>Utilizing LSTM (Long Short-Term Memory) Network</a:t>
            </a:r>
          </a:p>
        </p:txBody>
      </p:sp>
      <p:sp>
        <p:nvSpPr>
          <p:cNvPr id="3" name="Content Placeholder 2">
            <a:extLst>
              <a:ext uri="{FF2B5EF4-FFF2-40B4-BE49-F238E27FC236}">
                <a16:creationId xmlns:a16="http://schemas.microsoft.com/office/drawing/2014/main" id="{44D00116-BE86-1F86-8A72-181400B507BE}"/>
              </a:ext>
            </a:extLst>
          </p:cNvPr>
          <p:cNvSpPr>
            <a:spLocks noGrp="1"/>
          </p:cNvSpPr>
          <p:nvPr>
            <p:ph idx="1"/>
          </p:nvPr>
        </p:nvSpPr>
        <p:spPr/>
        <p:txBody>
          <a:bodyPr/>
          <a:lstStyle/>
          <a:p>
            <a:r>
              <a:rPr lang="en-US" dirty="0"/>
              <a:t>LSTM's strength lies in its ability to process sequential data and capture long-term patterns, making it highly effective for real-time network security monitoring. </a:t>
            </a:r>
          </a:p>
          <a:p>
            <a:endParaRPr lang="en-US" dirty="0"/>
          </a:p>
          <a:p>
            <a:pPr marL="0" indent="0">
              <a:buNone/>
            </a:pPr>
            <a:r>
              <a:rPr lang="en-US" dirty="0"/>
              <a:t>For instance, LSTMs can detect irregular patterns, such as identifying a mild port scan followed by spikes in messages and unusual login attempts (both could happen days later “mild port scan”). This capability </a:t>
            </a:r>
            <a:r>
              <a:rPr lang="en-US"/>
              <a:t>allows LSTM </a:t>
            </a:r>
            <a:r>
              <a:rPr lang="en-US" dirty="0"/>
              <a:t>to flag such sequences as potential collaborative attacks.</a:t>
            </a:r>
          </a:p>
        </p:txBody>
      </p:sp>
    </p:spTree>
    <p:extLst>
      <p:ext uri="{BB962C8B-B14F-4D97-AF65-F5344CB8AC3E}">
        <p14:creationId xmlns:p14="http://schemas.microsoft.com/office/powerpoint/2010/main" val="39624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2735-32DE-EA6B-4727-A2CFFB88E9BB}"/>
              </a:ext>
            </a:extLst>
          </p:cNvPr>
          <p:cNvSpPr>
            <a:spLocks noGrp="1"/>
          </p:cNvSpPr>
          <p:nvPr>
            <p:ph type="title"/>
          </p:nvPr>
        </p:nvSpPr>
        <p:spPr/>
        <p:txBody>
          <a:bodyPr/>
          <a:lstStyle/>
          <a:p>
            <a:r>
              <a:rPr lang="en-US" dirty="0"/>
              <a:t>How can LSTM work</a:t>
            </a:r>
          </a:p>
        </p:txBody>
      </p:sp>
      <p:sp>
        <p:nvSpPr>
          <p:cNvPr id="3" name="Content Placeholder 2">
            <a:extLst>
              <a:ext uri="{FF2B5EF4-FFF2-40B4-BE49-F238E27FC236}">
                <a16:creationId xmlns:a16="http://schemas.microsoft.com/office/drawing/2014/main" id="{901D3666-D141-C555-0463-E1533046D1C1}"/>
              </a:ext>
            </a:extLst>
          </p:cNvPr>
          <p:cNvSpPr>
            <a:spLocks noGrp="1"/>
          </p:cNvSpPr>
          <p:nvPr>
            <p:ph idx="1"/>
          </p:nvPr>
        </p:nvSpPr>
        <p:spPr/>
        <p:txBody>
          <a:bodyPr>
            <a:normAutofit fontScale="92500" lnSpcReduction="10000"/>
          </a:bodyPr>
          <a:lstStyle/>
          <a:p>
            <a:r>
              <a:rPr lang="en-US" dirty="0"/>
              <a:t>Dataset: </a:t>
            </a:r>
          </a:p>
          <a:p>
            <a:pPr lvl="1"/>
            <a:r>
              <a:rPr lang="en-US" dirty="0"/>
              <a:t>Timestep 1: event 1 [Normal Traffic] </a:t>
            </a:r>
          </a:p>
          <a:p>
            <a:pPr lvl="1"/>
            <a:r>
              <a:rPr lang="en-US" dirty="0"/>
              <a:t>Timestep 2: event 2 [Port Scan]</a:t>
            </a:r>
          </a:p>
          <a:p>
            <a:pPr lvl="1"/>
            <a:r>
              <a:rPr lang="en-US" dirty="0"/>
              <a:t>Timestep 3: event 3 [Increased Messaging]</a:t>
            </a:r>
          </a:p>
          <a:p>
            <a:pPr lvl="1"/>
            <a:r>
              <a:rPr lang="en-US" dirty="0"/>
              <a:t>Timestep 4: event 4 [Failed Logins]</a:t>
            </a:r>
          </a:p>
          <a:p>
            <a:endParaRPr lang="en-US" dirty="0"/>
          </a:p>
          <a:p>
            <a:r>
              <a:rPr lang="en-US" dirty="0"/>
              <a:t>LSTM Processing: LSTM can process all previous states to predict collaboration</a:t>
            </a:r>
          </a:p>
          <a:p>
            <a:pPr lvl="1"/>
            <a:r>
              <a:rPr lang="en-US" dirty="0"/>
              <a:t>input: event 1  =&gt; output: No Attack</a:t>
            </a:r>
          </a:p>
          <a:p>
            <a:pPr lvl="1"/>
            <a:r>
              <a:rPr lang="en-US" dirty="0"/>
              <a:t>input: event 1, event 2 =&gt; output: Port Scan</a:t>
            </a:r>
          </a:p>
          <a:p>
            <a:pPr lvl="1"/>
            <a:r>
              <a:rPr lang="en-US" dirty="0"/>
              <a:t>input: event 1, event 2, event 3 =&gt; output: Access</a:t>
            </a:r>
          </a:p>
          <a:p>
            <a:pPr lvl="1"/>
            <a:r>
              <a:rPr lang="en-US" dirty="0"/>
              <a:t>input: event 1, event 2, event, event 4 =&gt; output: Potential collaborative attack</a:t>
            </a:r>
          </a:p>
        </p:txBody>
      </p:sp>
    </p:spTree>
    <p:extLst>
      <p:ext uri="{BB962C8B-B14F-4D97-AF65-F5344CB8AC3E}">
        <p14:creationId xmlns:p14="http://schemas.microsoft.com/office/powerpoint/2010/main" val="260516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3957-8DC2-414C-C742-27BD2173C15B}"/>
              </a:ext>
            </a:extLst>
          </p:cNvPr>
          <p:cNvSpPr>
            <a:spLocks noGrp="1"/>
          </p:cNvSpPr>
          <p:nvPr>
            <p:ph type="title"/>
          </p:nvPr>
        </p:nvSpPr>
        <p:spPr/>
        <p:txBody>
          <a:bodyPr/>
          <a:lstStyle/>
          <a:p>
            <a:r>
              <a:rPr lang="en-US" dirty="0"/>
              <a:t>Contrastive Learning</a:t>
            </a:r>
          </a:p>
        </p:txBody>
      </p:sp>
      <p:sp>
        <p:nvSpPr>
          <p:cNvPr id="3" name="Content Placeholder 2">
            <a:extLst>
              <a:ext uri="{FF2B5EF4-FFF2-40B4-BE49-F238E27FC236}">
                <a16:creationId xmlns:a16="http://schemas.microsoft.com/office/drawing/2014/main" id="{6F336AE2-674F-5B04-09AB-5174444E86CB}"/>
              </a:ext>
            </a:extLst>
          </p:cNvPr>
          <p:cNvSpPr>
            <a:spLocks noGrp="1"/>
          </p:cNvSpPr>
          <p:nvPr>
            <p:ph idx="1"/>
          </p:nvPr>
        </p:nvSpPr>
        <p:spPr/>
        <p:txBody>
          <a:bodyPr>
            <a:normAutofit lnSpcReduction="10000"/>
          </a:bodyPr>
          <a:lstStyle/>
          <a:p>
            <a:r>
              <a:rPr lang="en-US" dirty="0"/>
              <a:t>Contrastive Learning's strength lies in its ability to learn nuanced differences between normal and malicious behaviors. </a:t>
            </a:r>
          </a:p>
          <a:p>
            <a:endParaRPr lang="en-US" dirty="0"/>
          </a:p>
          <a:p>
            <a:r>
              <a:rPr lang="en-US" dirty="0"/>
              <a:t>A model trained with Contrastive Learning could recognize irregular message exchanges and login attempts, distinguishing them from normal behavior and flagging them as potential attacks.</a:t>
            </a:r>
          </a:p>
          <a:p>
            <a:endParaRPr lang="en-US" dirty="0"/>
          </a:p>
          <a:p>
            <a:r>
              <a:rPr lang="en-US" dirty="0"/>
              <a:t>Not every login attempt failure is malicious; contrastive learning can help distinguish between normal login attempt failure and malicious login attempt failure.</a:t>
            </a:r>
          </a:p>
        </p:txBody>
      </p:sp>
    </p:spTree>
    <p:extLst>
      <p:ext uri="{BB962C8B-B14F-4D97-AF65-F5344CB8AC3E}">
        <p14:creationId xmlns:p14="http://schemas.microsoft.com/office/powerpoint/2010/main" val="50495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DD1E-BF32-5B05-6A1D-99E469E3E3AD}"/>
              </a:ext>
            </a:extLst>
          </p:cNvPr>
          <p:cNvSpPr>
            <a:spLocks noGrp="1"/>
          </p:cNvSpPr>
          <p:nvPr>
            <p:ph type="title"/>
          </p:nvPr>
        </p:nvSpPr>
        <p:spPr/>
        <p:txBody>
          <a:bodyPr/>
          <a:lstStyle/>
          <a:p>
            <a:r>
              <a:rPr lang="en-US" dirty="0"/>
              <a:t>How does Contrastive Learning work?</a:t>
            </a:r>
          </a:p>
        </p:txBody>
      </p:sp>
      <p:sp>
        <p:nvSpPr>
          <p:cNvPr id="3" name="Content Placeholder 2">
            <a:extLst>
              <a:ext uri="{FF2B5EF4-FFF2-40B4-BE49-F238E27FC236}">
                <a16:creationId xmlns:a16="http://schemas.microsoft.com/office/drawing/2014/main" id="{23D70DF5-AFEF-701D-CCD5-A4A93E5A5656}"/>
              </a:ext>
            </a:extLst>
          </p:cNvPr>
          <p:cNvSpPr>
            <a:spLocks noGrp="1"/>
          </p:cNvSpPr>
          <p:nvPr>
            <p:ph idx="1"/>
          </p:nvPr>
        </p:nvSpPr>
        <p:spPr/>
        <p:txBody>
          <a:bodyPr>
            <a:normAutofit fontScale="92500" lnSpcReduction="10000"/>
          </a:bodyPr>
          <a:lstStyle/>
          <a:p>
            <a:r>
              <a:rPr lang="en-US" dirty="0"/>
              <a:t>The algorithm is provided an event that is an Anchor (without anomaly) during training.</a:t>
            </a:r>
          </a:p>
          <a:p>
            <a:endParaRPr lang="en-US" dirty="0"/>
          </a:p>
          <a:p>
            <a:r>
              <a:rPr lang="en-US" dirty="0"/>
              <a:t>All other events are positive (P) or negative (N). The positive (P) event is an anomaly. The negative (N) is a legitimate data point.</a:t>
            </a:r>
          </a:p>
          <a:p>
            <a:endParaRPr lang="en-US" dirty="0"/>
          </a:p>
          <a:p>
            <a:r>
              <a:rPr lang="en-US" dirty="0"/>
              <a:t>The algorithm maximizes the distance between A and P while minimizing the distance between A and N.</a:t>
            </a:r>
          </a:p>
          <a:p>
            <a:endParaRPr lang="en-US" dirty="0"/>
          </a:p>
          <a:p>
            <a:r>
              <a:rPr lang="en-US"/>
              <a:t>In </a:t>
            </a:r>
            <a:r>
              <a:rPr lang="en-US" dirty="0"/>
              <a:t>real-time, the algorithms compute the distance between the event and anchor to predict whether the event is an anomaly or legitimate.</a:t>
            </a:r>
          </a:p>
        </p:txBody>
      </p:sp>
    </p:spTree>
    <p:extLst>
      <p:ext uri="{BB962C8B-B14F-4D97-AF65-F5344CB8AC3E}">
        <p14:creationId xmlns:p14="http://schemas.microsoft.com/office/powerpoint/2010/main" val="406443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555C-0A16-9A2F-1DD7-6E965EBC9E47}"/>
              </a:ext>
            </a:extLst>
          </p:cNvPr>
          <p:cNvSpPr>
            <a:spLocks noGrp="1"/>
          </p:cNvSpPr>
          <p:nvPr>
            <p:ph type="title"/>
          </p:nvPr>
        </p:nvSpPr>
        <p:spPr/>
        <p:txBody>
          <a:bodyPr/>
          <a:lstStyle/>
          <a:p>
            <a:r>
              <a:rPr lang="en-US" altLang="en-US" dirty="0"/>
              <a:t>Problem Statement</a:t>
            </a:r>
            <a:endParaRPr lang="en-US" dirty="0"/>
          </a:p>
        </p:txBody>
      </p:sp>
      <p:sp>
        <p:nvSpPr>
          <p:cNvPr id="3" name="Content Placeholder 2">
            <a:extLst>
              <a:ext uri="{FF2B5EF4-FFF2-40B4-BE49-F238E27FC236}">
                <a16:creationId xmlns:a16="http://schemas.microsoft.com/office/drawing/2014/main" id="{E0754555-56D9-B866-BE07-8F95A619654B}"/>
              </a:ext>
            </a:extLst>
          </p:cNvPr>
          <p:cNvSpPr>
            <a:spLocks noGrp="1"/>
          </p:cNvSpPr>
          <p:nvPr>
            <p:ph idx="1"/>
          </p:nvPr>
        </p:nvSpPr>
        <p:spPr/>
        <p:txBody>
          <a:bodyPr/>
          <a:lstStyle/>
          <a:p>
            <a:pPr eaLnBrk="1" hangingPunct="1">
              <a:spcBef>
                <a:spcPct val="20000"/>
              </a:spcBef>
              <a:buFont typeface="Arial" charset="0"/>
              <a:buNone/>
            </a:pPr>
            <a:r>
              <a:rPr lang="en-US" altLang="en-US" sz="3000" b="0" dirty="0">
                <a:latin typeface="Arial" charset="0"/>
                <a:cs typeface="Arial" charset="0"/>
              </a:rPr>
              <a:t>Packet drop attacks put severe threats to Ad Hoc network performance and safety</a:t>
            </a:r>
          </a:p>
          <a:p>
            <a:pPr eaLnBrk="1" hangingPunct="1">
              <a:spcBef>
                <a:spcPct val="20000"/>
              </a:spcBef>
              <a:buFont typeface="Arial" charset="0"/>
              <a:buChar char="•"/>
            </a:pPr>
            <a:r>
              <a:rPr lang="en-US" altLang="en-US" sz="2800" b="0" dirty="0">
                <a:latin typeface="Arial" charset="0"/>
                <a:cs typeface="Arial" charset="0"/>
              </a:rPr>
              <a:t>Directly impact the parameters such as packet delivery ratio</a:t>
            </a:r>
          </a:p>
          <a:p>
            <a:pPr eaLnBrk="1" hangingPunct="1">
              <a:spcBef>
                <a:spcPct val="20000"/>
              </a:spcBef>
              <a:buFont typeface="Arial" charset="0"/>
              <a:buChar char="•"/>
            </a:pPr>
            <a:r>
              <a:rPr lang="en-US" altLang="en-US" sz="2800" b="0" dirty="0">
                <a:latin typeface="Arial" charset="0"/>
                <a:cs typeface="Arial" charset="0"/>
              </a:rPr>
              <a:t>Will impact security mechanisms such as distributed node behavior monitoring</a:t>
            </a:r>
          </a:p>
          <a:p>
            <a:pPr eaLnBrk="1" hangingPunct="1">
              <a:spcBef>
                <a:spcPct val="20000"/>
              </a:spcBef>
              <a:buFont typeface="Arial" charset="0"/>
              <a:buChar char="•"/>
            </a:pPr>
            <a:r>
              <a:rPr lang="en-US" altLang="en-US" sz="2800" b="0" dirty="0">
                <a:latin typeface="Arial" charset="0"/>
                <a:cs typeface="Arial" charset="0"/>
              </a:rPr>
              <a:t>Different approaches have been proposed</a:t>
            </a:r>
          </a:p>
          <a:p>
            <a:pPr lvl="1" eaLnBrk="1" hangingPunct="1">
              <a:spcBef>
                <a:spcPct val="20000"/>
              </a:spcBef>
              <a:buFont typeface="Arial" charset="0"/>
              <a:buChar char="•"/>
            </a:pPr>
            <a:r>
              <a:rPr lang="en-US" altLang="en-US" sz="2800" b="0" dirty="0">
                <a:latin typeface="Arial" charset="0"/>
                <a:cs typeface="Arial" charset="0"/>
              </a:rPr>
              <a:t>Vulnerable to collaborative attacks</a:t>
            </a:r>
          </a:p>
          <a:p>
            <a:pPr lvl="1" eaLnBrk="1" hangingPunct="1">
              <a:spcBef>
                <a:spcPct val="20000"/>
              </a:spcBef>
              <a:buFont typeface="Arial" charset="0"/>
              <a:buChar char="•"/>
            </a:pPr>
            <a:r>
              <a:rPr lang="en-US" altLang="en-US" sz="2800" b="0" dirty="0">
                <a:latin typeface="Arial" charset="0"/>
                <a:cs typeface="Arial" charset="0"/>
              </a:rPr>
              <a:t>Have strong assumptions of the nodes</a:t>
            </a:r>
            <a:endParaRPr lang="en-US" altLang="en-US" sz="2600" b="0" dirty="0">
              <a:latin typeface="Arial" charset="0"/>
              <a:cs typeface="Arial" charset="0"/>
            </a:endParaRPr>
          </a:p>
          <a:p>
            <a:endParaRPr lang="en-US" dirty="0"/>
          </a:p>
        </p:txBody>
      </p:sp>
      <p:sp>
        <p:nvSpPr>
          <p:cNvPr id="4" name="Slide Number Placeholder 3">
            <a:extLst>
              <a:ext uri="{FF2B5EF4-FFF2-40B4-BE49-F238E27FC236}">
                <a16:creationId xmlns:a16="http://schemas.microsoft.com/office/drawing/2014/main" id="{2F649818-6E23-2648-84EA-A21701E35335}"/>
              </a:ext>
            </a:extLst>
          </p:cNvPr>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131264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rmAutofit/>
          </a:bodyPr>
          <a:lstStyle/>
          <a:p>
            <a:pPr eaLnBrk="1" hangingPunct="1"/>
            <a:r>
              <a:rPr lang="en-US" altLang="en-US" dirty="0"/>
              <a:t>Collaborative Attacks</a:t>
            </a:r>
          </a:p>
        </p:txBody>
      </p:sp>
      <p:sp>
        <p:nvSpPr>
          <p:cNvPr id="9221" name="Rectangle 3"/>
          <p:cNvSpPr>
            <a:spLocks noGrp="1" noChangeArrowheads="1"/>
          </p:cNvSpPr>
          <p:nvPr>
            <p:ph idx="1"/>
          </p:nvPr>
        </p:nvSpPr>
        <p:spPr/>
        <p:txBody>
          <a:bodyPr/>
          <a:lstStyle/>
          <a:p>
            <a:pPr marL="338138" indent="-338138"/>
            <a:endParaRPr lang="en-US" altLang="en-US" sz="2800"/>
          </a:p>
          <a:p>
            <a:pPr marL="338138" indent="-338138" algn="ctr">
              <a:buNone/>
            </a:pPr>
            <a:r>
              <a:rPr lang="en-US" altLang="en-US" sz="2800" u="sng"/>
              <a:t>Informal definition:</a:t>
            </a:r>
            <a:r>
              <a:rPr lang="en-US" altLang="en-US" sz="2800"/>
              <a:t> </a:t>
            </a:r>
          </a:p>
          <a:p>
            <a:pPr marL="338138" indent="-338138" algn="ctr">
              <a:buNone/>
            </a:pPr>
            <a:endParaRPr lang="en-US" altLang="en-US" sz="2800"/>
          </a:p>
          <a:p>
            <a:pPr marL="338138" indent="-338138" algn="ctr">
              <a:buNone/>
            </a:pPr>
            <a:r>
              <a:rPr lang="en-US" altLang="en-US" sz="2800"/>
              <a:t>“Collaborative attacks (CA) occur when more than one attacker or running process synchronize their actions to disturb a target network”</a:t>
            </a:r>
          </a:p>
          <a:p>
            <a:pPr marL="338138" indent="-338138" algn="ctr">
              <a:buNone/>
            </a:pPr>
            <a:endParaRPr lang="en-US" altLang="en-US" sz="2000"/>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621356A7-B5B0-4810-91D5-5A2672D62D78}" type="slidenum">
              <a:rPr lang="en-US" altLang="en-US" sz="1000" b="0">
                <a:solidFill>
                  <a:srgbClr val="808080"/>
                </a:solidFill>
              </a:rPr>
              <a:pPr/>
              <a:t>3</a:t>
            </a:fld>
            <a:endParaRPr lang="en-US" altLang="en-US" sz="1000" b="0">
              <a:solidFill>
                <a:srgbClr val="808080"/>
              </a:solidFill>
            </a:endParaRPr>
          </a:p>
        </p:txBody>
      </p:sp>
    </p:spTree>
    <p:extLst>
      <p:ext uri="{BB962C8B-B14F-4D97-AF65-F5344CB8AC3E}">
        <p14:creationId xmlns:p14="http://schemas.microsoft.com/office/powerpoint/2010/main" val="359031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9B0CD-4AB7-4C48-849E-21BAD965732C}"/>
              </a:ext>
            </a:extLst>
          </p:cNvPr>
          <p:cNvSpPr>
            <a:spLocks noGrp="1"/>
          </p:cNvSpPr>
          <p:nvPr>
            <p:ph type="title"/>
          </p:nvPr>
        </p:nvSpPr>
        <p:spPr/>
        <p:txBody>
          <a:bodyPr/>
          <a:lstStyle/>
          <a:p>
            <a:r>
              <a:rPr lang="en-US" altLang="en-US" dirty="0"/>
              <a:t>Problem Statement</a:t>
            </a:r>
            <a:endParaRPr lang="en-US" dirty="0"/>
          </a:p>
        </p:txBody>
      </p:sp>
      <p:sp>
        <p:nvSpPr>
          <p:cNvPr id="4" name="Content Placeholder 3">
            <a:extLst>
              <a:ext uri="{FF2B5EF4-FFF2-40B4-BE49-F238E27FC236}">
                <a16:creationId xmlns:a16="http://schemas.microsoft.com/office/drawing/2014/main" id="{B2D8B5B0-B47C-8D2E-7C32-4A27AE3991F1}"/>
              </a:ext>
            </a:extLst>
          </p:cNvPr>
          <p:cNvSpPr>
            <a:spLocks noGrp="1"/>
          </p:cNvSpPr>
          <p:nvPr>
            <p:ph idx="1"/>
          </p:nvPr>
        </p:nvSpPr>
        <p:spPr/>
        <p:txBody>
          <a:bodyPr/>
          <a:lstStyle/>
          <a:p>
            <a:pPr eaLnBrk="1" hangingPunct="1">
              <a:spcBef>
                <a:spcPct val="20000"/>
              </a:spcBef>
              <a:buFont typeface="Arial" charset="0"/>
              <a:buNone/>
            </a:pPr>
            <a:r>
              <a:rPr lang="en-US" altLang="en-US" sz="3000" b="0" dirty="0">
                <a:latin typeface="Arial" charset="0"/>
                <a:cs typeface="Arial" charset="0"/>
              </a:rPr>
              <a:t>Many research efforts focus on individual attackers</a:t>
            </a:r>
          </a:p>
          <a:p>
            <a:pPr eaLnBrk="1" hangingPunct="1">
              <a:spcBef>
                <a:spcPct val="20000"/>
              </a:spcBef>
              <a:buFont typeface="Arial" charset="0"/>
              <a:buChar char="•"/>
            </a:pPr>
            <a:r>
              <a:rPr lang="en-US" altLang="en-US" sz="2600" b="0" dirty="0">
                <a:latin typeface="Arial" charset="0"/>
                <a:cs typeface="Arial" charset="0"/>
              </a:rPr>
              <a:t>The effectiveness of detection methods will be weakened under collaborative attacks</a:t>
            </a:r>
          </a:p>
          <a:p>
            <a:pPr lvl="1" eaLnBrk="1" hangingPunct="1">
              <a:spcBef>
                <a:spcPct val="20000"/>
              </a:spcBef>
              <a:buFont typeface="Arial" charset="0"/>
              <a:buChar char="•"/>
            </a:pPr>
            <a:r>
              <a:rPr lang="en-US" altLang="en-US" sz="2600" b="0" dirty="0">
                <a:latin typeface="Arial" charset="0"/>
                <a:cs typeface="Arial" charset="0"/>
              </a:rPr>
              <a:t>E.g., in “watchdog”, multiple malicious nodes can provide fake evidences to support each other’s innocence</a:t>
            </a:r>
          </a:p>
          <a:p>
            <a:pPr lvl="1" eaLnBrk="1" hangingPunct="1">
              <a:spcBef>
                <a:spcPct val="20000"/>
              </a:spcBef>
              <a:buFont typeface="Arial" charset="0"/>
              <a:buChar char="•"/>
            </a:pPr>
            <a:r>
              <a:rPr lang="en-US" altLang="en-US" sz="2600" b="0" dirty="0">
                <a:latin typeface="Arial" charset="0"/>
                <a:cs typeface="Arial" charset="0"/>
              </a:rPr>
              <a:t>In wormhole and Sybil attacks, malicious nodes may share keys to hide their real identities</a:t>
            </a:r>
          </a:p>
          <a:p>
            <a:endParaRPr lang="en-US" dirty="0"/>
          </a:p>
        </p:txBody>
      </p:sp>
      <p:sp>
        <p:nvSpPr>
          <p:cNvPr id="2" name="Slide Number Placeholder 1">
            <a:extLst>
              <a:ext uri="{FF2B5EF4-FFF2-40B4-BE49-F238E27FC236}">
                <a16:creationId xmlns:a16="http://schemas.microsoft.com/office/drawing/2014/main" id="{2A82D031-79FD-5A5E-BD50-812A2C776074}"/>
              </a:ext>
            </a:extLst>
          </p:cNvPr>
          <p:cNvSpPr>
            <a:spLocks noGrp="1"/>
          </p:cNvSpPr>
          <p:nvPr>
            <p:ph type="sldNum" sz="quarter" idx="12"/>
          </p:nvPr>
        </p:nvSpPr>
        <p:spPr/>
        <p:txBody>
          <a:bodyPr/>
          <a:lstStyle/>
          <a:p>
            <a:fld id="{96301552-2763-1143-A7B7-6F2EAFD7AC70}" type="slidenum">
              <a:rPr lang="en-US" smtClean="0"/>
              <a:t>30</a:t>
            </a:fld>
            <a:endParaRPr lang="en-US"/>
          </a:p>
        </p:txBody>
      </p:sp>
    </p:spTree>
    <p:extLst>
      <p:ext uri="{BB962C8B-B14F-4D97-AF65-F5344CB8AC3E}">
        <p14:creationId xmlns:p14="http://schemas.microsoft.com/office/powerpoint/2010/main" val="3979225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0A86C-A425-218F-6664-E3DB5AAD3998}"/>
              </a:ext>
            </a:extLst>
          </p:cNvPr>
          <p:cNvSpPr>
            <a:spLocks noGrp="1"/>
          </p:cNvSpPr>
          <p:nvPr>
            <p:ph type="title"/>
          </p:nvPr>
        </p:nvSpPr>
        <p:spPr/>
        <p:txBody>
          <a:bodyPr/>
          <a:lstStyle/>
          <a:p>
            <a:r>
              <a:rPr lang="en-US" altLang="en-US" dirty="0"/>
              <a:t>Problem Statement</a:t>
            </a:r>
            <a:endParaRPr lang="en-US" dirty="0"/>
          </a:p>
        </p:txBody>
      </p:sp>
      <p:sp>
        <p:nvSpPr>
          <p:cNvPr id="4" name="Content Placeholder 3">
            <a:extLst>
              <a:ext uri="{FF2B5EF4-FFF2-40B4-BE49-F238E27FC236}">
                <a16:creationId xmlns:a16="http://schemas.microsoft.com/office/drawing/2014/main" id="{C4DA6572-E8B4-FAC1-243E-34309DE9C862}"/>
              </a:ext>
            </a:extLst>
          </p:cNvPr>
          <p:cNvSpPr>
            <a:spLocks noGrp="1"/>
          </p:cNvSpPr>
          <p:nvPr>
            <p:ph idx="1"/>
          </p:nvPr>
        </p:nvSpPr>
        <p:spPr/>
        <p:txBody>
          <a:bodyPr/>
          <a:lstStyle/>
          <a:p>
            <a:pPr eaLnBrk="1" hangingPunct="1">
              <a:spcBef>
                <a:spcPct val="20000"/>
              </a:spcBef>
              <a:buFont typeface="Arial" charset="0"/>
              <a:buNone/>
            </a:pPr>
            <a:r>
              <a:rPr lang="en-US" altLang="en-US" sz="3200" b="0" dirty="0">
                <a:latin typeface="Arial" charset="0"/>
                <a:cs typeface="Arial" charset="0"/>
              </a:rPr>
              <a:t>We focus on collaborative packet drop attacks. Why?</a:t>
            </a:r>
          </a:p>
          <a:p>
            <a:pPr eaLnBrk="1" hangingPunct="1">
              <a:spcBef>
                <a:spcPct val="20000"/>
              </a:spcBef>
              <a:buFont typeface="Arial" charset="0"/>
              <a:buChar char="•"/>
            </a:pPr>
            <a:r>
              <a:rPr lang="en-US" altLang="en-US" sz="2800" b="0" dirty="0">
                <a:latin typeface="Arial" charset="0"/>
                <a:cs typeface="Arial" charset="0"/>
              </a:rPr>
              <a:t>Secure and robust data delivery is a top priority for many applications</a:t>
            </a:r>
          </a:p>
          <a:p>
            <a:pPr eaLnBrk="1" hangingPunct="1">
              <a:spcBef>
                <a:spcPct val="20000"/>
              </a:spcBef>
              <a:buFont typeface="Arial" charset="0"/>
              <a:buChar char="•"/>
            </a:pPr>
            <a:r>
              <a:rPr lang="en-US" altLang="en-US" sz="2800" b="0" dirty="0">
                <a:latin typeface="Arial" charset="0"/>
                <a:cs typeface="Arial" charset="0"/>
              </a:rPr>
              <a:t>The proposed approach can be achieved as a reactive method: reduce overhead during normal operations</a:t>
            </a:r>
          </a:p>
          <a:p>
            <a:pPr eaLnBrk="1" hangingPunct="1">
              <a:spcBef>
                <a:spcPct val="20000"/>
              </a:spcBef>
              <a:buFont typeface="Arial" charset="0"/>
              <a:buChar char="•"/>
            </a:pPr>
            <a:r>
              <a:rPr lang="en-US" altLang="en-US" sz="2800" b="0" dirty="0">
                <a:latin typeface="Arial" charset="0"/>
                <a:cs typeface="Arial" charset="0"/>
              </a:rPr>
              <a:t>Can be applied in parallel to secure routing</a:t>
            </a:r>
          </a:p>
          <a:p>
            <a:endParaRPr lang="en-US" dirty="0"/>
          </a:p>
        </p:txBody>
      </p:sp>
      <p:sp>
        <p:nvSpPr>
          <p:cNvPr id="2" name="Slide Number Placeholder 1">
            <a:extLst>
              <a:ext uri="{FF2B5EF4-FFF2-40B4-BE49-F238E27FC236}">
                <a16:creationId xmlns:a16="http://schemas.microsoft.com/office/drawing/2014/main" id="{8105EC34-DD7B-9E5A-4FFC-AEB8403D464D}"/>
              </a:ext>
            </a:extLst>
          </p:cNvPr>
          <p:cNvSpPr>
            <a:spLocks noGrp="1"/>
          </p:cNvSpPr>
          <p:nvPr>
            <p:ph type="sldNum" sz="quarter" idx="12"/>
          </p:nvPr>
        </p:nvSpPr>
        <p:spPr/>
        <p:txBody>
          <a:bodyPr/>
          <a:lstStyle/>
          <a:p>
            <a:fld id="{96301552-2763-1143-A7B7-6F2EAFD7AC70}" type="slidenum">
              <a:rPr lang="en-US" smtClean="0"/>
              <a:t>31</a:t>
            </a:fld>
            <a:endParaRPr lang="en-US"/>
          </a:p>
        </p:txBody>
      </p:sp>
    </p:spTree>
    <p:extLst>
      <p:ext uri="{BB962C8B-B14F-4D97-AF65-F5344CB8AC3E}">
        <p14:creationId xmlns:p14="http://schemas.microsoft.com/office/powerpoint/2010/main" val="181703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19812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3" name="Title 2">
            <a:extLst>
              <a:ext uri="{FF2B5EF4-FFF2-40B4-BE49-F238E27FC236}">
                <a16:creationId xmlns:a16="http://schemas.microsoft.com/office/drawing/2014/main" id="{5456610E-FD43-1765-31E1-A02683E77F23}"/>
              </a:ext>
            </a:extLst>
          </p:cNvPr>
          <p:cNvSpPr>
            <a:spLocks noGrp="1"/>
          </p:cNvSpPr>
          <p:nvPr>
            <p:ph type="title"/>
          </p:nvPr>
        </p:nvSpPr>
        <p:spPr/>
        <p:txBody>
          <a:bodyPr/>
          <a:lstStyle/>
          <a:p>
            <a:r>
              <a:rPr lang="en-US" altLang="en-US" dirty="0"/>
              <a:t>Related Work</a:t>
            </a:r>
            <a:endParaRPr lang="en-US" dirty="0"/>
          </a:p>
        </p:txBody>
      </p:sp>
      <p:sp>
        <p:nvSpPr>
          <p:cNvPr id="4" name="Content Placeholder 3">
            <a:extLst>
              <a:ext uri="{FF2B5EF4-FFF2-40B4-BE49-F238E27FC236}">
                <a16:creationId xmlns:a16="http://schemas.microsoft.com/office/drawing/2014/main" id="{DD6FF1DB-8FE7-102D-40BC-4BB1894EB911}"/>
              </a:ext>
            </a:extLst>
          </p:cNvPr>
          <p:cNvSpPr>
            <a:spLocks noGrp="1"/>
          </p:cNvSpPr>
          <p:nvPr>
            <p:ph idx="1"/>
          </p:nvPr>
        </p:nvSpPr>
        <p:spPr/>
        <p:txBody>
          <a:bodyPr>
            <a:normAutofit lnSpcReduction="10000"/>
          </a:bodyPr>
          <a:lstStyle/>
          <a:p>
            <a:pPr eaLnBrk="1" hangingPunct="1">
              <a:spcBef>
                <a:spcPct val="20000"/>
              </a:spcBef>
              <a:buFont typeface="Arial" charset="0"/>
              <a:buNone/>
            </a:pPr>
            <a:r>
              <a:rPr lang="en-US" altLang="en-US" sz="2800" b="0" dirty="0">
                <a:latin typeface="Arial" charset="0"/>
                <a:cs typeface="Arial" charset="0"/>
              </a:rPr>
              <a:t>Detecting packet drop attacks</a:t>
            </a:r>
          </a:p>
          <a:p>
            <a:pPr eaLnBrk="1" hangingPunct="1">
              <a:spcBef>
                <a:spcPct val="20000"/>
              </a:spcBef>
              <a:buFont typeface="Arial" charset="0"/>
              <a:buChar char="•"/>
            </a:pPr>
            <a:r>
              <a:rPr lang="en-US" altLang="en-US" b="0" dirty="0">
                <a:latin typeface="Arial" charset="0"/>
                <a:cs typeface="Arial" charset="0"/>
              </a:rPr>
              <a:t>Audit based approaches</a:t>
            </a:r>
          </a:p>
          <a:p>
            <a:pPr lvl="1" eaLnBrk="1" hangingPunct="1">
              <a:spcBef>
                <a:spcPct val="20000"/>
              </a:spcBef>
              <a:buFont typeface="Arial" charset="0"/>
              <a:buChar char="•"/>
            </a:pPr>
            <a:r>
              <a:rPr lang="en-US" altLang="en-US" b="0" dirty="0">
                <a:latin typeface="Arial" charset="0"/>
                <a:cs typeface="Arial" charset="0"/>
              </a:rPr>
              <a:t>Whether or not the next hop forward the packets</a:t>
            </a:r>
          </a:p>
          <a:p>
            <a:pPr lvl="1" eaLnBrk="1" hangingPunct="1">
              <a:spcBef>
                <a:spcPct val="20000"/>
              </a:spcBef>
              <a:buFont typeface="Arial" charset="0"/>
              <a:buChar char="•"/>
            </a:pPr>
            <a:r>
              <a:rPr lang="en-US" altLang="en-US" b="0" dirty="0">
                <a:latin typeface="Arial" charset="0"/>
                <a:cs typeface="Arial" charset="0"/>
              </a:rPr>
              <a:t>Use both first hand and second hand evidences</a:t>
            </a:r>
          </a:p>
          <a:p>
            <a:pPr lvl="1" eaLnBrk="1" hangingPunct="1">
              <a:spcBef>
                <a:spcPct val="20000"/>
              </a:spcBef>
              <a:buFont typeface="Arial" charset="0"/>
              <a:buChar char="•"/>
            </a:pPr>
            <a:r>
              <a:rPr lang="en-US" altLang="en-US" b="0" dirty="0">
                <a:latin typeface="Arial" charset="0"/>
                <a:cs typeface="Arial" charset="0"/>
              </a:rPr>
              <a:t>Problems:</a:t>
            </a:r>
          </a:p>
          <a:p>
            <a:pPr lvl="2" eaLnBrk="1" hangingPunct="1">
              <a:spcBef>
                <a:spcPct val="20000"/>
              </a:spcBef>
              <a:buFont typeface="Arial" charset="0"/>
              <a:buChar char="•"/>
            </a:pPr>
            <a:r>
              <a:rPr lang="en-US" altLang="en-US" sz="2000" b="0" dirty="0">
                <a:latin typeface="Arial" charset="0"/>
                <a:cs typeface="Arial" charset="0"/>
              </a:rPr>
              <a:t>Energy consumption of eavesdropping</a:t>
            </a:r>
          </a:p>
          <a:p>
            <a:pPr lvl="2" eaLnBrk="1" hangingPunct="1">
              <a:spcBef>
                <a:spcPct val="20000"/>
              </a:spcBef>
              <a:buFont typeface="Arial" charset="0"/>
              <a:buChar char="•"/>
            </a:pPr>
            <a:r>
              <a:rPr lang="en-US" altLang="en-US" sz="2000" b="0" dirty="0">
                <a:latin typeface="Arial" charset="0"/>
                <a:cs typeface="Arial" charset="0"/>
              </a:rPr>
              <a:t>Can be cheated by directional antenna</a:t>
            </a:r>
          </a:p>
          <a:p>
            <a:pPr lvl="2" eaLnBrk="1" hangingPunct="1">
              <a:spcBef>
                <a:spcPct val="20000"/>
              </a:spcBef>
              <a:buFont typeface="Arial" charset="0"/>
              <a:buChar char="•"/>
            </a:pPr>
            <a:r>
              <a:rPr lang="en-US" altLang="en-US" sz="2000" b="0" dirty="0">
                <a:latin typeface="Arial" charset="0"/>
                <a:cs typeface="Arial" charset="0"/>
              </a:rPr>
              <a:t>Authenticity of the evidence</a:t>
            </a:r>
          </a:p>
          <a:p>
            <a:pPr eaLnBrk="1" hangingPunct="1">
              <a:spcBef>
                <a:spcPct val="20000"/>
              </a:spcBef>
              <a:buFont typeface="Arial" charset="0"/>
              <a:buChar char="•"/>
            </a:pPr>
            <a:r>
              <a:rPr lang="en-US" altLang="en-US" b="0" dirty="0">
                <a:latin typeface="Arial" charset="0"/>
                <a:cs typeface="Arial" charset="0"/>
              </a:rPr>
              <a:t>Incentive based approaches</a:t>
            </a:r>
          </a:p>
          <a:p>
            <a:pPr lvl="1" eaLnBrk="1" hangingPunct="1">
              <a:spcBef>
                <a:spcPct val="20000"/>
              </a:spcBef>
              <a:buFont typeface="Arial" charset="0"/>
              <a:buChar char="•"/>
            </a:pPr>
            <a:r>
              <a:rPr lang="en-US" altLang="en-US" b="0" dirty="0">
                <a:latin typeface="Arial" charset="0"/>
                <a:cs typeface="Arial" charset="0"/>
              </a:rPr>
              <a:t>Nuggets and credits</a:t>
            </a:r>
          </a:p>
          <a:p>
            <a:pPr eaLnBrk="1" hangingPunct="1">
              <a:spcBef>
                <a:spcPct val="20000"/>
              </a:spcBef>
              <a:buFont typeface="Arial" charset="0"/>
              <a:buChar char="•"/>
            </a:pPr>
            <a:r>
              <a:rPr lang="en-US" altLang="en-US" b="0" dirty="0">
                <a:latin typeface="Arial" charset="0"/>
                <a:cs typeface="Arial" charset="0"/>
              </a:rPr>
              <a:t>Multi-hop acknowledgement</a:t>
            </a:r>
          </a:p>
          <a:p>
            <a:endParaRPr lang="en-US" dirty="0"/>
          </a:p>
        </p:txBody>
      </p:sp>
      <p:sp>
        <p:nvSpPr>
          <p:cNvPr id="2" name="Slide Number Placeholder 1">
            <a:extLst>
              <a:ext uri="{FF2B5EF4-FFF2-40B4-BE49-F238E27FC236}">
                <a16:creationId xmlns:a16="http://schemas.microsoft.com/office/drawing/2014/main" id="{EE438260-FC3F-438D-EA17-E44E10473722}"/>
              </a:ext>
            </a:extLst>
          </p:cNvPr>
          <p:cNvSpPr>
            <a:spLocks noGrp="1"/>
          </p:cNvSpPr>
          <p:nvPr>
            <p:ph type="sldNum" sz="quarter" idx="12"/>
          </p:nvPr>
        </p:nvSpPr>
        <p:spPr/>
        <p:txBody>
          <a:bodyPr/>
          <a:lstStyle/>
          <a:p>
            <a:fld id="{96301552-2763-1143-A7B7-6F2EAFD7AC70}" type="slidenum">
              <a:rPr lang="en-US" smtClean="0"/>
              <a:t>32</a:t>
            </a:fld>
            <a:endParaRPr lang="en-US"/>
          </a:p>
        </p:txBody>
      </p:sp>
    </p:spTree>
    <p:extLst>
      <p:ext uri="{BB962C8B-B14F-4D97-AF65-F5344CB8AC3E}">
        <p14:creationId xmlns:p14="http://schemas.microsoft.com/office/powerpoint/2010/main" val="3346331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cs typeface="Arial" charset="0"/>
            </a:endParaRPr>
          </a:p>
        </p:txBody>
      </p:sp>
      <p:sp>
        <p:nvSpPr>
          <p:cNvPr id="35843" name="Title 1"/>
          <p:cNvSpPr txBox="1">
            <a:spLocks/>
          </p:cNvSpPr>
          <p:nvPr/>
        </p:nvSpPr>
        <p:spPr bwMode="auto">
          <a:xfrm>
            <a:off x="1524000" y="-47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b="0" dirty="0">
              <a:solidFill>
                <a:srgbClr val="0070C0"/>
              </a:solidFill>
              <a:latin typeface="Arial" charset="0"/>
              <a:cs typeface="Arial" charset="0"/>
            </a:endParaRPr>
          </a:p>
        </p:txBody>
      </p:sp>
      <p:sp>
        <p:nvSpPr>
          <p:cNvPr id="3" name="Title 2">
            <a:extLst>
              <a:ext uri="{FF2B5EF4-FFF2-40B4-BE49-F238E27FC236}">
                <a16:creationId xmlns:a16="http://schemas.microsoft.com/office/drawing/2014/main" id="{48881474-39C2-FEB2-F708-815667CC7B66}"/>
              </a:ext>
            </a:extLst>
          </p:cNvPr>
          <p:cNvSpPr>
            <a:spLocks noGrp="1"/>
          </p:cNvSpPr>
          <p:nvPr>
            <p:ph type="title"/>
          </p:nvPr>
        </p:nvSpPr>
        <p:spPr/>
        <p:txBody>
          <a:bodyPr/>
          <a:lstStyle/>
          <a:p>
            <a:r>
              <a:rPr lang="en-US" altLang="en-US" dirty="0"/>
              <a:t>Related Work</a:t>
            </a:r>
            <a:endParaRPr lang="en-US" dirty="0"/>
          </a:p>
        </p:txBody>
      </p:sp>
      <p:sp>
        <p:nvSpPr>
          <p:cNvPr id="4" name="Content Placeholder 3">
            <a:extLst>
              <a:ext uri="{FF2B5EF4-FFF2-40B4-BE49-F238E27FC236}">
                <a16:creationId xmlns:a16="http://schemas.microsoft.com/office/drawing/2014/main" id="{59A73CFB-A67E-9141-C6AC-830F627FC519}"/>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Collaborative attacks and detection</a:t>
            </a:r>
          </a:p>
          <a:p>
            <a:pPr eaLnBrk="1" hangingPunct="1">
              <a:spcBef>
                <a:spcPct val="20000"/>
              </a:spcBef>
              <a:buFont typeface="Arial" charset="0"/>
              <a:buChar char="•"/>
            </a:pPr>
            <a:r>
              <a:rPr lang="en-US" altLang="en-US" b="0" dirty="0">
                <a:latin typeface="Arial" charset="0"/>
                <a:cs typeface="Arial" charset="0"/>
              </a:rPr>
              <a:t>Classification of the collaborative attacks</a:t>
            </a:r>
          </a:p>
          <a:p>
            <a:pPr eaLnBrk="1" hangingPunct="1">
              <a:spcBef>
                <a:spcPct val="20000"/>
              </a:spcBef>
              <a:buFont typeface="Arial" charset="0"/>
              <a:buChar char="•"/>
            </a:pPr>
            <a:r>
              <a:rPr lang="en-US" altLang="en-US" b="0" dirty="0">
                <a:latin typeface="Arial" charset="0"/>
                <a:cs typeface="Arial" charset="0"/>
              </a:rPr>
              <a:t>Collusion attack model on secure routing protocols</a:t>
            </a:r>
          </a:p>
          <a:p>
            <a:pPr eaLnBrk="1" hangingPunct="1">
              <a:spcBef>
                <a:spcPct val="20000"/>
              </a:spcBef>
              <a:buFont typeface="Arial" charset="0"/>
              <a:buChar char="•"/>
            </a:pPr>
            <a:r>
              <a:rPr lang="en-US" altLang="en-US" b="0" dirty="0">
                <a:latin typeface="Arial" charset="0"/>
                <a:cs typeface="Arial" charset="0"/>
              </a:rPr>
              <a:t>Collaborative attacks on key management in MANET</a:t>
            </a:r>
          </a:p>
          <a:p>
            <a:pPr eaLnBrk="1" hangingPunct="1">
              <a:spcBef>
                <a:spcPct val="20000"/>
              </a:spcBef>
              <a:buFont typeface="Arial" charset="0"/>
              <a:buChar char="•"/>
            </a:pPr>
            <a:r>
              <a:rPr lang="en-US" altLang="en-US" b="0" dirty="0">
                <a:latin typeface="Arial" charset="0"/>
                <a:cs typeface="Arial" charset="0"/>
              </a:rPr>
              <a:t>Detection mechanisms:</a:t>
            </a:r>
          </a:p>
          <a:p>
            <a:pPr lvl="2" eaLnBrk="1" hangingPunct="1">
              <a:spcBef>
                <a:spcPct val="20000"/>
              </a:spcBef>
              <a:buFont typeface="Arial" charset="0"/>
              <a:buChar char="•"/>
            </a:pPr>
            <a:r>
              <a:rPr lang="en-US" altLang="en-US" sz="2000" b="0" dirty="0">
                <a:latin typeface="Arial" charset="0"/>
                <a:cs typeface="Arial" charset="0"/>
              </a:rPr>
              <a:t>Collaborative IDS systems</a:t>
            </a:r>
          </a:p>
          <a:p>
            <a:pPr lvl="2" eaLnBrk="1" hangingPunct="1">
              <a:spcBef>
                <a:spcPct val="20000"/>
              </a:spcBef>
              <a:buFont typeface="Arial" charset="0"/>
              <a:buChar char="•"/>
            </a:pPr>
            <a:r>
              <a:rPr lang="en-US" altLang="en-US" sz="2000" b="0" dirty="0">
                <a:latin typeface="Arial" charset="0"/>
                <a:cs typeface="Arial" charset="0"/>
              </a:rPr>
              <a:t>Ideas from immune systems</a:t>
            </a:r>
          </a:p>
          <a:p>
            <a:pPr lvl="2" eaLnBrk="1" hangingPunct="1">
              <a:spcBef>
                <a:spcPct val="20000"/>
              </a:spcBef>
              <a:buFont typeface="Arial" charset="0"/>
              <a:buChar char="•"/>
            </a:pPr>
            <a:r>
              <a:rPr lang="en-US" altLang="en-US" sz="2000" b="0" dirty="0">
                <a:latin typeface="Arial" charset="0"/>
                <a:cs typeface="Arial" charset="0"/>
              </a:rPr>
              <a:t>Byzantine behavior based detection</a:t>
            </a:r>
          </a:p>
          <a:p>
            <a:endParaRPr lang="en-US" dirty="0"/>
          </a:p>
        </p:txBody>
      </p:sp>
      <p:sp>
        <p:nvSpPr>
          <p:cNvPr id="2" name="Slide Number Placeholder 1">
            <a:extLst>
              <a:ext uri="{FF2B5EF4-FFF2-40B4-BE49-F238E27FC236}">
                <a16:creationId xmlns:a16="http://schemas.microsoft.com/office/drawing/2014/main" id="{78250D67-610F-E4D3-D6FC-427A7BE40ACE}"/>
              </a:ext>
            </a:extLst>
          </p:cNvPr>
          <p:cNvSpPr>
            <a:spLocks noGrp="1"/>
          </p:cNvSpPr>
          <p:nvPr>
            <p:ph type="sldNum" sz="quarter" idx="12"/>
          </p:nvPr>
        </p:nvSpPr>
        <p:spPr/>
        <p:txBody>
          <a:bodyPr/>
          <a:lstStyle/>
          <a:p>
            <a:fld id="{96301552-2763-1143-A7B7-6F2EAFD7AC70}" type="slidenum">
              <a:rPr lang="en-US" smtClean="0"/>
              <a:t>33</a:t>
            </a:fld>
            <a:endParaRPr lang="en-US"/>
          </a:p>
        </p:txBody>
      </p:sp>
    </p:spTree>
    <p:extLst>
      <p:ext uri="{BB962C8B-B14F-4D97-AF65-F5344CB8AC3E}">
        <p14:creationId xmlns:p14="http://schemas.microsoft.com/office/powerpoint/2010/main" val="2299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5D115-9E86-F32A-A54C-A69BBC5A0240}"/>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4" name="Content Placeholder 3">
            <a:extLst>
              <a:ext uri="{FF2B5EF4-FFF2-40B4-BE49-F238E27FC236}">
                <a16:creationId xmlns:a16="http://schemas.microsoft.com/office/drawing/2014/main" id="{5F371614-3A0E-838F-43C4-CCB840841C31}"/>
              </a:ext>
            </a:extLst>
          </p:cNvPr>
          <p:cNvSpPr>
            <a:spLocks noGrp="1"/>
          </p:cNvSpPr>
          <p:nvPr>
            <p:ph idx="1"/>
          </p:nvPr>
        </p:nvSpPr>
        <p:spPr/>
        <p:txBody>
          <a:bodyPr/>
          <a:lstStyle/>
          <a:p>
            <a:pPr eaLnBrk="1" hangingPunct="1">
              <a:spcBef>
                <a:spcPct val="20000"/>
              </a:spcBef>
              <a:buFont typeface="Arial" charset="0"/>
              <a:buNone/>
            </a:pPr>
            <a:r>
              <a:rPr lang="en-US" altLang="en-US" sz="2800" b="0" dirty="0" err="1">
                <a:latin typeface="Arial" charset="0"/>
                <a:cs typeface="Arial" charset="0"/>
              </a:rPr>
              <a:t>REAct</a:t>
            </a:r>
            <a:r>
              <a:rPr lang="en-US" altLang="en-US" sz="2800" b="0" dirty="0">
                <a:latin typeface="Arial" charset="0"/>
                <a:cs typeface="Arial" charset="0"/>
              </a:rPr>
              <a:t> system:</a:t>
            </a:r>
          </a:p>
          <a:p>
            <a:pPr eaLnBrk="1" hangingPunct="1">
              <a:spcBef>
                <a:spcPct val="20000"/>
              </a:spcBef>
              <a:buFont typeface="Arial" charset="0"/>
              <a:buChar char="•"/>
            </a:pPr>
            <a:r>
              <a:rPr lang="en-US" altLang="en-US" b="0" dirty="0">
                <a:latin typeface="Arial" charset="0"/>
                <a:cs typeface="Arial" charset="0"/>
              </a:rPr>
              <a:t>Proposed by researchers in Arizona, ACM </a:t>
            </a:r>
            <a:r>
              <a:rPr lang="en-US" altLang="en-US" b="0" dirty="0" err="1">
                <a:latin typeface="Arial" charset="0"/>
                <a:cs typeface="Arial" charset="0"/>
              </a:rPr>
              <a:t>WiSec</a:t>
            </a:r>
            <a:r>
              <a:rPr lang="en-US" altLang="en-US" b="0" dirty="0">
                <a:latin typeface="Arial" charset="0"/>
                <a:cs typeface="Arial" charset="0"/>
              </a:rPr>
              <a:t> 2009</a:t>
            </a:r>
          </a:p>
          <a:p>
            <a:pPr eaLnBrk="1" hangingPunct="1">
              <a:spcBef>
                <a:spcPct val="20000"/>
              </a:spcBef>
              <a:buFont typeface="Arial" charset="0"/>
              <a:buChar char="•"/>
            </a:pPr>
            <a:r>
              <a:rPr lang="en-US" altLang="en-US" b="0" dirty="0">
                <a:latin typeface="Arial" charset="0"/>
                <a:cs typeface="Arial" charset="0"/>
              </a:rPr>
              <a:t>Random audit based detector of packet drop</a:t>
            </a:r>
          </a:p>
          <a:p>
            <a:pPr eaLnBrk="1" hangingPunct="1">
              <a:spcBef>
                <a:spcPct val="20000"/>
              </a:spcBef>
              <a:buFont typeface="Arial" charset="0"/>
              <a:buChar char="•"/>
            </a:pPr>
            <a:r>
              <a:rPr lang="en-US" altLang="en-US" b="0" dirty="0">
                <a:latin typeface="Arial" charset="0"/>
                <a:cs typeface="Arial" charset="0"/>
              </a:rPr>
              <a:t>A reactive approach: will be activated only when something bad happens</a:t>
            </a:r>
          </a:p>
          <a:p>
            <a:pPr eaLnBrk="1" hangingPunct="1">
              <a:spcBef>
                <a:spcPct val="20000"/>
              </a:spcBef>
              <a:buFont typeface="Arial" charset="0"/>
              <a:buChar char="•"/>
            </a:pPr>
            <a:r>
              <a:rPr lang="en-US" altLang="en-US" b="0" dirty="0">
                <a:latin typeface="Arial" charset="0"/>
                <a:cs typeface="Arial" charset="0"/>
              </a:rPr>
              <a:t>Assumptions:</a:t>
            </a:r>
          </a:p>
          <a:p>
            <a:pPr lvl="1" eaLnBrk="1" hangingPunct="1">
              <a:spcBef>
                <a:spcPct val="20000"/>
              </a:spcBef>
              <a:buFont typeface="Arial" charset="0"/>
              <a:buChar char="•"/>
            </a:pPr>
            <a:r>
              <a:rPr lang="en-US" altLang="en-US" sz="2000" b="0" dirty="0">
                <a:latin typeface="Arial" charset="0"/>
                <a:cs typeface="Arial" charset="0"/>
              </a:rPr>
              <a:t>At least two node disjoint paths b/w any pair of nodes</a:t>
            </a:r>
          </a:p>
          <a:p>
            <a:pPr lvl="1" eaLnBrk="1" hangingPunct="1">
              <a:spcBef>
                <a:spcPct val="20000"/>
              </a:spcBef>
              <a:buFont typeface="Arial" charset="0"/>
              <a:buChar char="•"/>
            </a:pPr>
            <a:r>
              <a:rPr lang="en-US" altLang="en-US" sz="2000" b="0" dirty="0">
                <a:latin typeface="Arial" charset="0"/>
                <a:cs typeface="Arial" charset="0"/>
              </a:rPr>
              <a:t>Know the identity of the intermediate nodes</a:t>
            </a:r>
          </a:p>
          <a:p>
            <a:pPr lvl="1" eaLnBrk="1" hangingPunct="1">
              <a:spcBef>
                <a:spcPct val="20000"/>
              </a:spcBef>
              <a:buFont typeface="Arial" charset="0"/>
              <a:buChar char="•"/>
            </a:pPr>
            <a:r>
              <a:rPr lang="en-US" altLang="en-US" sz="2000" b="0" dirty="0">
                <a:latin typeface="Arial" charset="0"/>
                <a:cs typeface="Arial" charset="0"/>
              </a:rPr>
              <a:t>Pair-wise keys b/w the source and the intermediate nodes</a:t>
            </a:r>
          </a:p>
          <a:p>
            <a:endParaRPr lang="en-US" dirty="0"/>
          </a:p>
        </p:txBody>
      </p:sp>
      <p:sp>
        <p:nvSpPr>
          <p:cNvPr id="2" name="Slide Number Placeholder 1">
            <a:extLst>
              <a:ext uri="{FF2B5EF4-FFF2-40B4-BE49-F238E27FC236}">
                <a16:creationId xmlns:a16="http://schemas.microsoft.com/office/drawing/2014/main" id="{14B671C9-4830-9C6C-F103-A7F11F81366F}"/>
              </a:ext>
            </a:extLst>
          </p:cNvPr>
          <p:cNvSpPr>
            <a:spLocks noGrp="1"/>
          </p:cNvSpPr>
          <p:nvPr>
            <p:ph type="sldNum" sz="quarter" idx="12"/>
          </p:nvPr>
        </p:nvSpPr>
        <p:spPr/>
        <p:txBody>
          <a:bodyPr/>
          <a:lstStyle/>
          <a:p>
            <a:fld id="{96301552-2763-1143-A7B7-6F2EAFD7AC70}" type="slidenum">
              <a:rPr lang="en-US" smtClean="0"/>
              <a:t>34</a:t>
            </a:fld>
            <a:endParaRPr lang="en-US"/>
          </a:p>
        </p:txBody>
      </p:sp>
    </p:spTree>
    <p:extLst>
      <p:ext uri="{BB962C8B-B14F-4D97-AF65-F5344CB8AC3E}">
        <p14:creationId xmlns:p14="http://schemas.microsoft.com/office/powerpoint/2010/main" val="244806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1981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37891" name="Title 1"/>
          <p:cNvSpPr txBox="1">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53B6D67D-6712-604F-F896-51E2A781C4D5}"/>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4" name="Content Placeholder 3">
            <a:extLst>
              <a:ext uri="{FF2B5EF4-FFF2-40B4-BE49-F238E27FC236}">
                <a16:creationId xmlns:a16="http://schemas.microsoft.com/office/drawing/2014/main" id="{4BFFA6AD-5DA1-29E1-7E88-29E1D68E289F}"/>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Working procedure of </a:t>
            </a:r>
            <a:r>
              <a:rPr lang="en-US" altLang="en-US" sz="2800" b="0" dirty="0" err="1">
                <a:latin typeface="Arial" charset="0"/>
                <a:cs typeface="Arial" charset="0"/>
              </a:rPr>
              <a:t>REAct</a:t>
            </a:r>
            <a:endParaRPr lang="en-US" altLang="en-US" sz="2800"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Destination detects the drop in packet arriving rate and notifies the source</a:t>
            </a:r>
          </a:p>
          <a:p>
            <a:pPr eaLnBrk="1" hangingPunct="1">
              <a:spcBef>
                <a:spcPct val="20000"/>
              </a:spcBef>
              <a:buFont typeface="Arial" charset="0"/>
              <a:buChar char="•"/>
            </a:pPr>
            <a:r>
              <a:rPr lang="en-US" altLang="en-US" b="0" dirty="0">
                <a:latin typeface="Arial" charset="0"/>
                <a:cs typeface="Arial" charset="0"/>
              </a:rPr>
              <a:t>Source randomly selects an intermediate node and asks it to generate a behavioral proof of the received packets</a:t>
            </a:r>
          </a:p>
          <a:p>
            <a:pPr eaLnBrk="1" hangingPunct="1">
              <a:spcBef>
                <a:spcPct val="20000"/>
              </a:spcBef>
              <a:buFont typeface="Arial" charset="0"/>
              <a:buChar char="•"/>
            </a:pPr>
            <a:r>
              <a:rPr lang="en-US" altLang="en-US" b="0" dirty="0">
                <a:latin typeface="Arial" charset="0"/>
                <a:cs typeface="Arial" charset="0"/>
              </a:rPr>
              <a:t>Intermediate node constructs a bloom filter using these packets</a:t>
            </a:r>
          </a:p>
          <a:p>
            <a:pPr eaLnBrk="1" hangingPunct="1">
              <a:spcBef>
                <a:spcPct val="20000"/>
              </a:spcBef>
              <a:buFont typeface="Arial" charset="0"/>
              <a:buChar char="•"/>
            </a:pPr>
            <a:r>
              <a:rPr lang="en-US" altLang="en-US" b="0" dirty="0">
                <a:latin typeface="Arial" charset="0"/>
                <a:cs typeface="Arial" charset="0"/>
              </a:rPr>
              <a:t>Source compares the bloom filter to its own value</a:t>
            </a:r>
          </a:p>
          <a:p>
            <a:pPr lvl="1" eaLnBrk="1" hangingPunct="1">
              <a:spcBef>
                <a:spcPct val="20000"/>
              </a:spcBef>
              <a:buFont typeface="Arial" charset="0"/>
              <a:buChar char="•"/>
            </a:pPr>
            <a:r>
              <a:rPr lang="en-US" altLang="en-US" sz="2000" b="0" dirty="0">
                <a:latin typeface="Arial" charset="0"/>
                <a:cs typeface="Arial" charset="0"/>
              </a:rPr>
              <a:t>If match: the attacker is after the intermediate node</a:t>
            </a:r>
          </a:p>
          <a:p>
            <a:pPr lvl="1" eaLnBrk="1" hangingPunct="1">
              <a:spcBef>
                <a:spcPct val="20000"/>
              </a:spcBef>
              <a:buFont typeface="Arial" charset="0"/>
              <a:buChar char="•"/>
            </a:pPr>
            <a:r>
              <a:rPr lang="en-US" altLang="en-US" sz="2000" b="0" dirty="0">
                <a:latin typeface="Arial" charset="0"/>
                <a:cs typeface="Arial" charset="0"/>
              </a:rPr>
              <a:t>Otherwise, it is before the intermediate node</a:t>
            </a:r>
          </a:p>
          <a:p>
            <a:pPr eaLnBrk="1" hangingPunct="1">
              <a:spcBef>
                <a:spcPct val="20000"/>
              </a:spcBef>
              <a:buFont typeface="Arial" charset="0"/>
              <a:buChar char="•"/>
            </a:pPr>
            <a:r>
              <a:rPr lang="en-US" altLang="en-US" b="0" dirty="0">
                <a:latin typeface="Arial" charset="0"/>
                <a:cs typeface="Arial" charset="0"/>
              </a:rPr>
              <a:t>Repeat the procedure until the bad link is located</a:t>
            </a:r>
          </a:p>
          <a:p>
            <a:endParaRPr lang="en-US" dirty="0"/>
          </a:p>
        </p:txBody>
      </p:sp>
      <p:sp>
        <p:nvSpPr>
          <p:cNvPr id="2" name="Slide Number Placeholder 1">
            <a:extLst>
              <a:ext uri="{FF2B5EF4-FFF2-40B4-BE49-F238E27FC236}">
                <a16:creationId xmlns:a16="http://schemas.microsoft.com/office/drawing/2014/main" id="{118AD4BF-C076-41C9-B64B-C1730D7E8E1C}"/>
              </a:ext>
            </a:extLst>
          </p:cNvPr>
          <p:cNvSpPr>
            <a:spLocks noGrp="1"/>
          </p:cNvSpPr>
          <p:nvPr>
            <p:ph type="sldNum" sz="quarter" idx="12"/>
          </p:nvPr>
        </p:nvSpPr>
        <p:spPr/>
        <p:txBody>
          <a:bodyPr/>
          <a:lstStyle/>
          <a:p>
            <a:fld id="{96301552-2763-1143-A7B7-6F2EAFD7AC70}" type="slidenum">
              <a:rPr lang="en-US" smtClean="0"/>
              <a:t>35</a:t>
            </a:fld>
            <a:endParaRPr lang="en-US"/>
          </a:p>
        </p:txBody>
      </p:sp>
    </p:spTree>
    <p:extLst>
      <p:ext uri="{BB962C8B-B14F-4D97-AF65-F5344CB8AC3E}">
        <p14:creationId xmlns:p14="http://schemas.microsoft.com/office/powerpoint/2010/main" val="51159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1981200"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latin typeface="Arial" charset="0"/>
                <a:cs typeface="Arial" charset="0"/>
              </a:rPr>
              <a:t>Example of </a:t>
            </a:r>
            <a:r>
              <a:rPr lang="en-US" altLang="en-US" sz="2000" b="0" dirty="0" err="1">
                <a:latin typeface="Arial" charset="0"/>
                <a:cs typeface="Arial" charset="0"/>
              </a:rPr>
              <a:t>REAct</a:t>
            </a:r>
            <a:r>
              <a:rPr lang="en-US" altLang="en-US" sz="2000" b="0" dirty="0">
                <a:latin typeface="Arial" charset="0"/>
                <a:cs typeface="Arial" charset="0"/>
              </a:rPr>
              <a:t>: the source selects n4 to be the first audited node. n4 generates the correct bloom filter, so the attacker is between n4 and D.</a:t>
            </a:r>
          </a:p>
        </p:txBody>
      </p:sp>
      <p:sp>
        <p:nvSpPr>
          <p:cNvPr id="38915" name="Title 1"/>
          <p:cNvSpPr txBox="1">
            <a:spLocks/>
          </p:cNvSpPr>
          <p:nvPr/>
        </p:nvSpPr>
        <p:spPr bwMode="auto">
          <a:xfrm>
            <a:off x="1524000" y="15180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cs typeface="Arial" charset="0"/>
            </a:endParaRPr>
          </a:p>
        </p:txBody>
      </p:sp>
      <p:pic>
        <p:nvPicPr>
          <p:cNvPr id="3891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7543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A1CDDCB0-BC77-CE2A-1EDD-D2F57C6CD818}"/>
              </a:ext>
            </a:extLst>
          </p:cNvPr>
          <p:cNvSpPr>
            <a:spLocks noGrp="1"/>
          </p:cNvSpPr>
          <p:nvPr>
            <p:ph type="title"/>
          </p:nvPr>
        </p:nvSpPr>
        <p:spPr/>
        <p:txBody>
          <a:bodyPr/>
          <a:lstStyle/>
          <a:p>
            <a:r>
              <a:rPr lang="en-US" altLang="en-US" dirty="0" err="1"/>
              <a:t>REAct</a:t>
            </a:r>
            <a:r>
              <a:rPr lang="en-US" altLang="en-US" dirty="0"/>
              <a:t> system and vulnerability</a:t>
            </a:r>
            <a:endParaRPr lang="en-US" dirty="0"/>
          </a:p>
        </p:txBody>
      </p:sp>
      <p:sp>
        <p:nvSpPr>
          <p:cNvPr id="2" name="Slide Number Placeholder 1">
            <a:extLst>
              <a:ext uri="{FF2B5EF4-FFF2-40B4-BE49-F238E27FC236}">
                <a16:creationId xmlns:a16="http://schemas.microsoft.com/office/drawing/2014/main" id="{880FFA95-86CE-32F5-52BC-39BE7972F39D}"/>
              </a:ext>
            </a:extLst>
          </p:cNvPr>
          <p:cNvSpPr>
            <a:spLocks noGrp="1"/>
          </p:cNvSpPr>
          <p:nvPr>
            <p:ph type="sldNum" sz="quarter" idx="12"/>
          </p:nvPr>
        </p:nvSpPr>
        <p:spPr/>
        <p:txBody>
          <a:bodyPr/>
          <a:lstStyle/>
          <a:p>
            <a:fld id="{96301552-2763-1143-A7B7-6F2EAFD7AC70}" type="slidenum">
              <a:rPr lang="en-US" smtClean="0"/>
              <a:t>36</a:t>
            </a:fld>
            <a:endParaRPr lang="en-US"/>
          </a:p>
        </p:txBody>
      </p:sp>
    </p:spTree>
    <p:extLst>
      <p:ext uri="{BB962C8B-B14F-4D97-AF65-F5344CB8AC3E}">
        <p14:creationId xmlns:p14="http://schemas.microsoft.com/office/powerpoint/2010/main" val="734581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1981200" y="5017271"/>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latin typeface="Arial" charset="0"/>
                <a:cs typeface="Arial" charset="0"/>
              </a:rPr>
              <a:t>n1 and n4 are collusive attackers. n1 discards the packets but delivers the bloom filter to n4. Now the source will think that the attacker is between n4 and D.</a:t>
            </a:r>
          </a:p>
          <a:p>
            <a:pPr eaLnBrk="1" hangingPunct="1">
              <a:spcBef>
                <a:spcPct val="20000"/>
              </a:spcBef>
              <a:buFont typeface="Arial" charset="0"/>
              <a:buNone/>
            </a:pPr>
            <a:r>
              <a:rPr lang="en-US" altLang="en-US" sz="2000" b="0" dirty="0">
                <a:latin typeface="Arial" charset="0"/>
                <a:cs typeface="Arial" charset="0"/>
              </a:rPr>
              <a:t>Why </a:t>
            </a:r>
            <a:r>
              <a:rPr lang="en-US" altLang="en-US" sz="2000" b="0" dirty="0" err="1">
                <a:latin typeface="Arial" charset="0"/>
                <a:cs typeface="Arial" charset="0"/>
              </a:rPr>
              <a:t>REAct</a:t>
            </a:r>
            <a:r>
              <a:rPr lang="en-US" altLang="en-US" sz="2000" b="0" dirty="0">
                <a:latin typeface="Arial" charset="0"/>
                <a:cs typeface="Arial" charset="0"/>
              </a:rPr>
              <a:t> is vulnerable to this attack: the source can verify the bloom filter, but not the generator of the filter.</a:t>
            </a:r>
          </a:p>
        </p:txBody>
      </p:sp>
      <p:sp>
        <p:nvSpPr>
          <p:cNvPr id="39939" name="Title 1"/>
          <p:cNvSpPr txBox="1">
            <a:spLocks/>
          </p:cNvSpPr>
          <p:nvPr/>
        </p:nvSpPr>
        <p:spPr bwMode="auto">
          <a:xfrm>
            <a:off x="1524000" y="152401"/>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cs typeface="Arial" charset="0"/>
            </a:endParaRPr>
          </a:p>
        </p:txBody>
      </p:sp>
      <p:pic>
        <p:nvPicPr>
          <p:cNvPr id="39940" name="Picture 5" desc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229" y="1417660"/>
            <a:ext cx="66389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9F4CA27-E791-F31A-A654-88029EE5336C}"/>
              </a:ext>
            </a:extLst>
          </p:cNvPr>
          <p:cNvSpPr>
            <a:spLocks noGrp="1"/>
          </p:cNvSpPr>
          <p:nvPr>
            <p:ph type="title"/>
          </p:nvPr>
        </p:nvSpPr>
        <p:spPr/>
        <p:txBody>
          <a:bodyPr/>
          <a:lstStyle/>
          <a:p>
            <a:r>
              <a:rPr lang="en-US" altLang="en-US" dirty="0"/>
              <a:t>Collaborative attacks on </a:t>
            </a:r>
            <a:r>
              <a:rPr lang="en-US" altLang="en-US" dirty="0" err="1"/>
              <a:t>REAct</a:t>
            </a:r>
            <a:endParaRPr lang="en-US" dirty="0"/>
          </a:p>
        </p:txBody>
      </p:sp>
      <p:sp>
        <p:nvSpPr>
          <p:cNvPr id="2" name="Slide Number Placeholder 1">
            <a:extLst>
              <a:ext uri="{FF2B5EF4-FFF2-40B4-BE49-F238E27FC236}">
                <a16:creationId xmlns:a16="http://schemas.microsoft.com/office/drawing/2014/main" id="{0AA3A422-6A5D-B482-A29A-CE54522EA58A}"/>
              </a:ext>
            </a:extLst>
          </p:cNvPr>
          <p:cNvSpPr>
            <a:spLocks noGrp="1"/>
          </p:cNvSpPr>
          <p:nvPr>
            <p:ph type="sldNum" sz="quarter" idx="12"/>
          </p:nvPr>
        </p:nvSpPr>
        <p:spPr/>
        <p:txBody>
          <a:bodyPr/>
          <a:lstStyle/>
          <a:p>
            <a:fld id="{96301552-2763-1143-A7B7-6F2EAFD7AC70}" type="slidenum">
              <a:rPr lang="en-US" smtClean="0"/>
              <a:t>37</a:t>
            </a:fld>
            <a:endParaRPr lang="en-US"/>
          </a:p>
        </p:txBody>
      </p:sp>
    </p:spTree>
    <p:extLst>
      <p:ext uri="{BB962C8B-B14F-4D97-AF65-F5344CB8AC3E}">
        <p14:creationId xmlns:p14="http://schemas.microsoft.com/office/powerpoint/2010/main" val="370724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cs typeface="Arial" charset="0"/>
            </a:endParaRPr>
          </a:p>
        </p:txBody>
      </p:sp>
      <p:sp>
        <p:nvSpPr>
          <p:cNvPr id="40963" name="Title 1"/>
          <p:cNvSpPr txBox="1">
            <a:spLocks/>
          </p:cNvSpPr>
          <p:nvPr/>
        </p:nvSpPr>
        <p:spPr bwMode="auto">
          <a:xfrm>
            <a:off x="1524000" y="936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EBE6354F-8173-DC32-5A5F-568D97D92579}"/>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4FF5BA20-A134-C242-30C9-4E007AACC550}"/>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Assumptions: </a:t>
            </a:r>
          </a:p>
          <a:p>
            <a:pPr eaLnBrk="1" hangingPunct="1">
              <a:spcBef>
                <a:spcPct val="20000"/>
              </a:spcBef>
              <a:buFont typeface="Arial" charset="0"/>
              <a:buChar char="•"/>
            </a:pPr>
            <a:r>
              <a:rPr lang="en-US" altLang="en-US" b="0" dirty="0">
                <a:latin typeface="Arial" charset="0"/>
                <a:cs typeface="Arial" charset="0"/>
              </a:rPr>
              <a:t>Source shares a different secret key and a different random number with every intermediate node</a:t>
            </a:r>
          </a:p>
          <a:p>
            <a:pPr eaLnBrk="1" hangingPunct="1">
              <a:spcBef>
                <a:spcPct val="20000"/>
              </a:spcBef>
              <a:buFont typeface="Arial" charset="0"/>
              <a:buChar char="•"/>
            </a:pPr>
            <a:r>
              <a:rPr lang="en-US" altLang="en-US" b="0" dirty="0">
                <a:latin typeface="Arial" charset="0"/>
                <a:cs typeface="Arial" charset="0"/>
              </a:rPr>
              <a:t>All nodes in the network agree on a hash function </a:t>
            </a:r>
            <a:r>
              <a:rPr lang="en-US" altLang="en-US" b="0" i="1" dirty="0">
                <a:latin typeface="Arial" charset="0"/>
                <a:cs typeface="Arial" charset="0"/>
              </a:rPr>
              <a:t>h()</a:t>
            </a:r>
          </a:p>
          <a:p>
            <a:pPr eaLnBrk="1" hangingPunct="1">
              <a:spcBef>
                <a:spcPct val="20000"/>
              </a:spcBef>
              <a:buFont typeface="Arial" charset="0"/>
              <a:buChar char="•"/>
            </a:pPr>
            <a:r>
              <a:rPr lang="en-US" altLang="en-US" b="0" dirty="0">
                <a:latin typeface="Arial" charset="0"/>
                <a:cs typeface="Arial" charset="0"/>
              </a:rPr>
              <a:t>There are multiple attackers in the network</a:t>
            </a:r>
          </a:p>
          <a:p>
            <a:pPr lvl="1" eaLnBrk="1" hangingPunct="1">
              <a:spcBef>
                <a:spcPct val="20000"/>
              </a:spcBef>
              <a:buFont typeface="Arial" charset="0"/>
              <a:buChar char="•"/>
            </a:pPr>
            <a:r>
              <a:rPr lang="en-US" altLang="en-US" sz="2000" b="0" dirty="0">
                <a:latin typeface="Arial" charset="0"/>
                <a:cs typeface="Arial" charset="0"/>
              </a:rPr>
              <a:t>They share their secret keys and random numbers</a:t>
            </a:r>
          </a:p>
          <a:p>
            <a:pPr lvl="1" eaLnBrk="1" hangingPunct="1">
              <a:spcBef>
                <a:spcPct val="20000"/>
              </a:spcBef>
              <a:buFont typeface="Arial" charset="0"/>
              <a:buChar char="•"/>
            </a:pPr>
            <a:r>
              <a:rPr lang="en-US" altLang="en-US" sz="2000" b="0" dirty="0">
                <a:latin typeface="Arial" charset="0"/>
                <a:cs typeface="Arial" charset="0"/>
              </a:rPr>
              <a:t>Attackers have their own communication channel</a:t>
            </a:r>
          </a:p>
          <a:p>
            <a:pPr lvl="1" eaLnBrk="1" hangingPunct="1">
              <a:spcBef>
                <a:spcPct val="20000"/>
              </a:spcBef>
              <a:buFont typeface="Arial" charset="0"/>
              <a:buChar char="•"/>
            </a:pPr>
            <a:r>
              <a:rPr lang="en-US" altLang="en-US" sz="2000" b="0" dirty="0">
                <a:latin typeface="Arial" charset="0"/>
                <a:cs typeface="Arial" charset="0"/>
              </a:rPr>
              <a:t>An attacker can impersonate other attackers</a:t>
            </a:r>
            <a:endParaRPr lang="en-US" altLang="en-US" b="0" dirty="0">
              <a:latin typeface="Arial" charset="0"/>
              <a:cs typeface="Arial" charset="0"/>
            </a:endParaRPr>
          </a:p>
          <a:p>
            <a:endParaRPr lang="en-US" dirty="0"/>
          </a:p>
        </p:txBody>
      </p:sp>
      <p:sp>
        <p:nvSpPr>
          <p:cNvPr id="2" name="Slide Number Placeholder 1">
            <a:extLst>
              <a:ext uri="{FF2B5EF4-FFF2-40B4-BE49-F238E27FC236}">
                <a16:creationId xmlns:a16="http://schemas.microsoft.com/office/drawing/2014/main" id="{CCEA739E-9163-47B6-E3B5-391D956912DA}"/>
              </a:ext>
            </a:extLst>
          </p:cNvPr>
          <p:cNvSpPr>
            <a:spLocks noGrp="1"/>
          </p:cNvSpPr>
          <p:nvPr>
            <p:ph type="sldNum" sz="quarter" idx="12"/>
          </p:nvPr>
        </p:nvSpPr>
        <p:spPr/>
        <p:txBody>
          <a:bodyPr/>
          <a:lstStyle/>
          <a:p>
            <a:fld id="{96301552-2763-1143-A7B7-6F2EAFD7AC70}" type="slidenum">
              <a:rPr lang="en-US" smtClean="0"/>
              <a:t>38</a:t>
            </a:fld>
            <a:endParaRPr lang="en-US"/>
          </a:p>
        </p:txBody>
      </p:sp>
    </p:spTree>
    <p:extLst>
      <p:ext uri="{BB962C8B-B14F-4D97-AF65-F5344CB8AC3E}">
        <p14:creationId xmlns:p14="http://schemas.microsoft.com/office/powerpoint/2010/main" val="863991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txBox="1">
            <a:spLocks/>
          </p:cNvSpPr>
          <p:nvPr/>
        </p:nvSpPr>
        <p:spPr bwMode="auto">
          <a:xfrm>
            <a:off x="1981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cs typeface="Arial" charset="0"/>
            </a:endParaRPr>
          </a:p>
        </p:txBody>
      </p:sp>
      <p:sp>
        <p:nvSpPr>
          <p:cNvPr id="41987" name="Title 1"/>
          <p:cNvSpPr txBox="1">
            <a:spLocks/>
          </p:cNvSpPr>
          <p:nvPr/>
        </p:nvSpPr>
        <p:spPr bwMode="auto">
          <a:xfrm>
            <a:off x="1524000" y="-206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F5EEBB37-C892-C8E0-71AB-C0663F7946D4}"/>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69EF130E-68C0-EF22-2735-0E253C4A92A0}"/>
              </a:ext>
            </a:extLst>
          </p:cNvPr>
          <p:cNvSpPr>
            <a:spLocks noGrp="1"/>
          </p:cNvSpPr>
          <p:nvPr>
            <p:ph idx="1"/>
          </p:nvPr>
        </p:nvSpPr>
        <p:spPr/>
        <p:txBody>
          <a:bodyPr>
            <a:normAutofit fontScale="92500" lnSpcReduction="20000"/>
          </a:bodyPr>
          <a:lstStyle/>
          <a:p>
            <a:pPr eaLnBrk="1" hangingPunct="1">
              <a:spcBef>
                <a:spcPct val="20000"/>
              </a:spcBef>
              <a:buFont typeface="Arial" charset="0"/>
              <a:buNone/>
            </a:pPr>
            <a:r>
              <a:rPr lang="en-US" altLang="en-US" sz="3600" b="0" dirty="0">
                <a:latin typeface="Arial" charset="0"/>
                <a:cs typeface="Arial" charset="0"/>
              </a:rPr>
              <a:t>Hash based approach: </a:t>
            </a:r>
          </a:p>
          <a:p>
            <a:pPr eaLnBrk="1" hangingPunct="1">
              <a:spcBef>
                <a:spcPct val="20000"/>
              </a:spcBef>
              <a:buFont typeface="Arial" charset="0"/>
              <a:buChar char="•"/>
            </a:pPr>
            <a:r>
              <a:rPr lang="en-US" altLang="en-US" b="0" dirty="0">
                <a:latin typeface="Arial" charset="0"/>
                <a:cs typeface="Arial" charset="0"/>
              </a:rPr>
              <a:t>Every node will add a fingerprint into the packet</a:t>
            </a:r>
          </a:p>
          <a:p>
            <a:pPr eaLnBrk="1" hangingPunct="1">
              <a:spcBef>
                <a:spcPct val="20000"/>
              </a:spcBef>
              <a:buFont typeface="Arial" charset="0"/>
              <a:buNone/>
            </a:pPr>
            <a:r>
              <a:rPr lang="en-US" altLang="en-US" b="0" dirty="0">
                <a:latin typeface="Arial" charset="0"/>
                <a:cs typeface="Arial" charset="0"/>
              </a:rPr>
              <a:t>	</a:t>
            </a:r>
            <a:r>
              <a:rPr lang="en-US" altLang="en-US" sz="2800" b="0" dirty="0" err="1">
                <a:latin typeface="Arial" charset="0"/>
                <a:cs typeface="Arial" charset="0"/>
              </a:rPr>
              <a:t>S1</a:t>
            </a:r>
            <a:r>
              <a:rPr lang="en-US" altLang="en-US" sz="2800" b="0" dirty="0">
                <a:latin typeface="Arial" charset="0"/>
                <a:cs typeface="Arial" charset="0"/>
              </a:rPr>
              <a:t> sends out the packet to </a:t>
            </a:r>
            <a:r>
              <a:rPr lang="en-US" altLang="en-US" sz="2800" b="0" dirty="0" err="1">
                <a:latin typeface="Arial" charset="0"/>
                <a:cs typeface="Arial" charset="0"/>
              </a:rPr>
              <a:t>n1</a:t>
            </a:r>
            <a:r>
              <a:rPr lang="en-US" altLang="en-US" sz="2800" b="0" dirty="0">
                <a:latin typeface="Arial" charset="0"/>
                <a:cs typeface="Arial" charset="0"/>
              </a:rPr>
              <a:t>:	</a:t>
            </a:r>
          </a:p>
          <a:p>
            <a:pPr eaLnBrk="1" hangingPunct="1">
              <a:lnSpc>
                <a:spcPct val="75000"/>
              </a:lnSpc>
              <a:spcBef>
                <a:spcPct val="20000"/>
              </a:spcBef>
              <a:buFont typeface="Arial" charset="0"/>
              <a:buNone/>
            </a:pPr>
            <a:r>
              <a:rPr lang="en-US" altLang="en-US" sz="2800" b="0" dirty="0">
                <a:latin typeface="Arial" charset="0"/>
                <a:cs typeface="Arial" charset="0"/>
              </a:rPr>
              <a:t>		</a:t>
            </a:r>
            <a:r>
              <a:rPr lang="en-US" altLang="en-US" sz="2800" b="0" i="1" dirty="0">
                <a:latin typeface="Arial" charset="0"/>
              </a:rPr>
              <a:t>S </a:t>
            </a:r>
            <a:r>
              <a:rPr lang="en-US" altLang="en-US" sz="2800" b="0" dirty="0">
                <a:latin typeface="Arial" charset="0"/>
                <a:sym typeface="Wingdings" pitchFamily="2" charset="2"/>
              </a:rPr>
              <a:t></a:t>
            </a:r>
            <a:r>
              <a:rPr lang="en-US" altLang="en-US" sz="2800" b="0" i="1" dirty="0">
                <a:latin typeface="Arial" charset="0"/>
              </a:rPr>
              <a:t> </a:t>
            </a:r>
            <a:r>
              <a:rPr lang="en-US" altLang="en-US" sz="2800" b="0" i="1" dirty="0" err="1">
                <a:latin typeface="Arial" charset="0"/>
              </a:rPr>
              <a:t>n1</a:t>
            </a:r>
            <a:r>
              <a:rPr lang="en-US" altLang="en-US" sz="2800" b="0" dirty="0">
                <a:latin typeface="Arial" charset="0"/>
              </a:rPr>
              <a:t>: (</a:t>
            </a:r>
            <a:r>
              <a:rPr lang="en-US" altLang="en-US" sz="2800" b="0" i="1" dirty="0">
                <a:latin typeface="Arial" charset="0"/>
              </a:rPr>
              <a:t>S</a:t>
            </a:r>
            <a:r>
              <a:rPr lang="en-US" altLang="en-US" sz="2800" b="0" dirty="0">
                <a:latin typeface="Arial" charset="0"/>
              </a:rPr>
              <a:t>, </a:t>
            </a:r>
            <a:r>
              <a:rPr lang="en-US" altLang="en-US" sz="2800" b="0" i="1" dirty="0">
                <a:latin typeface="Arial" charset="0"/>
              </a:rPr>
              <a:t>D</a:t>
            </a:r>
            <a:r>
              <a:rPr lang="en-US" altLang="en-US" sz="2800" b="0" dirty="0">
                <a:latin typeface="Arial" charset="0"/>
              </a:rPr>
              <a:t>, data packet, random number </a:t>
            </a:r>
            <a:r>
              <a:rPr lang="en-US" altLang="en-US" sz="2800" b="0" i="1" dirty="0" err="1">
                <a:latin typeface="Arial" charset="0"/>
              </a:rPr>
              <a:t>t0</a:t>
            </a:r>
            <a:r>
              <a:rPr lang="en-US" altLang="en-US" sz="2800" b="0" dirty="0">
                <a:latin typeface="Arial" charset="0"/>
              </a:rPr>
              <a:t>) </a:t>
            </a:r>
          </a:p>
          <a:p>
            <a:pPr eaLnBrk="1" hangingPunct="1">
              <a:spcBef>
                <a:spcPct val="30000"/>
              </a:spcBef>
              <a:buFont typeface="Arial" charset="0"/>
              <a:buNone/>
            </a:pPr>
            <a:r>
              <a:rPr lang="en-US" altLang="en-US" sz="2800" b="0" dirty="0">
                <a:latin typeface="Arial" charset="0"/>
              </a:rPr>
              <a:t>	Node </a:t>
            </a:r>
            <a:r>
              <a:rPr lang="en-US" altLang="en-US" sz="2800" b="0" i="1" dirty="0" err="1">
                <a:latin typeface="Arial" charset="0"/>
              </a:rPr>
              <a:t>n1</a:t>
            </a:r>
            <a:r>
              <a:rPr lang="en-US" altLang="en-US" sz="2800" b="0" dirty="0">
                <a:latin typeface="Arial" charset="0"/>
              </a:rPr>
              <a:t> will combine the received packet and its random number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to calculate the new fingerprint:</a:t>
            </a:r>
          </a:p>
          <a:p>
            <a:pPr eaLnBrk="1" hangingPunct="1">
              <a:spcBef>
                <a:spcPct val="20000"/>
              </a:spcBef>
              <a:buFont typeface="Arial" charset="0"/>
              <a:buNone/>
            </a:pPr>
            <a:r>
              <a:rPr lang="en-US" altLang="en-US" sz="2800" b="0" dirty="0">
                <a:latin typeface="Arial" charset="0"/>
              </a:rPr>
              <a:t>		</a:t>
            </a:r>
            <a:r>
              <a:rPr lang="en-US" altLang="en-US" sz="2800" b="0" i="1" dirty="0" err="1">
                <a:latin typeface="Arial" charset="0"/>
              </a:rPr>
              <a:t>t1</a:t>
            </a:r>
            <a:r>
              <a:rPr lang="en-US" altLang="en-US" sz="2800" b="0" i="1" dirty="0">
                <a:latin typeface="Arial" charset="0"/>
              </a:rPr>
              <a:t> </a:t>
            </a:r>
            <a:r>
              <a:rPr lang="en-US" altLang="en-US" sz="2800" b="0" dirty="0">
                <a:latin typeface="Arial" charset="0"/>
              </a:rPr>
              <a:t>= h(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 </a:t>
            </a:r>
            <a:r>
              <a:rPr lang="en-US" altLang="en-US" sz="2800" b="0" i="1" dirty="0">
                <a:latin typeface="Arial" charset="0"/>
              </a:rPr>
              <a:t>S</a:t>
            </a:r>
            <a:r>
              <a:rPr lang="en-US" altLang="en-US" sz="2800" b="0" dirty="0">
                <a:latin typeface="Arial" charset="0"/>
              </a:rPr>
              <a:t> || </a:t>
            </a:r>
            <a:r>
              <a:rPr lang="en-US" altLang="en-US" sz="2800" b="0" i="1" dirty="0">
                <a:latin typeface="Arial" charset="0"/>
              </a:rPr>
              <a:t>D |</a:t>
            </a:r>
            <a:r>
              <a:rPr lang="en-US" altLang="en-US" sz="2800" b="0" dirty="0">
                <a:latin typeface="Arial" charset="0"/>
              </a:rPr>
              <a:t>| data packet || </a:t>
            </a:r>
            <a:r>
              <a:rPr lang="en-US" altLang="en-US" sz="2800" b="0" i="1" dirty="0" err="1">
                <a:latin typeface="Arial" charset="0"/>
              </a:rPr>
              <a:t>t0</a:t>
            </a:r>
            <a:r>
              <a:rPr lang="en-US" altLang="en-US" sz="2800" b="0" i="1" dirty="0">
                <a:latin typeface="Arial" charset="0"/>
              </a:rPr>
              <a:t> </a:t>
            </a:r>
            <a:r>
              <a:rPr lang="en-US" altLang="en-US" sz="2800" b="0" dirty="0">
                <a:latin typeface="Arial" charset="0"/>
              </a:rPr>
              <a:t>|| </a:t>
            </a:r>
            <a:r>
              <a:rPr lang="en-US" altLang="en-US" sz="2800" b="0" i="1" dirty="0" err="1">
                <a:latin typeface="Arial" charset="0"/>
              </a:rPr>
              <a:t>r1</a:t>
            </a:r>
            <a:r>
              <a:rPr lang="en-US" altLang="en-US" sz="2800" b="0" i="1" dirty="0">
                <a:latin typeface="Arial" charset="0"/>
              </a:rPr>
              <a:t> </a:t>
            </a:r>
            <a:r>
              <a:rPr lang="en-US" altLang="en-US" sz="2800" b="0" dirty="0">
                <a:latin typeface="Arial" charset="0"/>
              </a:rPr>
              <a:t>)	 </a:t>
            </a:r>
          </a:p>
          <a:p>
            <a:pPr eaLnBrk="1" hangingPunct="1">
              <a:spcBef>
                <a:spcPct val="20000"/>
              </a:spcBef>
              <a:buFont typeface="Arial" charset="0"/>
              <a:buNone/>
            </a:pPr>
            <a:r>
              <a:rPr lang="en-US" altLang="en-US" sz="2800" b="0" dirty="0">
                <a:latin typeface="Arial" charset="0"/>
              </a:rPr>
              <a:t>		</a:t>
            </a:r>
            <a:r>
              <a:rPr lang="en-US" altLang="en-US" sz="2800" b="0" i="1" dirty="0" err="1">
                <a:latin typeface="Arial" charset="0"/>
              </a:rPr>
              <a:t>n1</a:t>
            </a:r>
            <a:r>
              <a:rPr lang="en-US" altLang="en-US" sz="2800" b="0" i="1" dirty="0">
                <a:latin typeface="Arial" charset="0"/>
              </a:rPr>
              <a:t> </a:t>
            </a:r>
            <a:r>
              <a:rPr lang="en-US" altLang="en-US" sz="2800" b="0" dirty="0">
                <a:latin typeface="Arial" charset="0"/>
                <a:sym typeface="Wingdings" pitchFamily="2" charset="2"/>
              </a:rPr>
              <a:t></a:t>
            </a:r>
            <a:r>
              <a:rPr lang="en-US" altLang="en-US" sz="2800" b="0" i="1" dirty="0">
                <a:latin typeface="Arial" charset="0"/>
              </a:rPr>
              <a:t> </a:t>
            </a:r>
            <a:r>
              <a:rPr lang="en-US" altLang="en-US" sz="2800" b="0" i="1" dirty="0" err="1">
                <a:latin typeface="Arial" charset="0"/>
              </a:rPr>
              <a:t>n2</a:t>
            </a:r>
            <a:r>
              <a:rPr lang="en-US" altLang="en-US" sz="2800" b="0" dirty="0">
                <a:latin typeface="Arial" charset="0"/>
              </a:rPr>
              <a:t>: (</a:t>
            </a:r>
            <a:r>
              <a:rPr lang="en-US" altLang="en-US" sz="2800" b="0" i="1" dirty="0">
                <a:latin typeface="Arial" charset="0"/>
              </a:rPr>
              <a:t>S</a:t>
            </a:r>
            <a:r>
              <a:rPr lang="en-US" altLang="en-US" sz="2800" b="0" dirty="0">
                <a:latin typeface="Arial" charset="0"/>
              </a:rPr>
              <a:t>, </a:t>
            </a:r>
            <a:r>
              <a:rPr lang="en-US" altLang="en-US" sz="2800" b="0" i="1" dirty="0">
                <a:latin typeface="Arial" charset="0"/>
              </a:rPr>
              <a:t>D</a:t>
            </a:r>
            <a:r>
              <a:rPr lang="en-US" altLang="en-US" sz="2800" b="0" dirty="0">
                <a:latin typeface="Arial" charset="0"/>
              </a:rPr>
              <a:t>, data packet, </a:t>
            </a:r>
            <a:r>
              <a:rPr lang="en-US" altLang="en-US" sz="2800" b="0" i="1" dirty="0" err="1">
                <a:latin typeface="Arial" charset="0"/>
              </a:rPr>
              <a:t>t1</a:t>
            </a:r>
            <a:r>
              <a:rPr lang="en-US" altLang="en-US" sz="2800" b="0" i="1" dirty="0">
                <a:latin typeface="Arial" charset="0"/>
              </a:rPr>
              <a:t> </a:t>
            </a:r>
            <a:r>
              <a:rPr lang="en-US" altLang="en-US" sz="2800" b="0" dirty="0">
                <a:latin typeface="Arial" charset="0"/>
              </a:rPr>
              <a:t>) </a:t>
            </a:r>
          </a:p>
          <a:p>
            <a:pPr eaLnBrk="1" hangingPunct="1">
              <a:spcBef>
                <a:spcPct val="20000"/>
              </a:spcBef>
              <a:buFont typeface="Arial" charset="0"/>
              <a:buNone/>
            </a:pPr>
            <a:r>
              <a:rPr lang="en-US" altLang="en-US" sz="2800" b="0" dirty="0">
                <a:latin typeface="Arial" charset="0"/>
              </a:rPr>
              <a:t>	The audited node will generate the bloom filter based on the data packets and the fingerprints</a:t>
            </a:r>
            <a:endParaRPr lang="en-US" altLang="en-US" sz="2800" b="0" dirty="0">
              <a:latin typeface="Arial" charset="0"/>
              <a:cs typeface="Arial" charset="0"/>
            </a:endParaRPr>
          </a:p>
          <a:p>
            <a:pPr eaLnBrk="1" hangingPunct="1">
              <a:spcBef>
                <a:spcPct val="20000"/>
              </a:spcBef>
              <a:buFont typeface="Arial" charset="0"/>
              <a:buNone/>
            </a:pPr>
            <a:r>
              <a:rPr lang="en-US" altLang="en-US" b="0" dirty="0">
                <a:latin typeface="Arial" charset="0"/>
                <a:cs typeface="Arial" charset="0"/>
              </a:rPr>
              <a:t>	</a:t>
            </a:r>
            <a:r>
              <a:rPr lang="en-US" altLang="en-US" sz="2800" b="0" dirty="0">
                <a:latin typeface="Arial" charset="0"/>
                <a:cs typeface="Arial" charset="0"/>
              </a:rPr>
              <a:t>The source will generate its own bloom filter and compare it to the value of the audited node</a:t>
            </a:r>
          </a:p>
          <a:p>
            <a:endParaRPr lang="en-US" dirty="0"/>
          </a:p>
        </p:txBody>
      </p:sp>
      <p:sp>
        <p:nvSpPr>
          <p:cNvPr id="2" name="Slide Number Placeholder 1">
            <a:extLst>
              <a:ext uri="{FF2B5EF4-FFF2-40B4-BE49-F238E27FC236}">
                <a16:creationId xmlns:a16="http://schemas.microsoft.com/office/drawing/2014/main" id="{501AB096-982D-B452-99BA-A79DFBDE0B78}"/>
              </a:ext>
            </a:extLst>
          </p:cNvPr>
          <p:cNvSpPr>
            <a:spLocks noGrp="1"/>
          </p:cNvSpPr>
          <p:nvPr>
            <p:ph type="sldNum" sz="quarter" idx="12"/>
          </p:nvPr>
        </p:nvSpPr>
        <p:spPr/>
        <p:txBody>
          <a:bodyPr/>
          <a:lstStyle/>
          <a:p>
            <a:fld id="{96301552-2763-1143-A7B7-6F2EAFD7AC70}" type="slidenum">
              <a:rPr lang="en-US" smtClean="0"/>
              <a:t>39</a:t>
            </a:fld>
            <a:endParaRPr lang="en-US"/>
          </a:p>
        </p:txBody>
      </p:sp>
    </p:spTree>
    <p:extLst>
      <p:ext uri="{BB962C8B-B14F-4D97-AF65-F5344CB8AC3E}">
        <p14:creationId xmlns:p14="http://schemas.microsoft.com/office/powerpoint/2010/main" val="53071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0245" name="Rectangle 3"/>
          <p:cNvSpPr>
            <a:spLocks noGrp="1" noChangeArrowheads="1"/>
          </p:cNvSpPr>
          <p:nvPr>
            <p:ph idx="1"/>
          </p:nvPr>
        </p:nvSpPr>
        <p:spPr/>
        <p:txBody>
          <a:bodyPr>
            <a:normAutofit/>
          </a:bodyPr>
          <a:lstStyle/>
          <a:p>
            <a:pPr marL="338138" indent="-338138"/>
            <a:r>
              <a:rPr lang="en-US" altLang="en-US" sz="2800" dirty="0"/>
              <a:t>Forms of collaborative attacks</a:t>
            </a:r>
          </a:p>
          <a:p>
            <a:pPr marL="863600" lvl="1" indent="-411163"/>
            <a:r>
              <a:rPr lang="en-US" altLang="en-US" sz="2400" dirty="0"/>
              <a:t>Multiple attacks occur when a system is disturbed by more than one attacker</a:t>
            </a:r>
          </a:p>
          <a:p>
            <a:pPr marL="863600" lvl="1" indent="-411163"/>
            <a:r>
              <a:rPr lang="en-US" altLang="en-US" sz="2400" dirty="0"/>
              <a:t>Attacks in quick sequences is another way to perpetrate CA by launching sequential disruptions in short intervals </a:t>
            </a:r>
          </a:p>
          <a:p>
            <a:pPr marL="863600" lvl="1" indent="-411163"/>
            <a:r>
              <a:rPr lang="en-US" altLang="en-US" sz="2400" dirty="0"/>
              <a:t>Attacks may concentrate on a group of nodes or spread to different group of nodes just for confusing the detection/prevention system in place</a:t>
            </a:r>
          </a:p>
          <a:p>
            <a:pPr marL="863600" lvl="1" indent="-411163"/>
            <a:r>
              <a:rPr lang="en-US" altLang="en-US" sz="2400" dirty="0"/>
              <a:t>Attacks may be long-lived or short-lived </a:t>
            </a:r>
          </a:p>
          <a:p>
            <a:pPr marL="863600" lvl="1" indent="-411163"/>
            <a:r>
              <a:rPr lang="en-US" altLang="en-US" sz="2400" dirty="0"/>
              <a:t>Collaborative attacks can be launched intentionally or accidentally</a:t>
            </a:r>
          </a:p>
          <a:p>
            <a:pPr marL="863600" lvl="1" indent="-411163"/>
            <a:r>
              <a:rPr lang="en-US" altLang="en-US" sz="2400" dirty="0"/>
              <a:t>Attacks on routing </a:t>
            </a:r>
          </a:p>
          <a:p>
            <a:pPr marL="863600" lvl="1" indent="-411163"/>
            <a:endParaRPr lang="en-US" altLang="en-US" sz="2400" dirty="0"/>
          </a:p>
          <a:p>
            <a:pPr marL="863600" lvl="1" indent="-411163"/>
            <a:endParaRPr lang="en-US" altLang="en-US" sz="2400" dirty="0"/>
          </a:p>
          <a:p>
            <a:pPr marL="338138" indent="-338138">
              <a:buNone/>
            </a:pPr>
            <a:endParaRPr lang="en-US" altLang="en-US" sz="2800" dirty="0"/>
          </a:p>
          <a:p>
            <a:pPr marL="338138" indent="-338138"/>
            <a:endParaRPr lang="en-US" altLang="en-US" dirty="0"/>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AD43F084-692D-480A-A309-3D19556E779A}" type="slidenum">
              <a:rPr lang="en-US" altLang="en-US" sz="1000" b="0">
                <a:solidFill>
                  <a:srgbClr val="808080"/>
                </a:solidFill>
              </a:rPr>
              <a:pPr/>
              <a:t>4</a:t>
            </a:fld>
            <a:endParaRPr lang="en-US" altLang="en-US" sz="1000" b="0">
              <a:solidFill>
                <a:srgbClr val="808080"/>
              </a:solidFill>
            </a:endParaRPr>
          </a:p>
        </p:txBody>
      </p:sp>
    </p:spTree>
    <p:extLst>
      <p:ext uri="{BB962C8B-B14F-4D97-AF65-F5344CB8AC3E}">
        <p14:creationId xmlns:p14="http://schemas.microsoft.com/office/powerpoint/2010/main" val="3951609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b="0" dirty="0">
              <a:solidFill>
                <a:schemeClr val="accent2"/>
              </a:solidFill>
              <a:latin typeface="Arial" charset="0"/>
            </a:endParaRPr>
          </a:p>
        </p:txBody>
      </p:sp>
      <p:sp>
        <p:nvSpPr>
          <p:cNvPr id="43011" name="Title 1"/>
          <p:cNvSpPr txBox="1">
            <a:spLocks/>
          </p:cNvSpPr>
          <p:nvPr/>
        </p:nvSpPr>
        <p:spPr bwMode="auto">
          <a:xfrm>
            <a:off x="1524000" y="109537"/>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56119C83-4C03-96E3-B194-89F56B8084E3}"/>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E31FB2B4-9DE6-55A7-77C5-7583C54314A0}"/>
              </a:ext>
            </a:extLst>
          </p:cNvPr>
          <p:cNvSpPr>
            <a:spLocks noGrp="1"/>
          </p:cNvSpPr>
          <p:nvPr>
            <p:ph idx="1"/>
          </p:nvPr>
        </p:nvSpPr>
        <p:spPr/>
        <p:txBody>
          <a:bodyPr/>
          <a:lstStyle/>
          <a:p>
            <a:pPr eaLnBrk="1" hangingPunct="1">
              <a:spcBef>
                <a:spcPct val="20000"/>
              </a:spcBef>
              <a:buFont typeface="Arial" charset="0"/>
              <a:buNone/>
            </a:pPr>
            <a:r>
              <a:rPr lang="en-US" altLang="en-US" sz="4000" b="0" dirty="0">
                <a:latin typeface="Arial" charset="0"/>
                <a:cs typeface="Arial" charset="0"/>
              </a:rPr>
              <a:t>Why our approach is safe </a:t>
            </a:r>
          </a:p>
          <a:p>
            <a:pPr eaLnBrk="1" hangingPunct="1">
              <a:spcBef>
                <a:spcPct val="20000"/>
              </a:spcBef>
              <a:buFont typeface="Arial" charset="0"/>
              <a:buChar char="•"/>
            </a:pPr>
            <a:r>
              <a:rPr lang="en-US" altLang="en-US" b="0" dirty="0">
                <a:latin typeface="Arial" charset="0"/>
              </a:rPr>
              <a:t>The node behavioral proofs in our proposed approach contain information from both the data packets and the intermediate nodes. </a:t>
            </a:r>
          </a:p>
          <a:p>
            <a:pPr eaLnBrk="1" hangingPunct="1">
              <a:spcBef>
                <a:spcPct val="20000"/>
              </a:spcBef>
              <a:buFont typeface="Arial" charset="0"/>
              <a:buChar char="•"/>
            </a:pPr>
            <a:r>
              <a:rPr lang="en-US" altLang="en-US" b="0" dirty="0">
                <a:latin typeface="Arial" charset="0"/>
              </a:rPr>
              <a:t>Theorem 1. If node </a:t>
            </a:r>
            <a:r>
              <a:rPr lang="en-US" altLang="en-US" b="0" i="1" dirty="0" err="1">
                <a:latin typeface="Arial" charset="0"/>
              </a:rPr>
              <a:t>ni</a:t>
            </a:r>
            <a:r>
              <a:rPr lang="en-US" altLang="en-US" b="0" dirty="0">
                <a:latin typeface="Arial" charset="0"/>
              </a:rPr>
              <a:t> correctly generates the value </a:t>
            </a:r>
            <a:r>
              <a:rPr lang="en-US" altLang="en-US" b="0" i="1" dirty="0" err="1">
                <a:latin typeface="Arial" charset="0"/>
              </a:rPr>
              <a:t>ti</a:t>
            </a:r>
            <a:r>
              <a:rPr lang="en-US" altLang="en-US" b="0" dirty="0">
                <a:latin typeface="Arial" charset="0"/>
              </a:rPr>
              <a:t>, then all innocent nodes in the path before </a:t>
            </a:r>
            <a:r>
              <a:rPr lang="en-US" altLang="en-US" b="0" i="1" dirty="0" err="1">
                <a:latin typeface="Arial" charset="0"/>
              </a:rPr>
              <a:t>ni</a:t>
            </a:r>
            <a:r>
              <a:rPr lang="en-US" altLang="en-US" b="0" dirty="0">
                <a:latin typeface="Arial" charset="0"/>
              </a:rPr>
              <a:t> (including </a:t>
            </a:r>
            <a:r>
              <a:rPr lang="en-US" altLang="en-US" b="0" i="1" dirty="0" err="1">
                <a:latin typeface="Arial" charset="0"/>
              </a:rPr>
              <a:t>ni</a:t>
            </a:r>
            <a:r>
              <a:rPr lang="en-US" altLang="en-US" b="0" dirty="0">
                <a:latin typeface="Arial" charset="0"/>
              </a:rPr>
              <a:t>) must have correctly received the data packet selected by </a:t>
            </a:r>
            <a:r>
              <a:rPr lang="en-US" altLang="en-US" b="0" i="1" dirty="0">
                <a:latin typeface="Arial" charset="0"/>
              </a:rPr>
              <a:t>S</a:t>
            </a:r>
            <a:r>
              <a:rPr lang="en-US" altLang="en-US" b="0" dirty="0">
                <a:latin typeface="Arial" charset="0"/>
              </a:rPr>
              <a:t>. </a:t>
            </a:r>
          </a:p>
          <a:p>
            <a:endParaRPr lang="en-US" dirty="0"/>
          </a:p>
        </p:txBody>
      </p:sp>
      <p:sp>
        <p:nvSpPr>
          <p:cNvPr id="2" name="Slide Number Placeholder 1">
            <a:extLst>
              <a:ext uri="{FF2B5EF4-FFF2-40B4-BE49-F238E27FC236}">
                <a16:creationId xmlns:a16="http://schemas.microsoft.com/office/drawing/2014/main" id="{D1F5E013-D6A8-592C-E736-4161F1064FBC}"/>
              </a:ext>
            </a:extLst>
          </p:cNvPr>
          <p:cNvSpPr>
            <a:spLocks noGrp="1"/>
          </p:cNvSpPr>
          <p:nvPr>
            <p:ph type="sldNum" sz="quarter" idx="12"/>
          </p:nvPr>
        </p:nvSpPr>
        <p:spPr/>
        <p:txBody>
          <a:bodyPr/>
          <a:lstStyle/>
          <a:p>
            <a:fld id="{96301552-2763-1143-A7B7-6F2EAFD7AC70}" type="slidenum">
              <a:rPr lang="en-US" smtClean="0"/>
              <a:t>40</a:t>
            </a:fld>
            <a:endParaRPr lang="en-US"/>
          </a:p>
        </p:txBody>
      </p:sp>
    </p:spTree>
    <p:extLst>
      <p:ext uri="{BB962C8B-B14F-4D97-AF65-F5344CB8AC3E}">
        <p14:creationId xmlns:p14="http://schemas.microsoft.com/office/powerpoint/2010/main" val="742695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1981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endParaRPr lang="en-US" altLang="en-US" sz="2000" b="0" dirty="0">
              <a:solidFill>
                <a:schemeClr val="accent2"/>
              </a:solidFill>
              <a:latin typeface="Arial" charset="0"/>
            </a:endParaRPr>
          </a:p>
        </p:txBody>
      </p:sp>
      <p:sp>
        <p:nvSpPr>
          <p:cNvPr id="44035" name="Title 1"/>
          <p:cNvSpPr txBox="1">
            <a:spLocks/>
          </p:cNvSpPr>
          <p:nvPr/>
        </p:nvSpPr>
        <p:spPr bwMode="auto">
          <a:xfrm>
            <a:off x="152400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CB2197B9-2832-0233-A63A-706EB4207FC4}"/>
              </a:ext>
            </a:extLst>
          </p:cNvPr>
          <p:cNvSpPr>
            <a:spLocks noGrp="1"/>
          </p:cNvSpPr>
          <p:nvPr>
            <p:ph type="title"/>
          </p:nvPr>
        </p:nvSpPr>
        <p:spPr/>
        <p:txBody>
          <a:bodyPr/>
          <a:lstStyle/>
          <a:p>
            <a:r>
              <a:rPr lang="en-US" altLang="en-US" dirty="0"/>
              <a:t>Proposed approach</a:t>
            </a:r>
            <a:endParaRPr lang="en-US" dirty="0"/>
          </a:p>
        </p:txBody>
      </p:sp>
      <p:sp>
        <p:nvSpPr>
          <p:cNvPr id="4" name="Content Placeholder 3">
            <a:extLst>
              <a:ext uri="{FF2B5EF4-FFF2-40B4-BE49-F238E27FC236}">
                <a16:creationId xmlns:a16="http://schemas.microsoft.com/office/drawing/2014/main" id="{00C58E71-E914-D7BD-5AC8-62F7ACF4B70C}"/>
              </a:ext>
            </a:extLst>
          </p:cNvPr>
          <p:cNvSpPr>
            <a:spLocks noGrp="1"/>
          </p:cNvSpPr>
          <p:nvPr>
            <p:ph idx="1"/>
          </p:nvPr>
        </p:nvSpPr>
        <p:spPr/>
        <p:txBody>
          <a:bodyPr/>
          <a:lstStyle/>
          <a:p>
            <a:pPr eaLnBrk="1" hangingPunct="1">
              <a:spcBef>
                <a:spcPct val="20000"/>
              </a:spcBef>
              <a:buFont typeface="Arial" charset="0"/>
              <a:buNone/>
            </a:pPr>
            <a:r>
              <a:rPr lang="en-US" altLang="en-US" sz="2800" b="0" dirty="0">
                <a:latin typeface="Arial" charset="0"/>
                <a:cs typeface="Arial" charset="0"/>
              </a:rPr>
              <a:t>Why this approach is safe </a:t>
            </a:r>
          </a:p>
          <a:p>
            <a:pPr eaLnBrk="1" hangingPunct="1">
              <a:spcBef>
                <a:spcPct val="20000"/>
              </a:spcBef>
              <a:buFont typeface="Arial" charset="0"/>
              <a:buChar char="•"/>
            </a:pPr>
            <a:r>
              <a:rPr lang="en-US" altLang="en-US" b="0" dirty="0">
                <a:latin typeface="Arial" charset="0"/>
              </a:rPr>
              <a:t>The ordered hash calculations guarantee that any update, insertion, and deletion operations to the sequence of forwarding nodes will be detected.  </a:t>
            </a:r>
          </a:p>
          <a:p>
            <a:pPr eaLnBrk="1" hangingPunct="1">
              <a:spcBef>
                <a:spcPct val="20000"/>
              </a:spcBef>
              <a:buFont typeface="Arial" charset="0"/>
              <a:buChar char="•"/>
            </a:pPr>
            <a:r>
              <a:rPr lang="en-US" altLang="en-US" b="0" dirty="0">
                <a:latin typeface="Arial" charset="0"/>
              </a:rPr>
              <a:t>Therefore, we have:</a:t>
            </a:r>
          </a:p>
          <a:p>
            <a:pPr lvl="1" eaLnBrk="1" hangingPunct="1">
              <a:spcBef>
                <a:spcPct val="20000"/>
              </a:spcBef>
              <a:buFont typeface="Arial" charset="0"/>
              <a:buChar char="•"/>
            </a:pPr>
            <a:r>
              <a:rPr lang="en-US" altLang="en-US" sz="2000" b="0" dirty="0">
                <a:latin typeface="Arial" charset="0"/>
              </a:rPr>
              <a:t>if the behavioral proof passes the test of S, the suspicious set will be reduced to {</a:t>
            </a:r>
            <a:r>
              <a:rPr lang="en-US" altLang="en-US" sz="2000" b="0" i="1" dirty="0" err="1">
                <a:latin typeface="Arial" charset="0"/>
              </a:rPr>
              <a:t>ni</a:t>
            </a:r>
            <a:r>
              <a:rPr lang="en-US" altLang="en-US" sz="2000" b="0" i="1" dirty="0">
                <a:latin typeface="Arial" charset="0"/>
              </a:rPr>
              <a:t>, </a:t>
            </a:r>
            <a:r>
              <a:rPr lang="en-US" altLang="en-US" sz="2000" b="0" i="1" dirty="0" err="1">
                <a:latin typeface="Arial" charset="0"/>
              </a:rPr>
              <a:t>ni+1</a:t>
            </a:r>
            <a:r>
              <a:rPr lang="en-US" altLang="en-US" sz="2000" b="0" i="1" dirty="0">
                <a:latin typeface="Arial" charset="0"/>
              </a:rPr>
              <a:t>, ---, D</a:t>
            </a:r>
            <a:r>
              <a:rPr lang="en-US" altLang="en-US" sz="2000" b="0" dirty="0">
                <a:latin typeface="Arial" charset="0"/>
              </a:rPr>
              <a:t>}  </a:t>
            </a:r>
          </a:p>
          <a:p>
            <a:pPr lvl="1" eaLnBrk="1" hangingPunct="1">
              <a:spcBef>
                <a:spcPct val="20000"/>
              </a:spcBef>
              <a:buFont typeface="Arial" charset="0"/>
              <a:buChar char="•"/>
            </a:pPr>
            <a:r>
              <a:rPr lang="en-US" altLang="en-US" sz="2000" b="0" dirty="0">
                <a:latin typeface="Arial" charset="0"/>
              </a:rPr>
              <a:t>if the behavioral proof fails the test of S, the suspicious set will be reduced to {S, </a:t>
            </a:r>
            <a:r>
              <a:rPr lang="en-US" altLang="en-US" sz="2000" b="0" dirty="0" err="1">
                <a:latin typeface="Arial" charset="0"/>
              </a:rPr>
              <a:t>n1</a:t>
            </a:r>
            <a:r>
              <a:rPr lang="en-US" altLang="en-US" sz="2000" b="0" dirty="0">
                <a:latin typeface="Arial" charset="0"/>
              </a:rPr>
              <a:t>, ---,  </a:t>
            </a:r>
            <a:r>
              <a:rPr lang="en-US" altLang="en-US" sz="2000" b="0" dirty="0" err="1">
                <a:latin typeface="Arial" charset="0"/>
              </a:rPr>
              <a:t>ni</a:t>
            </a:r>
            <a:r>
              <a:rPr lang="en-US" altLang="en-US" sz="2000" b="0" dirty="0">
                <a:latin typeface="Arial" charset="0"/>
              </a:rPr>
              <a:t>} </a:t>
            </a:r>
          </a:p>
          <a:p>
            <a:endParaRPr lang="en-US" dirty="0"/>
          </a:p>
        </p:txBody>
      </p:sp>
      <p:sp>
        <p:nvSpPr>
          <p:cNvPr id="2" name="Slide Number Placeholder 1">
            <a:extLst>
              <a:ext uri="{FF2B5EF4-FFF2-40B4-BE49-F238E27FC236}">
                <a16:creationId xmlns:a16="http://schemas.microsoft.com/office/drawing/2014/main" id="{C625FBDE-E4E4-4314-00D4-1D2AA25B212D}"/>
              </a:ext>
            </a:extLst>
          </p:cNvPr>
          <p:cNvSpPr>
            <a:spLocks noGrp="1"/>
          </p:cNvSpPr>
          <p:nvPr>
            <p:ph type="sldNum" sz="quarter" idx="12"/>
          </p:nvPr>
        </p:nvSpPr>
        <p:spPr/>
        <p:txBody>
          <a:bodyPr/>
          <a:lstStyle/>
          <a:p>
            <a:fld id="{96301552-2763-1143-A7B7-6F2EAFD7AC70}" type="slidenum">
              <a:rPr lang="en-US" smtClean="0"/>
              <a:t>41</a:t>
            </a:fld>
            <a:endParaRPr lang="en-US"/>
          </a:p>
        </p:txBody>
      </p:sp>
    </p:spTree>
    <p:extLst>
      <p:ext uri="{BB962C8B-B14F-4D97-AF65-F5344CB8AC3E}">
        <p14:creationId xmlns:p14="http://schemas.microsoft.com/office/powerpoint/2010/main" val="2503366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dirty="0">
              <a:solidFill>
                <a:srgbClr val="00703C"/>
              </a:solidFill>
              <a:latin typeface="Arial" charset="0"/>
              <a:cs typeface="Arial" charset="0"/>
            </a:endParaRPr>
          </a:p>
        </p:txBody>
      </p:sp>
      <p:sp>
        <p:nvSpPr>
          <p:cNvPr id="3" name="Title 2">
            <a:extLst>
              <a:ext uri="{FF2B5EF4-FFF2-40B4-BE49-F238E27FC236}">
                <a16:creationId xmlns:a16="http://schemas.microsoft.com/office/drawing/2014/main" id="{AE40F8EE-8B89-E82B-8C21-2EB79BF6BD1D}"/>
              </a:ext>
            </a:extLst>
          </p:cNvPr>
          <p:cNvSpPr>
            <a:spLocks noGrp="1"/>
          </p:cNvSpPr>
          <p:nvPr>
            <p:ph type="title"/>
          </p:nvPr>
        </p:nvSpPr>
        <p:spPr/>
        <p:txBody>
          <a:bodyPr/>
          <a:lstStyle/>
          <a:p>
            <a:r>
              <a:rPr lang="en-US" altLang="en-US" dirty="0"/>
              <a:t>Discussion</a:t>
            </a:r>
            <a:endParaRPr lang="en-US" dirty="0"/>
          </a:p>
        </p:txBody>
      </p:sp>
      <p:sp>
        <p:nvSpPr>
          <p:cNvPr id="4" name="Content Placeholder 3">
            <a:extLst>
              <a:ext uri="{FF2B5EF4-FFF2-40B4-BE49-F238E27FC236}">
                <a16:creationId xmlns:a16="http://schemas.microsoft.com/office/drawing/2014/main" id="{98879065-1A8B-04F7-6D9F-69551B5792D9}"/>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cs typeface="Arial" charset="0"/>
              </a:rPr>
              <a:t>Indistinguishable audit packets</a:t>
            </a:r>
          </a:p>
          <a:p>
            <a:pPr lvl="1" eaLnBrk="1" hangingPunct="1">
              <a:spcBef>
                <a:spcPct val="20000"/>
              </a:spcBef>
              <a:buFont typeface="Arial" charset="0"/>
              <a:buChar char="•"/>
            </a:pPr>
            <a:r>
              <a:rPr lang="en-US" altLang="en-US" b="0" dirty="0">
                <a:latin typeface="Arial" charset="0"/>
                <a:cs typeface="Arial" charset="0"/>
              </a:rPr>
              <a:t>The malicious node should not tell the difference between the data packets and audited packets</a:t>
            </a:r>
          </a:p>
          <a:p>
            <a:pPr lvl="1" eaLnBrk="1" hangingPunct="1">
              <a:spcBef>
                <a:spcPct val="20000"/>
              </a:spcBef>
              <a:buFont typeface="Arial" charset="0"/>
              <a:buChar char="•"/>
            </a:pPr>
            <a:r>
              <a:rPr lang="en-US" altLang="en-US" b="0" dirty="0">
                <a:latin typeface="Arial" charset="0"/>
                <a:cs typeface="Arial" charset="0"/>
              </a:rPr>
              <a:t>The source will attach a random number to every data packet</a:t>
            </a:r>
          </a:p>
          <a:p>
            <a:pPr eaLnBrk="1" hangingPunct="1">
              <a:spcBef>
                <a:spcPct val="20000"/>
              </a:spcBef>
              <a:buFont typeface="Arial" charset="0"/>
              <a:buChar char="•"/>
            </a:pPr>
            <a:r>
              <a:rPr lang="en-US" altLang="en-US" b="0" dirty="0">
                <a:latin typeface="Arial" charset="0"/>
                <a:cs typeface="Arial" charset="0"/>
              </a:rPr>
              <a:t>Reducing computation overhead</a:t>
            </a:r>
          </a:p>
          <a:p>
            <a:pPr lvl="1" eaLnBrk="1" hangingPunct="1">
              <a:spcBef>
                <a:spcPct val="20000"/>
              </a:spcBef>
              <a:buFont typeface="Arial" charset="0"/>
              <a:buChar char="•"/>
            </a:pPr>
            <a:r>
              <a:rPr lang="en-US" altLang="en-US" b="0" dirty="0">
                <a:latin typeface="Arial" charset="0"/>
                <a:cs typeface="Arial" charset="0"/>
              </a:rPr>
              <a:t>A hash function needs 20 machine cycles to process one byte</a:t>
            </a:r>
          </a:p>
          <a:p>
            <a:pPr lvl="1" eaLnBrk="1" hangingPunct="1">
              <a:spcBef>
                <a:spcPct val="20000"/>
              </a:spcBef>
              <a:buFont typeface="Arial" charset="0"/>
              <a:buChar char="•"/>
            </a:pPr>
            <a:r>
              <a:rPr lang="en-US" altLang="en-US" b="0" dirty="0">
                <a:latin typeface="Arial" charset="0"/>
                <a:cs typeface="Arial" charset="0"/>
              </a:rPr>
              <a:t>We can choose a part of the bytes in the packet to generate the fingerprint. In this way, we can balance the overhead and the detection capability</a:t>
            </a:r>
            <a:r>
              <a:rPr lang="en-US" altLang="en-US" dirty="0">
                <a:latin typeface="Arial" charset="0"/>
                <a:cs typeface="Arial" charset="0"/>
              </a:rPr>
              <a:t>.</a:t>
            </a:r>
          </a:p>
          <a:p>
            <a:endParaRPr lang="en-US" dirty="0"/>
          </a:p>
        </p:txBody>
      </p:sp>
      <p:sp>
        <p:nvSpPr>
          <p:cNvPr id="2" name="Slide Number Placeholder 1">
            <a:extLst>
              <a:ext uri="{FF2B5EF4-FFF2-40B4-BE49-F238E27FC236}">
                <a16:creationId xmlns:a16="http://schemas.microsoft.com/office/drawing/2014/main" id="{BA454830-EC37-5EA2-4132-9355AEE1972A}"/>
              </a:ext>
            </a:extLst>
          </p:cNvPr>
          <p:cNvSpPr>
            <a:spLocks noGrp="1"/>
          </p:cNvSpPr>
          <p:nvPr>
            <p:ph type="sldNum" sz="quarter" idx="12"/>
          </p:nvPr>
        </p:nvSpPr>
        <p:spPr/>
        <p:txBody>
          <a:bodyPr/>
          <a:lstStyle/>
          <a:p>
            <a:fld id="{96301552-2763-1143-A7B7-6F2EAFD7AC70}" type="slidenum">
              <a:rPr lang="en-US" smtClean="0"/>
              <a:t>42</a:t>
            </a:fld>
            <a:endParaRPr lang="en-US"/>
          </a:p>
        </p:txBody>
      </p:sp>
    </p:spTree>
    <p:extLst>
      <p:ext uri="{BB962C8B-B14F-4D97-AF65-F5344CB8AC3E}">
        <p14:creationId xmlns:p14="http://schemas.microsoft.com/office/powerpoint/2010/main" val="3835525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b="0" dirty="0">
              <a:solidFill>
                <a:schemeClr val="accent2"/>
              </a:solidFill>
              <a:latin typeface="Arial" charset="0"/>
              <a:cs typeface="Arial" charset="0"/>
            </a:endParaRPr>
          </a:p>
        </p:txBody>
      </p:sp>
      <p:sp>
        <p:nvSpPr>
          <p:cNvPr id="46083" name="Title 1"/>
          <p:cNvSpPr txBox="1">
            <a:spLocks/>
          </p:cNvSpPr>
          <p:nvPr/>
        </p:nvSpPr>
        <p:spPr bwMode="auto">
          <a:xfrm>
            <a:off x="1603513" y="-103187"/>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endParaRPr lang="en-US" altLang="en-US" sz="4000" dirty="0">
              <a:solidFill>
                <a:srgbClr val="0070C0"/>
              </a:solidFill>
              <a:latin typeface="Arial" charset="0"/>
            </a:endParaRPr>
          </a:p>
        </p:txBody>
      </p:sp>
      <p:sp>
        <p:nvSpPr>
          <p:cNvPr id="3" name="Title 2">
            <a:extLst>
              <a:ext uri="{FF2B5EF4-FFF2-40B4-BE49-F238E27FC236}">
                <a16:creationId xmlns:a16="http://schemas.microsoft.com/office/drawing/2014/main" id="{1D567044-BD26-457D-9EE0-94F0297264FE}"/>
              </a:ext>
            </a:extLst>
          </p:cNvPr>
          <p:cNvSpPr>
            <a:spLocks noGrp="1"/>
          </p:cNvSpPr>
          <p:nvPr>
            <p:ph type="title"/>
          </p:nvPr>
        </p:nvSpPr>
        <p:spPr/>
        <p:txBody>
          <a:bodyPr/>
          <a:lstStyle/>
          <a:p>
            <a:r>
              <a:rPr lang="en-US" altLang="en-US" dirty="0"/>
              <a:t>Discussion</a:t>
            </a:r>
            <a:endParaRPr lang="en-US" dirty="0"/>
          </a:p>
        </p:txBody>
      </p:sp>
      <p:sp>
        <p:nvSpPr>
          <p:cNvPr id="4" name="Content Placeholder 3">
            <a:extLst>
              <a:ext uri="{FF2B5EF4-FFF2-40B4-BE49-F238E27FC236}">
                <a16:creationId xmlns:a16="http://schemas.microsoft.com/office/drawing/2014/main" id="{1957EDC3-7189-20EF-D88D-D2524D3E251A}"/>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cs typeface="Arial" charset="0"/>
              </a:rPr>
              <a:t>Security of the proposed approach</a:t>
            </a:r>
          </a:p>
          <a:p>
            <a:pPr lvl="1" eaLnBrk="1" hangingPunct="1">
              <a:spcBef>
                <a:spcPct val="20000"/>
              </a:spcBef>
              <a:buFont typeface="Arial" charset="0"/>
              <a:buChar char="•"/>
            </a:pPr>
            <a:r>
              <a:rPr lang="en-US" altLang="en-US" b="0" dirty="0">
                <a:latin typeface="Arial" charset="0"/>
              </a:rPr>
              <a:t>The hash function is easy to compute: very hard to conduct DoS attacks on our approach</a:t>
            </a:r>
          </a:p>
          <a:p>
            <a:pPr lvl="1" eaLnBrk="1" hangingPunct="1">
              <a:spcBef>
                <a:spcPct val="20000"/>
              </a:spcBef>
              <a:buFont typeface="Arial" charset="0"/>
              <a:buChar char="•"/>
            </a:pPr>
            <a:r>
              <a:rPr lang="en-US" altLang="en-US" b="0" dirty="0">
                <a:latin typeface="Arial" charset="0"/>
              </a:rPr>
              <a:t>It is hard for attackers to generate fake fingerprint: they have to have a non-negligible advantage in breaking the hash function</a:t>
            </a:r>
            <a:endParaRPr lang="en-US" altLang="en-US"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The attackers will adjust their behavior to avoid detection</a:t>
            </a:r>
          </a:p>
          <a:p>
            <a:pPr lvl="1" eaLnBrk="1" hangingPunct="1">
              <a:spcBef>
                <a:spcPct val="20000"/>
              </a:spcBef>
              <a:buFont typeface="Arial" charset="0"/>
              <a:buChar char="•"/>
            </a:pPr>
            <a:r>
              <a:rPr lang="en-US" altLang="en-US" b="0" dirty="0">
                <a:latin typeface="Arial" charset="0"/>
                <a:cs typeface="Arial" charset="0"/>
              </a:rPr>
              <a:t>The source may choose multiple nodes to be audited at the same time</a:t>
            </a:r>
          </a:p>
          <a:p>
            <a:pPr lvl="1" eaLnBrk="1" hangingPunct="1">
              <a:spcBef>
                <a:spcPct val="20000"/>
              </a:spcBef>
              <a:buFont typeface="Arial" charset="0"/>
              <a:buChar char="•"/>
            </a:pPr>
            <a:r>
              <a:rPr lang="en-US" altLang="en-US" b="0" dirty="0">
                <a:latin typeface="Arial" charset="0"/>
                <a:cs typeface="Arial" charset="0"/>
              </a:rPr>
              <a:t>The source should adopt a random pattern to determine the audited nodes</a:t>
            </a:r>
          </a:p>
          <a:p>
            <a:endParaRPr lang="en-US" dirty="0"/>
          </a:p>
        </p:txBody>
      </p:sp>
      <p:sp>
        <p:nvSpPr>
          <p:cNvPr id="2" name="Slide Number Placeholder 1">
            <a:extLst>
              <a:ext uri="{FF2B5EF4-FFF2-40B4-BE49-F238E27FC236}">
                <a16:creationId xmlns:a16="http://schemas.microsoft.com/office/drawing/2014/main" id="{7A0FC5F1-4CA9-6B6D-4961-06EE0D4D5AC0}"/>
              </a:ext>
            </a:extLst>
          </p:cNvPr>
          <p:cNvSpPr>
            <a:spLocks noGrp="1"/>
          </p:cNvSpPr>
          <p:nvPr>
            <p:ph type="sldNum" sz="quarter" idx="12"/>
          </p:nvPr>
        </p:nvSpPr>
        <p:spPr/>
        <p:txBody>
          <a:bodyPr/>
          <a:lstStyle/>
          <a:p>
            <a:fld id="{96301552-2763-1143-A7B7-6F2EAFD7AC70}" type="slidenum">
              <a:rPr lang="en-US" smtClean="0"/>
              <a:t>43</a:t>
            </a:fld>
            <a:endParaRPr lang="en-US"/>
          </a:p>
        </p:txBody>
      </p:sp>
    </p:spTree>
    <p:extLst>
      <p:ext uri="{BB962C8B-B14F-4D97-AF65-F5344CB8AC3E}">
        <p14:creationId xmlns:p14="http://schemas.microsoft.com/office/powerpoint/2010/main" val="1559216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normAutofit/>
          </a:bodyPr>
          <a:lstStyle/>
          <a:p>
            <a:pPr eaLnBrk="1" hangingPunct="1"/>
            <a:r>
              <a:rPr lang="en-US" altLang="en-US" dirty="0"/>
              <a:t>Dealing with Collaborative Attacks</a:t>
            </a:r>
          </a:p>
        </p:txBody>
      </p:sp>
      <p:sp>
        <p:nvSpPr>
          <p:cNvPr id="3" name="Content Placeholder 2">
            <a:extLst>
              <a:ext uri="{FF2B5EF4-FFF2-40B4-BE49-F238E27FC236}">
                <a16:creationId xmlns:a16="http://schemas.microsoft.com/office/drawing/2014/main" id="{8A2F8692-0960-C5E4-53F6-61EF8838FA9E}"/>
              </a:ext>
            </a:extLst>
          </p:cNvPr>
          <p:cNvSpPr>
            <a:spLocks noGrp="1"/>
          </p:cNvSpPr>
          <p:nvPr>
            <p:ph idx="1"/>
          </p:nvPr>
        </p:nvSpPr>
        <p:spPr/>
        <p:txBody>
          <a:bodyPr/>
          <a:lstStyle/>
          <a:p>
            <a:pPr eaLnBrk="1" hangingPunct="1">
              <a:spcBef>
                <a:spcPct val="20000"/>
              </a:spcBef>
              <a:buFont typeface="Arial" charset="0"/>
              <a:buChar char="•"/>
            </a:pPr>
            <a:r>
              <a:rPr lang="en-US" altLang="en-US" b="0" dirty="0">
                <a:latin typeface="Arial" charset="0"/>
              </a:rPr>
              <a:t>Earlier approach is vulnerable to collaborative attacks</a:t>
            </a:r>
            <a:endParaRPr lang="en-US" altLang="en-US" b="0" dirty="0">
              <a:latin typeface="Arial" charset="0"/>
              <a:cs typeface="Arial" charset="0"/>
            </a:endParaRPr>
          </a:p>
          <a:p>
            <a:pPr eaLnBrk="1" hangingPunct="1">
              <a:spcBef>
                <a:spcPct val="20000"/>
              </a:spcBef>
              <a:buFont typeface="Arial" charset="0"/>
              <a:buChar char="•"/>
            </a:pPr>
            <a:r>
              <a:rPr lang="en-US" altLang="en-US" b="0" dirty="0">
                <a:latin typeface="Arial" charset="0"/>
                <a:cs typeface="Arial" charset="0"/>
              </a:rPr>
              <a:t>Propose a new mechanism for nodes to generate behavioral proofs</a:t>
            </a:r>
          </a:p>
          <a:p>
            <a:pPr lvl="1" eaLnBrk="1" hangingPunct="1">
              <a:spcBef>
                <a:spcPct val="20000"/>
              </a:spcBef>
              <a:buFont typeface="Arial" charset="0"/>
              <a:buChar char="•"/>
            </a:pPr>
            <a:r>
              <a:rPr lang="en-US" altLang="en-US" sz="2200" b="0" dirty="0">
                <a:latin typeface="Arial" charset="0"/>
                <a:cs typeface="Arial" charset="0"/>
              </a:rPr>
              <a:t>Hash based packet commitment</a:t>
            </a:r>
          </a:p>
          <a:p>
            <a:pPr lvl="1" eaLnBrk="1" hangingPunct="1">
              <a:spcBef>
                <a:spcPct val="20000"/>
              </a:spcBef>
              <a:buFont typeface="Arial" charset="0"/>
              <a:buChar char="•"/>
            </a:pPr>
            <a:r>
              <a:rPr lang="en-US" altLang="en-US" sz="2200" b="0" dirty="0">
                <a:latin typeface="Arial" charset="0"/>
                <a:cs typeface="Arial" charset="0"/>
              </a:rPr>
              <a:t>Contain both contents of the packets and information of the forwarding paths</a:t>
            </a:r>
          </a:p>
          <a:p>
            <a:pPr lvl="1" eaLnBrk="1" hangingPunct="1">
              <a:spcBef>
                <a:spcPct val="20000"/>
              </a:spcBef>
              <a:buFont typeface="Arial" charset="0"/>
              <a:buChar char="•"/>
            </a:pPr>
            <a:r>
              <a:rPr lang="en-US" altLang="en-US" sz="2200" b="0" dirty="0">
                <a:latin typeface="Arial" charset="0"/>
                <a:cs typeface="Arial" charset="0"/>
              </a:rPr>
              <a:t>Introduce limited computation and communication overhead</a:t>
            </a:r>
          </a:p>
          <a:p>
            <a:pPr eaLnBrk="1" hangingPunct="1">
              <a:spcBef>
                <a:spcPct val="20000"/>
              </a:spcBef>
              <a:buFont typeface="Arial" charset="0"/>
              <a:buChar char="•"/>
            </a:pPr>
            <a:r>
              <a:rPr lang="en-US" altLang="en-US" b="0" dirty="0">
                <a:latin typeface="Arial" charset="0"/>
                <a:cs typeface="Arial" charset="0"/>
              </a:rPr>
              <a:t>Extensions:</a:t>
            </a:r>
          </a:p>
          <a:p>
            <a:pPr lvl="1" eaLnBrk="1" hangingPunct="1">
              <a:spcBef>
                <a:spcPct val="20000"/>
              </a:spcBef>
              <a:buFont typeface="Arial" charset="0"/>
              <a:buChar char="•"/>
            </a:pPr>
            <a:r>
              <a:rPr lang="en-US" altLang="en-US" sz="2200" b="0" dirty="0">
                <a:latin typeface="Arial" charset="0"/>
                <a:cs typeface="Arial" charset="0"/>
              </a:rPr>
              <a:t>Investigate other collaborative attacks</a:t>
            </a:r>
          </a:p>
          <a:p>
            <a:pPr lvl="1" eaLnBrk="1" hangingPunct="1">
              <a:spcBef>
                <a:spcPct val="20000"/>
              </a:spcBef>
              <a:buFont typeface="Arial" charset="0"/>
              <a:buChar char="•"/>
            </a:pPr>
            <a:r>
              <a:rPr lang="en-US" altLang="en-US" sz="2200" b="0" dirty="0">
                <a:latin typeface="Arial" charset="0"/>
                <a:cs typeface="Arial" charset="0"/>
              </a:rPr>
              <a:t>Integrate our detection method with secure routing protocols</a:t>
            </a:r>
          </a:p>
          <a:p>
            <a:endParaRPr lang="en-US" dirty="0"/>
          </a:p>
        </p:txBody>
      </p:sp>
      <p:sp>
        <p:nvSpPr>
          <p:cNvPr id="2" name="Slide Number Placeholder 1">
            <a:extLst>
              <a:ext uri="{FF2B5EF4-FFF2-40B4-BE49-F238E27FC236}">
                <a16:creationId xmlns:a16="http://schemas.microsoft.com/office/drawing/2014/main" id="{B6694D95-F2CC-F0E8-FAD9-72F3ECDFA7A4}"/>
              </a:ext>
            </a:extLst>
          </p:cNvPr>
          <p:cNvSpPr>
            <a:spLocks noGrp="1"/>
          </p:cNvSpPr>
          <p:nvPr>
            <p:ph type="sldNum" sz="quarter" idx="12"/>
          </p:nvPr>
        </p:nvSpPr>
        <p:spPr/>
        <p:txBody>
          <a:bodyPr/>
          <a:lstStyle/>
          <a:p>
            <a:fld id="{96301552-2763-1143-A7B7-6F2EAFD7AC70}" type="slidenum">
              <a:rPr lang="en-US" smtClean="0"/>
              <a:t>44</a:t>
            </a:fld>
            <a:endParaRPr lang="en-US"/>
          </a:p>
        </p:txBody>
      </p:sp>
      <p:sp>
        <p:nvSpPr>
          <p:cNvPr id="47107" name="Content Placeholder 2"/>
          <p:cNvSpPr txBox="1">
            <a:spLocks/>
          </p:cNvSpPr>
          <p:nvPr/>
        </p:nvSpPr>
        <p:spPr bwMode="auto">
          <a:xfrm>
            <a:off x="1981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endParaRPr lang="en-US" altLang="en-US" sz="2200" b="0" dirty="0">
              <a:solidFill>
                <a:schemeClr val="accent2"/>
              </a:solidFill>
              <a:latin typeface="Arial" charset="0"/>
              <a:cs typeface="Arial" charset="0"/>
            </a:endParaRPr>
          </a:p>
        </p:txBody>
      </p:sp>
    </p:spTree>
    <p:extLst>
      <p:ext uri="{BB962C8B-B14F-4D97-AF65-F5344CB8AC3E}">
        <p14:creationId xmlns:p14="http://schemas.microsoft.com/office/powerpoint/2010/main" val="1217869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132E-B32C-6E3A-6848-ACFE79D1F75F}"/>
              </a:ext>
            </a:extLst>
          </p:cNvPr>
          <p:cNvSpPr>
            <a:spLocks noGrp="1"/>
          </p:cNvSpPr>
          <p:nvPr>
            <p:ph type="title"/>
          </p:nvPr>
        </p:nvSpPr>
        <p:spPr/>
        <p:txBody>
          <a:bodyPr/>
          <a:lstStyle/>
          <a:p>
            <a:r>
              <a:rPr lang="en-US" dirty="0"/>
              <a:t>Reasoning and Detecting Collaborative Attacks in Autonomous UAV Networks</a:t>
            </a:r>
          </a:p>
        </p:txBody>
      </p:sp>
      <p:sp>
        <p:nvSpPr>
          <p:cNvPr id="4" name="Slide Number Placeholder 3">
            <a:extLst>
              <a:ext uri="{FF2B5EF4-FFF2-40B4-BE49-F238E27FC236}">
                <a16:creationId xmlns:a16="http://schemas.microsoft.com/office/drawing/2014/main" id="{C958C1AC-B0DF-0010-1DDA-1535895A0E08}"/>
              </a:ext>
            </a:extLst>
          </p:cNvPr>
          <p:cNvSpPr>
            <a:spLocks noGrp="1"/>
          </p:cNvSpPr>
          <p:nvPr>
            <p:ph type="sldNum" sz="quarter" idx="12"/>
          </p:nvPr>
        </p:nvSpPr>
        <p:spPr/>
        <p:txBody>
          <a:bodyPr/>
          <a:lstStyle/>
          <a:p>
            <a:fld id="{330EA680-D336-4FF7-8B7A-9848BB0A1C32}" type="slidenum">
              <a:rPr lang="en-US" smtClean="0"/>
              <a:t>45</a:t>
            </a:fld>
            <a:endParaRPr lang="en-US"/>
          </a:p>
        </p:txBody>
      </p:sp>
    </p:spTree>
    <p:extLst>
      <p:ext uri="{BB962C8B-B14F-4D97-AF65-F5344CB8AC3E}">
        <p14:creationId xmlns:p14="http://schemas.microsoft.com/office/powerpoint/2010/main" val="41660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84F7-6B66-77AF-97AE-F0D92BFFD2D8}"/>
              </a:ext>
            </a:extLst>
          </p:cNvPr>
          <p:cNvSpPr>
            <a:spLocks noGrp="1"/>
          </p:cNvSpPr>
          <p:nvPr>
            <p:ph type="title"/>
          </p:nvPr>
        </p:nvSpPr>
        <p:spPr/>
        <p:txBody>
          <a:bodyPr/>
          <a:lstStyle/>
          <a:p>
            <a:r>
              <a:rPr lang="en-US" dirty="0"/>
              <a:t>Growing Autonomous UAV Network Market</a:t>
            </a:r>
          </a:p>
        </p:txBody>
      </p:sp>
      <p:sp>
        <p:nvSpPr>
          <p:cNvPr id="3" name="Content Placeholder 2">
            <a:extLst>
              <a:ext uri="{FF2B5EF4-FFF2-40B4-BE49-F238E27FC236}">
                <a16:creationId xmlns:a16="http://schemas.microsoft.com/office/drawing/2014/main" id="{0F67FF29-1C1E-CA0E-F14F-30F04EFD29B9}"/>
              </a:ext>
            </a:extLst>
          </p:cNvPr>
          <p:cNvSpPr>
            <a:spLocks noGrp="1"/>
          </p:cNvSpPr>
          <p:nvPr>
            <p:ph idx="1"/>
          </p:nvPr>
        </p:nvSpPr>
        <p:spPr/>
        <p:txBody>
          <a:bodyPr/>
          <a:lstStyle/>
          <a:p>
            <a:r>
              <a:rPr lang="en-US" dirty="0"/>
              <a:t>Autonomous UAV networks are gaining increasing prevalence.</a:t>
            </a:r>
          </a:p>
          <a:p>
            <a:pPr lvl="1"/>
            <a:r>
              <a:rPr lang="en-US" dirty="0"/>
              <a:t>The UAV market will reach 100 billion USD by 2030. [1]</a:t>
            </a:r>
          </a:p>
          <a:p>
            <a:r>
              <a:rPr lang="en-US" dirty="0"/>
              <a:t>Their growing prevalence demands robust security, especially against collaborative attacks.</a:t>
            </a:r>
          </a:p>
          <a:p>
            <a:endParaRPr lang="en-US" dirty="0"/>
          </a:p>
          <a:p>
            <a:endParaRPr lang="en-US" dirty="0"/>
          </a:p>
        </p:txBody>
      </p:sp>
    </p:spTree>
    <p:extLst>
      <p:ext uri="{BB962C8B-B14F-4D97-AF65-F5344CB8AC3E}">
        <p14:creationId xmlns:p14="http://schemas.microsoft.com/office/powerpoint/2010/main" val="21516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601E-2F97-6AA6-D1D8-2ED5DAEB5F62}"/>
              </a:ext>
            </a:extLst>
          </p:cNvPr>
          <p:cNvSpPr>
            <a:spLocks noGrp="1"/>
          </p:cNvSpPr>
          <p:nvPr>
            <p:ph type="title"/>
          </p:nvPr>
        </p:nvSpPr>
        <p:spPr/>
        <p:txBody>
          <a:bodyPr/>
          <a:lstStyle/>
          <a:p>
            <a:r>
              <a:rPr lang="en-US" dirty="0"/>
              <a:t>Autonomous UAV Network Security</a:t>
            </a:r>
          </a:p>
        </p:txBody>
      </p:sp>
      <p:sp>
        <p:nvSpPr>
          <p:cNvPr id="3" name="Content Placeholder 2">
            <a:extLst>
              <a:ext uri="{FF2B5EF4-FFF2-40B4-BE49-F238E27FC236}">
                <a16:creationId xmlns:a16="http://schemas.microsoft.com/office/drawing/2014/main" id="{6E306A0D-DF52-4363-05CE-A9536C435BA7}"/>
              </a:ext>
            </a:extLst>
          </p:cNvPr>
          <p:cNvSpPr>
            <a:spLocks noGrp="1"/>
          </p:cNvSpPr>
          <p:nvPr>
            <p:ph idx="1"/>
          </p:nvPr>
        </p:nvSpPr>
        <p:spPr/>
        <p:txBody>
          <a:bodyPr/>
          <a:lstStyle/>
          <a:p>
            <a:r>
              <a:rPr lang="en-US" dirty="0"/>
              <a:t>Inherit fundamental security vulnerabilities from traditional autonomous networks, while facing unique challenges</a:t>
            </a:r>
          </a:p>
          <a:p>
            <a:pPr lvl="1"/>
            <a:r>
              <a:rPr lang="en-US" dirty="0"/>
              <a:t>Wireless nature</a:t>
            </a:r>
          </a:p>
          <a:p>
            <a:pPr lvl="1"/>
            <a:r>
              <a:rPr lang="en-US" dirty="0"/>
              <a:t>Highly dynamic topology</a:t>
            </a:r>
          </a:p>
          <a:p>
            <a:pPr lvl="1"/>
            <a:r>
              <a:rPr lang="en-US" dirty="0"/>
              <a:t>Rapid node mobility</a:t>
            </a:r>
          </a:p>
          <a:p>
            <a:pPr lvl="1"/>
            <a:r>
              <a:rPr lang="en-US" dirty="0"/>
              <a:t>Communication disruptions and packet losses</a:t>
            </a:r>
          </a:p>
          <a:p>
            <a:r>
              <a:rPr lang="en-US" dirty="0"/>
              <a:t>Thus, it is important to develop robust security mechanisms for autonomous UAV networks.</a:t>
            </a:r>
          </a:p>
          <a:p>
            <a:r>
              <a:rPr lang="en-US" dirty="0"/>
              <a:t>These characteristics make them more vulnerable to collaborative attacks.</a:t>
            </a:r>
          </a:p>
          <a:p>
            <a:endParaRPr lang="en-US" dirty="0"/>
          </a:p>
        </p:txBody>
      </p:sp>
    </p:spTree>
    <p:extLst>
      <p:ext uri="{BB962C8B-B14F-4D97-AF65-F5344CB8AC3E}">
        <p14:creationId xmlns:p14="http://schemas.microsoft.com/office/powerpoint/2010/main" val="11687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D3DA-F4D0-17EE-AF64-D2243447DD35}"/>
              </a:ext>
            </a:extLst>
          </p:cNvPr>
          <p:cNvSpPr>
            <a:spLocks noGrp="1"/>
          </p:cNvSpPr>
          <p:nvPr>
            <p:ph type="title"/>
          </p:nvPr>
        </p:nvSpPr>
        <p:spPr/>
        <p:txBody>
          <a:bodyPr/>
          <a:lstStyle/>
          <a:p>
            <a:r>
              <a:rPr lang="en-US" dirty="0"/>
              <a:t>Collaborative Attack Definition</a:t>
            </a:r>
          </a:p>
        </p:txBody>
      </p:sp>
      <p:sp>
        <p:nvSpPr>
          <p:cNvPr id="3" name="Content Placeholder 2">
            <a:extLst>
              <a:ext uri="{FF2B5EF4-FFF2-40B4-BE49-F238E27FC236}">
                <a16:creationId xmlns:a16="http://schemas.microsoft.com/office/drawing/2014/main" id="{0CE0757E-7519-B54F-E6C1-407ADB6BF800}"/>
              </a:ext>
            </a:extLst>
          </p:cNvPr>
          <p:cNvSpPr>
            <a:spLocks noGrp="1"/>
          </p:cNvSpPr>
          <p:nvPr>
            <p:ph idx="1"/>
          </p:nvPr>
        </p:nvSpPr>
        <p:spPr/>
        <p:txBody>
          <a:bodyPr>
            <a:normAutofit/>
          </a:bodyPr>
          <a:lstStyle/>
          <a:p>
            <a:r>
              <a:rPr lang="en-US" dirty="0"/>
              <a:t>Multiple adversaries coordinate and synchronize their actions to achieve disruption, deception, or usurpation of the target network.</a:t>
            </a:r>
          </a:p>
          <a:p>
            <a:r>
              <a:rPr lang="en-US" dirty="0"/>
              <a:t>It is a threat that will be exacerbated by the increasing availability of commercial off-the-shelf (COTS) UAV platforms.</a:t>
            </a:r>
          </a:p>
          <a:p>
            <a:r>
              <a:rPr lang="en-US" dirty="0"/>
              <a:t>Implications</a:t>
            </a:r>
          </a:p>
          <a:p>
            <a:pPr lvl="1"/>
            <a:r>
              <a:rPr lang="en-US" dirty="0"/>
              <a:t>Attackers can simultaneously compromise multiple UAVs within a network to wage attacks that exceed the capabilities of individual adversaries, such as co- ordinated jamming combined with false data injection. </a:t>
            </a:r>
          </a:p>
          <a:p>
            <a:pPr lvl="1"/>
            <a:r>
              <a:rPr lang="en-US" dirty="0"/>
              <a:t>Multiple attackers may employ different attack vectors concurrently, forcing the network to defend against diverse threats simultaneously. </a:t>
            </a:r>
          </a:p>
          <a:p>
            <a:pPr lvl="1"/>
            <a:endParaRPr lang="en-US" dirty="0"/>
          </a:p>
        </p:txBody>
      </p:sp>
    </p:spTree>
    <p:extLst>
      <p:ext uri="{BB962C8B-B14F-4D97-AF65-F5344CB8AC3E}">
        <p14:creationId xmlns:p14="http://schemas.microsoft.com/office/powerpoint/2010/main" val="19044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84F7-6B66-77AF-97AE-F0D92BFFD2D8}"/>
              </a:ext>
            </a:extLst>
          </p:cNvPr>
          <p:cNvSpPr>
            <a:spLocks noGrp="1"/>
          </p:cNvSpPr>
          <p:nvPr>
            <p:ph type="title"/>
          </p:nvPr>
        </p:nvSpPr>
        <p:spPr/>
        <p:txBody>
          <a:bodyPr/>
          <a:lstStyle/>
          <a:p>
            <a:r>
              <a:rPr lang="en-US" dirty="0"/>
              <a:t>Collaborative Attacks</a:t>
            </a:r>
          </a:p>
        </p:txBody>
      </p:sp>
      <p:sp>
        <p:nvSpPr>
          <p:cNvPr id="3" name="Content Placeholder 2">
            <a:extLst>
              <a:ext uri="{FF2B5EF4-FFF2-40B4-BE49-F238E27FC236}">
                <a16:creationId xmlns:a16="http://schemas.microsoft.com/office/drawing/2014/main" id="{0F67FF29-1C1E-CA0E-F14F-30F04EFD29B9}"/>
              </a:ext>
            </a:extLst>
          </p:cNvPr>
          <p:cNvSpPr>
            <a:spLocks noGrp="1"/>
          </p:cNvSpPr>
          <p:nvPr>
            <p:ph idx="1"/>
          </p:nvPr>
        </p:nvSpPr>
        <p:spPr/>
        <p:txBody>
          <a:bodyPr>
            <a:normAutofit/>
          </a:bodyPr>
          <a:lstStyle/>
          <a:p>
            <a:r>
              <a:rPr lang="en-US" dirty="0"/>
              <a:t>What are Collaborative Attacks?</a:t>
            </a:r>
          </a:p>
          <a:p>
            <a:pPr lvl="1"/>
            <a:r>
              <a:rPr lang="en-US" dirty="0"/>
              <a:t>DDoS Attacks [2]</a:t>
            </a:r>
          </a:p>
          <a:p>
            <a:pPr lvl="1"/>
            <a:r>
              <a:rPr lang="en-US" dirty="0"/>
              <a:t>Coordinated Eavesdropping [3]</a:t>
            </a:r>
          </a:p>
          <a:p>
            <a:r>
              <a:rPr lang="en-US" dirty="0"/>
              <a:t>Why are they Important?</a:t>
            </a:r>
          </a:p>
          <a:p>
            <a:pPr lvl="1"/>
            <a:r>
              <a:rPr lang="en-US" dirty="0"/>
              <a:t>They are more harmful to the network</a:t>
            </a:r>
          </a:p>
          <a:p>
            <a:pPr lvl="2"/>
            <a:r>
              <a:rPr lang="en-US" dirty="0"/>
              <a:t>Amplifying Effect</a:t>
            </a:r>
          </a:p>
          <a:p>
            <a:pPr lvl="2"/>
            <a:r>
              <a:rPr lang="en-US" dirty="0"/>
              <a:t>Shortcut Effect</a:t>
            </a:r>
          </a:p>
          <a:p>
            <a:pPr lvl="1"/>
            <a:r>
              <a:rPr lang="en-US" dirty="0"/>
              <a:t>They are harder to detect and defend</a:t>
            </a:r>
          </a:p>
          <a:p>
            <a:pPr lvl="2"/>
            <a:r>
              <a:rPr lang="en-US" dirty="0"/>
              <a:t>Hiding Effect</a:t>
            </a:r>
          </a:p>
          <a:p>
            <a:pPr lvl="1"/>
            <a:r>
              <a:rPr lang="en-US" dirty="0"/>
              <a:t>The above effects are dubbed </a:t>
            </a:r>
            <a:r>
              <a:rPr lang="en-US" i="1" dirty="0"/>
              <a:t>synergy effects (SEs)</a:t>
            </a:r>
          </a:p>
          <a:p>
            <a:endParaRPr lang="en-US" dirty="0"/>
          </a:p>
          <a:p>
            <a:endParaRPr lang="en-US" dirty="0"/>
          </a:p>
          <a:p>
            <a:endParaRPr lang="en-US" dirty="0"/>
          </a:p>
        </p:txBody>
      </p:sp>
    </p:spTree>
    <p:extLst>
      <p:ext uri="{BB962C8B-B14F-4D97-AF65-F5344CB8AC3E}">
        <p14:creationId xmlns:p14="http://schemas.microsoft.com/office/powerpoint/2010/main" val="124518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1269" name="Rectangle 3"/>
          <p:cNvSpPr>
            <a:spLocks noGrp="1" noChangeArrowheads="1"/>
          </p:cNvSpPr>
          <p:nvPr>
            <p:ph idx="1"/>
          </p:nvPr>
        </p:nvSpPr>
        <p:spPr/>
        <p:txBody>
          <a:bodyPr/>
          <a:lstStyle/>
          <a:p>
            <a:pPr marL="338138" indent="-338138"/>
            <a:r>
              <a:rPr lang="en-US" altLang="en-US" sz="2800" dirty="0"/>
              <a:t>Open issues</a:t>
            </a:r>
          </a:p>
          <a:p>
            <a:pPr marL="863600" lvl="1" indent="-411163"/>
            <a:r>
              <a:rPr lang="en-US" altLang="en-US" sz="2400" dirty="0"/>
              <a:t>Comprehensive understanding of the coordination among attacks and/or the collaboration among various attackers</a:t>
            </a:r>
          </a:p>
          <a:p>
            <a:pPr marL="863600" lvl="1" indent="-411163"/>
            <a:r>
              <a:rPr lang="en-US" altLang="en-US" sz="2400" dirty="0"/>
              <a:t>Characterization and Modeling of CAs</a:t>
            </a:r>
          </a:p>
          <a:p>
            <a:pPr marL="863600" lvl="1" indent="-411163"/>
            <a:r>
              <a:rPr lang="en-US" altLang="en-US" sz="2400" dirty="0"/>
              <a:t>Intrusion Detection Systems (IDS) capable of correlating CAs</a:t>
            </a:r>
          </a:p>
          <a:p>
            <a:pPr marL="863600" lvl="1" indent="-411163"/>
            <a:r>
              <a:rPr lang="en-US" altLang="en-US" sz="2400" dirty="0"/>
              <a:t>Coordinated prevention/defense mechanisms</a:t>
            </a:r>
          </a:p>
          <a:p>
            <a:pPr marL="863600" lvl="1" indent="-411163">
              <a:buNone/>
            </a:pPr>
            <a:endParaRPr lang="en-US" altLang="en-US" sz="2400" dirty="0"/>
          </a:p>
          <a:p>
            <a:pPr marL="338138" indent="-338138">
              <a:buNone/>
            </a:pPr>
            <a:endParaRPr lang="en-US" altLang="en-US" sz="2800" dirty="0"/>
          </a:p>
          <a:p>
            <a:pPr marL="338138" indent="-338138"/>
            <a:endParaRPr lang="en-US" altLang="en-US" dirty="0"/>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D22FF7AA-5D84-44C0-B8B5-D805EDE3B187}" type="slidenum">
              <a:rPr lang="en-US" altLang="en-US" sz="1000" b="0">
                <a:solidFill>
                  <a:srgbClr val="808080"/>
                </a:solidFill>
              </a:rPr>
              <a:pPr/>
              <a:t>5</a:t>
            </a:fld>
            <a:endParaRPr lang="en-US" altLang="en-US" sz="1000" b="0">
              <a:solidFill>
                <a:srgbClr val="808080"/>
              </a:solidFill>
            </a:endParaRPr>
          </a:p>
        </p:txBody>
      </p:sp>
    </p:spTree>
    <p:extLst>
      <p:ext uri="{BB962C8B-B14F-4D97-AF65-F5344CB8AC3E}">
        <p14:creationId xmlns:p14="http://schemas.microsoft.com/office/powerpoint/2010/main" val="2437964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1A5B-7477-3789-D208-7A0F0193DAEA}"/>
              </a:ext>
            </a:extLst>
          </p:cNvPr>
          <p:cNvSpPr>
            <a:spLocks noGrp="1"/>
          </p:cNvSpPr>
          <p:nvPr>
            <p:ph type="title"/>
          </p:nvPr>
        </p:nvSpPr>
        <p:spPr/>
        <p:txBody>
          <a:bodyPr/>
          <a:lstStyle/>
          <a:p>
            <a:r>
              <a:rPr lang="en-US" dirty="0"/>
              <a:t>Proposed Tasks</a:t>
            </a:r>
          </a:p>
        </p:txBody>
      </p:sp>
      <p:sp>
        <p:nvSpPr>
          <p:cNvPr id="3" name="Content Placeholder 2">
            <a:extLst>
              <a:ext uri="{FF2B5EF4-FFF2-40B4-BE49-F238E27FC236}">
                <a16:creationId xmlns:a16="http://schemas.microsoft.com/office/drawing/2014/main" id="{C1D1BDBB-CD95-1324-4D4B-0817BAD0BE03}"/>
              </a:ext>
            </a:extLst>
          </p:cNvPr>
          <p:cNvSpPr>
            <a:spLocks noGrp="1"/>
          </p:cNvSpPr>
          <p:nvPr>
            <p:ph idx="1"/>
          </p:nvPr>
        </p:nvSpPr>
        <p:spPr/>
        <p:txBody>
          <a:bodyPr/>
          <a:lstStyle/>
          <a:p>
            <a:r>
              <a:rPr lang="en-US" dirty="0"/>
              <a:t>Task 1: Defining Collaborative Attacks against Autonomous UAV Networks </a:t>
            </a:r>
          </a:p>
          <a:p>
            <a:pPr lvl="1"/>
            <a:r>
              <a:rPr lang="en-US" dirty="0"/>
              <a:t>Develops formal system and threat models for collaborative attacks against autonomous UAV networks, while establishing experimental validation approaches. </a:t>
            </a:r>
          </a:p>
          <a:p>
            <a:pPr lvl="1"/>
            <a:r>
              <a:rPr lang="en-US" dirty="0"/>
              <a:t>Three subtasks include: </a:t>
            </a:r>
          </a:p>
          <a:p>
            <a:pPr lvl="2"/>
            <a:r>
              <a:rPr lang="en-US" dirty="0"/>
              <a:t>characterizing system models that capture the features and resource constraints of autonomous UAV networks, </a:t>
            </a:r>
          </a:p>
          <a:p>
            <a:pPr lvl="2"/>
            <a:r>
              <a:rPr lang="en-US" dirty="0"/>
              <a:t>formulating threat models that define the capabilities and coordination patterns of collaborative attackers, and </a:t>
            </a:r>
          </a:p>
          <a:p>
            <a:pPr lvl="2"/>
            <a:r>
              <a:rPr lang="en-US" dirty="0"/>
              <a:t>developing comprehensive approaches for experimental validation of both attacks and defenses. </a:t>
            </a:r>
          </a:p>
          <a:p>
            <a:endParaRPr lang="en-US" dirty="0"/>
          </a:p>
        </p:txBody>
      </p:sp>
    </p:spTree>
    <p:extLst>
      <p:ext uri="{BB962C8B-B14F-4D97-AF65-F5344CB8AC3E}">
        <p14:creationId xmlns:p14="http://schemas.microsoft.com/office/powerpoint/2010/main" val="34814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F972-6E14-DFBF-FA5A-2A7D9E3D6BA7}"/>
              </a:ext>
            </a:extLst>
          </p:cNvPr>
          <p:cNvSpPr>
            <a:spLocks noGrp="1"/>
          </p:cNvSpPr>
          <p:nvPr>
            <p:ph type="title"/>
          </p:nvPr>
        </p:nvSpPr>
        <p:spPr/>
        <p:txBody>
          <a:bodyPr/>
          <a:lstStyle/>
          <a:p>
            <a:r>
              <a:rPr lang="en-US" dirty="0"/>
              <a:t>Proposed Tasks</a:t>
            </a:r>
          </a:p>
        </p:txBody>
      </p:sp>
      <p:sp>
        <p:nvSpPr>
          <p:cNvPr id="3" name="Content Placeholder 2">
            <a:extLst>
              <a:ext uri="{FF2B5EF4-FFF2-40B4-BE49-F238E27FC236}">
                <a16:creationId xmlns:a16="http://schemas.microsoft.com/office/drawing/2014/main" id="{A51D16E3-035F-A4E4-35DE-AEF658DBC929}"/>
              </a:ext>
            </a:extLst>
          </p:cNvPr>
          <p:cNvSpPr>
            <a:spLocks noGrp="1"/>
          </p:cNvSpPr>
          <p:nvPr>
            <p:ph idx="1"/>
          </p:nvPr>
        </p:nvSpPr>
        <p:spPr/>
        <p:txBody>
          <a:bodyPr>
            <a:normAutofit/>
          </a:bodyPr>
          <a:lstStyle/>
          <a:p>
            <a:r>
              <a:rPr lang="en-US" altLang="zh-CN" dirty="0"/>
              <a:t>Task 2: Designing Mechanisms to Secure Autonomous UAV Networks against Collaborative Attacks</a:t>
            </a:r>
          </a:p>
          <a:p>
            <a:pPr lvl="1"/>
            <a:r>
              <a:rPr lang="en-US" altLang="zh-CN" dirty="0"/>
              <a:t>Resource-constrained UAVs require a lightweight, onboard filtering mechanism to handle high-volume traffic loads, for which we employ lightweight machine learning (ML) models as the initial detection layer.</a:t>
            </a:r>
          </a:p>
          <a:p>
            <a:pPr lvl="1"/>
            <a:r>
              <a:rPr lang="en-US" altLang="zh-CN" dirty="0"/>
              <a:t>The filtered alerts are then processed with two complementary tracks: an instant analysis track and a long-term analysis track. </a:t>
            </a:r>
          </a:p>
          <a:p>
            <a:pPr lvl="2"/>
            <a:r>
              <a:rPr lang="en-US" altLang="zh-CN" dirty="0"/>
              <a:t>Instant track: alerts trigger security verification against defined attack models using model checking technology to identify immediate threats. </a:t>
            </a:r>
          </a:p>
          <a:p>
            <a:pPr lvl="2"/>
            <a:r>
              <a:rPr lang="en-US" altLang="zh-CN" dirty="0"/>
              <a:t>Long-term track: employs sequential and attention-based ML techniques to uncover complex temporal dependencies between alerts that may indicate coordinated adversarial behavior. </a:t>
            </a:r>
          </a:p>
        </p:txBody>
      </p:sp>
    </p:spTree>
    <p:extLst>
      <p:ext uri="{BB962C8B-B14F-4D97-AF65-F5344CB8AC3E}">
        <p14:creationId xmlns:p14="http://schemas.microsoft.com/office/powerpoint/2010/main" val="25001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F972-6E14-DFBF-FA5A-2A7D9E3D6BA7}"/>
              </a:ext>
            </a:extLst>
          </p:cNvPr>
          <p:cNvSpPr>
            <a:spLocks noGrp="1"/>
          </p:cNvSpPr>
          <p:nvPr>
            <p:ph type="title"/>
          </p:nvPr>
        </p:nvSpPr>
        <p:spPr/>
        <p:txBody>
          <a:bodyPr/>
          <a:lstStyle/>
          <a:p>
            <a:r>
              <a:rPr lang="en-US" dirty="0"/>
              <a:t>Proposed Tasks</a:t>
            </a:r>
          </a:p>
        </p:txBody>
      </p:sp>
      <p:sp>
        <p:nvSpPr>
          <p:cNvPr id="3" name="Content Placeholder 2">
            <a:extLst>
              <a:ext uri="{FF2B5EF4-FFF2-40B4-BE49-F238E27FC236}">
                <a16:creationId xmlns:a16="http://schemas.microsoft.com/office/drawing/2014/main" id="{A51D16E3-035F-A4E4-35DE-AEF658DBC929}"/>
              </a:ext>
            </a:extLst>
          </p:cNvPr>
          <p:cNvSpPr>
            <a:spLocks noGrp="1"/>
          </p:cNvSpPr>
          <p:nvPr>
            <p:ph idx="1"/>
          </p:nvPr>
        </p:nvSpPr>
        <p:spPr/>
        <p:txBody>
          <a:bodyPr>
            <a:normAutofit/>
          </a:bodyPr>
          <a:lstStyle/>
          <a:p>
            <a:r>
              <a:rPr lang="en-US" altLang="zh-CN" dirty="0"/>
              <a:t>Task 2: Designing Mechanisms to Secure Autonomous UAV Networks against Collaborative Attacks (continued)</a:t>
            </a:r>
          </a:p>
          <a:p>
            <a:pPr lvl="1"/>
            <a:r>
              <a:rPr lang="en-US" altLang="zh-CN" dirty="0"/>
              <a:t>The discovered long-term attack patterns are then fed back into the model checker for pattern analysis. </a:t>
            </a:r>
          </a:p>
          <a:p>
            <a:pPr lvl="2"/>
            <a:r>
              <a:rPr lang="en-US" altLang="zh-CN" dirty="0"/>
              <a:t>This creates a closed-loop system where model checking discovers attack patterns that guide the refinement of ML models</a:t>
            </a:r>
          </a:p>
          <a:p>
            <a:pPr lvl="1"/>
            <a:endParaRPr lang="en-US" altLang="zh-CN" dirty="0"/>
          </a:p>
        </p:txBody>
      </p:sp>
    </p:spTree>
    <p:extLst>
      <p:ext uri="{BB962C8B-B14F-4D97-AF65-F5344CB8AC3E}">
        <p14:creationId xmlns:p14="http://schemas.microsoft.com/office/powerpoint/2010/main" val="13212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F972-6E14-DFBF-FA5A-2A7D9E3D6BA7}"/>
              </a:ext>
            </a:extLst>
          </p:cNvPr>
          <p:cNvSpPr>
            <a:spLocks noGrp="1"/>
          </p:cNvSpPr>
          <p:nvPr>
            <p:ph type="title"/>
          </p:nvPr>
        </p:nvSpPr>
        <p:spPr/>
        <p:txBody>
          <a:bodyPr/>
          <a:lstStyle/>
          <a:p>
            <a:r>
              <a:rPr lang="en-US" dirty="0"/>
              <a:t>Proposed Tasks</a:t>
            </a:r>
          </a:p>
        </p:txBody>
      </p:sp>
      <p:sp>
        <p:nvSpPr>
          <p:cNvPr id="3" name="Content Placeholder 2">
            <a:extLst>
              <a:ext uri="{FF2B5EF4-FFF2-40B4-BE49-F238E27FC236}">
                <a16:creationId xmlns:a16="http://schemas.microsoft.com/office/drawing/2014/main" id="{A51D16E3-035F-A4E4-35DE-AEF658DBC929}"/>
              </a:ext>
            </a:extLst>
          </p:cNvPr>
          <p:cNvSpPr>
            <a:spLocks noGrp="1"/>
          </p:cNvSpPr>
          <p:nvPr>
            <p:ph idx="1"/>
          </p:nvPr>
        </p:nvSpPr>
        <p:spPr/>
        <p:txBody>
          <a:bodyPr>
            <a:normAutofit/>
          </a:bodyPr>
          <a:lstStyle/>
          <a:p>
            <a:r>
              <a:rPr lang="en-US" altLang="zh-CN" dirty="0"/>
              <a:t>Task 3: Designing Defense Framework to Counter Collaborative Attacks </a:t>
            </a:r>
          </a:p>
          <a:p>
            <a:pPr lvl="1"/>
            <a:r>
              <a:rPr lang="en-US" altLang="zh-CN" dirty="0"/>
              <a:t>We exemplify the approach through a framework designed for a centralized autonomous UAV network topology. </a:t>
            </a:r>
          </a:p>
          <a:p>
            <a:pPr lvl="1"/>
            <a:r>
              <a:rPr lang="en-US" altLang="zh-CN" dirty="0"/>
              <a:t>It serves as a baseline example — through this project, the research will explore framework variations including decentralized architectures, hybrid networks with ground vehicles, and other topological configurations. </a:t>
            </a:r>
          </a:p>
          <a:p>
            <a:pPr lvl="1"/>
            <a:r>
              <a:rPr lang="en-US" altLang="zh-CN" dirty="0"/>
              <a:t>The modular design ensures the research not only validates the core detection mechanisms but also establishes foundations for adapting the framework to diverse autonomous UAV network deployments.</a:t>
            </a:r>
          </a:p>
          <a:p>
            <a:endParaRPr lang="en-US" altLang="zh-CN" dirty="0"/>
          </a:p>
          <a:p>
            <a:pPr lvl="1"/>
            <a:endParaRPr lang="en-US" altLang="zh-CN" dirty="0"/>
          </a:p>
        </p:txBody>
      </p:sp>
    </p:spTree>
    <p:extLst>
      <p:ext uri="{BB962C8B-B14F-4D97-AF65-F5344CB8AC3E}">
        <p14:creationId xmlns:p14="http://schemas.microsoft.com/office/powerpoint/2010/main" val="9758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215-6A50-B694-A106-43DDAF186287}"/>
              </a:ext>
            </a:extLst>
          </p:cNvPr>
          <p:cNvSpPr>
            <a:spLocks noGrp="1"/>
          </p:cNvSpPr>
          <p:nvPr>
            <p:ph type="title"/>
          </p:nvPr>
        </p:nvSpPr>
        <p:spPr/>
        <p:txBody>
          <a:bodyPr>
            <a:normAutofit/>
          </a:bodyPr>
          <a:lstStyle/>
          <a:p>
            <a:r>
              <a:rPr lang="en-US" dirty="0"/>
              <a:t>Task 1: Developing System Model of Autonomous UAV Networks </a:t>
            </a:r>
          </a:p>
        </p:txBody>
      </p:sp>
      <p:sp>
        <p:nvSpPr>
          <p:cNvPr id="3" name="Content Placeholder 2">
            <a:extLst>
              <a:ext uri="{FF2B5EF4-FFF2-40B4-BE49-F238E27FC236}">
                <a16:creationId xmlns:a16="http://schemas.microsoft.com/office/drawing/2014/main" id="{BBB368BA-F49A-5C23-F63C-C6600A87A374}"/>
              </a:ext>
            </a:extLst>
          </p:cNvPr>
          <p:cNvSpPr>
            <a:spLocks noGrp="1"/>
          </p:cNvSpPr>
          <p:nvPr>
            <p:ph idx="1"/>
          </p:nvPr>
        </p:nvSpPr>
        <p:spPr/>
        <p:txBody>
          <a:bodyPr>
            <a:normAutofit/>
          </a:bodyPr>
          <a:lstStyle/>
          <a:p>
            <a:r>
              <a:rPr lang="en-US" dirty="0"/>
              <a:t>Autonomous UAV networks also include ground vehicles and other autonomous aircraft (see figure in next slide). </a:t>
            </a:r>
          </a:p>
          <a:p>
            <a:r>
              <a:rPr lang="en-US" dirty="0"/>
              <a:t>The network can operate in various configurations: </a:t>
            </a:r>
          </a:p>
          <a:p>
            <a:pPr lvl="1"/>
            <a:r>
              <a:rPr lang="en-US" dirty="0"/>
              <a:t>networks with and without ground vehicle nodes, </a:t>
            </a:r>
          </a:p>
          <a:p>
            <a:pPr lvl="1"/>
            <a:r>
              <a:rPr lang="en-US" dirty="0"/>
              <a:t>fully autonomous versus human-supervised operations, and </a:t>
            </a:r>
          </a:p>
          <a:p>
            <a:pPr lvl="1"/>
            <a:r>
              <a:rPr lang="en-US" dirty="0"/>
              <a:t>centralized versus decentralized control structures. </a:t>
            </a:r>
          </a:p>
          <a:p>
            <a:r>
              <a:rPr lang="en-US" dirty="0"/>
              <a:t>Each configuration presents distinct security implications and requires tailored defensive approaches. </a:t>
            </a:r>
          </a:p>
          <a:p>
            <a:r>
              <a:rPr lang="en-US" dirty="0"/>
              <a:t>Furthermore, we should consider dynamic network membership, where nodes can join or leave during task.</a:t>
            </a:r>
          </a:p>
        </p:txBody>
      </p:sp>
    </p:spTree>
    <p:extLst>
      <p:ext uri="{BB962C8B-B14F-4D97-AF65-F5344CB8AC3E}">
        <p14:creationId xmlns:p14="http://schemas.microsoft.com/office/powerpoint/2010/main" val="40579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3319-E1E8-DDEE-91E7-3EF75FA26B13}"/>
              </a:ext>
            </a:extLst>
          </p:cNvPr>
          <p:cNvSpPr>
            <a:spLocks noGrp="1"/>
          </p:cNvSpPr>
          <p:nvPr>
            <p:ph type="title"/>
          </p:nvPr>
        </p:nvSpPr>
        <p:spPr/>
        <p:txBody>
          <a:bodyPr>
            <a:normAutofit/>
          </a:bodyPr>
          <a:lstStyle/>
          <a:p>
            <a:r>
              <a:rPr lang="en-US" dirty="0"/>
              <a:t>An Autonomous UAV Networks with Ground Vehicles and Other Autonomous Aircrafts</a:t>
            </a:r>
          </a:p>
        </p:txBody>
      </p:sp>
      <p:pic>
        <p:nvPicPr>
          <p:cNvPr id="4" name="Picture 3">
            <a:extLst>
              <a:ext uri="{FF2B5EF4-FFF2-40B4-BE49-F238E27FC236}">
                <a16:creationId xmlns:a16="http://schemas.microsoft.com/office/drawing/2014/main" id="{E81D52AE-A979-F71F-010B-22C7A49B2556}"/>
              </a:ext>
            </a:extLst>
          </p:cNvPr>
          <p:cNvPicPr>
            <a:picLocks noChangeAspect="1"/>
          </p:cNvPicPr>
          <p:nvPr/>
        </p:nvPicPr>
        <p:blipFill>
          <a:blip r:embed="rId3"/>
          <a:stretch>
            <a:fillRect/>
          </a:stretch>
        </p:blipFill>
        <p:spPr>
          <a:xfrm>
            <a:off x="2588012" y="1734824"/>
            <a:ext cx="7015976" cy="5123176"/>
          </a:xfrm>
          <a:prstGeom prst="rect">
            <a:avLst/>
          </a:prstGeom>
        </p:spPr>
      </p:pic>
    </p:spTree>
    <p:extLst>
      <p:ext uri="{BB962C8B-B14F-4D97-AF65-F5344CB8AC3E}">
        <p14:creationId xmlns:p14="http://schemas.microsoft.com/office/powerpoint/2010/main" val="2746043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A7D3-9684-D098-2642-45030656D6FC}"/>
              </a:ext>
            </a:extLst>
          </p:cNvPr>
          <p:cNvSpPr>
            <a:spLocks noGrp="1"/>
          </p:cNvSpPr>
          <p:nvPr>
            <p:ph type="title"/>
          </p:nvPr>
        </p:nvSpPr>
        <p:spPr/>
        <p:txBody>
          <a:bodyPr/>
          <a:lstStyle/>
          <a:p>
            <a:r>
              <a:rPr lang="en-US" dirty="0"/>
              <a:t>Limitations of Prior Works</a:t>
            </a:r>
          </a:p>
        </p:txBody>
      </p:sp>
      <p:sp>
        <p:nvSpPr>
          <p:cNvPr id="3" name="Content Placeholder 2">
            <a:extLst>
              <a:ext uri="{FF2B5EF4-FFF2-40B4-BE49-F238E27FC236}">
                <a16:creationId xmlns:a16="http://schemas.microsoft.com/office/drawing/2014/main" id="{07B25C55-D8F2-1ED8-093E-374C0F0DB132}"/>
              </a:ext>
            </a:extLst>
          </p:cNvPr>
          <p:cNvSpPr>
            <a:spLocks noGrp="1"/>
          </p:cNvSpPr>
          <p:nvPr>
            <p:ph idx="1"/>
          </p:nvPr>
        </p:nvSpPr>
        <p:spPr/>
        <p:txBody>
          <a:bodyPr>
            <a:normAutofit fontScale="92500" lnSpcReduction="20000"/>
          </a:bodyPr>
          <a:lstStyle/>
          <a:p>
            <a:r>
              <a:rPr lang="en-US" dirty="0"/>
              <a:t>Traditional defense mechanisms are inadequate because they focus on detecting and mitigating </a:t>
            </a:r>
            <a:r>
              <a:rPr lang="en-US" i="1" dirty="0"/>
              <a:t>individual</a:t>
            </a:r>
            <a:r>
              <a:rPr lang="en-US" dirty="0"/>
              <a:t> attack patterns rather than identifying the </a:t>
            </a:r>
            <a:r>
              <a:rPr lang="en-US" i="1" dirty="0"/>
              <a:t>subtle interplay between multiple coordinated adversaries</a:t>
            </a:r>
            <a:r>
              <a:rPr lang="en-US" dirty="0"/>
              <a:t>. </a:t>
            </a:r>
          </a:p>
          <a:p>
            <a:pPr lvl="1"/>
            <a:r>
              <a:rPr lang="en-US" dirty="0"/>
              <a:t>For example, attackers deliberately distribute their malicious activities across multiple nodes to stay below detection thresholds or employ complementary attack methods that mask each other’s signatures.</a:t>
            </a:r>
          </a:p>
          <a:p>
            <a:r>
              <a:rPr lang="en-US" dirty="0"/>
              <a:t>Prior research on collaborative attacks</a:t>
            </a:r>
          </a:p>
          <a:p>
            <a:pPr lvl="1"/>
            <a:r>
              <a:rPr lang="en-US" dirty="0"/>
              <a:t>focused primarily on developing detection and defense strategies for traditional networks, </a:t>
            </a:r>
          </a:p>
          <a:p>
            <a:pPr lvl="1"/>
            <a:r>
              <a:rPr lang="en-US" dirty="0"/>
              <a:t>failing to address the resource limitations inherent to UAV platforms, their limited energy capacity and limited onboard computational capabilities.</a:t>
            </a:r>
          </a:p>
          <a:p>
            <a:r>
              <a:rPr lang="en-US" dirty="0"/>
              <a:t>These constraints affect the feasibility and effectiveness of security solutions, as resource-intensive defense mechanisms can potentially compromise the network’s operational lifetime and mission capabilities.</a:t>
            </a:r>
          </a:p>
        </p:txBody>
      </p:sp>
    </p:spTree>
    <p:extLst>
      <p:ext uri="{BB962C8B-B14F-4D97-AF65-F5344CB8AC3E}">
        <p14:creationId xmlns:p14="http://schemas.microsoft.com/office/powerpoint/2010/main" val="34383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541D-BD24-037F-2C9A-0B41A18F7393}"/>
              </a:ext>
            </a:extLst>
          </p:cNvPr>
          <p:cNvSpPr>
            <a:spLocks noGrp="1"/>
          </p:cNvSpPr>
          <p:nvPr>
            <p:ph type="title"/>
          </p:nvPr>
        </p:nvSpPr>
        <p:spPr/>
        <p:txBody>
          <a:bodyPr>
            <a:normAutofit/>
          </a:bodyPr>
          <a:lstStyle/>
          <a:p>
            <a:r>
              <a:rPr lang="en-US" dirty="0"/>
              <a:t>Understanding Threat Models against Autonomous UAV Networks </a:t>
            </a:r>
          </a:p>
        </p:txBody>
      </p:sp>
      <p:sp>
        <p:nvSpPr>
          <p:cNvPr id="3" name="Content Placeholder 2">
            <a:extLst>
              <a:ext uri="{FF2B5EF4-FFF2-40B4-BE49-F238E27FC236}">
                <a16:creationId xmlns:a16="http://schemas.microsoft.com/office/drawing/2014/main" id="{7C29128D-AB3E-D7BE-D3AC-68852EB6A017}"/>
              </a:ext>
            </a:extLst>
          </p:cNvPr>
          <p:cNvSpPr>
            <a:spLocks noGrp="1"/>
          </p:cNvSpPr>
          <p:nvPr>
            <p:ph idx="1"/>
          </p:nvPr>
        </p:nvSpPr>
        <p:spPr/>
        <p:txBody>
          <a:bodyPr>
            <a:normAutofit fontScale="92500" lnSpcReduction="20000"/>
          </a:bodyPr>
          <a:lstStyle/>
          <a:p>
            <a:r>
              <a:rPr lang="en-US" altLang="zh-CN" dirty="0"/>
              <a:t>Real world implications</a:t>
            </a:r>
          </a:p>
          <a:p>
            <a:pPr lvl="1"/>
            <a:r>
              <a:rPr lang="en-US" dirty="0"/>
              <a:t>In search and rescue operations, coordinated attacks can disrupt communications while injecting false data to mislead rescue efforts. </a:t>
            </a:r>
          </a:p>
          <a:p>
            <a:pPr lvl="1"/>
            <a:r>
              <a:rPr lang="en-US" dirty="0"/>
              <a:t>In precision agriculture, attackers can manipulate UAV routing while depleting ground sensor resources in critical areas. </a:t>
            </a:r>
          </a:p>
          <a:p>
            <a:pPr lvl="1"/>
            <a:r>
              <a:rPr lang="en-US" dirty="0"/>
              <a:t>In military applications, physical sabotage may be synchronized with cyber attacks to maximize fleet vulnerability.</a:t>
            </a:r>
          </a:p>
          <a:p>
            <a:r>
              <a:rPr lang="en-US" dirty="0"/>
              <a:t>A collaborative attack is composed of individual, atomic attacks</a:t>
            </a:r>
          </a:p>
          <a:p>
            <a:pPr lvl="1"/>
            <a:r>
              <a:rPr lang="en-US" dirty="0"/>
              <a:t>Sybil attacks, where attackers create multiple fake identities to manipulate system-wide collaborative decisions;</a:t>
            </a:r>
          </a:p>
          <a:p>
            <a:pPr lvl="1"/>
            <a:r>
              <a:rPr lang="en-US" dirty="0"/>
              <a:t>Wormhole attacks, where adversaries record and retransmit packets between different network locations to disrupt routing;</a:t>
            </a:r>
          </a:p>
          <a:p>
            <a:pPr lvl="1"/>
            <a:r>
              <a:rPr lang="en-US" dirty="0"/>
              <a:t>Black hole attacks, where malicious nodes advertise false shortest paths to intercept network traffic</a:t>
            </a:r>
            <a:r>
              <a:rPr lang="en-US" altLang="zh-CN" dirty="0"/>
              <a:t>.</a:t>
            </a:r>
            <a:endParaRPr lang="en-US" dirty="0"/>
          </a:p>
        </p:txBody>
      </p:sp>
    </p:spTree>
    <p:extLst>
      <p:ext uri="{BB962C8B-B14F-4D97-AF65-F5344CB8AC3E}">
        <p14:creationId xmlns:p14="http://schemas.microsoft.com/office/powerpoint/2010/main" val="36942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CDEC-BD6A-5436-6ED9-05F074C0C1B9}"/>
              </a:ext>
            </a:extLst>
          </p:cNvPr>
          <p:cNvSpPr>
            <a:spLocks noGrp="1"/>
          </p:cNvSpPr>
          <p:nvPr>
            <p:ph type="title"/>
          </p:nvPr>
        </p:nvSpPr>
        <p:spPr/>
        <p:txBody>
          <a:bodyPr/>
          <a:lstStyle/>
          <a:p>
            <a:r>
              <a:rPr lang="en-US" dirty="0"/>
              <a:t>Examples of Collaborative Attacks</a:t>
            </a:r>
          </a:p>
        </p:txBody>
      </p:sp>
      <p:pic>
        <p:nvPicPr>
          <p:cNvPr id="4" name="Picture 3">
            <a:extLst>
              <a:ext uri="{FF2B5EF4-FFF2-40B4-BE49-F238E27FC236}">
                <a16:creationId xmlns:a16="http://schemas.microsoft.com/office/drawing/2014/main" id="{74D9FA45-847D-8433-E7FD-13B04A2F6D95}"/>
              </a:ext>
            </a:extLst>
          </p:cNvPr>
          <p:cNvPicPr>
            <a:picLocks noChangeAspect="1"/>
          </p:cNvPicPr>
          <p:nvPr/>
        </p:nvPicPr>
        <p:blipFill>
          <a:blip r:embed="rId3"/>
          <a:stretch>
            <a:fillRect/>
          </a:stretch>
        </p:blipFill>
        <p:spPr>
          <a:xfrm>
            <a:off x="838200" y="1708944"/>
            <a:ext cx="5463457" cy="5149056"/>
          </a:xfrm>
          <a:prstGeom prst="rect">
            <a:avLst/>
          </a:prstGeom>
        </p:spPr>
      </p:pic>
      <p:sp>
        <p:nvSpPr>
          <p:cNvPr id="7" name="TextBox 6">
            <a:extLst>
              <a:ext uri="{FF2B5EF4-FFF2-40B4-BE49-F238E27FC236}">
                <a16:creationId xmlns:a16="http://schemas.microsoft.com/office/drawing/2014/main" id="{E38BB522-6593-3E45-33D7-AEC111C99C7F}"/>
              </a:ext>
            </a:extLst>
          </p:cNvPr>
          <p:cNvSpPr txBox="1"/>
          <p:nvPr/>
        </p:nvSpPr>
        <p:spPr>
          <a:xfrm>
            <a:off x="6301657" y="1690688"/>
            <a:ext cx="5052143" cy="4401205"/>
          </a:xfrm>
          <a:prstGeom prst="rect">
            <a:avLst/>
          </a:prstGeom>
          <a:noFill/>
        </p:spPr>
        <p:txBody>
          <a:bodyPr wrap="square" rtlCol="0">
            <a:spAutoFit/>
          </a:bodyPr>
          <a:lstStyle/>
          <a:p>
            <a:r>
              <a:rPr lang="en-US" sz="2800" dirty="0"/>
              <a:t>(a): Wormhole nodes (</a:t>
            </a:r>
            <a:r>
              <a:rPr lang="en-US" sz="2800" dirty="0" err="1"/>
              <a:t>W1</a:t>
            </a:r>
            <a:r>
              <a:rPr lang="en-US" sz="2800" dirty="0"/>
              <a:t>, </a:t>
            </a:r>
            <a:r>
              <a:rPr lang="en-US" sz="2800" dirty="0" err="1"/>
              <a:t>W2</a:t>
            </a:r>
            <a:r>
              <a:rPr lang="en-US" sz="2800" dirty="0"/>
              <a:t>) collaborating with blackhole nodes (</a:t>
            </a:r>
            <a:r>
              <a:rPr lang="en-US" sz="2800" dirty="0" err="1"/>
              <a:t>B1-B4</a:t>
            </a:r>
            <a:r>
              <a:rPr lang="en-US" sz="2800" dirty="0"/>
              <a:t>) for amplified routing disruption; </a:t>
            </a:r>
          </a:p>
          <a:p>
            <a:r>
              <a:rPr lang="en-US" sz="2800" dirty="0"/>
              <a:t>(b): Sybil node (S) providing fake IDs to blackhole nodes for detection evasion; </a:t>
            </a:r>
          </a:p>
          <a:p>
            <a:r>
              <a:rPr lang="en-US" sz="2800" dirty="0"/>
              <a:t>(c) and (d): Sequential insider (F) and outsider (G) attack coordination across time steps.</a:t>
            </a:r>
          </a:p>
        </p:txBody>
      </p:sp>
    </p:spTree>
    <p:extLst>
      <p:ext uri="{BB962C8B-B14F-4D97-AF65-F5344CB8AC3E}">
        <p14:creationId xmlns:p14="http://schemas.microsoft.com/office/powerpoint/2010/main" val="23259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DBE5-FDFC-3FF8-9723-59CE116F7360}"/>
              </a:ext>
            </a:extLst>
          </p:cNvPr>
          <p:cNvSpPr>
            <a:spLocks noGrp="1"/>
          </p:cNvSpPr>
          <p:nvPr>
            <p:ph type="title"/>
          </p:nvPr>
        </p:nvSpPr>
        <p:spPr/>
        <p:txBody>
          <a:bodyPr/>
          <a:lstStyle/>
          <a:p>
            <a:r>
              <a:rPr lang="en-US" dirty="0"/>
              <a:t>The Hiding Effect: A Blackhole-Sybil example</a:t>
            </a:r>
          </a:p>
        </p:txBody>
      </p:sp>
      <p:sp>
        <p:nvSpPr>
          <p:cNvPr id="3" name="Content Placeholder 2">
            <a:extLst>
              <a:ext uri="{FF2B5EF4-FFF2-40B4-BE49-F238E27FC236}">
                <a16:creationId xmlns:a16="http://schemas.microsoft.com/office/drawing/2014/main" id="{4693EACD-D5A4-AD24-FC33-8AA8D10FB4DF}"/>
              </a:ext>
            </a:extLst>
          </p:cNvPr>
          <p:cNvSpPr>
            <a:spLocks noGrp="1"/>
          </p:cNvSpPr>
          <p:nvPr>
            <p:ph idx="1"/>
          </p:nvPr>
        </p:nvSpPr>
        <p:spPr/>
        <p:txBody>
          <a:bodyPr>
            <a:normAutofit/>
          </a:bodyPr>
          <a:lstStyle/>
          <a:p>
            <a:r>
              <a:rPr lang="en-US" dirty="0"/>
              <a:t>Blackhole-Sybil Collaborative Attack</a:t>
            </a:r>
          </a:p>
          <a:p>
            <a:pPr lvl="1"/>
            <a:r>
              <a:rPr lang="en-US" dirty="0"/>
              <a:t>The Sybil adversary secretly transfers valid IDs to blackhole adversaries instead of abusing them.</a:t>
            </a:r>
          </a:p>
          <a:p>
            <a:pPr lvl="2"/>
            <a:r>
              <a:rPr lang="en-US" dirty="0" err="1"/>
              <a:t>SE1</a:t>
            </a:r>
            <a:r>
              <a:rPr lang="en-US" dirty="0"/>
              <a:t>: It does not trigger abnormal events and, thus, is hidden from detection.</a:t>
            </a:r>
          </a:p>
          <a:p>
            <a:pPr lvl="1"/>
            <a:r>
              <a:rPr lang="en-US" dirty="0"/>
              <a:t>Blackhole adversaries broadcast false routing information with distinct IDs received from the Sybil adversary.</a:t>
            </a:r>
          </a:p>
          <a:p>
            <a:pPr lvl="2"/>
            <a:r>
              <a:rPr lang="en-US" dirty="0" err="1"/>
              <a:t>SE2</a:t>
            </a:r>
            <a:r>
              <a:rPr lang="en-US" dirty="0"/>
              <a:t>: Making blacklisting-based blackhole attack defense mechanisms[4~6] invalid.</a:t>
            </a:r>
          </a:p>
          <a:p>
            <a:endParaRPr lang="en-US" dirty="0"/>
          </a:p>
        </p:txBody>
      </p:sp>
    </p:spTree>
    <p:extLst>
      <p:ext uri="{BB962C8B-B14F-4D97-AF65-F5344CB8AC3E}">
        <p14:creationId xmlns:p14="http://schemas.microsoft.com/office/powerpoint/2010/main" val="1130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normAutofit/>
          </a:bodyPr>
          <a:lstStyle/>
          <a:p>
            <a:pPr eaLnBrk="1" hangingPunct="1"/>
            <a:r>
              <a:rPr lang="en-US" altLang="en-US" dirty="0"/>
              <a:t>Collaborative Attacks (cont’d)</a:t>
            </a:r>
          </a:p>
        </p:txBody>
      </p:sp>
      <p:sp>
        <p:nvSpPr>
          <p:cNvPr id="12293" name="Rectangle 3"/>
          <p:cNvSpPr>
            <a:spLocks noGrp="1" noChangeArrowheads="1"/>
          </p:cNvSpPr>
          <p:nvPr>
            <p:ph idx="1"/>
          </p:nvPr>
        </p:nvSpPr>
        <p:spPr/>
        <p:txBody>
          <a:bodyPr>
            <a:normAutofit/>
          </a:bodyPr>
          <a:lstStyle/>
          <a:p>
            <a:pPr marL="338138" indent="-338138"/>
            <a:r>
              <a:rPr lang="en-US" altLang="zh-CN" sz="2800">
                <a:ea typeface="宋体" pitchFamily="2" charset="-122"/>
              </a:rPr>
              <a:t>From a low-level technical point of view, attacks can be categorized into:</a:t>
            </a:r>
          </a:p>
          <a:p>
            <a:pPr marL="863600" lvl="1" indent="-411163"/>
            <a:r>
              <a:rPr lang="en-US" altLang="zh-CN" sz="2400">
                <a:ea typeface="宋体" pitchFamily="2" charset="-122"/>
              </a:rPr>
              <a:t>Attacks that may overshadow (cover) each other</a:t>
            </a:r>
          </a:p>
          <a:p>
            <a:pPr marL="863600" lvl="1" indent="-411163"/>
            <a:r>
              <a:rPr lang="en-US" altLang="zh-CN" sz="2400">
                <a:ea typeface="宋体" pitchFamily="2" charset="-122"/>
              </a:rPr>
              <a:t>Attacks that may diminish the effects of others</a:t>
            </a:r>
          </a:p>
          <a:p>
            <a:pPr marL="863600" lvl="1" indent="-411163"/>
            <a:r>
              <a:rPr lang="en-US" altLang="zh-CN" sz="2400">
                <a:ea typeface="宋体" pitchFamily="2" charset="-122"/>
              </a:rPr>
              <a:t>Attacks that interfere with each other</a:t>
            </a:r>
          </a:p>
          <a:p>
            <a:pPr marL="863600" lvl="1" indent="-411163"/>
            <a:r>
              <a:rPr lang="en-US" altLang="zh-CN" sz="2400">
                <a:ea typeface="宋体" pitchFamily="2" charset="-122"/>
              </a:rPr>
              <a:t>Attacks that may expose other attacks</a:t>
            </a:r>
          </a:p>
          <a:p>
            <a:pPr marL="863600" lvl="1" indent="-411163"/>
            <a:r>
              <a:rPr lang="en-US" altLang="zh-CN" sz="2400">
                <a:ea typeface="宋体" pitchFamily="2" charset="-122"/>
              </a:rPr>
              <a:t>Attacks that may be launched in sequence</a:t>
            </a:r>
          </a:p>
          <a:p>
            <a:pPr marL="863600" lvl="1" indent="-411163"/>
            <a:r>
              <a:rPr lang="en-US" altLang="zh-CN" sz="2400">
                <a:ea typeface="宋体" pitchFamily="2" charset="-122"/>
              </a:rPr>
              <a:t>Attacks that may target different areas of the network</a:t>
            </a:r>
          </a:p>
          <a:p>
            <a:pPr marL="863600" lvl="1" indent="-411163"/>
            <a:r>
              <a:rPr lang="en-US" altLang="zh-CN" sz="2400">
                <a:ea typeface="宋体" pitchFamily="2" charset="-122"/>
              </a:rPr>
              <a:t>Attacks that are just below the threshold of detection but persist in large numbers</a:t>
            </a:r>
            <a:endParaRPr lang="en-US" altLang="en-US" sz="2400"/>
          </a:p>
          <a:p>
            <a:pPr marL="863600" lvl="1" indent="-411163">
              <a:buNone/>
            </a:pPr>
            <a:endParaRPr lang="en-US" altLang="en-US" sz="2400"/>
          </a:p>
          <a:p>
            <a:pPr marL="338138" indent="-338138">
              <a:buNone/>
            </a:pPr>
            <a:endParaRPr lang="en-US" altLang="en-US" sz="2800"/>
          </a:p>
          <a:p>
            <a:pPr marL="338138" indent="-338138"/>
            <a:endParaRPr lang="en-US" altLang="en-US"/>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5EB02C26-C4A8-4037-AC4C-F71B609ED8E5}" type="slidenum">
              <a:rPr lang="en-US" altLang="en-US" sz="1000" b="0">
                <a:solidFill>
                  <a:srgbClr val="808080"/>
                </a:solidFill>
              </a:rPr>
              <a:pPr/>
              <a:t>6</a:t>
            </a:fld>
            <a:endParaRPr lang="en-US" altLang="en-US" sz="1000" b="0">
              <a:solidFill>
                <a:srgbClr val="808080"/>
              </a:solidFill>
            </a:endParaRPr>
          </a:p>
        </p:txBody>
      </p:sp>
    </p:spTree>
    <p:extLst>
      <p:ext uri="{BB962C8B-B14F-4D97-AF65-F5344CB8AC3E}">
        <p14:creationId xmlns:p14="http://schemas.microsoft.com/office/powerpoint/2010/main" val="682390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003B-884A-6271-8F7C-BF4D69BE2CD7}"/>
              </a:ext>
            </a:extLst>
          </p:cNvPr>
          <p:cNvSpPr>
            <a:spLocks noGrp="1"/>
          </p:cNvSpPr>
          <p:nvPr>
            <p:ph type="title"/>
          </p:nvPr>
        </p:nvSpPr>
        <p:spPr/>
        <p:txBody>
          <a:bodyPr>
            <a:normAutofit fontScale="90000"/>
          </a:bodyPr>
          <a:lstStyle/>
          <a:p>
            <a:r>
              <a:rPr lang="en-US" dirty="0"/>
              <a:t>Task 2: Designing Mechanisms to Secure Autonomous UAV Networks against Collab- </a:t>
            </a:r>
            <a:r>
              <a:rPr lang="en-US" dirty="0" err="1"/>
              <a:t>orative</a:t>
            </a:r>
            <a:r>
              <a:rPr lang="en-US" dirty="0"/>
              <a:t> Attacks </a:t>
            </a:r>
          </a:p>
        </p:txBody>
      </p:sp>
      <p:sp>
        <p:nvSpPr>
          <p:cNvPr id="3" name="Content Placeholder 2">
            <a:extLst>
              <a:ext uri="{FF2B5EF4-FFF2-40B4-BE49-F238E27FC236}">
                <a16:creationId xmlns:a16="http://schemas.microsoft.com/office/drawing/2014/main" id="{33685CB8-F220-BD03-9DBD-D9D788BA50F9}"/>
              </a:ext>
            </a:extLst>
          </p:cNvPr>
          <p:cNvSpPr>
            <a:spLocks noGrp="1"/>
          </p:cNvSpPr>
          <p:nvPr>
            <p:ph idx="1"/>
          </p:nvPr>
        </p:nvSpPr>
        <p:spPr/>
        <p:txBody>
          <a:bodyPr>
            <a:normAutofit lnSpcReduction="10000"/>
          </a:bodyPr>
          <a:lstStyle/>
          <a:p>
            <a:r>
              <a:rPr lang="en-US" dirty="0"/>
              <a:t>Defense against Multi-Stage Attacks (</a:t>
            </a:r>
            <a:r>
              <a:rPr lang="en-US" dirty="0" err="1"/>
              <a:t>MSAs</a:t>
            </a:r>
            <a:r>
              <a:rPr lang="en-US" dirty="0"/>
              <a:t>) vs. Defense against Collaborative Attacks:</a:t>
            </a:r>
          </a:p>
          <a:p>
            <a:pPr lvl="1"/>
            <a:r>
              <a:rPr lang="en-US" dirty="0"/>
              <a:t>Defenses against </a:t>
            </a:r>
            <a:r>
              <a:rPr lang="en-US" dirty="0" err="1"/>
              <a:t>MSAs</a:t>
            </a:r>
            <a:r>
              <a:rPr lang="en-US" dirty="0"/>
              <a:t> are concerned with finding patterns in sequential actions that are typically conducted by a single attacker. </a:t>
            </a:r>
          </a:p>
          <a:p>
            <a:pPr lvl="1"/>
            <a:r>
              <a:rPr lang="en-US" dirty="0"/>
              <a:t>By contrast, collaborative attacks are more general because they involve multiple attackers, who can execute their actions in an interleaved fashion which is more sophisticated than sequential events.</a:t>
            </a:r>
          </a:p>
          <a:p>
            <a:r>
              <a:rPr lang="en-US" dirty="0"/>
              <a:t>Nevertheless, the research will use sequential data analysis as some building-blocks in the defenses. </a:t>
            </a:r>
          </a:p>
          <a:p>
            <a:r>
              <a:rPr lang="en-US" dirty="0"/>
              <a:t>Moreover, the </a:t>
            </a:r>
            <a:r>
              <a:rPr lang="en-US" dirty="0" err="1"/>
              <a:t>MSAs</a:t>
            </a:r>
            <a:r>
              <a:rPr lang="en-US" dirty="0"/>
              <a:t> launched by a single attacker cannot achieve synergy effects as discussed above.</a:t>
            </a:r>
          </a:p>
        </p:txBody>
      </p:sp>
    </p:spTree>
    <p:extLst>
      <p:ext uri="{BB962C8B-B14F-4D97-AF65-F5344CB8AC3E}">
        <p14:creationId xmlns:p14="http://schemas.microsoft.com/office/powerpoint/2010/main" val="18794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920F-87CD-554F-A969-DBE81A510E19}"/>
              </a:ext>
            </a:extLst>
          </p:cNvPr>
          <p:cNvSpPr>
            <a:spLocks noGrp="1"/>
          </p:cNvSpPr>
          <p:nvPr>
            <p:ph type="title"/>
          </p:nvPr>
        </p:nvSpPr>
        <p:spPr/>
        <p:txBody>
          <a:bodyPr>
            <a:normAutofit fontScale="90000"/>
          </a:bodyPr>
          <a:lstStyle/>
          <a:p>
            <a:r>
              <a:rPr lang="en-US" dirty="0"/>
              <a:t>Task 2: Designing Mechanisms to Secure Autonomous UAV Networks against Collab- </a:t>
            </a:r>
            <a:r>
              <a:rPr lang="en-US" dirty="0" err="1"/>
              <a:t>orative</a:t>
            </a:r>
            <a:r>
              <a:rPr lang="en-US" dirty="0"/>
              <a:t> Attacks </a:t>
            </a:r>
          </a:p>
        </p:txBody>
      </p:sp>
      <p:sp>
        <p:nvSpPr>
          <p:cNvPr id="3" name="Content Placeholder 2">
            <a:extLst>
              <a:ext uri="{FF2B5EF4-FFF2-40B4-BE49-F238E27FC236}">
                <a16:creationId xmlns:a16="http://schemas.microsoft.com/office/drawing/2014/main" id="{D3319504-49E1-ACD5-9B6A-2868423DB733}"/>
              </a:ext>
            </a:extLst>
          </p:cNvPr>
          <p:cNvSpPr>
            <a:spLocks noGrp="1"/>
          </p:cNvSpPr>
          <p:nvPr>
            <p:ph idx="1"/>
          </p:nvPr>
        </p:nvSpPr>
        <p:spPr/>
        <p:txBody>
          <a:bodyPr/>
          <a:lstStyle/>
          <a:p>
            <a:r>
              <a:rPr lang="en-US" dirty="0"/>
              <a:t>Current multi-stage attack defenses fail to address three challenges in UAV environments: </a:t>
            </a:r>
          </a:p>
          <a:p>
            <a:pPr lvl="1"/>
            <a:r>
              <a:rPr lang="en-US" dirty="0"/>
              <a:t>(1) coordinated actions by multiple attackers, </a:t>
            </a:r>
          </a:p>
          <a:p>
            <a:pPr lvl="1"/>
            <a:r>
              <a:rPr lang="en-US" dirty="0"/>
              <a:t>(2) rapidly changing attack surfaces due to UAV mobility, and </a:t>
            </a:r>
          </a:p>
          <a:p>
            <a:pPr lvl="1"/>
            <a:r>
              <a:rPr lang="en-US" dirty="0"/>
              <a:t>(3) resource constraints that limit computational defense mechanisms. </a:t>
            </a:r>
          </a:p>
          <a:p>
            <a:endParaRPr lang="en-US" dirty="0"/>
          </a:p>
        </p:txBody>
      </p:sp>
    </p:spTree>
    <p:extLst>
      <p:ext uri="{BB962C8B-B14F-4D97-AF65-F5344CB8AC3E}">
        <p14:creationId xmlns:p14="http://schemas.microsoft.com/office/powerpoint/2010/main" val="175623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C44C-D96D-D913-D0A6-85E023CAC4F1}"/>
              </a:ext>
            </a:extLst>
          </p:cNvPr>
          <p:cNvSpPr>
            <a:spLocks noGrp="1"/>
          </p:cNvSpPr>
          <p:nvPr>
            <p:ph type="title"/>
          </p:nvPr>
        </p:nvSpPr>
        <p:spPr>
          <a:xfrm>
            <a:off x="496389" y="365125"/>
            <a:ext cx="10857411" cy="1325563"/>
          </a:xfrm>
        </p:spPr>
        <p:txBody>
          <a:bodyPr/>
          <a:lstStyle/>
          <a:p>
            <a:r>
              <a:rPr lang="en-US" b="0" i="0" u="none" strike="noStrike" dirty="0">
                <a:solidFill>
                  <a:srgbClr val="000000"/>
                </a:solidFill>
                <a:effectLst/>
              </a:rPr>
              <a:t>Using Formal Methods to Detect Collaborative Attacks</a:t>
            </a:r>
            <a:endParaRPr lang="en-US" dirty="0">
              <a:solidFill>
                <a:srgbClr val="FF0000"/>
              </a:solidFill>
            </a:endParaRPr>
          </a:p>
        </p:txBody>
      </p:sp>
      <p:sp>
        <p:nvSpPr>
          <p:cNvPr id="3" name="Content Placeholder 2">
            <a:extLst>
              <a:ext uri="{FF2B5EF4-FFF2-40B4-BE49-F238E27FC236}">
                <a16:creationId xmlns:a16="http://schemas.microsoft.com/office/drawing/2014/main" id="{CF4BADC8-289F-2252-1407-B82DCDE16A0C}"/>
              </a:ext>
            </a:extLst>
          </p:cNvPr>
          <p:cNvSpPr>
            <a:spLocks noGrp="1"/>
          </p:cNvSpPr>
          <p:nvPr>
            <p:ph idx="1"/>
          </p:nvPr>
        </p:nvSpPr>
        <p:spPr>
          <a:xfrm>
            <a:off x="496389" y="1825625"/>
            <a:ext cx="11268891" cy="4351338"/>
          </a:xfrm>
        </p:spPr>
        <p:txBody>
          <a:bodyPr>
            <a:normAutofit fontScale="85000" lnSpcReduction="20000"/>
          </a:bodyPr>
          <a:lstStyle/>
          <a:p>
            <a:pPr marL="0" indent="0" algn="l">
              <a:buNone/>
            </a:pPr>
            <a:r>
              <a:rPr lang="en-US" b="0" i="0" u="none" strike="noStrike" dirty="0">
                <a:solidFill>
                  <a:srgbClr val="000000"/>
                </a:solidFill>
                <a:effectLst/>
              </a:rPr>
              <a:t>Traditional ML models struggle to detect multi-step, coordinated attack behavior. Collaborative attacks often span multiple nodes and evolve over time — difficult to capture via flow-based features alone.</a:t>
            </a:r>
          </a:p>
          <a:p>
            <a:pPr algn="l">
              <a:buNone/>
            </a:pPr>
            <a:r>
              <a:rPr lang="en-US" b="1" i="0" u="none" strike="noStrike" dirty="0">
                <a:solidFill>
                  <a:srgbClr val="000000"/>
                </a:solidFill>
                <a:effectLst/>
              </a:rPr>
              <a:t>Our Approach:</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Treat network events as </a:t>
            </a:r>
            <a:r>
              <a:rPr lang="en-US" b="1" i="0" u="none" strike="noStrike" dirty="0">
                <a:solidFill>
                  <a:srgbClr val="000000"/>
                </a:solidFill>
                <a:effectLst/>
              </a:rPr>
              <a:t>state transitions</a:t>
            </a:r>
            <a:r>
              <a:rPr lang="en-US" b="0" i="0" u="none" strike="noStrike" dirty="0">
                <a:solidFill>
                  <a:srgbClr val="000000"/>
                </a:solidFill>
                <a:effectLst/>
              </a:rPr>
              <a:t> in a system model.</a:t>
            </a:r>
          </a:p>
          <a:p>
            <a:pPr algn="l">
              <a:buFont typeface="Arial" panose="020B0604020202020204" pitchFamily="34" charset="0"/>
              <a:buChar char="•"/>
            </a:pPr>
            <a:r>
              <a:rPr lang="en-US" b="0" i="0" u="none" strike="noStrike" dirty="0">
                <a:solidFill>
                  <a:srgbClr val="000000"/>
                </a:solidFill>
                <a:effectLst/>
              </a:rPr>
              <a:t>Use </a:t>
            </a:r>
            <a:r>
              <a:rPr lang="en-US" b="1" i="0" u="none" strike="noStrike" dirty="0">
                <a:solidFill>
                  <a:srgbClr val="000000"/>
                </a:solidFill>
                <a:effectLst/>
              </a:rPr>
              <a:t>formal verification techniques</a:t>
            </a:r>
            <a:r>
              <a:rPr lang="en-US" b="0" i="0" u="none" strike="noStrike" dirty="0">
                <a:solidFill>
                  <a:srgbClr val="000000"/>
                </a:solidFill>
                <a:effectLst/>
              </a:rPr>
              <a:t> (e.g., model checking) to:</a:t>
            </a:r>
          </a:p>
          <a:p>
            <a:pPr marL="742950" lvl="1" indent="-285750" algn="l">
              <a:buFont typeface="Arial" panose="020B0604020202020204" pitchFamily="34" charset="0"/>
              <a:buChar char="•"/>
            </a:pPr>
            <a:r>
              <a:rPr lang="en-US" b="0" i="0" u="none" strike="noStrike" dirty="0">
                <a:solidFill>
                  <a:srgbClr val="000000"/>
                </a:solidFill>
                <a:effectLst/>
              </a:rPr>
              <a:t>Detect illegal state transitions or unexpected sequences.</a:t>
            </a:r>
          </a:p>
          <a:p>
            <a:pPr marL="742950" lvl="1" indent="-285750" algn="l">
              <a:buFont typeface="Arial" panose="020B0604020202020204" pitchFamily="34" charset="0"/>
              <a:buChar char="•"/>
            </a:pPr>
            <a:r>
              <a:rPr lang="en-US" b="0" i="0" u="none" strike="noStrike" dirty="0">
                <a:solidFill>
                  <a:srgbClr val="000000"/>
                </a:solidFill>
                <a:effectLst/>
              </a:rPr>
              <a:t>Identify if multiple agents are collaborating across time to breach security.</a:t>
            </a:r>
          </a:p>
          <a:p>
            <a:pPr algn="l">
              <a:buNone/>
            </a:pPr>
            <a:r>
              <a:rPr lang="en-US" b="1" i="0" u="none" strike="noStrike" dirty="0">
                <a:solidFill>
                  <a:srgbClr val="000000"/>
                </a:solidFill>
                <a:effectLst/>
              </a:rPr>
              <a:t>Key Ideas:</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Model UAV network behavior using </a:t>
            </a:r>
            <a:r>
              <a:rPr lang="en-US" b="1" i="0" u="none" strike="noStrike" dirty="0">
                <a:solidFill>
                  <a:srgbClr val="000000"/>
                </a:solidFill>
                <a:effectLst/>
              </a:rPr>
              <a:t>finite state machines</a:t>
            </a:r>
            <a:r>
              <a:rPr lang="en-US" b="0" i="0" u="none" strike="noStrike" dirty="0">
                <a:solidFill>
                  <a:srgbClr val="000000"/>
                </a:solidFill>
                <a:effectLst/>
              </a:rPr>
              <a:t> or </a:t>
            </a:r>
            <a:r>
              <a:rPr lang="en-US" b="1" i="0" u="none" strike="noStrike" dirty="0">
                <a:solidFill>
                  <a:srgbClr val="000000"/>
                </a:solidFill>
                <a:effectLst/>
              </a:rPr>
              <a:t>temporal logic</a:t>
            </a:r>
            <a:r>
              <a:rPr lang="en-US" b="0" i="0" u="none" strike="noStrike" dirty="0">
                <a:solidFill>
                  <a:srgbClr val="000000"/>
                </a:solidFill>
                <a:effectLst/>
              </a:rPr>
              <a:t>.</a:t>
            </a:r>
          </a:p>
          <a:p>
            <a:pPr algn="l">
              <a:buFont typeface="Arial" panose="020B0604020202020204" pitchFamily="34" charset="0"/>
              <a:buChar char="•"/>
            </a:pPr>
            <a:r>
              <a:rPr lang="en-US" b="0" i="0" u="none" strike="noStrike" dirty="0">
                <a:solidFill>
                  <a:srgbClr val="000000"/>
                </a:solidFill>
                <a:effectLst/>
              </a:rPr>
              <a:t>Encode known benign and malicious interaction patterns.</a:t>
            </a:r>
          </a:p>
          <a:p>
            <a:pPr algn="l">
              <a:buFont typeface="Arial" panose="020B0604020202020204" pitchFamily="34" charset="0"/>
              <a:buChar char="•"/>
            </a:pPr>
            <a:r>
              <a:rPr lang="en-US" b="0" i="0" u="none" strike="noStrike" dirty="0">
                <a:solidFill>
                  <a:srgbClr val="000000"/>
                </a:solidFill>
                <a:effectLst/>
              </a:rPr>
              <a:t>Use runtime verification or offline checking to flag potential coordinated attacks.</a:t>
            </a:r>
          </a:p>
          <a:p>
            <a:pPr marL="0" indent="0">
              <a:buNone/>
            </a:pPr>
            <a:endParaRPr lang="en-US" dirty="0"/>
          </a:p>
        </p:txBody>
      </p:sp>
    </p:spTree>
    <p:extLst>
      <p:ext uri="{BB962C8B-B14F-4D97-AF65-F5344CB8AC3E}">
        <p14:creationId xmlns:p14="http://schemas.microsoft.com/office/powerpoint/2010/main" val="37069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A9EF-9FBD-C857-32AE-7AC403B0A6DD}"/>
              </a:ext>
            </a:extLst>
          </p:cNvPr>
          <p:cNvSpPr>
            <a:spLocks noGrp="1"/>
          </p:cNvSpPr>
          <p:nvPr>
            <p:ph type="title"/>
          </p:nvPr>
        </p:nvSpPr>
        <p:spPr>
          <a:xfrm>
            <a:off x="278674" y="365125"/>
            <a:ext cx="11075126" cy="1325563"/>
          </a:xfrm>
        </p:spPr>
        <p:txBody>
          <a:bodyPr/>
          <a:lstStyle/>
          <a:p>
            <a:r>
              <a:rPr lang="en-US" b="0" i="0" u="none" strike="noStrike" dirty="0">
                <a:solidFill>
                  <a:srgbClr val="000000"/>
                </a:solidFill>
                <a:effectLst/>
              </a:rPr>
              <a:t>Learning-Based Models for Sequential Detection</a:t>
            </a:r>
            <a:endParaRPr lang="en-US" dirty="0">
              <a:solidFill>
                <a:srgbClr val="FF0000"/>
              </a:solidFill>
            </a:endParaRPr>
          </a:p>
        </p:txBody>
      </p:sp>
      <p:sp>
        <p:nvSpPr>
          <p:cNvPr id="3" name="Content Placeholder 2">
            <a:extLst>
              <a:ext uri="{FF2B5EF4-FFF2-40B4-BE49-F238E27FC236}">
                <a16:creationId xmlns:a16="http://schemas.microsoft.com/office/drawing/2014/main" id="{AE443714-F7E4-5177-36B0-310EADA7E6A8}"/>
              </a:ext>
            </a:extLst>
          </p:cNvPr>
          <p:cNvSpPr>
            <a:spLocks noGrp="1"/>
          </p:cNvSpPr>
          <p:nvPr>
            <p:ph idx="1"/>
          </p:nvPr>
        </p:nvSpPr>
        <p:spPr>
          <a:xfrm>
            <a:off x="278674" y="1825625"/>
            <a:ext cx="11268892" cy="4351338"/>
          </a:xfrm>
        </p:spPr>
        <p:txBody>
          <a:bodyPr>
            <a:normAutofit fontScale="92500"/>
          </a:bodyPr>
          <a:lstStyle/>
          <a:p>
            <a:pPr algn="l">
              <a:buNone/>
            </a:pPr>
            <a:r>
              <a:rPr lang="en-US" b="1" i="0" u="none" strike="noStrike" dirty="0">
                <a:solidFill>
                  <a:srgbClr val="000000"/>
                </a:solidFill>
                <a:effectLst/>
              </a:rPr>
              <a:t>Hidden Markov Models (HMM):</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Probabilistic models capturing transitions between hidden system states.</a:t>
            </a:r>
          </a:p>
          <a:p>
            <a:pPr algn="l">
              <a:buFont typeface="Arial" panose="020B0604020202020204" pitchFamily="34" charset="0"/>
              <a:buChar char="•"/>
            </a:pPr>
            <a:r>
              <a:rPr lang="en-US" b="0" i="0" u="none" strike="noStrike" dirty="0">
                <a:solidFill>
                  <a:srgbClr val="000000"/>
                </a:solidFill>
                <a:effectLst/>
              </a:rPr>
              <a:t>Suitable for lightweight onboard detection.</a:t>
            </a:r>
          </a:p>
          <a:p>
            <a:pPr algn="l">
              <a:buFont typeface="Arial" panose="020B0604020202020204" pitchFamily="34" charset="0"/>
              <a:buChar char="•"/>
            </a:pPr>
            <a:r>
              <a:rPr lang="en-US" b="0" i="0" u="none" strike="noStrike" dirty="0">
                <a:solidFill>
                  <a:srgbClr val="000000"/>
                </a:solidFill>
                <a:effectLst/>
              </a:rPr>
              <a:t>Assumes limited memory (Markov property) and works best with relatively simple or periodic attack patterns.</a:t>
            </a:r>
          </a:p>
          <a:p>
            <a:pPr algn="l">
              <a:buNone/>
            </a:pPr>
            <a:r>
              <a:rPr lang="en-US" b="1" i="0" u="none" strike="noStrike" dirty="0">
                <a:solidFill>
                  <a:srgbClr val="000000"/>
                </a:solidFill>
                <a:effectLst/>
              </a:rPr>
              <a:t>Long Short-Term Memory Networks (LSTM):</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A type of recurrent neural network designed to capture long-term dependencies.</a:t>
            </a:r>
          </a:p>
          <a:p>
            <a:pPr algn="l">
              <a:buFont typeface="Arial" panose="020B0604020202020204" pitchFamily="34" charset="0"/>
              <a:buChar char="•"/>
            </a:pPr>
            <a:r>
              <a:rPr lang="en-US" b="0" i="0" u="none" strike="noStrike" dirty="0">
                <a:solidFill>
                  <a:srgbClr val="000000"/>
                </a:solidFill>
                <a:effectLst/>
              </a:rPr>
              <a:t>Effective in learning subtle, delayed, or multi-stage attack patterns.</a:t>
            </a:r>
          </a:p>
          <a:p>
            <a:pPr algn="l">
              <a:buFont typeface="Arial" panose="020B0604020202020204" pitchFamily="34" charset="0"/>
              <a:buChar char="•"/>
            </a:pPr>
            <a:r>
              <a:rPr lang="en-US" b="0" i="0" u="none" strike="noStrike" dirty="0">
                <a:solidFill>
                  <a:srgbClr val="000000"/>
                </a:solidFill>
                <a:effectLst/>
              </a:rPr>
              <a:t>Requires extensive training data and higher computational resources.</a:t>
            </a:r>
          </a:p>
          <a:p>
            <a:endParaRPr lang="en-US" dirty="0"/>
          </a:p>
        </p:txBody>
      </p:sp>
    </p:spTree>
    <p:extLst>
      <p:ext uri="{BB962C8B-B14F-4D97-AF65-F5344CB8AC3E}">
        <p14:creationId xmlns:p14="http://schemas.microsoft.com/office/powerpoint/2010/main" val="24994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2344-8544-8116-0CBB-9F3B75E2F9BA}"/>
              </a:ext>
            </a:extLst>
          </p:cNvPr>
          <p:cNvSpPr>
            <a:spLocks noGrp="1"/>
          </p:cNvSpPr>
          <p:nvPr>
            <p:ph type="title"/>
          </p:nvPr>
        </p:nvSpPr>
        <p:spPr/>
        <p:txBody>
          <a:bodyPr>
            <a:normAutofit fontScale="90000"/>
          </a:bodyPr>
          <a:lstStyle/>
          <a:p>
            <a:r>
              <a:rPr lang="en-US" dirty="0"/>
              <a:t>Examples of events and actions associated with the four proposed mechanisms in the context of three examples of collaborative attacks. </a:t>
            </a:r>
          </a:p>
        </p:txBody>
      </p:sp>
      <p:pic>
        <p:nvPicPr>
          <p:cNvPr id="4" name="Picture 3">
            <a:extLst>
              <a:ext uri="{FF2B5EF4-FFF2-40B4-BE49-F238E27FC236}">
                <a16:creationId xmlns:a16="http://schemas.microsoft.com/office/drawing/2014/main" id="{93EC6C25-BA36-1CA1-4A88-77E321D71E16}"/>
              </a:ext>
            </a:extLst>
          </p:cNvPr>
          <p:cNvPicPr>
            <a:picLocks noChangeAspect="1"/>
          </p:cNvPicPr>
          <p:nvPr/>
        </p:nvPicPr>
        <p:blipFill>
          <a:blip r:embed="rId3"/>
          <a:stretch>
            <a:fillRect/>
          </a:stretch>
        </p:blipFill>
        <p:spPr>
          <a:xfrm>
            <a:off x="2209800" y="1907758"/>
            <a:ext cx="7772400" cy="4585117"/>
          </a:xfrm>
          <a:prstGeom prst="rect">
            <a:avLst/>
          </a:prstGeom>
        </p:spPr>
      </p:pic>
    </p:spTree>
    <p:extLst>
      <p:ext uri="{BB962C8B-B14F-4D97-AF65-F5344CB8AC3E}">
        <p14:creationId xmlns:p14="http://schemas.microsoft.com/office/powerpoint/2010/main" val="3919870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0555-EDF4-E9F2-442A-13702D678CBA}"/>
              </a:ext>
            </a:extLst>
          </p:cNvPr>
          <p:cNvSpPr>
            <a:spLocks noGrp="1"/>
          </p:cNvSpPr>
          <p:nvPr>
            <p:ph type="title"/>
          </p:nvPr>
        </p:nvSpPr>
        <p:spPr/>
        <p:txBody>
          <a:bodyPr>
            <a:normAutofit/>
          </a:bodyPr>
          <a:lstStyle/>
          <a:p>
            <a:r>
              <a:rPr lang="en-US" dirty="0"/>
              <a:t>Task 3: Designing Defense Framework to Counter Collaborative Attacks </a:t>
            </a:r>
          </a:p>
        </p:txBody>
      </p:sp>
      <p:pic>
        <p:nvPicPr>
          <p:cNvPr id="4" name="Picture 3">
            <a:extLst>
              <a:ext uri="{FF2B5EF4-FFF2-40B4-BE49-F238E27FC236}">
                <a16:creationId xmlns:a16="http://schemas.microsoft.com/office/drawing/2014/main" id="{BAA997CF-F28C-CA9E-D523-E8AFE844F578}"/>
              </a:ext>
            </a:extLst>
          </p:cNvPr>
          <p:cNvPicPr>
            <a:picLocks noChangeAspect="1"/>
          </p:cNvPicPr>
          <p:nvPr/>
        </p:nvPicPr>
        <p:blipFill>
          <a:blip r:embed="rId3"/>
          <a:stretch>
            <a:fillRect/>
          </a:stretch>
        </p:blipFill>
        <p:spPr>
          <a:xfrm>
            <a:off x="2855641" y="1690688"/>
            <a:ext cx="6480717" cy="4935753"/>
          </a:xfrm>
          <a:prstGeom prst="rect">
            <a:avLst/>
          </a:prstGeom>
        </p:spPr>
      </p:pic>
    </p:spTree>
    <p:extLst>
      <p:ext uri="{BB962C8B-B14F-4D97-AF65-F5344CB8AC3E}">
        <p14:creationId xmlns:p14="http://schemas.microsoft.com/office/powerpoint/2010/main" val="308637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BB09-5AC9-10C5-4146-410CBB69095C}"/>
              </a:ext>
            </a:extLst>
          </p:cNvPr>
          <p:cNvSpPr>
            <a:spLocks noGrp="1"/>
          </p:cNvSpPr>
          <p:nvPr>
            <p:ph type="title"/>
          </p:nvPr>
        </p:nvSpPr>
        <p:spPr/>
        <p:txBody>
          <a:bodyPr/>
          <a:lstStyle/>
          <a:p>
            <a:r>
              <a:rPr lang="en-US" altLang="zh-CN" dirty="0"/>
              <a:t>A</a:t>
            </a:r>
            <a:r>
              <a:rPr lang="zh-CN" altLang="en-US" dirty="0"/>
              <a:t> </a:t>
            </a:r>
            <a:r>
              <a:rPr lang="en-US" altLang="zh-CN" dirty="0"/>
              <a:t>Proposed</a:t>
            </a:r>
            <a:r>
              <a:rPr lang="zh-CN" altLang="en-US" dirty="0"/>
              <a:t> </a:t>
            </a:r>
            <a:r>
              <a:rPr lang="en-US" altLang="zh-CN" dirty="0"/>
              <a:t>Framework</a:t>
            </a:r>
            <a:endParaRPr lang="en-US" dirty="0"/>
          </a:p>
        </p:txBody>
      </p:sp>
      <p:sp>
        <p:nvSpPr>
          <p:cNvPr id="3" name="Content Placeholder 2">
            <a:extLst>
              <a:ext uri="{FF2B5EF4-FFF2-40B4-BE49-F238E27FC236}">
                <a16:creationId xmlns:a16="http://schemas.microsoft.com/office/drawing/2014/main" id="{72675D41-2E60-CAA2-33D8-67942757656C}"/>
              </a:ext>
            </a:extLst>
          </p:cNvPr>
          <p:cNvSpPr>
            <a:spLocks noGrp="1"/>
          </p:cNvSpPr>
          <p:nvPr>
            <p:ph idx="1"/>
          </p:nvPr>
        </p:nvSpPr>
        <p:spPr/>
        <p:txBody>
          <a:bodyPr>
            <a:normAutofit/>
          </a:bodyPr>
          <a:lstStyle/>
          <a:p>
            <a:r>
              <a:rPr lang="en-US" dirty="0"/>
              <a:t>The figure highlights the preliminary framework</a:t>
            </a:r>
          </a:p>
          <a:p>
            <a:pPr lvl="1"/>
            <a:r>
              <a:rPr lang="en-US" dirty="0"/>
              <a:t>The framework implements a distributed detection architecture that balances detection capability with UAV resource constraints. </a:t>
            </a:r>
          </a:p>
          <a:p>
            <a:pPr lvl="1"/>
            <a:r>
              <a:rPr lang="en-US" dirty="0"/>
              <a:t>It leverages the Base Station (BS) for computationally intensive analysis while deploying efficient short-term detection on individual UAVs. </a:t>
            </a:r>
          </a:p>
          <a:p>
            <a:r>
              <a:rPr lang="en-US" dirty="0"/>
              <a:t>Base Station Components</a:t>
            </a:r>
          </a:p>
          <a:p>
            <a:pPr lvl="1"/>
            <a:r>
              <a:rPr lang="en-US" dirty="0"/>
              <a:t>The Model Checking Engine forms the framework’s foundation, providing three functions. </a:t>
            </a:r>
          </a:p>
          <a:p>
            <a:pPr marL="1371600" lvl="2" indent="-457200">
              <a:buFont typeface="+mj-lt"/>
              <a:buAutoNum type="arabicPeriod"/>
            </a:pPr>
            <a:r>
              <a:rPr lang="en-US" dirty="0"/>
              <a:t>Discovers and verifies possible attack collaboration patterns. </a:t>
            </a:r>
          </a:p>
          <a:p>
            <a:pPr marL="1371600" lvl="2" indent="-457200">
              <a:buFont typeface="+mj-lt"/>
              <a:buAutoNum type="arabicPeriod"/>
            </a:pPr>
            <a:r>
              <a:rPr lang="en-US" dirty="0"/>
              <a:t>Generates attack signatures to guide HMM deployment on UAVs.</a:t>
            </a:r>
          </a:p>
          <a:p>
            <a:pPr marL="1371600" lvl="2" indent="-457200">
              <a:buFont typeface="+mj-lt"/>
              <a:buAutoNum type="arabicPeriod"/>
            </a:pPr>
            <a:r>
              <a:rPr lang="en-US" dirty="0"/>
              <a:t>Identifies temporal dependencies and critical events for LSTM and attention analysis. </a:t>
            </a:r>
          </a:p>
          <a:p>
            <a:endParaRPr lang="en-US" dirty="0"/>
          </a:p>
        </p:txBody>
      </p:sp>
    </p:spTree>
    <p:extLst>
      <p:ext uri="{BB962C8B-B14F-4D97-AF65-F5344CB8AC3E}">
        <p14:creationId xmlns:p14="http://schemas.microsoft.com/office/powerpoint/2010/main" val="344786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AD36-1540-6EA0-E232-1201AAC33DD2}"/>
              </a:ext>
            </a:extLst>
          </p:cNvPr>
          <p:cNvSpPr>
            <a:spLocks noGrp="1"/>
          </p:cNvSpPr>
          <p:nvPr>
            <p:ph type="title"/>
          </p:nvPr>
        </p:nvSpPr>
        <p:spPr/>
        <p:txBody>
          <a:bodyPr/>
          <a:lstStyle/>
          <a:p>
            <a:r>
              <a:rPr lang="en-US" dirty="0"/>
              <a:t>A Proposed Framework</a:t>
            </a:r>
          </a:p>
        </p:txBody>
      </p:sp>
      <p:sp>
        <p:nvSpPr>
          <p:cNvPr id="3" name="Content Placeholder 2">
            <a:extLst>
              <a:ext uri="{FF2B5EF4-FFF2-40B4-BE49-F238E27FC236}">
                <a16:creationId xmlns:a16="http://schemas.microsoft.com/office/drawing/2014/main" id="{EFF8CDEA-C08B-B36B-5A54-20C4152DEC3E}"/>
              </a:ext>
            </a:extLst>
          </p:cNvPr>
          <p:cNvSpPr>
            <a:spLocks noGrp="1"/>
          </p:cNvSpPr>
          <p:nvPr>
            <p:ph idx="1"/>
          </p:nvPr>
        </p:nvSpPr>
        <p:spPr/>
        <p:txBody>
          <a:bodyPr>
            <a:normAutofit/>
          </a:bodyPr>
          <a:lstStyle/>
          <a:p>
            <a:r>
              <a:rPr lang="en-US" dirty="0"/>
              <a:t>The architecture offers several key advantages. </a:t>
            </a:r>
          </a:p>
          <a:p>
            <a:pPr lvl="1"/>
            <a:r>
              <a:rPr lang="en-US" dirty="0"/>
              <a:t>Immediate threat detection occurs at network edges through lightweight </a:t>
            </a:r>
            <a:r>
              <a:rPr lang="en-US" dirty="0" err="1"/>
              <a:t>HMMs</a:t>
            </a:r>
            <a:r>
              <a:rPr lang="en-US" dirty="0"/>
              <a:t> while complex attack evolution analysis is centralized at the BS. </a:t>
            </a:r>
          </a:p>
          <a:p>
            <a:pPr lvl="1"/>
            <a:r>
              <a:rPr lang="en-US" dirty="0"/>
              <a:t>UAVs maintain minimal state information and computational overhead, yet the framework continuously adapts to new attack patterns. </a:t>
            </a:r>
          </a:p>
          <a:p>
            <a:pPr lvl="1"/>
            <a:r>
              <a:rPr lang="en-US" dirty="0"/>
              <a:t>Most importantly, all detection decisions can be verified through model checking. </a:t>
            </a:r>
          </a:p>
          <a:p>
            <a:r>
              <a:rPr lang="en-US" dirty="0"/>
              <a:t>The preliminary experiments show this distributed approach provides a good tradeoff between effectiveness in detecting collaborative attacks and resource utilization. </a:t>
            </a:r>
          </a:p>
          <a:p>
            <a:endParaRPr lang="en-US" dirty="0"/>
          </a:p>
        </p:txBody>
      </p:sp>
    </p:spTree>
    <p:extLst>
      <p:ext uri="{BB962C8B-B14F-4D97-AF65-F5344CB8AC3E}">
        <p14:creationId xmlns:p14="http://schemas.microsoft.com/office/powerpoint/2010/main" val="41439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E677-69FC-8212-5229-EAAE779F69F9}"/>
              </a:ext>
            </a:extLst>
          </p:cNvPr>
          <p:cNvSpPr>
            <a:spLocks noGrp="1"/>
          </p:cNvSpPr>
          <p:nvPr>
            <p:ph type="title"/>
          </p:nvPr>
        </p:nvSpPr>
        <p:spPr/>
        <p:txBody>
          <a:bodyPr/>
          <a:lstStyle/>
          <a:p>
            <a:r>
              <a:rPr lang="en-US" dirty="0"/>
              <a:t>A Variant of the Proposed Framework</a:t>
            </a:r>
          </a:p>
        </p:txBody>
      </p:sp>
      <p:sp>
        <p:nvSpPr>
          <p:cNvPr id="3" name="Content Placeholder 2">
            <a:extLst>
              <a:ext uri="{FF2B5EF4-FFF2-40B4-BE49-F238E27FC236}">
                <a16:creationId xmlns:a16="http://schemas.microsoft.com/office/drawing/2014/main" id="{7DA5DA61-A9DB-1FD3-FBC1-212225544090}"/>
              </a:ext>
            </a:extLst>
          </p:cNvPr>
          <p:cNvSpPr>
            <a:spLocks noGrp="1"/>
          </p:cNvSpPr>
          <p:nvPr>
            <p:ph idx="1"/>
          </p:nvPr>
        </p:nvSpPr>
        <p:spPr/>
        <p:txBody>
          <a:bodyPr>
            <a:normAutofit/>
          </a:bodyPr>
          <a:lstStyle/>
          <a:p>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a:p>
            <a:pPr lvl="1"/>
            <a:r>
              <a:rPr lang="en-US" dirty="0"/>
              <a:t>A framework to reason about and detect collaborative attacks in autonomous UAV networks that leverages model checking to explore attack patterns.</a:t>
            </a:r>
          </a:p>
          <a:p>
            <a:pPr lvl="1"/>
            <a:r>
              <a:rPr lang="en-US" dirty="0"/>
              <a:t>It models individual attacks as finite state machines (FSMs) that can be combined to represent collaboration.</a:t>
            </a:r>
          </a:p>
          <a:p>
            <a:pPr lvl="1"/>
            <a:r>
              <a:rPr lang="en-US" dirty="0"/>
              <a:t>The framework uses properties describing network safety to explore collaborative attacks and guide intrusion detection systems. </a:t>
            </a:r>
          </a:p>
          <a:p>
            <a:pPr lvl="1"/>
            <a:r>
              <a:rPr lang="en-US" dirty="0" err="1"/>
              <a:t>RDCollab</a:t>
            </a:r>
            <a:r>
              <a:rPr lang="en-US" dirty="0"/>
              <a:t> improves </a:t>
            </a:r>
            <a:r>
              <a:rPr lang="en-US" dirty="0" err="1"/>
              <a:t>IDSs</a:t>
            </a:r>
            <a:r>
              <a:rPr lang="en-US" dirty="0"/>
              <a:t>' detection rates on non-hidden adversaries by up to 63% and can detect hidden adversaries within 6.1 seconds.</a:t>
            </a:r>
          </a:p>
        </p:txBody>
      </p:sp>
    </p:spTree>
    <p:extLst>
      <p:ext uri="{BB962C8B-B14F-4D97-AF65-F5344CB8AC3E}">
        <p14:creationId xmlns:p14="http://schemas.microsoft.com/office/powerpoint/2010/main" val="20725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827A-19E9-CEC4-04C1-E5556352EBF1}"/>
              </a:ext>
            </a:extLst>
          </p:cNvPr>
          <p:cNvSpPr>
            <a:spLocks noGrp="1"/>
          </p:cNvSpPr>
          <p:nvPr>
            <p:ph type="title"/>
          </p:nvPr>
        </p:nvSpPr>
        <p:spPr/>
        <p:txBody>
          <a:bodyPr/>
          <a:lstStyle/>
          <a:p>
            <a:r>
              <a:rPr lang="en-US" dirty="0"/>
              <a:t>A Variant of the Proposed Framework</a:t>
            </a:r>
          </a:p>
        </p:txBody>
      </p:sp>
      <p:sp>
        <p:nvSpPr>
          <p:cNvPr id="3" name="Content Placeholder 2">
            <a:extLst>
              <a:ext uri="{FF2B5EF4-FFF2-40B4-BE49-F238E27FC236}">
                <a16:creationId xmlns:a16="http://schemas.microsoft.com/office/drawing/2014/main" id="{9C460502-85CE-1352-3269-638CC56D81D7}"/>
              </a:ext>
            </a:extLst>
          </p:cNvPr>
          <p:cNvSpPr>
            <a:spLocks noGrp="1"/>
          </p:cNvSpPr>
          <p:nvPr>
            <p:ph idx="1"/>
          </p:nvPr>
        </p:nvSpPr>
        <p:spPr/>
        <p:txBody>
          <a:bodyPr>
            <a:normAutofit fontScale="92500" lnSpcReduction="20000"/>
          </a:bodyPr>
          <a:lstStyle/>
          <a:p>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a:p>
            <a:pPr lvl="1"/>
            <a:r>
              <a:rPr lang="en-US" dirty="0"/>
              <a:t>Three major synergy effects are identified: Hiding Effect, Amplifying Effect, and Shortcut Effect. </a:t>
            </a:r>
          </a:p>
          <a:p>
            <a:pPr lvl="2"/>
            <a:r>
              <a:rPr lang="en-US" dirty="0"/>
              <a:t>The Hiding Effect makes adversaries more difficult to detect or makes specific adversaries undetectable. </a:t>
            </a:r>
          </a:p>
          <a:p>
            <a:pPr lvl="2"/>
            <a:r>
              <a:rPr lang="en-US" dirty="0"/>
              <a:t>The Amplifying Effect occurs when coordinated attacks cause more damage than the sum of individual attacks. </a:t>
            </a:r>
          </a:p>
          <a:p>
            <a:pPr lvl="2"/>
            <a:r>
              <a:rPr lang="en-US" dirty="0"/>
              <a:t>The Shortcut Effect allows adversaries to launch attacks with fewer steps or achieve goals faster. </a:t>
            </a:r>
          </a:p>
          <a:p>
            <a:pPr lvl="1"/>
            <a:r>
              <a:rPr lang="en-US" dirty="0"/>
              <a:t>Seven novel collaborative attacks were discovered through model checking, including Hidden Blackhole Attack, Hidden Wormhole Attack, Duplicated Routing Disturbance Attack, Distributed Data Exfiltration Attack, and others. </a:t>
            </a:r>
          </a:p>
          <a:p>
            <a:pPr lvl="1"/>
            <a:r>
              <a:rPr lang="en-US" dirty="0"/>
              <a:t>The framework extracts segment patterns from collaborative attack counterexamples as signatures to guide </a:t>
            </a:r>
            <a:r>
              <a:rPr lang="en-US" dirty="0" err="1"/>
              <a:t>IDSs</a:t>
            </a:r>
            <a:r>
              <a:rPr lang="en-US" dirty="0"/>
              <a:t>. </a:t>
            </a:r>
          </a:p>
          <a:p>
            <a:pPr lvl="1"/>
            <a:r>
              <a:rPr lang="en-US" dirty="0"/>
              <a:t>Three baseline ML-based </a:t>
            </a:r>
            <a:r>
              <a:rPr lang="en-US" dirty="0" err="1"/>
              <a:t>IDSs</a:t>
            </a:r>
            <a:r>
              <a:rPr lang="en-US" dirty="0"/>
              <a:t> were used for evaluation: HMM-based, </a:t>
            </a:r>
            <a:r>
              <a:rPr lang="en-US" dirty="0" err="1"/>
              <a:t>SVM</a:t>
            </a:r>
            <a:r>
              <a:rPr lang="en-US" dirty="0"/>
              <a:t>-based, and RFC-based.</a:t>
            </a:r>
          </a:p>
          <a:p>
            <a:endParaRPr lang="en-US" dirty="0"/>
          </a:p>
        </p:txBody>
      </p:sp>
    </p:spTree>
    <p:extLst>
      <p:ext uri="{BB962C8B-B14F-4D97-AF65-F5344CB8AC3E}">
        <p14:creationId xmlns:p14="http://schemas.microsoft.com/office/powerpoint/2010/main" val="210774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altLang="en-US" dirty="0"/>
              <a:t>Examples of Attacks that can Collaborate </a:t>
            </a:r>
          </a:p>
        </p:txBody>
      </p:sp>
      <p:sp>
        <p:nvSpPr>
          <p:cNvPr id="13317" name="Rectangle 3"/>
          <p:cNvSpPr>
            <a:spLocks noGrp="1" noChangeArrowheads="1"/>
          </p:cNvSpPr>
          <p:nvPr>
            <p:ph idx="1"/>
          </p:nvPr>
        </p:nvSpPr>
        <p:spPr/>
        <p:txBody>
          <a:bodyPr>
            <a:normAutofit/>
          </a:bodyPr>
          <a:lstStyle/>
          <a:p>
            <a:pPr marL="338138" indent="-338138"/>
            <a:r>
              <a:rPr lang="en-US" altLang="en-US" sz="2800"/>
              <a:t>Denial-of-Messages (DoM) attacks</a:t>
            </a:r>
          </a:p>
          <a:p>
            <a:pPr marL="338138" indent="-338138"/>
            <a:r>
              <a:rPr lang="en-US" altLang="en-US" sz="2800"/>
              <a:t>Blackhole attacks</a:t>
            </a:r>
          </a:p>
          <a:p>
            <a:pPr marL="338138" indent="-338138"/>
            <a:r>
              <a:rPr lang="en-US" altLang="en-US" sz="2800"/>
              <a:t>Wormhole attacks</a:t>
            </a:r>
          </a:p>
          <a:p>
            <a:pPr marL="338138" indent="-338138"/>
            <a:r>
              <a:rPr lang="en-US" altLang="en-US" sz="2800"/>
              <a:t>Replication attacks</a:t>
            </a:r>
          </a:p>
          <a:p>
            <a:pPr marL="338138" indent="-338138"/>
            <a:r>
              <a:rPr lang="en-US" altLang="en-US" sz="2800"/>
              <a:t>Sybil attacks</a:t>
            </a:r>
          </a:p>
          <a:p>
            <a:pPr marL="338138" indent="-338138"/>
            <a:r>
              <a:rPr lang="en-US" altLang="en-US" sz="2800"/>
              <a:t>Rushing attacks</a:t>
            </a:r>
          </a:p>
          <a:p>
            <a:pPr marL="338138" indent="-338138"/>
            <a:r>
              <a:rPr lang="en-US" altLang="zh-CN" sz="2800">
                <a:ea typeface="宋体" pitchFamily="2" charset="-122"/>
              </a:rPr>
              <a:t>Malicious flooding</a:t>
            </a:r>
            <a:endParaRPr lang="en-US" altLang="en-US" sz="2800"/>
          </a:p>
          <a:p>
            <a:pPr marL="338138" indent="-338138"/>
            <a:endParaRPr lang="en-US" altLang="en-US"/>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797DAFB2-D08B-4B17-A60E-1917FD8D9536}" type="slidenum">
              <a:rPr lang="en-US" altLang="en-US" sz="1000" b="0">
                <a:solidFill>
                  <a:srgbClr val="808080"/>
                </a:solidFill>
              </a:rPr>
              <a:pPr/>
              <a:t>7</a:t>
            </a:fld>
            <a:endParaRPr lang="en-US" altLang="en-US" sz="1000" b="0">
              <a:solidFill>
                <a:srgbClr val="808080"/>
              </a:solidFill>
            </a:endParaRPr>
          </a:p>
        </p:txBody>
      </p:sp>
      <p:sp>
        <p:nvSpPr>
          <p:cNvPr id="13318" name="Text Box 4"/>
          <p:cNvSpPr txBox="1">
            <a:spLocks noChangeArrowheads="1"/>
          </p:cNvSpPr>
          <p:nvPr/>
        </p:nvSpPr>
        <p:spPr bwMode="auto">
          <a:xfrm>
            <a:off x="6096000" y="2374017"/>
            <a:ext cx="4137025" cy="120032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dirty="0">
                <a:solidFill>
                  <a:srgbClr val="CC3300"/>
                </a:solidFill>
              </a:rPr>
              <a:t>We are investigating the interactions among these forms of attacks</a:t>
            </a:r>
          </a:p>
        </p:txBody>
      </p:sp>
      <p:sp>
        <p:nvSpPr>
          <p:cNvPr id="13319" name="Text Box 5"/>
          <p:cNvSpPr txBox="1">
            <a:spLocks noChangeArrowheads="1"/>
          </p:cNvSpPr>
          <p:nvPr/>
        </p:nvSpPr>
        <p:spPr bwMode="auto">
          <a:xfrm>
            <a:off x="6016626" y="4122738"/>
            <a:ext cx="43926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b="0"/>
              <a:t>Example of probably</a:t>
            </a:r>
          </a:p>
          <a:p>
            <a:r>
              <a:rPr lang="en-US" altLang="en-US"/>
              <a:t>incompatible</a:t>
            </a:r>
            <a:r>
              <a:rPr lang="en-US" altLang="en-US" b="0"/>
              <a:t> attacks:</a:t>
            </a:r>
          </a:p>
          <a:p>
            <a:endParaRPr lang="en-US" altLang="en-US" b="0"/>
          </a:p>
          <a:p>
            <a:r>
              <a:rPr lang="en-US" altLang="en-US"/>
              <a:t>Wormhole</a:t>
            </a:r>
            <a:r>
              <a:rPr lang="en-US" altLang="en-US" b="0"/>
              <a:t> attacks need fast connections, but </a:t>
            </a:r>
            <a:r>
              <a:rPr lang="en-US" altLang="en-US"/>
              <a:t>DoM</a:t>
            </a:r>
            <a:r>
              <a:rPr lang="en-US" altLang="en-US" b="0"/>
              <a:t> attacks reduce bandwidth!</a:t>
            </a:r>
          </a:p>
        </p:txBody>
      </p:sp>
    </p:spTree>
    <p:extLst>
      <p:ext uri="{BB962C8B-B14F-4D97-AF65-F5344CB8AC3E}">
        <p14:creationId xmlns:p14="http://schemas.microsoft.com/office/powerpoint/2010/main" val="4240597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9BBF-4A1E-2276-9619-6DC20D1AC6DA}"/>
              </a:ext>
            </a:extLst>
          </p:cNvPr>
          <p:cNvSpPr>
            <a:spLocks noGrp="1"/>
          </p:cNvSpPr>
          <p:nvPr>
            <p:ph type="title"/>
          </p:nvPr>
        </p:nvSpPr>
        <p:spPr/>
        <p:txBody>
          <a:bodyPr/>
          <a:lstStyle/>
          <a:p>
            <a:r>
              <a:rPr lang="en-US" dirty="0"/>
              <a:t>Our Solution: </a:t>
            </a:r>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p:txBody>
      </p:sp>
      <p:pic>
        <p:nvPicPr>
          <p:cNvPr id="4" name="Picture 3">
            <a:extLst>
              <a:ext uri="{FF2B5EF4-FFF2-40B4-BE49-F238E27FC236}">
                <a16:creationId xmlns:a16="http://schemas.microsoft.com/office/drawing/2014/main" id="{05F91285-82AA-455D-8E8C-56657017DB48}"/>
              </a:ext>
            </a:extLst>
          </p:cNvPr>
          <p:cNvPicPr>
            <a:picLocks noChangeAspect="1"/>
          </p:cNvPicPr>
          <p:nvPr/>
        </p:nvPicPr>
        <p:blipFill>
          <a:blip r:embed="rId3"/>
          <a:stretch>
            <a:fillRect/>
          </a:stretch>
        </p:blipFill>
        <p:spPr>
          <a:xfrm>
            <a:off x="376393" y="2181405"/>
            <a:ext cx="11439213" cy="2495189"/>
          </a:xfrm>
          <a:prstGeom prst="rect">
            <a:avLst/>
          </a:prstGeom>
        </p:spPr>
      </p:pic>
      <p:sp>
        <p:nvSpPr>
          <p:cNvPr id="3" name="Frame 2">
            <a:extLst>
              <a:ext uri="{FF2B5EF4-FFF2-40B4-BE49-F238E27FC236}">
                <a16:creationId xmlns:a16="http://schemas.microsoft.com/office/drawing/2014/main" id="{F3FAD047-0CEB-8485-F9F7-7D079B1BDAFB}"/>
              </a:ext>
            </a:extLst>
          </p:cNvPr>
          <p:cNvSpPr/>
          <p:nvPr/>
        </p:nvSpPr>
        <p:spPr>
          <a:xfrm>
            <a:off x="376393" y="2504662"/>
            <a:ext cx="5719607" cy="1828800"/>
          </a:xfrm>
          <a:prstGeom prst="frame">
            <a:avLst>
              <a:gd name="adj1" fmla="val 398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E146891B-8BDC-1321-42D0-864324F1A4AF}"/>
              </a:ext>
            </a:extLst>
          </p:cNvPr>
          <p:cNvSpPr txBox="1"/>
          <p:nvPr/>
        </p:nvSpPr>
        <p:spPr>
          <a:xfrm>
            <a:off x="376393" y="4999851"/>
            <a:ext cx="11439213" cy="954107"/>
          </a:xfrm>
          <a:prstGeom prst="rect">
            <a:avLst/>
          </a:prstGeom>
          <a:noFill/>
        </p:spPr>
        <p:txBody>
          <a:bodyPr wrap="square" rtlCol="0">
            <a:spAutoFit/>
          </a:bodyPr>
          <a:lstStyle/>
          <a:p>
            <a:r>
              <a:rPr lang="en-US" sz="2800" dirty="0"/>
              <a:t>The collaborating attacks are formally modeled as finite states machines (FSMs) connected by channels for message exchange.</a:t>
            </a:r>
          </a:p>
        </p:txBody>
      </p:sp>
    </p:spTree>
    <p:extLst>
      <p:ext uri="{BB962C8B-B14F-4D97-AF65-F5344CB8AC3E}">
        <p14:creationId xmlns:p14="http://schemas.microsoft.com/office/powerpoint/2010/main" val="32328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1743-7365-2DEF-F315-A46D333355AF}"/>
              </a:ext>
            </a:extLst>
          </p:cNvPr>
          <p:cNvSpPr>
            <a:spLocks noGrp="1"/>
          </p:cNvSpPr>
          <p:nvPr>
            <p:ph type="title"/>
          </p:nvPr>
        </p:nvSpPr>
        <p:spPr/>
        <p:txBody>
          <a:bodyPr/>
          <a:lstStyle/>
          <a:p>
            <a:r>
              <a:rPr lang="en-US" dirty="0"/>
              <a:t>An Example of Collaborative Attack Model</a:t>
            </a:r>
          </a:p>
        </p:txBody>
      </p:sp>
      <p:grpSp>
        <p:nvGrpSpPr>
          <p:cNvPr id="11" name="Group 10">
            <a:extLst>
              <a:ext uri="{FF2B5EF4-FFF2-40B4-BE49-F238E27FC236}">
                <a16:creationId xmlns:a16="http://schemas.microsoft.com/office/drawing/2014/main" id="{B0C91252-D75D-AF0B-3B91-9200C145430E}"/>
              </a:ext>
            </a:extLst>
          </p:cNvPr>
          <p:cNvGrpSpPr/>
          <p:nvPr/>
        </p:nvGrpSpPr>
        <p:grpSpPr>
          <a:xfrm>
            <a:off x="2665887" y="1621114"/>
            <a:ext cx="6860226" cy="4284326"/>
            <a:chOff x="2874433" y="1502100"/>
            <a:chExt cx="6860226" cy="4284326"/>
          </a:xfrm>
        </p:grpSpPr>
        <p:pic>
          <p:nvPicPr>
            <p:cNvPr id="4" name="Picture 3">
              <a:extLst>
                <a:ext uri="{FF2B5EF4-FFF2-40B4-BE49-F238E27FC236}">
                  <a16:creationId xmlns:a16="http://schemas.microsoft.com/office/drawing/2014/main" id="{6CB1E6FD-062D-C2BB-98EE-BC6A8E950CF3}"/>
                </a:ext>
              </a:extLst>
            </p:cNvPr>
            <p:cNvPicPr>
              <a:picLocks noChangeAspect="1"/>
            </p:cNvPicPr>
            <p:nvPr/>
          </p:nvPicPr>
          <p:blipFill>
            <a:blip r:embed="rId3"/>
            <a:stretch>
              <a:fillRect/>
            </a:stretch>
          </p:blipFill>
          <p:spPr>
            <a:xfrm>
              <a:off x="2874433" y="1686766"/>
              <a:ext cx="6092694" cy="1834200"/>
            </a:xfrm>
            <a:prstGeom prst="rect">
              <a:avLst/>
            </a:prstGeom>
          </p:spPr>
        </p:pic>
        <p:pic>
          <p:nvPicPr>
            <p:cNvPr id="5" name="Picture 4">
              <a:extLst>
                <a:ext uri="{FF2B5EF4-FFF2-40B4-BE49-F238E27FC236}">
                  <a16:creationId xmlns:a16="http://schemas.microsoft.com/office/drawing/2014/main" id="{577494B3-7537-D6E3-18C7-A247F3ADB200}"/>
                </a:ext>
              </a:extLst>
            </p:cNvPr>
            <p:cNvPicPr>
              <a:picLocks noChangeAspect="1"/>
            </p:cNvPicPr>
            <p:nvPr/>
          </p:nvPicPr>
          <p:blipFill>
            <a:blip r:embed="rId4"/>
            <a:stretch>
              <a:fillRect/>
            </a:stretch>
          </p:blipFill>
          <p:spPr>
            <a:xfrm>
              <a:off x="2874433" y="4088351"/>
              <a:ext cx="6860226" cy="1698075"/>
            </a:xfrm>
            <a:prstGeom prst="rect">
              <a:avLst/>
            </a:prstGeom>
          </p:spPr>
        </p:pic>
        <p:pic>
          <p:nvPicPr>
            <p:cNvPr id="6" name="Picture 5">
              <a:extLst>
                <a:ext uri="{FF2B5EF4-FFF2-40B4-BE49-F238E27FC236}">
                  <a16:creationId xmlns:a16="http://schemas.microsoft.com/office/drawing/2014/main" id="{F910FACF-01BA-AFF1-7EFF-9BB657FE508C}"/>
                </a:ext>
              </a:extLst>
            </p:cNvPr>
            <p:cNvPicPr>
              <a:picLocks noChangeAspect="1"/>
            </p:cNvPicPr>
            <p:nvPr/>
          </p:nvPicPr>
          <p:blipFill>
            <a:blip r:embed="rId5"/>
            <a:stretch>
              <a:fillRect/>
            </a:stretch>
          </p:blipFill>
          <p:spPr>
            <a:xfrm>
              <a:off x="4927271" y="3520966"/>
              <a:ext cx="2337457" cy="834458"/>
            </a:xfrm>
            <a:prstGeom prst="rect">
              <a:avLst/>
            </a:prstGeom>
          </p:spPr>
        </p:pic>
        <p:sp>
          <p:nvSpPr>
            <p:cNvPr id="7" name="TextBox 6">
              <a:extLst>
                <a:ext uri="{FF2B5EF4-FFF2-40B4-BE49-F238E27FC236}">
                  <a16:creationId xmlns:a16="http://schemas.microsoft.com/office/drawing/2014/main" id="{B88DC05C-FF10-1975-4F21-BD65651E5D78}"/>
                </a:ext>
              </a:extLst>
            </p:cNvPr>
            <p:cNvSpPr txBox="1"/>
            <p:nvPr/>
          </p:nvSpPr>
          <p:spPr>
            <a:xfrm>
              <a:off x="6304546" y="1502100"/>
              <a:ext cx="1045479" cy="369332"/>
            </a:xfrm>
            <a:prstGeom prst="rect">
              <a:avLst/>
            </a:prstGeom>
            <a:noFill/>
          </p:spPr>
          <p:txBody>
            <a:bodyPr wrap="none" rtlCol="0">
              <a:spAutoFit/>
            </a:bodyPr>
            <a:lstStyle/>
            <a:p>
              <a:r>
                <a:rPr lang="en-US" dirty="0">
                  <a:solidFill>
                    <a:srgbClr val="00B0F0"/>
                  </a:solidFill>
                </a:rPr>
                <a:t>privilege</a:t>
              </a:r>
            </a:p>
          </p:txBody>
        </p:sp>
        <p:sp>
          <p:nvSpPr>
            <p:cNvPr id="8" name="TextBox 7">
              <a:extLst>
                <a:ext uri="{FF2B5EF4-FFF2-40B4-BE49-F238E27FC236}">
                  <a16:creationId xmlns:a16="http://schemas.microsoft.com/office/drawing/2014/main" id="{C9A62F56-4E56-63BC-41E7-73515D3720C3}"/>
                </a:ext>
              </a:extLst>
            </p:cNvPr>
            <p:cNvSpPr txBox="1"/>
            <p:nvPr/>
          </p:nvSpPr>
          <p:spPr>
            <a:xfrm>
              <a:off x="6665083" y="1800618"/>
              <a:ext cx="1309974" cy="369332"/>
            </a:xfrm>
            <a:prstGeom prst="rect">
              <a:avLst/>
            </a:prstGeom>
            <a:noFill/>
          </p:spPr>
          <p:txBody>
            <a:bodyPr wrap="none" rtlCol="0">
              <a:spAutoFit/>
            </a:bodyPr>
            <a:lstStyle/>
            <a:p>
              <a:r>
                <a:rPr lang="en-US" dirty="0">
                  <a:solidFill>
                    <a:srgbClr val="00B0F0"/>
                  </a:solidFill>
                </a:rPr>
                <a:t>impact, det</a:t>
              </a:r>
            </a:p>
          </p:txBody>
        </p:sp>
        <p:sp>
          <p:nvSpPr>
            <p:cNvPr id="9" name="TextBox 8">
              <a:extLst>
                <a:ext uri="{FF2B5EF4-FFF2-40B4-BE49-F238E27FC236}">
                  <a16:creationId xmlns:a16="http://schemas.microsoft.com/office/drawing/2014/main" id="{C683A81B-C73A-7023-100A-6099BD00AA2A}"/>
                </a:ext>
              </a:extLst>
            </p:cNvPr>
            <p:cNvSpPr txBox="1"/>
            <p:nvPr/>
          </p:nvSpPr>
          <p:spPr>
            <a:xfrm>
              <a:off x="6665082" y="3429000"/>
              <a:ext cx="878767" cy="369332"/>
            </a:xfrm>
            <a:prstGeom prst="rect">
              <a:avLst/>
            </a:prstGeom>
            <a:noFill/>
          </p:spPr>
          <p:txBody>
            <a:bodyPr wrap="none" rtlCol="0">
              <a:spAutoFit/>
            </a:bodyPr>
            <a:lstStyle/>
            <a:p>
              <a:r>
                <a:rPr lang="en-US" dirty="0">
                  <a:solidFill>
                    <a:srgbClr val="00B0F0"/>
                  </a:solidFill>
                </a:rPr>
                <a:t>impact</a:t>
              </a:r>
            </a:p>
          </p:txBody>
        </p:sp>
        <p:sp>
          <p:nvSpPr>
            <p:cNvPr id="10" name="TextBox 5">
              <a:extLst>
                <a:ext uri="{FF2B5EF4-FFF2-40B4-BE49-F238E27FC236}">
                  <a16:creationId xmlns:a16="http://schemas.microsoft.com/office/drawing/2014/main" id="{949AD5F9-5D7A-32BB-6663-6BAAF9B0E968}"/>
                </a:ext>
              </a:extLst>
            </p:cNvPr>
            <p:cNvSpPr txBox="1"/>
            <p:nvPr/>
          </p:nvSpPr>
          <p:spPr>
            <a:xfrm>
              <a:off x="6686927" y="4181051"/>
              <a:ext cx="1021433" cy="369332"/>
            </a:xfrm>
            <a:prstGeom prst="rect">
              <a:avLst/>
            </a:prstGeom>
            <a:noFill/>
          </p:spPr>
          <p:txBody>
            <a:bodyPr wrap="none" rtlCol="0">
              <a:spAutoFit/>
            </a:bodyPr>
            <a:lstStyle>
              <a:defPPr>
                <a:defRPr lang="en-US"/>
              </a:defPPr>
              <a:lvl1pPr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Acumin Pro" panose="020B0504020202020204" pitchFamily="34" charset="77"/>
                  <a:ea typeface="+mn-ea"/>
                  <a:cs typeface="+mn-cs"/>
                </a:defRPr>
              </a:lvl5pPr>
              <a:lvl6pPr marL="2286000" algn="l" defTabSz="914400" rtl="0" eaLnBrk="1" latinLnBrk="0" hangingPunct="1">
                <a:defRPr kern="1200">
                  <a:solidFill>
                    <a:schemeClr val="tx1"/>
                  </a:solidFill>
                  <a:latin typeface="Acumin Pro" panose="020B0504020202020204" pitchFamily="34" charset="77"/>
                  <a:ea typeface="+mn-ea"/>
                  <a:cs typeface="+mn-cs"/>
                </a:defRPr>
              </a:lvl6pPr>
              <a:lvl7pPr marL="2743200" algn="l" defTabSz="914400" rtl="0" eaLnBrk="1" latinLnBrk="0" hangingPunct="1">
                <a:defRPr kern="1200">
                  <a:solidFill>
                    <a:schemeClr val="tx1"/>
                  </a:solidFill>
                  <a:latin typeface="Acumin Pro" panose="020B0504020202020204" pitchFamily="34" charset="77"/>
                  <a:ea typeface="+mn-ea"/>
                  <a:cs typeface="+mn-cs"/>
                </a:defRPr>
              </a:lvl7pPr>
              <a:lvl8pPr marL="3200400" algn="l" defTabSz="914400" rtl="0" eaLnBrk="1" latinLnBrk="0" hangingPunct="1">
                <a:defRPr kern="1200">
                  <a:solidFill>
                    <a:schemeClr val="tx1"/>
                  </a:solidFill>
                  <a:latin typeface="Acumin Pro" panose="020B0504020202020204" pitchFamily="34" charset="77"/>
                  <a:ea typeface="+mn-ea"/>
                  <a:cs typeface="+mn-cs"/>
                </a:defRPr>
              </a:lvl8pPr>
              <a:lvl9pPr marL="3657600" algn="l" defTabSz="914400" rtl="0" eaLnBrk="1" latinLnBrk="0" hangingPunct="1">
                <a:defRPr kern="1200">
                  <a:solidFill>
                    <a:schemeClr val="tx1"/>
                  </a:solidFill>
                  <a:latin typeface="Acumin Pro" panose="020B0504020202020204" pitchFamily="34" charset="77"/>
                  <a:ea typeface="+mn-ea"/>
                  <a:cs typeface="+mn-cs"/>
                </a:defRPr>
              </a:lvl9pPr>
            </a:lstStyle>
            <a:p>
              <a:r>
                <a:rPr lang="en-US" dirty="0" err="1">
                  <a:solidFill>
                    <a:srgbClr val="00B0F0"/>
                  </a:solidFill>
                </a:rPr>
                <a:t>non_det</a:t>
              </a:r>
              <a:endParaRPr lang="en-US" dirty="0">
                <a:solidFill>
                  <a:srgbClr val="00B0F0"/>
                </a:solidFill>
              </a:endParaRPr>
            </a:p>
          </p:txBody>
        </p:sp>
      </p:grpSp>
    </p:spTree>
    <p:extLst>
      <p:ext uri="{BB962C8B-B14F-4D97-AF65-F5344CB8AC3E}">
        <p14:creationId xmlns:p14="http://schemas.microsoft.com/office/powerpoint/2010/main" val="18162913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7BD-A6C2-B28F-3E1F-11A3C00F71CB}"/>
              </a:ext>
            </a:extLst>
          </p:cNvPr>
          <p:cNvSpPr>
            <a:spLocks noGrp="1"/>
          </p:cNvSpPr>
          <p:nvPr>
            <p:ph type="title"/>
          </p:nvPr>
        </p:nvSpPr>
        <p:spPr/>
        <p:txBody>
          <a:bodyPr/>
          <a:lstStyle/>
          <a:p>
            <a:r>
              <a:rPr lang="en-US" dirty="0"/>
              <a:t>More Details of the Modeling Phase </a:t>
            </a:r>
          </a:p>
        </p:txBody>
      </p:sp>
      <p:sp>
        <p:nvSpPr>
          <p:cNvPr id="3" name="Content Placeholder 2">
            <a:extLst>
              <a:ext uri="{FF2B5EF4-FFF2-40B4-BE49-F238E27FC236}">
                <a16:creationId xmlns:a16="http://schemas.microsoft.com/office/drawing/2014/main" id="{315DC40F-B55A-63CD-E7A0-91498A5F5C59}"/>
              </a:ext>
            </a:extLst>
          </p:cNvPr>
          <p:cNvSpPr>
            <a:spLocks noGrp="1"/>
          </p:cNvSpPr>
          <p:nvPr>
            <p:ph idx="1"/>
          </p:nvPr>
        </p:nvSpPr>
        <p:spPr/>
        <p:txBody>
          <a:bodyPr>
            <a:normAutofit fontScale="92500" lnSpcReduction="20000"/>
          </a:bodyPr>
          <a:lstStyle/>
          <a:p>
            <a:r>
              <a:rPr lang="en-US" dirty="0"/>
              <a:t>We define impact labels that describe how an adversary's actions violate the confidentiality, integrity, or availability of the system. For example, we label "</a:t>
            </a:r>
            <a:r>
              <a:rPr lang="en-US" dirty="0" err="1"/>
              <a:t>send_fake_rtn_info</a:t>
            </a:r>
            <a:r>
              <a:rPr lang="en-US" dirty="0"/>
              <a:t>” (send fake routing information) with "</a:t>
            </a:r>
            <a:r>
              <a:rPr lang="en-US" dirty="0" err="1"/>
              <a:t>int_viol</a:t>
            </a:r>
            <a:r>
              <a:rPr lang="en-US" dirty="0"/>
              <a:t>" for integrity violation, and "</a:t>
            </a:r>
            <a:r>
              <a:rPr lang="en-US" dirty="0" err="1"/>
              <a:t>drop_packet</a:t>
            </a:r>
            <a:r>
              <a:rPr lang="en-US" dirty="0"/>
              <a:t>" with "</a:t>
            </a:r>
            <a:r>
              <a:rPr lang="en-US" dirty="0" err="1"/>
              <a:t>avai_viol</a:t>
            </a:r>
            <a:r>
              <a:rPr lang="en-US" dirty="0"/>
              <a:t>" for availability violation.</a:t>
            </a:r>
          </a:p>
          <a:p>
            <a:r>
              <a:rPr lang="en-US" dirty="0"/>
              <a:t>Then we have detectability labels that indicate how observable an adversary's actions are. We use "det" for detectable actions, "</a:t>
            </a:r>
            <a:r>
              <a:rPr lang="en-US" dirty="0" err="1"/>
              <a:t>part_det</a:t>
            </a:r>
            <a:r>
              <a:rPr lang="en-US" dirty="0"/>
              <a:t>" for partially detectable actions, and "</a:t>
            </a:r>
            <a:r>
              <a:rPr lang="en-US" dirty="0" err="1"/>
              <a:t>non_det</a:t>
            </a:r>
            <a:r>
              <a:rPr lang="en-US" dirty="0"/>
              <a:t>" for actions that can't be observed externally. For instance, "</a:t>
            </a:r>
            <a:r>
              <a:rPr lang="en-US" dirty="0" err="1"/>
              <a:t>send_fake_rtn_info</a:t>
            </a:r>
            <a:r>
              <a:rPr lang="en-US" dirty="0"/>
              <a:t>" is labeled as "det" since it's observable, while "</a:t>
            </a:r>
            <a:r>
              <a:rPr lang="en-US" dirty="0" err="1"/>
              <a:t>generate_id</a:t>
            </a:r>
            <a:r>
              <a:rPr lang="en-US" dirty="0"/>
              <a:t>" in the Sybil FSM is labeled as "</a:t>
            </a:r>
            <a:r>
              <a:rPr lang="en-US" dirty="0" err="1"/>
              <a:t>non_det</a:t>
            </a:r>
            <a:r>
              <a:rPr lang="en-US" dirty="0"/>
              <a:t>" as it's done locally by the adversary.</a:t>
            </a:r>
          </a:p>
          <a:p>
            <a:r>
              <a:rPr lang="en-US" dirty="0"/>
              <a:t>These labels help us bridge the gap between abstract security requirements and concrete system behaviors.</a:t>
            </a:r>
          </a:p>
        </p:txBody>
      </p:sp>
    </p:spTree>
    <p:extLst>
      <p:ext uri="{BB962C8B-B14F-4D97-AF65-F5344CB8AC3E}">
        <p14:creationId xmlns:p14="http://schemas.microsoft.com/office/powerpoint/2010/main" val="20685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9BBF-4A1E-2276-9619-6DC20D1AC6DA}"/>
              </a:ext>
            </a:extLst>
          </p:cNvPr>
          <p:cNvSpPr>
            <a:spLocks noGrp="1"/>
          </p:cNvSpPr>
          <p:nvPr>
            <p:ph type="title"/>
          </p:nvPr>
        </p:nvSpPr>
        <p:spPr/>
        <p:txBody>
          <a:bodyPr/>
          <a:lstStyle/>
          <a:p>
            <a:r>
              <a:rPr lang="en-US" dirty="0"/>
              <a:t>Our Solution: </a:t>
            </a:r>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p:txBody>
      </p:sp>
      <p:pic>
        <p:nvPicPr>
          <p:cNvPr id="4" name="Picture 3">
            <a:extLst>
              <a:ext uri="{FF2B5EF4-FFF2-40B4-BE49-F238E27FC236}">
                <a16:creationId xmlns:a16="http://schemas.microsoft.com/office/drawing/2014/main" id="{05F91285-82AA-455D-8E8C-56657017DB48}"/>
              </a:ext>
            </a:extLst>
          </p:cNvPr>
          <p:cNvPicPr>
            <a:picLocks noChangeAspect="1"/>
          </p:cNvPicPr>
          <p:nvPr/>
        </p:nvPicPr>
        <p:blipFill>
          <a:blip r:embed="rId3"/>
          <a:stretch>
            <a:fillRect/>
          </a:stretch>
        </p:blipFill>
        <p:spPr>
          <a:xfrm>
            <a:off x="376393" y="2181405"/>
            <a:ext cx="11439213" cy="2495189"/>
          </a:xfrm>
          <a:prstGeom prst="rect">
            <a:avLst/>
          </a:prstGeom>
        </p:spPr>
      </p:pic>
      <p:sp>
        <p:nvSpPr>
          <p:cNvPr id="3" name="Frame 2">
            <a:extLst>
              <a:ext uri="{FF2B5EF4-FFF2-40B4-BE49-F238E27FC236}">
                <a16:creationId xmlns:a16="http://schemas.microsoft.com/office/drawing/2014/main" id="{0CCDFFB2-8213-ADB2-D1B0-7B13A7807010}"/>
              </a:ext>
            </a:extLst>
          </p:cNvPr>
          <p:cNvSpPr/>
          <p:nvPr/>
        </p:nvSpPr>
        <p:spPr>
          <a:xfrm>
            <a:off x="6023113" y="2514599"/>
            <a:ext cx="3114261" cy="1828800"/>
          </a:xfrm>
          <a:prstGeom prst="frame">
            <a:avLst>
              <a:gd name="adj1" fmla="val 398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150878EB-5CE4-53CA-2E99-381A59B94559}"/>
              </a:ext>
            </a:extLst>
          </p:cNvPr>
          <p:cNvSpPr txBox="1"/>
          <p:nvPr/>
        </p:nvSpPr>
        <p:spPr>
          <a:xfrm>
            <a:off x="376393" y="4999851"/>
            <a:ext cx="11439213" cy="1815882"/>
          </a:xfrm>
          <a:prstGeom prst="rect">
            <a:avLst/>
          </a:prstGeom>
          <a:noFill/>
        </p:spPr>
        <p:txBody>
          <a:bodyPr wrap="square" rtlCol="0">
            <a:spAutoFit/>
          </a:bodyPr>
          <a:lstStyle/>
          <a:p>
            <a:r>
              <a:rPr lang="en-US" sz="2800" dirty="0"/>
              <a:t>Synergy effects are encoded as security properties in linear temporal logic (LTL) formulas.</a:t>
            </a:r>
          </a:p>
          <a:p>
            <a:r>
              <a:rPr lang="en-US" sz="2800" dirty="0"/>
              <a:t>Model checking is used to check collaborating model consisting of attack FSMs against the LTL-form security properties indicating attack collaborations.</a:t>
            </a:r>
          </a:p>
        </p:txBody>
      </p:sp>
    </p:spTree>
    <p:extLst>
      <p:ext uri="{BB962C8B-B14F-4D97-AF65-F5344CB8AC3E}">
        <p14:creationId xmlns:p14="http://schemas.microsoft.com/office/powerpoint/2010/main" val="28875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9BBF-4A1E-2276-9619-6DC20D1AC6DA}"/>
              </a:ext>
            </a:extLst>
          </p:cNvPr>
          <p:cNvSpPr>
            <a:spLocks noGrp="1"/>
          </p:cNvSpPr>
          <p:nvPr>
            <p:ph type="title"/>
          </p:nvPr>
        </p:nvSpPr>
        <p:spPr/>
        <p:txBody>
          <a:bodyPr/>
          <a:lstStyle/>
          <a:p>
            <a:r>
              <a:rPr lang="en-US" dirty="0"/>
              <a:t>Our Solution: </a:t>
            </a:r>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p:txBody>
      </p:sp>
      <p:pic>
        <p:nvPicPr>
          <p:cNvPr id="4" name="Picture 3">
            <a:extLst>
              <a:ext uri="{FF2B5EF4-FFF2-40B4-BE49-F238E27FC236}">
                <a16:creationId xmlns:a16="http://schemas.microsoft.com/office/drawing/2014/main" id="{05F91285-82AA-455D-8E8C-56657017DB48}"/>
              </a:ext>
            </a:extLst>
          </p:cNvPr>
          <p:cNvPicPr>
            <a:picLocks noChangeAspect="1"/>
          </p:cNvPicPr>
          <p:nvPr/>
        </p:nvPicPr>
        <p:blipFill>
          <a:blip r:embed="rId3"/>
          <a:stretch>
            <a:fillRect/>
          </a:stretch>
        </p:blipFill>
        <p:spPr>
          <a:xfrm>
            <a:off x="376393" y="2181405"/>
            <a:ext cx="11439213" cy="2495189"/>
          </a:xfrm>
          <a:prstGeom prst="rect">
            <a:avLst/>
          </a:prstGeom>
        </p:spPr>
      </p:pic>
      <p:sp>
        <p:nvSpPr>
          <p:cNvPr id="3" name="Frame 2">
            <a:extLst>
              <a:ext uri="{FF2B5EF4-FFF2-40B4-BE49-F238E27FC236}">
                <a16:creationId xmlns:a16="http://schemas.microsoft.com/office/drawing/2014/main" id="{4AF2417A-F8A3-EB8A-1894-524B102AF4AB}"/>
              </a:ext>
            </a:extLst>
          </p:cNvPr>
          <p:cNvSpPr/>
          <p:nvPr/>
        </p:nvSpPr>
        <p:spPr>
          <a:xfrm>
            <a:off x="9043639" y="2514599"/>
            <a:ext cx="2771966" cy="1828800"/>
          </a:xfrm>
          <a:prstGeom prst="frame">
            <a:avLst>
              <a:gd name="adj1" fmla="val 398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5D8522A-3FFB-1AFB-7CA6-CE85646BD9E9}"/>
              </a:ext>
            </a:extLst>
          </p:cNvPr>
          <p:cNvSpPr txBox="1"/>
          <p:nvPr/>
        </p:nvSpPr>
        <p:spPr>
          <a:xfrm>
            <a:off x="376393" y="4999851"/>
            <a:ext cx="11439213" cy="954107"/>
          </a:xfrm>
          <a:prstGeom prst="rect">
            <a:avLst/>
          </a:prstGeom>
          <a:noFill/>
        </p:spPr>
        <p:txBody>
          <a:bodyPr wrap="square" rtlCol="0">
            <a:spAutoFit/>
          </a:bodyPr>
          <a:lstStyle/>
          <a:p>
            <a:r>
              <a:rPr lang="en-US" sz="2800" dirty="0"/>
              <a:t>If the check fails, the model checker outputs a counterexample which can be referred to by IDS as oracles on how individual attacks collaborates.</a:t>
            </a:r>
          </a:p>
        </p:txBody>
      </p:sp>
    </p:spTree>
    <p:extLst>
      <p:ext uri="{BB962C8B-B14F-4D97-AF65-F5344CB8AC3E}">
        <p14:creationId xmlns:p14="http://schemas.microsoft.com/office/powerpoint/2010/main" val="2910505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9BBF-4A1E-2276-9619-6DC20D1AC6DA}"/>
              </a:ext>
            </a:extLst>
          </p:cNvPr>
          <p:cNvSpPr>
            <a:spLocks noGrp="1"/>
          </p:cNvSpPr>
          <p:nvPr>
            <p:ph type="title"/>
          </p:nvPr>
        </p:nvSpPr>
        <p:spPr/>
        <p:txBody>
          <a:bodyPr/>
          <a:lstStyle/>
          <a:p>
            <a:r>
              <a:rPr lang="en-US" dirty="0"/>
              <a:t>Our Solution: </a:t>
            </a:r>
            <a:r>
              <a:rPr lang="en-US" dirty="0" err="1"/>
              <a:t>RDCollab</a:t>
            </a:r>
            <a:r>
              <a:rPr lang="en-US" dirty="0"/>
              <a:t> (</a:t>
            </a:r>
            <a:r>
              <a:rPr lang="en-US" b="1" dirty="0"/>
              <a:t>R</a:t>
            </a:r>
            <a:r>
              <a:rPr lang="en-US" dirty="0"/>
              <a:t>easoning and </a:t>
            </a:r>
            <a:r>
              <a:rPr lang="en-US" b="1" dirty="0"/>
              <a:t>D</a:t>
            </a:r>
            <a:r>
              <a:rPr lang="en-US" dirty="0"/>
              <a:t>etecting </a:t>
            </a:r>
            <a:r>
              <a:rPr lang="en-US" b="1" dirty="0"/>
              <a:t>Collab</a:t>
            </a:r>
            <a:r>
              <a:rPr lang="en-US" dirty="0"/>
              <a:t>orative Attacks)</a:t>
            </a:r>
          </a:p>
        </p:txBody>
      </p:sp>
      <p:pic>
        <p:nvPicPr>
          <p:cNvPr id="4" name="Picture 3">
            <a:extLst>
              <a:ext uri="{FF2B5EF4-FFF2-40B4-BE49-F238E27FC236}">
                <a16:creationId xmlns:a16="http://schemas.microsoft.com/office/drawing/2014/main" id="{05F91285-82AA-455D-8E8C-56657017DB48}"/>
              </a:ext>
            </a:extLst>
          </p:cNvPr>
          <p:cNvPicPr>
            <a:picLocks noChangeAspect="1"/>
          </p:cNvPicPr>
          <p:nvPr/>
        </p:nvPicPr>
        <p:blipFill>
          <a:blip r:embed="rId3"/>
          <a:stretch>
            <a:fillRect/>
          </a:stretch>
        </p:blipFill>
        <p:spPr>
          <a:xfrm>
            <a:off x="376393" y="2181405"/>
            <a:ext cx="11439213" cy="2495189"/>
          </a:xfrm>
          <a:prstGeom prst="rect">
            <a:avLst/>
          </a:prstGeom>
        </p:spPr>
      </p:pic>
      <p:sp>
        <p:nvSpPr>
          <p:cNvPr id="3" name="Frame 2">
            <a:extLst>
              <a:ext uri="{FF2B5EF4-FFF2-40B4-BE49-F238E27FC236}">
                <a16:creationId xmlns:a16="http://schemas.microsoft.com/office/drawing/2014/main" id="{4AF2417A-F8A3-EB8A-1894-524B102AF4AB}"/>
              </a:ext>
            </a:extLst>
          </p:cNvPr>
          <p:cNvSpPr/>
          <p:nvPr/>
        </p:nvSpPr>
        <p:spPr>
          <a:xfrm>
            <a:off x="4059044" y="4249501"/>
            <a:ext cx="7756561" cy="523220"/>
          </a:xfrm>
          <a:prstGeom prst="frame">
            <a:avLst>
              <a:gd name="adj1" fmla="val 1464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5D8522A-3FFB-1AFB-7CA6-CE85646BD9E9}"/>
              </a:ext>
            </a:extLst>
          </p:cNvPr>
          <p:cNvSpPr txBox="1"/>
          <p:nvPr/>
        </p:nvSpPr>
        <p:spPr>
          <a:xfrm>
            <a:off x="376393" y="4999851"/>
            <a:ext cx="11439213" cy="523220"/>
          </a:xfrm>
          <a:prstGeom prst="rect">
            <a:avLst/>
          </a:prstGeom>
          <a:noFill/>
        </p:spPr>
        <p:txBody>
          <a:bodyPr wrap="square" rtlCol="0">
            <a:spAutoFit/>
          </a:bodyPr>
          <a:lstStyle/>
          <a:p>
            <a:r>
              <a:rPr lang="en-US" sz="2800" dirty="0"/>
              <a:t>The IDS thus updates its detection and defense strategy accordingly.</a:t>
            </a:r>
          </a:p>
        </p:txBody>
      </p:sp>
    </p:spTree>
    <p:extLst>
      <p:ext uri="{BB962C8B-B14F-4D97-AF65-F5344CB8AC3E}">
        <p14:creationId xmlns:p14="http://schemas.microsoft.com/office/powerpoint/2010/main" val="2407402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EAB0-7A92-DF68-7A78-F467C5FEC45B}"/>
              </a:ext>
            </a:extLst>
          </p:cNvPr>
          <p:cNvSpPr>
            <a:spLocks noGrp="1"/>
          </p:cNvSpPr>
          <p:nvPr>
            <p:ph type="title"/>
          </p:nvPr>
        </p:nvSpPr>
        <p:spPr/>
        <p:txBody>
          <a:bodyPr/>
          <a:lstStyle/>
          <a:p>
            <a:r>
              <a:rPr lang="en-US" dirty="0"/>
              <a:t>More Details of the Reasoning and Guiding Phases</a:t>
            </a:r>
          </a:p>
        </p:txBody>
      </p:sp>
      <p:sp>
        <p:nvSpPr>
          <p:cNvPr id="3" name="Content Placeholder 2">
            <a:extLst>
              <a:ext uri="{FF2B5EF4-FFF2-40B4-BE49-F238E27FC236}">
                <a16:creationId xmlns:a16="http://schemas.microsoft.com/office/drawing/2014/main" id="{C81DF2AD-8F29-AAE6-B5A8-B4EE250D9B47}"/>
              </a:ext>
            </a:extLst>
          </p:cNvPr>
          <p:cNvSpPr>
            <a:spLocks noGrp="1"/>
          </p:cNvSpPr>
          <p:nvPr>
            <p:ph idx="1"/>
          </p:nvPr>
        </p:nvSpPr>
        <p:spPr/>
        <p:txBody>
          <a:bodyPr>
            <a:normAutofit fontScale="92500" lnSpcReduction="10000"/>
          </a:bodyPr>
          <a:lstStyle/>
          <a:p>
            <a:r>
              <a:rPr lang="en-US" dirty="0" err="1"/>
              <a:t>RDCollab</a:t>
            </a:r>
            <a:r>
              <a:rPr lang="en-US" dirty="0"/>
              <a:t> defines properties the model should satisfy in a synergy effects-free scenario (i.e., the scenario without the collaborative attacks that cause synergy effects). </a:t>
            </a:r>
          </a:p>
          <a:p>
            <a:r>
              <a:rPr lang="en-US" dirty="0"/>
              <a:t>It then uses the model checking to verify the collaboration model against the properties. If the model violates a property, the model checker outputs a counterexample demonstrating a model execution that can be interpreted as a collaboration pattern with synergy effects.</a:t>
            </a:r>
          </a:p>
          <a:p>
            <a:r>
              <a:rPr lang="en-US" dirty="0"/>
              <a:t>The segments of such a pattern are used in the guiding phase, as they can be used as signatures to detect collaborative attacks. </a:t>
            </a:r>
          </a:p>
          <a:p>
            <a:r>
              <a:rPr lang="en-US" dirty="0" err="1"/>
              <a:t>RDCollab</a:t>
            </a:r>
            <a:r>
              <a:rPr lang="en-US" dirty="0"/>
              <a:t> translates the segments into instructions to guide IDS in improving its detection effectiveness.</a:t>
            </a:r>
          </a:p>
        </p:txBody>
      </p:sp>
    </p:spTree>
    <p:extLst>
      <p:ext uri="{BB962C8B-B14F-4D97-AF65-F5344CB8AC3E}">
        <p14:creationId xmlns:p14="http://schemas.microsoft.com/office/powerpoint/2010/main" val="16173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BE7B-84AD-C7AC-78F4-22C432421E16}"/>
              </a:ext>
            </a:extLst>
          </p:cNvPr>
          <p:cNvSpPr>
            <a:spLocks noGrp="1"/>
          </p:cNvSpPr>
          <p:nvPr>
            <p:ph type="title"/>
          </p:nvPr>
        </p:nvSpPr>
        <p:spPr/>
        <p:txBody>
          <a:bodyPr/>
          <a:lstStyle/>
          <a:p>
            <a:r>
              <a:rPr lang="en-US" dirty="0" err="1"/>
              <a:t>RDCollab</a:t>
            </a:r>
            <a:r>
              <a:rPr lang="en-US" dirty="0"/>
              <a:t> Evaluation Results</a:t>
            </a:r>
          </a:p>
        </p:txBody>
      </p:sp>
      <p:sp>
        <p:nvSpPr>
          <p:cNvPr id="3" name="Content Placeholder 2">
            <a:extLst>
              <a:ext uri="{FF2B5EF4-FFF2-40B4-BE49-F238E27FC236}">
                <a16:creationId xmlns:a16="http://schemas.microsoft.com/office/drawing/2014/main" id="{E1770D18-13E6-78B8-8C21-19337636998F}"/>
              </a:ext>
            </a:extLst>
          </p:cNvPr>
          <p:cNvSpPr>
            <a:spLocks noGrp="1"/>
          </p:cNvSpPr>
          <p:nvPr>
            <p:ph idx="1"/>
          </p:nvPr>
        </p:nvSpPr>
        <p:spPr/>
        <p:txBody>
          <a:bodyPr/>
          <a:lstStyle/>
          <a:p>
            <a:r>
              <a:rPr lang="en-US" dirty="0"/>
              <a:t>Detecting the Hidden Sybil Adversary (</a:t>
            </a:r>
            <a:r>
              <a:rPr lang="en-US" dirty="0" err="1"/>
              <a:t>SE1</a:t>
            </a:r>
            <a:r>
              <a:rPr lang="en-US" dirty="0"/>
              <a:t>)</a:t>
            </a:r>
          </a:p>
          <a:p>
            <a:endParaRPr lang="en-US" dirty="0"/>
          </a:p>
          <a:p>
            <a:endParaRPr lang="en-US" dirty="0"/>
          </a:p>
          <a:p>
            <a:endParaRPr lang="en-US" dirty="0"/>
          </a:p>
          <a:p>
            <a:pPr marL="0" indent="0">
              <a:buNone/>
            </a:pPr>
            <a:endParaRPr lang="en-US" dirty="0"/>
          </a:p>
          <a:p>
            <a:endParaRPr lang="en-US" dirty="0"/>
          </a:p>
          <a:p>
            <a:r>
              <a:rPr lang="en-US" dirty="0"/>
              <a:t>With various numbers (1~6, x-axis) of blackhole adversaries, </a:t>
            </a:r>
            <a:r>
              <a:rPr lang="en-US" dirty="0" err="1"/>
              <a:t>RDCollab</a:t>
            </a:r>
            <a:r>
              <a:rPr lang="en-US" dirty="0"/>
              <a:t> can detect the Sybil adversary that transfer fake IDs to them every </a:t>
            </a:r>
            <a:r>
              <a:rPr lang="en-US" dirty="0">
                <a:solidFill>
                  <a:srgbClr val="50A249"/>
                </a:solidFill>
              </a:rPr>
              <a:t>3</a:t>
            </a:r>
            <a:r>
              <a:rPr lang="en-US" dirty="0"/>
              <a:t>, </a:t>
            </a:r>
            <a:r>
              <a:rPr lang="en-US" dirty="0">
                <a:solidFill>
                  <a:srgbClr val="217EB4"/>
                </a:solidFill>
              </a:rPr>
              <a:t>2</a:t>
            </a:r>
            <a:r>
              <a:rPr lang="en-US" dirty="0"/>
              <a:t> and </a:t>
            </a:r>
            <a:r>
              <a:rPr lang="en-US" dirty="0">
                <a:solidFill>
                  <a:srgbClr val="C83334"/>
                </a:solidFill>
              </a:rPr>
              <a:t>1</a:t>
            </a:r>
            <a:r>
              <a:rPr lang="en-US" dirty="0"/>
              <a:t> second(s) within 6 seconds (y-axis).</a:t>
            </a:r>
          </a:p>
          <a:p>
            <a:endParaRPr lang="en-US" dirty="0"/>
          </a:p>
          <a:p>
            <a:endParaRPr lang="en-US" dirty="0"/>
          </a:p>
        </p:txBody>
      </p:sp>
      <p:pic>
        <p:nvPicPr>
          <p:cNvPr id="5" name="Picture 4">
            <a:extLst>
              <a:ext uri="{FF2B5EF4-FFF2-40B4-BE49-F238E27FC236}">
                <a16:creationId xmlns:a16="http://schemas.microsoft.com/office/drawing/2014/main" id="{5520FD98-2F23-0FFC-A8AA-75C9FF6215F8}"/>
              </a:ext>
            </a:extLst>
          </p:cNvPr>
          <p:cNvPicPr>
            <a:picLocks noChangeAspect="1"/>
          </p:cNvPicPr>
          <p:nvPr/>
        </p:nvPicPr>
        <p:blipFill>
          <a:blip r:embed="rId3"/>
          <a:stretch>
            <a:fillRect/>
          </a:stretch>
        </p:blipFill>
        <p:spPr>
          <a:xfrm>
            <a:off x="3511550" y="2675007"/>
            <a:ext cx="5168900" cy="2044700"/>
          </a:xfrm>
          <a:prstGeom prst="rect">
            <a:avLst/>
          </a:prstGeom>
        </p:spPr>
      </p:pic>
    </p:spTree>
    <p:extLst>
      <p:ext uri="{BB962C8B-B14F-4D97-AF65-F5344CB8AC3E}">
        <p14:creationId xmlns:p14="http://schemas.microsoft.com/office/powerpoint/2010/main" val="7984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BE7B-84AD-C7AC-78F4-22C432421E16}"/>
              </a:ext>
            </a:extLst>
          </p:cNvPr>
          <p:cNvSpPr>
            <a:spLocks noGrp="1"/>
          </p:cNvSpPr>
          <p:nvPr>
            <p:ph type="title"/>
          </p:nvPr>
        </p:nvSpPr>
        <p:spPr/>
        <p:txBody>
          <a:bodyPr/>
          <a:lstStyle/>
          <a:p>
            <a:r>
              <a:rPr lang="en-US" dirty="0" err="1"/>
              <a:t>RDCollab</a:t>
            </a:r>
            <a:r>
              <a:rPr lang="en-US" dirty="0"/>
              <a:t> Evaluation Results</a:t>
            </a:r>
          </a:p>
        </p:txBody>
      </p:sp>
      <p:sp>
        <p:nvSpPr>
          <p:cNvPr id="3" name="Content Placeholder 2">
            <a:extLst>
              <a:ext uri="{FF2B5EF4-FFF2-40B4-BE49-F238E27FC236}">
                <a16:creationId xmlns:a16="http://schemas.microsoft.com/office/drawing/2014/main" id="{E1770D18-13E6-78B8-8C21-19337636998F}"/>
              </a:ext>
            </a:extLst>
          </p:cNvPr>
          <p:cNvSpPr>
            <a:spLocks noGrp="1"/>
          </p:cNvSpPr>
          <p:nvPr>
            <p:ph idx="1"/>
          </p:nvPr>
        </p:nvSpPr>
        <p:spPr/>
        <p:txBody>
          <a:bodyPr/>
          <a:lstStyle/>
          <a:p>
            <a:r>
              <a:rPr lang="en-US" dirty="0"/>
              <a:t>Improving the Detection of Blackhole Adversaries (</a:t>
            </a:r>
            <a:r>
              <a:rPr lang="en-US" dirty="0" err="1"/>
              <a:t>SE2</a:t>
            </a:r>
            <a:r>
              <a:rPr lang="en-US" dirty="0"/>
              <a:t>)</a:t>
            </a:r>
          </a:p>
          <a:p>
            <a:endParaRPr lang="en-US" dirty="0"/>
          </a:p>
          <a:p>
            <a:endParaRPr lang="en-US" dirty="0"/>
          </a:p>
          <a:p>
            <a:endParaRPr lang="en-US" dirty="0"/>
          </a:p>
          <a:p>
            <a:pPr marL="0" indent="0">
              <a:buNone/>
            </a:pPr>
            <a:endParaRPr lang="en-US" dirty="0"/>
          </a:p>
          <a:p>
            <a:r>
              <a:rPr lang="en-US" dirty="0"/>
              <a:t>With various numbers (1~6, subfigure titles) of blackhole adversaries, </a:t>
            </a:r>
            <a:r>
              <a:rPr lang="en-US" dirty="0" err="1">
                <a:solidFill>
                  <a:srgbClr val="50A249"/>
                </a:solidFill>
              </a:rPr>
              <a:t>RDCollab</a:t>
            </a:r>
            <a:r>
              <a:rPr lang="en-US" dirty="0">
                <a:solidFill>
                  <a:srgbClr val="50A249"/>
                </a:solidFill>
              </a:rPr>
              <a:t>-guided HMM-based IDS</a:t>
            </a:r>
            <a:r>
              <a:rPr lang="en-US" dirty="0"/>
              <a:t> improves the detection rate of blackhole adversaries compared with </a:t>
            </a:r>
            <a:r>
              <a:rPr lang="en-US" dirty="0">
                <a:solidFill>
                  <a:srgbClr val="217EB4"/>
                </a:solidFill>
              </a:rPr>
              <a:t>baseline HMM-based IDS</a:t>
            </a:r>
            <a:r>
              <a:rPr lang="en-US" dirty="0"/>
              <a:t>.</a:t>
            </a:r>
          </a:p>
          <a:p>
            <a:r>
              <a:rPr lang="en-US" dirty="0"/>
              <a:t>The improvements are shown by the </a:t>
            </a:r>
            <a:r>
              <a:rPr lang="en-US" dirty="0">
                <a:solidFill>
                  <a:srgbClr val="C83334"/>
                </a:solidFill>
              </a:rPr>
              <a:t>red lines</a:t>
            </a:r>
            <a:r>
              <a:rPr lang="en-US" dirty="0"/>
              <a:t>.</a:t>
            </a:r>
          </a:p>
          <a:p>
            <a:endParaRPr lang="en-US" dirty="0"/>
          </a:p>
          <a:p>
            <a:endParaRPr lang="en-US" dirty="0"/>
          </a:p>
        </p:txBody>
      </p:sp>
      <p:pic>
        <p:nvPicPr>
          <p:cNvPr id="4" name="Picture 3">
            <a:extLst>
              <a:ext uri="{FF2B5EF4-FFF2-40B4-BE49-F238E27FC236}">
                <a16:creationId xmlns:a16="http://schemas.microsoft.com/office/drawing/2014/main" id="{5F827F42-5602-6F6E-E69B-50601CADC224}"/>
              </a:ext>
            </a:extLst>
          </p:cNvPr>
          <p:cNvPicPr>
            <a:picLocks noChangeAspect="1"/>
          </p:cNvPicPr>
          <p:nvPr/>
        </p:nvPicPr>
        <p:blipFill>
          <a:blip r:embed="rId3"/>
          <a:stretch>
            <a:fillRect/>
          </a:stretch>
        </p:blipFill>
        <p:spPr>
          <a:xfrm>
            <a:off x="3212369" y="2225956"/>
            <a:ext cx="4649940" cy="2167550"/>
          </a:xfrm>
          <a:prstGeom prst="rect">
            <a:avLst/>
          </a:prstGeom>
        </p:spPr>
      </p:pic>
    </p:spTree>
    <p:extLst>
      <p:ext uri="{BB962C8B-B14F-4D97-AF65-F5344CB8AC3E}">
        <p14:creationId xmlns:p14="http://schemas.microsoft.com/office/powerpoint/2010/main" val="24537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7C63-E9DF-E10F-94DB-CB4045AB2C81}"/>
              </a:ext>
            </a:extLst>
          </p:cNvPr>
          <p:cNvSpPr>
            <a:spLocks noGrp="1"/>
          </p:cNvSpPr>
          <p:nvPr>
            <p:ph type="title"/>
          </p:nvPr>
        </p:nvSpPr>
        <p:spPr/>
        <p:txBody>
          <a:bodyPr/>
          <a:lstStyle/>
          <a:p>
            <a:r>
              <a:rPr lang="en-US" dirty="0"/>
              <a:t>Takeaways and Contributions</a:t>
            </a:r>
          </a:p>
        </p:txBody>
      </p:sp>
      <p:sp>
        <p:nvSpPr>
          <p:cNvPr id="3" name="Content Placeholder 2">
            <a:extLst>
              <a:ext uri="{FF2B5EF4-FFF2-40B4-BE49-F238E27FC236}">
                <a16:creationId xmlns:a16="http://schemas.microsoft.com/office/drawing/2014/main" id="{0A5664BA-618B-DAFA-E9A6-969CB81065D1}"/>
              </a:ext>
            </a:extLst>
          </p:cNvPr>
          <p:cNvSpPr>
            <a:spLocks noGrp="1"/>
          </p:cNvSpPr>
          <p:nvPr>
            <p:ph idx="1"/>
          </p:nvPr>
        </p:nvSpPr>
        <p:spPr/>
        <p:txBody>
          <a:bodyPr/>
          <a:lstStyle/>
          <a:p>
            <a:r>
              <a:rPr lang="en-US" dirty="0"/>
              <a:t>Collaborative attacks pose a growing threat to UAV networks.</a:t>
            </a:r>
          </a:p>
          <a:p>
            <a:r>
              <a:rPr lang="en-US" dirty="0" err="1"/>
              <a:t>RDCollab</a:t>
            </a:r>
            <a:r>
              <a:rPr lang="en-US" dirty="0"/>
              <a:t> provides a comprehensive approach to tackling these challenges.</a:t>
            </a:r>
          </a:p>
          <a:p>
            <a:pPr lvl="1"/>
            <a:r>
              <a:rPr lang="en-US" dirty="0"/>
              <a:t>A solution to detect collaborative attacks against autonomous UAV networks.</a:t>
            </a:r>
          </a:p>
          <a:p>
            <a:pPr lvl="1"/>
            <a:r>
              <a:rPr lang="en-US" dirty="0"/>
              <a:t>Implementation of </a:t>
            </a:r>
            <a:r>
              <a:rPr lang="en-US" dirty="0" err="1"/>
              <a:t>RDCollab</a:t>
            </a:r>
            <a:r>
              <a:rPr lang="en-US" dirty="0"/>
              <a:t> instantiating the proposed solution.</a:t>
            </a:r>
          </a:p>
          <a:p>
            <a:pPr lvl="1"/>
            <a:r>
              <a:rPr lang="en-US" dirty="0"/>
              <a:t>Evaluation of </a:t>
            </a:r>
            <a:r>
              <a:rPr lang="en-US" dirty="0" err="1"/>
              <a:t>RDCollab’s</a:t>
            </a:r>
            <a:r>
              <a:rPr lang="en-US" dirty="0"/>
              <a:t> effectiveness of collaborative attack detection.</a:t>
            </a:r>
          </a:p>
          <a:p>
            <a:r>
              <a:rPr lang="en-US" dirty="0"/>
              <a:t>The next steps are to enhance collaborative attack detection and response systems.</a:t>
            </a:r>
          </a:p>
        </p:txBody>
      </p:sp>
    </p:spTree>
    <p:extLst>
      <p:ext uri="{BB962C8B-B14F-4D97-AF65-F5344CB8AC3E}">
        <p14:creationId xmlns:p14="http://schemas.microsoft.com/office/powerpoint/2010/main" val="5995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normAutofit/>
          </a:bodyPr>
          <a:lstStyle/>
          <a:p>
            <a:pPr eaLnBrk="1" hangingPunct="1"/>
            <a:r>
              <a:rPr lang="en-US" altLang="en-US" dirty="0"/>
              <a:t>Current Proposed Solutions </a:t>
            </a:r>
          </a:p>
        </p:txBody>
      </p:sp>
      <p:sp>
        <p:nvSpPr>
          <p:cNvPr id="17413" name="Rectangle 3"/>
          <p:cNvSpPr>
            <a:spLocks noGrp="1" noChangeArrowheads="1"/>
          </p:cNvSpPr>
          <p:nvPr>
            <p:ph idx="1"/>
          </p:nvPr>
        </p:nvSpPr>
        <p:spPr/>
        <p:txBody>
          <a:bodyPr>
            <a:normAutofit/>
          </a:bodyPr>
          <a:lstStyle/>
          <a:p>
            <a:pPr marL="338138" indent="-338138"/>
            <a:r>
              <a:rPr lang="en-US" altLang="en-US" sz="2800" dirty="0" err="1"/>
              <a:t>Blackhole</a:t>
            </a:r>
            <a:r>
              <a:rPr lang="en-US" altLang="en-US" sz="2800" dirty="0"/>
              <a:t> attack detection</a:t>
            </a:r>
          </a:p>
          <a:p>
            <a:pPr marL="863600" lvl="1" indent="-411163"/>
            <a:r>
              <a:rPr lang="en-US" altLang="en-US" sz="2400" dirty="0"/>
              <a:t>Reverse Labeling Restriction (RLR)</a:t>
            </a:r>
          </a:p>
          <a:p>
            <a:pPr marL="338138" indent="-338138"/>
            <a:r>
              <a:rPr lang="en-US" altLang="zh-CN" sz="2800" dirty="0">
                <a:ea typeface="宋体" pitchFamily="2" charset="-122"/>
              </a:rPr>
              <a:t>Wormhole Attacks: defense mechanism</a:t>
            </a:r>
          </a:p>
          <a:p>
            <a:pPr marL="863600" lvl="1" indent="-411163"/>
            <a:r>
              <a:rPr lang="en-US" altLang="zh-CN" sz="2400" dirty="0">
                <a:ea typeface="宋体" pitchFamily="2" charset="-122"/>
              </a:rPr>
              <a:t>E2E detector and Cell-based Open Tunnel Avoidance (COTA)</a:t>
            </a:r>
          </a:p>
          <a:p>
            <a:pPr marL="338138" indent="-338138"/>
            <a:r>
              <a:rPr lang="en-US" altLang="en-US" sz="2800" dirty="0"/>
              <a:t>Sybil Attack detection</a:t>
            </a:r>
          </a:p>
          <a:p>
            <a:pPr marL="863600" lvl="1" indent="-411163"/>
            <a:r>
              <a:rPr lang="en-US" altLang="en-US" sz="2400" dirty="0"/>
              <a:t>Light-weight method based on hierarchical architecture </a:t>
            </a:r>
            <a:endParaRPr lang="en-US" altLang="en-US" sz="2400" dirty="0">
              <a:solidFill>
                <a:srgbClr val="CC3300"/>
              </a:solidFill>
            </a:endParaRPr>
          </a:p>
          <a:p>
            <a:pPr marL="338138" indent="-338138"/>
            <a:r>
              <a:rPr lang="en-US" altLang="en-US" sz="2800" dirty="0"/>
              <a:t>Modeling Collaborative Attacks using Causal Model</a:t>
            </a:r>
          </a:p>
          <a:p>
            <a:pPr marL="338138" indent="-338138"/>
            <a:r>
              <a:rPr lang="en-US" altLang="en-US" sz="2800" dirty="0"/>
              <a:t>Detecting Collaboration using Machine Learning</a:t>
            </a:r>
          </a:p>
          <a:p>
            <a:pPr marL="338138" indent="-338138"/>
            <a:endParaRPr lang="en-US" altLang="en-US" sz="2800" dirty="0"/>
          </a:p>
          <a:p>
            <a:pPr marL="338138" indent="-338138"/>
            <a:endParaRPr lang="en-US" altLang="en-US" dirty="0"/>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a:solidFill>
                  <a:srgbClr val="808080"/>
                </a:solidFill>
              </a:rPr>
              <a:t>    </a:t>
            </a:r>
            <a:fld id="{EFDA918E-06BF-4230-98A1-5539D67C6EC8}" type="slidenum">
              <a:rPr lang="en-US" altLang="en-US" sz="1000" b="0">
                <a:solidFill>
                  <a:srgbClr val="808080"/>
                </a:solidFill>
              </a:rPr>
              <a:pPr/>
              <a:t>8</a:t>
            </a:fld>
            <a:endParaRPr lang="en-US" altLang="en-US" sz="1000" b="0">
              <a:solidFill>
                <a:srgbClr val="808080"/>
              </a:solidFill>
            </a:endParaRPr>
          </a:p>
        </p:txBody>
      </p:sp>
    </p:spTree>
    <p:extLst>
      <p:ext uri="{BB962C8B-B14F-4D97-AF65-F5344CB8AC3E}">
        <p14:creationId xmlns:p14="http://schemas.microsoft.com/office/powerpoint/2010/main" val="34485000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prstGeom prst="rect">
            <a:avLst/>
          </a:prstGeom>
        </p:spPr>
        <p:txBody>
          <a:bodyPr spcFirstLastPara="1" wrap="square" lIns="91425" tIns="45700" rIns="91425" bIns="45700" anchor="ctr" anchorCtr="0">
            <a:normAutofit fontScale="90000"/>
          </a:bodyPr>
          <a:lstStyle/>
          <a:p>
            <a:pPr>
              <a:spcBef>
                <a:spcPts val="0"/>
              </a:spcBef>
            </a:pPr>
            <a:r>
              <a:rPr lang="en-US" b="1" dirty="0"/>
              <a:t>Another research effort </a:t>
            </a:r>
            <a:br>
              <a:rPr lang="en-US" b="1" dirty="0"/>
            </a:br>
            <a:r>
              <a:rPr lang="en-US" sz="4900" dirty="0"/>
              <a:t>for</a:t>
            </a:r>
            <a:r>
              <a:rPr lang="en-US" sz="4900" dirty="0">
                <a:ea typeface="Calibri Light"/>
                <a:cs typeface="Calibri Light"/>
              </a:rPr>
              <a:t> </a:t>
            </a:r>
            <a:r>
              <a:rPr lang="en-US" sz="4900" u="sng" dirty="0">
                <a:ea typeface="Calibri Light"/>
                <a:cs typeface="Calibri Light"/>
              </a:rPr>
              <a:t>Advancing</a:t>
            </a:r>
            <a:r>
              <a:rPr lang="en-US" sz="4900" dirty="0">
                <a:ea typeface="Calibri Light"/>
                <a:cs typeface="Calibri Light"/>
              </a:rPr>
              <a:t> Collaborative Attack Detection</a:t>
            </a:r>
            <a:endParaRPr dirty="0"/>
          </a:p>
        </p:txBody>
      </p:sp>
      <p:sp>
        <p:nvSpPr>
          <p:cNvPr id="193" name="Google Shape;193;p28"/>
          <p:cNvSpPr txBox="1">
            <a:spLocks noGrp="1"/>
          </p:cNvSpPr>
          <p:nvPr>
            <p:ph idx="1"/>
          </p:nvPr>
        </p:nvSpPr>
        <p:spPr>
          <a:prstGeom prst="rect">
            <a:avLst/>
          </a:prstGeom>
        </p:spPr>
        <p:txBody>
          <a:bodyPr spcFirstLastPara="1" wrap="square" lIns="91425" tIns="45700" rIns="91425" bIns="45700" anchor="t" anchorCtr="0">
            <a:normAutofit/>
          </a:bodyPr>
          <a:lstStyle/>
          <a:p>
            <a:pPr marL="457200" lvl="0" indent="-323850" algn="l" rtl="0">
              <a:spcBef>
                <a:spcPts val="1000"/>
              </a:spcBef>
              <a:spcAft>
                <a:spcPts val="0"/>
              </a:spcAft>
              <a:buSzPts val="1500"/>
              <a:buChar char="●"/>
            </a:pPr>
            <a:endParaRPr sz="2500" dirty="0"/>
          </a:p>
          <a:p>
            <a:pPr marL="457200" lvl="0" indent="-323850" algn="l" rtl="0">
              <a:spcBef>
                <a:spcPts val="0"/>
              </a:spcBef>
              <a:spcAft>
                <a:spcPts val="0"/>
              </a:spcAft>
              <a:buSzPts val="1500"/>
              <a:buChar char="●"/>
            </a:pPr>
            <a:r>
              <a:rPr lang="en-US" sz="2500" dirty="0"/>
              <a:t>Existing </a:t>
            </a:r>
            <a:r>
              <a:rPr lang="en-US" sz="2500" u="sng" dirty="0"/>
              <a:t>IDS datasets</a:t>
            </a:r>
            <a:r>
              <a:rPr lang="en-US" sz="2500" dirty="0"/>
              <a:t> lack UAV-specific attacks, aerial mobility, and real wireless traffic patterns.</a:t>
            </a:r>
            <a:endParaRPr sz="2500" dirty="0"/>
          </a:p>
          <a:p>
            <a:pPr marL="457200" lvl="0" indent="-323850" algn="l" rtl="0">
              <a:spcBef>
                <a:spcPts val="0"/>
              </a:spcBef>
              <a:spcAft>
                <a:spcPts val="0"/>
              </a:spcAft>
              <a:buSzPts val="1500"/>
              <a:buChar char="●"/>
            </a:pPr>
            <a:r>
              <a:rPr lang="en-US" sz="2500" dirty="0"/>
              <a:t>Due to High costs of collecting large network datasets, we use data augmentation using MLP function approximation method. This makes current IDS system robust against false positives caused by mobility in UAV networks. </a:t>
            </a:r>
            <a:endParaRPr sz="2500" dirty="0"/>
          </a:p>
        </p:txBody>
      </p:sp>
    </p:spTree>
    <p:extLst>
      <p:ext uri="{BB962C8B-B14F-4D97-AF65-F5344CB8AC3E}">
        <p14:creationId xmlns:p14="http://schemas.microsoft.com/office/powerpoint/2010/main" val="3937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244F307B-3C98-94E9-8917-5E0766D36978}"/>
            </a:ext>
          </a:extLst>
        </p:cNvPr>
        <p:cNvGrpSpPr/>
        <p:nvPr/>
      </p:nvGrpSpPr>
      <p:grpSpPr>
        <a:xfrm>
          <a:off x="0" y="0"/>
          <a:ext cx="0" cy="0"/>
          <a:chOff x="0" y="0"/>
          <a:chExt cx="0" cy="0"/>
        </a:xfrm>
      </p:grpSpPr>
      <p:sp>
        <p:nvSpPr>
          <p:cNvPr id="192" name="Google Shape;192;p28">
            <a:extLst>
              <a:ext uri="{FF2B5EF4-FFF2-40B4-BE49-F238E27FC236}">
                <a16:creationId xmlns:a16="http://schemas.microsoft.com/office/drawing/2014/main" id="{71B9534C-13D3-B3D0-7F5F-24FF9A331564}"/>
              </a:ext>
            </a:extLst>
          </p:cNvPr>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0" i="0" u="none" strike="noStrike" dirty="0">
                <a:solidFill>
                  <a:srgbClr val="000000"/>
                </a:solidFill>
                <a:effectLst/>
              </a:rPr>
              <a:t>Three-Phase Plan for </a:t>
            </a:r>
            <a:r>
              <a:rPr lang="en-US" b="0" i="0" u="sng" strike="noStrike" dirty="0">
                <a:solidFill>
                  <a:srgbClr val="000000"/>
                </a:solidFill>
                <a:effectLst/>
              </a:rPr>
              <a:t>Advancing</a:t>
            </a:r>
            <a:r>
              <a:rPr lang="en-US" b="0" i="0" u="none" strike="noStrike" dirty="0">
                <a:solidFill>
                  <a:srgbClr val="000000"/>
                </a:solidFill>
                <a:effectLst/>
              </a:rPr>
              <a:t> Collaborative Attack Detection</a:t>
            </a:r>
            <a:endParaRPr dirty="0"/>
          </a:p>
        </p:txBody>
      </p:sp>
      <p:sp>
        <p:nvSpPr>
          <p:cNvPr id="193" name="Google Shape;193;p28">
            <a:extLst>
              <a:ext uri="{FF2B5EF4-FFF2-40B4-BE49-F238E27FC236}">
                <a16:creationId xmlns:a16="http://schemas.microsoft.com/office/drawing/2014/main" id="{5AAAB025-C536-0953-C896-5C1AB0A96912}"/>
              </a:ext>
            </a:extLst>
          </p:cNvPr>
          <p:cNvSpPr txBox="1">
            <a:spLocks noGrp="1"/>
          </p:cNvSpPr>
          <p:nvPr>
            <p:ph idx="1"/>
          </p:nvPr>
        </p:nvSpPr>
        <p:spPr>
          <a:xfrm>
            <a:off x="838199" y="1825625"/>
            <a:ext cx="3105647" cy="3693319"/>
          </a:xfrm>
          <a:prstGeom prst="rect">
            <a:avLst/>
          </a:prstGeom>
        </p:spPr>
        <p:txBody>
          <a:bodyPr spcFirstLastPara="1" wrap="square" lIns="91425" tIns="45700" rIns="91425" bIns="45700" anchor="t" anchorCtr="0">
            <a:noAutofit/>
          </a:bodyPr>
          <a:lstStyle/>
          <a:p>
            <a:pPr algn="l">
              <a:buNone/>
            </a:pPr>
            <a:r>
              <a:rPr lang="en-US" sz="1800" b="1" i="0" u="none" strike="noStrike" dirty="0">
                <a:solidFill>
                  <a:srgbClr val="000000"/>
                </a:solidFill>
                <a:effectLst/>
              </a:rPr>
              <a:t>Phase 1: Dataset Creation</a:t>
            </a:r>
            <a:endParaRPr lang="en-US" sz="1800" b="0" i="0" u="none" strike="noStrike" dirty="0">
              <a:solidFill>
                <a:srgbClr val="000000"/>
              </a:solidFill>
              <a:effectLst/>
            </a:endParaRPr>
          </a:p>
          <a:p>
            <a:pPr algn="l">
              <a:buFont typeface="Arial" panose="020B0604020202020204" pitchFamily="34" charset="0"/>
              <a:buChar char="•"/>
            </a:pPr>
            <a:r>
              <a:rPr lang="en-US" sz="1800" b="0" i="0" u="none" strike="noStrike" dirty="0">
                <a:solidFill>
                  <a:srgbClr val="000000"/>
                </a:solidFill>
                <a:effectLst/>
              </a:rPr>
              <a:t>Develop a comprehensive dataset simulating collaborative attacks in UAV networks.</a:t>
            </a:r>
          </a:p>
          <a:p>
            <a:pPr algn="l">
              <a:buFont typeface="Arial" panose="020B0604020202020204" pitchFamily="34" charset="0"/>
              <a:buChar char="•"/>
            </a:pPr>
            <a:r>
              <a:rPr lang="en-US" sz="1800" b="0" i="0" u="none" strike="noStrike" dirty="0">
                <a:solidFill>
                  <a:srgbClr val="000000"/>
                </a:solidFill>
                <a:effectLst/>
              </a:rPr>
              <a:t>Include realistic mobility models, packet-level logging, and diverse adversarial behaviors.</a:t>
            </a:r>
          </a:p>
          <a:p>
            <a:pPr algn="l">
              <a:buFont typeface="Arial" panose="020B0604020202020204" pitchFamily="34" charset="0"/>
              <a:buChar char="•"/>
            </a:pPr>
            <a:r>
              <a:rPr lang="en-US" sz="1800" b="0" i="0" u="none" strike="noStrike" dirty="0">
                <a:solidFill>
                  <a:srgbClr val="000000"/>
                </a:solidFill>
                <a:effectLst/>
              </a:rPr>
              <a:t>Emphasize attack diversity (e.g., blackhole, wormhole, Sybil) and coordination mechanisms.</a:t>
            </a:r>
          </a:p>
          <a:p>
            <a:pPr algn="l">
              <a:buFont typeface="Arial" panose="020B0604020202020204" pitchFamily="34" charset="0"/>
              <a:buChar char="•"/>
            </a:pPr>
            <a:r>
              <a:rPr lang="en-US" sz="1800" dirty="0">
                <a:solidFill>
                  <a:srgbClr val="000000"/>
                </a:solidFill>
              </a:rPr>
              <a:t>Use Data Augmentation to increase diversity of dataset.</a:t>
            </a:r>
            <a:endParaRPr lang="en-US" sz="1800" b="0" i="0" u="none" strike="noStrike" dirty="0">
              <a:solidFill>
                <a:srgbClr val="000000"/>
              </a:solidFill>
              <a:effectLst/>
            </a:endParaRPr>
          </a:p>
        </p:txBody>
      </p:sp>
      <p:sp>
        <p:nvSpPr>
          <p:cNvPr id="2" name="TextBox 1">
            <a:extLst>
              <a:ext uri="{FF2B5EF4-FFF2-40B4-BE49-F238E27FC236}">
                <a16:creationId xmlns:a16="http://schemas.microsoft.com/office/drawing/2014/main" id="{747EDFDE-F442-DCB4-98E2-E76505598AA6}"/>
              </a:ext>
            </a:extLst>
          </p:cNvPr>
          <p:cNvSpPr txBox="1"/>
          <p:nvPr/>
        </p:nvSpPr>
        <p:spPr>
          <a:xfrm>
            <a:off x="4309607" y="1825625"/>
            <a:ext cx="3339548" cy="3693319"/>
          </a:xfrm>
          <a:prstGeom prst="rect">
            <a:avLst/>
          </a:prstGeom>
          <a:noFill/>
        </p:spPr>
        <p:txBody>
          <a:bodyPr wrap="square" rtlCol="0">
            <a:spAutoFit/>
          </a:bodyPr>
          <a:lstStyle/>
          <a:p>
            <a:pPr algn="l">
              <a:buNone/>
            </a:pPr>
            <a:r>
              <a:rPr lang="en-US" b="1" i="0" u="none" strike="noStrike" dirty="0">
                <a:solidFill>
                  <a:srgbClr val="000000"/>
                </a:solidFill>
                <a:effectLst/>
              </a:rPr>
              <a:t>Phase 2: Transformer-Based Detection</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Leverage attention-based models (e.g., Transformers) to capture temporal dependencies and multi-agent coordination patterns.</a:t>
            </a:r>
          </a:p>
          <a:p>
            <a:pPr algn="l">
              <a:buFont typeface="Arial" panose="020B0604020202020204" pitchFamily="34" charset="0"/>
              <a:buChar char="•"/>
            </a:pPr>
            <a:r>
              <a:rPr lang="en-US" b="0" i="0" u="none" strike="noStrike" dirty="0">
                <a:solidFill>
                  <a:srgbClr val="000000"/>
                </a:solidFill>
                <a:effectLst/>
              </a:rPr>
              <a:t>Fine-tune on domain-specific UAV datasets.</a:t>
            </a:r>
          </a:p>
          <a:p>
            <a:pPr algn="l">
              <a:buFont typeface="Arial" panose="020B0604020202020204" pitchFamily="34" charset="0"/>
              <a:buChar char="•"/>
            </a:pPr>
            <a:r>
              <a:rPr lang="en-US" b="0" i="0" u="none" strike="noStrike" dirty="0">
                <a:solidFill>
                  <a:srgbClr val="000000"/>
                </a:solidFill>
                <a:effectLst/>
              </a:rPr>
              <a:t>Benchmark against baseline ML models and analyze detection accuracy under dynamic conditions.</a:t>
            </a:r>
          </a:p>
        </p:txBody>
      </p:sp>
      <p:sp>
        <p:nvSpPr>
          <p:cNvPr id="3" name="TextBox 2">
            <a:extLst>
              <a:ext uri="{FF2B5EF4-FFF2-40B4-BE49-F238E27FC236}">
                <a16:creationId xmlns:a16="http://schemas.microsoft.com/office/drawing/2014/main" id="{2A9CB451-432D-ED59-DAD6-A9682F30F5A7}"/>
              </a:ext>
            </a:extLst>
          </p:cNvPr>
          <p:cNvSpPr txBox="1"/>
          <p:nvPr/>
        </p:nvSpPr>
        <p:spPr>
          <a:xfrm>
            <a:off x="8543028" y="1825625"/>
            <a:ext cx="3415734" cy="3693319"/>
          </a:xfrm>
          <a:prstGeom prst="rect">
            <a:avLst/>
          </a:prstGeom>
          <a:noFill/>
        </p:spPr>
        <p:txBody>
          <a:bodyPr wrap="square" rtlCol="0">
            <a:spAutoFit/>
          </a:bodyPr>
          <a:lstStyle/>
          <a:p>
            <a:pPr algn="l">
              <a:buNone/>
            </a:pPr>
            <a:r>
              <a:rPr lang="en-US" b="1" i="0" u="none" strike="noStrike" dirty="0">
                <a:solidFill>
                  <a:srgbClr val="000000"/>
                </a:solidFill>
                <a:effectLst/>
              </a:rPr>
              <a:t>Phase 3: Enhancing Detection Efficiency</a:t>
            </a: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Optimize detection models for onboard deployment using techniques like knowledge distillation, pruning, and quantization.</a:t>
            </a:r>
          </a:p>
          <a:p>
            <a:pPr algn="l">
              <a:buFont typeface="Arial" panose="020B0604020202020204" pitchFamily="34" charset="0"/>
              <a:buChar char="•"/>
            </a:pPr>
            <a:r>
              <a:rPr lang="en-US" b="0" i="0" u="none" strike="noStrike" dirty="0">
                <a:solidFill>
                  <a:srgbClr val="000000"/>
                </a:solidFill>
                <a:effectLst/>
              </a:rPr>
              <a:t>Explore hierarchical detection: light-weight edge models + cloud-based heavy analysis.</a:t>
            </a:r>
          </a:p>
          <a:p>
            <a:pPr algn="l">
              <a:buFont typeface="Arial" panose="020B0604020202020204" pitchFamily="34" charset="0"/>
              <a:buChar char="•"/>
            </a:pPr>
            <a:r>
              <a:rPr lang="en-US" b="0" i="0" u="none" strike="noStrike" dirty="0">
                <a:solidFill>
                  <a:srgbClr val="000000"/>
                </a:solidFill>
                <a:effectLst/>
              </a:rPr>
              <a:t>Integrate detection with real-time response mechanisms.</a:t>
            </a:r>
          </a:p>
          <a:p>
            <a:endParaRPr lang="en-US" dirty="0"/>
          </a:p>
        </p:txBody>
      </p:sp>
    </p:spTree>
    <p:extLst>
      <p:ext uri="{BB962C8B-B14F-4D97-AF65-F5344CB8AC3E}">
        <p14:creationId xmlns:p14="http://schemas.microsoft.com/office/powerpoint/2010/main" val="9232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C1D75B1E-3691-12CB-213F-E135B22B6287}"/>
            </a:ext>
          </a:extLst>
        </p:cNvPr>
        <p:cNvGrpSpPr/>
        <p:nvPr/>
      </p:nvGrpSpPr>
      <p:grpSpPr>
        <a:xfrm>
          <a:off x="0" y="0"/>
          <a:ext cx="0" cy="0"/>
          <a:chOff x="0" y="0"/>
          <a:chExt cx="0" cy="0"/>
        </a:xfrm>
      </p:grpSpPr>
      <p:sp>
        <p:nvSpPr>
          <p:cNvPr id="192" name="Google Shape;192;p28">
            <a:extLst>
              <a:ext uri="{FF2B5EF4-FFF2-40B4-BE49-F238E27FC236}">
                <a16:creationId xmlns:a16="http://schemas.microsoft.com/office/drawing/2014/main" id="{8C765AC3-4317-D17D-0FF4-AA6A7666D743}"/>
              </a:ext>
            </a:extLst>
          </p:cNvPr>
          <p:cNvSpPr txBox="1">
            <a:spLocks noGrp="1"/>
          </p:cNvSpPr>
          <p:nvPr>
            <p:ph type="title"/>
          </p:nvPr>
        </p:nvSpPr>
        <p:spPr>
          <a:prstGeom prst="rect">
            <a:avLst/>
          </a:prstGeom>
        </p:spPr>
        <p:txBody>
          <a:bodyPr spcFirstLastPara="1" wrap="square" lIns="91425" tIns="45700" rIns="91425" bIns="45700" anchor="ctr" anchorCtr="0">
            <a:normAutofit/>
          </a:bodyPr>
          <a:lstStyle/>
          <a:p>
            <a:pPr>
              <a:spcBef>
                <a:spcPts val="0"/>
              </a:spcBef>
            </a:pPr>
            <a:r>
              <a:rPr lang="en-US">
                <a:solidFill>
                  <a:srgbClr val="000000"/>
                </a:solidFill>
              </a:rPr>
              <a:t>Phase 1: </a:t>
            </a:r>
            <a:r>
              <a:rPr lang="en-US" b="0" i="0" u="none" strike="noStrike">
                <a:solidFill>
                  <a:srgbClr val="000000"/>
                </a:solidFill>
                <a:effectLst/>
              </a:rPr>
              <a:t>Why Existing Datasets Fall Short for UAV </a:t>
            </a:r>
            <a:r>
              <a:rPr lang="en-US" b="0" i="0" u="none" strike="noStrike" dirty="0">
                <a:solidFill>
                  <a:srgbClr val="000000"/>
                </a:solidFill>
                <a:effectLst/>
              </a:rPr>
              <a:t>Networks</a:t>
            </a:r>
            <a:endParaRPr lang="en-US">
              <a:ea typeface="Calibri Light"/>
              <a:cs typeface="Calibri Light"/>
            </a:endParaRPr>
          </a:p>
        </p:txBody>
      </p:sp>
      <p:sp>
        <p:nvSpPr>
          <p:cNvPr id="193" name="Google Shape;193;p28">
            <a:extLst>
              <a:ext uri="{FF2B5EF4-FFF2-40B4-BE49-F238E27FC236}">
                <a16:creationId xmlns:a16="http://schemas.microsoft.com/office/drawing/2014/main" id="{8FF747B6-6D7A-2FF1-C987-767550B472DE}"/>
              </a:ext>
            </a:extLst>
          </p:cNvPr>
          <p:cNvSpPr txBox="1">
            <a:spLocks noGrp="1"/>
          </p:cNvSpPr>
          <p:nvPr>
            <p:ph idx="1"/>
          </p:nvPr>
        </p:nvSpPr>
        <p:spPr>
          <a:xfrm>
            <a:off x="838199" y="1825625"/>
            <a:ext cx="9690464" cy="4667250"/>
          </a:xfrm>
          <a:prstGeom prst="rect">
            <a:avLst/>
          </a:prstGeom>
        </p:spPr>
        <p:txBody>
          <a:bodyPr spcFirstLastPara="1" wrap="square" lIns="91425" tIns="45700" rIns="91425" bIns="45700" anchor="t" anchorCtr="0">
            <a:noAutofit/>
          </a:bodyPr>
          <a:lstStyle/>
          <a:p>
            <a:pPr marL="7938" indent="-7938" algn="l">
              <a:buNone/>
            </a:pPr>
            <a:r>
              <a:rPr lang="en-US" sz="1800" b="1" i="0" u="none" strike="noStrike" dirty="0">
                <a:solidFill>
                  <a:srgbClr val="000000"/>
                </a:solidFill>
                <a:effectLst/>
              </a:rPr>
              <a:t>Lack UAV-specific attacks </a:t>
            </a:r>
            <a:endParaRPr lang="en-US" sz="1800" dirty="0">
              <a:solidFill>
                <a:srgbClr val="000000"/>
              </a:solidFill>
            </a:endParaRPr>
          </a:p>
          <a:p>
            <a:r>
              <a:rPr lang="en-US" sz="1800" b="0" i="0" u="none" strike="noStrike" dirty="0">
                <a:solidFill>
                  <a:srgbClr val="000000"/>
                </a:solidFill>
                <a:effectLst/>
              </a:rPr>
              <a:t>Most datasets focus on generic IT or IoT threats, not aerial or coordinated UAV threats.</a:t>
            </a:r>
          </a:p>
          <a:p>
            <a:pPr marL="7938" indent="-7938" algn="l">
              <a:buNone/>
            </a:pPr>
            <a:r>
              <a:rPr lang="en-US" sz="1800" b="1" i="0" u="none" strike="noStrike" dirty="0">
                <a:solidFill>
                  <a:srgbClr val="000000"/>
                </a:solidFill>
                <a:effectLst/>
              </a:rPr>
              <a:t>Static or limited mobility </a:t>
            </a:r>
            <a:endParaRPr lang="en-US" sz="1800" dirty="0">
              <a:solidFill>
                <a:srgbClr val="000000"/>
              </a:solidFill>
            </a:endParaRPr>
          </a:p>
          <a:p>
            <a:r>
              <a:rPr lang="en-US" sz="1800" b="0" i="0" u="none" strike="noStrike" dirty="0">
                <a:solidFill>
                  <a:srgbClr val="000000"/>
                </a:solidFill>
                <a:effectLst/>
              </a:rPr>
              <a:t>Many datasets assume fixed topologies, unsuitable for dynamic, mobile UAV environments.</a:t>
            </a:r>
          </a:p>
          <a:p>
            <a:pPr marL="7938" indent="-7938" algn="l">
              <a:buNone/>
            </a:pPr>
            <a:r>
              <a:rPr lang="en-US" sz="1800" b="1" i="0" u="none" strike="noStrike" dirty="0">
                <a:solidFill>
                  <a:srgbClr val="000000"/>
                </a:solidFill>
                <a:effectLst/>
              </a:rPr>
              <a:t>No real UAV traffic </a:t>
            </a:r>
            <a:endParaRPr lang="en-US" sz="1800" dirty="0">
              <a:solidFill>
                <a:srgbClr val="000000"/>
              </a:solidFill>
            </a:endParaRPr>
          </a:p>
          <a:p>
            <a:r>
              <a:rPr lang="en-US" sz="1800" b="0" i="0" u="none" strike="noStrike" dirty="0">
                <a:solidFill>
                  <a:srgbClr val="000000"/>
                </a:solidFill>
                <a:effectLst/>
              </a:rPr>
              <a:t>Missing realistic communication patterns like video/image transmission or inter-UAV coordination.</a:t>
            </a:r>
          </a:p>
          <a:p>
            <a:pPr marL="7938" indent="-7938" algn="l">
              <a:buNone/>
            </a:pPr>
            <a:r>
              <a:rPr lang="en-US" sz="1800" b="1" i="0" u="none" strike="noStrike" dirty="0">
                <a:solidFill>
                  <a:srgbClr val="000000"/>
                </a:solidFill>
                <a:effectLst/>
              </a:rPr>
              <a:t>Not designed for swarm behavior</a:t>
            </a:r>
            <a:r>
              <a:rPr lang="en-US" sz="1800" b="0" i="0" u="none" strike="noStrike" dirty="0">
                <a:solidFill>
                  <a:srgbClr val="000000"/>
                </a:solidFill>
                <a:effectLst/>
              </a:rPr>
              <a:t> </a:t>
            </a:r>
          </a:p>
          <a:p>
            <a:r>
              <a:rPr lang="en-US" sz="1800" b="0" i="0" u="none" strike="noStrike" dirty="0">
                <a:solidFill>
                  <a:srgbClr val="000000"/>
                </a:solidFill>
                <a:effectLst/>
              </a:rPr>
              <a:t>Fail to capture group dynamics, cooperation, or synchronized attacks.</a:t>
            </a:r>
          </a:p>
          <a:p>
            <a:pPr marL="7938" indent="-7938" algn="l">
              <a:buNone/>
            </a:pPr>
            <a:r>
              <a:rPr lang="en-US" sz="1800" b="1" i="0" u="none" strike="noStrike" dirty="0">
                <a:solidFill>
                  <a:srgbClr val="000000"/>
                </a:solidFill>
                <a:effectLst/>
              </a:rPr>
              <a:t>Misaligned threat models</a:t>
            </a:r>
          </a:p>
          <a:p>
            <a:r>
              <a:rPr lang="en-US" sz="1800" b="0" i="0" u="none" strike="noStrike" dirty="0">
                <a:solidFill>
                  <a:srgbClr val="000000"/>
                </a:solidFill>
                <a:effectLst/>
              </a:rPr>
              <a:t>Include irrelevant attack types (e.g., fuzzing, worms) not applicable to UAV use cases.</a:t>
            </a:r>
          </a:p>
          <a:p>
            <a:pPr marL="7938" indent="-7938" algn="l">
              <a:buNone/>
            </a:pPr>
            <a:r>
              <a:rPr lang="en-US" sz="1800" b="1" i="0" u="none" strike="noStrike" dirty="0">
                <a:solidFill>
                  <a:srgbClr val="000000"/>
                </a:solidFill>
                <a:effectLst/>
              </a:rPr>
              <a:t>Partial relevance (e.g., IoT/WSN) </a:t>
            </a:r>
            <a:endParaRPr lang="en-US" sz="1800" dirty="0">
              <a:solidFill>
                <a:srgbClr val="000000"/>
              </a:solidFill>
            </a:endParaRPr>
          </a:p>
          <a:p>
            <a:r>
              <a:rPr lang="en-US" sz="1800" b="0" i="0" u="none" strike="noStrike" dirty="0">
                <a:solidFill>
                  <a:srgbClr val="000000"/>
                </a:solidFill>
                <a:effectLst/>
              </a:rPr>
              <a:t>Offer some overlap in resource constraints, but lack full UAV context.</a:t>
            </a:r>
          </a:p>
          <a:p>
            <a:pPr marL="7938" indent="-7938" algn="l">
              <a:buNone/>
            </a:pPr>
            <a:endParaRPr lang="en-US" sz="1800" b="0" i="0" u="none" strike="noStrike" dirty="0">
              <a:solidFill>
                <a:srgbClr val="000000"/>
              </a:solidFill>
              <a:effectLst/>
            </a:endParaRPr>
          </a:p>
        </p:txBody>
      </p:sp>
    </p:spTree>
    <p:extLst>
      <p:ext uri="{BB962C8B-B14F-4D97-AF65-F5344CB8AC3E}">
        <p14:creationId xmlns:p14="http://schemas.microsoft.com/office/powerpoint/2010/main" val="28607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40635" y="365128"/>
            <a:ext cx="49584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br>
              <a:rPr lang="en-US" sz="3800" dirty="0">
                <a:latin typeface="Arial"/>
                <a:ea typeface="Arial"/>
                <a:cs typeface="Arial"/>
                <a:sym typeface="Arial"/>
              </a:rPr>
            </a:br>
            <a:r>
              <a:rPr lang="en-US" sz="3800" dirty="0">
                <a:latin typeface="Arial"/>
                <a:ea typeface="Arial"/>
                <a:cs typeface="Arial"/>
                <a:sym typeface="Arial"/>
              </a:rPr>
              <a:t>Phase 1: Our UAV IDS Dataset: Key Features</a:t>
            </a:r>
            <a:endParaRPr dirty="0"/>
          </a:p>
        </p:txBody>
      </p:sp>
      <p:sp>
        <p:nvSpPr>
          <p:cNvPr id="199" name="Google Shape;199;p29"/>
          <p:cNvSpPr txBox="1">
            <a:spLocks noGrp="1"/>
          </p:cNvSpPr>
          <p:nvPr>
            <p:ph idx="1"/>
          </p:nvPr>
        </p:nvSpPr>
        <p:spPr>
          <a:xfrm>
            <a:off x="295617" y="1892175"/>
            <a:ext cx="5371683" cy="4375200"/>
          </a:xfrm>
          <a:prstGeom prst="rect">
            <a:avLst/>
          </a:prstGeom>
        </p:spPr>
        <p:txBody>
          <a:bodyPr spcFirstLastPara="1" wrap="square" lIns="91425" tIns="45700" rIns="91425" bIns="45700" anchor="t" anchorCtr="0">
            <a:normAutofit/>
          </a:bodyPr>
          <a:lstStyle/>
          <a:p>
            <a:pPr marL="0" lvl="0" indent="0" algn="l" rtl="0">
              <a:lnSpc>
                <a:spcPct val="98181"/>
              </a:lnSpc>
              <a:spcBef>
                <a:spcPts val="1000"/>
              </a:spcBef>
              <a:spcAft>
                <a:spcPts val="0"/>
              </a:spcAft>
              <a:buClr>
                <a:schemeClr val="dk1"/>
              </a:buClr>
              <a:buSzPts val="1100"/>
              <a:buFont typeface="Arial"/>
              <a:buNone/>
            </a:pPr>
            <a:r>
              <a:rPr lang="en-US" sz="1200" b="1" dirty="0">
                <a:latin typeface="Arial"/>
                <a:ea typeface="Arial"/>
                <a:cs typeface="Arial"/>
                <a:sym typeface="Arial"/>
              </a:rPr>
              <a:t>Dynamic UAV Network &amp; Mobility</a:t>
            </a:r>
            <a:endParaRPr sz="1200" b="1" dirty="0">
              <a:latin typeface="Arial"/>
              <a:ea typeface="Arial"/>
              <a:cs typeface="Arial"/>
              <a:sym typeface="Arial"/>
            </a:endParaRPr>
          </a:p>
          <a:p>
            <a:pPr marL="457200" lvl="0" indent="-304800" algn="l" rtl="0">
              <a:lnSpc>
                <a:spcPct val="98181"/>
              </a:lnSpc>
              <a:spcBef>
                <a:spcPts val="0"/>
              </a:spcBef>
              <a:spcAft>
                <a:spcPts val="0"/>
              </a:spcAft>
              <a:buSzPts val="1200"/>
              <a:buFont typeface="Arial"/>
              <a:buChar char="●"/>
            </a:pPr>
            <a:r>
              <a:rPr lang="en-US" sz="1200" dirty="0">
                <a:latin typeface="Arial"/>
                <a:ea typeface="Arial"/>
                <a:cs typeface="Arial"/>
                <a:sym typeface="Arial"/>
              </a:rPr>
              <a:t>UAVs (10-50) &amp; </a:t>
            </a:r>
            <a:r>
              <a:rPr lang="en-US" sz="1200" dirty="0" err="1">
                <a:latin typeface="Arial"/>
                <a:ea typeface="Arial"/>
                <a:cs typeface="Arial"/>
                <a:sym typeface="Arial"/>
              </a:rPr>
              <a:t>Basestations</a:t>
            </a:r>
            <a:r>
              <a:rPr lang="en-US" sz="1200" dirty="0">
                <a:latin typeface="Arial"/>
                <a:ea typeface="Arial"/>
                <a:cs typeface="Arial"/>
                <a:sym typeface="Arial"/>
              </a:rPr>
              <a:t> (1-5) move using Gaussian-Markov model.</a:t>
            </a:r>
            <a:endParaRPr sz="1200" dirty="0">
              <a:latin typeface="Arial"/>
              <a:ea typeface="Arial"/>
              <a:cs typeface="Arial"/>
              <a:sym typeface="Arial"/>
            </a:endParaRPr>
          </a:p>
          <a:p>
            <a:pPr marL="457200" lvl="0" indent="-304800" algn="l" rtl="0">
              <a:lnSpc>
                <a:spcPct val="98181"/>
              </a:lnSpc>
              <a:spcBef>
                <a:spcPts val="0"/>
              </a:spcBef>
              <a:spcAft>
                <a:spcPts val="0"/>
              </a:spcAft>
              <a:buSzPts val="1200"/>
              <a:buFont typeface="Arial"/>
              <a:buChar char="●"/>
            </a:pPr>
            <a:r>
              <a:rPr lang="en-US" sz="1200" dirty="0">
                <a:latin typeface="Arial"/>
                <a:ea typeface="Arial"/>
                <a:cs typeface="Arial"/>
                <a:sym typeface="Arial"/>
              </a:rPr>
              <a:t>Links dynamically change based on Euclidean distance, simulating </a:t>
            </a:r>
            <a:r>
              <a:rPr lang="en-US" sz="1200" dirty="0" err="1">
                <a:latin typeface="Arial"/>
                <a:ea typeface="Arial"/>
                <a:cs typeface="Arial"/>
                <a:sym typeface="Arial"/>
              </a:rPr>
              <a:t>WiFi</a:t>
            </a:r>
            <a:r>
              <a:rPr lang="en-US" sz="1200" dirty="0">
                <a:latin typeface="Arial"/>
                <a:ea typeface="Arial"/>
                <a:cs typeface="Arial"/>
                <a:sym typeface="Arial"/>
              </a:rPr>
              <a:t> characteristics (capacity, delay, loss).</a:t>
            </a:r>
            <a:endParaRPr sz="1200" dirty="0">
              <a:latin typeface="Arial"/>
              <a:ea typeface="Arial"/>
              <a:cs typeface="Arial"/>
              <a:sym typeface="Arial"/>
            </a:endParaRPr>
          </a:p>
          <a:p>
            <a:pPr marL="457200" lvl="0" indent="-304800" algn="l" rtl="0">
              <a:lnSpc>
                <a:spcPct val="98181"/>
              </a:lnSpc>
              <a:spcBef>
                <a:spcPts val="0"/>
              </a:spcBef>
              <a:spcAft>
                <a:spcPts val="0"/>
              </a:spcAft>
              <a:buSzPts val="1200"/>
              <a:buFont typeface="Arial"/>
              <a:buChar char="●"/>
            </a:pPr>
            <a:r>
              <a:rPr lang="en-US" sz="1200" dirty="0">
                <a:latin typeface="Arial"/>
                <a:ea typeface="Arial"/>
                <a:cs typeface="Arial"/>
                <a:sym typeface="Arial"/>
              </a:rPr>
              <a:t>Packet loss modeled via BER, SNR, &amp; FSPL, with retransmission-based correction.</a:t>
            </a:r>
            <a:endParaRPr sz="1200" dirty="0">
              <a:latin typeface="Arial"/>
              <a:ea typeface="Arial"/>
              <a:cs typeface="Arial"/>
              <a:sym typeface="Arial"/>
            </a:endParaRPr>
          </a:p>
          <a:p>
            <a:pPr marL="0" lvl="0" indent="0" algn="l" rtl="0">
              <a:lnSpc>
                <a:spcPct val="98181"/>
              </a:lnSpc>
              <a:spcBef>
                <a:spcPts val="1000"/>
              </a:spcBef>
              <a:spcAft>
                <a:spcPts val="0"/>
              </a:spcAft>
              <a:buNone/>
            </a:pPr>
            <a:r>
              <a:rPr lang="en-US" sz="1200" b="1" dirty="0">
                <a:latin typeface="Arial"/>
                <a:ea typeface="Arial"/>
                <a:cs typeface="Arial"/>
                <a:sym typeface="Arial"/>
              </a:rPr>
              <a:t>Attacks Simulated</a:t>
            </a:r>
            <a:endParaRPr sz="1200" b="1" dirty="0">
              <a:latin typeface="Arial"/>
              <a:ea typeface="Arial"/>
              <a:cs typeface="Arial"/>
              <a:sym typeface="Arial"/>
            </a:endParaRPr>
          </a:p>
          <a:p>
            <a:pPr marL="457200" lvl="0" indent="-304800" algn="l" rtl="0">
              <a:lnSpc>
                <a:spcPct val="98181"/>
              </a:lnSpc>
              <a:spcBef>
                <a:spcPts val="1000"/>
              </a:spcBef>
              <a:spcAft>
                <a:spcPts val="0"/>
              </a:spcAft>
              <a:buSzPts val="1200"/>
              <a:buFont typeface="Arial"/>
              <a:buChar char="●"/>
            </a:pPr>
            <a:r>
              <a:rPr lang="en-US" sz="1200" dirty="0">
                <a:latin typeface="Arial"/>
                <a:ea typeface="Arial"/>
                <a:cs typeface="Arial"/>
                <a:sym typeface="Arial"/>
              </a:rPr>
              <a:t>DoS &amp; DDoS – SYN floods (100 to 100K packets/sec), Black Hole, Wormhole, Replay Attack.</a:t>
            </a:r>
            <a:endParaRPr sz="1200" dirty="0">
              <a:latin typeface="Arial"/>
              <a:ea typeface="Arial"/>
              <a:cs typeface="Arial"/>
              <a:sym typeface="Arial"/>
            </a:endParaRPr>
          </a:p>
          <a:p>
            <a:pPr marL="0" lvl="0" indent="0" algn="l" rtl="0">
              <a:lnSpc>
                <a:spcPct val="98181"/>
              </a:lnSpc>
              <a:spcBef>
                <a:spcPts val="1000"/>
              </a:spcBef>
              <a:spcAft>
                <a:spcPts val="0"/>
              </a:spcAft>
              <a:buClr>
                <a:schemeClr val="dk1"/>
              </a:buClr>
              <a:buSzPts val="1100"/>
              <a:buFont typeface="Arial"/>
              <a:buNone/>
            </a:pPr>
            <a:r>
              <a:rPr lang="en-US" sz="1200" b="1" dirty="0">
                <a:latin typeface="Arial"/>
                <a:ea typeface="Arial"/>
                <a:cs typeface="Arial"/>
                <a:sym typeface="Arial"/>
              </a:rPr>
              <a:t>Realistic UAV Data Capture</a:t>
            </a:r>
            <a:endParaRPr sz="1200" b="1" dirty="0">
              <a:latin typeface="Arial"/>
              <a:ea typeface="Arial"/>
              <a:cs typeface="Arial"/>
              <a:sym typeface="Arial"/>
            </a:endParaRPr>
          </a:p>
          <a:p>
            <a:pPr marL="457200" lvl="0" indent="-304800" algn="l" rtl="0">
              <a:lnSpc>
                <a:spcPct val="98181"/>
              </a:lnSpc>
              <a:spcBef>
                <a:spcPts val="1000"/>
              </a:spcBef>
              <a:spcAft>
                <a:spcPts val="0"/>
              </a:spcAft>
              <a:buSzPts val="1200"/>
              <a:buFont typeface="Arial"/>
              <a:buChar char="●"/>
            </a:pPr>
            <a:r>
              <a:rPr lang="en-US" sz="1200" dirty="0">
                <a:latin typeface="Arial"/>
                <a:ea typeface="Arial"/>
                <a:cs typeface="Arial"/>
                <a:sym typeface="Arial"/>
              </a:rPr>
              <a:t>UAVs send images/videos, simulating reconnaissance transmission.</a:t>
            </a:r>
            <a:endParaRPr sz="1200" dirty="0">
              <a:latin typeface="Arial"/>
              <a:ea typeface="Arial"/>
              <a:cs typeface="Arial"/>
              <a:sym typeface="Arial"/>
            </a:endParaRPr>
          </a:p>
          <a:p>
            <a:pPr marL="457200" lvl="0" indent="-304800" algn="l" rtl="0">
              <a:lnSpc>
                <a:spcPct val="98181"/>
              </a:lnSpc>
              <a:spcBef>
                <a:spcPts val="0"/>
              </a:spcBef>
              <a:spcAft>
                <a:spcPts val="0"/>
              </a:spcAft>
              <a:buSzPts val="1200"/>
              <a:buFont typeface="Arial"/>
              <a:buChar char="●"/>
            </a:pPr>
            <a:r>
              <a:rPr lang="en-US" sz="1200" dirty="0">
                <a:latin typeface="Arial"/>
                <a:ea typeface="Arial"/>
                <a:cs typeface="Arial"/>
                <a:sym typeface="Arial"/>
              </a:rPr>
              <a:t>Traffic captured at node &amp; switch levels for IDS evaluation.</a:t>
            </a:r>
            <a:endParaRPr sz="1200" dirty="0">
              <a:latin typeface="Arial"/>
              <a:ea typeface="Arial"/>
              <a:cs typeface="Arial"/>
              <a:sym typeface="Arial"/>
            </a:endParaRPr>
          </a:p>
          <a:p>
            <a:pPr marL="457200" lvl="0" indent="-304800" algn="l" rtl="0">
              <a:lnSpc>
                <a:spcPct val="98181"/>
              </a:lnSpc>
              <a:spcBef>
                <a:spcPts val="0"/>
              </a:spcBef>
              <a:spcAft>
                <a:spcPts val="0"/>
              </a:spcAft>
              <a:buSzPts val="1200"/>
              <a:buFont typeface="Arial"/>
              <a:buChar char="●"/>
            </a:pPr>
            <a:r>
              <a:rPr lang="en-US" sz="1200" dirty="0">
                <a:latin typeface="Arial"/>
                <a:ea typeface="Arial"/>
                <a:cs typeface="Arial"/>
                <a:sym typeface="Arial"/>
              </a:rPr>
              <a:t>Systematic variation: 100 runs per setup (60s each) with diverse UAV counts, attacks, &amp; packet rates.</a:t>
            </a:r>
            <a:endParaRPr sz="1200" dirty="0">
              <a:latin typeface="Arial"/>
              <a:ea typeface="Arial"/>
              <a:cs typeface="Arial"/>
              <a:sym typeface="Arial"/>
            </a:endParaRPr>
          </a:p>
        </p:txBody>
      </p:sp>
      <p:pic>
        <p:nvPicPr>
          <p:cNvPr id="2" name="Picture 1" descr="A graph with lines and dots&#10;&#10;AI-generated content may be incorrect.">
            <a:extLst>
              <a:ext uri="{FF2B5EF4-FFF2-40B4-BE49-F238E27FC236}">
                <a16:creationId xmlns:a16="http://schemas.microsoft.com/office/drawing/2014/main" id="{E235DE74-0958-F7D4-4E47-89C82C131D2E}"/>
              </a:ext>
            </a:extLst>
          </p:cNvPr>
          <p:cNvPicPr>
            <a:picLocks noChangeAspect="1"/>
          </p:cNvPicPr>
          <p:nvPr/>
        </p:nvPicPr>
        <p:blipFill>
          <a:blip r:embed="rId3"/>
          <a:srcRect l="19416" t="14502" r="9388" b="8227"/>
          <a:stretch/>
        </p:blipFill>
        <p:spPr>
          <a:xfrm>
            <a:off x="6274101" y="1359902"/>
            <a:ext cx="5622282" cy="4576547"/>
          </a:xfrm>
          <a:custGeom>
            <a:avLst/>
            <a:gdLst/>
            <a:ahLst/>
            <a:cxnLst/>
            <a:rect l="l" t="t" r="r" b="b"/>
            <a:pathLst>
              <a:path w="3451906" h="3553662">
                <a:moveTo>
                  <a:pt x="723689" y="906"/>
                </a:moveTo>
                <a:cubicBezTo>
                  <a:pt x="772066" y="2729"/>
                  <a:pt x="820443" y="7023"/>
                  <a:pt x="868820" y="11181"/>
                </a:cubicBezTo>
                <a:cubicBezTo>
                  <a:pt x="1039107" y="26039"/>
                  <a:pt x="1209273" y="19359"/>
                  <a:pt x="1379198" y="8454"/>
                </a:cubicBezTo>
                <a:cubicBezTo>
                  <a:pt x="1496186" y="1474"/>
                  <a:pt x="1613486" y="5305"/>
                  <a:pt x="1729930" y="19904"/>
                </a:cubicBezTo>
                <a:lnTo>
                  <a:pt x="1770732" y="22354"/>
                </a:lnTo>
                <a:lnTo>
                  <a:pt x="1793470" y="25525"/>
                </a:lnTo>
                <a:lnTo>
                  <a:pt x="1895014" y="29765"/>
                </a:lnTo>
                <a:lnTo>
                  <a:pt x="1895984" y="30265"/>
                </a:lnTo>
                <a:lnTo>
                  <a:pt x="1908078" y="30265"/>
                </a:lnTo>
                <a:lnTo>
                  <a:pt x="1909048" y="29667"/>
                </a:lnTo>
                <a:lnTo>
                  <a:pt x="2008240" y="25525"/>
                </a:lnTo>
                <a:lnTo>
                  <a:pt x="2081672" y="15283"/>
                </a:lnTo>
                <a:lnTo>
                  <a:pt x="2184918" y="9562"/>
                </a:lnTo>
                <a:cubicBezTo>
                  <a:pt x="2268544" y="8356"/>
                  <a:pt x="2352209" y="10573"/>
                  <a:pt x="2435750" y="16224"/>
                </a:cubicBezTo>
                <a:cubicBezTo>
                  <a:pt x="2589588" y="24540"/>
                  <a:pt x="2743185" y="15952"/>
                  <a:pt x="2896904" y="5864"/>
                </a:cubicBezTo>
                <a:cubicBezTo>
                  <a:pt x="2988276" y="-133"/>
                  <a:pt x="3079618" y="1639"/>
                  <a:pt x="3170959" y="5268"/>
                </a:cubicBezTo>
                <a:lnTo>
                  <a:pt x="3437940" y="15543"/>
                </a:lnTo>
                <a:lnTo>
                  <a:pt x="3440062" y="77084"/>
                </a:lnTo>
                <a:cubicBezTo>
                  <a:pt x="3439759" y="207598"/>
                  <a:pt x="3426999" y="337557"/>
                  <a:pt x="3419542" y="467764"/>
                </a:cubicBezTo>
                <a:cubicBezTo>
                  <a:pt x="3416314" y="527314"/>
                  <a:pt x="3411472" y="587156"/>
                  <a:pt x="3410666" y="646723"/>
                </a:cubicBezTo>
                <a:cubicBezTo>
                  <a:pt x="3409858" y="706293"/>
                  <a:pt x="3413086" y="765586"/>
                  <a:pt x="3425999" y="824040"/>
                </a:cubicBezTo>
                <a:cubicBezTo>
                  <a:pt x="3458153" y="973974"/>
                  <a:pt x="3447305" y="1120693"/>
                  <a:pt x="3425999" y="1269168"/>
                </a:cubicBezTo>
                <a:cubicBezTo>
                  <a:pt x="3415281" y="1344279"/>
                  <a:pt x="3402111" y="1421878"/>
                  <a:pt x="3425353" y="1494944"/>
                </a:cubicBezTo>
                <a:cubicBezTo>
                  <a:pt x="3464867" y="1616236"/>
                  <a:pt x="3452342" y="1736506"/>
                  <a:pt x="3438266" y="1858381"/>
                </a:cubicBezTo>
                <a:cubicBezTo>
                  <a:pt x="3429228" y="1937294"/>
                  <a:pt x="3419930" y="2017084"/>
                  <a:pt x="3430518" y="2095996"/>
                </a:cubicBezTo>
                <a:cubicBezTo>
                  <a:pt x="3446660" y="2216411"/>
                  <a:pt x="3439170" y="2335949"/>
                  <a:pt x="3431293" y="2456072"/>
                </a:cubicBezTo>
                <a:cubicBezTo>
                  <a:pt x="3426129" y="2537469"/>
                  <a:pt x="3413086" y="2619889"/>
                  <a:pt x="3430002" y="2700556"/>
                </a:cubicBezTo>
                <a:cubicBezTo>
                  <a:pt x="3441812" y="2765790"/>
                  <a:pt x="3444254" y="2832749"/>
                  <a:pt x="3437233" y="2898861"/>
                </a:cubicBezTo>
                <a:cubicBezTo>
                  <a:pt x="3429485" y="3003493"/>
                  <a:pt x="3415798" y="3108125"/>
                  <a:pt x="3435297" y="3213050"/>
                </a:cubicBezTo>
                <a:cubicBezTo>
                  <a:pt x="3445497" y="3268582"/>
                  <a:pt x="3441754" y="3324843"/>
                  <a:pt x="3438137" y="3380812"/>
                </a:cubicBezTo>
                <a:lnTo>
                  <a:pt x="3429447" y="3533975"/>
                </a:lnTo>
                <a:lnTo>
                  <a:pt x="3428457" y="3533971"/>
                </a:lnTo>
                <a:cubicBezTo>
                  <a:pt x="3362736" y="3534214"/>
                  <a:pt x="3297429" y="3530092"/>
                  <a:pt x="3232020" y="3523062"/>
                </a:cubicBezTo>
                <a:cubicBezTo>
                  <a:pt x="3137124" y="3513000"/>
                  <a:pt x="3042746" y="3525122"/>
                  <a:pt x="2949304" y="3541245"/>
                </a:cubicBezTo>
                <a:cubicBezTo>
                  <a:pt x="2884196" y="3550796"/>
                  <a:pt x="2818577" y="3554844"/>
                  <a:pt x="2752970" y="3553366"/>
                </a:cubicBezTo>
                <a:cubicBezTo>
                  <a:pt x="2592664" y="3553487"/>
                  <a:pt x="2432670" y="3545124"/>
                  <a:pt x="2272778" y="3529971"/>
                </a:cubicBezTo>
                <a:cubicBezTo>
                  <a:pt x="2213920" y="3526298"/>
                  <a:pt x="2154916" y="3527959"/>
                  <a:pt x="2096275" y="3534941"/>
                </a:cubicBezTo>
                <a:cubicBezTo>
                  <a:pt x="2030066" y="3541923"/>
                  <a:pt x="1963369" y="3539486"/>
                  <a:pt x="1897658" y="3527668"/>
                </a:cubicBezTo>
                <a:cubicBezTo>
                  <a:pt x="1858723" y="3520213"/>
                  <a:pt x="1819789" y="3518153"/>
                  <a:pt x="1780854" y="3518637"/>
                </a:cubicBezTo>
                <a:cubicBezTo>
                  <a:pt x="1741920" y="3519123"/>
                  <a:pt x="1702985" y="3522153"/>
                  <a:pt x="1664051" y="3524880"/>
                </a:cubicBezTo>
                <a:cubicBezTo>
                  <a:pt x="1450275" y="3539790"/>
                  <a:pt x="1236498" y="3557973"/>
                  <a:pt x="1021996" y="3545850"/>
                </a:cubicBezTo>
                <a:cubicBezTo>
                  <a:pt x="976208" y="3543304"/>
                  <a:pt x="931564" y="3532154"/>
                  <a:pt x="886089" y="3527546"/>
                </a:cubicBezTo>
                <a:cubicBezTo>
                  <a:pt x="753918" y="3514091"/>
                  <a:pt x="622269" y="3529851"/>
                  <a:pt x="490410" y="3536275"/>
                </a:cubicBezTo>
                <a:cubicBezTo>
                  <a:pt x="344484" y="3545511"/>
                  <a:pt x="198194" y="3543645"/>
                  <a:pt x="52476" y="3530699"/>
                </a:cubicBezTo>
                <a:lnTo>
                  <a:pt x="16096" y="3528137"/>
                </a:lnTo>
                <a:lnTo>
                  <a:pt x="13820" y="3457111"/>
                </a:lnTo>
                <a:cubicBezTo>
                  <a:pt x="6425" y="3369848"/>
                  <a:pt x="-1454" y="3282586"/>
                  <a:pt x="8728" y="3195323"/>
                </a:cubicBezTo>
                <a:cubicBezTo>
                  <a:pt x="18037" y="3120746"/>
                  <a:pt x="19541" y="3045559"/>
                  <a:pt x="13214" y="2970732"/>
                </a:cubicBezTo>
                <a:cubicBezTo>
                  <a:pt x="6911" y="2888880"/>
                  <a:pt x="6911" y="2806721"/>
                  <a:pt x="13214" y="2724870"/>
                </a:cubicBezTo>
                <a:cubicBezTo>
                  <a:pt x="18062" y="2646442"/>
                  <a:pt x="26184" y="2567797"/>
                  <a:pt x="17457" y="2489589"/>
                </a:cubicBezTo>
                <a:cubicBezTo>
                  <a:pt x="5335" y="2379639"/>
                  <a:pt x="9335" y="2270015"/>
                  <a:pt x="16729" y="2160282"/>
                </a:cubicBezTo>
                <a:cubicBezTo>
                  <a:pt x="22790" y="2069639"/>
                  <a:pt x="31640" y="1978667"/>
                  <a:pt x="17335" y="1888460"/>
                </a:cubicBezTo>
                <a:cubicBezTo>
                  <a:pt x="159" y="1768104"/>
                  <a:pt x="-4267" y="1646557"/>
                  <a:pt x="4122" y="1525448"/>
                </a:cubicBezTo>
                <a:cubicBezTo>
                  <a:pt x="17093" y="1276969"/>
                  <a:pt x="13820" y="1028271"/>
                  <a:pt x="23760" y="779682"/>
                </a:cubicBezTo>
                <a:cubicBezTo>
                  <a:pt x="27153" y="697655"/>
                  <a:pt x="8971" y="616065"/>
                  <a:pt x="8002" y="534256"/>
                </a:cubicBezTo>
                <a:cubicBezTo>
                  <a:pt x="6790" y="436250"/>
                  <a:pt x="11124" y="337998"/>
                  <a:pt x="14291" y="239596"/>
                </a:cubicBezTo>
                <a:lnTo>
                  <a:pt x="13744" y="13183"/>
                </a:lnTo>
                <a:lnTo>
                  <a:pt x="56934" y="10499"/>
                </a:lnTo>
                <a:cubicBezTo>
                  <a:pt x="147688" y="3411"/>
                  <a:pt x="238784" y="3411"/>
                  <a:pt x="329538" y="10499"/>
                </a:cubicBezTo>
                <a:cubicBezTo>
                  <a:pt x="412505" y="17614"/>
                  <a:pt x="495870" y="15924"/>
                  <a:pt x="578558" y="5455"/>
                </a:cubicBezTo>
                <a:cubicBezTo>
                  <a:pt x="626936" y="-270"/>
                  <a:pt x="675313" y="-917"/>
                  <a:pt x="723689" y="906"/>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235131" y="365125"/>
            <a:ext cx="11118669"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dirty="0">
                <a:latin typeface="Arial"/>
                <a:ea typeface="Arial"/>
                <a:cs typeface="Arial"/>
                <a:sym typeface="Arial"/>
              </a:rPr>
              <a:t>Phase 1: Our data augmentation: Using MLP as a function approximation </a:t>
            </a:r>
            <a:endParaRPr dirty="0"/>
          </a:p>
        </p:txBody>
      </p:sp>
      <p:sp>
        <p:nvSpPr>
          <p:cNvPr id="2" name="TextBox 1">
            <a:extLst>
              <a:ext uri="{FF2B5EF4-FFF2-40B4-BE49-F238E27FC236}">
                <a16:creationId xmlns:a16="http://schemas.microsoft.com/office/drawing/2014/main" id="{4406B23A-6918-2943-E3F4-EE09B7B29011}"/>
              </a:ext>
            </a:extLst>
          </p:cNvPr>
          <p:cNvSpPr txBox="1"/>
          <p:nvPr/>
        </p:nvSpPr>
        <p:spPr>
          <a:xfrm>
            <a:off x="452845" y="2763755"/>
            <a:ext cx="10833463" cy="2308324"/>
          </a:xfrm>
          <a:prstGeom prst="rect">
            <a:avLst/>
          </a:prstGeom>
          <a:noFill/>
        </p:spPr>
        <p:txBody>
          <a:bodyPr wrap="square" rtlCol="0">
            <a:spAutoFit/>
          </a:bodyPr>
          <a:lstStyle/>
          <a:p>
            <a:pPr>
              <a:buNone/>
            </a:pPr>
            <a:r>
              <a:rPr lang="en-US" b="1" dirty="0"/>
              <a:t>MLPs (Multi-Layer </a:t>
            </a:r>
            <a:r>
              <a:rPr lang="en-US" b="1" dirty="0" err="1"/>
              <a:t>Perceptrons</a:t>
            </a:r>
            <a:r>
              <a:rPr lang="en-US" b="1" dirty="0"/>
              <a:t>):</a:t>
            </a:r>
            <a:r>
              <a:rPr lang="en-US" dirty="0"/>
              <a:t> are powerful function approximators that can learn nonlinear mappings between input and output feature distributions.</a:t>
            </a:r>
          </a:p>
          <a:p>
            <a:pPr>
              <a:buNone/>
            </a:pPr>
            <a:endParaRPr lang="en-US" dirty="0"/>
          </a:p>
          <a:p>
            <a:pPr>
              <a:buNone/>
            </a:pPr>
            <a:r>
              <a:rPr lang="en-US" dirty="0"/>
              <a:t>They capture complex relationships between flow statistics like inter-arrival times, packet sizes, and burstiness patterns across different bandwidths.</a:t>
            </a:r>
          </a:p>
          <a:p>
            <a:endParaRPr lang="en-US" dirty="0"/>
          </a:p>
          <a:p>
            <a:r>
              <a:rPr lang="en-US" dirty="0"/>
              <a:t>Unlike linear regression, MLPs can model diverse traffic behaviors more accurately, especially when the transformation is not linearly scalable.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9F810A45-3EA4-7625-A79B-3E73B096754F}"/>
            </a:ext>
          </a:extLst>
        </p:cNvPr>
        <p:cNvGrpSpPr/>
        <p:nvPr/>
      </p:nvGrpSpPr>
      <p:grpSpPr>
        <a:xfrm>
          <a:off x="0" y="0"/>
          <a:ext cx="0" cy="0"/>
          <a:chOff x="0" y="0"/>
          <a:chExt cx="0" cy="0"/>
        </a:xfrm>
      </p:grpSpPr>
      <p:sp>
        <p:nvSpPr>
          <p:cNvPr id="205" name="Google Shape;205;p30">
            <a:extLst>
              <a:ext uri="{FF2B5EF4-FFF2-40B4-BE49-F238E27FC236}">
                <a16:creationId xmlns:a16="http://schemas.microsoft.com/office/drawing/2014/main" id="{D25A4DEE-E61B-693F-79B0-D8E3AFEF0475}"/>
              </a:ext>
            </a:extLst>
          </p:cNvPr>
          <p:cNvSpPr txBox="1">
            <a:spLocks noGrp="1"/>
          </p:cNvSpPr>
          <p:nvPr>
            <p:ph type="title"/>
          </p:nvPr>
        </p:nvSpPr>
        <p:spPr>
          <a:xfrm>
            <a:off x="876693" y="741391"/>
            <a:ext cx="9939353" cy="869695"/>
          </a:xfrm>
          <a:prstGeom prst="rect">
            <a:avLst/>
          </a:prstGeom>
        </p:spPr>
        <p:txBody>
          <a:bodyPr spcFirstLastPara="1" vert="horz" lIns="91440" tIns="45720" rIns="91440" bIns="45720" rtlCol="0" anchor="b" anchorCtr="0">
            <a:normAutofit fontScale="90000"/>
          </a:bodyPr>
          <a:lstStyle/>
          <a:p>
            <a:pPr marL="0" lvl="0" indent="0">
              <a:spcAft>
                <a:spcPts val="0"/>
              </a:spcAft>
            </a:pPr>
            <a:r>
              <a:rPr lang="en-US" sz="3200" kern="1200" dirty="0">
                <a:solidFill>
                  <a:schemeClr val="tx1"/>
                </a:solidFill>
                <a:latin typeface="+mj-lt"/>
                <a:ea typeface="+mj-ea"/>
                <a:cs typeface="+mj-cs"/>
                <a:sym typeface="Arial"/>
              </a:rPr>
              <a:t>Phase 1: Our data augmentation: Using MLP as a function approximation </a:t>
            </a:r>
            <a:endParaRPr lang="en-US" sz="3200"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AF17B1A4-2337-5273-A592-F71922DD6A72}"/>
              </a:ext>
            </a:extLst>
          </p:cNvPr>
          <p:cNvSpPr txBox="1"/>
          <p:nvPr/>
        </p:nvSpPr>
        <p:spPr>
          <a:xfrm>
            <a:off x="876693" y="1820091"/>
            <a:ext cx="5219306" cy="425079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b="1" dirty="0"/>
              <a:t>Input</a:t>
            </a:r>
            <a:r>
              <a:rPr lang="en-US" dirty="0"/>
              <a:t>: Original network traffic is segmented into 1-second flow chunks from a 100 Mbps environment.</a:t>
            </a:r>
          </a:p>
          <a:p>
            <a:pPr indent="-228600">
              <a:lnSpc>
                <a:spcPct val="90000"/>
              </a:lnSpc>
              <a:spcAft>
                <a:spcPts val="600"/>
              </a:spcAft>
              <a:buFont typeface="Arial" panose="020B0604020202020204" pitchFamily="34" charset="0"/>
              <a:buChar char="•"/>
            </a:pPr>
            <a:r>
              <a:rPr lang="en-US" b="1" dirty="0"/>
              <a:t>Feature Extraction</a:t>
            </a:r>
            <a:r>
              <a:rPr lang="en-US" dirty="0"/>
              <a:t>: We extract statistical features for each chunk (e.g., flow size, number of packets, arrival times).</a:t>
            </a:r>
          </a:p>
          <a:p>
            <a:pPr indent="-228600">
              <a:lnSpc>
                <a:spcPct val="90000"/>
              </a:lnSpc>
              <a:spcAft>
                <a:spcPts val="600"/>
              </a:spcAft>
              <a:buFont typeface="Arial" panose="020B0604020202020204" pitchFamily="34" charset="0"/>
              <a:buChar char="•"/>
            </a:pPr>
            <a:r>
              <a:rPr lang="en-US" b="1" dirty="0"/>
              <a:t>MLP Transformation</a:t>
            </a:r>
            <a:r>
              <a:rPr lang="en-US" dirty="0"/>
              <a:t>: These features are passed through a trained MLP (or linear regression as baseline) to generate a mapped version mimicking how the same traffic would appear on a 10 Mbps link.</a:t>
            </a:r>
          </a:p>
          <a:p>
            <a:pPr indent="-228600">
              <a:lnSpc>
                <a:spcPct val="90000"/>
              </a:lnSpc>
              <a:spcAft>
                <a:spcPts val="600"/>
              </a:spcAft>
              <a:buFont typeface="Arial" panose="020B0604020202020204" pitchFamily="34" charset="0"/>
              <a:buChar char="•"/>
            </a:pPr>
            <a:r>
              <a:rPr lang="en-US" b="1" dirty="0"/>
              <a:t>Output</a:t>
            </a:r>
            <a:r>
              <a:rPr lang="en-US" dirty="0"/>
              <a:t>: The resulting 10 Mbps-style flow chunks are recombined into an augmented dataset with realistic traffic for low-bandwidth settings.</a:t>
            </a:r>
          </a:p>
        </p:txBody>
      </p:sp>
      <p:pic>
        <p:nvPicPr>
          <p:cNvPr id="3" name="Google Shape;206;p30">
            <a:extLst>
              <a:ext uri="{FF2B5EF4-FFF2-40B4-BE49-F238E27FC236}">
                <a16:creationId xmlns:a16="http://schemas.microsoft.com/office/drawing/2014/main" id="{A196EBAC-414A-E286-2733-C702DBF237E3}"/>
              </a:ext>
            </a:extLst>
          </p:cNvPr>
          <p:cNvPicPr preferRelativeResize="0"/>
          <p:nvPr/>
        </p:nvPicPr>
        <p:blipFill>
          <a:blip r:embed="rId3"/>
          <a:stretch>
            <a:fillRect/>
          </a:stretch>
        </p:blipFill>
        <p:spPr>
          <a:xfrm>
            <a:off x="6636423" y="2489768"/>
            <a:ext cx="5111440" cy="1878463"/>
          </a:xfrm>
          <a:prstGeom prst="rect">
            <a:avLst/>
          </a:prstGeom>
          <a:noFill/>
        </p:spPr>
      </p:pic>
    </p:spTree>
    <p:extLst>
      <p:ext uri="{BB962C8B-B14F-4D97-AF65-F5344CB8AC3E}">
        <p14:creationId xmlns:p14="http://schemas.microsoft.com/office/powerpoint/2010/main" val="111709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AE9D-EB96-8A14-C0EF-896749FEC735}"/>
              </a:ext>
            </a:extLst>
          </p:cNvPr>
          <p:cNvSpPr>
            <a:spLocks noGrp="1"/>
          </p:cNvSpPr>
          <p:nvPr>
            <p:ph type="title"/>
          </p:nvPr>
        </p:nvSpPr>
        <p:spPr>
          <a:xfrm>
            <a:off x="876693" y="741391"/>
            <a:ext cx="5219307" cy="1616203"/>
          </a:xfrm>
        </p:spPr>
        <p:txBody>
          <a:bodyPr anchor="b">
            <a:normAutofit/>
          </a:bodyPr>
          <a:lstStyle/>
          <a:p>
            <a:r>
              <a:rPr lang="en-US" sz="3200" dirty="0"/>
              <a:t>F1- score of different ML techniques using Flow features.</a:t>
            </a:r>
          </a:p>
        </p:txBody>
      </p:sp>
      <p:sp>
        <p:nvSpPr>
          <p:cNvPr id="3" name="Content Placeholder 2">
            <a:extLst>
              <a:ext uri="{FF2B5EF4-FFF2-40B4-BE49-F238E27FC236}">
                <a16:creationId xmlns:a16="http://schemas.microsoft.com/office/drawing/2014/main" id="{F1DCCED4-4B6D-D334-82D4-E047F75459D2}"/>
              </a:ext>
            </a:extLst>
          </p:cNvPr>
          <p:cNvSpPr>
            <a:spLocks noGrp="1"/>
          </p:cNvSpPr>
          <p:nvPr>
            <p:ph idx="1"/>
          </p:nvPr>
        </p:nvSpPr>
        <p:spPr>
          <a:xfrm>
            <a:off x="876692" y="2533476"/>
            <a:ext cx="5219307" cy="3537410"/>
          </a:xfrm>
        </p:spPr>
        <p:txBody>
          <a:bodyPr anchor="t">
            <a:normAutofit/>
          </a:bodyPr>
          <a:lstStyle/>
          <a:p>
            <a:r>
              <a:rPr lang="en-US" sz="2000" dirty="0"/>
              <a:t>We use these vanilla models on three public datasets. </a:t>
            </a:r>
          </a:p>
          <a:p>
            <a:r>
              <a:rPr lang="en-US" sz="2000" dirty="0"/>
              <a:t>We measure 65 different flow features based on packet size, packet time of arrival, and TCP flags. </a:t>
            </a:r>
          </a:p>
          <a:p>
            <a:r>
              <a:rPr lang="en-US" sz="2000" dirty="0"/>
              <a:t>We measure </a:t>
            </a:r>
            <a:r>
              <a:rPr lang="en-US" sz="2000" dirty="0" err="1"/>
              <a:t>F1</a:t>
            </a:r>
            <a:r>
              <a:rPr lang="en-US" sz="2000" dirty="0"/>
              <a:t>-scores as these datasets are imbalanced.</a:t>
            </a:r>
          </a:p>
          <a:p>
            <a:r>
              <a:rPr lang="en-US" sz="2000" dirty="0"/>
              <a:t>As dataset diversity and complexity increase, traditional models struggle to generalize—highlighting the need for more expressive, context-aware approaches.</a:t>
            </a:r>
          </a:p>
          <a:p>
            <a:endParaRPr lang="en-US" sz="2000" dirty="0"/>
          </a:p>
        </p:txBody>
      </p:sp>
      <p:graphicFrame>
        <p:nvGraphicFramePr>
          <p:cNvPr id="4" name="Table 3">
            <a:extLst>
              <a:ext uri="{FF2B5EF4-FFF2-40B4-BE49-F238E27FC236}">
                <a16:creationId xmlns:a16="http://schemas.microsoft.com/office/drawing/2014/main" id="{45CA1759-55A6-3F11-E9DB-AD7466A10FAB}"/>
              </a:ext>
            </a:extLst>
          </p:cNvPr>
          <p:cNvGraphicFramePr>
            <a:graphicFrameLocks noGrp="1"/>
          </p:cNvGraphicFramePr>
          <p:nvPr/>
        </p:nvGraphicFramePr>
        <p:xfrm>
          <a:off x="7008019" y="1291987"/>
          <a:ext cx="4273465" cy="4274029"/>
        </p:xfrm>
        <a:graphic>
          <a:graphicData uri="http://schemas.openxmlformats.org/drawingml/2006/table">
            <a:tbl>
              <a:tblPr firstRow="1" bandRow="1">
                <a:tableStyleId>{8799B23B-EC83-4686-B30A-512413B5E67A}</a:tableStyleId>
              </a:tblPr>
              <a:tblGrid>
                <a:gridCol w="1176962">
                  <a:extLst>
                    <a:ext uri="{9D8B030D-6E8A-4147-A177-3AD203B41FA5}">
                      <a16:colId xmlns:a16="http://schemas.microsoft.com/office/drawing/2014/main" val="2951317088"/>
                    </a:ext>
                  </a:extLst>
                </a:gridCol>
                <a:gridCol w="866678">
                  <a:extLst>
                    <a:ext uri="{9D8B030D-6E8A-4147-A177-3AD203B41FA5}">
                      <a16:colId xmlns:a16="http://schemas.microsoft.com/office/drawing/2014/main" val="1073031090"/>
                    </a:ext>
                  </a:extLst>
                </a:gridCol>
                <a:gridCol w="1331757">
                  <a:extLst>
                    <a:ext uri="{9D8B030D-6E8A-4147-A177-3AD203B41FA5}">
                      <a16:colId xmlns:a16="http://schemas.microsoft.com/office/drawing/2014/main" val="1163450579"/>
                    </a:ext>
                  </a:extLst>
                </a:gridCol>
                <a:gridCol w="898068">
                  <a:extLst>
                    <a:ext uri="{9D8B030D-6E8A-4147-A177-3AD203B41FA5}">
                      <a16:colId xmlns:a16="http://schemas.microsoft.com/office/drawing/2014/main" val="3847868924"/>
                    </a:ext>
                  </a:extLst>
                </a:gridCol>
              </a:tblGrid>
              <a:tr h="768157">
                <a:tc>
                  <a:txBody>
                    <a:bodyPr/>
                    <a:lstStyle/>
                    <a:p>
                      <a:r>
                        <a:rPr lang="en-US" sz="1400"/>
                        <a:t>Machine learning model</a:t>
                      </a:r>
                    </a:p>
                  </a:txBody>
                  <a:tcPr marL="71018" marR="71018" marT="35509" marB="35509"/>
                </a:tc>
                <a:tc>
                  <a:txBody>
                    <a:bodyPr/>
                    <a:lstStyle/>
                    <a:p>
                      <a:pPr algn="ctr"/>
                      <a:r>
                        <a:rPr lang="en-US" sz="1400"/>
                        <a:t>CICIDS 2017[x]</a:t>
                      </a:r>
                    </a:p>
                  </a:txBody>
                  <a:tcPr marL="71018" marR="71018" marT="35509" marB="35509"/>
                </a:tc>
                <a:tc>
                  <a:txBody>
                    <a:bodyPr/>
                    <a:lstStyle/>
                    <a:p>
                      <a:pPr algn="ctr"/>
                      <a:r>
                        <a:rPr lang="en-US" sz="1400"/>
                        <a:t>CICIOT2023[x]</a:t>
                      </a:r>
                    </a:p>
                  </a:txBody>
                  <a:tcPr marL="71018" marR="71018" marT="35509" marB="35509"/>
                </a:tc>
                <a:tc>
                  <a:txBody>
                    <a:bodyPr/>
                    <a:lstStyle/>
                    <a:p>
                      <a:pPr algn="ctr"/>
                      <a:r>
                        <a:rPr lang="en-US" sz="1400"/>
                        <a:t> UNSW-NB15[x]</a:t>
                      </a:r>
                    </a:p>
                  </a:txBody>
                  <a:tcPr marL="71018" marR="71018" marT="35509" marB="35509"/>
                </a:tc>
                <a:extLst>
                  <a:ext uri="{0D108BD9-81ED-4DB2-BD59-A6C34878D82A}">
                    <a16:rowId xmlns:a16="http://schemas.microsoft.com/office/drawing/2014/main" val="1365874436"/>
                  </a:ext>
                </a:extLst>
              </a:tr>
              <a:tr h="326929">
                <a:tc>
                  <a:txBody>
                    <a:bodyPr/>
                    <a:lstStyle/>
                    <a:p>
                      <a:r>
                        <a:rPr lang="en-US" sz="1400"/>
                        <a:t>1D – CNN</a:t>
                      </a:r>
                    </a:p>
                  </a:txBody>
                  <a:tcPr marL="71018" marR="71018" marT="35509" marB="35509"/>
                </a:tc>
                <a:tc>
                  <a:txBody>
                    <a:bodyPr/>
                    <a:lstStyle/>
                    <a:p>
                      <a:pPr algn="ctr"/>
                      <a:r>
                        <a:rPr lang="en-US" sz="1400"/>
                        <a:t>97.98</a:t>
                      </a:r>
                    </a:p>
                  </a:txBody>
                  <a:tcPr marL="71018" marR="71018" marT="35509" marB="35509"/>
                </a:tc>
                <a:tc>
                  <a:txBody>
                    <a:bodyPr/>
                    <a:lstStyle/>
                    <a:p>
                      <a:pPr algn="ctr"/>
                      <a:r>
                        <a:rPr lang="en-US" sz="1400"/>
                        <a:t>67.68</a:t>
                      </a:r>
                    </a:p>
                  </a:txBody>
                  <a:tcPr marL="71018" marR="71018" marT="35509" marB="35509"/>
                </a:tc>
                <a:tc>
                  <a:txBody>
                    <a:bodyPr/>
                    <a:lstStyle/>
                    <a:p>
                      <a:pPr algn="ctr"/>
                      <a:r>
                        <a:rPr lang="en-US" sz="1400"/>
                        <a:t>60.62</a:t>
                      </a:r>
                    </a:p>
                  </a:txBody>
                  <a:tcPr marL="71018" marR="71018" marT="35509" marB="35509"/>
                </a:tc>
                <a:extLst>
                  <a:ext uri="{0D108BD9-81ED-4DB2-BD59-A6C34878D82A}">
                    <a16:rowId xmlns:a16="http://schemas.microsoft.com/office/drawing/2014/main" val="1633320441"/>
                  </a:ext>
                </a:extLst>
              </a:tr>
              <a:tr h="768157">
                <a:tc>
                  <a:txBody>
                    <a:bodyPr/>
                    <a:lstStyle/>
                    <a:p>
                      <a:r>
                        <a:rPr lang="en-US" sz="1400" b="0" u="none" strike="noStrike" kern="1200">
                          <a:solidFill>
                            <a:schemeClr val="dk1"/>
                          </a:solidFill>
                          <a:effectLst/>
                        </a:rPr>
                        <a:t>Long short-term memory</a:t>
                      </a:r>
                      <a:endParaRPr lang="en-US" sz="1400"/>
                    </a:p>
                  </a:txBody>
                  <a:tcPr marL="71018" marR="71018" marT="35509" marB="35509"/>
                </a:tc>
                <a:tc>
                  <a:txBody>
                    <a:bodyPr/>
                    <a:lstStyle/>
                    <a:p>
                      <a:pPr algn="ctr"/>
                      <a:r>
                        <a:rPr lang="en-US" sz="1400"/>
                        <a:t>87.15</a:t>
                      </a:r>
                    </a:p>
                  </a:txBody>
                  <a:tcPr marL="71018" marR="71018" marT="35509" marB="35509"/>
                </a:tc>
                <a:tc>
                  <a:txBody>
                    <a:bodyPr/>
                    <a:lstStyle/>
                    <a:p>
                      <a:pPr algn="ctr"/>
                      <a:r>
                        <a:rPr lang="en-US" sz="1400"/>
                        <a:t>64.29</a:t>
                      </a:r>
                    </a:p>
                  </a:txBody>
                  <a:tcPr marL="71018" marR="71018" marT="35509" marB="35509"/>
                </a:tc>
                <a:tc>
                  <a:txBody>
                    <a:bodyPr/>
                    <a:lstStyle/>
                    <a:p>
                      <a:pPr algn="ctr"/>
                      <a:r>
                        <a:rPr lang="en-US" sz="1400"/>
                        <a:t>46.17</a:t>
                      </a:r>
                    </a:p>
                  </a:txBody>
                  <a:tcPr marL="71018" marR="71018" marT="35509" marB="35509"/>
                </a:tc>
                <a:extLst>
                  <a:ext uri="{0D108BD9-81ED-4DB2-BD59-A6C34878D82A}">
                    <a16:rowId xmlns:a16="http://schemas.microsoft.com/office/drawing/2014/main" val="3162132852"/>
                  </a:ext>
                </a:extLst>
              </a:tr>
              <a:tr h="547543">
                <a:tc>
                  <a:txBody>
                    <a:bodyPr/>
                    <a:lstStyle/>
                    <a:p>
                      <a:r>
                        <a:rPr lang="en-US" sz="1400"/>
                        <a:t>Random Forest</a:t>
                      </a:r>
                    </a:p>
                  </a:txBody>
                  <a:tcPr marL="71018" marR="71018" marT="35509" marB="35509"/>
                </a:tc>
                <a:tc>
                  <a:txBody>
                    <a:bodyPr/>
                    <a:lstStyle/>
                    <a:p>
                      <a:pPr algn="ctr"/>
                      <a:r>
                        <a:rPr lang="en-US" sz="1400"/>
                        <a:t>99.63</a:t>
                      </a:r>
                    </a:p>
                  </a:txBody>
                  <a:tcPr marL="71018" marR="71018" marT="35509" marB="35509"/>
                </a:tc>
                <a:tc>
                  <a:txBody>
                    <a:bodyPr/>
                    <a:lstStyle/>
                    <a:p>
                      <a:pPr algn="ctr"/>
                      <a:r>
                        <a:rPr lang="en-US" sz="1400"/>
                        <a:t>79.12</a:t>
                      </a:r>
                    </a:p>
                  </a:txBody>
                  <a:tcPr marL="71018" marR="71018" marT="35509" marB="35509"/>
                </a:tc>
                <a:tc>
                  <a:txBody>
                    <a:bodyPr/>
                    <a:lstStyle/>
                    <a:p>
                      <a:pPr algn="ctr"/>
                      <a:r>
                        <a:rPr lang="en-US" sz="1400"/>
                        <a:t>87.66</a:t>
                      </a:r>
                    </a:p>
                  </a:txBody>
                  <a:tcPr marL="71018" marR="71018" marT="35509" marB="35509"/>
                </a:tc>
                <a:extLst>
                  <a:ext uri="{0D108BD9-81ED-4DB2-BD59-A6C34878D82A}">
                    <a16:rowId xmlns:a16="http://schemas.microsoft.com/office/drawing/2014/main" val="3764754182"/>
                  </a:ext>
                </a:extLst>
              </a:tr>
              <a:tr h="768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Stochastic gradient descent</a:t>
                      </a:r>
                    </a:p>
                  </a:txBody>
                  <a:tcPr marL="71018" marR="71018" marT="35509" marB="35509"/>
                </a:tc>
                <a:tc>
                  <a:txBody>
                    <a:bodyPr/>
                    <a:lstStyle/>
                    <a:p>
                      <a:pPr algn="ctr"/>
                      <a:r>
                        <a:rPr lang="en-US" sz="1400"/>
                        <a:t>95.98</a:t>
                      </a:r>
                    </a:p>
                  </a:txBody>
                  <a:tcPr marL="71018" marR="71018" marT="35509" marB="35509"/>
                </a:tc>
                <a:tc>
                  <a:txBody>
                    <a:bodyPr/>
                    <a:lstStyle/>
                    <a:p>
                      <a:pPr algn="ctr"/>
                      <a:r>
                        <a:rPr lang="en-US" sz="1400"/>
                        <a:t>50.41</a:t>
                      </a:r>
                    </a:p>
                  </a:txBody>
                  <a:tcPr marL="71018" marR="71018" marT="35509" marB="35509"/>
                </a:tc>
                <a:tc>
                  <a:txBody>
                    <a:bodyPr/>
                    <a:lstStyle/>
                    <a:p>
                      <a:pPr algn="ctr"/>
                      <a:r>
                        <a:rPr lang="en-US" sz="1400"/>
                        <a:t>39.03</a:t>
                      </a:r>
                    </a:p>
                  </a:txBody>
                  <a:tcPr marL="71018" marR="71018" marT="35509" marB="35509"/>
                </a:tc>
                <a:extLst>
                  <a:ext uri="{0D108BD9-81ED-4DB2-BD59-A6C34878D82A}">
                    <a16:rowId xmlns:a16="http://schemas.microsoft.com/office/drawing/2014/main" val="1744380390"/>
                  </a:ext>
                </a:extLst>
              </a:tr>
              <a:tr h="547543">
                <a:tc>
                  <a:txBody>
                    <a:bodyPr/>
                    <a:lstStyle/>
                    <a:p>
                      <a:r>
                        <a:rPr lang="en-US" sz="1400"/>
                        <a:t>Logistic Regression</a:t>
                      </a:r>
                    </a:p>
                  </a:txBody>
                  <a:tcPr marL="71018" marR="71018" marT="35509" marB="35509"/>
                </a:tc>
                <a:tc>
                  <a:txBody>
                    <a:bodyPr/>
                    <a:lstStyle/>
                    <a:p>
                      <a:pPr algn="ctr"/>
                      <a:r>
                        <a:rPr lang="en-US" sz="1400"/>
                        <a:t>93.16</a:t>
                      </a:r>
                    </a:p>
                  </a:txBody>
                  <a:tcPr marL="71018" marR="71018" marT="35509" marB="35509"/>
                </a:tc>
                <a:tc>
                  <a:txBody>
                    <a:bodyPr/>
                    <a:lstStyle/>
                    <a:p>
                      <a:pPr algn="ctr"/>
                      <a:r>
                        <a:rPr lang="en-US" sz="1400"/>
                        <a:t>48.24</a:t>
                      </a:r>
                    </a:p>
                  </a:txBody>
                  <a:tcPr marL="71018" marR="71018" marT="35509" marB="35509"/>
                </a:tc>
                <a:tc>
                  <a:txBody>
                    <a:bodyPr/>
                    <a:lstStyle/>
                    <a:p>
                      <a:pPr algn="ctr"/>
                      <a:r>
                        <a:rPr lang="en-US" sz="1400"/>
                        <a:t>37.82</a:t>
                      </a:r>
                    </a:p>
                  </a:txBody>
                  <a:tcPr marL="71018" marR="71018" marT="35509" marB="35509"/>
                </a:tc>
                <a:extLst>
                  <a:ext uri="{0D108BD9-81ED-4DB2-BD59-A6C34878D82A}">
                    <a16:rowId xmlns:a16="http://schemas.microsoft.com/office/drawing/2014/main" val="334070536"/>
                  </a:ext>
                </a:extLst>
              </a:tr>
              <a:tr h="547543">
                <a:tc>
                  <a:txBody>
                    <a:bodyPr/>
                    <a:lstStyle/>
                    <a:p>
                      <a:r>
                        <a:rPr lang="en-US" sz="1400"/>
                        <a:t>Multilayer perceptron</a:t>
                      </a:r>
                    </a:p>
                  </a:txBody>
                  <a:tcPr marL="71018" marR="71018" marT="35509" marB="35509"/>
                </a:tc>
                <a:tc>
                  <a:txBody>
                    <a:bodyPr/>
                    <a:lstStyle/>
                    <a:p>
                      <a:pPr algn="ctr"/>
                      <a:r>
                        <a:rPr lang="en-US" sz="1400"/>
                        <a:t>95.87</a:t>
                      </a:r>
                    </a:p>
                  </a:txBody>
                  <a:tcPr marL="71018" marR="71018" marT="35509" marB="35509"/>
                </a:tc>
                <a:tc>
                  <a:txBody>
                    <a:bodyPr/>
                    <a:lstStyle/>
                    <a:p>
                      <a:pPr algn="ctr"/>
                      <a:r>
                        <a:rPr lang="en-US" sz="1400"/>
                        <a:t>61.55</a:t>
                      </a:r>
                    </a:p>
                  </a:txBody>
                  <a:tcPr marL="71018" marR="71018" marT="35509" marB="35509"/>
                </a:tc>
                <a:tc>
                  <a:txBody>
                    <a:bodyPr/>
                    <a:lstStyle/>
                    <a:p>
                      <a:pPr algn="ctr"/>
                      <a:r>
                        <a:rPr lang="en-US" sz="1400"/>
                        <a:t>48.45</a:t>
                      </a:r>
                    </a:p>
                  </a:txBody>
                  <a:tcPr marL="71018" marR="71018" marT="35509" marB="35509"/>
                </a:tc>
                <a:extLst>
                  <a:ext uri="{0D108BD9-81ED-4DB2-BD59-A6C34878D82A}">
                    <a16:rowId xmlns:a16="http://schemas.microsoft.com/office/drawing/2014/main" val="4265701713"/>
                  </a:ext>
                </a:extLst>
              </a:tr>
            </a:tbl>
          </a:graphicData>
        </a:graphic>
      </p:graphicFrame>
    </p:spTree>
    <p:extLst>
      <p:ext uri="{BB962C8B-B14F-4D97-AF65-F5344CB8AC3E}">
        <p14:creationId xmlns:p14="http://schemas.microsoft.com/office/powerpoint/2010/main" val="19422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707C99B4-1369-2BE9-0A40-9A8173F92905}"/>
            </a:ext>
          </a:extLst>
        </p:cNvPr>
        <p:cNvGrpSpPr/>
        <p:nvPr/>
      </p:nvGrpSpPr>
      <p:grpSpPr>
        <a:xfrm>
          <a:off x="0" y="0"/>
          <a:ext cx="0" cy="0"/>
          <a:chOff x="0" y="0"/>
          <a:chExt cx="0" cy="0"/>
        </a:xfrm>
      </p:grpSpPr>
      <p:sp>
        <p:nvSpPr>
          <p:cNvPr id="192" name="Google Shape;192;p28">
            <a:extLst>
              <a:ext uri="{FF2B5EF4-FFF2-40B4-BE49-F238E27FC236}">
                <a16:creationId xmlns:a16="http://schemas.microsoft.com/office/drawing/2014/main" id="{6219002F-B107-9778-E150-2F094172A465}"/>
              </a:ext>
            </a:extLst>
          </p:cNvPr>
          <p:cNvSpPr txBox="1">
            <a:spLocks noGrp="1"/>
          </p:cNvSpPr>
          <p:nvPr>
            <p:ph type="title"/>
          </p:nvPr>
        </p:nvSpPr>
        <p:spPr>
          <a:xfrm>
            <a:off x="838200" y="365125"/>
            <a:ext cx="10515600" cy="1306443"/>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4000" b="0" i="0" u="none" strike="noStrike">
                <a:effectLst/>
              </a:rPr>
              <a:t>Phase 2 – Transformer-Based Detection Ideas</a:t>
            </a:r>
            <a:endParaRPr lang="en-US" sz="4000" dirty="0"/>
          </a:p>
        </p:txBody>
      </p:sp>
      <p:sp>
        <p:nvSpPr>
          <p:cNvPr id="193" name="Google Shape;193;p28">
            <a:extLst>
              <a:ext uri="{FF2B5EF4-FFF2-40B4-BE49-F238E27FC236}">
                <a16:creationId xmlns:a16="http://schemas.microsoft.com/office/drawing/2014/main" id="{4B1FB681-9254-39EE-5D4E-62BEA1939D12}"/>
              </a:ext>
            </a:extLst>
          </p:cNvPr>
          <p:cNvSpPr txBox="1">
            <a:spLocks noGrp="1"/>
          </p:cNvSpPr>
          <p:nvPr>
            <p:ph idx="1"/>
          </p:nvPr>
        </p:nvSpPr>
        <p:spPr>
          <a:xfrm>
            <a:off x="647442" y="1440611"/>
            <a:ext cx="10412443" cy="4697105"/>
          </a:xfrm>
          <a:prstGeom prst="rect">
            <a:avLst/>
          </a:prstGeom>
        </p:spPr>
        <p:txBody>
          <a:bodyPr spcFirstLastPara="1" lIns="91425" tIns="45700" rIns="91425" bIns="45700" anchorCtr="0">
            <a:noAutofit/>
          </a:bodyPr>
          <a:lstStyle/>
          <a:p>
            <a:pPr marL="7938" indent="-7938">
              <a:buNone/>
            </a:pPr>
            <a:r>
              <a:rPr lang="en-US" sz="1800" dirty="0"/>
              <a:t>Older detection methods often rely on shallow models or handcrafted features, which struggle to capture the complex temporal and multi-agent coordination patterns in collaborative attacks—necessitating more expressive architectures like Transformers.</a:t>
            </a:r>
          </a:p>
          <a:p>
            <a:pPr>
              <a:buNone/>
            </a:pPr>
            <a:r>
              <a:rPr lang="en-US" sz="1800" b="1" dirty="0"/>
              <a:t>Multi-Agent Attention Modeling</a:t>
            </a:r>
          </a:p>
          <a:p>
            <a:r>
              <a:rPr lang="en-US" sz="1800" dirty="0"/>
              <a:t>Capture inter-node interactions by modeling UAV network as a sequence of events with node-level embeddings.</a:t>
            </a:r>
          </a:p>
          <a:p>
            <a:pPr>
              <a:buNone/>
            </a:pPr>
            <a:r>
              <a:rPr lang="en-US" sz="1800" b="1" dirty="0"/>
              <a:t>Graph-Transformer Hybrid</a:t>
            </a:r>
          </a:p>
          <a:p>
            <a:r>
              <a:rPr lang="en-US" sz="1800" dirty="0"/>
              <a:t>Combine GNNs with Transformers to account for both network structure and temporal behavior.</a:t>
            </a:r>
          </a:p>
          <a:p>
            <a:pPr>
              <a:buNone/>
            </a:pPr>
            <a:r>
              <a:rPr lang="en-US" sz="1800" b="1" dirty="0"/>
              <a:t>Contrastive Learning</a:t>
            </a:r>
          </a:p>
          <a:p>
            <a:r>
              <a:rPr lang="en-US" sz="1800" dirty="0"/>
              <a:t>Learn discriminative features by contrasting collaborative vs. non-collaborative attack traces.</a:t>
            </a:r>
          </a:p>
          <a:p>
            <a:pPr marL="0" indent="0">
              <a:buNone/>
            </a:pPr>
            <a:r>
              <a:rPr lang="en-US" sz="1800" b="1" dirty="0"/>
              <a:t>Few-Shot Fine-Tuning</a:t>
            </a:r>
          </a:p>
          <a:p>
            <a:r>
              <a:rPr lang="en-US" sz="1800" dirty="0"/>
              <a:t>Enable rapid adaptation to unseen coordinated attacks with minimal labeled data.</a:t>
            </a:r>
          </a:p>
        </p:txBody>
      </p:sp>
    </p:spTree>
    <p:extLst>
      <p:ext uri="{BB962C8B-B14F-4D97-AF65-F5344CB8AC3E}">
        <p14:creationId xmlns:p14="http://schemas.microsoft.com/office/powerpoint/2010/main" val="19066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31A22AEA-CCAE-F29B-B3A8-E675B9BA5D23}"/>
            </a:ext>
          </a:extLst>
        </p:cNvPr>
        <p:cNvGrpSpPr/>
        <p:nvPr/>
      </p:nvGrpSpPr>
      <p:grpSpPr>
        <a:xfrm>
          <a:off x="0" y="0"/>
          <a:ext cx="0" cy="0"/>
          <a:chOff x="0" y="0"/>
          <a:chExt cx="0" cy="0"/>
        </a:xfrm>
      </p:grpSpPr>
      <p:sp>
        <p:nvSpPr>
          <p:cNvPr id="192" name="Google Shape;192;p28">
            <a:extLst>
              <a:ext uri="{FF2B5EF4-FFF2-40B4-BE49-F238E27FC236}">
                <a16:creationId xmlns:a16="http://schemas.microsoft.com/office/drawing/2014/main" id="{582F1070-7228-8055-18B1-4394C99E900A}"/>
              </a:ext>
            </a:extLst>
          </p:cNvPr>
          <p:cNvSpPr txBox="1">
            <a:spLocks noGrp="1"/>
          </p:cNvSpPr>
          <p:nvPr>
            <p:ph type="title"/>
          </p:nvPr>
        </p:nvSpPr>
        <p:spPr>
          <a:xfrm>
            <a:off x="838200" y="365125"/>
            <a:ext cx="10515600" cy="1306443"/>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0" i="0" u="none" strike="noStrike" dirty="0">
                <a:solidFill>
                  <a:srgbClr val="000000"/>
                </a:solidFill>
                <a:effectLst/>
              </a:rPr>
              <a:t>Phase 3 – Making Detection Efficient</a:t>
            </a:r>
            <a:endParaRPr lang="en-US" dirty="0"/>
          </a:p>
        </p:txBody>
      </p:sp>
      <p:sp>
        <p:nvSpPr>
          <p:cNvPr id="193" name="Google Shape;193;p28">
            <a:extLst>
              <a:ext uri="{FF2B5EF4-FFF2-40B4-BE49-F238E27FC236}">
                <a16:creationId xmlns:a16="http://schemas.microsoft.com/office/drawing/2014/main" id="{4729957A-0862-F9AB-4EBB-40B6EB7F1A0F}"/>
              </a:ext>
            </a:extLst>
          </p:cNvPr>
          <p:cNvSpPr txBox="1">
            <a:spLocks noGrp="1"/>
          </p:cNvSpPr>
          <p:nvPr>
            <p:ph idx="1"/>
          </p:nvPr>
        </p:nvSpPr>
        <p:spPr>
          <a:xfrm>
            <a:off x="647443" y="1834252"/>
            <a:ext cx="4984630" cy="4303464"/>
          </a:xfrm>
          <a:prstGeom prst="rect">
            <a:avLst/>
          </a:prstGeom>
        </p:spPr>
        <p:txBody>
          <a:bodyPr spcFirstLastPara="1" lIns="91425" tIns="45700" rIns="91425" bIns="45700" anchorCtr="0">
            <a:noAutofit/>
          </a:bodyPr>
          <a:lstStyle/>
          <a:p>
            <a:pPr>
              <a:buNone/>
            </a:pPr>
            <a:r>
              <a:rPr lang="en-US" sz="1800" b="1" dirty="0"/>
              <a:t>Multi-Agent Attention Modeling</a:t>
            </a:r>
          </a:p>
          <a:p>
            <a:r>
              <a:rPr lang="en-US" sz="1800" dirty="0"/>
              <a:t>Capture inter-node interactions by modeling UAV network as a sequence of events with node-level embeddings.</a:t>
            </a:r>
          </a:p>
          <a:p>
            <a:pPr>
              <a:buNone/>
            </a:pPr>
            <a:r>
              <a:rPr lang="en-US" sz="1800" b="1" dirty="0"/>
              <a:t>Graph-Transformer Hybrid</a:t>
            </a:r>
          </a:p>
          <a:p>
            <a:r>
              <a:rPr lang="en-US" sz="1800" dirty="0"/>
              <a:t>Combine GNNs with Transformers to account for both network structure and temporal behavior.</a:t>
            </a:r>
          </a:p>
          <a:p>
            <a:pPr>
              <a:buNone/>
            </a:pPr>
            <a:r>
              <a:rPr lang="en-US" sz="1800" b="1" dirty="0"/>
              <a:t>Contrastive Learning</a:t>
            </a:r>
          </a:p>
          <a:p>
            <a:r>
              <a:rPr lang="en-US" sz="1800" dirty="0"/>
              <a:t>Learn discriminative features by contrasting collaborative vs. non-collaborative attack traces.</a:t>
            </a:r>
          </a:p>
          <a:p>
            <a:pPr marL="0" indent="0">
              <a:buNone/>
            </a:pPr>
            <a:r>
              <a:rPr lang="en-US" sz="1800" b="1" dirty="0"/>
              <a:t>Few-Shot Fine-Tuning</a:t>
            </a:r>
          </a:p>
          <a:p>
            <a:r>
              <a:rPr lang="en-US" sz="1800" dirty="0"/>
              <a:t>Enable rapid adaptation to unseen coordinated attacks with minimal labeled data.</a:t>
            </a:r>
          </a:p>
        </p:txBody>
      </p:sp>
      <p:pic>
        <p:nvPicPr>
          <p:cNvPr id="4" name="Picture 3" descr="A diagram of a transformer model&#10;&#10;AI-generated content may be incorrect.">
            <a:extLst>
              <a:ext uri="{FF2B5EF4-FFF2-40B4-BE49-F238E27FC236}">
                <a16:creationId xmlns:a16="http://schemas.microsoft.com/office/drawing/2014/main" id="{E6528F79-66E5-6671-2771-8C4A9248234B}"/>
              </a:ext>
            </a:extLst>
          </p:cNvPr>
          <p:cNvPicPr>
            <a:picLocks noChangeAspect="1"/>
          </p:cNvPicPr>
          <p:nvPr/>
        </p:nvPicPr>
        <p:blipFill>
          <a:blip r:embed="rId3"/>
          <a:srcRect l="2512" t="33129" r="-1" b="31341"/>
          <a:stretch/>
        </p:blipFill>
        <p:spPr>
          <a:xfrm>
            <a:off x="5632073" y="3235485"/>
            <a:ext cx="6170299" cy="1500997"/>
          </a:xfrm>
          <a:prstGeom prst="rect">
            <a:avLst/>
          </a:prstGeom>
        </p:spPr>
      </p:pic>
    </p:spTree>
    <p:extLst>
      <p:ext uri="{BB962C8B-B14F-4D97-AF65-F5344CB8AC3E}">
        <p14:creationId xmlns:p14="http://schemas.microsoft.com/office/powerpoint/2010/main" val="22914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BBCF0CA2-7634-9FB8-F6C2-043263C8FFB6}"/>
            </a:ext>
          </a:extLst>
        </p:cNvPr>
        <p:cNvGrpSpPr/>
        <p:nvPr/>
      </p:nvGrpSpPr>
      <p:grpSpPr>
        <a:xfrm>
          <a:off x="0" y="0"/>
          <a:ext cx="0" cy="0"/>
          <a:chOff x="0" y="0"/>
          <a:chExt cx="0" cy="0"/>
        </a:xfrm>
      </p:grpSpPr>
      <p:sp>
        <p:nvSpPr>
          <p:cNvPr id="192" name="Google Shape;192;p28">
            <a:extLst>
              <a:ext uri="{FF2B5EF4-FFF2-40B4-BE49-F238E27FC236}">
                <a16:creationId xmlns:a16="http://schemas.microsoft.com/office/drawing/2014/main" id="{D6A21A93-9D34-3806-88F5-A84130662BAB}"/>
              </a:ext>
            </a:extLst>
          </p:cNvPr>
          <p:cNvSpPr txBox="1">
            <a:spLocks noGrp="1"/>
          </p:cNvSpPr>
          <p:nvPr>
            <p:ph type="title"/>
          </p:nvPr>
        </p:nvSpPr>
        <p:spPr>
          <a:xfrm>
            <a:off x="838200" y="365125"/>
            <a:ext cx="10515600" cy="1306443"/>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0" i="0" u="none" strike="noStrike" dirty="0">
                <a:solidFill>
                  <a:srgbClr val="000000"/>
                </a:solidFill>
                <a:effectLst/>
              </a:rPr>
              <a:t>Phase 3 – Making Detection Efficient</a:t>
            </a:r>
            <a:endParaRPr lang="en-US" dirty="0"/>
          </a:p>
        </p:txBody>
      </p:sp>
      <p:sp>
        <p:nvSpPr>
          <p:cNvPr id="193" name="Google Shape;193;p28">
            <a:extLst>
              <a:ext uri="{FF2B5EF4-FFF2-40B4-BE49-F238E27FC236}">
                <a16:creationId xmlns:a16="http://schemas.microsoft.com/office/drawing/2014/main" id="{762D02D9-EC17-853A-460D-7FC9D032A2CB}"/>
              </a:ext>
            </a:extLst>
          </p:cNvPr>
          <p:cNvSpPr txBox="1">
            <a:spLocks noGrp="1"/>
          </p:cNvSpPr>
          <p:nvPr>
            <p:ph idx="1"/>
          </p:nvPr>
        </p:nvSpPr>
        <p:spPr>
          <a:xfrm>
            <a:off x="647443" y="1834252"/>
            <a:ext cx="10159894" cy="4303464"/>
          </a:xfrm>
          <a:prstGeom prst="rect">
            <a:avLst/>
          </a:prstGeom>
        </p:spPr>
        <p:txBody>
          <a:bodyPr spcFirstLastPara="1" lIns="91425" tIns="45700" rIns="91425" bIns="45700" anchorCtr="0">
            <a:noAutofit/>
          </a:bodyPr>
          <a:lstStyle/>
          <a:p>
            <a:pPr>
              <a:buNone/>
            </a:pPr>
            <a:r>
              <a:rPr lang="en-US" sz="1800" b="1" dirty="0"/>
              <a:t>Lightweight Transformer Variants</a:t>
            </a:r>
          </a:p>
          <a:p>
            <a:r>
              <a:rPr lang="en-US" sz="1800" dirty="0"/>
              <a:t>Explore </a:t>
            </a:r>
            <a:r>
              <a:rPr lang="en-US" sz="1800" dirty="0" err="1"/>
              <a:t>MobileBERT</a:t>
            </a:r>
            <a:r>
              <a:rPr lang="en-US" sz="1800" dirty="0"/>
              <a:t>, </a:t>
            </a:r>
            <a:r>
              <a:rPr lang="en-US" sz="1800" dirty="0" err="1"/>
              <a:t>TinyBERT</a:t>
            </a:r>
            <a:r>
              <a:rPr lang="en-US" sz="1800" dirty="0"/>
              <a:t>, and </a:t>
            </a:r>
            <a:r>
              <a:rPr lang="en-US" sz="1800" dirty="0" err="1"/>
              <a:t>Linformer</a:t>
            </a:r>
            <a:r>
              <a:rPr lang="en-US" sz="1800" dirty="0"/>
              <a:t> for onboard inference with low overhead.</a:t>
            </a:r>
          </a:p>
          <a:p>
            <a:pPr>
              <a:buNone/>
            </a:pPr>
            <a:r>
              <a:rPr lang="en-US" sz="1800" b="1" dirty="0"/>
              <a:t>Hierarchical Deployment</a:t>
            </a:r>
            <a:endParaRPr lang="en-US" sz="1800" dirty="0"/>
          </a:p>
          <a:p>
            <a:pPr>
              <a:buFont typeface="Arial" panose="020B0604020202020204" pitchFamily="34" charset="0"/>
              <a:buChar char="•"/>
            </a:pPr>
            <a:r>
              <a:rPr lang="en-US" sz="1800" b="1" dirty="0"/>
              <a:t>On UAVs</a:t>
            </a:r>
            <a:r>
              <a:rPr lang="en-US" sz="1800" dirty="0"/>
              <a:t>: Quick screening via distilled models or rule-based alerts.</a:t>
            </a:r>
          </a:p>
          <a:p>
            <a:pPr>
              <a:buFont typeface="Arial" panose="020B0604020202020204" pitchFamily="34" charset="0"/>
              <a:buChar char="•"/>
            </a:pPr>
            <a:r>
              <a:rPr lang="en-US" sz="1800" b="1" dirty="0"/>
              <a:t>On Base Station</a:t>
            </a:r>
            <a:r>
              <a:rPr lang="en-US" sz="1800" dirty="0"/>
              <a:t>: Deep analysis using full models and historical context.</a:t>
            </a:r>
          </a:p>
          <a:p>
            <a:pPr>
              <a:buNone/>
            </a:pPr>
            <a:r>
              <a:rPr lang="en-US" sz="1800" b="1" dirty="0"/>
              <a:t>Dynamic Resource Adaptation</a:t>
            </a:r>
          </a:p>
          <a:p>
            <a:r>
              <a:rPr lang="en-US" sz="1800" dirty="0"/>
              <a:t>Adjust model complexity based on available compute, energy, and threat severity.</a:t>
            </a:r>
          </a:p>
          <a:p>
            <a:pPr marL="0" indent="0">
              <a:buNone/>
            </a:pPr>
            <a:r>
              <a:rPr lang="en-US" sz="1800" b="1" dirty="0"/>
              <a:t>On-the-Fly Model Updates</a:t>
            </a:r>
          </a:p>
          <a:p>
            <a:r>
              <a:rPr lang="en-US" sz="1800" dirty="0"/>
              <a:t>Incorporate detected counterexamples from </a:t>
            </a:r>
            <a:r>
              <a:rPr lang="en-US" sz="1800" dirty="0" err="1"/>
              <a:t>RDCollab</a:t>
            </a:r>
            <a:r>
              <a:rPr lang="en-US" sz="1800" dirty="0"/>
              <a:t> to update the detection pipeline in real time.</a:t>
            </a:r>
          </a:p>
        </p:txBody>
      </p:sp>
    </p:spTree>
    <p:extLst>
      <p:ext uri="{BB962C8B-B14F-4D97-AF65-F5344CB8AC3E}">
        <p14:creationId xmlns:p14="http://schemas.microsoft.com/office/powerpoint/2010/main" val="1495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7A13-D90A-2094-D81E-9F8E7A9031DD}"/>
              </a:ext>
            </a:extLst>
          </p:cNvPr>
          <p:cNvSpPr>
            <a:spLocks noGrp="1"/>
          </p:cNvSpPr>
          <p:nvPr>
            <p:ph type="title"/>
          </p:nvPr>
        </p:nvSpPr>
        <p:spPr/>
        <p:txBody>
          <a:bodyPr/>
          <a:lstStyle/>
          <a:p>
            <a:r>
              <a:rPr lang="en-US" dirty="0"/>
              <a:t>An example: blackhole attack and wormhole attack collaboration</a:t>
            </a:r>
          </a:p>
        </p:txBody>
      </p:sp>
      <p:sp>
        <p:nvSpPr>
          <p:cNvPr id="3" name="Content Placeholder 2">
            <a:extLst>
              <a:ext uri="{FF2B5EF4-FFF2-40B4-BE49-F238E27FC236}">
                <a16:creationId xmlns:a16="http://schemas.microsoft.com/office/drawing/2014/main" id="{48219717-BF22-29CA-374E-B3175B8EC2C3}"/>
              </a:ext>
            </a:extLst>
          </p:cNvPr>
          <p:cNvSpPr>
            <a:spLocks noGrp="1"/>
          </p:cNvSpPr>
          <p:nvPr>
            <p:ph idx="1"/>
          </p:nvPr>
        </p:nvSpPr>
        <p:spPr/>
        <p:txBody>
          <a:bodyPr/>
          <a:lstStyle/>
          <a:p>
            <a:r>
              <a:rPr lang="en-US" dirty="0"/>
              <a:t>The attacker aims to attract as many packets as possible</a:t>
            </a:r>
          </a:p>
          <a:p>
            <a:pPr lvl="1"/>
            <a:r>
              <a:rPr lang="en-US" dirty="0"/>
              <a:t>to extract information about the system by packet inspection</a:t>
            </a:r>
          </a:p>
          <a:p>
            <a:pPr lvl="1"/>
            <a:r>
              <a:rPr lang="en-US" dirty="0"/>
              <a:t>or, to selectively drop the packets</a:t>
            </a:r>
          </a:p>
          <a:p>
            <a:r>
              <a:rPr lang="en-US" dirty="0"/>
              <a:t>The goal is achieved by blackhole attack - wormhole attack collaboration</a:t>
            </a:r>
          </a:p>
        </p:txBody>
      </p:sp>
      <p:pic>
        <p:nvPicPr>
          <p:cNvPr id="4" name="pasted-movie.png" descr="pasted-movie.png">
            <a:extLst>
              <a:ext uri="{FF2B5EF4-FFF2-40B4-BE49-F238E27FC236}">
                <a16:creationId xmlns:a16="http://schemas.microsoft.com/office/drawing/2014/main" id="{4644CD59-F774-92D5-BFE2-59227E9A43EB}"/>
              </a:ext>
            </a:extLst>
          </p:cNvPr>
          <p:cNvPicPr>
            <a:picLocks noChangeAspect="1"/>
          </p:cNvPicPr>
          <p:nvPr/>
        </p:nvPicPr>
        <p:blipFill>
          <a:blip r:embed="rId2"/>
          <a:srcRect l="13228" t="4330" r="7021" b="28065"/>
          <a:stretch>
            <a:fillRect/>
          </a:stretch>
        </p:blipFill>
        <p:spPr>
          <a:xfrm>
            <a:off x="5024170" y="4534930"/>
            <a:ext cx="3907006" cy="2323070"/>
          </a:xfrm>
          <a:prstGeom prst="rect">
            <a:avLst/>
          </a:prstGeom>
          <a:ln w="12700">
            <a:miter lim="400000"/>
          </a:ln>
        </p:spPr>
      </p:pic>
    </p:spTree>
    <p:extLst>
      <p:ext uri="{BB962C8B-B14F-4D97-AF65-F5344CB8AC3E}">
        <p14:creationId xmlns:p14="http://schemas.microsoft.com/office/powerpoint/2010/main" val="372845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154F-21F5-D8DB-4752-3624C60CB739}"/>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7BB5105A-33F8-D01F-BCB3-70618CBA8C04}"/>
              </a:ext>
            </a:extLst>
          </p:cNvPr>
          <p:cNvSpPr>
            <a:spLocks noGrp="1"/>
          </p:cNvSpPr>
          <p:nvPr>
            <p:ph idx="1"/>
          </p:nvPr>
        </p:nvSpPr>
        <p:spPr/>
        <p:txBody>
          <a:bodyPr/>
          <a:lstStyle/>
          <a:p>
            <a:r>
              <a:rPr lang="en-US" dirty="0"/>
              <a:t>Apply </a:t>
            </a:r>
            <a:r>
              <a:rPr lang="en-US" dirty="0" err="1"/>
              <a:t>RDCollab</a:t>
            </a:r>
            <a:r>
              <a:rPr lang="en-US" dirty="0"/>
              <a:t> techniques to related domains like </a:t>
            </a:r>
            <a:r>
              <a:rPr lang="en-US" dirty="0" err="1"/>
              <a:t>VANETs</a:t>
            </a:r>
            <a:endParaRPr lang="en-US" dirty="0"/>
          </a:p>
          <a:p>
            <a:r>
              <a:rPr lang="en-US" dirty="0"/>
              <a:t>Apply federated learning across UAVs without raw data sharing</a:t>
            </a:r>
          </a:p>
          <a:p>
            <a:endParaRPr lang="en-US" dirty="0"/>
          </a:p>
        </p:txBody>
      </p:sp>
      <p:sp>
        <p:nvSpPr>
          <p:cNvPr id="4" name="Slide Number Placeholder 3">
            <a:extLst>
              <a:ext uri="{FF2B5EF4-FFF2-40B4-BE49-F238E27FC236}">
                <a16:creationId xmlns:a16="http://schemas.microsoft.com/office/drawing/2014/main" id="{F5951E86-535F-EA02-1F63-09E0A7E4C689}"/>
              </a:ext>
            </a:extLst>
          </p:cNvPr>
          <p:cNvSpPr>
            <a:spLocks noGrp="1"/>
          </p:cNvSpPr>
          <p:nvPr>
            <p:ph type="sldNum" sz="quarter" idx="12"/>
          </p:nvPr>
        </p:nvSpPr>
        <p:spPr/>
        <p:txBody>
          <a:bodyPr/>
          <a:lstStyle/>
          <a:p>
            <a:fld id="{330EA680-D336-4FF7-8B7A-9848BB0A1C32}" type="slidenum">
              <a:rPr lang="en-US" smtClean="0"/>
              <a:t>90</a:t>
            </a:fld>
            <a:endParaRPr lang="en-US"/>
          </a:p>
        </p:txBody>
      </p:sp>
    </p:spTree>
    <p:extLst>
      <p:ext uri="{BB962C8B-B14F-4D97-AF65-F5344CB8AC3E}">
        <p14:creationId xmlns:p14="http://schemas.microsoft.com/office/powerpoint/2010/main" val="223339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63F3-CCA5-A28A-C0D9-962E1298E18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C68F7AD-DB72-7D76-C127-9B0752753322}"/>
              </a:ext>
            </a:extLst>
          </p:cNvPr>
          <p:cNvSpPr>
            <a:spLocks noGrp="1"/>
          </p:cNvSpPr>
          <p:nvPr>
            <p:ph idx="1"/>
          </p:nvPr>
        </p:nvSpPr>
        <p:spPr/>
        <p:txBody>
          <a:bodyPr>
            <a:normAutofit fontScale="70000" lnSpcReduction="20000"/>
          </a:bodyPr>
          <a:lstStyle/>
          <a:p>
            <a:r>
              <a:rPr lang="en-US" dirty="0"/>
              <a:t>[1] UAV Market to Worth USD 91.23 Billion by 2030 - UAV Industry Report by Fortune Business Insight : https://</a:t>
            </a:r>
            <a:r>
              <a:rPr lang="en-US" dirty="0" err="1"/>
              <a:t>www.fortunebusinessinsights.com</a:t>
            </a:r>
            <a:r>
              <a:rPr lang="en-US" dirty="0"/>
              <a:t>/industry-reports/unmanned-aerial-vehicle-</a:t>
            </a:r>
            <a:r>
              <a:rPr lang="en-US" dirty="0" err="1"/>
              <a:t>uav</a:t>
            </a:r>
            <a:r>
              <a:rPr lang="en-US" dirty="0"/>
              <a:t>-market-101603</a:t>
            </a:r>
          </a:p>
          <a:p>
            <a:r>
              <a:rPr lang="en-US" dirty="0"/>
              <a:t>[2] </a:t>
            </a:r>
            <a:r>
              <a:rPr lang="en-US" dirty="0" err="1"/>
              <a:t>Airlangga</a:t>
            </a:r>
            <a:r>
              <a:rPr lang="en-US" dirty="0"/>
              <a:t>, Gregorius, and Alan Liu. "A Study of the Data Security Attack and Defense Pattern in a Centralized UAV–Cloud Architecture." Drones 7.5 (2023): 289.</a:t>
            </a:r>
          </a:p>
          <a:p>
            <a:r>
              <a:rPr lang="en-US" dirty="0"/>
              <a:t>[3] Sarkar, Nurul I., and Sonia Gul. "Artificial intelligence-based autonomous UAV networks: A survey." Drones 7.5 (2023): 322.</a:t>
            </a:r>
          </a:p>
          <a:p>
            <a:r>
              <a:rPr lang="en-US" dirty="0"/>
              <a:t>[4] T. Noguchi and T. Yamamoto, “Black hole attack prevention method using dynamic threshold in mobile ad hoc networks,” in 2017 Federated Conference on Computer Science and Information Systems (</a:t>
            </a:r>
            <a:r>
              <a:rPr lang="en-US" dirty="0" err="1"/>
              <a:t>FedCSIS</a:t>
            </a:r>
            <a:r>
              <a:rPr lang="en-US" dirty="0"/>
              <a:t>). IEEE, 2017, pp. 797–802.</a:t>
            </a:r>
          </a:p>
          <a:p>
            <a:r>
              <a:rPr lang="en-US" dirty="0"/>
              <a:t>[5] J. Tobin, C. Thorpe, and L. Murphy, “An approach to mitigate black hole attacks on vehicular wireless networks,” in 2017 IEEE 85th vehicular technology conference (</a:t>
            </a:r>
            <a:r>
              <a:rPr lang="en-US" dirty="0" err="1"/>
              <a:t>VTC</a:t>
            </a:r>
            <a:r>
              <a:rPr lang="en-US" dirty="0"/>
              <a:t> Spring). IEEE, 2017, pp. 1–7.</a:t>
            </a:r>
          </a:p>
          <a:p>
            <a:r>
              <a:rPr lang="en-US" dirty="0"/>
              <a:t>[6] T. N. D. Pham and C. K. Yeo, “Detecting colluding blackhole and </a:t>
            </a:r>
            <a:r>
              <a:rPr lang="en-US" dirty="0" err="1"/>
              <a:t>greyhole</a:t>
            </a:r>
            <a:r>
              <a:rPr lang="en-US" dirty="0"/>
              <a:t> attacks in delay tolerant networks,” IEEE Transactions on Mobile Computing, vol. 15, no. 5, pp. 1116–1129, 2015.</a:t>
            </a:r>
          </a:p>
        </p:txBody>
      </p:sp>
    </p:spTree>
    <p:extLst>
      <p:ext uri="{BB962C8B-B14F-4D97-AF65-F5344CB8AC3E}">
        <p14:creationId xmlns:p14="http://schemas.microsoft.com/office/powerpoint/2010/main" val="4192876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8569</Words>
  <Application>Microsoft Macintosh PowerPoint</Application>
  <PresentationFormat>Widescreen</PresentationFormat>
  <Paragraphs>864</Paragraphs>
  <Slides>91</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Acumin Pro</vt:lpstr>
      <vt:lpstr>Arial</vt:lpstr>
      <vt:lpstr>Calibri</vt:lpstr>
      <vt:lpstr>Calibri Light</vt:lpstr>
      <vt:lpstr>Consolas</vt:lpstr>
      <vt:lpstr>Tahoma</vt:lpstr>
      <vt:lpstr>office theme</vt:lpstr>
      <vt:lpstr>COLLABORATIVE ATTACKS AND DEFENSE</vt:lpstr>
      <vt:lpstr>Trusted Router and Protection Against Collaborative Attacks</vt:lpstr>
      <vt:lpstr>Collaborative Attacks</vt:lpstr>
      <vt:lpstr>Collaborative Attacks (cont’d)</vt:lpstr>
      <vt:lpstr>Collaborative Attacks (cont’d)</vt:lpstr>
      <vt:lpstr>Collaborative Attacks (cont’d)</vt:lpstr>
      <vt:lpstr>Examples of Attacks that can Collaborate </vt:lpstr>
      <vt:lpstr>Current Proposed Solutions </vt:lpstr>
      <vt:lpstr>An example: blackhole attack and wormhole attack collaboration</vt:lpstr>
      <vt:lpstr>An example: blackhole attack and wormhole attack collaboration (cont’d)</vt:lpstr>
      <vt:lpstr>Modeling collaborative attacks with causal graph model</vt:lpstr>
      <vt:lpstr>Modeling collaborative attacks with causal graph model</vt:lpstr>
      <vt:lpstr>A defense strategy consists of multiple defensive events</vt:lpstr>
      <vt:lpstr>Defensive events collaborating to interfere with Attack events</vt:lpstr>
      <vt:lpstr>Graphs for blackhole attacks and wormhole attacks</vt:lpstr>
      <vt:lpstr>Defend against single attacks by detecting abnormal events</vt:lpstr>
      <vt:lpstr>Defend against single attacks by detecting abnormal events (cont’d)</vt:lpstr>
      <vt:lpstr>Modeling and detecting collaborative attacks</vt:lpstr>
      <vt:lpstr>Evaluate the detection and defend mechanisms with ns3</vt:lpstr>
      <vt:lpstr>Follow-up research questions</vt:lpstr>
      <vt:lpstr>Why to use Machine Learning</vt:lpstr>
      <vt:lpstr>Hidden Markov Model</vt:lpstr>
      <vt:lpstr>Hidden Markov Model</vt:lpstr>
      <vt:lpstr>How Hidden Markov Model works?</vt:lpstr>
      <vt:lpstr>Utilizing LSTM (Long Short-Term Memory) Network</vt:lpstr>
      <vt:lpstr>How can LSTM work</vt:lpstr>
      <vt:lpstr>Contrastive Learning</vt:lpstr>
      <vt:lpstr>How does Contrastive Learning work?</vt:lpstr>
      <vt:lpstr>Problem Statement</vt:lpstr>
      <vt:lpstr>Problem Statement</vt:lpstr>
      <vt:lpstr>Problem Statement</vt:lpstr>
      <vt:lpstr>Related Work</vt:lpstr>
      <vt:lpstr>Related Work</vt:lpstr>
      <vt:lpstr>REAct system and Vulnerability</vt:lpstr>
      <vt:lpstr>REAct system and Vulnerability</vt:lpstr>
      <vt:lpstr>REAct system and vulnerability</vt:lpstr>
      <vt:lpstr>Collaborative attacks on REAct</vt:lpstr>
      <vt:lpstr>Proposed approach</vt:lpstr>
      <vt:lpstr>Proposed approach</vt:lpstr>
      <vt:lpstr>Proposed approach</vt:lpstr>
      <vt:lpstr>Proposed approach</vt:lpstr>
      <vt:lpstr>Discussion</vt:lpstr>
      <vt:lpstr>Discussion</vt:lpstr>
      <vt:lpstr>Dealing with Collaborative Attacks</vt:lpstr>
      <vt:lpstr>Reasoning and Detecting Collaborative Attacks in Autonomous UAV Networks</vt:lpstr>
      <vt:lpstr>Growing Autonomous UAV Network Market</vt:lpstr>
      <vt:lpstr>Autonomous UAV Network Security</vt:lpstr>
      <vt:lpstr>Collaborative Attack Definition</vt:lpstr>
      <vt:lpstr>Collaborative Attacks</vt:lpstr>
      <vt:lpstr>Proposed Tasks</vt:lpstr>
      <vt:lpstr>Proposed Tasks</vt:lpstr>
      <vt:lpstr>Proposed Tasks</vt:lpstr>
      <vt:lpstr>Proposed Tasks</vt:lpstr>
      <vt:lpstr>Task 1: Developing System Model of Autonomous UAV Networks </vt:lpstr>
      <vt:lpstr>An Autonomous UAV Networks with Ground Vehicles and Other Autonomous Aircrafts</vt:lpstr>
      <vt:lpstr>Limitations of Prior Works</vt:lpstr>
      <vt:lpstr>Understanding Threat Models against Autonomous UAV Networks </vt:lpstr>
      <vt:lpstr>Examples of Collaborative Attacks</vt:lpstr>
      <vt:lpstr>The Hiding Effect: A Blackhole-Sybil example</vt:lpstr>
      <vt:lpstr>Task 2: Designing Mechanisms to Secure Autonomous UAV Networks against Collab- orative Attacks </vt:lpstr>
      <vt:lpstr>Task 2: Designing Mechanisms to Secure Autonomous UAV Networks against Collab- orative Attacks </vt:lpstr>
      <vt:lpstr>Using Formal Methods to Detect Collaborative Attacks</vt:lpstr>
      <vt:lpstr>Learning-Based Models for Sequential Detection</vt:lpstr>
      <vt:lpstr>Examples of events and actions associated with the four proposed mechanisms in the context of three examples of collaborative attacks. </vt:lpstr>
      <vt:lpstr>Task 3: Designing Defense Framework to Counter Collaborative Attacks </vt:lpstr>
      <vt:lpstr>A Proposed Framework</vt:lpstr>
      <vt:lpstr>A Proposed Framework</vt:lpstr>
      <vt:lpstr>A Variant of the Proposed Framework</vt:lpstr>
      <vt:lpstr>A Variant of the Proposed Framework</vt:lpstr>
      <vt:lpstr>Our Solution: RDCollab (Reasoning and Detecting Collaborative Attacks)</vt:lpstr>
      <vt:lpstr>An Example of Collaborative Attack Model</vt:lpstr>
      <vt:lpstr>More Details of the Modeling Phase </vt:lpstr>
      <vt:lpstr>Our Solution: RDCollab (Reasoning and Detecting Collaborative Attacks)</vt:lpstr>
      <vt:lpstr>Our Solution: RDCollab (Reasoning and Detecting Collaborative Attacks)</vt:lpstr>
      <vt:lpstr>Our Solution: RDCollab (Reasoning and Detecting Collaborative Attacks)</vt:lpstr>
      <vt:lpstr>More Details of the Reasoning and Guiding Phases</vt:lpstr>
      <vt:lpstr>RDCollab Evaluation Results</vt:lpstr>
      <vt:lpstr>RDCollab Evaluation Results</vt:lpstr>
      <vt:lpstr>Takeaways and Contributions</vt:lpstr>
      <vt:lpstr>Another research effort  for Advancing Collaborative Attack Detection</vt:lpstr>
      <vt:lpstr>Three-Phase Plan for Advancing Collaborative Attack Detection</vt:lpstr>
      <vt:lpstr>Phase 1: Why Existing Datasets Fall Short for UAV Networks</vt:lpstr>
      <vt:lpstr> Phase 1: Our UAV IDS Dataset: Key Features</vt:lpstr>
      <vt:lpstr>Phase 1: Our data augmentation: Using MLP as a function approximation </vt:lpstr>
      <vt:lpstr>Phase 1: Our data augmentation: Using MLP as a function approximation </vt:lpstr>
      <vt:lpstr>F1- score of different ML techniques using Flow features.</vt:lpstr>
      <vt:lpstr>Phase 2 – Transformer-Based Detection Ideas</vt:lpstr>
      <vt:lpstr>Phase 3 – Making Detection Efficient</vt:lpstr>
      <vt:lpstr>Phase 3 – Making Detection Efficient</vt:lpstr>
      <vt:lpstr>Future Directions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Liu, Zizheng</cp:lastModifiedBy>
  <cp:revision>137</cp:revision>
  <dcterms:created xsi:type="dcterms:W3CDTF">2023-11-05T23:03:01Z</dcterms:created>
  <dcterms:modified xsi:type="dcterms:W3CDTF">2025-04-18T16:26:49Z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2025-04-16T20:50:51Z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5d6d1745-a3d9-4e9e-917c-cac4be61a809</vt:lpwstr>
  </property>
  <property fmtid="{D5CDD505-2E9C-101B-9397-08002B2CF9AE}" pid="8" name="MSIP_Label_f7606f69-b0ae-4874-be30-7d43a3c7be10_ContentBits">
    <vt:lpwstr>0</vt:lpwstr>
  </property>
</Properties>
</file>