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media/audio1.bin" ContentType="audio/unknown"/>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5" r:id="rId2"/>
  </p:sldMasterIdLst>
  <p:notesMasterIdLst>
    <p:notesMasterId r:id="rId131"/>
  </p:notesMasterIdLst>
  <p:sldIdLst>
    <p:sldId id="1216" r:id="rId3"/>
    <p:sldId id="643" r:id="rId4"/>
    <p:sldId id="1236" r:id="rId5"/>
    <p:sldId id="1164" r:id="rId6"/>
    <p:sldId id="1165" r:id="rId7"/>
    <p:sldId id="1166" r:id="rId8"/>
    <p:sldId id="1167" r:id="rId9"/>
    <p:sldId id="1168" r:id="rId10"/>
    <p:sldId id="1169" r:id="rId11"/>
    <p:sldId id="1170" r:id="rId12"/>
    <p:sldId id="1171" r:id="rId13"/>
    <p:sldId id="1172" r:id="rId14"/>
    <p:sldId id="1173" r:id="rId15"/>
    <p:sldId id="1174" r:id="rId16"/>
    <p:sldId id="1175" r:id="rId17"/>
    <p:sldId id="1042" r:id="rId18"/>
    <p:sldId id="686" r:id="rId19"/>
    <p:sldId id="687" r:id="rId20"/>
    <p:sldId id="688" r:id="rId21"/>
    <p:sldId id="1239" r:id="rId22"/>
    <p:sldId id="1217" r:id="rId23"/>
    <p:sldId id="1237" r:id="rId24"/>
    <p:sldId id="1218" r:id="rId25"/>
    <p:sldId id="1219" r:id="rId26"/>
    <p:sldId id="1220" r:id="rId27"/>
    <p:sldId id="1221" r:id="rId28"/>
    <p:sldId id="1222" r:id="rId29"/>
    <p:sldId id="1223" r:id="rId30"/>
    <p:sldId id="1224" r:id="rId31"/>
    <p:sldId id="699" r:id="rId32"/>
    <p:sldId id="1235" r:id="rId33"/>
    <p:sldId id="1077" r:id="rId34"/>
    <p:sldId id="1078" r:id="rId35"/>
    <p:sldId id="1079" r:id="rId36"/>
    <p:sldId id="1082" r:id="rId37"/>
    <p:sldId id="1080" r:id="rId38"/>
    <p:sldId id="1081" r:id="rId39"/>
    <p:sldId id="781" r:id="rId40"/>
    <p:sldId id="1234" r:id="rId41"/>
    <p:sldId id="1083" r:id="rId42"/>
    <p:sldId id="1084" r:id="rId43"/>
    <p:sldId id="1085" r:id="rId44"/>
    <p:sldId id="1086" r:id="rId45"/>
    <p:sldId id="965" r:id="rId46"/>
    <p:sldId id="966" r:id="rId47"/>
    <p:sldId id="967" r:id="rId48"/>
    <p:sldId id="968" r:id="rId49"/>
    <p:sldId id="1008" r:id="rId50"/>
    <p:sldId id="1007" r:id="rId51"/>
    <p:sldId id="1087" r:id="rId52"/>
    <p:sldId id="1088" r:id="rId53"/>
    <p:sldId id="1089" r:id="rId54"/>
    <p:sldId id="1095" r:id="rId55"/>
    <p:sldId id="1093" r:id="rId56"/>
    <p:sldId id="1208" r:id="rId57"/>
    <p:sldId id="1214" r:id="rId58"/>
    <p:sldId id="1097" r:id="rId59"/>
    <p:sldId id="1100" r:id="rId60"/>
    <p:sldId id="1098" r:id="rId61"/>
    <p:sldId id="1099" r:id="rId62"/>
    <p:sldId id="1160" r:id="rId63"/>
    <p:sldId id="1049" r:id="rId64"/>
    <p:sldId id="1226" r:id="rId65"/>
    <p:sldId id="1227" r:id="rId66"/>
    <p:sldId id="1228" r:id="rId67"/>
    <p:sldId id="1229" r:id="rId68"/>
    <p:sldId id="1230" r:id="rId69"/>
    <p:sldId id="1231" r:id="rId70"/>
    <p:sldId id="1232" r:id="rId71"/>
    <p:sldId id="1233" r:id="rId72"/>
    <p:sldId id="1050" r:id="rId73"/>
    <p:sldId id="1112" r:id="rId74"/>
    <p:sldId id="1113" r:id="rId75"/>
    <p:sldId id="1212" r:id="rId76"/>
    <p:sldId id="1114" r:id="rId77"/>
    <p:sldId id="1115" r:id="rId78"/>
    <p:sldId id="1213" r:id="rId79"/>
    <p:sldId id="1116" r:id="rId80"/>
    <p:sldId id="1125" r:id="rId81"/>
    <p:sldId id="1117" r:id="rId82"/>
    <p:sldId id="1118" r:id="rId83"/>
    <p:sldId id="1119" r:id="rId84"/>
    <p:sldId id="1120" r:id="rId85"/>
    <p:sldId id="641" r:id="rId86"/>
    <p:sldId id="784" r:id="rId87"/>
    <p:sldId id="1121" r:id="rId88"/>
    <p:sldId id="1122" r:id="rId89"/>
    <p:sldId id="1123" r:id="rId90"/>
    <p:sldId id="1124" r:id="rId91"/>
    <p:sldId id="595" r:id="rId92"/>
    <p:sldId id="596" r:id="rId93"/>
    <p:sldId id="597" r:id="rId94"/>
    <p:sldId id="598" r:id="rId95"/>
    <p:sldId id="599" r:id="rId96"/>
    <p:sldId id="600" r:id="rId97"/>
    <p:sldId id="601" r:id="rId98"/>
    <p:sldId id="602" r:id="rId99"/>
    <p:sldId id="603" r:id="rId100"/>
    <p:sldId id="1052" r:id="rId101"/>
    <p:sldId id="1135" r:id="rId102"/>
    <p:sldId id="1136" r:id="rId103"/>
    <p:sldId id="1137" r:id="rId104"/>
    <p:sldId id="1138" r:id="rId105"/>
    <p:sldId id="1161" r:id="rId106"/>
    <p:sldId id="1142" r:id="rId107"/>
    <p:sldId id="1143" r:id="rId108"/>
    <p:sldId id="1139" r:id="rId109"/>
    <p:sldId id="1140" r:id="rId110"/>
    <p:sldId id="783" r:id="rId111"/>
    <p:sldId id="1144" r:id="rId112"/>
    <p:sldId id="1146" r:id="rId113"/>
    <p:sldId id="533" r:id="rId114"/>
    <p:sldId id="534" r:id="rId115"/>
    <p:sldId id="541" r:id="rId116"/>
    <p:sldId id="542" r:id="rId117"/>
    <p:sldId id="1240" r:id="rId118"/>
    <p:sldId id="498" r:id="rId119"/>
    <p:sldId id="508" r:id="rId120"/>
    <p:sldId id="496" r:id="rId121"/>
    <p:sldId id="497" r:id="rId122"/>
    <p:sldId id="499" r:id="rId123"/>
    <p:sldId id="502" r:id="rId124"/>
    <p:sldId id="478" r:id="rId125"/>
    <p:sldId id="479" r:id="rId126"/>
    <p:sldId id="503" r:id="rId127"/>
    <p:sldId id="504" r:id="rId128"/>
    <p:sldId id="1158" r:id="rId129"/>
    <p:sldId id="1159" r:id="rId13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4" userDrawn="1">
          <p15:clr>
            <a:srgbClr val="A4A3A4"/>
          </p15:clr>
        </p15:guide>
        <p15:guide id="2" pos="5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9CDFF9"/>
    <a:srgbClr val="010086"/>
    <a:srgbClr val="CCCCFF"/>
    <a:srgbClr val="3C6CDF"/>
    <a:srgbClr val="0000A8"/>
    <a:srgbClr val="C96B72"/>
    <a:srgbClr val="B8C2C9"/>
    <a:srgbClr val="D6DCE0"/>
    <a:srgbClr val="0100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34317"/>
    <p:restoredTop sz="90313"/>
  </p:normalViewPr>
  <p:slideViewPr>
    <p:cSldViewPr snapToGrid="0" snapToObjects="1">
      <p:cViewPr varScale="1">
        <p:scale>
          <a:sx n="95" d="100"/>
          <a:sy n="95" d="100"/>
        </p:scale>
        <p:origin x="208" y="1072"/>
      </p:cViewPr>
      <p:guideLst>
        <p:guide orient="horz" pos="1104"/>
        <p:guide pos="576"/>
      </p:guideLst>
    </p:cSldViewPr>
  </p:slideViewPr>
  <p:outlineViewPr>
    <p:cViewPr>
      <p:scale>
        <a:sx n="33" d="100"/>
        <a:sy n="33" d="100"/>
      </p:scale>
      <p:origin x="0" y="-415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theme" Target="theme/theme1.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tableStyles" Target="tableStyle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notesMaster" Target="notesMasters/notesMaster1.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presProps" Target="presProp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1/23/25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3482058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447771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11936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21976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363025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112</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Akamai: 100,000+ servers in 1000+ clusters in 1000+ networks in 70+ countries serving trillions of requests a day.</a:t>
            </a:r>
          </a:p>
          <a:p>
            <a:endParaRPr lang="en-US" altLang="en-US">
              <a:ea typeface="ＭＳ Ｐゴシック" panose="020B0600070205080204" pitchFamily="34" charset="-128"/>
            </a:endParaRPr>
          </a:p>
          <a:p>
            <a:r>
              <a:rPr lang="en-US" altLang="en-US">
                <a:ea typeface="ＭＳ Ｐゴシック" panose="020B0600070205080204" pitchFamily="34" charset="-128"/>
              </a:rPr>
              <a:t>How many people use Netflix?</a:t>
            </a:r>
          </a:p>
        </p:txBody>
      </p:sp>
    </p:spTree>
    <p:extLst>
      <p:ext uri="{BB962C8B-B14F-4D97-AF65-F5344CB8AC3E}">
        <p14:creationId xmlns:p14="http://schemas.microsoft.com/office/powerpoint/2010/main" val="169486420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CE157223-41AB-CB48-9D29-70289FC738BB}" type="slidenum">
              <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1" fontAlgn="auto" latinLnBrk="0" hangingPunct="1">
                <a:lnSpc>
                  <a:spcPct val="100000"/>
                </a:lnSpc>
                <a:spcBef>
                  <a:spcPct val="0"/>
                </a:spcBef>
                <a:spcAft>
                  <a:spcPts val="0"/>
                </a:spcAft>
                <a:buClrTx/>
                <a:buSzTx/>
                <a:buFontTx/>
                <a:buNone/>
                <a:tabLst/>
                <a:defRPr/>
              </a:pPr>
              <a:t>113</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39244534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a:extLst>
              <a:ext uri="{FF2B5EF4-FFF2-40B4-BE49-F238E27FC236}">
                <a16:creationId xmlns:a16="http://schemas.microsoft.com/office/drawing/2014/main" id="{B32831DA-9476-745A-ECDF-51E6AC6BE93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fld id="{FA99A57A-58C3-484A-BEED-7E5C22A1894E}" type="slidenum">
              <a:rPr lang="en-US" altLang="en-US" sz="1300">
                <a:latin typeface="Times New Roman" panose="02020603050405020304" pitchFamily="18" charset="0"/>
              </a:rPr>
              <a:pPr/>
              <a:t>114</a:t>
            </a:fld>
            <a:endParaRPr lang="en-US" altLang="en-US" sz="1300">
              <a:latin typeface="Times New Roman" panose="02020603050405020304" pitchFamily="18" charset="0"/>
            </a:endParaRPr>
          </a:p>
        </p:txBody>
      </p:sp>
      <p:sp>
        <p:nvSpPr>
          <p:cNvPr id="217090" name="Rectangle 2">
            <a:extLst>
              <a:ext uri="{FF2B5EF4-FFF2-40B4-BE49-F238E27FC236}">
                <a16:creationId xmlns:a16="http://schemas.microsoft.com/office/drawing/2014/main" id="{8401C3BD-A4B1-F209-868D-C4700FBBD06E}"/>
              </a:ext>
            </a:extLst>
          </p:cNvPr>
          <p:cNvSpPr>
            <a:spLocks noGrp="1" noRot="1" noChangeAspect="1" noChangeArrowheads="1" noTextEdit="1"/>
          </p:cNvSpPr>
          <p:nvPr>
            <p:ph type="sldImg"/>
          </p:nvPr>
        </p:nvSpPr>
        <p:spPr>
          <a:ln/>
        </p:spPr>
      </p:sp>
      <p:sp>
        <p:nvSpPr>
          <p:cNvPr id="217091" name="Rectangle 3">
            <a:extLst>
              <a:ext uri="{FF2B5EF4-FFF2-40B4-BE49-F238E27FC236}">
                <a16:creationId xmlns:a16="http://schemas.microsoft.com/office/drawing/2014/main" id="{A54244A6-A1F3-130C-1B6B-AEAE3B8B5A1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panose="020B0600070205080204" pitchFamily="34" charset="-128"/>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a:extLst>
              <a:ext uri="{FF2B5EF4-FFF2-40B4-BE49-F238E27FC236}">
                <a16:creationId xmlns:a16="http://schemas.microsoft.com/office/drawing/2014/main" id="{78FDFFEB-8C85-B473-18E7-6C030C3DAE4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fld id="{666EAAB2-C0D2-1547-BF90-DDA486BEF793}" type="slidenum">
              <a:rPr lang="en-US" altLang="en-US" sz="1300">
                <a:latin typeface="Times New Roman" panose="02020603050405020304" pitchFamily="18" charset="0"/>
              </a:rPr>
              <a:pPr/>
              <a:t>115</a:t>
            </a:fld>
            <a:endParaRPr lang="en-US" altLang="en-US" sz="1300">
              <a:latin typeface="Times New Roman" panose="02020603050405020304" pitchFamily="18" charset="0"/>
            </a:endParaRPr>
          </a:p>
        </p:txBody>
      </p:sp>
      <p:sp>
        <p:nvSpPr>
          <p:cNvPr id="219138" name="Rectangle 2">
            <a:extLst>
              <a:ext uri="{FF2B5EF4-FFF2-40B4-BE49-F238E27FC236}">
                <a16:creationId xmlns:a16="http://schemas.microsoft.com/office/drawing/2014/main" id="{4F8CBCD8-7E65-F378-387C-1BE563F80B5F}"/>
              </a:ext>
            </a:extLst>
          </p:cNvPr>
          <p:cNvSpPr>
            <a:spLocks noGrp="1" noRot="1" noChangeAspect="1" noChangeArrowheads="1" noTextEdit="1"/>
          </p:cNvSpPr>
          <p:nvPr>
            <p:ph type="sldImg"/>
          </p:nvPr>
        </p:nvSpPr>
        <p:spPr>
          <a:ln/>
        </p:spPr>
      </p:sp>
      <p:sp>
        <p:nvSpPr>
          <p:cNvPr id="219139" name="Rectangle 3">
            <a:extLst>
              <a:ext uri="{FF2B5EF4-FFF2-40B4-BE49-F238E27FC236}">
                <a16:creationId xmlns:a16="http://schemas.microsoft.com/office/drawing/2014/main" id="{D0327997-61E9-C022-CED1-8185C2C00C3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panose="020B0600070205080204" pitchFamily="34" charset="-128"/>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2BE5AA-01FE-10AC-CAFF-691DDAA1229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7EBACE4-B779-A369-5004-163D57E54BD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8EB1F1A-CABC-58E1-BD61-5E557B789D7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02ACE6B-9928-5848-D302-0C571CBCD6C1}"/>
              </a:ext>
            </a:extLst>
          </p:cNvPr>
          <p:cNvSpPr>
            <a:spLocks noGrp="1"/>
          </p:cNvSpPr>
          <p:nvPr>
            <p:ph type="sldNum" sz="quarter" idx="5"/>
          </p:nvPr>
        </p:nvSpPr>
        <p:spPr/>
        <p:txBody>
          <a:bodyPr/>
          <a:lstStyle/>
          <a:p>
            <a:fld id="{3D91EEAC-CFEF-9647-876F-EABC6B8338D7}" type="slidenum">
              <a:rPr lang="en-US" smtClean="0"/>
              <a:t>116</a:t>
            </a:fld>
            <a:endParaRPr lang="en-US"/>
          </a:p>
        </p:txBody>
      </p:sp>
    </p:spTree>
    <p:extLst>
      <p:ext uri="{BB962C8B-B14F-4D97-AF65-F5344CB8AC3E}">
        <p14:creationId xmlns:p14="http://schemas.microsoft.com/office/powerpoint/2010/main" val="225335751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2322212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885094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81318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94646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101200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591154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951030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a:t>
            </a:fld>
            <a:endParaRPr lang="en-US"/>
          </a:p>
        </p:txBody>
      </p:sp>
    </p:spTree>
    <p:extLst>
      <p:ext uri="{BB962C8B-B14F-4D97-AF65-F5344CB8AC3E}">
        <p14:creationId xmlns:p14="http://schemas.microsoft.com/office/powerpoint/2010/main" val="4718353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19</a:t>
            </a:fld>
            <a:endParaRPr lang="en-US"/>
          </a:p>
        </p:txBody>
      </p:sp>
    </p:spTree>
    <p:extLst>
      <p:ext uri="{BB962C8B-B14F-4D97-AF65-F5344CB8AC3E}">
        <p14:creationId xmlns:p14="http://schemas.microsoft.com/office/powerpoint/2010/main" val="226533069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Demo in the class: find those in the source file which are related to the visual objects (</a:t>
            </a:r>
            <a:r>
              <a:rPr lang="en-US" dirty="0" err="1"/>
              <a:t>e.g</a:t>
            </a:r>
            <a:r>
              <a:rPr lang="en-US" dirty="0"/>
              <a:t>, button for search by voice, search by image) …</a:t>
            </a: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20</a:t>
            </a:fld>
            <a:endParaRPr lang="en-US"/>
          </a:p>
        </p:txBody>
      </p:sp>
    </p:spTree>
    <p:extLst>
      <p:ext uri="{BB962C8B-B14F-4D97-AF65-F5344CB8AC3E}">
        <p14:creationId xmlns:p14="http://schemas.microsoft.com/office/powerpoint/2010/main" val="197526133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Slide Image Placeholder 1"/>
          <p:cNvSpPr>
            <a:spLocks noGrp="1" noRot="1" noChangeAspect="1" noTextEdit="1"/>
          </p:cNvSpPr>
          <p:nvPr>
            <p:ph type="sldImg"/>
          </p:nvPr>
        </p:nvSpPr>
        <p:spPr>
          <a:ln/>
        </p:spPr>
      </p:sp>
      <p:sp>
        <p:nvSpPr>
          <p:cNvPr id="2253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Times New Roman" charset="0"/>
              </a:rPr>
              <a:t>[Be quick] </a:t>
            </a:r>
          </a:p>
          <a:p>
            <a:r>
              <a:rPr lang="en-US">
                <a:latin typeface="Times New Roman" charset="0"/>
              </a:rPr>
              <a:t>We have three goals. </a:t>
            </a:r>
          </a:p>
          <a:p>
            <a:r>
              <a:rPr lang="en-US">
                <a:latin typeface="Times New Roman" charset="0"/>
              </a:rPr>
              <a:t>First, we should understand the basic concept and implementation of application protocol</a:t>
            </a:r>
          </a:p>
          <a:p>
            <a:r>
              <a:rPr lang="en-US">
                <a:latin typeface="Times New Roman" charset="0"/>
              </a:rPr>
              <a:t>Second: how different protocols make these application happen</a:t>
            </a:r>
          </a:p>
          <a:p>
            <a:r>
              <a:rPr lang="en-US">
                <a:latin typeface="Times New Roman" charset="0"/>
              </a:rPr>
              <a:t>Finally, we need to know how to create network application </a:t>
            </a:r>
          </a:p>
        </p:txBody>
      </p:sp>
      <p:sp>
        <p:nvSpPr>
          <p:cNvPr id="2253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charset="0"/>
                <a:ea typeface="ＭＳ Ｐゴシック" charset="0"/>
                <a:cs typeface="ＭＳ Ｐゴシック" charset="0"/>
              </a:defRPr>
            </a:lvl1pPr>
            <a:lvl2pPr marL="742950" indent="-285750" defTabSz="966788">
              <a:defRPr sz="2000">
                <a:solidFill>
                  <a:schemeClr val="tx1"/>
                </a:solidFill>
                <a:latin typeface="Arial" charset="0"/>
                <a:ea typeface="ＭＳ Ｐゴシック" charset="0"/>
              </a:defRPr>
            </a:lvl2pPr>
            <a:lvl3pPr marL="1143000" indent="-228600" defTabSz="966788">
              <a:defRPr sz="2000">
                <a:solidFill>
                  <a:schemeClr val="tx1"/>
                </a:solidFill>
                <a:latin typeface="Arial" charset="0"/>
                <a:ea typeface="ＭＳ Ｐゴシック" charset="0"/>
              </a:defRPr>
            </a:lvl3pPr>
            <a:lvl4pPr marL="1600200" indent="-228600" defTabSz="966788">
              <a:defRPr sz="2000">
                <a:solidFill>
                  <a:schemeClr val="tx1"/>
                </a:solidFill>
                <a:latin typeface="Arial" charset="0"/>
                <a:ea typeface="ＭＳ Ｐゴシック" charset="0"/>
              </a:defRPr>
            </a:lvl4pPr>
            <a:lvl5pPr marL="2057400" indent="-228600" defTabSz="966788">
              <a:defRPr sz="2000">
                <a:solidFill>
                  <a:schemeClr val="tx1"/>
                </a:solidFill>
                <a:latin typeface="Arial" charset="0"/>
                <a:ea typeface="ＭＳ Ｐゴシック" charset="0"/>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fld id="{91959AA0-5934-5145-B756-9277945F4AE4}" type="slidenum">
              <a:rPr lang="en-US" sz="1300">
                <a:latin typeface="Times New Roman" charset="0"/>
              </a:rPr>
              <a:pPr/>
              <a:t>2</a:t>
            </a:fld>
            <a:endParaRPr lang="en-US" sz="1300">
              <a:latin typeface="Times New Roman" charset="0"/>
            </a:endParaRPr>
          </a:p>
        </p:txBody>
      </p:sp>
    </p:spTree>
    <p:extLst>
      <p:ext uri="{BB962C8B-B14F-4D97-AF65-F5344CB8AC3E}">
        <p14:creationId xmlns:p14="http://schemas.microsoft.com/office/powerpoint/2010/main" val="168169277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28204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370877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09308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5018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207879514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HTTP/1.1 200 OK</a:t>
            </a:r>
          </a:p>
          <a:p>
            <a:r>
              <a:rPr lang="en-US" dirty="0"/>
              <a:t>Date: Tue, 21 Jan 2025 15:00:35 GMT</a:t>
            </a:r>
          </a:p>
          <a:p>
            <a:r>
              <a:rPr lang="en-US" dirty="0"/>
              <a:t>Server: Apache/2.4.6 (CentOS) OpenSSL/1.0.2k-fips PHP/7.4.33 </a:t>
            </a:r>
            <a:r>
              <a:rPr lang="en-US" dirty="0" err="1"/>
              <a:t>mod_perl</a:t>
            </a:r>
            <a:r>
              <a:rPr lang="en-US" dirty="0"/>
              <a:t>/2.0.11 Perl/v5.16.3</a:t>
            </a:r>
          </a:p>
          <a:p>
            <a:r>
              <a:rPr lang="en-US" dirty="0"/>
              <a:t>X-Powered-By: PHP/7.4.33</a:t>
            </a:r>
          </a:p>
          <a:p>
            <a:r>
              <a:rPr lang="en-US" dirty="0"/>
              <a:t>Set-Cookie: </a:t>
            </a:r>
            <a:r>
              <a:rPr lang="en-US" dirty="0" err="1"/>
              <a:t>DevMode</a:t>
            </a:r>
            <a:r>
              <a:rPr lang="en-US" dirty="0"/>
              <a:t>=0</a:t>
            </a:r>
          </a:p>
          <a:p>
            <a:r>
              <a:rPr lang="en-US" dirty="0"/>
              <a:t>Transfer-Encoding: chunked</a:t>
            </a:r>
          </a:p>
          <a:p>
            <a:r>
              <a:rPr lang="en-US" dirty="0"/>
              <a:t>Content-Type: text/html; charset=UTF-8</a:t>
            </a:r>
          </a:p>
          <a:p>
            <a:endParaRPr lang="en-US" dirty="0"/>
          </a:p>
          <a:p>
            <a:r>
              <a:rPr lang="en-US" dirty="0"/>
              <a:t>361c</a:t>
            </a:r>
          </a:p>
          <a:p>
            <a:endParaRPr lang="en-US" dirty="0"/>
          </a:p>
          <a:p>
            <a:r>
              <a:rPr lang="en-US" dirty="0"/>
              <a:t>&lt;!DOCTYPE HTML&gt;</a:t>
            </a:r>
          </a:p>
          <a:p>
            <a:r>
              <a:rPr lang="en-US" dirty="0"/>
              <a:t>&lt;html&gt;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710585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361c</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310176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14662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CA9FF967-9036-3C43-933A-5173BD7F6F44}" type="slidenum">
              <a:rPr lang="en-US" smtClean="0"/>
              <a:pPr>
                <a:defRPr/>
              </a:pPr>
              <a:t>38</a:t>
            </a:fld>
            <a:endParaRPr lang="en-US"/>
          </a:p>
        </p:txBody>
      </p:sp>
    </p:spTree>
    <p:extLst>
      <p:ext uri="{BB962C8B-B14F-4D97-AF65-F5344CB8AC3E}">
        <p14:creationId xmlns:p14="http://schemas.microsoft.com/office/powerpoint/2010/main" val="197048358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explain why minutes (recall earlier delay versus arrival rate curve from Chapter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54387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00934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316457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93311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62</a:t>
            </a:fld>
            <a:endParaRPr lang="en-US"/>
          </a:p>
        </p:txBody>
      </p:sp>
    </p:spTree>
    <p:extLst>
      <p:ext uri="{BB962C8B-B14F-4D97-AF65-F5344CB8AC3E}">
        <p14:creationId xmlns:p14="http://schemas.microsoft.com/office/powerpoint/2010/main" val="335310648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479493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580897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40802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297136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7924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19392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183210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37920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71</a:t>
            </a:fld>
            <a:endParaRPr lang="en-US"/>
          </a:p>
        </p:txBody>
      </p:sp>
    </p:spTree>
    <p:extLst>
      <p:ext uri="{BB962C8B-B14F-4D97-AF65-F5344CB8AC3E}">
        <p14:creationId xmlns:p14="http://schemas.microsoft.com/office/powerpoint/2010/main" val="54487865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092837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347443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168737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087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75617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909030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623224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994421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871630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430212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664735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474998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624986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CA9FF967-9036-3C43-933A-5173BD7F6F44}" type="slidenum">
              <a:rPr lang="en-US" smtClean="0"/>
              <a:pPr>
                <a:defRPr/>
              </a:pPr>
              <a:t>84</a:t>
            </a:fld>
            <a:endParaRPr lang="en-US"/>
          </a:p>
        </p:txBody>
      </p:sp>
    </p:spTree>
    <p:extLst>
      <p:ext uri="{BB962C8B-B14F-4D97-AF65-F5344CB8AC3E}">
        <p14:creationId xmlns:p14="http://schemas.microsoft.com/office/powerpoint/2010/main" val="97858457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99483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90390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44703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9663916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53261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Slide Image Placeholder 1"/>
          <p:cNvSpPr>
            <a:spLocks noGrp="1" noRot="1" noChangeAspect="1" noTextEdit="1"/>
          </p:cNvSpPr>
          <p:nvPr>
            <p:ph type="sldImg"/>
          </p:nvPr>
        </p:nvSpPr>
        <p:spPr>
          <a:ln/>
        </p:spPr>
      </p:sp>
      <p:sp>
        <p:nvSpPr>
          <p:cNvPr id="182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rPr>
              <a:t>As discussed before, in P2P arch, each peer is equal. </a:t>
            </a:r>
          </a:p>
          <a:p>
            <a:r>
              <a:rPr lang="en-US" dirty="0">
                <a:latin typeface="Times New Roman" charset="0"/>
              </a:rPr>
              <a:t>1.   No always-online server </a:t>
            </a:r>
          </a:p>
          <a:p>
            <a:r>
              <a:rPr lang="en-US" dirty="0">
                <a:latin typeface="Times New Roman" charset="0"/>
              </a:rPr>
              <a:t>2.</a:t>
            </a:r>
          </a:p>
          <a:p>
            <a:r>
              <a:rPr lang="en-US" dirty="0">
                <a:latin typeface="Times New Roman" charset="0"/>
              </a:rPr>
              <a:t>3. </a:t>
            </a:r>
          </a:p>
          <a:p>
            <a:endParaRPr lang="en-US" dirty="0">
              <a:latin typeface="Times New Roman" charset="0"/>
            </a:endParaRPr>
          </a:p>
          <a:p>
            <a:r>
              <a:rPr lang="en-US" dirty="0">
                <a:latin typeface="Times New Roman" charset="0"/>
              </a:rPr>
              <a:t>There are many popular P2P applications, such as, ….</a:t>
            </a:r>
          </a:p>
          <a:p>
            <a:endParaRPr lang="en-US" dirty="0">
              <a:latin typeface="Times New Roman" charset="0"/>
            </a:endParaRPr>
          </a:p>
          <a:p>
            <a:r>
              <a:rPr lang="en-US" dirty="0">
                <a:latin typeface="Times New Roman" charset="0"/>
              </a:rPr>
              <a:t>In the following, we will address three issues: </a:t>
            </a:r>
          </a:p>
          <a:p>
            <a:r>
              <a:rPr lang="en-US" dirty="0">
                <a:latin typeface="Times New Roman" charset="0"/>
              </a:rPr>
              <a:t>1.  How to distribute files (Bit Torrent)</a:t>
            </a:r>
          </a:p>
          <a:p>
            <a:r>
              <a:rPr lang="en-US" dirty="0">
                <a:latin typeface="Times New Roman" charset="0"/>
              </a:rPr>
              <a:t>2. How to search for information (DHT)</a:t>
            </a:r>
          </a:p>
          <a:p>
            <a:r>
              <a:rPr lang="en-US" dirty="0">
                <a:latin typeface="Times New Roman" charset="0"/>
              </a:rPr>
              <a:t>3. Finally, case study via Skype</a:t>
            </a:r>
          </a:p>
        </p:txBody>
      </p:sp>
      <p:sp>
        <p:nvSpPr>
          <p:cNvPr id="182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charset="0"/>
                <a:ea typeface="ＭＳ Ｐゴシック" charset="0"/>
                <a:cs typeface="ＭＳ Ｐゴシック" charset="0"/>
              </a:defRPr>
            </a:lvl1pPr>
            <a:lvl2pPr marL="742950" indent="-285750" defTabSz="966788">
              <a:defRPr sz="2000">
                <a:solidFill>
                  <a:schemeClr val="tx1"/>
                </a:solidFill>
                <a:latin typeface="Arial" charset="0"/>
                <a:ea typeface="ＭＳ Ｐゴシック" charset="0"/>
              </a:defRPr>
            </a:lvl2pPr>
            <a:lvl3pPr marL="1143000" indent="-228600" defTabSz="966788">
              <a:defRPr sz="2000">
                <a:solidFill>
                  <a:schemeClr val="tx1"/>
                </a:solidFill>
                <a:latin typeface="Arial" charset="0"/>
                <a:ea typeface="ＭＳ Ｐゴシック" charset="0"/>
              </a:defRPr>
            </a:lvl3pPr>
            <a:lvl4pPr marL="1600200" indent="-228600" defTabSz="966788">
              <a:defRPr sz="2000">
                <a:solidFill>
                  <a:schemeClr val="tx1"/>
                </a:solidFill>
                <a:latin typeface="Arial" charset="0"/>
                <a:ea typeface="ＭＳ Ｐゴシック" charset="0"/>
              </a:defRPr>
            </a:lvl4pPr>
            <a:lvl5pPr marL="2057400" indent="-228600" defTabSz="966788">
              <a:defRPr sz="2000">
                <a:solidFill>
                  <a:schemeClr val="tx1"/>
                </a:solidFill>
                <a:latin typeface="Arial" charset="0"/>
                <a:ea typeface="ＭＳ Ｐゴシック" charset="0"/>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fld id="{518F5432-0BD1-D54A-A25C-032D614DC38F}" type="slidenum">
              <a:rPr lang="en-US" sz="1300">
                <a:latin typeface="Times New Roman" charset="0"/>
              </a:rPr>
              <a:pPr/>
              <a:t>90</a:t>
            </a:fld>
            <a:endParaRPr lang="en-US" sz="1300">
              <a:latin typeface="Times New Roman" charset="0"/>
            </a:endParaRPr>
          </a:p>
        </p:txBody>
      </p:sp>
    </p:spTree>
    <p:extLst>
      <p:ext uri="{BB962C8B-B14F-4D97-AF65-F5344CB8AC3E}">
        <p14:creationId xmlns:p14="http://schemas.microsoft.com/office/powerpoint/2010/main" val="126409506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Slide Image Placeholder 1"/>
          <p:cNvSpPr>
            <a:spLocks noGrp="1" noRot="1" noChangeAspect="1" noTextEdit="1"/>
          </p:cNvSpPr>
          <p:nvPr>
            <p:ph type="sldImg"/>
          </p:nvPr>
        </p:nvSpPr>
        <p:spPr>
          <a:ln/>
        </p:spPr>
      </p:sp>
      <p:sp>
        <p:nvSpPr>
          <p:cNvPr id="18432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Times New Roman" charset="0"/>
              </a:rPr>
              <a:t>Distribution time: total time to distribute a file to all the clients.</a:t>
            </a:r>
          </a:p>
          <a:p>
            <a:endParaRPr lang="en-US">
              <a:latin typeface="Times New Roman" charset="0"/>
            </a:endParaRPr>
          </a:p>
          <a:p>
            <a:r>
              <a:rPr lang="en-US">
                <a:latin typeface="Times New Roman" charset="0"/>
              </a:rPr>
              <a:t>[Explain the parameters:  file size, server upload rate (capacity), client download/upload rate)</a:t>
            </a:r>
          </a:p>
        </p:txBody>
      </p:sp>
      <p:sp>
        <p:nvSpPr>
          <p:cNvPr id="1843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charset="0"/>
                <a:ea typeface="ＭＳ Ｐゴシック" charset="0"/>
                <a:cs typeface="ＭＳ Ｐゴシック" charset="0"/>
              </a:defRPr>
            </a:lvl1pPr>
            <a:lvl2pPr marL="742950" indent="-285750" defTabSz="966788">
              <a:defRPr sz="2000">
                <a:solidFill>
                  <a:schemeClr val="tx1"/>
                </a:solidFill>
                <a:latin typeface="Arial" charset="0"/>
                <a:ea typeface="ＭＳ Ｐゴシック" charset="0"/>
              </a:defRPr>
            </a:lvl2pPr>
            <a:lvl3pPr marL="1143000" indent="-228600" defTabSz="966788">
              <a:defRPr sz="2000">
                <a:solidFill>
                  <a:schemeClr val="tx1"/>
                </a:solidFill>
                <a:latin typeface="Arial" charset="0"/>
                <a:ea typeface="ＭＳ Ｐゴシック" charset="0"/>
              </a:defRPr>
            </a:lvl3pPr>
            <a:lvl4pPr marL="1600200" indent="-228600" defTabSz="966788">
              <a:defRPr sz="2000">
                <a:solidFill>
                  <a:schemeClr val="tx1"/>
                </a:solidFill>
                <a:latin typeface="Arial" charset="0"/>
                <a:ea typeface="ＭＳ Ｐゴシック" charset="0"/>
              </a:defRPr>
            </a:lvl4pPr>
            <a:lvl5pPr marL="2057400" indent="-228600" defTabSz="966788">
              <a:defRPr sz="2000">
                <a:solidFill>
                  <a:schemeClr val="tx1"/>
                </a:solidFill>
                <a:latin typeface="Arial" charset="0"/>
                <a:ea typeface="ＭＳ Ｐゴシック" charset="0"/>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fld id="{51F5D489-8E6C-7045-81F5-985FB6E5D61A}" type="slidenum">
              <a:rPr lang="en-US" sz="1300">
                <a:latin typeface="Times New Roman" charset="0"/>
              </a:rPr>
              <a:pPr/>
              <a:t>91</a:t>
            </a:fld>
            <a:endParaRPr lang="en-US" sz="1300">
              <a:latin typeface="Times New Roman" charset="0"/>
            </a:endParaRPr>
          </a:p>
        </p:txBody>
      </p:sp>
    </p:spTree>
    <p:extLst>
      <p:ext uri="{BB962C8B-B14F-4D97-AF65-F5344CB8AC3E}">
        <p14:creationId xmlns:p14="http://schemas.microsoft.com/office/powerpoint/2010/main" val="141154967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Slide Image Placeholder 1"/>
          <p:cNvSpPr>
            <a:spLocks noGrp="1" noRot="1" noChangeAspect="1" noTextEdit="1"/>
          </p:cNvSpPr>
          <p:nvPr>
            <p:ph type="sldImg"/>
          </p:nvPr>
        </p:nvSpPr>
        <p:spPr>
          <a:ln/>
        </p:spPr>
      </p:sp>
      <p:sp>
        <p:nvSpPr>
          <p:cNvPr id="18637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Times New Roman" charset="0"/>
              </a:rPr>
              <a:t>Let us look at the client-server model first.</a:t>
            </a:r>
          </a:p>
          <a:p>
            <a:r>
              <a:rPr lang="en-US">
                <a:latin typeface="Times New Roman" charset="0"/>
              </a:rPr>
              <a:t>[We only learn the lower bound from the contraints]</a:t>
            </a:r>
          </a:p>
          <a:p>
            <a:r>
              <a:rPr lang="en-US">
                <a:latin typeface="Times New Roman" charset="0"/>
              </a:rPr>
              <a:t>[see my math derivation in handout]</a:t>
            </a:r>
          </a:p>
          <a:p>
            <a:endParaRPr lang="en-US">
              <a:latin typeface="Times New Roman" charset="0"/>
            </a:endParaRPr>
          </a:p>
          <a:p>
            <a:r>
              <a:rPr lang="en-US">
                <a:latin typeface="Times New Roman" charset="0"/>
              </a:rPr>
              <a:t>The first constraint …</a:t>
            </a:r>
          </a:p>
          <a:p>
            <a:endParaRPr lang="en-US">
              <a:latin typeface="Times New Roman" charset="0"/>
            </a:endParaRPr>
          </a:p>
          <a:p>
            <a:r>
              <a:rPr lang="en-US">
                <a:latin typeface="Times New Roman" charset="0"/>
              </a:rPr>
              <a:t>The second constraint …</a:t>
            </a:r>
          </a:p>
          <a:p>
            <a:endParaRPr lang="en-US">
              <a:latin typeface="Times New Roman" charset="0"/>
            </a:endParaRPr>
          </a:p>
          <a:p>
            <a:endParaRPr lang="en-US">
              <a:latin typeface="Times New Roman" charset="0"/>
            </a:endParaRPr>
          </a:p>
        </p:txBody>
      </p:sp>
      <p:sp>
        <p:nvSpPr>
          <p:cNvPr id="18637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charset="0"/>
                <a:ea typeface="ＭＳ Ｐゴシック" charset="0"/>
                <a:cs typeface="ＭＳ Ｐゴシック" charset="0"/>
              </a:defRPr>
            </a:lvl1pPr>
            <a:lvl2pPr marL="742950" indent="-285750" defTabSz="966788">
              <a:defRPr sz="2000">
                <a:solidFill>
                  <a:schemeClr val="tx1"/>
                </a:solidFill>
                <a:latin typeface="Arial" charset="0"/>
                <a:ea typeface="ＭＳ Ｐゴシック" charset="0"/>
              </a:defRPr>
            </a:lvl2pPr>
            <a:lvl3pPr marL="1143000" indent="-228600" defTabSz="966788">
              <a:defRPr sz="2000">
                <a:solidFill>
                  <a:schemeClr val="tx1"/>
                </a:solidFill>
                <a:latin typeface="Arial" charset="0"/>
                <a:ea typeface="ＭＳ Ｐゴシック" charset="0"/>
              </a:defRPr>
            </a:lvl3pPr>
            <a:lvl4pPr marL="1600200" indent="-228600" defTabSz="966788">
              <a:defRPr sz="2000">
                <a:solidFill>
                  <a:schemeClr val="tx1"/>
                </a:solidFill>
                <a:latin typeface="Arial" charset="0"/>
                <a:ea typeface="ＭＳ Ｐゴシック" charset="0"/>
              </a:defRPr>
            </a:lvl4pPr>
            <a:lvl5pPr marL="2057400" indent="-228600" defTabSz="966788">
              <a:defRPr sz="2000">
                <a:solidFill>
                  <a:schemeClr val="tx1"/>
                </a:solidFill>
                <a:latin typeface="Arial" charset="0"/>
                <a:ea typeface="ＭＳ Ｐゴシック" charset="0"/>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fld id="{43C12E28-573B-F846-BC1F-99BCAC256992}" type="slidenum">
              <a:rPr lang="en-US" sz="1300">
                <a:latin typeface="Times New Roman" charset="0"/>
              </a:rPr>
              <a:pPr/>
              <a:t>92</a:t>
            </a:fld>
            <a:endParaRPr lang="en-US" sz="1300">
              <a:latin typeface="Times New Roman" charset="0"/>
            </a:endParaRPr>
          </a:p>
        </p:txBody>
      </p:sp>
    </p:spTree>
    <p:extLst>
      <p:ext uri="{BB962C8B-B14F-4D97-AF65-F5344CB8AC3E}">
        <p14:creationId xmlns:p14="http://schemas.microsoft.com/office/powerpoint/2010/main" val="18439933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Slide Image Placeholder 1"/>
          <p:cNvSpPr>
            <a:spLocks noGrp="1" noRot="1" noChangeAspect="1" noTextEdit="1"/>
          </p:cNvSpPr>
          <p:nvPr>
            <p:ph type="sldImg"/>
          </p:nvPr>
        </p:nvSpPr>
        <p:spPr>
          <a:ln/>
        </p:spPr>
      </p:sp>
      <p:sp>
        <p:nvSpPr>
          <p:cNvPr id="18841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rPr>
              <a:t>[derive the procedure, only for a lower bound] we only learn the bounds from three constraints </a:t>
            </a:r>
          </a:p>
          <a:p>
            <a:r>
              <a:rPr lang="en-US" dirty="0">
                <a:latin typeface="Times New Roman" charset="0"/>
              </a:rPr>
              <a:t>….</a:t>
            </a:r>
          </a:p>
          <a:p>
            <a:r>
              <a:rPr lang="en-US" dirty="0">
                <a:latin typeface="Times New Roman" charset="0"/>
              </a:rPr>
              <a:t>….</a:t>
            </a:r>
          </a:p>
          <a:p>
            <a:r>
              <a:rPr lang="en-US" dirty="0">
                <a:latin typeface="Times New Roman" charset="0"/>
              </a:rPr>
              <a:t>…</a:t>
            </a:r>
          </a:p>
          <a:p>
            <a:r>
              <a:rPr lang="en-US" dirty="0">
                <a:latin typeface="Times New Roman" charset="0"/>
              </a:rPr>
              <a:t>Note: the the third assume that each bit received by the peer can be directly used for uploading </a:t>
            </a:r>
          </a:p>
          <a:p>
            <a:r>
              <a:rPr lang="en-US" dirty="0">
                <a:latin typeface="Times New Roman" charset="0"/>
              </a:rPr>
              <a:t>(it is an ideal case. Usually it should be store-and-upload))</a:t>
            </a:r>
          </a:p>
        </p:txBody>
      </p:sp>
      <p:sp>
        <p:nvSpPr>
          <p:cNvPr id="18841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charset="0"/>
                <a:ea typeface="ＭＳ Ｐゴシック" charset="0"/>
                <a:cs typeface="ＭＳ Ｐゴシック" charset="0"/>
              </a:defRPr>
            </a:lvl1pPr>
            <a:lvl2pPr marL="742950" indent="-285750" defTabSz="966788">
              <a:defRPr sz="2000">
                <a:solidFill>
                  <a:schemeClr val="tx1"/>
                </a:solidFill>
                <a:latin typeface="Arial" charset="0"/>
                <a:ea typeface="ＭＳ Ｐゴシック" charset="0"/>
              </a:defRPr>
            </a:lvl2pPr>
            <a:lvl3pPr marL="1143000" indent="-228600" defTabSz="966788">
              <a:defRPr sz="2000">
                <a:solidFill>
                  <a:schemeClr val="tx1"/>
                </a:solidFill>
                <a:latin typeface="Arial" charset="0"/>
                <a:ea typeface="ＭＳ Ｐゴシック" charset="0"/>
              </a:defRPr>
            </a:lvl3pPr>
            <a:lvl4pPr marL="1600200" indent="-228600" defTabSz="966788">
              <a:defRPr sz="2000">
                <a:solidFill>
                  <a:schemeClr val="tx1"/>
                </a:solidFill>
                <a:latin typeface="Arial" charset="0"/>
                <a:ea typeface="ＭＳ Ｐゴシック" charset="0"/>
              </a:defRPr>
            </a:lvl4pPr>
            <a:lvl5pPr marL="2057400" indent="-228600" defTabSz="966788">
              <a:defRPr sz="2000">
                <a:solidFill>
                  <a:schemeClr val="tx1"/>
                </a:solidFill>
                <a:latin typeface="Arial" charset="0"/>
                <a:ea typeface="ＭＳ Ｐゴシック" charset="0"/>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fld id="{DF2EA058-D9CC-4740-B57B-523617C5D8AA}" type="slidenum">
              <a:rPr lang="en-US" sz="1300">
                <a:latin typeface="Times New Roman" charset="0"/>
              </a:rPr>
              <a:pPr/>
              <a:t>93</a:t>
            </a:fld>
            <a:endParaRPr lang="en-US" sz="1300">
              <a:latin typeface="Times New Roman" charset="0"/>
            </a:endParaRPr>
          </a:p>
        </p:txBody>
      </p:sp>
    </p:spTree>
    <p:extLst>
      <p:ext uri="{BB962C8B-B14F-4D97-AF65-F5344CB8AC3E}">
        <p14:creationId xmlns:p14="http://schemas.microsoft.com/office/powerpoint/2010/main" val="94394773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Slide Image Placeholder 1"/>
          <p:cNvSpPr>
            <a:spLocks noGrp="1" noRot="1" noChangeAspect="1" noTextEdit="1"/>
          </p:cNvSpPr>
          <p:nvPr>
            <p:ph type="sldImg"/>
          </p:nvPr>
        </p:nvSpPr>
        <p:spPr>
          <a:ln/>
        </p:spPr>
      </p:sp>
      <p:sp>
        <p:nvSpPr>
          <p:cNvPr id="19046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Times New Roman" charset="0"/>
              </a:rPr>
              <a:t>This plot compare the minimal distribution time by C-S and P2P. </a:t>
            </a:r>
          </a:p>
          <a:p>
            <a:endParaRPr lang="en-US">
              <a:latin typeface="Times New Roman" charset="0"/>
            </a:endParaRPr>
          </a:p>
          <a:p>
            <a:r>
              <a:rPr lang="en-US">
                <a:latin typeface="Times New Roman" charset="0"/>
              </a:rPr>
              <a:t>Here we can see, P2P is scalable. As N increases, the distribution time doesn’t increase as fast as C-S. </a:t>
            </a:r>
          </a:p>
          <a:p>
            <a:r>
              <a:rPr lang="en-US">
                <a:latin typeface="Times New Roman" charset="0"/>
              </a:rPr>
              <a:t>(it is because the in C-S, the server is the bottleneck and totoal capacity doesn’t increases as N increases)</a:t>
            </a:r>
          </a:p>
        </p:txBody>
      </p:sp>
      <p:sp>
        <p:nvSpPr>
          <p:cNvPr id="19046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charset="0"/>
                <a:ea typeface="ＭＳ Ｐゴシック" charset="0"/>
                <a:cs typeface="ＭＳ Ｐゴシック" charset="0"/>
              </a:defRPr>
            </a:lvl1pPr>
            <a:lvl2pPr marL="742950" indent="-285750" defTabSz="966788">
              <a:defRPr sz="2000">
                <a:solidFill>
                  <a:schemeClr val="tx1"/>
                </a:solidFill>
                <a:latin typeface="Arial" charset="0"/>
                <a:ea typeface="ＭＳ Ｐゴシック" charset="0"/>
              </a:defRPr>
            </a:lvl2pPr>
            <a:lvl3pPr marL="1143000" indent="-228600" defTabSz="966788">
              <a:defRPr sz="2000">
                <a:solidFill>
                  <a:schemeClr val="tx1"/>
                </a:solidFill>
                <a:latin typeface="Arial" charset="0"/>
                <a:ea typeface="ＭＳ Ｐゴシック" charset="0"/>
              </a:defRPr>
            </a:lvl3pPr>
            <a:lvl4pPr marL="1600200" indent="-228600" defTabSz="966788">
              <a:defRPr sz="2000">
                <a:solidFill>
                  <a:schemeClr val="tx1"/>
                </a:solidFill>
                <a:latin typeface="Arial" charset="0"/>
                <a:ea typeface="ＭＳ Ｐゴシック" charset="0"/>
              </a:defRPr>
            </a:lvl4pPr>
            <a:lvl5pPr marL="2057400" indent="-228600" defTabSz="966788">
              <a:defRPr sz="2000">
                <a:solidFill>
                  <a:schemeClr val="tx1"/>
                </a:solidFill>
                <a:latin typeface="Arial" charset="0"/>
                <a:ea typeface="ＭＳ Ｐゴシック" charset="0"/>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fld id="{14FE2EC2-E093-4A4B-A1C3-F8B99CB43126}" type="slidenum">
              <a:rPr lang="en-US" sz="1300">
                <a:latin typeface="Times New Roman" charset="0"/>
              </a:rPr>
              <a:pPr/>
              <a:t>94</a:t>
            </a:fld>
            <a:endParaRPr lang="en-US" sz="1300">
              <a:latin typeface="Times New Roman" charset="0"/>
            </a:endParaRPr>
          </a:p>
        </p:txBody>
      </p:sp>
    </p:spTree>
    <p:extLst>
      <p:ext uri="{BB962C8B-B14F-4D97-AF65-F5344CB8AC3E}">
        <p14:creationId xmlns:p14="http://schemas.microsoft.com/office/powerpoint/2010/main" val="85563622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Slide Image Placeholder 1">
            <a:extLst>
              <a:ext uri="{FF2B5EF4-FFF2-40B4-BE49-F238E27FC236}">
                <a16:creationId xmlns:a16="http://schemas.microsoft.com/office/drawing/2014/main" id="{DFE2ED6F-A6DC-2248-9AF1-FE9D56A0BB0D}"/>
              </a:ext>
            </a:extLst>
          </p:cNvPr>
          <p:cNvSpPr>
            <a:spLocks noGrp="1" noRot="1" noChangeAspect="1" noTextEdit="1"/>
          </p:cNvSpPr>
          <p:nvPr>
            <p:ph type="sldImg"/>
          </p:nvPr>
        </p:nvSpPr>
        <p:spPr>
          <a:ln/>
        </p:spPr>
      </p:sp>
      <p:sp>
        <p:nvSpPr>
          <p:cNvPr id="177154" name="Notes Placeholder 2">
            <a:extLst>
              <a:ext uri="{FF2B5EF4-FFF2-40B4-BE49-F238E27FC236}">
                <a16:creationId xmlns:a16="http://schemas.microsoft.com/office/drawing/2014/main" id="{C9742084-496A-8247-988D-23F972540EF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Now let us move to a P2P file distribution application, BitTorrent.</a:t>
            </a:r>
          </a:p>
          <a:p>
            <a:endParaRPr lang="en-US" altLang="en-US">
              <a:ea typeface="ＭＳ Ｐゴシック" panose="020B0600070205080204" pitchFamily="34" charset="-128"/>
            </a:endParaRPr>
          </a:p>
          <a:p>
            <a:r>
              <a:rPr lang="en-US" altLang="en-US">
                <a:ea typeface="ＭＳ Ｐゴシック" panose="020B0600070205080204" pitchFamily="34" charset="-128"/>
              </a:rPr>
              <a:t>This is one most popular P2P application. It uses P2P idea to speed up file distribution. In addition, it defines its own mechanism.</a:t>
            </a:r>
          </a:p>
          <a:p>
            <a:endParaRPr lang="en-US" altLang="en-US">
              <a:ea typeface="ＭＳ Ｐゴシック" panose="020B0600070205080204" pitchFamily="34" charset="-128"/>
            </a:endParaRPr>
          </a:p>
          <a:p>
            <a:r>
              <a:rPr lang="en-US" altLang="en-US">
                <a:ea typeface="ＭＳ Ｐゴシック" panose="020B0600070205080204" pitchFamily="34" charset="-128"/>
              </a:rPr>
              <a:t>First: fixed chunk size (divide each files into the same size chunks)</a:t>
            </a:r>
          </a:p>
          <a:p>
            <a:r>
              <a:rPr lang="en-US" altLang="en-US">
                <a:ea typeface="ＭＳ Ｐゴシック" panose="020B0600070205080204" pitchFamily="34" charset="-128"/>
              </a:rPr>
              <a:t>Second:     tracker </a:t>
            </a:r>
          </a:p>
          <a:p>
            <a:r>
              <a:rPr lang="en-US" altLang="en-US">
                <a:ea typeface="ＭＳ Ｐゴシック" panose="020B0600070205080204" pitchFamily="34" charset="-128"/>
              </a:rPr>
              <a:t>Third:         torrent  (group of peers exchange chunks of a file)</a:t>
            </a:r>
          </a:p>
          <a:p>
            <a:endParaRPr lang="en-US" altLang="en-US">
              <a:ea typeface="ＭＳ Ｐゴシック" panose="020B0600070205080204" pitchFamily="34" charset="-128"/>
            </a:endParaRPr>
          </a:p>
          <a:p>
            <a:r>
              <a:rPr lang="en-US" altLang="en-US">
                <a:ea typeface="ＭＳ Ｐゴシック" panose="020B0600070205080204" pitchFamily="34" charset="-128"/>
              </a:rPr>
              <a:t>[more: incentive mechanism (not shown here)]</a:t>
            </a:r>
          </a:p>
          <a:p>
            <a:endParaRPr lang="en-US" altLang="en-US">
              <a:ea typeface="ＭＳ Ｐゴシック" panose="020B0600070205080204" pitchFamily="34" charset="-128"/>
            </a:endParaRPr>
          </a:p>
          <a:p>
            <a:r>
              <a:rPr lang="en-US" altLang="en-US">
                <a:ea typeface="ＭＳ Ｐゴシック" panose="020B0600070205080204" pitchFamily="34" charset="-128"/>
              </a:rPr>
              <a:t>    </a:t>
            </a:r>
          </a:p>
        </p:txBody>
      </p:sp>
      <p:sp>
        <p:nvSpPr>
          <p:cNvPr id="177155" name="Slide Number Placeholder 3">
            <a:extLst>
              <a:ext uri="{FF2B5EF4-FFF2-40B4-BE49-F238E27FC236}">
                <a16:creationId xmlns:a16="http://schemas.microsoft.com/office/drawing/2014/main" id="{342DF8E0-0494-D74D-A584-7DFCFC64403F}"/>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9pPr>
          </a:lstStyle>
          <a:p>
            <a:fld id="{48B716B5-2AAF-3C4B-A476-3538A186577F}" type="slidenum">
              <a:rPr lang="en-US" altLang="en-US" sz="1300" smtClean="0">
                <a:latin typeface="Times New Roman" panose="02020603050405020304" pitchFamily="18" charset="0"/>
              </a:rPr>
              <a:pPr/>
              <a:t>95</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405020330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Slide Image Placeholder 1">
            <a:extLst>
              <a:ext uri="{FF2B5EF4-FFF2-40B4-BE49-F238E27FC236}">
                <a16:creationId xmlns:a16="http://schemas.microsoft.com/office/drawing/2014/main" id="{39107A3C-3FA2-E645-8545-8B9CF4488223}"/>
              </a:ext>
            </a:extLst>
          </p:cNvPr>
          <p:cNvSpPr>
            <a:spLocks noGrp="1" noRot="1" noChangeAspect="1" noTextEdit="1"/>
          </p:cNvSpPr>
          <p:nvPr>
            <p:ph type="sldImg"/>
          </p:nvPr>
        </p:nvSpPr>
        <p:spPr>
          <a:ln/>
        </p:spPr>
      </p:sp>
      <p:sp>
        <p:nvSpPr>
          <p:cNvPr id="192514" name="Notes Placeholder 2">
            <a:extLst>
              <a:ext uri="{FF2B5EF4-FFF2-40B4-BE49-F238E27FC236}">
                <a16:creationId xmlns:a16="http://schemas.microsoft.com/office/drawing/2014/main" id="{5B46E103-7A63-784C-B7F1-49770B6A1EBA}"/>
              </a:ext>
            </a:extLst>
          </p:cNvPr>
          <p:cNvSpPr>
            <a:spLocks noGrp="1"/>
          </p:cNvSpPr>
          <p:nvPr>
            <p:ph type="body" idx="1"/>
          </p:nvPr>
        </p:nvSpPr>
        <p:spPr>
          <a:ln/>
          <a:extLst>
            <a:ext uri="{FAA26D3D-D897-4be2-8F04-BA451C77F1D7}">
              <ma14:placeholderFlag xmlns="" xmlns:ma14="http://schemas.microsoft.com/office/mac/drawingml/2011/main" val="1"/>
            </a:ext>
            <a:ext uri="{909E8E84-426E-40dd-AFC4-6F175D3DCCD1}"/>
            <a:ext uri="{91240B29-F687-4f45-9708-019B960494DF}"/>
          </a:extLst>
        </p:spPr>
        <p:txBody>
          <a:bodyPr/>
          <a:lstStyle/>
          <a:p>
            <a:pPr>
              <a:defRPr/>
            </a:pPr>
            <a:r>
              <a:rPr lang="en-US" dirty="0">
                <a:latin typeface="Times New Roman" charset="0"/>
              </a:rPr>
              <a:t>[Example how </a:t>
            </a:r>
            <a:r>
              <a:rPr lang="en-US" dirty="0" err="1">
                <a:latin typeface="Times New Roman" charset="0"/>
              </a:rPr>
              <a:t>BitTorrent</a:t>
            </a:r>
            <a:r>
              <a:rPr lang="en-US" dirty="0">
                <a:latin typeface="Times New Roman" charset="0"/>
              </a:rPr>
              <a:t> works]</a:t>
            </a:r>
          </a:p>
          <a:p>
            <a:pPr>
              <a:defRPr/>
            </a:pPr>
            <a:endParaRPr lang="en-US" dirty="0">
              <a:latin typeface="Times New Roman" charset="0"/>
            </a:endParaRPr>
          </a:p>
          <a:p>
            <a:pPr marL="228600" indent="-228600">
              <a:buFontTx/>
              <a:buAutoNum type="arabicPeriod"/>
              <a:defRPr/>
            </a:pPr>
            <a:r>
              <a:rPr lang="en-US" dirty="0">
                <a:latin typeface="Times New Roman" charset="0"/>
              </a:rPr>
              <a:t>Join</a:t>
            </a:r>
          </a:p>
          <a:p>
            <a:pPr marL="228600" indent="-228600">
              <a:buFontTx/>
              <a:buAutoNum type="arabicPeriod"/>
              <a:defRPr/>
            </a:pPr>
            <a:r>
              <a:rPr lang="en-US" dirty="0">
                <a:latin typeface="Times New Roman" charset="0"/>
              </a:rPr>
              <a:t>Download + upload at the same time </a:t>
            </a:r>
          </a:p>
          <a:p>
            <a:pPr marL="228600" indent="-228600">
              <a:buFontTx/>
              <a:buAutoNum type="arabicPeriod"/>
              <a:defRPr/>
            </a:pPr>
            <a:r>
              <a:rPr lang="en-US" dirty="0">
                <a:latin typeface="Times New Roman" charset="0"/>
              </a:rPr>
              <a:t>Change the peers (depends)</a:t>
            </a:r>
          </a:p>
          <a:p>
            <a:pPr marL="228600" indent="-228600">
              <a:buFontTx/>
              <a:buAutoNum type="arabicPeriod"/>
              <a:defRPr/>
            </a:pPr>
            <a:r>
              <a:rPr lang="en-US" dirty="0">
                <a:latin typeface="Times New Roman" charset="0"/>
              </a:rPr>
              <a:t>Come and go (freedom)</a:t>
            </a:r>
          </a:p>
          <a:p>
            <a:pPr marL="228600" indent="-228600">
              <a:buFontTx/>
              <a:buAutoNum type="arabicPeriod"/>
              <a:defRPr/>
            </a:pPr>
            <a:r>
              <a:rPr lang="en-US" dirty="0">
                <a:latin typeface="Times New Roman" charset="0"/>
              </a:rPr>
              <a:t>Leave or remain (when done) </a:t>
            </a:r>
          </a:p>
        </p:txBody>
      </p:sp>
      <p:sp>
        <p:nvSpPr>
          <p:cNvPr id="179203" name="Slide Number Placeholder 3">
            <a:extLst>
              <a:ext uri="{FF2B5EF4-FFF2-40B4-BE49-F238E27FC236}">
                <a16:creationId xmlns:a16="http://schemas.microsoft.com/office/drawing/2014/main" id="{A73531E5-A699-A841-B33A-BAACE3E7F5BB}"/>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9pPr>
          </a:lstStyle>
          <a:p>
            <a:fld id="{D2320D95-87D4-6B44-8D74-45B9E876028D}" type="slidenum">
              <a:rPr lang="en-US" altLang="en-US" sz="1300" smtClean="0">
                <a:latin typeface="Times New Roman" panose="02020603050405020304" pitchFamily="18" charset="0"/>
              </a:rPr>
              <a:pPr/>
              <a:t>96</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637145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98617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Slide Image Placeholder 1">
            <a:extLst>
              <a:ext uri="{FF2B5EF4-FFF2-40B4-BE49-F238E27FC236}">
                <a16:creationId xmlns:a16="http://schemas.microsoft.com/office/drawing/2014/main" id="{46487E92-BD9F-FB41-81ED-2097E1806436}"/>
              </a:ext>
            </a:extLst>
          </p:cNvPr>
          <p:cNvSpPr>
            <a:spLocks noGrp="1" noRot="1" noChangeAspect="1" noTextEdit="1"/>
          </p:cNvSpPr>
          <p:nvPr>
            <p:ph type="sldImg"/>
          </p:nvPr>
        </p:nvSpPr>
        <p:spPr>
          <a:ln/>
        </p:spPr>
      </p:sp>
      <p:sp>
        <p:nvSpPr>
          <p:cNvPr id="181250" name="Notes Placeholder 2">
            <a:extLst>
              <a:ext uri="{FF2B5EF4-FFF2-40B4-BE49-F238E27FC236}">
                <a16:creationId xmlns:a16="http://schemas.microsoft.com/office/drawing/2014/main" id="{02E22331-660F-C848-9B3F-3F88C994420B}"/>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Request a chunk: </a:t>
            </a:r>
          </a:p>
          <a:p>
            <a:r>
              <a:rPr lang="en-US" altLang="en-US">
                <a:ea typeface="ＭＳ Ｐゴシック" panose="020B0600070205080204" pitchFamily="34" charset="-128"/>
              </a:rPr>
              <a:t>   1. diversity of available chunks at different peers</a:t>
            </a:r>
          </a:p>
          <a:p>
            <a:r>
              <a:rPr lang="en-US" altLang="en-US">
                <a:ea typeface="ＭＳ Ｐゴシック" panose="020B0600070205080204" pitchFamily="34" charset="-128"/>
              </a:rPr>
              <a:t>   2. periodic update</a:t>
            </a:r>
          </a:p>
          <a:p>
            <a:r>
              <a:rPr lang="en-US" altLang="en-US">
                <a:ea typeface="ＭＳ Ｐゴシック" panose="020B0600070205080204" pitchFamily="34" charset="-128"/>
              </a:rPr>
              <a:t>   3. rarest first </a:t>
            </a:r>
          </a:p>
          <a:p>
            <a:endParaRPr lang="en-US" altLang="en-US">
              <a:ea typeface="ＭＳ Ｐゴシック" panose="020B0600070205080204" pitchFamily="34" charset="-128"/>
            </a:endParaRPr>
          </a:p>
          <a:p>
            <a:r>
              <a:rPr lang="en-US" altLang="en-US">
                <a:ea typeface="ＭＳ Ｐゴシック" panose="020B0600070205080204" pitchFamily="34" charset="-128"/>
              </a:rPr>
              <a:t>Sending a chunk</a:t>
            </a:r>
          </a:p>
          <a:p>
            <a:r>
              <a:rPr lang="en-US" altLang="en-US">
                <a:ea typeface="ＭＳ Ｐゴシック" panose="020B0600070205080204" pitchFamily="34" charset="-128"/>
              </a:rPr>
              <a:t>  1.  send at highest rate   (re-evaluation if being chocked)</a:t>
            </a:r>
          </a:p>
          <a:p>
            <a:r>
              <a:rPr lang="en-US" altLang="en-US">
                <a:ea typeface="ＭＳ Ｐゴシック" panose="020B0600070205080204" pitchFamily="34" charset="-128"/>
              </a:rPr>
              <a:t>   2. randomness  (optimistically unchoke, 4 peers)</a:t>
            </a:r>
          </a:p>
        </p:txBody>
      </p:sp>
      <p:sp>
        <p:nvSpPr>
          <p:cNvPr id="181251" name="Slide Number Placeholder 3">
            <a:extLst>
              <a:ext uri="{FF2B5EF4-FFF2-40B4-BE49-F238E27FC236}">
                <a16:creationId xmlns:a16="http://schemas.microsoft.com/office/drawing/2014/main" id="{20FFD4FC-09A8-A944-A43C-BA91B2B29ADE}"/>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9pPr>
          </a:lstStyle>
          <a:p>
            <a:fld id="{C26C72C1-CD40-8D4F-AADC-6F4EDDFA794E}" type="slidenum">
              <a:rPr lang="en-US" altLang="en-US" sz="1300" smtClean="0">
                <a:latin typeface="Times New Roman" panose="02020603050405020304" pitchFamily="18" charset="0"/>
              </a:rPr>
              <a:pPr/>
              <a:t>97</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82310927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Slide Image Placeholder 1">
            <a:extLst>
              <a:ext uri="{FF2B5EF4-FFF2-40B4-BE49-F238E27FC236}">
                <a16:creationId xmlns:a16="http://schemas.microsoft.com/office/drawing/2014/main" id="{FFB8056E-3FB8-5E41-9630-D907C3420E75}"/>
              </a:ext>
            </a:extLst>
          </p:cNvPr>
          <p:cNvSpPr>
            <a:spLocks noGrp="1" noRot="1" noChangeAspect="1" noTextEdit="1"/>
          </p:cNvSpPr>
          <p:nvPr>
            <p:ph type="sldImg"/>
          </p:nvPr>
        </p:nvSpPr>
        <p:spPr>
          <a:ln/>
        </p:spPr>
      </p:sp>
      <p:sp>
        <p:nvSpPr>
          <p:cNvPr id="183298" name="Notes Placeholder 2">
            <a:extLst>
              <a:ext uri="{FF2B5EF4-FFF2-40B4-BE49-F238E27FC236}">
                <a16:creationId xmlns:a16="http://schemas.microsoft.com/office/drawing/2014/main" id="{9E7B613C-A16D-EA42-A1D5-65F6A82A3B10}"/>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[Tit-for-tat]: </a:t>
            </a:r>
          </a:p>
          <a:p>
            <a:endParaRPr lang="en-US" altLang="en-US">
              <a:ea typeface="ＭＳ Ｐゴシック" panose="020B0600070205080204" pitchFamily="34" charset="-128"/>
            </a:endParaRPr>
          </a:p>
          <a:p>
            <a:r>
              <a:rPr lang="en-US" altLang="en-US">
                <a:ea typeface="ＭＳ Ｐゴシック" panose="020B0600070205080204" pitchFamily="34" charset="-128"/>
              </a:rPr>
              <a:t>(sort of incentive mechanism)</a:t>
            </a:r>
          </a:p>
        </p:txBody>
      </p:sp>
      <p:sp>
        <p:nvSpPr>
          <p:cNvPr id="183299" name="Slide Number Placeholder 3">
            <a:extLst>
              <a:ext uri="{FF2B5EF4-FFF2-40B4-BE49-F238E27FC236}">
                <a16:creationId xmlns:a16="http://schemas.microsoft.com/office/drawing/2014/main" id="{1304BDC8-D030-B743-BE17-10754C9A9D9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0"/>
              </a:spcBef>
              <a:spcAft>
                <a:spcPct val="0"/>
              </a:spcAft>
              <a:defRPr sz="2000">
                <a:solidFill>
                  <a:schemeClr val="tx1"/>
                </a:solidFill>
                <a:latin typeface="Arial" panose="020B0604020202020204" pitchFamily="34" charset="0"/>
                <a:ea typeface="ＭＳ Ｐゴシック" panose="020B0600070205080204" pitchFamily="34" charset="-128"/>
              </a:defRPr>
            </a:lvl9pPr>
          </a:lstStyle>
          <a:p>
            <a:fld id="{949E2061-02C6-5C4C-8843-FB138A8E4577}" type="slidenum">
              <a:rPr lang="en-US" altLang="en-US" sz="1300" smtClean="0">
                <a:latin typeface="Times New Roman" panose="02020603050405020304" pitchFamily="18" charset="0"/>
              </a:rPr>
              <a:pPr/>
              <a:t>98</a:t>
            </a:fld>
            <a:endParaRPr lang="en-US" altLang="en-US" sz="1300">
              <a:latin typeface="Times New Roman" panose="02020603050405020304" pitchFamily="18" charset="0"/>
            </a:endParaRPr>
          </a:p>
        </p:txBody>
      </p:sp>
    </p:spTree>
    <p:extLst>
      <p:ext uri="{BB962C8B-B14F-4D97-AF65-F5344CB8AC3E}">
        <p14:creationId xmlns:p14="http://schemas.microsoft.com/office/powerpoint/2010/main" val="195933728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100751467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109324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7786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22605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62531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765967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48850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010567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437738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11200" y="228600"/>
            <a:ext cx="10363200" cy="1143000"/>
          </a:xfrm>
        </p:spPr>
        <p:txBody>
          <a:bodyPr/>
          <a:lstStyle/>
          <a:p>
            <a:r>
              <a:rPr lang="en-US"/>
              <a:t>Click to edit Master title style</a:t>
            </a:r>
          </a:p>
        </p:txBody>
      </p:sp>
      <p:sp>
        <p:nvSpPr>
          <p:cNvPr id="3" name="Text Placeholder 2"/>
          <p:cNvSpPr>
            <a:spLocks noGrp="1"/>
          </p:cNvSpPr>
          <p:nvPr>
            <p:ph type="body" sz="half" idx="1"/>
          </p:nvPr>
        </p:nvSpPr>
        <p:spPr>
          <a:xfrm>
            <a:off x="711200" y="1600200"/>
            <a:ext cx="508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94400" y="1600200"/>
            <a:ext cx="508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366C26F2-E87B-B840-B75C-737CD5A1A470}" type="datetime1">
              <a:rPr lang="en-US" smtClean="0"/>
              <a:t>1/23/25</a:t>
            </a:fld>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1F5170A0-52D5-1B41-B29A-4B6C4813F48B}" type="slidenum">
              <a:rPr lang="en-US" smtClean="0"/>
              <a:pPr>
                <a:defRPr/>
              </a:pPr>
              <a:t>‹#›</a:t>
            </a:fld>
            <a:endParaRPr lang="en-US" dirty="0"/>
          </a:p>
        </p:txBody>
      </p:sp>
    </p:spTree>
    <p:extLst>
      <p:ext uri="{BB962C8B-B14F-4D97-AF65-F5344CB8AC3E}">
        <p14:creationId xmlns:p14="http://schemas.microsoft.com/office/powerpoint/2010/main" val="58615324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73EFAB40-4C90-EA40-8412-BE31268A8759}" type="datetime1">
              <a:rPr lang="en-US" smtClean="0"/>
              <a:t>1/23/25</a:t>
            </a:fld>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03339835-B4E9-D841-8D94-7CA42FBEC1EA}" type="slidenum">
              <a:rPr lang="en-US" smtClean="0"/>
              <a:pPr>
                <a:defRPr/>
              </a:pPr>
              <a:t>‹#›</a:t>
            </a:fld>
            <a:endParaRPr lang="en-US" dirty="0"/>
          </a:p>
        </p:txBody>
      </p:sp>
    </p:spTree>
    <p:extLst>
      <p:ext uri="{BB962C8B-B14F-4D97-AF65-F5344CB8AC3E}">
        <p14:creationId xmlns:p14="http://schemas.microsoft.com/office/powerpoint/2010/main" val="32824603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276803074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279336427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89856953"/>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 Id="rId5" Type="http://schemas.openxmlformats.org/officeDocument/2006/relationships/theme" Target="../theme/theme2.xml"/><Relationship Id="rId4"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60" r:id="rId5"/>
    <p:sldLayoutId id="2147483661" r:id="rId6"/>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28448782"/>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93.xml"/><Relationship Id="rId1" Type="http://schemas.openxmlformats.org/officeDocument/2006/relationships/slideLayout" Target="../slideLayouts/slideLayout3.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png"/></Relationships>
</file>

<file path=ppt/slides/_rels/slide10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96.xml"/><Relationship Id="rId1" Type="http://schemas.openxmlformats.org/officeDocument/2006/relationships/slideLayout" Target="../slideLayouts/slideLayout2.xml"/><Relationship Id="rId4" Type="http://schemas.openxmlformats.org/officeDocument/2006/relationships/image" Target="../media/image60.jpeg"/></Relationships>
</file>

<file path=ppt/slides/_rels/slide10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97.xml"/><Relationship Id="rId1" Type="http://schemas.openxmlformats.org/officeDocument/2006/relationships/slideLayout" Target="../slideLayouts/slideLayout2.xml"/><Relationship Id="rId4" Type="http://schemas.openxmlformats.org/officeDocument/2006/relationships/image" Target="../media/image60.jpeg"/></Relationships>
</file>

<file path=ppt/slides/_rels/slide105.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01.xml"/><Relationship Id="rId1" Type="http://schemas.openxmlformats.org/officeDocument/2006/relationships/slideLayout" Target="../slideLayouts/slideLayout2.xml"/><Relationship Id="rId4" Type="http://schemas.openxmlformats.org/officeDocument/2006/relationships/image" Target="../media/image63.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03.xml"/><Relationship Id="rId1" Type="http://schemas.openxmlformats.org/officeDocument/2006/relationships/slideLayout" Target="../slideLayouts/slideLayout2.xml"/><Relationship Id="rId4" Type="http://schemas.openxmlformats.org/officeDocument/2006/relationships/image" Target="../media/image65.png"/></Relationships>
</file>

<file path=ppt/slides/_rels/slide112.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69.jpeg"/><Relationship Id="rId2" Type="http://schemas.openxmlformats.org/officeDocument/2006/relationships/notesSlide" Target="../notesSlides/notesSlide104.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11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105.xml"/><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67.png"/></Relationships>
</file>

<file path=ppt/slides/_rels/slide1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6.xml"/><Relationship Id="rId1" Type="http://schemas.openxmlformats.org/officeDocument/2006/relationships/slideLayout" Target="../slideLayouts/slideLayout4.xml"/><Relationship Id="rId4" Type="http://schemas.openxmlformats.org/officeDocument/2006/relationships/image" Target="../media/image27.png"/></Relationships>
</file>

<file path=ppt/slides/_rels/slide1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7.xml"/><Relationship Id="rId1" Type="http://schemas.openxmlformats.org/officeDocument/2006/relationships/slideLayout" Target="../slideLayouts/slideLayout4.xml"/><Relationship Id="rId4" Type="http://schemas.openxmlformats.org/officeDocument/2006/relationships/image" Target="../media/image27.png"/></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tiff"/></Relationships>
</file>

<file path=ppt/slides/_rels/slide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8.xml"/><Relationship Id="rId1" Type="http://schemas.openxmlformats.org/officeDocument/2006/relationships/slideLayout" Target="../slideLayouts/slideLayout4.xml"/><Relationship Id="rId6" Type="http://schemas.openxmlformats.org/officeDocument/2006/relationships/image" Target="../media/image7.png"/><Relationship Id="rId5" Type="http://schemas.openxmlformats.org/officeDocument/2006/relationships/image" Target="../media/image10.png"/><Relationship Id="rId4" Type="http://schemas.openxmlformats.org/officeDocument/2006/relationships/image" Target="../media/image9.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hyperlink" Target="https://www.tutorialspoint.com/http/http_responses.htm" TargetMode="External"/><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4.xml"/><Relationship Id="rId1" Type="http://schemas.openxmlformats.org/officeDocument/2006/relationships/slideLayout" Target="../slideLayouts/slideLayout4.xml"/><Relationship Id="rId4" Type="http://schemas.openxmlformats.org/officeDocument/2006/relationships/image" Target="../media/image11.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15.png"/><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image" Target="../media/image14.png"/><Relationship Id="rId5" Type="http://schemas.openxmlformats.org/officeDocument/2006/relationships/image" Target="../media/image6.png"/><Relationship Id="rId4" Type="http://schemas.openxmlformats.org/officeDocument/2006/relationships/image" Target="../media/image13.png"/></Relationships>
</file>

<file path=ppt/slides/_rels/slide4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9.xml"/><Relationship Id="rId1" Type="http://schemas.openxmlformats.org/officeDocument/2006/relationships/slideLayout" Target="../slideLayouts/slideLayout1.xml"/><Relationship Id="rId6" Type="http://schemas.openxmlformats.org/officeDocument/2006/relationships/image" Target="../media/image14.png"/><Relationship Id="rId5" Type="http://schemas.openxmlformats.org/officeDocument/2006/relationships/image" Target="../media/image6.png"/><Relationship Id="rId4" Type="http://schemas.openxmlformats.org/officeDocument/2006/relationships/image" Target="../media/image13.png"/></Relationships>
</file>

<file path=ppt/slides/_rels/slide4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0.xml"/><Relationship Id="rId1" Type="http://schemas.openxmlformats.org/officeDocument/2006/relationships/slideLayout" Target="../slideLayouts/slideLayout1.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6.png"/></Relationships>
</file>

<file path=ppt/slides/_rels/slide47.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17.png"/><Relationship Id="rId2" Type="http://schemas.openxmlformats.org/officeDocument/2006/relationships/notesSlide" Target="../notesSlides/notesSlide41.xml"/><Relationship Id="rId1" Type="http://schemas.openxmlformats.org/officeDocument/2006/relationships/slideLayout" Target="../slideLayouts/slideLayout1.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6.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4.xml"/><Relationship Id="rId1" Type="http://schemas.openxmlformats.org/officeDocument/2006/relationships/slideLayout" Target="../slideLayouts/slideLayout4.xml"/><Relationship Id="rId4" Type="http://schemas.openxmlformats.org/officeDocument/2006/relationships/image" Target="../media/image20.png"/></Relationships>
</file>

<file path=ppt/slides/_rels/slide5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45.xml"/><Relationship Id="rId1" Type="http://schemas.openxmlformats.org/officeDocument/2006/relationships/slideLayout" Target="../slideLayouts/slideLayout4.xml"/><Relationship Id="rId4" Type="http://schemas.openxmlformats.org/officeDocument/2006/relationships/image" Target="../media/image22.png"/></Relationships>
</file>

<file path=ppt/slides/_rels/slide5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6.xml"/><Relationship Id="rId1" Type="http://schemas.openxmlformats.org/officeDocument/2006/relationships/slideLayout" Target="../slideLayouts/slideLayout4.xml"/><Relationship Id="rId5" Type="http://schemas.openxmlformats.org/officeDocument/2006/relationships/image" Target="../media/image25.png"/><Relationship Id="rId4" Type="http://schemas.openxmlformats.org/officeDocument/2006/relationships/image" Target="../media/image24.png"/></Relationships>
</file>

<file path=ppt/slides/_rels/slide5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0.xml"/><Relationship Id="rId1" Type="http://schemas.openxmlformats.org/officeDocument/2006/relationships/slideLayout" Target="../slideLayouts/slideLayout4.xml"/><Relationship Id="rId5" Type="http://schemas.openxmlformats.org/officeDocument/2006/relationships/image" Target="../media/image27.png"/><Relationship Id="rId4" Type="http://schemas.openxmlformats.org/officeDocument/2006/relationships/image" Target="../media/image26.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64.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27.pn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8" Type="http://schemas.openxmlformats.org/officeDocument/2006/relationships/image" Target="../media/image36.png"/><Relationship Id="rId13" Type="http://schemas.openxmlformats.org/officeDocument/2006/relationships/image" Target="../media/image41.png"/><Relationship Id="rId18" Type="http://schemas.openxmlformats.org/officeDocument/2006/relationships/image" Target="../media/image46.png"/><Relationship Id="rId3" Type="http://schemas.openxmlformats.org/officeDocument/2006/relationships/image" Target="../media/image31.png"/><Relationship Id="rId21" Type="http://schemas.openxmlformats.org/officeDocument/2006/relationships/image" Target="../media/image49.png"/><Relationship Id="rId7" Type="http://schemas.openxmlformats.org/officeDocument/2006/relationships/image" Target="../media/image35.png"/><Relationship Id="rId12" Type="http://schemas.openxmlformats.org/officeDocument/2006/relationships/image" Target="../media/image40.png"/><Relationship Id="rId17" Type="http://schemas.openxmlformats.org/officeDocument/2006/relationships/image" Target="../media/image45.png"/><Relationship Id="rId2" Type="http://schemas.openxmlformats.org/officeDocument/2006/relationships/notesSlide" Target="../notesSlides/notesSlide83.xml"/><Relationship Id="rId16" Type="http://schemas.openxmlformats.org/officeDocument/2006/relationships/image" Target="../media/image44.png"/><Relationship Id="rId20" Type="http://schemas.openxmlformats.org/officeDocument/2006/relationships/image" Target="../media/image48.png"/><Relationship Id="rId1" Type="http://schemas.openxmlformats.org/officeDocument/2006/relationships/slideLayout" Target="../slideLayouts/slideLayout5.xml"/><Relationship Id="rId6" Type="http://schemas.openxmlformats.org/officeDocument/2006/relationships/image" Target="../media/image34.png"/><Relationship Id="rId11" Type="http://schemas.openxmlformats.org/officeDocument/2006/relationships/image" Target="../media/image39.png"/><Relationship Id="rId5" Type="http://schemas.openxmlformats.org/officeDocument/2006/relationships/image" Target="../media/image33.png"/><Relationship Id="rId15" Type="http://schemas.openxmlformats.org/officeDocument/2006/relationships/image" Target="../media/image43.png"/><Relationship Id="rId10" Type="http://schemas.openxmlformats.org/officeDocument/2006/relationships/image" Target="../media/image38.png"/><Relationship Id="rId19" Type="http://schemas.openxmlformats.org/officeDocument/2006/relationships/image" Target="../media/image47.png"/><Relationship Id="rId4" Type="http://schemas.openxmlformats.org/officeDocument/2006/relationships/image" Target="../media/image32.png"/><Relationship Id="rId9" Type="http://schemas.openxmlformats.org/officeDocument/2006/relationships/image" Target="../media/image37.png"/><Relationship Id="rId14" Type="http://schemas.openxmlformats.org/officeDocument/2006/relationships/image" Target="../media/image42.png"/></Relationships>
</file>

<file path=ppt/slides/_rels/slide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87.xml"/><Relationship Id="rId1" Type="http://schemas.openxmlformats.org/officeDocument/2006/relationships/slideLayout" Target="../slideLayouts/slideLayout1.xml"/><Relationship Id="rId4" Type="http://schemas.openxmlformats.org/officeDocument/2006/relationships/image" Target="../media/image50.emf"/></Relationships>
</file>

<file path=ppt/slides/_rels/slide9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8.xml"/><Relationship Id="rId1" Type="http://schemas.openxmlformats.org/officeDocument/2006/relationships/slideLayout" Target="../slideLayouts/slideLayout2.xml"/><Relationship Id="rId5" Type="http://schemas.openxmlformats.org/officeDocument/2006/relationships/image" Target="../media/image51.png"/><Relationship Id="rId4" Type="http://schemas.openxmlformats.org/officeDocument/2006/relationships/image" Target="../media/image6.png"/></Relationships>
</file>

<file path=ppt/slides/_rels/slide9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9.xml"/><Relationship Id="rId1" Type="http://schemas.openxmlformats.org/officeDocument/2006/relationships/slideLayout" Target="../slideLayouts/slideLayout3.xml"/><Relationship Id="rId5" Type="http://schemas.openxmlformats.org/officeDocument/2006/relationships/image" Target="../media/image53.png"/><Relationship Id="rId4" Type="http://schemas.openxmlformats.org/officeDocument/2006/relationships/image" Target="../media/image52.png"/></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1.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27.png"/></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itle 46">
            <a:extLst>
              <a:ext uri="{FF2B5EF4-FFF2-40B4-BE49-F238E27FC236}">
                <a16:creationId xmlns:a16="http://schemas.microsoft.com/office/drawing/2014/main" id="{52D93B9A-31D3-37ED-7B7A-77B4E9432640}"/>
              </a:ext>
            </a:extLst>
          </p:cNvPr>
          <p:cNvSpPr>
            <a:spLocks noGrp="1"/>
          </p:cNvSpPr>
          <p:nvPr>
            <p:ph type="title"/>
          </p:nvPr>
        </p:nvSpPr>
        <p:spPr/>
        <p:txBody>
          <a:bodyPr>
            <a:normAutofit/>
          </a:bodyPr>
          <a:lstStyle/>
          <a:p>
            <a:r>
              <a:rPr lang="en-US" altLang="en-US" sz="4400" b="1" dirty="0">
                <a:solidFill>
                  <a:srgbClr val="000099"/>
                </a:solidFill>
                <a:latin typeface="+mj-lt"/>
              </a:rPr>
              <a:t>Chapter 2</a:t>
            </a:r>
            <a:r>
              <a:rPr lang="en-US" altLang="en-US" sz="4800" b="1" dirty="0">
                <a:solidFill>
                  <a:srgbClr val="000099"/>
                </a:solidFill>
                <a:latin typeface="+mj-lt"/>
              </a:rPr>
              <a:t>: </a:t>
            </a:r>
            <a:r>
              <a:rPr lang="en-US" altLang="en-US" sz="4400" b="1" dirty="0">
                <a:solidFill>
                  <a:srgbClr val="000099"/>
                </a:solidFill>
                <a:latin typeface="+mj-lt"/>
              </a:rPr>
              <a:t>Application Layer</a:t>
            </a:r>
            <a:endParaRPr lang="en-US" dirty="0"/>
          </a:p>
        </p:txBody>
      </p:sp>
      <p:sp>
        <p:nvSpPr>
          <p:cNvPr id="3" name="Slide Number Placeholder 2">
            <a:extLst>
              <a:ext uri="{FF2B5EF4-FFF2-40B4-BE49-F238E27FC236}">
                <a16:creationId xmlns:a16="http://schemas.microsoft.com/office/drawing/2014/main" id="{28DF0E6E-AA3B-EEC8-E3BF-B223373376FB}"/>
              </a:ext>
            </a:extLst>
          </p:cNvPr>
          <p:cNvSpPr>
            <a:spLocks noGrp="1"/>
          </p:cNvSpPr>
          <p:nvPr>
            <p:ph type="sldNum" sz="quarter" idx="4"/>
          </p:nvPr>
        </p:nvSpPr>
        <p:spPr/>
        <p:txBody>
          <a:bodyPr/>
          <a:lstStyle/>
          <a:p>
            <a:r>
              <a:rPr lang="en-US"/>
              <a:t>Application Layer: 2-</a:t>
            </a:r>
            <a:fld id="{C4204591-24BD-A542-B9D5-F8D8A88D2FEE}" type="slidenum">
              <a:rPr lang="en-US" smtClean="0"/>
              <a:pPr/>
              <a:t>1</a:t>
            </a:fld>
            <a:endParaRPr lang="en-US" dirty="0"/>
          </a:p>
        </p:txBody>
      </p:sp>
      <p:sp>
        <p:nvSpPr>
          <p:cNvPr id="4" name="Rectangle 4">
            <a:extLst>
              <a:ext uri="{FF2B5EF4-FFF2-40B4-BE49-F238E27FC236}">
                <a16:creationId xmlns:a16="http://schemas.microsoft.com/office/drawing/2014/main" id="{22F41A1F-4173-65A0-74EB-A62E6866C770}"/>
              </a:ext>
            </a:extLst>
          </p:cNvPr>
          <p:cNvSpPr txBox="1">
            <a:spLocks noChangeArrowheads="1"/>
          </p:cNvSpPr>
          <p:nvPr/>
        </p:nvSpPr>
        <p:spPr>
          <a:xfrm>
            <a:off x="1613953" y="1236918"/>
            <a:ext cx="555466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Wingdings" pitchFamily="2" charset="2"/>
              <a:buNone/>
            </a:pPr>
            <a:r>
              <a:rPr lang="en-US" altLang="en-US" b="1" dirty="0">
                <a:latin typeface="Times New Roman" charset="0"/>
                <a:ea typeface="ＭＳ Ｐゴシック" charset="-128"/>
              </a:rPr>
              <a:t>Applications</a:t>
            </a:r>
          </a:p>
          <a:p>
            <a:pPr marL="0" indent="0" algn="ctr">
              <a:buFont typeface="Wingdings" pitchFamily="2" charset="2"/>
              <a:buNone/>
            </a:pPr>
            <a:r>
              <a:rPr lang="is-IS" altLang="en-US" dirty="0">
                <a:latin typeface="Times New Roman" charset="0"/>
                <a:ea typeface="ＭＳ Ｐゴシック" charset="-128"/>
              </a:rPr>
              <a:t>… built on ...</a:t>
            </a:r>
          </a:p>
          <a:p>
            <a:pPr marL="0" indent="0" algn="ctr">
              <a:buFont typeface="Wingdings" pitchFamily="2" charset="2"/>
              <a:buNone/>
            </a:pPr>
            <a:r>
              <a:rPr lang="en-US" altLang="en-US" b="1" dirty="0">
                <a:solidFill>
                  <a:schemeClr val="bg1">
                    <a:lumMod val="85000"/>
                  </a:schemeClr>
                </a:solidFill>
                <a:latin typeface="Times New Roman" charset="0"/>
                <a:ea typeface="ＭＳ Ｐゴシック" charset="-128"/>
              </a:rPr>
              <a:t>R</a:t>
            </a:r>
            <a:r>
              <a:rPr lang="is-IS" altLang="en-US" b="1" dirty="0">
                <a:solidFill>
                  <a:schemeClr val="bg1">
                    <a:lumMod val="85000"/>
                  </a:schemeClr>
                </a:solidFill>
                <a:latin typeface="Times New Roman" charset="0"/>
                <a:ea typeface="ＭＳ Ｐゴシック" charset="-128"/>
              </a:rPr>
              <a:t>eliable (or unreliable) transport </a:t>
            </a:r>
          </a:p>
          <a:p>
            <a:pPr marL="0" indent="0" algn="ctr">
              <a:buFont typeface="Wingdings" pitchFamily="2" charset="2"/>
              <a:buNone/>
            </a:pPr>
            <a:r>
              <a:rPr lang="is-IS" altLang="en-US" dirty="0">
                <a:solidFill>
                  <a:schemeClr val="bg1">
                    <a:lumMod val="85000"/>
                  </a:schemeClr>
                </a:solidFill>
                <a:latin typeface="Times New Roman" charset="0"/>
                <a:ea typeface="ＭＳ Ｐゴシック" charset="-128"/>
              </a:rPr>
              <a:t>… built on ...</a:t>
            </a:r>
          </a:p>
          <a:p>
            <a:pPr marL="0" indent="0" algn="ctr">
              <a:buFont typeface="Wingdings" pitchFamily="2" charset="2"/>
              <a:buNone/>
            </a:pPr>
            <a:r>
              <a:rPr lang="en-US" altLang="en-US" b="1" dirty="0">
                <a:solidFill>
                  <a:schemeClr val="bg1">
                    <a:lumMod val="85000"/>
                  </a:schemeClr>
                </a:solidFill>
                <a:latin typeface="Times New Roman" charset="0"/>
                <a:ea typeface="ＭＳ Ｐゴシック" charset="-128"/>
              </a:rPr>
              <a:t>Best-effort global packet delivery </a:t>
            </a:r>
          </a:p>
          <a:p>
            <a:pPr marL="0" indent="0" algn="ctr">
              <a:buFont typeface="Wingdings" pitchFamily="2" charset="2"/>
              <a:buNone/>
            </a:pPr>
            <a:r>
              <a:rPr lang="is-IS" altLang="en-US" dirty="0">
                <a:solidFill>
                  <a:schemeClr val="bg1">
                    <a:lumMod val="85000"/>
                  </a:schemeClr>
                </a:solidFill>
                <a:latin typeface="Times New Roman" charset="0"/>
                <a:ea typeface="ＭＳ Ｐゴシック" charset="-128"/>
              </a:rPr>
              <a:t>… built on ...</a:t>
            </a:r>
          </a:p>
          <a:p>
            <a:pPr marL="0" indent="0" algn="ctr">
              <a:buFont typeface="Wingdings" pitchFamily="2" charset="2"/>
              <a:buNone/>
            </a:pPr>
            <a:r>
              <a:rPr lang="en-US" altLang="en-US" b="1" dirty="0">
                <a:solidFill>
                  <a:schemeClr val="bg1">
                    <a:lumMod val="85000"/>
                  </a:schemeClr>
                </a:solidFill>
                <a:latin typeface="Times New Roman" charset="0"/>
                <a:ea typeface="ＭＳ Ｐゴシック" charset="-128"/>
              </a:rPr>
              <a:t>Best-effort local packet delivery </a:t>
            </a:r>
          </a:p>
          <a:p>
            <a:pPr marL="0" indent="0" algn="ctr">
              <a:buFont typeface="Wingdings" pitchFamily="2" charset="2"/>
              <a:buNone/>
            </a:pPr>
            <a:r>
              <a:rPr lang="is-IS" altLang="en-US" dirty="0">
                <a:solidFill>
                  <a:schemeClr val="bg1">
                    <a:lumMod val="85000"/>
                  </a:schemeClr>
                </a:solidFill>
                <a:latin typeface="Times New Roman" charset="0"/>
                <a:ea typeface="ＭＳ Ｐゴシック" charset="-128"/>
              </a:rPr>
              <a:t>… built on ...</a:t>
            </a:r>
          </a:p>
          <a:p>
            <a:pPr marL="0" indent="0" algn="ctr">
              <a:buFont typeface="Wingdings" pitchFamily="2" charset="2"/>
              <a:buNone/>
            </a:pPr>
            <a:r>
              <a:rPr lang="en-US" altLang="en-US" dirty="0">
                <a:solidFill>
                  <a:schemeClr val="bg1">
                    <a:lumMod val="85000"/>
                  </a:schemeClr>
                </a:solidFill>
                <a:latin typeface="Times New Roman" charset="0"/>
                <a:ea typeface="ＭＳ Ｐゴシック" charset="-128"/>
              </a:rPr>
              <a:t>Physical transfer of bits </a:t>
            </a:r>
          </a:p>
          <a:p>
            <a:pPr marL="0" indent="0">
              <a:lnSpc>
                <a:spcPct val="80000"/>
              </a:lnSpc>
              <a:buFont typeface="Wingdings" pitchFamily="2" charset="2"/>
              <a:buNone/>
            </a:pPr>
            <a:endParaRPr lang="en-US" altLang="en-US" dirty="0">
              <a:latin typeface="Gill Sans MT" charset="0"/>
              <a:ea typeface="ＭＳ Ｐゴシック" charset="-128"/>
            </a:endParaRPr>
          </a:p>
        </p:txBody>
      </p:sp>
      <p:sp>
        <p:nvSpPr>
          <p:cNvPr id="5" name="Freeform 10">
            <a:extLst>
              <a:ext uri="{FF2B5EF4-FFF2-40B4-BE49-F238E27FC236}">
                <a16:creationId xmlns:a16="http://schemas.microsoft.com/office/drawing/2014/main" id="{E95AEB64-FDB7-E25B-D52C-9B06D5AA06A5}"/>
              </a:ext>
            </a:extLst>
          </p:cNvPr>
          <p:cNvSpPr>
            <a:spLocks/>
          </p:cNvSpPr>
          <p:nvPr/>
        </p:nvSpPr>
        <p:spPr bwMode="auto">
          <a:xfrm rot="10800000" flipH="1">
            <a:off x="10012187" y="1400408"/>
            <a:ext cx="450309" cy="406176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 name="connsiteX0" fmla="*/ 11593 w 11593"/>
              <a:gd name="connsiteY0" fmla="*/ 0 h 10109"/>
              <a:gd name="connsiteX1" fmla="*/ 0 w 11593"/>
              <a:gd name="connsiteY1" fmla="*/ 109 h 10109"/>
              <a:gd name="connsiteX2" fmla="*/ 0 w 11593"/>
              <a:gd name="connsiteY2" fmla="*/ 10109 h 10109"/>
              <a:gd name="connsiteX3" fmla="*/ 10000 w 11593"/>
              <a:gd name="connsiteY3" fmla="*/ 5606 h 10109"/>
              <a:gd name="connsiteX4" fmla="*/ 11593 w 11593"/>
              <a:gd name="connsiteY4" fmla="*/ 0 h 10109"/>
              <a:gd name="connsiteX0" fmla="*/ 11593 w 12080"/>
              <a:gd name="connsiteY0" fmla="*/ 0 h 10109"/>
              <a:gd name="connsiteX1" fmla="*/ 0 w 12080"/>
              <a:gd name="connsiteY1" fmla="*/ 109 h 10109"/>
              <a:gd name="connsiteX2" fmla="*/ 0 w 12080"/>
              <a:gd name="connsiteY2" fmla="*/ 10109 h 10109"/>
              <a:gd name="connsiteX3" fmla="*/ 12080 w 12080"/>
              <a:gd name="connsiteY3" fmla="*/ 1850 h 10109"/>
              <a:gd name="connsiteX4" fmla="*/ 11593 w 12080"/>
              <a:gd name="connsiteY4" fmla="*/ 0 h 10109"/>
              <a:gd name="connsiteX0" fmla="*/ 11593 w 12080"/>
              <a:gd name="connsiteY0" fmla="*/ 2239 h 12348"/>
              <a:gd name="connsiteX1" fmla="*/ 0 w 12080"/>
              <a:gd name="connsiteY1" fmla="*/ 0 h 12348"/>
              <a:gd name="connsiteX2" fmla="*/ 0 w 12080"/>
              <a:gd name="connsiteY2" fmla="*/ 12348 h 12348"/>
              <a:gd name="connsiteX3" fmla="*/ 12080 w 12080"/>
              <a:gd name="connsiteY3" fmla="*/ 4089 h 12348"/>
              <a:gd name="connsiteX4" fmla="*/ 11593 w 12080"/>
              <a:gd name="connsiteY4" fmla="*/ 2239 h 12348"/>
              <a:gd name="connsiteX0" fmla="*/ 12841 w 13328"/>
              <a:gd name="connsiteY0" fmla="*/ 10034 h 20143"/>
              <a:gd name="connsiteX1" fmla="*/ 0 w 13328"/>
              <a:gd name="connsiteY1" fmla="*/ 0 h 20143"/>
              <a:gd name="connsiteX2" fmla="*/ 1248 w 13328"/>
              <a:gd name="connsiteY2" fmla="*/ 20143 h 20143"/>
              <a:gd name="connsiteX3" fmla="*/ 13328 w 13328"/>
              <a:gd name="connsiteY3" fmla="*/ 11884 h 20143"/>
              <a:gd name="connsiteX4" fmla="*/ 12841 w 13328"/>
              <a:gd name="connsiteY4" fmla="*/ 10034 h 20143"/>
              <a:gd name="connsiteX0" fmla="*/ 12425 w 13328"/>
              <a:gd name="connsiteY0" fmla="*/ 0 h 21660"/>
              <a:gd name="connsiteX1" fmla="*/ 0 w 13328"/>
              <a:gd name="connsiteY1" fmla="*/ 1517 h 21660"/>
              <a:gd name="connsiteX2" fmla="*/ 1248 w 13328"/>
              <a:gd name="connsiteY2" fmla="*/ 21660 h 21660"/>
              <a:gd name="connsiteX3" fmla="*/ 13328 w 13328"/>
              <a:gd name="connsiteY3" fmla="*/ 13401 h 21660"/>
              <a:gd name="connsiteX4" fmla="*/ 12425 w 13328"/>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 h="21660">
                <a:moveTo>
                  <a:pt x="12425" y="0"/>
                </a:moveTo>
                <a:lnTo>
                  <a:pt x="0" y="1517"/>
                </a:lnTo>
                <a:lnTo>
                  <a:pt x="1248" y="21660"/>
                </a:lnTo>
                <a:cubicBezTo>
                  <a:pt x="4581" y="12959"/>
                  <a:pt x="6667" y="10269"/>
                  <a:pt x="12496" y="4855"/>
                </a:cubicBezTo>
                <a:cubicBezTo>
                  <a:pt x="12472" y="3237"/>
                  <a:pt x="12449" y="1618"/>
                  <a:pt x="12425" y="0"/>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 name="Group 950">
            <a:extLst>
              <a:ext uri="{FF2B5EF4-FFF2-40B4-BE49-F238E27FC236}">
                <a16:creationId xmlns:a16="http://schemas.microsoft.com/office/drawing/2014/main" id="{5FA1BF02-5C42-DD6D-F910-3E73863ECC8B}"/>
              </a:ext>
            </a:extLst>
          </p:cNvPr>
          <p:cNvGrpSpPr>
            <a:grpSpLocks/>
          </p:cNvGrpSpPr>
          <p:nvPr/>
        </p:nvGrpSpPr>
        <p:grpSpPr bwMode="auto">
          <a:xfrm>
            <a:off x="10203293" y="4785114"/>
            <a:ext cx="374754" cy="833726"/>
            <a:chOff x="4140" y="429"/>
            <a:chExt cx="1425" cy="2396"/>
          </a:xfrm>
        </p:grpSpPr>
        <p:sp>
          <p:nvSpPr>
            <p:cNvPr id="7" name="Freeform 951">
              <a:extLst>
                <a:ext uri="{FF2B5EF4-FFF2-40B4-BE49-F238E27FC236}">
                  <a16:creationId xmlns:a16="http://schemas.microsoft.com/office/drawing/2014/main" id="{BFCABE1B-FAFC-7E1D-154B-8B928C70C93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952">
              <a:extLst>
                <a:ext uri="{FF2B5EF4-FFF2-40B4-BE49-F238E27FC236}">
                  <a16:creationId xmlns:a16="http://schemas.microsoft.com/office/drawing/2014/main" id="{15054CA4-3FDF-620D-27E2-1BB457D2454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Freeform 953">
              <a:extLst>
                <a:ext uri="{FF2B5EF4-FFF2-40B4-BE49-F238E27FC236}">
                  <a16:creationId xmlns:a16="http://schemas.microsoft.com/office/drawing/2014/main" id="{66C54FEE-EB3B-6A13-2732-195C51CB9A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Freeform 954">
              <a:extLst>
                <a:ext uri="{FF2B5EF4-FFF2-40B4-BE49-F238E27FC236}">
                  <a16:creationId xmlns:a16="http://schemas.microsoft.com/office/drawing/2014/main" id="{2314E321-E6B1-66A5-5811-5604025658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955">
              <a:extLst>
                <a:ext uri="{FF2B5EF4-FFF2-40B4-BE49-F238E27FC236}">
                  <a16:creationId xmlns:a16="http://schemas.microsoft.com/office/drawing/2014/main" id="{99423124-C200-6168-354A-CA3A1574239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2" name="Group 956">
              <a:extLst>
                <a:ext uri="{FF2B5EF4-FFF2-40B4-BE49-F238E27FC236}">
                  <a16:creationId xmlns:a16="http://schemas.microsoft.com/office/drawing/2014/main" id="{C5294683-0B19-A662-C394-A3515A9CEEFC}"/>
                </a:ext>
              </a:extLst>
            </p:cNvPr>
            <p:cNvGrpSpPr>
              <a:grpSpLocks/>
            </p:cNvGrpSpPr>
            <p:nvPr/>
          </p:nvGrpSpPr>
          <p:grpSpPr bwMode="auto">
            <a:xfrm>
              <a:off x="4749" y="668"/>
              <a:ext cx="581" cy="145"/>
              <a:chOff x="614" y="2568"/>
              <a:chExt cx="725" cy="139"/>
            </a:xfrm>
          </p:grpSpPr>
          <p:sp>
            <p:nvSpPr>
              <p:cNvPr id="37" name="AutoShape 957">
                <a:extLst>
                  <a:ext uri="{FF2B5EF4-FFF2-40B4-BE49-F238E27FC236}">
                    <a16:creationId xmlns:a16="http://schemas.microsoft.com/office/drawing/2014/main" id="{A2872C49-12C3-09C1-6F58-A5915BD5506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 name="AutoShape 958">
                <a:extLst>
                  <a:ext uri="{FF2B5EF4-FFF2-40B4-BE49-F238E27FC236}">
                    <a16:creationId xmlns:a16="http://schemas.microsoft.com/office/drawing/2014/main" id="{6E7921BF-0CE5-FB6A-0FFF-196995E45A6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3" name="Rectangle 959">
              <a:extLst>
                <a:ext uri="{FF2B5EF4-FFF2-40B4-BE49-F238E27FC236}">
                  <a16:creationId xmlns:a16="http://schemas.microsoft.com/office/drawing/2014/main" id="{B0485E57-AC81-5795-DA7C-00BBCA35E7D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 name="Group 960">
              <a:extLst>
                <a:ext uri="{FF2B5EF4-FFF2-40B4-BE49-F238E27FC236}">
                  <a16:creationId xmlns:a16="http://schemas.microsoft.com/office/drawing/2014/main" id="{49AB8F27-6DD2-200B-3380-1553554541A1}"/>
                </a:ext>
              </a:extLst>
            </p:cNvPr>
            <p:cNvGrpSpPr>
              <a:grpSpLocks/>
            </p:cNvGrpSpPr>
            <p:nvPr/>
          </p:nvGrpSpPr>
          <p:grpSpPr bwMode="auto">
            <a:xfrm>
              <a:off x="4747" y="994"/>
              <a:ext cx="581" cy="134"/>
              <a:chOff x="614" y="2568"/>
              <a:chExt cx="725" cy="139"/>
            </a:xfrm>
          </p:grpSpPr>
          <p:sp>
            <p:nvSpPr>
              <p:cNvPr id="35" name="AutoShape 961">
                <a:extLst>
                  <a:ext uri="{FF2B5EF4-FFF2-40B4-BE49-F238E27FC236}">
                    <a16:creationId xmlns:a16="http://schemas.microsoft.com/office/drawing/2014/main" id="{F7501550-9DA2-1DF1-803E-F8763ACC333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 name="AutoShape 962">
                <a:extLst>
                  <a:ext uri="{FF2B5EF4-FFF2-40B4-BE49-F238E27FC236}">
                    <a16:creationId xmlns:a16="http://schemas.microsoft.com/office/drawing/2014/main" id="{9FAEBC2F-EA5D-6B93-28CA-33FB2EF549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Rectangle 963">
              <a:extLst>
                <a:ext uri="{FF2B5EF4-FFF2-40B4-BE49-F238E27FC236}">
                  <a16:creationId xmlns:a16="http://schemas.microsoft.com/office/drawing/2014/main" id="{4EB9BC82-75A2-D51A-8EF6-5368871684D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 name="Rectangle 964">
              <a:extLst>
                <a:ext uri="{FF2B5EF4-FFF2-40B4-BE49-F238E27FC236}">
                  <a16:creationId xmlns:a16="http://schemas.microsoft.com/office/drawing/2014/main" id="{88FF9308-D266-4C5D-E9D6-863227C2A5F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 name="Group 965">
              <a:extLst>
                <a:ext uri="{FF2B5EF4-FFF2-40B4-BE49-F238E27FC236}">
                  <a16:creationId xmlns:a16="http://schemas.microsoft.com/office/drawing/2014/main" id="{3AA307B2-6BE5-9CD6-DDB9-DF2670A6D46A}"/>
                </a:ext>
              </a:extLst>
            </p:cNvPr>
            <p:cNvGrpSpPr>
              <a:grpSpLocks/>
            </p:cNvGrpSpPr>
            <p:nvPr/>
          </p:nvGrpSpPr>
          <p:grpSpPr bwMode="auto">
            <a:xfrm>
              <a:off x="4735" y="1627"/>
              <a:ext cx="582" cy="151"/>
              <a:chOff x="614" y="2568"/>
              <a:chExt cx="725" cy="139"/>
            </a:xfrm>
          </p:grpSpPr>
          <p:sp>
            <p:nvSpPr>
              <p:cNvPr id="33" name="AutoShape 966">
                <a:extLst>
                  <a:ext uri="{FF2B5EF4-FFF2-40B4-BE49-F238E27FC236}">
                    <a16:creationId xmlns:a16="http://schemas.microsoft.com/office/drawing/2014/main" id="{9982FFC5-B588-915B-AB63-B67A73AA21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 name="AutoShape 967">
                <a:extLst>
                  <a:ext uri="{FF2B5EF4-FFF2-40B4-BE49-F238E27FC236}">
                    <a16:creationId xmlns:a16="http://schemas.microsoft.com/office/drawing/2014/main" id="{987C22C5-720D-0299-A16B-D1931A7A739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 name="Freeform 968">
              <a:extLst>
                <a:ext uri="{FF2B5EF4-FFF2-40B4-BE49-F238E27FC236}">
                  <a16:creationId xmlns:a16="http://schemas.microsoft.com/office/drawing/2014/main" id="{AB1E33D2-900B-8F82-03AD-C05772D1D3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9" name="Group 969">
              <a:extLst>
                <a:ext uri="{FF2B5EF4-FFF2-40B4-BE49-F238E27FC236}">
                  <a16:creationId xmlns:a16="http://schemas.microsoft.com/office/drawing/2014/main" id="{B170BD30-8857-5CC9-C389-25987B3EF075}"/>
                </a:ext>
              </a:extLst>
            </p:cNvPr>
            <p:cNvGrpSpPr>
              <a:grpSpLocks/>
            </p:cNvGrpSpPr>
            <p:nvPr/>
          </p:nvGrpSpPr>
          <p:grpSpPr bwMode="auto">
            <a:xfrm>
              <a:off x="4739" y="1327"/>
              <a:ext cx="582" cy="139"/>
              <a:chOff x="614" y="2568"/>
              <a:chExt cx="725" cy="139"/>
            </a:xfrm>
          </p:grpSpPr>
          <p:sp>
            <p:nvSpPr>
              <p:cNvPr id="31" name="AutoShape 970">
                <a:extLst>
                  <a:ext uri="{FF2B5EF4-FFF2-40B4-BE49-F238E27FC236}">
                    <a16:creationId xmlns:a16="http://schemas.microsoft.com/office/drawing/2014/main" id="{5ED6DC4F-EB12-4F56-8E26-4654E127A90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 name="AutoShape 971">
                <a:extLst>
                  <a:ext uri="{FF2B5EF4-FFF2-40B4-BE49-F238E27FC236}">
                    <a16:creationId xmlns:a16="http://schemas.microsoft.com/office/drawing/2014/main" id="{E4E347CF-CF2E-87A8-07BE-1F27BEAC25E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0" name="Rectangle 972">
              <a:extLst>
                <a:ext uri="{FF2B5EF4-FFF2-40B4-BE49-F238E27FC236}">
                  <a16:creationId xmlns:a16="http://schemas.microsoft.com/office/drawing/2014/main" id="{5F1896C8-4421-476C-BA9E-6B2DE5624BDC}"/>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973">
              <a:extLst>
                <a:ext uri="{FF2B5EF4-FFF2-40B4-BE49-F238E27FC236}">
                  <a16:creationId xmlns:a16="http://schemas.microsoft.com/office/drawing/2014/main" id="{258A76F4-7509-7114-59D8-495B3BDF711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Freeform 974">
              <a:extLst>
                <a:ext uri="{FF2B5EF4-FFF2-40B4-BE49-F238E27FC236}">
                  <a16:creationId xmlns:a16="http://schemas.microsoft.com/office/drawing/2014/main" id="{709E752C-6443-F08A-27CD-48632E823F61}"/>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Oval 975">
              <a:extLst>
                <a:ext uri="{FF2B5EF4-FFF2-40B4-BE49-F238E27FC236}">
                  <a16:creationId xmlns:a16="http://schemas.microsoft.com/office/drawing/2014/main" id="{4339FC2C-9CD6-A0D4-610F-1C8BC688D2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 name="Freeform 976">
              <a:extLst>
                <a:ext uri="{FF2B5EF4-FFF2-40B4-BE49-F238E27FC236}">
                  <a16:creationId xmlns:a16="http://schemas.microsoft.com/office/drawing/2014/main" id="{9AB21E6C-8519-DB0B-C4AC-663F5D524B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AutoShape 977">
              <a:extLst>
                <a:ext uri="{FF2B5EF4-FFF2-40B4-BE49-F238E27FC236}">
                  <a16:creationId xmlns:a16="http://schemas.microsoft.com/office/drawing/2014/main" id="{34689C98-109D-7864-8CFC-B2223086E73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6" name="AutoShape 978">
              <a:extLst>
                <a:ext uri="{FF2B5EF4-FFF2-40B4-BE49-F238E27FC236}">
                  <a16:creationId xmlns:a16="http://schemas.microsoft.com/office/drawing/2014/main" id="{E670EB26-D52B-1342-9177-94BE4FBCDB0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 name="Oval 979">
              <a:extLst>
                <a:ext uri="{FF2B5EF4-FFF2-40B4-BE49-F238E27FC236}">
                  <a16:creationId xmlns:a16="http://schemas.microsoft.com/office/drawing/2014/main" id="{B97660B9-AE8D-8944-B2C1-AFFD9C7D176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 name="Oval 980">
              <a:extLst>
                <a:ext uri="{FF2B5EF4-FFF2-40B4-BE49-F238E27FC236}">
                  <a16:creationId xmlns:a16="http://schemas.microsoft.com/office/drawing/2014/main" id="{45A8A82E-4FB2-1933-C17C-08F17F59D3F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 name="Oval 981">
              <a:extLst>
                <a:ext uri="{FF2B5EF4-FFF2-40B4-BE49-F238E27FC236}">
                  <a16:creationId xmlns:a16="http://schemas.microsoft.com/office/drawing/2014/main" id="{43833DC2-B634-A3D6-C880-8D03AAFCB51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 name="Rectangle 982">
              <a:extLst>
                <a:ext uri="{FF2B5EF4-FFF2-40B4-BE49-F238E27FC236}">
                  <a16:creationId xmlns:a16="http://schemas.microsoft.com/office/drawing/2014/main" id="{26991209-8195-484E-F83A-9D6922ED717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9" name="Group 38">
            <a:extLst>
              <a:ext uri="{FF2B5EF4-FFF2-40B4-BE49-F238E27FC236}">
                <a16:creationId xmlns:a16="http://schemas.microsoft.com/office/drawing/2014/main" id="{D7EFEE17-EE91-B2ED-42F6-C898674D0BBE}"/>
              </a:ext>
            </a:extLst>
          </p:cNvPr>
          <p:cNvGrpSpPr/>
          <p:nvPr/>
        </p:nvGrpSpPr>
        <p:grpSpPr>
          <a:xfrm>
            <a:off x="8317030" y="1236918"/>
            <a:ext cx="1765726" cy="4034752"/>
            <a:chOff x="1484027" y="1706480"/>
            <a:chExt cx="1765726" cy="4034752"/>
          </a:xfrm>
        </p:grpSpPr>
        <p:sp>
          <p:nvSpPr>
            <p:cNvPr id="40" name="Rectangle 24">
              <a:extLst>
                <a:ext uri="{FF2B5EF4-FFF2-40B4-BE49-F238E27FC236}">
                  <a16:creationId xmlns:a16="http://schemas.microsoft.com/office/drawing/2014/main" id="{EFB97C61-C87C-F1EC-D416-4880D07791E1}"/>
                </a:ext>
              </a:extLst>
            </p:cNvPr>
            <p:cNvSpPr>
              <a:spLocks noChangeArrowheads="1"/>
            </p:cNvSpPr>
            <p:nvPr/>
          </p:nvSpPr>
          <p:spPr bwMode="auto">
            <a:xfrm>
              <a:off x="1528997" y="1870247"/>
              <a:ext cx="1648917" cy="3870985"/>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 name="Text Box 26">
              <a:extLst>
                <a:ext uri="{FF2B5EF4-FFF2-40B4-BE49-F238E27FC236}">
                  <a16:creationId xmlns:a16="http://schemas.microsoft.com/office/drawing/2014/main" id="{D3D80EA6-250D-D74B-C28B-7F25C77FEF7D}"/>
                </a:ext>
              </a:extLst>
            </p:cNvPr>
            <p:cNvSpPr txBox="1">
              <a:spLocks noChangeArrowheads="1"/>
            </p:cNvSpPr>
            <p:nvPr/>
          </p:nvSpPr>
          <p:spPr bwMode="auto">
            <a:xfrm>
              <a:off x="1484027" y="1706480"/>
              <a:ext cx="1765726" cy="403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1" i="0" u="none" strike="noStrike" kern="1200" cap="none" spc="0" normalizeH="0" baseline="0" noProof="0" dirty="0">
                  <a:ln>
                    <a:noFill/>
                  </a:ln>
                  <a:effectLst/>
                  <a:uLnTx/>
                  <a:uFillTx/>
                  <a:latin typeface="+mn-lt"/>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physical</a:t>
              </a:r>
              <a:endParaRPr kumimoji="0" lang="en-US" altLang="en-US" sz="18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endParaRPr>
            </a:p>
          </p:txBody>
        </p:sp>
        <p:cxnSp>
          <p:nvCxnSpPr>
            <p:cNvPr id="42" name="Straight Connector 41">
              <a:extLst>
                <a:ext uri="{FF2B5EF4-FFF2-40B4-BE49-F238E27FC236}">
                  <a16:creationId xmlns:a16="http://schemas.microsoft.com/office/drawing/2014/main" id="{8AD1F0B8-B850-2242-DC7F-CBA17DF4867E}"/>
                </a:ext>
              </a:extLst>
            </p:cNvPr>
            <p:cNvCxnSpPr>
              <a:cxnSpLocks/>
            </p:cNvCxnSpPr>
            <p:nvPr/>
          </p:nvCxnSpPr>
          <p:spPr>
            <a:xfrm>
              <a:off x="1534432" y="2675745"/>
              <a:ext cx="16434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089010DC-46E9-C32A-1814-DB789043A434}"/>
                </a:ext>
              </a:extLst>
            </p:cNvPr>
            <p:cNvCxnSpPr>
              <a:cxnSpLocks/>
            </p:cNvCxnSpPr>
            <p:nvPr/>
          </p:nvCxnSpPr>
          <p:spPr>
            <a:xfrm>
              <a:off x="1506952" y="3472722"/>
              <a:ext cx="16559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3B3B220E-87D7-6D22-E870-302DCD70BA5C}"/>
                </a:ext>
              </a:extLst>
            </p:cNvPr>
            <p:cNvCxnSpPr>
              <a:cxnSpLocks/>
            </p:cNvCxnSpPr>
            <p:nvPr/>
          </p:nvCxnSpPr>
          <p:spPr>
            <a:xfrm>
              <a:off x="1509450" y="4209737"/>
              <a:ext cx="16684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7E1DAD7-AA1B-054D-0BBC-253CD42CA31F}"/>
                </a:ext>
              </a:extLst>
            </p:cNvPr>
            <p:cNvCxnSpPr>
              <a:cxnSpLocks/>
            </p:cNvCxnSpPr>
            <p:nvPr/>
          </p:nvCxnSpPr>
          <p:spPr>
            <a:xfrm>
              <a:off x="1511947" y="4991726"/>
              <a:ext cx="16509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Rectangle 45">
            <a:extLst>
              <a:ext uri="{FF2B5EF4-FFF2-40B4-BE49-F238E27FC236}">
                <a16:creationId xmlns:a16="http://schemas.microsoft.com/office/drawing/2014/main" id="{886CE080-9660-607A-480D-17F044D483F4}"/>
              </a:ext>
            </a:extLst>
          </p:cNvPr>
          <p:cNvSpPr/>
          <p:nvPr/>
        </p:nvSpPr>
        <p:spPr>
          <a:xfrm>
            <a:off x="-3161" y="6915988"/>
            <a:ext cx="12192000" cy="923330"/>
          </a:xfrm>
          <a:prstGeom prst="rect">
            <a:avLst/>
          </a:prstGeom>
        </p:spPr>
        <p:txBody>
          <a:bodyPr wrap="square">
            <a:spAutoFit/>
          </a:bodyPr>
          <a:lstStyle/>
          <a:p>
            <a:pPr algn="ctr"/>
            <a:r>
              <a:rPr lang="en-US" altLang="en-US" dirty="0">
                <a:solidFill>
                  <a:srgbClr val="FF0000"/>
                </a:solidFill>
                <a:latin typeface="Gill Sans MT" charset="0"/>
                <a:ea typeface="Gill Sans MT" charset="0"/>
                <a:cs typeface="Gill Sans MT" charset="0"/>
              </a:rPr>
              <a:t>Source: Scott </a:t>
            </a:r>
            <a:r>
              <a:rPr lang="en-US" altLang="en-US" dirty="0" err="1">
                <a:solidFill>
                  <a:srgbClr val="FF0000"/>
                </a:solidFill>
                <a:latin typeface="Gill Sans MT" charset="0"/>
                <a:ea typeface="Gill Sans MT" charset="0"/>
                <a:cs typeface="Gill Sans MT" charset="0"/>
              </a:rPr>
              <a:t>Shenker</a:t>
            </a:r>
            <a:r>
              <a:rPr lang="en-US" altLang="en-US" dirty="0">
                <a:solidFill>
                  <a:srgbClr val="FF0000"/>
                </a:solidFill>
                <a:latin typeface="Gill Sans MT" charset="0"/>
                <a:ea typeface="Gill Sans MT" charset="0"/>
                <a:cs typeface="Gill Sans MT" charset="0"/>
              </a:rPr>
              <a:t> (UC Berkeley): slide 7 at </a:t>
            </a:r>
            <a:r>
              <a:rPr lang="en-US" dirty="0">
                <a:solidFill>
                  <a:srgbClr val="FF0000"/>
                </a:solidFill>
                <a:latin typeface="Gill Sans MT" charset="0"/>
                <a:ea typeface="Gill Sans MT" charset="0"/>
                <a:cs typeface="Gill Sans MT" charset="0"/>
              </a:rPr>
              <a:t>The Future of Networking, and the Past of Protocols</a:t>
            </a:r>
            <a:endParaRPr lang="en-US" altLang="en-US" dirty="0">
              <a:solidFill>
                <a:srgbClr val="FF0000"/>
              </a:solidFill>
              <a:latin typeface="Gill Sans MT" charset="0"/>
              <a:ea typeface="Gill Sans MT" charset="0"/>
              <a:cs typeface="Gill Sans MT" charset="0"/>
            </a:endParaRPr>
          </a:p>
          <a:p>
            <a:pPr algn="ctr"/>
            <a:r>
              <a:rPr lang="en-US" altLang="en-US" dirty="0">
                <a:solidFill>
                  <a:srgbClr val="FF0000"/>
                </a:solidFill>
                <a:latin typeface="Gill Sans MT" charset="0"/>
                <a:ea typeface="Gill Sans MT" charset="0"/>
                <a:cs typeface="Gill Sans MT" charset="0"/>
              </a:rPr>
              <a:t>https://</a:t>
            </a:r>
            <a:r>
              <a:rPr lang="en-US" altLang="en-US" dirty="0" err="1">
                <a:solidFill>
                  <a:srgbClr val="FF0000"/>
                </a:solidFill>
                <a:latin typeface="Gill Sans MT" charset="0"/>
                <a:ea typeface="Gill Sans MT" charset="0"/>
                <a:cs typeface="Gill Sans MT" charset="0"/>
              </a:rPr>
              <a:t>www.youtube.com</a:t>
            </a:r>
            <a:r>
              <a:rPr lang="en-US" altLang="en-US" dirty="0">
                <a:solidFill>
                  <a:srgbClr val="FF0000"/>
                </a:solidFill>
                <a:latin typeface="Gill Sans MT" charset="0"/>
                <a:ea typeface="Gill Sans MT" charset="0"/>
                <a:cs typeface="Gill Sans MT" charset="0"/>
              </a:rPr>
              <a:t>/</a:t>
            </a:r>
            <a:r>
              <a:rPr lang="en-US" altLang="en-US" dirty="0" err="1">
                <a:solidFill>
                  <a:srgbClr val="FF0000"/>
                </a:solidFill>
                <a:latin typeface="Gill Sans MT" charset="0"/>
                <a:ea typeface="Gill Sans MT" charset="0"/>
                <a:cs typeface="Gill Sans MT" charset="0"/>
              </a:rPr>
              <a:t>watch?v</a:t>
            </a:r>
            <a:r>
              <a:rPr lang="en-US" altLang="en-US" dirty="0">
                <a:solidFill>
                  <a:srgbClr val="FF0000"/>
                </a:solidFill>
                <a:latin typeface="Gill Sans MT" charset="0"/>
                <a:ea typeface="Gill Sans MT" charset="0"/>
                <a:cs typeface="Gill Sans MT" charset="0"/>
              </a:rPr>
              <a:t>=YHeyuD89n1Y&amp;t=111s</a:t>
            </a:r>
          </a:p>
          <a:p>
            <a:pPr algn="ctr"/>
            <a:endParaRPr lang="en-US" altLang="en-US" dirty="0">
              <a:solidFill>
                <a:srgbClr val="FF0000"/>
              </a:solidFill>
              <a:latin typeface="Gill Sans MT" charset="0"/>
              <a:ea typeface="Gill Sans MT" charset="0"/>
              <a:cs typeface="Gill Sans MT" charset="0"/>
            </a:endParaRPr>
          </a:p>
        </p:txBody>
      </p:sp>
      <p:sp>
        <p:nvSpPr>
          <p:cNvPr id="2" name="Rectangle 3">
            <a:extLst>
              <a:ext uri="{FF2B5EF4-FFF2-40B4-BE49-F238E27FC236}">
                <a16:creationId xmlns:a16="http://schemas.microsoft.com/office/drawing/2014/main" id="{2FDFDDCC-C19C-AD86-853D-3D5F241BD4F6}"/>
              </a:ext>
            </a:extLst>
          </p:cNvPr>
          <p:cNvSpPr>
            <a:spLocks noChangeArrowheads="1"/>
          </p:cNvSpPr>
          <p:nvPr/>
        </p:nvSpPr>
        <p:spPr bwMode="auto">
          <a:xfrm>
            <a:off x="3278183" y="-278792"/>
            <a:ext cx="7780865"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endParaRPr lang="en-US" altLang="en-US" sz="5400" b="1" dirty="0">
              <a:solidFill>
                <a:srgbClr val="000099"/>
              </a:solidFill>
              <a:latin typeface="+mj-lt"/>
            </a:endParaRPr>
          </a:p>
        </p:txBody>
      </p:sp>
      <p:sp>
        <p:nvSpPr>
          <p:cNvPr id="49" name="Text Box 6">
            <a:extLst>
              <a:ext uri="{FF2B5EF4-FFF2-40B4-BE49-F238E27FC236}">
                <a16:creationId xmlns:a16="http://schemas.microsoft.com/office/drawing/2014/main" id="{F8B967B4-F5F3-D024-3F66-E1F2A3A62C48}"/>
              </a:ext>
            </a:extLst>
          </p:cNvPr>
          <p:cNvSpPr txBox="1">
            <a:spLocks noChangeArrowheads="1"/>
          </p:cNvSpPr>
          <p:nvPr/>
        </p:nvSpPr>
        <p:spPr bwMode="auto">
          <a:xfrm>
            <a:off x="-3161" y="5993493"/>
            <a:ext cx="81320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dirty="0">
                <a:solidFill>
                  <a:srgbClr val="FF0000"/>
                </a:solidFill>
                <a:latin typeface="+mn-lt"/>
              </a:rPr>
              <a:t>The source PowerPoint slides are public available, provided by Authors (JFK/KWR). They are revised for CS536@Purdue. </a:t>
            </a:r>
            <a:endParaRPr lang="en-US" altLang="en-US" dirty="0">
              <a:solidFill>
                <a:srgbClr val="FF0000"/>
              </a:solidFill>
            </a:endParaRPr>
          </a:p>
        </p:txBody>
      </p:sp>
    </p:spTree>
    <p:extLst>
      <p:ext uri="{BB962C8B-B14F-4D97-AF65-F5344CB8AC3E}">
        <p14:creationId xmlns:p14="http://schemas.microsoft.com/office/powerpoint/2010/main" val="9823546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An application-layer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rotocol </a:t>
            </a:r>
            <a:r>
              <a:rPr lang="en-US" altLang="en-US" dirty="0">
                <a:ea typeface="ＭＳ Ｐゴシック" panose="020B0600070205080204" pitchFamily="34" charset="-128"/>
              </a:rPr>
              <a:t>d</a:t>
            </a:r>
            <a:r>
              <a:rPr lang="en-US" altLang="en-US" sz="4400" dirty="0">
                <a:ea typeface="ＭＳ Ｐゴシック" panose="020B0600070205080204" pitchFamily="34" charset="-128"/>
              </a:rPr>
              <a:t>efines:</a:t>
            </a:r>
            <a:endParaRPr lang="en-US" sz="4400"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759182" y="1464838"/>
            <a:ext cx="529730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types of messages exchanged,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request, response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syntax: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fields in messages &amp; how fields are delineated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semantics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meaning of information in fields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rules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6555631" y="1474670"/>
            <a:ext cx="475866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open protocols: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in RFCs, everyone has access to protocol definition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allows for interoperability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HTTP,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proprietary protocols: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Skype, Zoom</a:t>
            </a:r>
          </a:p>
        </p:txBody>
      </p:sp>
      <p:sp>
        <p:nvSpPr>
          <p:cNvPr id="5" name="Slide Number Placeholder 2">
            <a:extLst>
              <a:ext uri="{FF2B5EF4-FFF2-40B4-BE49-F238E27FC236}">
                <a16:creationId xmlns:a16="http://schemas.microsoft.com/office/drawing/2014/main" id="{2BFE3DF4-2D02-7D4F-B76E-99CD4324F96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a:t>
            </a:fld>
            <a:endParaRPr lang="en-US" dirty="0"/>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4" end="4"/>
                                            </p:txEl>
                                          </p:spTgt>
                                        </p:tgtEl>
                                        <p:attrNameLst>
                                          <p:attrName>style.visibility</p:attrName>
                                        </p:attrNameLst>
                                      </p:cBhvr>
                                      <p:to>
                                        <p:strVal val="visible"/>
                                      </p:to>
                                    </p:set>
                                    <p:animEffect transition="in" filter="dissolve">
                                      <p:cBhvr>
                                        <p:cTn id="13" dur="500"/>
                                        <p:tgtEl>
                                          <p:spTgt spid="7">
                                            <p:txEl>
                                              <p:pRg st="4" end="4"/>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7">
                                            <p:txEl>
                                              <p:pRg st="5" end="5"/>
                                            </p:txEl>
                                          </p:spTgt>
                                        </p:tgtEl>
                                        <p:attrNameLst>
                                          <p:attrName>style.visibility</p:attrName>
                                        </p:attrNameLst>
                                      </p:cBhvr>
                                      <p:to>
                                        <p:strVal val="visible"/>
                                      </p:to>
                                    </p:set>
                                    <p:animEffect transition="in" filter="dissolve">
                                      <p:cBhvr>
                                        <p:cTn id="16" dur="500"/>
                                        <p:tgtEl>
                                          <p:spTgt spid="7">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7">
                                            <p:txEl>
                                              <p:pRg st="6" end="6"/>
                                            </p:txEl>
                                          </p:spTgt>
                                        </p:tgtEl>
                                        <p:attrNameLst>
                                          <p:attrName>style.visibility</p:attrName>
                                        </p:attrNameLst>
                                      </p:cBhvr>
                                      <p:to>
                                        <p:strVal val="visible"/>
                                      </p:to>
                                    </p:set>
                                    <p:animEffect transition="in" filter="dissolve">
                                      <p:cBhvr>
                                        <p:cTn id="21" dur="500"/>
                                        <p:tgtEl>
                                          <p:spTgt spid="7">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0" end="0"/>
                                            </p:txEl>
                                          </p:spTgt>
                                        </p:tgtEl>
                                        <p:attrNameLst>
                                          <p:attrName>style.visibility</p:attrName>
                                        </p:attrNameLst>
                                      </p:cBhvr>
                                      <p:to>
                                        <p:strVal val="visible"/>
                                      </p:to>
                                    </p:set>
                                    <p:animEffect transition="in" filter="dissolve">
                                      <p:cBhvr>
                                        <p:cTn id="26" dur="500"/>
                                        <p:tgtEl>
                                          <p:spTgt spid="8">
                                            <p:txEl>
                                              <p:pRg st="0" end="0"/>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8">
                                            <p:txEl>
                                              <p:pRg st="1" end="1"/>
                                            </p:txEl>
                                          </p:spTgt>
                                        </p:tgtEl>
                                        <p:attrNameLst>
                                          <p:attrName>style.visibility</p:attrName>
                                        </p:attrNameLst>
                                      </p:cBhvr>
                                      <p:to>
                                        <p:strVal val="visible"/>
                                      </p:to>
                                    </p:set>
                                    <p:animEffect transition="in" filter="dissolve">
                                      <p:cBhvr>
                                        <p:cTn id="29" dur="500"/>
                                        <p:tgtEl>
                                          <p:spTgt spid="8">
                                            <p:txEl>
                                              <p:pRg st="1" end="1"/>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8">
                                            <p:txEl>
                                              <p:pRg st="2" end="2"/>
                                            </p:txEl>
                                          </p:spTgt>
                                        </p:tgtEl>
                                        <p:attrNameLst>
                                          <p:attrName>style.visibility</p:attrName>
                                        </p:attrNameLst>
                                      </p:cBhvr>
                                      <p:to>
                                        <p:strVal val="visible"/>
                                      </p:to>
                                    </p:set>
                                    <p:animEffect transition="in" filter="dissolve">
                                      <p:cBhvr>
                                        <p:cTn id="32" dur="500"/>
                                        <p:tgtEl>
                                          <p:spTgt spid="8">
                                            <p:txEl>
                                              <p:pRg st="2" end="2"/>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8">
                                            <p:txEl>
                                              <p:pRg st="3" end="3"/>
                                            </p:txEl>
                                          </p:spTgt>
                                        </p:tgtEl>
                                        <p:attrNameLst>
                                          <p:attrName>style.visibility</p:attrName>
                                        </p:attrNameLst>
                                      </p:cBhvr>
                                      <p:to>
                                        <p:strVal val="visible"/>
                                      </p:to>
                                    </p:set>
                                    <p:animEffect transition="in" filter="dissolve">
                                      <p:cBhvr>
                                        <p:cTn id="35" dur="500"/>
                                        <p:tgtEl>
                                          <p:spTgt spid="8">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
                                            <p:txEl>
                                              <p:pRg st="4" end="4"/>
                                            </p:txEl>
                                          </p:spTgt>
                                        </p:tgtEl>
                                        <p:attrNameLst>
                                          <p:attrName>style.visibility</p:attrName>
                                        </p:attrNameLst>
                                      </p:cBhvr>
                                      <p:to>
                                        <p:strVal val="visible"/>
                                      </p:to>
                                    </p:set>
                                    <p:animEffect transition="in" filter="dissolve">
                                      <p:cBhvr>
                                        <p:cTn id="40" dur="500"/>
                                        <p:tgtEl>
                                          <p:spTgt spid="8">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5" end="5"/>
                                            </p:txEl>
                                          </p:spTgt>
                                        </p:tgtEl>
                                        <p:attrNameLst>
                                          <p:attrName>style.visibility</p:attrName>
                                        </p:attrNameLst>
                                      </p:cBhvr>
                                      <p:to>
                                        <p:strVal val="visible"/>
                                      </p:to>
                                    </p:set>
                                    <p:animEffect transition="in" filter="dissolve">
                                      <p:cBhvr>
                                        <p:cTn id="43"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703683" y="1457742"/>
            <a:ext cx="8448901" cy="894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799123" y="1492538"/>
            <a:ext cx="6164385"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7188" marR="0" lvl="0" indent="-341313" algn="l" defTabSz="914400" rtl="0" eaLnBrk="1" fontAlgn="auto" latinLnBrk="0" hangingPunct="1">
              <a:lnSpc>
                <a:spcPct val="100000"/>
              </a:lnSpc>
              <a:spcBef>
                <a:spcPts val="0"/>
              </a:spcBef>
              <a:spcAft>
                <a:spcPts val="0"/>
              </a:spcAft>
              <a:buClr>
                <a:srgbClr val="0000A3"/>
              </a:buClr>
              <a:buSzPct val="100000"/>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 video traffic: major consumer of Internet bandwidth</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Netflix, YouTube, Amazon Prime: 80% of residential ISP traffic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(2020)</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scale - how to reach ~1B users?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6665E308-402E-4042-A40D-C589192435C8}"/>
              </a:ext>
            </a:extLst>
          </p:cNvPr>
          <p:cNvGrpSpPr/>
          <p:nvPr/>
        </p:nvGrpSpPr>
        <p:grpSpPr>
          <a:xfrm>
            <a:off x="8502619" y="3784268"/>
            <a:ext cx="3689381" cy="2624305"/>
            <a:chOff x="8502619" y="4539639"/>
            <a:chExt cx="3689381" cy="2624305"/>
          </a:xfrm>
        </p:grpSpPr>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30975" y="6101881"/>
              <a:ext cx="1710592" cy="10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20238" y="4539639"/>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02619" y="4874389"/>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972122" y="5629397"/>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Rectangle 43">
            <a:extLst>
              <a:ext uri="{FF2B5EF4-FFF2-40B4-BE49-F238E27FC236}">
                <a16:creationId xmlns:a16="http://schemas.microsoft.com/office/drawing/2014/main" id="{4D8B542F-9DF5-C749-A79E-89811A1F4831}"/>
              </a:ext>
            </a:extLst>
          </p:cNvPr>
          <p:cNvSpPr>
            <a:spLocks noChangeArrowheads="1"/>
          </p:cNvSpPr>
          <p:nvPr/>
        </p:nvSpPr>
        <p:spPr bwMode="auto">
          <a:xfrm>
            <a:off x="857738" y="4177497"/>
            <a:ext cx="9341339"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heterogeneity</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users have different capabilities (e.g., wired versus mobile; bandwidth rich versus bandwidth poor)</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solution: </a:t>
            </a:r>
            <a:r>
              <a:rPr kumimoji="0" lang="en-US" altLang="en-US" sz="3200" b="0" u="none" strike="noStrike" kern="1200" cap="none" spc="0" normalizeH="0" baseline="0" noProof="0" dirty="0">
                <a:ln>
                  <a:noFill/>
                </a:ln>
                <a:effectLst/>
                <a:uLnTx/>
                <a:uFillTx/>
                <a:latin typeface="Calibri" panose="020F0502020204030204"/>
                <a:ea typeface="ＭＳ Ｐゴシック" panose="020B0600070205080204" pitchFamily="34" charset="-128"/>
                <a:cs typeface="+mn-cs"/>
              </a:rPr>
              <a:t>distributed, application-level infrastructure</a:t>
            </a:r>
          </a:p>
        </p:txBody>
      </p:sp>
      <p:sp>
        <p:nvSpPr>
          <p:cNvPr id="12" name="Slide Number Placeholder 2">
            <a:extLst>
              <a:ext uri="{FF2B5EF4-FFF2-40B4-BE49-F238E27FC236}">
                <a16:creationId xmlns:a16="http://schemas.microsoft.com/office/drawing/2014/main" id="{18329690-E6B4-B94C-B527-578B12C7EAE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100</a:t>
            </a:fld>
            <a:endParaRPr lang="en-US" dirty="0"/>
          </a:p>
        </p:txBody>
      </p:sp>
    </p:spTree>
    <p:extLst>
      <p:ext uri="{BB962C8B-B14F-4D97-AF65-F5344CB8AC3E}">
        <p14:creationId xmlns:p14="http://schemas.microsoft.com/office/powerpoint/2010/main" val="240042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Effect transition="in" filter="dissolve">
                                      <p:cBhvr>
                                        <p:cTn id="7" dur="500"/>
                                        <p:tgtEl>
                                          <p:spTgt spid="84">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dissolve">
                                      <p:cBhvr>
                                        <p:cTn id="12" dur="500"/>
                                        <p:tgtEl>
                                          <p:spTgt spid="11">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Effect transition="in" filter="dissolve">
                                      <p:cBhvr>
                                        <p:cTn id="15" dur="500"/>
                                        <p:tgtEl>
                                          <p:spTgt spid="11">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dissolve">
                                      <p:cBhvr>
                                        <p:cTn id="20" dur="500"/>
                                        <p:tgtEl>
                                          <p:spTgt spid="11">
                                            <p:txEl>
                                              <p:pRg st="2" end="2"/>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864007" y="1452894"/>
            <a:ext cx="5710237" cy="49085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sequence of images displayed at constant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24 images/sec</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digital image: array of pixels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pixel represented by bits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coding: use redundancy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within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between</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images to decrease # bits used to encode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spatial (within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temporal (from one image to next)</a:t>
            </a:r>
          </a:p>
        </p:txBody>
      </p:sp>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1760" y="2016918"/>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7728905" y="562768"/>
            <a:ext cx="3274430"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7707517" y="3922158"/>
            <a:ext cx="933284"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9435347" y="5878584"/>
            <a:ext cx="11967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grpSp>
        <p:nvGrpSpPr>
          <p:cNvPr id="2" name="Group 1">
            <a:extLst>
              <a:ext uri="{FF2B5EF4-FFF2-40B4-BE49-F238E27FC236}">
                <a16:creationId xmlns:a16="http://schemas.microsoft.com/office/drawing/2014/main" id="{A6970339-7C15-1D44-9D1C-0D1C2D58B670}"/>
              </a:ext>
            </a:extLst>
          </p:cNvPr>
          <p:cNvGrpSpPr/>
          <p:nvPr/>
        </p:nvGrpSpPr>
        <p:grpSpPr>
          <a:xfrm>
            <a:off x="6722609" y="4288938"/>
            <a:ext cx="2646470" cy="2006293"/>
            <a:chOff x="6722609" y="4288938"/>
            <a:chExt cx="2646470" cy="2006293"/>
          </a:xfrm>
        </p:grpSpPr>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6722609" y="5125243"/>
              <a:ext cx="2277657"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8356199" y="4288938"/>
              <a:ext cx="101288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96363" y="4074213"/>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Slide Number Placeholder 2">
            <a:extLst>
              <a:ext uri="{FF2B5EF4-FFF2-40B4-BE49-F238E27FC236}">
                <a16:creationId xmlns:a16="http://schemas.microsoft.com/office/drawing/2014/main" id="{6403B6E8-FB16-964A-85D2-C2E978C0F6D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101</a:t>
            </a:fld>
            <a:endParaRPr lang="en-US" dirty="0"/>
          </a:p>
        </p:txBody>
      </p:sp>
    </p:spTree>
    <p:extLst>
      <p:ext uri="{BB962C8B-B14F-4D97-AF65-F5344CB8AC3E}">
        <p14:creationId xmlns:p14="http://schemas.microsoft.com/office/powerpoint/2010/main" val="219497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dissolve">
                                      <p:cBhvr>
                                        <p:cTn id="7" dur="500"/>
                                        <p:tgtEl>
                                          <p:spTgt spid="1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
                                            <p:txEl>
                                              <p:pRg st="3" end="3"/>
                                            </p:txEl>
                                          </p:spTgt>
                                        </p:tgtEl>
                                        <p:attrNameLst>
                                          <p:attrName>style.visibility</p:attrName>
                                        </p:attrNameLst>
                                      </p:cBhvr>
                                      <p:to>
                                        <p:strVal val="visible"/>
                                      </p:to>
                                    </p:set>
                                    <p:animEffect transition="in" filter="dissolve">
                                      <p:cBhvr>
                                        <p:cTn id="10" dur="500"/>
                                        <p:tgtEl>
                                          <p:spTgt spid="1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dissolve">
                                      <p:cBhvr>
                                        <p:cTn id="15" dur="500"/>
                                        <p:tgtEl>
                                          <p:spTgt spid="12">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xEl>
                                              <p:pRg st="5" end="5"/>
                                            </p:txEl>
                                          </p:spTgt>
                                        </p:tgtEl>
                                        <p:attrNameLst>
                                          <p:attrName>style.visibility</p:attrName>
                                        </p:attrNameLst>
                                      </p:cBhvr>
                                      <p:to>
                                        <p:strVal val="visible"/>
                                      </p:to>
                                    </p:set>
                                    <p:animEffect transition="in" filter="dissolve">
                                      <p:cBhvr>
                                        <p:cTn id="20" dur="500"/>
                                        <p:tgtEl>
                                          <p:spTgt spid="12">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dissolve">
                                      <p:cBhvr>
                                        <p:cTn id="23" dur="5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12">
                                            <p:txEl>
                                              <p:pRg st="6" end="6"/>
                                            </p:txEl>
                                          </p:spTgt>
                                        </p:tgtEl>
                                        <p:attrNameLst>
                                          <p:attrName>style.visibility</p:attrName>
                                        </p:attrNameLst>
                                      </p:cBhvr>
                                      <p:to>
                                        <p:strVal val="visible"/>
                                      </p:to>
                                    </p:set>
                                    <p:animEffect transition="in" filter="dissolve">
                                      <p:cBhvr>
                                        <p:cTn id="28" dur="500"/>
                                        <p:tgtEl>
                                          <p:spTgt spid="12">
                                            <p:txEl>
                                              <p:pRg st="6" end="6"/>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dissolve">
                                      <p:cBhvr>
                                        <p:cTn id="3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1033466" y="1458684"/>
            <a:ext cx="5254061" cy="490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CBR: (constant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encoding rate fixed</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VBR:  (variable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encoding rate changes as amount of spatial, temporal coding changes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examples: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 1 (CD-ROM) 1.5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MPEG2 (DVD) 3-6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MPEG4 (often used in Internet,  64Kbps – 12 Mbps)</a:t>
            </a:r>
          </a:p>
        </p:txBody>
      </p:sp>
      <p:sp>
        <p:nvSpPr>
          <p:cNvPr id="26" name="Slide Number Placeholder 2">
            <a:extLst>
              <a:ext uri="{FF2B5EF4-FFF2-40B4-BE49-F238E27FC236}">
                <a16:creationId xmlns:a16="http://schemas.microsoft.com/office/drawing/2014/main" id="{410CB071-0A91-C647-A7D5-67DAB10B439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102</a:t>
            </a:fld>
            <a:endParaRPr lang="en-US" dirty="0"/>
          </a:p>
        </p:txBody>
      </p:sp>
    </p:spTree>
    <p:extLst>
      <p:ext uri="{BB962C8B-B14F-4D97-AF65-F5344CB8AC3E}">
        <p14:creationId xmlns:p14="http://schemas.microsoft.com/office/powerpoint/2010/main" val="351331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1" end="1"/>
                                            </p:txEl>
                                          </p:spTgt>
                                        </p:tgtEl>
                                        <p:attrNameLst>
                                          <p:attrName>style.visibility</p:attrName>
                                        </p:attrNameLst>
                                      </p:cBhvr>
                                      <p:to>
                                        <p:strVal val="visible"/>
                                      </p:to>
                                    </p:set>
                                    <p:animEffect transition="in" filter="dissolve">
                                      <p:cBhvr>
                                        <p:cTn id="7" dur="500"/>
                                        <p:tgtEl>
                                          <p:spTgt spid="2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xEl>
                                              <p:pRg st="2" end="2"/>
                                            </p:txEl>
                                          </p:spTgt>
                                        </p:tgtEl>
                                        <p:attrNameLst>
                                          <p:attrName>style.visibility</p:attrName>
                                        </p:attrNameLst>
                                      </p:cBhvr>
                                      <p:to>
                                        <p:strVal val="visible"/>
                                      </p:to>
                                    </p:set>
                                    <p:animEffect transition="in" filter="dissolve">
                                      <p:cBhvr>
                                        <p:cTn id="12" dur="500"/>
                                        <p:tgtEl>
                                          <p:spTgt spid="2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5">
                                            <p:txEl>
                                              <p:pRg st="3" end="3"/>
                                            </p:txEl>
                                          </p:spTgt>
                                        </p:tgtEl>
                                        <p:attrNameLst>
                                          <p:attrName>style.visibility</p:attrName>
                                        </p:attrNameLst>
                                      </p:cBhvr>
                                      <p:to>
                                        <p:strVal val="visible"/>
                                      </p:to>
                                    </p:set>
                                    <p:animEffect transition="in" filter="dissolve">
                                      <p:cBhvr>
                                        <p:cTn id="15" dur="500"/>
                                        <p:tgtEl>
                                          <p:spTgt spid="25">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5">
                                            <p:txEl>
                                              <p:pRg st="4" end="4"/>
                                            </p:txEl>
                                          </p:spTgt>
                                        </p:tgtEl>
                                        <p:attrNameLst>
                                          <p:attrName>style.visibility</p:attrName>
                                        </p:attrNameLst>
                                      </p:cBhvr>
                                      <p:to>
                                        <p:strVal val="visible"/>
                                      </p:to>
                                    </p:set>
                                    <p:animEffect transition="in" filter="dissolve">
                                      <p:cBhvr>
                                        <p:cTn id="18" dur="500"/>
                                        <p:tgtEl>
                                          <p:spTgt spid="2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5">
                                            <p:txEl>
                                              <p:pRg st="5" end="5"/>
                                            </p:txEl>
                                          </p:spTgt>
                                        </p:tgtEl>
                                        <p:attrNameLst>
                                          <p:attrName>style.visibility</p:attrName>
                                        </p:attrNameLst>
                                      </p:cBhvr>
                                      <p:to>
                                        <p:strVal val="visible"/>
                                      </p:to>
                                    </p:set>
                                    <p:animEffect transition="in" filter="dissolve">
                                      <p:cBhvr>
                                        <p:cTn id="21" dur="500"/>
                                        <p:tgtEl>
                                          <p:spTgt spid="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847142" y="4099627"/>
            <a:ext cx="10923837" cy="2543879"/>
          </a:xfrm>
        </p:spPr>
        <p:txBody>
          <a:bodyPr>
            <a:normAutofit lnSpcReduction="10000"/>
          </a:bodyPr>
          <a:lstStyle/>
          <a:p>
            <a:pPr marL="15875" indent="0">
              <a:buNone/>
            </a:pPr>
            <a:r>
              <a:rPr lang="en-US" sz="3000" dirty="0"/>
              <a:t>Main challenges: </a:t>
            </a:r>
          </a:p>
          <a:p>
            <a:pPr marL="471488" indent="-293688"/>
            <a:r>
              <a:rPr lang="en-US" dirty="0"/>
              <a:t>server-to-client bandwidth will </a:t>
            </a:r>
            <a:r>
              <a:rPr lang="en-US" i="1" dirty="0">
                <a:solidFill>
                  <a:srgbClr val="C00000"/>
                </a:solidFill>
              </a:rPr>
              <a:t>vary</a:t>
            </a:r>
            <a:r>
              <a:rPr lang="en-US" dirty="0"/>
              <a:t> over time, with changing network congestion levels (in house, access network, network core, video server)</a:t>
            </a:r>
          </a:p>
          <a:p>
            <a:pPr marL="471488" indent="-293688"/>
            <a:r>
              <a:rPr lang="en-US" dirty="0"/>
              <a:t>packet loss,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885242" y="1331912"/>
            <a:ext cx="2749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simple scenario</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923341" y="3132138"/>
            <a:ext cx="1652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video server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(stored video)</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4485341" y="1757362"/>
            <a:ext cx="1815446" cy="1481575"/>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1538452" y="2381945"/>
            <a:ext cx="367460" cy="735587"/>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1170991" y="2037185"/>
            <a:ext cx="1102382" cy="340302"/>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5138301" y="2487004"/>
            <a:ext cx="583292" cy="621162"/>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2405877" y="2063933"/>
            <a:ext cx="1997127" cy="115019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2097155" y="2592961"/>
            <a:ext cx="1068231"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3827908" y="2621196"/>
            <a:ext cx="1044130"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5065901" y="3249340"/>
            <a:ext cx="659790" cy="34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2968679" y="2839643"/>
            <a:ext cx="790928" cy="31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Internet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9" name="Slide Number Placeholder 2">
            <a:extLst>
              <a:ext uri="{FF2B5EF4-FFF2-40B4-BE49-F238E27FC236}">
                <a16:creationId xmlns:a16="http://schemas.microsoft.com/office/drawing/2014/main" id="{E59B6253-15F0-6B43-92F4-CFCEFA7140A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103</a:t>
            </a:fld>
            <a:endParaRPr lang="en-US" dirty="0"/>
          </a:p>
        </p:txBody>
      </p:sp>
    </p:spTree>
    <p:extLst>
      <p:ext uri="{BB962C8B-B14F-4D97-AF65-F5344CB8AC3E}">
        <p14:creationId xmlns:p14="http://schemas.microsoft.com/office/powerpoint/2010/main" val="89477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dissolve">
                                      <p:cBhvr>
                                        <p:cTn id="12"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3788806" y="4809551"/>
            <a:ext cx="427037" cy="785812"/>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3361768" y="4441251"/>
            <a:ext cx="1281113" cy="363537"/>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396443" y="1371026"/>
            <a:ext cx="0" cy="2852737"/>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2056843" y="3347465"/>
            <a:ext cx="1662113" cy="1489076"/>
            <a:chOff x="944" y="2184"/>
            <a:chExt cx="1047" cy="938"/>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5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342900" marR="0" lvl="0" indent="-342900" algn="l" defTabSz="914400" rtl="0" eaLnBrk="1" fontAlgn="auto" latinLnBrk="0" hangingPunct="1">
                <a:lnSpc>
                  <a:spcPct val="90000"/>
                </a:lnSpc>
                <a:spcBef>
                  <a:spcPts val="0"/>
                </a:spcBef>
                <a:spcAft>
                  <a:spcPts val="0"/>
                </a:spcAft>
                <a:buClrTx/>
                <a:buSzTx/>
                <a:buFontTx/>
                <a:buAutoNum type="arabicPeriod"/>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586943" y="1691701"/>
            <a:ext cx="2552700" cy="2525712"/>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3723718" y="3122038"/>
            <a:ext cx="1373188" cy="1296988"/>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38" cy="44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C0000"/>
                  </a:solidFill>
                  <a:effectLst/>
                  <a:uLnTx/>
                  <a:uFillTx/>
                  <a:latin typeface="Calibri" panose="020F0502020204030204"/>
                  <a:ea typeface="+mn-ea"/>
                  <a:cs typeface="Arial"/>
                </a:rPr>
                <a:t>2. </a:t>
              </a: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video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45493" y="2518789"/>
            <a:ext cx="1957387" cy="3667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5009593" y="1507551"/>
            <a:ext cx="5768976" cy="4732339"/>
            <a:chOff x="2804" y="903"/>
            <a:chExt cx="3634" cy="2981"/>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903"/>
              <a:ext cx="0" cy="2291"/>
            </a:xfrm>
            <a:prstGeom prst="line">
              <a:avLst/>
            </a:prstGeom>
            <a:noFill/>
            <a:ln w="19050">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686"/>
            </a:xfrm>
            <a:prstGeom prst="rect">
              <a:avLst/>
            </a:prstGeom>
            <a:noFill/>
            <a:ln w="19050">
              <a:solidFill>
                <a:schemeClr val="tx1"/>
              </a:solidFill>
              <a:prstDash val="sysDot"/>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Arial"/>
                </a:rPr>
                <a:t>streaming</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rPr>
                <a:t>: at this time, client  playing out early part of video, while server still sending later part of video</a:t>
              </a: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8657668" y="4236463"/>
            <a:ext cx="620713" cy="3698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time</a:t>
            </a:r>
          </a:p>
        </p:txBody>
      </p:sp>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4478338" y="1693820"/>
            <a:ext cx="2552700" cy="2525713"/>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2" name="Group 1">
            <a:extLst>
              <a:ext uri="{FF2B5EF4-FFF2-40B4-BE49-F238E27FC236}">
                <a16:creationId xmlns:a16="http://schemas.microsoft.com/office/drawing/2014/main" id="{B26649D5-E4EE-4F43-8952-3DE73D1995E6}"/>
              </a:ext>
            </a:extLst>
          </p:cNvPr>
          <p:cNvGrpSpPr/>
          <p:nvPr/>
        </p:nvGrpSpPr>
        <p:grpSpPr>
          <a:xfrm>
            <a:off x="6369579" y="1703345"/>
            <a:ext cx="4535488" cy="2581276"/>
            <a:chOff x="7656512" y="-921322"/>
            <a:chExt cx="4535488" cy="2581276"/>
          </a:xfrm>
        </p:grpSpPr>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7656512" y="-921322"/>
              <a:ext cx="2552700" cy="2525713"/>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8126412" y="951929"/>
              <a:ext cx="4065588" cy="70802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99"/>
                  </a:solidFill>
                  <a:effectLst/>
                  <a:uLnTx/>
                  <a:uFillTx/>
                  <a:latin typeface="Calibri" panose="020F0502020204030204"/>
                  <a:ea typeface="+mn-ea"/>
                  <a:cs typeface="Arial"/>
                </a:rPr>
                <a:t>3. </a:t>
              </a: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video received, played out at client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(30 frames/sec)</a:t>
              </a:r>
              <a:endParaRPr kumimoji="0" lang="en-US" sz="1800" b="0" i="0" u="none" strike="noStrike" kern="1200" cap="none" spc="0" normalizeH="0" baseline="0" noProof="0" dirty="0">
                <a:ln>
                  <a:noFill/>
                </a:ln>
                <a:solidFill>
                  <a:srgbClr val="000099"/>
                </a:solidFill>
                <a:effectLst/>
                <a:uLnTx/>
                <a:uFillTx/>
                <a:latin typeface="Calibri" panose="020F0502020204030204"/>
                <a:ea typeface="+mn-ea"/>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9312275" y="210566"/>
              <a:ext cx="677863" cy="663575"/>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386918" y="4214238"/>
            <a:ext cx="7815263" cy="14288"/>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3779783" y="4034727"/>
            <a:ext cx="249757" cy="291754"/>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0DFDC198-9A1E-FB42-8983-6DE13CE8C154}"/>
              </a:ext>
            </a:extLst>
          </p:cNvPr>
          <p:cNvGrpSpPr/>
          <p:nvPr/>
        </p:nvGrpSpPr>
        <p:grpSpPr>
          <a:xfrm>
            <a:off x="4470401" y="4318000"/>
            <a:ext cx="1930400" cy="869908"/>
            <a:chOff x="6858000" y="237067"/>
            <a:chExt cx="1930400" cy="869908"/>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6999260" y="267187"/>
              <a:ext cx="1616075" cy="839788"/>
            </a:xfrm>
            <a:prstGeom prst="rect">
              <a:avLst/>
            </a:prstGeom>
            <a:solidFill>
              <a:schemeClr val="bg1"/>
            </a:solidFill>
            <a:ln>
              <a:noFill/>
            </a:ln>
            <a:effectLst/>
            <a:extLs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network delay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(fixed in this example)</a:t>
              </a:r>
            </a:p>
          </p:txBody>
        </p:sp>
        <p:cxnSp>
          <p:nvCxnSpPr>
            <p:cNvPr id="6" name="Straight Arrow Connector 5">
              <a:extLst>
                <a:ext uri="{FF2B5EF4-FFF2-40B4-BE49-F238E27FC236}">
                  <a16:creationId xmlns:a16="http://schemas.microsoft.com/office/drawing/2014/main" id="{4638F084-4052-604E-8890-A35DAF4397B3}"/>
                </a:ext>
              </a:extLst>
            </p:cNvPr>
            <p:cNvCxnSpPr/>
            <p:nvPr/>
          </p:nvCxnSpPr>
          <p:spPr>
            <a:xfrm>
              <a:off x="6858000" y="237067"/>
              <a:ext cx="1930400" cy="0"/>
            </a:xfrm>
            <a:prstGeom prst="straightConnector1">
              <a:avLst/>
            </a:prstGeom>
            <a:ln w="158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94" name="Slide Number Placeholder 2">
            <a:extLst>
              <a:ext uri="{FF2B5EF4-FFF2-40B4-BE49-F238E27FC236}">
                <a16:creationId xmlns:a16="http://schemas.microsoft.com/office/drawing/2014/main" id="{200F8D35-5C8A-854F-A1A3-1381940E739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104</a:t>
            </a:fld>
            <a:endParaRPr lang="en-US" dirty="0"/>
          </a:p>
        </p:txBody>
      </p:sp>
    </p:spTree>
    <p:extLst>
      <p:ext uri="{BB962C8B-B14F-4D97-AF65-F5344CB8AC3E}">
        <p14:creationId xmlns:p14="http://schemas.microsoft.com/office/powerpoint/2010/main" val="13535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362"/>
                                        </p:tgtEl>
                                        <p:attrNameLst>
                                          <p:attrName>style.visibility</p:attrName>
                                        </p:attrNameLst>
                                      </p:cBhvr>
                                      <p:to>
                                        <p:strVal val="visible"/>
                                      </p:to>
                                    </p:set>
                                    <p:animEffect transition="in" filter="dissolve">
                                      <p:cBhvr>
                                        <p:cTn id="21" dur="500"/>
                                        <p:tgtEl>
                                          <p:spTgt spid="36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dissolve">
                                      <p:cBhvr>
                                        <p:cTn id="36"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1047801" y="1389828"/>
            <a:ext cx="8553400" cy="44887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continuous playout constraint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during client video playout, playout timing must match original timing </a:t>
            </a:r>
          </a:p>
          <a:p>
            <a:pPr marL="682625" marR="0" lvl="1" indent="-225425" algn="l" defTabSz="914400" rtl="0" eaLnBrk="1" fontAlgn="auto" latinLnBrk="0" hangingPunct="1">
              <a:lnSpc>
                <a:spcPct val="9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but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network delays are variable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(jitter), so will need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client-side buffer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 match continuous playout constraint</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35393" y="3044149"/>
            <a:ext cx="2124226" cy="118012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1047801" y="4167220"/>
            <a:ext cx="8171815" cy="11664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other challenges:</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interactivity: pause, fast-forward, rewind, jump through video</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video packets may be lost, retransmitted</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Slide Number Placeholder 2">
            <a:extLst>
              <a:ext uri="{FF2B5EF4-FFF2-40B4-BE49-F238E27FC236}">
                <a16:creationId xmlns:a16="http://schemas.microsoft.com/office/drawing/2014/main" id="{A5D2AE2C-F374-234F-A82C-47425405A1C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105</a:t>
            </a:fld>
            <a:endParaRPr lang="en-US" dirty="0"/>
          </a:p>
        </p:txBody>
      </p:sp>
    </p:spTree>
    <p:extLst>
      <p:ext uri="{BB962C8B-B14F-4D97-AF65-F5344CB8AC3E}">
        <p14:creationId xmlns:p14="http://schemas.microsoft.com/office/powerpoint/2010/main" val="2566424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95">
                                            <p:txEl>
                                              <p:pRg st="1" end="1"/>
                                            </p:txEl>
                                          </p:spTgt>
                                        </p:tgtEl>
                                        <p:attrNameLst>
                                          <p:attrName>style.visibility</p:attrName>
                                        </p:attrNameLst>
                                      </p:cBhvr>
                                      <p:to>
                                        <p:strVal val="visible"/>
                                      </p:to>
                                    </p:set>
                                    <p:animEffect transition="in" filter="dissolve">
                                      <p:cBhvr>
                                        <p:cTn id="12" dur="500"/>
                                        <p:tgtEl>
                                          <p:spTgt spid="19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2445774" y="1667644"/>
            <a:ext cx="0" cy="2852737"/>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2436249" y="4510856"/>
            <a:ext cx="7815263" cy="14288"/>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3077599" y="1770831"/>
            <a:ext cx="1884555" cy="92333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826774" y="1997844"/>
            <a:ext cx="2552700" cy="2525712"/>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1194824" y="2814097"/>
            <a:ext cx="1957387" cy="36933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Cumulative data</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9706999" y="4533081"/>
            <a:ext cx="6639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4103124" y="2012131"/>
            <a:ext cx="3500438" cy="2520950"/>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37" y="1724"/>
              <a:ext cx="664" cy="5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variable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network</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51" y="1196"/>
              <a:ext cx="875" cy="40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client video</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4582549" y="1983556"/>
            <a:ext cx="5226054" cy="3214688"/>
            <a:chOff x="1874" y="1138"/>
            <a:chExt cx="3292" cy="202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10" cy="5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07"/>
              <a:chOff x="1874" y="2756"/>
              <a:chExt cx="1059" cy="40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0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client playout</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6060511" y="3126165"/>
            <a:ext cx="534988" cy="923926"/>
            <a:chOff x="2822" y="1854"/>
            <a:chExt cx="337" cy="582"/>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707" y="1969"/>
              <a:ext cx="567" cy="3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buffered</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video</a:t>
              </a:r>
              <a:endPar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1252768" y="5367320"/>
            <a:ext cx="10515599" cy="889000"/>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1" u="none" strike="noStrike" kern="1200" cap="none" spc="0" normalizeH="0" baseline="0" noProof="0">
                <a:ln>
                  <a:noFill/>
                </a:ln>
                <a:solidFill>
                  <a:srgbClr val="CC0000"/>
                </a:solidFill>
                <a:effectLst/>
                <a:uLnTx/>
                <a:uFillTx/>
                <a:latin typeface="Calibri" panose="020F0502020204030204"/>
                <a:ea typeface="+mn-ea"/>
                <a:cs typeface="+mn-cs"/>
              </a:rPr>
              <a:t>client-side buffering and playout delay: </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compensate for network-added delay, delay jitter</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Slide Number Placeholder 2">
            <a:extLst>
              <a:ext uri="{FF2B5EF4-FFF2-40B4-BE49-F238E27FC236}">
                <a16:creationId xmlns:a16="http://schemas.microsoft.com/office/drawing/2014/main" id="{F1384BB5-FDBF-D848-A676-BE0449CF3AF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106</a:t>
            </a:fld>
            <a:endParaRPr lang="en-US" dirty="0"/>
          </a:p>
        </p:txBody>
      </p:sp>
    </p:spTree>
    <p:extLst>
      <p:ext uri="{BB962C8B-B14F-4D97-AF65-F5344CB8AC3E}">
        <p14:creationId xmlns:p14="http://schemas.microsoft.com/office/powerpoint/2010/main" val="205950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21">
                                            <p:txEl>
                                              <p:pRg st="0" end="0"/>
                                            </p:txEl>
                                          </p:spTgt>
                                        </p:tgtEl>
                                        <p:attrNameLst>
                                          <p:attrName>style.visibility</p:attrName>
                                        </p:attrNameLst>
                                      </p:cBhvr>
                                      <p:to>
                                        <p:strVal val="visible"/>
                                      </p:to>
                                    </p:set>
                                    <p:animEffect transition="in" filter="dissolve">
                                      <p:cBhvr>
                                        <p:cTn id="21"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822435" y="1484670"/>
            <a:ext cx="10369274"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None/>
              <a:tabLst/>
              <a:defRPr/>
            </a:pPr>
            <a:r>
              <a:rPr kumimoji="0" lang="en-US" altLang="en-US" b="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divides video file into multiple chunks</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chunk encoded at multiple different rates</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lang="en-US" altLang="en-US" dirty="0">
                <a:solidFill>
                  <a:prstClr val="black"/>
                </a:solidFill>
                <a:latin typeface="Calibri" panose="020F0502020204030204"/>
                <a:ea typeface="ＭＳ Ｐゴシック" panose="020B0600070205080204" pitchFamily="34" charset="-128"/>
              </a:rPr>
              <a:t>different rate encodings stored in different files</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lang="en-US" altLang="en-US" dirty="0">
                <a:solidFill>
                  <a:prstClr val="black"/>
                </a:solidFill>
                <a:latin typeface="Calibri" panose="020F0502020204030204"/>
                <a:ea typeface="ＭＳ Ｐゴシック" panose="020B0600070205080204" pitchFamily="34" charset="-128"/>
              </a:rPr>
              <a:t>files replicated in various CDN nodes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manifest file: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provides URLs for different chunks</a:t>
            </a:r>
          </a:p>
        </p:txBody>
      </p:sp>
      <p:grpSp>
        <p:nvGrpSpPr>
          <p:cNvPr id="56" name="Group 2">
            <a:extLst>
              <a:ext uri="{FF2B5EF4-FFF2-40B4-BE49-F238E27FC236}">
                <a16:creationId xmlns:a16="http://schemas.microsoft.com/office/drawing/2014/main" id="{232E2937-932A-8140-A56C-A78B8BFCFF64}"/>
              </a:ext>
            </a:extLst>
          </p:cNvPr>
          <p:cNvGrpSpPr>
            <a:grpSpLocks/>
          </p:cNvGrpSpPr>
          <p:nvPr/>
        </p:nvGrpSpPr>
        <p:grpSpPr bwMode="auto">
          <a:xfrm>
            <a:off x="10418918" y="2387938"/>
            <a:ext cx="1331627" cy="1083147"/>
            <a:chOff x="1842724" y="2867233"/>
            <a:chExt cx="5649912" cy="3416300"/>
          </a:xfrm>
        </p:grpSpPr>
        <p:sp>
          <p:nvSpPr>
            <p:cNvPr id="57" name="AutoShape 99">
              <a:extLst>
                <a:ext uri="{FF2B5EF4-FFF2-40B4-BE49-F238E27FC236}">
                  <a16:creationId xmlns:a16="http://schemas.microsoft.com/office/drawing/2014/main" id="{5055D5A0-B7B0-8947-9D7F-F28A31600DA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 name="Rectangle 87">
              <a:extLst>
                <a:ext uri="{FF2B5EF4-FFF2-40B4-BE49-F238E27FC236}">
                  <a16:creationId xmlns:a16="http://schemas.microsoft.com/office/drawing/2014/main" id="{13B28B0D-9C67-5D40-8231-3A83B9C16DD6}"/>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51" name="Group 349">
            <a:extLst>
              <a:ext uri="{FF2B5EF4-FFF2-40B4-BE49-F238E27FC236}">
                <a16:creationId xmlns:a16="http://schemas.microsoft.com/office/drawing/2014/main" id="{431C7441-FEA9-E649-870D-E4A204A68EA2}"/>
              </a:ext>
            </a:extLst>
          </p:cNvPr>
          <p:cNvGrpSpPr>
            <a:grpSpLocks/>
          </p:cNvGrpSpPr>
          <p:nvPr/>
        </p:nvGrpSpPr>
        <p:grpSpPr bwMode="auto">
          <a:xfrm>
            <a:off x="10897863" y="2829271"/>
            <a:ext cx="427844" cy="454118"/>
            <a:chOff x="4437" y="1472"/>
            <a:chExt cx="427" cy="418"/>
          </a:xfrm>
        </p:grpSpPr>
        <p:sp>
          <p:nvSpPr>
            <p:cNvPr id="152" name="Rectangle 350">
              <a:extLst>
                <a:ext uri="{FF2B5EF4-FFF2-40B4-BE49-F238E27FC236}">
                  <a16:creationId xmlns:a16="http://schemas.microsoft.com/office/drawing/2014/main" id="{5CB65625-7D77-2D48-9EBF-E0DD7EB5555C}"/>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3" name="Rectangle 351">
              <a:extLst>
                <a:ext uri="{FF2B5EF4-FFF2-40B4-BE49-F238E27FC236}">
                  <a16:creationId xmlns:a16="http://schemas.microsoft.com/office/drawing/2014/main" id="{9179FB7F-3949-174E-9E9E-A161E0EF4A75}"/>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4" name="Rectangle 352">
              <a:extLst>
                <a:ext uri="{FF2B5EF4-FFF2-40B4-BE49-F238E27FC236}">
                  <a16:creationId xmlns:a16="http://schemas.microsoft.com/office/drawing/2014/main" id="{7E315010-D1DB-594B-B06F-DFFAAC621E9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5" name="Rectangle 353">
              <a:extLst>
                <a:ext uri="{FF2B5EF4-FFF2-40B4-BE49-F238E27FC236}">
                  <a16:creationId xmlns:a16="http://schemas.microsoft.com/office/drawing/2014/main" id="{03963D0C-B78F-CD4C-82A8-1D695049CB0F}"/>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156" name="Freeform 1287">
            <a:extLst>
              <a:ext uri="{FF2B5EF4-FFF2-40B4-BE49-F238E27FC236}">
                <a16:creationId xmlns:a16="http://schemas.microsoft.com/office/drawing/2014/main" id="{77B492B9-F4A6-AA4F-886C-26D56EDFBA9C}"/>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157" name="Straight Connector 45">
            <a:extLst>
              <a:ext uri="{FF2B5EF4-FFF2-40B4-BE49-F238E27FC236}">
                <a16:creationId xmlns:a16="http://schemas.microsoft.com/office/drawing/2014/main" id="{EF812D6A-3887-5D48-A2A7-90D0F1858553}"/>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TextBox 64">
            <a:extLst>
              <a:ext uri="{FF2B5EF4-FFF2-40B4-BE49-F238E27FC236}">
                <a16:creationId xmlns:a16="http://schemas.microsoft.com/office/drawing/2014/main" id="{47349889-E81A-C242-9729-98BDB7A6D246}"/>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7" name="Freeform 236">
            <a:extLst>
              <a:ext uri="{FF2B5EF4-FFF2-40B4-BE49-F238E27FC236}">
                <a16:creationId xmlns:a16="http://schemas.microsoft.com/office/drawing/2014/main" id="{0AB0D303-D269-7F44-8600-794F5467067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Freeform 237">
            <a:extLst>
              <a:ext uri="{FF2B5EF4-FFF2-40B4-BE49-F238E27FC236}">
                <a16:creationId xmlns:a16="http://schemas.microsoft.com/office/drawing/2014/main" id="{7CE77C4C-F0D2-6344-8886-D4BFC98A935F}"/>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9" name="Group 238">
            <a:extLst>
              <a:ext uri="{FF2B5EF4-FFF2-40B4-BE49-F238E27FC236}">
                <a16:creationId xmlns:a16="http://schemas.microsoft.com/office/drawing/2014/main" id="{0D8A0B99-F17E-9048-89FF-C5E63CBAF4A2}"/>
              </a:ext>
            </a:extLst>
          </p:cNvPr>
          <p:cNvGrpSpPr/>
          <p:nvPr/>
        </p:nvGrpSpPr>
        <p:grpSpPr>
          <a:xfrm>
            <a:off x="10236017" y="2762935"/>
            <a:ext cx="351378" cy="523220"/>
            <a:chOff x="10485997" y="1295948"/>
            <a:chExt cx="351378" cy="523220"/>
          </a:xfrm>
        </p:grpSpPr>
        <p:sp>
          <p:nvSpPr>
            <p:cNvPr id="240" name="Oval 239">
              <a:extLst>
                <a:ext uri="{FF2B5EF4-FFF2-40B4-BE49-F238E27FC236}">
                  <a16:creationId xmlns:a16="http://schemas.microsoft.com/office/drawing/2014/main" id="{336856DC-DFE0-7C40-ABCD-4AD555F9A214}"/>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TextBox 240">
              <a:extLst>
                <a:ext uri="{FF2B5EF4-FFF2-40B4-BE49-F238E27FC236}">
                  <a16:creationId xmlns:a16="http://schemas.microsoft.com/office/drawing/2014/main" id="{F96EFC4C-7C92-AA47-8E56-845F6C38BF12}"/>
                </a:ext>
              </a:extLst>
            </p:cNvPr>
            <p:cNvSpPr txBox="1"/>
            <p:nvPr/>
          </p:nvSpPr>
          <p:spPr>
            <a:xfrm>
              <a:off x="10485997" y="1295948"/>
              <a:ext cx="351378" cy="523220"/>
            </a:xfrm>
            <a:prstGeom prst="rect">
              <a:avLst/>
            </a:prstGeom>
            <a:noFill/>
          </p:spPr>
          <p:txBody>
            <a:bodyPr wrap="none" rtlCol="0">
              <a:spAutoFit/>
            </a:bodyPr>
            <a:lstStyle/>
            <a:p>
              <a:r>
                <a:rPr lang="en-US" sz="2800" dirty="0">
                  <a:solidFill>
                    <a:srgbClr val="CD0000"/>
                  </a:solidFill>
                </a:rPr>
                <a:t>?</a:t>
              </a:r>
            </a:p>
          </p:txBody>
        </p:sp>
      </p:grpSp>
      <p:sp>
        <p:nvSpPr>
          <p:cNvPr id="243" name="Rectangle 3">
            <a:extLst>
              <a:ext uri="{FF2B5EF4-FFF2-40B4-BE49-F238E27FC236}">
                <a16:creationId xmlns:a16="http://schemas.microsoft.com/office/drawing/2014/main" id="{09884CFC-62B5-6946-85A6-0910ED9BC848}"/>
              </a:ext>
            </a:extLst>
          </p:cNvPr>
          <p:cNvSpPr txBox="1">
            <a:spLocks noChangeArrowheads="1"/>
          </p:cNvSpPr>
          <p:nvPr/>
        </p:nvSpPr>
        <p:spPr>
          <a:xfrm>
            <a:off x="857469" y="4086563"/>
            <a:ext cx="10369274" cy="25664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None/>
              <a:tabLst/>
              <a:defRPr/>
            </a:pPr>
            <a:r>
              <a:rPr kumimoji="0" lang="en-US" altLang="en-US" sz="2800" b="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periodically estimates server-to-client bandwidth</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consulting manifest, requests one chunk at a time </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chooses maximum coding rate sustainable given current bandwidth</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choose different coding rates at different points in time (depending on available bandwidth at time), and from different servers</a:t>
            </a:r>
          </a:p>
        </p:txBody>
      </p:sp>
      <p:grpSp>
        <p:nvGrpSpPr>
          <p:cNvPr id="6" name="Group 5">
            <a:extLst>
              <a:ext uri="{FF2B5EF4-FFF2-40B4-BE49-F238E27FC236}">
                <a16:creationId xmlns:a16="http://schemas.microsoft.com/office/drawing/2014/main" id="{9516C6FF-6A10-6041-9BDF-81CF75A59CA8}"/>
              </a:ext>
            </a:extLst>
          </p:cNvPr>
          <p:cNvGrpSpPr/>
          <p:nvPr/>
        </p:nvGrpSpPr>
        <p:grpSpPr>
          <a:xfrm>
            <a:off x="7793102" y="2318615"/>
            <a:ext cx="943482" cy="1132486"/>
            <a:chOff x="7698509" y="2176725"/>
            <a:chExt cx="943482" cy="1132486"/>
          </a:xfrm>
        </p:grpSpPr>
        <p:grpSp>
          <p:nvGrpSpPr>
            <p:cNvPr id="60" name="Group 249">
              <a:extLst>
                <a:ext uri="{FF2B5EF4-FFF2-40B4-BE49-F238E27FC236}">
                  <a16:creationId xmlns:a16="http://schemas.microsoft.com/office/drawing/2014/main" id="{48BBCEB5-A9FB-2642-93D9-9545FFA86D10}"/>
                </a:ext>
              </a:extLst>
            </p:cNvPr>
            <p:cNvGrpSpPr>
              <a:grpSpLocks/>
            </p:cNvGrpSpPr>
            <p:nvPr/>
          </p:nvGrpSpPr>
          <p:grpSpPr bwMode="auto">
            <a:xfrm>
              <a:off x="8058261" y="2771439"/>
              <a:ext cx="269531" cy="537772"/>
              <a:chOff x="4140" y="429"/>
              <a:chExt cx="1425" cy="2396"/>
            </a:xfrm>
          </p:grpSpPr>
          <p:sp>
            <p:nvSpPr>
              <p:cNvPr id="66" name="Freeform 250">
                <a:extLst>
                  <a:ext uri="{FF2B5EF4-FFF2-40B4-BE49-F238E27FC236}">
                    <a16:creationId xmlns:a16="http://schemas.microsoft.com/office/drawing/2014/main" id="{E5578A76-629A-7C4E-929B-B31E9800D6D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Rectangle 251">
                <a:extLst>
                  <a:ext uri="{FF2B5EF4-FFF2-40B4-BE49-F238E27FC236}">
                    <a16:creationId xmlns:a16="http://schemas.microsoft.com/office/drawing/2014/main" id="{1A5867E7-D752-BB44-9E06-DF75CD8E941B}"/>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8" name="Freeform 252">
                <a:extLst>
                  <a:ext uri="{FF2B5EF4-FFF2-40B4-BE49-F238E27FC236}">
                    <a16:creationId xmlns:a16="http://schemas.microsoft.com/office/drawing/2014/main" id="{18A99A20-76B3-D94B-BCB7-5A84A51A3E5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253">
                <a:extLst>
                  <a:ext uri="{FF2B5EF4-FFF2-40B4-BE49-F238E27FC236}">
                    <a16:creationId xmlns:a16="http://schemas.microsoft.com/office/drawing/2014/main" id="{A9BB3F94-5FEF-EF4E-97B6-7F746CE2550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Rectangle 254">
                <a:extLst>
                  <a:ext uri="{FF2B5EF4-FFF2-40B4-BE49-F238E27FC236}">
                    <a16:creationId xmlns:a16="http://schemas.microsoft.com/office/drawing/2014/main" id="{24798097-207A-DE46-ABC7-D6731BD906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1" name="Group 255">
                <a:extLst>
                  <a:ext uri="{FF2B5EF4-FFF2-40B4-BE49-F238E27FC236}">
                    <a16:creationId xmlns:a16="http://schemas.microsoft.com/office/drawing/2014/main" id="{CE875205-8C0D-754E-8E36-32A41C82095B}"/>
                  </a:ext>
                </a:extLst>
              </p:cNvPr>
              <p:cNvGrpSpPr>
                <a:grpSpLocks/>
              </p:cNvGrpSpPr>
              <p:nvPr/>
            </p:nvGrpSpPr>
            <p:grpSpPr bwMode="auto">
              <a:xfrm>
                <a:off x="4749" y="668"/>
                <a:ext cx="581" cy="145"/>
                <a:chOff x="614" y="2568"/>
                <a:chExt cx="725" cy="139"/>
              </a:xfrm>
            </p:grpSpPr>
            <p:sp>
              <p:nvSpPr>
                <p:cNvPr id="149" name="AutoShape 256">
                  <a:extLst>
                    <a:ext uri="{FF2B5EF4-FFF2-40B4-BE49-F238E27FC236}">
                      <a16:creationId xmlns:a16="http://schemas.microsoft.com/office/drawing/2014/main" id="{7F68C377-96A4-A844-B707-FF5A78DCF3E5}"/>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50" name="AutoShape 257">
                  <a:extLst>
                    <a:ext uri="{FF2B5EF4-FFF2-40B4-BE49-F238E27FC236}">
                      <a16:creationId xmlns:a16="http://schemas.microsoft.com/office/drawing/2014/main" id="{FBBE8A7F-E64A-EE41-B2D4-AD4E2707D85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2" name="Rectangle 258">
                <a:extLst>
                  <a:ext uri="{FF2B5EF4-FFF2-40B4-BE49-F238E27FC236}">
                    <a16:creationId xmlns:a16="http://schemas.microsoft.com/office/drawing/2014/main" id="{B39571E5-0FFF-0740-AC4C-800173B23EB1}"/>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3" name="Group 259">
                <a:extLst>
                  <a:ext uri="{FF2B5EF4-FFF2-40B4-BE49-F238E27FC236}">
                    <a16:creationId xmlns:a16="http://schemas.microsoft.com/office/drawing/2014/main" id="{2FFD7F69-CFA4-8345-9CDD-4D7CBE793A1E}"/>
                  </a:ext>
                </a:extLst>
              </p:cNvPr>
              <p:cNvGrpSpPr>
                <a:grpSpLocks/>
              </p:cNvGrpSpPr>
              <p:nvPr/>
            </p:nvGrpSpPr>
            <p:grpSpPr bwMode="auto">
              <a:xfrm>
                <a:off x="4747" y="994"/>
                <a:ext cx="581" cy="134"/>
                <a:chOff x="614" y="2568"/>
                <a:chExt cx="725" cy="139"/>
              </a:xfrm>
            </p:grpSpPr>
            <p:sp>
              <p:nvSpPr>
                <p:cNvPr id="147" name="AutoShape 260">
                  <a:extLst>
                    <a:ext uri="{FF2B5EF4-FFF2-40B4-BE49-F238E27FC236}">
                      <a16:creationId xmlns:a16="http://schemas.microsoft.com/office/drawing/2014/main" id="{C18E76AE-324F-1844-AB10-870723FC048F}"/>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8" name="AutoShape 261">
                  <a:extLst>
                    <a:ext uri="{FF2B5EF4-FFF2-40B4-BE49-F238E27FC236}">
                      <a16:creationId xmlns:a16="http://schemas.microsoft.com/office/drawing/2014/main" id="{309A2001-6A30-874B-9EF6-99E9B7DA9CC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4" name="Rectangle 262">
                <a:extLst>
                  <a:ext uri="{FF2B5EF4-FFF2-40B4-BE49-F238E27FC236}">
                    <a16:creationId xmlns:a16="http://schemas.microsoft.com/office/drawing/2014/main" id="{DA8F8E62-F74D-494C-98D4-A4DCC518EB80}"/>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5" name="Rectangle 263">
                <a:extLst>
                  <a:ext uri="{FF2B5EF4-FFF2-40B4-BE49-F238E27FC236}">
                    <a16:creationId xmlns:a16="http://schemas.microsoft.com/office/drawing/2014/main" id="{5C72FC81-4509-194D-B382-46B04D9F2ACC}"/>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6" name="Group 264">
                <a:extLst>
                  <a:ext uri="{FF2B5EF4-FFF2-40B4-BE49-F238E27FC236}">
                    <a16:creationId xmlns:a16="http://schemas.microsoft.com/office/drawing/2014/main" id="{C74557B3-5043-3E4E-950A-F0F9B84E6633}"/>
                  </a:ext>
                </a:extLst>
              </p:cNvPr>
              <p:cNvGrpSpPr>
                <a:grpSpLocks/>
              </p:cNvGrpSpPr>
              <p:nvPr/>
            </p:nvGrpSpPr>
            <p:grpSpPr bwMode="auto">
              <a:xfrm>
                <a:off x="4735" y="1627"/>
                <a:ext cx="582" cy="151"/>
                <a:chOff x="614" y="2568"/>
                <a:chExt cx="725" cy="139"/>
              </a:xfrm>
            </p:grpSpPr>
            <p:sp>
              <p:nvSpPr>
                <p:cNvPr id="145" name="AutoShape 265">
                  <a:extLst>
                    <a:ext uri="{FF2B5EF4-FFF2-40B4-BE49-F238E27FC236}">
                      <a16:creationId xmlns:a16="http://schemas.microsoft.com/office/drawing/2014/main" id="{638031EB-99B8-7647-9188-5101A28F303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6" name="AutoShape 266">
                  <a:extLst>
                    <a:ext uri="{FF2B5EF4-FFF2-40B4-BE49-F238E27FC236}">
                      <a16:creationId xmlns:a16="http://schemas.microsoft.com/office/drawing/2014/main" id="{6C8E38B1-9F86-7548-BE82-A1907EA55703}"/>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7" name="Freeform 267">
                <a:extLst>
                  <a:ext uri="{FF2B5EF4-FFF2-40B4-BE49-F238E27FC236}">
                    <a16:creationId xmlns:a16="http://schemas.microsoft.com/office/drawing/2014/main" id="{780D28F1-F039-7B47-895F-6AF623B7593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8" name="Group 268">
                <a:extLst>
                  <a:ext uri="{FF2B5EF4-FFF2-40B4-BE49-F238E27FC236}">
                    <a16:creationId xmlns:a16="http://schemas.microsoft.com/office/drawing/2014/main" id="{F8BA803E-E6FA-BE47-9114-B130D8F91D69}"/>
                  </a:ext>
                </a:extLst>
              </p:cNvPr>
              <p:cNvGrpSpPr>
                <a:grpSpLocks/>
              </p:cNvGrpSpPr>
              <p:nvPr/>
            </p:nvGrpSpPr>
            <p:grpSpPr bwMode="auto">
              <a:xfrm>
                <a:off x="4739" y="1327"/>
                <a:ext cx="582" cy="139"/>
                <a:chOff x="614" y="2568"/>
                <a:chExt cx="725" cy="139"/>
              </a:xfrm>
            </p:grpSpPr>
            <p:sp>
              <p:nvSpPr>
                <p:cNvPr id="143" name="AutoShape 269">
                  <a:extLst>
                    <a:ext uri="{FF2B5EF4-FFF2-40B4-BE49-F238E27FC236}">
                      <a16:creationId xmlns:a16="http://schemas.microsoft.com/office/drawing/2014/main" id="{202CDBC5-C1C3-7647-A70B-88D7C320E43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4" name="AutoShape 270">
                  <a:extLst>
                    <a:ext uri="{FF2B5EF4-FFF2-40B4-BE49-F238E27FC236}">
                      <a16:creationId xmlns:a16="http://schemas.microsoft.com/office/drawing/2014/main" id="{C81F10F8-CB38-2F43-AFB2-47C4286EF93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9" name="Rectangle 271">
                <a:extLst>
                  <a:ext uri="{FF2B5EF4-FFF2-40B4-BE49-F238E27FC236}">
                    <a16:creationId xmlns:a16="http://schemas.microsoft.com/office/drawing/2014/main" id="{EDACD190-8FE2-1D43-8E66-2413877FD746}"/>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81" name="Freeform 272">
                <a:extLst>
                  <a:ext uri="{FF2B5EF4-FFF2-40B4-BE49-F238E27FC236}">
                    <a16:creationId xmlns:a16="http://schemas.microsoft.com/office/drawing/2014/main" id="{1A163E29-D6C7-7149-AC1F-F9DD28AFE2C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273">
                <a:extLst>
                  <a:ext uri="{FF2B5EF4-FFF2-40B4-BE49-F238E27FC236}">
                    <a16:creationId xmlns:a16="http://schemas.microsoft.com/office/drawing/2014/main" id="{9F00C2F4-495D-D44E-A0E9-93BDB71EDD6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Oval 274">
                <a:extLst>
                  <a:ext uri="{FF2B5EF4-FFF2-40B4-BE49-F238E27FC236}">
                    <a16:creationId xmlns:a16="http://schemas.microsoft.com/office/drawing/2014/main" id="{63E29C64-9071-864D-A246-CEF64DEC6514}"/>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6" name="Freeform 275">
                <a:extLst>
                  <a:ext uri="{FF2B5EF4-FFF2-40B4-BE49-F238E27FC236}">
                    <a16:creationId xmlns:a16="http://schemas.microsoft.com/office/drawing/2014/main" id="{AE0F6E86-0B66-474A-9DCD-C4FF6FA7CE0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AutoShape 276">
                <a:extLst>
                  <a:ext uri="{FF2B5EF4-FFF2-40B4-BE49-F238E27FC236}">
                    <a16:creationId xmlns:a16="http://schemas.microsoft.com/office/drawing/2014/main" id="{8148CE10-81F6-BD49-A93D-108A1FC717C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8" name="AutoShape 277">
                <a:extLst>
                  <a:ext uri="{FF2B5EF4-FFF2-40B4-BE49-F238E27FC236}">
                    <a16:creationId xmlns:a16="http://schemas.microsoft.com/office/drawing/2014/main" id="{144C2386-07EE-4248-9378-FB93C0BC260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9" name="Oval 278">
                <a:extLst>
                  <a:ext uri="{FF2B5EF4-FFF2-40B4-BE49-F238E27FC236}">
                    <a16:creationId xmlns:a16="http://schemas.microsoft.com/office/drawing/2014/main" id="{C1C2D615-BCC4-9E46-B273-E1A3E55E874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0" name="Oval 279">
                <a:extLst>
                  <a:ext uri="{FF2B5EF4-FFF2-40B4-BE49-F238E27FC236}">
                    <a16:creationId xmlns:a16="http://schemas.microsoft.com/office/drawing/2014/main" id="{4A43430F-8E17-BA4B-813F-6DF5E3A63E1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41" name="Oval 280">
                <a:extLst>
                  <a:ext uri="{FF2B5EF4-FFF2-40B4-BE49-F238E27FC236}">
                    <a16:creationId xmlns:a16="http://schemas.microsoft.com/office/drawing/2014/main" id="{12175F4A-4FB0-4A4F-9F1C-7C8E926B94AB}"/>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2" name="Rectangle 281">
                <a:extLst>
                  <a:ext uri="{FF2B5EF4-FFF2-40B4-BE49-F238E27FC236}">
                    <a16:creationId xmlns:a16="http://schemas.microsoft.com/office/drawing/2014/main" id="{B0AA16F8-71B6-5C4F-B10F-9DC3BFE49937}"/>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5" name="Group 4">
              <a:extLst>
                <a:ext uri="{FF2B5EF4-FFF2-40B4-BE49-F238E27FC236}">
                  <a16:creationId xmlns:a16="http://schemas.microsoft.com/office/drawing/2014/main" id="{9AD7A477-6AB3-2C42-9267-D8E16A70DFDF}"/>
                </a:ext>
              </a:extLst>
            </p:cNvPr>
            <p:cNvGrpSpPr/>
            <p:nvPr/>
          </p:nvGrpSpPr>
          <p:grpSpPr>
            <a:xfrm>
              <a:off x="7698509" y="2176725"/>
              <a:ext cx="943482" cy="604263"/>
              <a:chOff x="7698509" y="2176725"/>
              <a:chExt cx="943482" cy="604263"/>
            </a:xfrm>
          </p:grpSpPr>
          <p:pic>
            <p:nvPicPr>
              <p:cNvPr id="249" name="Picture 248" descr="A picture containing monitor, television, screen, photo&#10;&#10;Description automatically generated">
                <a:extLst>
                  <a:ext uri="{FF2B5EF4-FFF2-40B4-BE49-F238E27FC236}">
                    <a16:creationId xmlns:a16="http://schemas.microsoft.com/office/drawing/2014/main" id="{179D818A-2B1C-B844-BCFA-131C83CB19E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 name="Picture 2" descr="A picture containing monitor, television, screen, photo&#10;&#10;Description automatically generated">
                <a:extLst>
                  <a:ext uri="{FF2B5EF4-FFF2-40B4-BE49-F238E27FC236}">
                    <a16:creationId xmlns:a16="http://schemas.microsoft.com/office/drawing/2014/main" id="{CEE00619-23BD-AF41-9096-830564C9636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0" name="Picture 249" descr="A picture containing monitor, television, screen, photo&#10;&#10;Description automatically generated">
                <a:extLst>
                  <a:ext uri="{FF2B5EF4-FFF2-40B4-BE49-F238E27FC236}">
                    <a16:creationId xmlns:a16="http://schemas.microsoft.com/office/drawing/2014/main" id="{903AF558-8324-7947-B3E2-642401604D6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4" name="TextBox 3">
                <a:extLst>
                  <a:ext uri="{FF2B5EF4-FFF2-40B4-BE49-F238E27FC236}">
                    <a16:creationId xmlns:a16="http://schemas.microsoft.com/office/drawing/2014/main" id="{1FB37DE4-F93F-BF4D-858B-032ED6AC2D05}"/>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grpSp>
      <p:grpSp>
        <p:nvGrpSpPr>
          <p:cNvPr id="252" name="Group 249">
            <a:extLst>
              <a:ext uri="{FF2B5EF4-FFF2-40B4-BE49-F238E27FC236}">
                <a16:creationId xmlns:a16="http://schemas.microsoft.com/office/drawing/2014/main" id="{A89F02D6-6C82-594A-B7A0-3D3408E14DAC}"/>
              </a:ext>
            </a:extLst>
          </p:cNvPr>
          <p:cNvGrpSpPr>
            <a:grpSpLocks/>
          </p:cNvGrpSpPr>
          <p:nvPr/>
        </p:nvGrpSpPr>
        <p:grpSpPr bwMode="auto">
          <a:xfrm>
            <a:off x="9125221" y="2229519"/>
            <a:ext cx="269531" cy="537772"/>
            <a:chOff x="4140" y="429"/>
            <a:chExt cx="1425" cy="2396"/>
          </a:xfrm>
        </p:grpSpPr>
        <p:sp>
          <p:nvSpPr>
            <p:cNvPr id="258" name="Freeform 250">
              <a:extLst>
                <a:ext uri="{FF2B5EF4-FFF2-40B4-BE49-F238E27FC236}">
                  <a16:creationId xmlns:a16="http://schemas.microsoft.com/office/drawing/2014/main" id="{2A5F5A5F-CA74-2C48-B238-96383BA10910}"/>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Rectangle 251">
              <a:extLst>
                <a:ext uri="{FF2B5EF4-FFF2-40B4-BE49-F238E27FC236}">
                  <a16:creationId xmlns:a16="http://schemas.microsoft.com/office/drawing/2014/main" id="{ED9D43A5-B7CD-7742-8BDE-5588C54ACE54}"/>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0" name="Freeform 252">
              <a:extLst>
                <a:ext uri="{FF2B5EF4-FFF2-40B4-BE49-F238E27FC236}">
                  <a16:creationId xmlns:a16="http://schemas.microsoft.com/office/drawing/2014/main" id="{3AD39C54-8D14-1845-BC9A-1AA88847D67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3">
              <a:extLst>
                <a:ext uri="{FF2B5EF4-FFF2-40B4-BE49-F238E27FC236}">
                  <a16:creationId xmlns:a16="http://schemas.microsoft.com/office/drawing/2014/main" id="{3BEC0265-5D1F-AD4E-B4C9-262D929E52D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54">
              <a:extLst>
                <a:ext uri="{FF2B5EF4-FFF2-40B4-BE49-F238E27FC236}">
                  <a16:creationId xmlns:a16="http://schemas.microsoft.com/office/drawing/2014/main" id="{88BB4285-A16A-E64E-B350-17798B065ED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3" name="Group 255">
              <a:extLst>
                <a:ext uri="{FF2B5EF4-FFF2-40B4-BE49-F238E27FC236}">
                  <a16:creationId xmlns:a16="http://schemas.microsoft.com/office/drawing/2014/main" id="{D8E0ECAD-4EDB-5B49-88FA-A014D370E8B7}"/>
                </a:ext>
              </a:extLst>
            </p:cNvPr>
            <p:cNvGrpSpPr>
              <a:grpSpLocks/>
            </p:cNvGrpSpPr>
            <p:nvPr/>
          </p:nvGrpSpPr>
          <p:grpSpPr bwMode="auto">
            <a:xfrm>
              <a:off x="4749" y="668"/>
              <a:ext cx="581" cy="145"/>
              <a:chOff x="614" y="2568"/>
              <a:chExt cx="725" cy="139"/>
            </a:xfrm>
          </p:grpSpPr>
          <p:sp>
            <p:nvSpPr>
              <p:cNvPr id="288" name="AutoShape 256">
                <a:extLst>
                  <a:ext uri="{FF2B5EF4-FFF2-40B4-BE49-F238E27FC236}">
                    <a16:creationId xmlns:a16="http://schemas.microsoft.com/office/drawing/2014/main" id="{C7661007-6272-D14B-93D3-1A8E8B37891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9" name="AutoShape 257">
                <a:extLst>
                  <a:ext uri="{FF2B5EF4-FFF2-40B4-BE49-F238E27FC236}">
                    <a16:creationId xmlns:a16="http://schemas.microsoft.com/office/drawing/2014/main" id="{129D44D1-24EB-7647-852C-E356E34B205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4" name="Rectangle 258">
              <a:extLst>
                <a:ext uri="{FF2B5EF4-FFF2-40B4-BE49-F238E27FC236}">
                  <a16:creationId xmlns:a16="http://schemas.microsoft.com/office/drawing/2014/main" id="{18ABC360-93DD-C248-B4EC-9E7C1F65E1E7}"/>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5" name="Group 259">
              <a:extLst>
                <a:ext uri="{FF2B5EF4-FFF2-40B4-BE49-F238E27FC236}">
                  <a16:creationId xmlns:a16="http://schemas.microsoft.com/office/drawing/2014/main" id="{AA09D66D-0A9E-1742-9C64-DDD26D042AB2}"/>
                </a:ext>
              </a:extLst>
            </p:cNvPr>
            <p:cNvGrpSpPr>
              <a:grpSpLocks/>
            </p:cNvGrpSpPr>
            <p:nvPr/>
          </p:nvGrpSpPr>
          <p:grpSpPr bwMode="auto">
            <a:xfrm>
              <a:off x="4747" y="994"/>
              <a:ext cx="581" cy="134"/>
              <a:chOff x="614" y="2568"/>
              <a:chExt cx="725" cy="139"/>
            </a:xfrm>
          </p:grpSpPr>
          <p:sp>
            <p:nvSpPr>
              <p:cNvPr id="286" name="AutoShape 260">
                <a:extLst>
                  <a:ext uri="{FF2B5EF4-FFF2-40B4-BE49-F238E27FC236}">
                    <a16:creationId xmlns:a16="http://schemas.microsoft.com/office/drawing/2014/main" id="{DD323D01-7023-4043-8747-420E70DE237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7" name="AutoShape 261">
                <a:extLst>
                  <a:ext uri="{FF2B5EF4-FFF2-40B4-BE49-F238E27FC236}">
                    <a16:creationId xmlns:a16="http://schemas.microsoft.com/office/drawing/2014/main" id="{969AE534-7E50-BC47-893B-5554C35480F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6" name="Rectangle 262">
              <a:extLst>
                <a:ext uri="{FF2B5EF4-FFF2-40B4-BE49-F238E27FC236}">
                  <a16:creationId xmlns:a16="http://schemas.microsoft.com/office/drawing/2014/main" id="{D171AE86-5E08-4E45-81FD-D1D77951BA56}"/>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Rectangle 263">
              <a:extLst>
                <a:ext uri="{FF2B5EF4-FFF2-40B4-BE49-F238E27FC236}">
                  <a16:creationId xmlns:a16="http://schemas.microsoft.com/office/drawing/2014/main" id="{E23D40B4-371D-E348-AD2E-AC8C7848B75E}"/>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8" name="Group 264">
              <a:extLst>
                <a:ext uri="{FF2B5EF4-FFF2-40B4-BE49-F238E27FC236}">
                  <a16:creationId xmlns:a16="http://schemas.microsoft.com/office/drawing/2014/main" id="{F616AF06-4DCF-E74C-A765-FA42B5D519C6}"/>
                </a:ext>
              </a:extLst>
            </p:cNvPr>
            <p:cNvGrpSpPr>
              <a:grpSpLocks/>
            </p:cNvGrpSpPr>
            <p:nvPr/>
          </p:nvGrpSpPr>
          <p:grpSpPr bwMode="auto">
            <a:xfrm>
              <a:off x="4735" y="1627"/>
              <a:ext cx="582" cy="151"/>
              <a:chOff x="614" y="2568"/>
              <a:chExt cx="725" cy="139"/>
            </a:xfrm>
          </p:grpSpPr>
          <p:sp>
            <p:nvSpPr>
              <p:cNvPr id="284" name="AutoShape 265">
                <a:extLst>
                  <a:ext uri="{FF2B5EF4-FFF2-40B4-BE49-F238E27FC236}">
                    <a16:creationId xmlns:a16="http://schemas.microsoft.com/office/drawing/2014/main" id="{E730B0EA-031A-2A4C-B21D-F22BDB28DC1A}"/>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AutoShape 266">
                <a:extLst>
                  <a:ext uri="{FF2B5EF4-FFF2-40B4-BE49-F238E27FC236}">
                    <a16:creationId xmlns:a16="http://schemas.microsoft.com/office/drawing/2014/main" id="{8D577AF1-C05E-4047-B207-BF9AA35810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9" name="Freeform 267">
              <a:extLst>
                <a:ext uri="{FF2B5EF4-FFF2-40B4-BE49-F238E27FC236}">
                  <a16:creationId xmlns:a16="http://schemas.microsoft.com/office/drawing/2014/main" id="{B13399E7-EC56-2B45-BD82-759FDD567E1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70" name="Group 268">
              <a:extLst>
                <a:ext uri="{FF2B5EF4-FFF2-40B4-BE49-F238E27FC236}">
                  <a16:creationId xmlns:a16="http://schemas.microsoft.com/office/drawing/2014/main" id="{B1E96D1F-996D-EC43-ACC2-DB0E7005CEA5}"/>
                </a:ext>
              </a:extLst>
            </p:cNvPr>
            <p:cNvGrpSpPr>
              <a:grpSpLocks/>
            </p:cNvGrpSpPr>
            <p:nvPr/>
          </p:nvGrpSpPr>
          <p:grpSpPr bwMode="auto">
            <a:xfrm>
              <a:off x="4739" y="1327"/>
              <a:ext cx="582" cy="139"/>
              <a:chOff x="614" y="2568"/>
              <a:chExt cx="725" cy="139"/>
            </a:xfrm>
          </p:grpSpPr>
          <p:sp>
            <p:nvSpPr>
              <p:cNvPr id="282" name="AutoShape 269">
                <a:extLst>
                  <a:ext uri="{FF2B5EF4-FFF2-40B4-BE49-F238E27FC236}">
                    <a16:creationId xmlns:a16="http://schemas.microsoft.com/office/drawing/2014/main" id="{2E28CDE4-0437-274C-80BB-8FA5534E1DF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3" name="AutoShape 270">
                <a:extLst>
                  <a:ext uri="{FF2B5EF4-FFF2-40B4-BE49-F238E27FC236}">
                    <a16:creationId xmlns:a16="http://schemas.microsoft.com/office/drawing/2014/main" id="{DEC3B476-0F10-D246-B2B3-D0797C095F9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71" name="Rectangle 271">
              <a:extLst>
                <a:ext uri="{FF2B5EF4-FFF2-40B4-BE49-F238E27FC236}">
                  <a16:creationId xmlns:a16="http://schemas.microsoft.com/office/drawing/2014/main" id="{E4BE5CAD-E1F3-8040-B728-06430DD8DA3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2" name="Freeform 272">
              <a:extLst>
                <a:ext uri="{FF2B5EF4-FFF2-40B4-BE49-F238E27FC236}">
                  <a16:creationId xmlns:a16="http://schemas.microsoft.com/office/drawing/2014/main" id="{0D612219-E0A6-5E48-BE37-0AB8683A1EF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73">
              <a:extLst>
                <a:ext uri="{FF2B5EF4-FFF2-40B4-BE49-F238E27FC236}">
                  <a16:creationId xmlns:a16="http://schemas.microsoft.com/office/drawing/2014/main" id="{FB565EED-81C8-6448-A1A8-C18F5CECFEC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Oval 274">
              <a:extLst>
                <a:ext uri="{FF2B5EF4-FFF2-40B4-BE49-F238E27FC236}">
                  <a16:creationId xmlns:a16="http://schemas.microsoft.com/office/drawing/2014/main" id="{70396F71-C766-E949-8058-DD4F4DC47AC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Freeform 275">
              <a:extLst>
                <a:ext uri="{FF2B5EF4-FFF2-40B4-BE49-F238E27FC236}">
                  <a16:creationId xmlns:a16="http://schemas.microsoft.com/office/drawing/2014/main" id="{C62D9E0C-906D-F441-BB9B-3F014BFC94E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AutoShape 276">
              <a:extLst>
                <a:ext uri="{FF2B5EF4-FFF2-40B4-BE49-F238E27FC236}">
                  <a16:creationId xmlns:a16="http://schemas.microsoft.com/office/drawing/2014/main" id="{3003A08D-701B-5240-AA13-660F42DD630E}"/>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77">
              <a:extLst>
                <a:ext uri="{FF2B5EF4-FFF2-40B4-BE49-F238E27FC236}">
                  <a16:creationId xmlns:a16="http://schemas.microsoft.com/office/drawing/2014/main" id="{BE2E45A7-0AFF-F044-9954-10BBB78948C7}"/>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8" name="Oval 278">
              <a:extLst>
                <a:ext uri="{FF2B5EF4-FFF2-40B4-BE49-F238E27FC236}">
                  <a16:creationId xmlns:a16="http://schemas.microsoft.com/office/drawing/2014/main" id="{C02FA687-8F28-5D4A-9B7F-3F939AE6C61E}"/>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Oval 279">
              <a:extLst>
                <a:ext uri="{FF2B5EF4-FFF2-40B4-BE49-F238E27FC236}">
                  <a16:creationId xmlns:a16="http://schemas.microsoft.com/office/drawing/2014/main" id="{D020FD97-2535-C040-8622-7DCE5ED7EC6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80" name="Oval 280">
              <a:extLst>
                <a:ext uri="{FF2B5EF4-FFF2-40B4-BE49-F238E27FC236}">
                  <a16:creationId xmlns:a16="http://schemas.microsoft.com/office/drawing/2014/main" id="{3E62DEBE-6713-D746-8ED5-0A3E029F263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Rectangle 281">
              <a:extLst>
                <a:ext uri="{FF2B5EF4-FFF2-40B4-BE49-F238E27FC236}">
                  <a16:creationId xmlns:a16="http://schemas.microsoft.com/office/drawing/2014/main" id="{00BF8073-EC7B-494A-9B2D-44BA5C8A6A74}"/>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53" name="Group 252">
            <a:extLst>
              <a:ext uri="{FF2B5EF4-FFF2-40B4-BE49-F238E27FC236}">
                <a16:creationId xmlns:a16="http://schemas.microsoft.com/office/drawing/2014/main" id="{0727D384-4865-F649-8022-A70BDEA61991}"/>
              </a:ext>
            </a:extLst>
          </p:cNvPr>
          <p:cNvGrpSpPr/>
          <p:nvPr/>
        </p:nvGrpSpPr>
        <p:grpSpPr>
          <a:xfrm>
            <a:off x="9411855" y="1981647"/>
            <a:ext cx="943482" cy="604263"/>
            <a:chOff x="7698509" y="2176725"/>
            <a:chExt cx="943482" cy="604263"/>
          </a:xfrm>
        </p:grpSpPr>
        <p:pic>
          <p:nvPicPr>
            <p:cNvPr id="254" name="Picture 253" descr="A picture containing monitor, television, screen, photo&#10;&#10;Description automatically generated">
              <a:extLst>
                <a:ext uri="{FF2B5EF4-FFF2-40B4-BE49-F238E27FC236}">
                  <a16:creationId xmlns:a16="http://schemas.microsoft.com/office/drawing/2014/main" id="{B5579205-01C8-6A49-9DED-99860B02C55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55" name="Picture 254" descr="A picture containing monitor, television, screen, photo&#10;&#10;Description automatically generated">
              <a:extLst>
                <a:ext uri="{FF2B5EF4-FFF2-40B4-BE49-F238E27FC236}">
                  <a16:creationId xmlns:a16="http://schemas.microsoft.com/office/drawing/2014/main" id="{184B3F69-F926-6546-9D6A-BA038A1C186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6" name="Picture 255" descr="A picture containing monitor, television, screen, photo&#10;&#10;Description automatically generated">
              <a:extLst>
                <a:ext uri="{FF2B5EF4-FFF2-40B4-BE49-F238E27FC236}">
                  <a16:creationId xmlns:a16="http://schemas.microsoft.com/office/drawing/2014/main" id="{7352044F-0D1B-AF42-8027-0DAEC34F50F6}"/>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7" name="TextBox 256">
              <a:extLst>
                <a:ext uri="{FF2B5EF4-FFF2-40B4-BE49-F238E27FC236}">
                  <a16:creationId xmlns:a16="http://schemas.microsoft.com/office/drawing/2014/main" id="{61D0B0CD-74A4-9D4E-8126-17D0B51AC7D2}"/>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grpSp>
        <p:nvGrpSpPr>
          <p:cNvPr id="291" name="Group 249">
            <a:extLst>
              <a:ext uri="{FF2B5EF4-FFF2-40B4-BE49-F238E27FC236}">
                <a16:creationId xmlns:a16="http://schemas.microsoft.com/office/drawing/2014/main" id="{6A418EC6-3D97-7D4C-9E28-E68BC18837FC}"/>
              </a:ext>
            </a:extLst>
          </p:cNvPr>
          <p:cNvGrpSpPr>
            <a:grpSpLocks/>
          </p:cNvGrpSpPr>
          <p:nvPr/>
        </p:nvGrpSpPr>
        <p:grpSpPr bwMode="auto">
          <a:xfrm>
            <a:off x="9119966" y="3154428"/>
            <a:ext cx="269531" cy="537772"/>
            <a:chOff x="4140" y="429"/>
            <a:chExt cx="1425" cy="2396"/>
          </a:xfrm>
        </p:grpSpPr>
        <p:sp>
          <p:nvSpPr>
            <p:cNvPr id="297" name="Freeform 250">
              <a:extLst>
                <a:ext uri="{FF2B5EF4-FFF2-40B4-BE49-F238E27FC236}">
                  <a16:creationId xmlns:a16="http://schemas.microsoft.com/office/drawing/2014/main" id="{F63A0FFC-0FE6-BC49-8194-47CB0B3FDB1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Rectangle 251">
              <a:extLst>
                <a:ext uri="{FF2B5EF4-FFF2-40B4-BE49-F238E27FC236}">
                  <a16:creationId xmlns:a16="http://schemas.microsoft.com/office/drawing/2014/main" id="{7DA0250F-F115-0E4B-9CB5-A1EF70E2136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9" name="Freeform 252">
              <a:extLst>
                <a:ext uri="{FF2B5EF4-FFF2-40B4-BE49-F238E27FC236}">
                  <a16:creationId xmlns:a16="http://schemas.microsoft.com/office/drawing/2014/main" id="{FD6484A9-C98E-B842-9F6E-08318527EED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53">
              <a:extLst>
                <a:ext uri="{FF2B5EF4-FFF2-40B4-BE49-F238E27FC236}">
                  <a16:creationId xmlns:a16="http://schemas.microsoft.com/office/drawing/2014/main" id="{703D94AE-F6AA-1543-B0D5-284FD96934D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Rectangle 254">
              <a:extLst>
                <a:ext uri="{FF2B5EF4-FFF2-40B4-BE49-F238E27FC236}">
                  <a16:creationId xmlns:a16="http://schemas.microsoft.com/office/drawing/2014/main" id="{FEEEF9BC-9945-6B4C-9083-14805BAD78F5}"/>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2" name="Group 255">
              <a:extLst>
                <a:ext uri="{FF2B5EF4-FFF2-40B4-BE49-F238E27FC236}">
                  <a16:creationId xmlns:a16="http://schemas.microsoft.com/office/drawing/2014/main" id="{F872981C-9B9B-3945-9698-6A3160CEDA2E}"/>
                </a:ext>
              </a:extLst>
            </p:cNvPr>
            <p:cNvGrpSpPr>
              <a:grpSpLocks/>
            </p:cNvGrpSpPr>
            <p:nvPr/>
          </p:nvGrpSpPr>
          <p:grpSpPr bwMode="auto">
            <a:xfrm>
              <a:off x="4749" y="668"/>
              <a:ext cx="581" cy="145"/>
              <a:chOff x="614" y="2568"/>
              <a:chExt cx="725" cy="139"/>
            </a:xfrm>
          </p:grpSpPr>
          <p:sp>
            <p:nvSpPr>
              <p:cNvPr id="327" name="AutoShape 256">
                <a:extLst>
                  <a:ext uri="{FF2B5EF4-FFF2-40B4-BE49-F238E27FC236}">
                    <a16:creationId xmlns:a16="http://schemas.microsoft.com/office/drawing/2014/main" id="{2147D4C4-549C-5A43-AEF0-47C8EFF7D7CB}"/>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8" name="AutoShape 257">
                <a:extLst>
                  <a:ext uri="{FF2B5EF4-FFF2-40B4-BE49-F238E27FC236}">
                    <a16:creationId xmlns:a16="http://schemas.microsoft.com/office/drawing/2014/main" id="{6AA842ED-99E3-E244-A47A-F9514132E12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3" name="Rectangle 258">
              <a:extLst>
                <a:ext uri="{FF2B5EF4-FFF2-40B4-BE49-F238E27FC236}">
                  <a16:creationId xmlns:a16="http://schemas.microsoft.com/office/drawing/2014/main" id="{089D1323-315F-F34E-8132-DC1553E6ACC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4" name="Group 259">
              <a:extLst>
                <a:ext uri="{FF2B5EF4-FFF2-40B4-BE49-F238E27FC236}">
                  <a16:creationId xmlns:a16="http://schemas.microsoft.com/office/drawing/2014/main" id="{C214FA3C-81BB-ED4E-94DD-B767F38B6517}"/>
                </a:ext>
              </a:extLst>
            </p:cNvPr>
            <p:cNvGrpSpPr>
              <a:grpSpLocks/>
            </p:cNvGrpSpPr>
            <p:nvPr/>
          </p:nvGrpSpPr>
          <p:grpSpPr bwMode="auto">
            <a:xfrm>
              <a:off x="4747" y="994"/>
              <a:ext cx="581" cy="134"/>
              <a:chOff x="614" y="2568"/>
              <a:chExt cx="725" cy="139"/>
            </a:xfrm>
          </p:grpSpPr>
          <p:sp>
            <p:nvSpPr>
              <p:cNvPr id="325" name="AutoShape 260">
                <a:extLst>
                  <a:ext uri="{FF2B5EF4-FFF2-40B4-BE49-F238E27FC236}">
                    <a16:creationId xmlns:a16="http://schemas.microsoft.com/office/drawing/2014/main" id="{24D63B96-8C60-274F-8A56-BAA459AD3F2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6" name="AutoShape 261">
                <a:extLst>
                  <a:ext uri="{FF2B5EF4-FFF2-40B4-BE49-F238E27FC236}">
                    <a16:creationId xmlns:a16="http://schemas.microsoft.com/office/drawing/2014/main" id="{50A2F9B6-0AE1-274D-AA8D-FA1344AC9BD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5" name="Rectangle 262">
              <a:extLst>
                <a:ext uri="{FF2B5EF4-FFF2-40B4-BE49-F238E27FC236}">
                  <a16:creationId xmlns:a16="http://schemas.microsoft.com/office/drawing/2014/main" id="{54BDAA7A-F6F6-074D-AD4A-8180E6AC48CD}"/>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63">
              <a:extLst>
                <a:ext uri="{FF2B5EF4-FFF2-40B4-BE49-F238E27FC236}">
                  <a16:creationId xmlns:a16="http://schemas.microsoft.com/office/drawing/2014/main" id="{9FE36278-3B14-3146-83F1-E76D9D53D6D6}"/>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7" name="Group 264">
              <a:extLst>
                <a:ext uri="{FF2B5EF4-FFF2-40B4-BE49-F238E27FC236}">
                  <a16:creationId xmlns:a16="http://schemas.microsoft.com/office/drawing/2014/main" id="{80AA2E3D-D242-6B47-A732-F91B52025B26}"/>
                </a:ext>
              </a:extLst>
            </p:cNvPr>
            <p:cNvGrpSpPr>
              <a:grpSpLocks/>
            </p:cNvGrpSpPr>
            <p:nvPr/>
          </p:nvGrpSpPr>
          <p:grpSpPr bwMode="auto">
            <a:xfrm>
              <a:off x="4735" y="1627"/>
              <a:ext cx="582" cy="151"/>
              <a:chOff x="614" y="2568"/>
              <a:chExt cx="725" cy="139"/>
            </a:xfrm>
          </p:grpSpPr>
          <p:sp>
            <p:nvSpPr>
              <p:cNvPr id="323" name="AutoShape 265">
                <a:extLst>
                  <a:ext uri="{FF2B5EF4-FFF2-40B4-BE49-F238E27FC236}">
                    <a16:creationId xmlns:a16="http://schemas.microsoft.com/office/drawing/2014/main" id="{6B250827-5DD6-174E-B415-396207D00949}"/>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4" name="AutoShape 266">
                <a:extLst>
                  <a:ext uri="{FF2B5EF4-FFF2-40B4-BE49-F238E27FC236}">
                    <a16:creationId xmlns:a16="http://schemas.microsoft.com/office/drawing/2014/main" id="{0687E200-350B-9A45-BC7F-BE04DD2821A8}"/>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8" name="Freeform 267">
              <a:extLst>
                <a:ext uri="{FF2B5EF4-FFF2-40B4-BE49-F238E27FC236}">
                  <a16:creationId xmlns:a16="http://schemas.microsoft.com/office/drawing/2014/main" id="{6065017D-9794-734F-B95F-7854A6F848A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9" name="Group 268">
              <a:extLst>
                <a:ext uri="{FF2B5EF4-FFF2-40B4-BE49-F238E27FC236}">
                  <a16:creationId xmlns:a16="http://schemas.microsoft.com/office/drawing/2014/main" id="{777D84AE-1E36-4547-B8B5-382F58FEA27C}"/>
                </a:ext>
              </a:extLst>
            </p:cNvPr>
            <p:cNvGrpSpPr>
              <a:grpSpLocks/>
            </p:cNvGrpSpPr>
            <p:nvPr/>
          </p:nvGrpSpPr>
          <p:grpSpPr bwMode="auto">
            <a:xfrm>
              <a:off x="4739" y="1327"/>
              <a:ext cx="582" cy="139"/>
              <a:chOff x="614" y="2568"/>
              <a:chExt cx="725" cy="139"/>
            </a:xfrm>
          </p:grpSpPr>
          <p:sp>
            <p:nvSpPr>
              <p:cNvPr id="321" name="AutoShape 269">
                <a:extLst>
                  <a:ext uri="{FF2B5EF4-FFF2-40B4-BE49-F238E27FC236}">
                    <a16:creationId xmlns:a16="http://schemas.microsoft.com/office/drawing/2014/main" id="{6C698A22-9BA6-8043-9813-C826D172B1E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2" name="AutoShape 270">
                <a:extLst>
                  <a:ext uri="{FF2B5EF4-FFF2-40B4-BE49-F238E27FC236}">
                    <a16:creationId xmlns:a16="http://schemas.microsoft.com/office/drawing/2014/main" id="{CA7D825D-577D-864C-8214-B8EE709F7E73}"/>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10" name="Rectangle 271">
              <a:extLst>
                <a:ext uri="{FF2B5EF4-FFF2-40B4-BE49-F238E27FC236}">
                  <a16:creationId xmlns:a16="http://schemas.microsoft.com/office/drawing/2014/main" id="{314924AF-49B2-8F4B-B07A-EEAD02E6CDE8}"/>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1" name="Freeform 272">
              <a:extLst>
                <a:ext uri="{FF2B5EF4-FFF2-40B4-BE49-F238E27FC236}">
                  <a16:creationId xmlns:a16="http://schemas.microsoft.com/office/drawing/2014/main" id="{0B27D67E-5CDE-564F-B64E-41E4911C640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273">
              <a:extLst>
                <a:ext uri="{FF2B5EF4-FFF2-40B4-BE49-F238E27FC236}">
                  <a16:creationId xmlns:a16="http://schemas.microsoft.com/office/drawing/2014/main" id="{7D9F21DE-9FD0-E845-BE83-AA01CC1C0D7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Oval 274">
              <a:extLst>
                <a:ext uri="{FF2B5EF4-FFF2-40B4-BE49-F238E27FC236}">
                  <a16:creationId xmlns:a16="http://schemas.microsoft.com/office/drawing/2014/main" id="{29DB98CD-1446-1447-907D-0721013CEB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Freeform 275">
              <a:extLst>
                <a:ext uri="{FF2B5EF4-FFF2-40B4-BE49-F238E27FC236}">
                  <a16:creationId xmlns:a16="http://schemas.microsoft.com/office/drawing/2014/main" id="{CCE0B802-0ED9-1144-9B41-567C96D9E51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AutoShape 276">
              <a:extLst>
                <a:ext uri="{FF2B5EF4-FFF2-40B4-BE49-F238E27FC236}">
                  <a16:creationId xmlns:a16="http://schemas.microsoft.com/office/drawing/2014/main" id="{0A63D484-0467-EF48-A0D1-307BD44B8E4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6" name="AutoShape 277">
              <a:extLst>
                <a:ext uri="{FF2B5EF4-FFF2-40B4-BE49-F238E27FC236}">
                  <a16:creationId xmlns:a16="http://schemas.microsoft.com/office/drawing/2014/main" id="{9F1755F7-6A75-8A4F-B6E2-BF73697B1A3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7" name="Oval 278">
              <a:extLst>
                <a:ext uri="{FF2B5EF4-FFF2-40B4-BE49-F238E27FC236}">
                  <a16:creationId xmlns:a16="http://schemas.microsoft.com/office/drawing/2014/main" id="{D6F2BCA4-EAA9-C04A-AB0D-174E8DA65A4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8" name="Oval 279">
              <a:extLst>
                <a:ext uri="{FF2B5EF4-FFF2-40B4-BE49-F238E27FC236}">
                  <a16:creationId xmlns:a16="http://schemas.microsoft.com/office/drawing/2014/main" id="{4D2A8DA3-EE5E-2F48-88C3-2B1DB6DB69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19" name="Oval 280">
              <a:extLst>
                <a:ext uri="{FF2B5EF4-FFF2-40B4-BE49-F238E27FC236}">
                  <a16:creationId xmlns:a16="http://schemas.microsoft.com/office/drawing/2014/main" id="{39A0A350-9C80-984E-9991-E741164E021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0" name="Rectangle 281">
              <a:extLst>
                <a:ext uri="{FF2B5EF4-FFF2-40B4-BE49-F238E27FC236}">
                  <a16:creationId xmlns:a16="http://schemas.microsoft.com/office/drawing/2014/main" id="{4347596D-A5CE-B946-A234-DF07FB80E36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92" name="Group 291">
            <a:extLst>
              <a:ext uri="{FF2B5EF4-FFF2-40B4-BE49-F238E27FC236}">
                <a16:creationId xmlns:a16="http://schemas.microsoft.com/office/drawing/2014/main" id="{31A38548-A84D-B643-BEB5-A359B949B8B9}"/>
              </a:ext>
            </a:extLst>
          </p:cNvPr>
          <p:cNvGrpSpPr/>
          <p:nvPr/>
        </p:nvGrpSpPr>
        <p:grpSpPr>
          <a:xfrm>
            <a:off x="9343538" y="3332225"/>
            <a:ext cx="943482" cy="604263"/>
            <a:chOff x="7698509" y="2176725"/>
            <a:chExt cx="943482" cy="604263"/>
          </a:xfrm>
        </p:grpSpPr>
        <p:pic>
          <p:nvPicPr>
            <p:cNvPr id="293" name="Picture 292" descr="A picture containing monitor, television, screen, photo&#10;&#10;Description automatically generated">
              <a:extLst>
                <a:ext uri="{FF2B5EF4-FFF2-40B4-BE49-F238E27FC236}">
                  <a16:creationId xmlns:a16="http://schemas.microsoft.com/office/drawing/2014/main" id="{9C558C14-3545-3A4C-A74E-710DED2ECEDC}"/>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94" name="Picture 293" descr="A picture containing monitor, television, screen, photo&#10;&#10;Description automatically generated">
              <a:extLst>
                <a:ext uri="{FF2B5EF4-FFF2-40B4-BE49-F238E27FC236}">
                  <a16:creationId xmlns:a16="http://schemas.microsoft.com/office/drawing/2014/main" id="{B11AB87A-BA5E-F541-93E8-003DAF4DCC52}"/>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95" name="Picture 294" descr="A picture containing monitor, television, screen, photo&#10;&#10;Description automatically generated">
              <a:extLst>
                <a:ext uri="{FF2B5EF4-FFF2-40B4-BE49-F238E27FC236}">
                  <a16:creationId xmlns:a16="http://schemas.microsoft.com/office/drawing/2014/main" id="{009FDD7D-5EA5-DC49-BDCF-5450AB5318C3}"/>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96" name="TextBox 295">
              <a:extLst>
                <a:ext uri="{FF2B5EF4-FFF2-40B4-BE49-F238E27FC236}">
                  <a16:creationId xmlns:a16="http://schemas.microsoft.com/office/drawing/2014/main" id="{41EDF864-68A8-2447-868F-ADB0A7AE7A7C}"/>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sp>
        <p:nvSpPr>
          <p:cNvPr id="7" name="TextBox 6">
            <a:extLst>
              <a:ext uri="{FF2B5EF4-FFF2-40B4-BE49-F238E27FC236}">
                <a16:creationId xmlns:a16="http://schemas.microsoft.com/office/drawing/2014/main" id="{429CC926-11E0-4A40-89D2-22A6EDAA3C57}"/>
              </a:ext>
            </a:extLst>
          </p:cNvPr>
          <p:cNvSpPr txBox="1"/>
          <p:nvPr/>
        </p:nvSpPr>
        <p:spPr>
          <a:xfrm>
            <a:off x="8056179" y="362607"/>
            <a:ext cx="3342290" cy="954107"/>
          </a:xfrm>
          <a:prstGeom prst="rect">
            <a:avLst/>
          </a:prstGeom>
          <a:noFill/>
        </p:spPr>
        <p:txBody>
          <a:bodyPr wrap="square" rtlCol="0">
            <a:spAutoFit/>
          </a:bodyPr>
          <a:lstStyle/>
          <a:p>
            <a:r>
              <a:rPr lang="en-US" altLang="en-US" sz="2800" i="1" dirty="0">
                <a:solidFill>
                  <a:srgbClr val="CC0000"/>
                </a:solidFill>
                <a:ea typeface="ＭＳ Ｐゴシック" panose="020B0600070205080204" pitchFamily="34" charset="-128"/>
              </a:rPr>
              <a:t>D</a:t>
            </a:r>
            <a:r>
              <a:rPr lang="en-US" altLang="en-US" sz="2800" dirty="0">
                <a:solidFill>
                  <a:prstClr val="black"/>
                </a:solidFill>
                <a:ea typeface="ＭＳ Ｐゴシック" panose="020B0600070205080204" pitchFamily="34" charset="-128"/>
              </a:rPr>
              <a:t>ynamic, </a:t>
            </a:r>
            <a:r>
              <a:rPr lang="en-US" altLang="en-US" sz="2800" i="1" dirty="0">
                <a:solidFill>
                  <a:srgbClr val="CC0000"/>
                </a:solidFill>
                <a:ea typeface="ＭＳ Ｐゴシック" panose="020B0600070205080204" pitchFamily="34" charset="-128"/>
              </a:rPr>
              <a:t>A</a:t>
            </a:r>
            <a:r>
              <a:rPr lang="en-US" altLang="en-US" sz="2800" dirty="0">
                <a:solidFill>
                  <a:prstClr val="black"/>
                </a:solidFill>
                <a:ea typeface="ＭＳ Ｐゴシック" panose="020B0600070205080204" pitchFamily="34" charset="-128"/>
              </a:rPr>
              <a:t>daptive </a:t>
            </a:r>
            <a:r>
              <a:rPr lang="en-US" altLang="en-US" sz="2800" i="1" dirty="0">
                <a:solidFill>
                  <a:srgbClr val="CC0000"/>
                </a:solidFill>
                <a:ea typeface="ＭＳ Ｐゴシック" panose="020B0600070205080204" pitchFamily="34" charset="-128"/>
              </a:rPr>
              <a:t>S</a:t>
            </a:r>
            <a:r>
              <a:rPr lang="en-US" altLang="en-US" sz="2800" dirty="0">
                <a:solidFill>
                  <a:prstClr val="black"/>
                </a:solidFill>
                <a:ea typeface="ＭＳ Ｐゴシック" panose="020B0600070205080204" pitchFamily="34" charset="-128"/>
              </a:rPr>
              <a:t>treaming over </a:t>
            </a:r>
            <a:r>
              <a:rPr lang="en-US" altLang="en-US" sz="2800" i="1" dirty="0">
                <a:solidFill>
                  <a:srgbClr val="CC0000"/>
                </a:solidFill>
                <a:ea typeface="ＭＳ Ｐゴシック" panose="020B0600070205080204" pitchFamily="34" charset="-128"/>
              </a:rPr>
              <a:t>H</a:t>
            </a:r>
            <a:r>
              <a:rPr lang="en-US" altLang="en-US" sz="2800" dirty="0">
                <a:solidFill>
                  <a:prstClr val="black"/>
                </a:solidFill>
                <a:ea typeface="ＭＳ Ｐゴシック" panose="020B0600070205080204" pitchFamily="34" charset="-128"/>
              </a:rPr>
              <a:t>TTP</a:t>
            </a:r>
          </a:p>
        </p:txBody>
      </p:sp>
      <p:sp>
        <p:nvSpPr>
          <p:cNvPr id="159" name="Slide Number Placeholder 2">
            <a:extLst>
              <a:ext uri="{FF2B5EF4-FFF2-40B4-BE49-F238E27FC236}">
                <a16:creationId xmlns:a16="http://schemas.microsoft.com/office/drawing/2014/main" id="{7C0F33DF-63FA-2745-8C97-25D9FA32E08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107</a:t>
            </a:fld>
            <a:endParaRPr lang="en-US" dirty="0"/>
          </a:p>
        </p:txBody>
      </p:sp>
    </p:spTree>
    <p:extLst>
      <p:ext uri="{BB962C8B-B14F-4D97-AF65-F5344CB8AC3E}">
        <p14:creationId xmlns:p14="http://schemas.microsoft.com/office/powerpoint/2010/main" val="344283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80">
                                            <p:txEl>
                                              <p:pRg st="4" end="4"/>
                                            </p:txEl>
                                          </p:spTgt>
                                        </p:tgtEl>
                                        <p:attrNameLst>
                                          <p:attrName>style.visibility</p:attrName>
                                        </p:attrNameLst>
                                      </p:cBhvr>
                                      <p:to>
                                        <p:strVal val="visible"/>
                                      </p:to>
                                    </p:set>
                                    <p:animEffect transition="in" filter="dissolve">
                                      <p:cBhvr>
                                        <p:cTn id="25" dur="500"/>
                                        <p:tgtEl>
                                          <p:spTgt spid="80">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80">
                                            <p:txEl>
                                              <p:pRg st="5" end="5"/>
                                            </p:txEl>
                                          </p:spTgt>
                                        </p:tgtEl>
                                        <p:attrNameLst>
                                          <p:attrName>style.visibility</p:attrName>
                                        </p:attrNameLst>
                                      </p:cBhvr>
                                      <p:to>
                                        <p:strVal val="visible"/>
                                      </p:to>
                                    </p:set>
                                    <p:animEffect transition="in" filter="dissolve">
                                      <p:cBhvr>
                                        <p:cTn id="30" dur="500"/>
                                        <p:tgtEl>
                                          <p:spTgt spid="80">
                                            <p:txEl>
                                              <p:pRg st="5" end="5"/>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43">
                                            <p:txEl>
                                              <p:pRg st="0" end="0"/>
                                            </p:txEl>
                                          </p:spTgt>
                                        </p:tgtEl>
                                        <p:attrNameLst>
                                          <p:attrName>style.visibility</p:attrName>
                                        </p:attrNameLst>
                                      </p:cBhvr>
                                      <p:to>
                                        <p:strVal val="visible"/>
                                      </p:to>
                                    </p:set>
                                    <p:animEffect transition="in" filter="dissolve">
                                      <p:cBhvr>
                                        <p:cTn id="35" dur="500"/>
                                        <p:tgtEl>
                                          <p:spTgt spid="243">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243">
                                            <p:txEl>
                                              <p:pRg st="1" end="1"/>
                                            </p:txEl>
                                          </p:spTgt>
                                        </p:tgtEl>
                                        <p:attrNameLst>
                                          <p:attrName>style.visibility</p:attrName>
                                        </p:attrNameLst>
                                      </p:cBhvr>
                                      <p:to>
                                        <p:strVal val="visible"/>
                                      </p:to>
                                    </p:set>
                                    <p:animEffect transition="in" filter="dissolve">
                                      <p:cBhvr>
                                        <p:cTn id="40" dur="500"/>
                                        <p:tgtEl>
                                          <p:spTgt spid="243">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243">
                                            <p:txEl>
                                              <p:pRg st="2" end="2"/>
                                            </p:txEl>
                                          </p:spTgt>
                                        </p:tgtEl>
                                        <p:attrNameLst>
                                          <p:attrName>style.visibility</p:attrName>
                                        </p:attrNameLst>
                                      </p:cBhvr>
                                      <p:to>
                                        <p:strVal val="visible"/>
                                      </p:to>
                                    </p:set>
                                    <p:animEffect transition="in" filter="dissolve">
                                      <p:cBhvr>
                                        <p:cTn id="45" dur="500"/>
                                        <p:tgtEl>
                                          <p:spTgt spid="243">
                                            <p:txEl>
                                              <p:pRg st="2" end="2"/>
                                            </p:txEl>
                                          </p:spTgt>
                                        </p:tgtEl>
                                      </p:cBhvr>
                                    </p:animEffect>
                                  </p:childTnLst>
                                </p:cTn>
                              </p:par>
                              <p:par>
                                <p:cTn id="46" presetID="9" presetClass="entr" presetSubtype="0" fill="hold" nodeType="withEffect">
                                  <p:stCondLst>
                                    <p:cond delay="0"/>
                                  </p:stCondLst>
                                  <p:childTnLst>
                                    <p:set>
                                      <p:cBhvr>
                                        <p:cTn id="47" dur="1" fill="hold">
                                          <p:stCondLst>
                                            <p:cond delay="0"/>
                                          </p:stCondLst>
                                        </p:cTn>
                                        <p:tgtEl>
                                          <p:spTgt spid="243">
                                            <p:txEl>
                                              <p:pRg st="3" end="3"/>
                                            </p:txEl>
                                          </p:spTgt>
                                        </p:tgtEl>
                                        <p:attrNameLst>
                                          <p:attrName>style.visibility</p:attrName>
                                        </p:attrNameLst>
                                      </p:cBhvr>
                                      <p:to>
                                        <p:strVal val="visible"/>
                                      </p:to>
                                    </p:set>
                                    <p:animEffect transition="in" filter="dissolve">
                                      <p:cBhvr>
                                        <p:cTn id="48" dur="500"/>
                                        <p:tgtEl>
                                          <p:spTgt spid="243">
                                            <p:txEl>
                                              <p:pRg st="3" end="3"/>
                                            </p:txEl>
                                          </p:spTgt>
                                        </p:tgtEl>
                                      </p:cBhvr>
                                    </p:animEffect>
                                  </p:childTnLst>
                                </p:cTn>
                              </p:par>
                              <p:par>
                                <p:cTn id="49" presetID="9" presetClass="entr" presetSubtype="0" fill="hold" nodeType="withEffect">
                                  <p:stCondLst>
                                    <p:cond delay="0"/>
                                  </p:stCondLst>
                                  <p:childTnLst>
                                    <p:set>
                                      <p:cBhvr>
                                        <p:cTn id="50" dur="1" fill="hold">
                                          <p:stCondLst>
                                            <p:cond delay="0"/>
                                          </p:stCondLst>
                                        </p:cTn>
                                        <p:tgtEl>
                                          <p:spTgt spid="243">
                                            <p:txEl>
                                              <p:pRg st="4" end="4"/>
                                            </p:txEl>
                                          </p:spTgt>
                                        </p:tgtEl>
                                        <p:attrNameLst>
                                          <p:attrName>style.visibility</p:attrName>
                                        </p:attrNameLst>
                                      </p:cBhvr>
                                      <p:to>
                                        <p:strVal val="visible"/>
                                      </p:to>
                                    </p:set>
                                    <p:animEffect transition="in" filter="dissolve">
                                      <p:cBhvr>
                                        <p:cTn id="51" dur="500"/>
                                        <p:tgtEl>
                                          <p:spTgt spid="2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Freeform 1287">
            <a:extLst>
              <a:ext uri="{FF2B5EF4-FFF2-40B4-BE49-F238E27FC236}">
                <a16:creationId xmlns:a16="http://schemas.microsoft.com/office/drawing/2014/main" id="{404F16F4-75A1-BF4D-92FE-33BA84DA1278}"/>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3" name="Group 242">
            <a:extLst>
              <a:ext uri="{FF2B5EF4-FFF2-40B4-BE49-F238E27FC236}">
                <a16:creationId xmlns:a16="http://schemas.microsoft.com/office/drawing/2014/main" id="{C2862E78-E331-4046-AE2A-D6D501E0BBE5}"/>
              </a:ext>
            </a:extLst>
          </p:cNvPr>
          <p:cNvGrpSpPr/>
          <p:nvPr/>
        </p:nvGrpSpPr>
        <p:grpSpPr>
          <a:xfrm>
            <a:off x="7793102" y="2318615"/>
            <a:ext cx="943482" cy="1132486"/>
            <a:chOff x="7698509" y="2176725"/>
            <a:chExt cx="943482" cy="1132486"/>
          </a:xfrm>
        </p:grpSpPr>
        <p:grpSp>
          <p:nvGrpSpPr>
            <p:cNvPr id="244" name="Group 249">
              <a:extLst>
                <a:ext uri="{FF2B5EF4-FFF2-40B4-BE49-F238E27FC236}">
                  <a16:creationId xmlns:a16="http://schemas.microsoft.com/office/drawing/2014/main" id="{35343F8F-225F-7C4C-9B10-94583488C6EE}"/>
                </a:ext>
              </a:extLst>
            </p:cNvPr>
            <p:cNvGrpSpPr>
              <a:grpSpLocks/>
            </p:cNvGrpSpPr>
            <p:nvPr/>
          </p:nvGrpSpPr>
          <p:grpSpPr bwMode="auto">
            <a:xfrm>
              <a:off x="8058261" y="2771439"/>
              <a:ext cx="269531" cy="537772"/>
              <a:chOff x="4140" y="429"/>
              <a:chExt cx="1425" cy="2396"/>
            </a:xfrm>
          </p:grpSpPr>
          <p:sp>
            <p:nvSpPr>
              <p:cNvPr id="250" name="Freeform 250">
                <a:extLst>
                  <a:ext uri="{FF2B5EF4-FFF2-40B4-BE49-F238E27FC236}">
                    <a16:creationId xmlns:a16="http://schemas.microsoft.com/office/drawing/2014/main" id="{2DDF4AC9-4574-B44E-8F79-83AF41FF2E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Rectangle 251">
                <a:extLst>
                  <a:ext uri="{FF2B5EF4-FFF2-40B4-BE49-F238E27FC236}">
                    <a16:creationId xmlns:a16="http://schemas.microsoft.com/office/drawing/2014/main" id="{125F278D-DCFD-1D47-B29F-96EEA8EC409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2" name="Freeform 252">
                <a:extLst>
                  <a:ext uri="{FF2B5EF4-FFF2-40B4-BE49-F238E27FC236}">
                    <a16:creationId xmlns:a16="http://schemas.microsoft.com/office/drawing/2014/main" id="{BA457A20-9F7E-BF4B-883A-BDB0CB6A65E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53">
                <a:extLst>
                  <a:ext uri="{FF2B5EF4-FFF2-40B4-BE49-F238E27FC236}">
                    <a16:creationId xmlns:a16="http://schemas.microsoft.com/office/drawing/2014/main" id="{AB261642-A927-1C41-ACC5-5EFF6447FA4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Rectangle 254">
                <a:extLst>
                  <a:ext uri="{FF2B5EF4-FFF2-40B4-BE49-F238E27FC236}">
                    <a16:creationId xmlns:a16="http://schemas.microsoft.com/office/drawing/2014/main" id="{584A821F-0042-7040-A2CA-F10C36A030FD}"/>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5" name="Group 255">
                <a:extLst>
                  <a:ext uri="{FF2B5EF4-FFF2-40B4-BE49-F238E27FC236}">
                    <a16:creationId xmlns:a16="http://schemas.microsoft.com/office/drawing/2014/main" id="{F814615B-BC3F-DE4A-B920-D363184D9B54}"/>
                  </a:ext>
                </a:extLst>
              </p:cNvPr>
              <p:cNvGrpSpPr>
                <a:grpSpLocks/>
              </p:cNvGrpSpPr>
              <p:nvPr/>
            </p:nvGrpSpPr>
            <p:grpSpPr bwMode="auto">
              <a:xfrm>
                <a:off x="4749" y="668"/>
                <a:ext cx="581" cy="145"/>
                <a:chOff x="614" y="2568"/>
                <a:chExt cx="725" cy="139"/>
              </a:xfrm>
            </p:grpSpPr>
            <p:sp>
              <p:nvSpPr>
                <p:cNvPr id="280" name="AutoShape 256">
                  <a:extLst>
                    <a:ext uri="{FF2B5EF4-FFF2-40B4-BE49-F238E27FC236}">
                      <a16:creationId xmlns:a16="http://schemas.microsoft.com/office/drawing/2014/main" id="{C8D85753-1B3E-A74F-AA5C-BB04C9162E8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AutoShape 257">
                  <a:extLst>
                    <a:ext uri="{FF2B5EF4-FFF2-40B4-BE49-F238E27FC236}">
                      <a16:creationId xmlns:a16="http://schemas.microsoft.com/office/drawing/2014/main" id="{926A67F9-2094-024F-A1D0-786E8E51262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6" name="Rectangle 258">
                <a:extLst>
                  <a:ext uri="{FF2B5EF4-FFF2-40B4-BE49-F238E27FC236}">
                    <a16:creationId xmlns:a16="http://schemas.microsoft.com/office/drawing/2014/main" id="{8B22385E-132F-3047-97B0-9C586551CC9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7" name="Group 259">
                <a:extLst>
                  <a:ext uri="{FF2B5EF4-FFF2-40B4-BE49-F238E27FC236}">
                    <a16:creationId xmlns:a16="http://schemas.microsoft.com/office/drawing/2014/main" id="{E2FB9C56-C6A0-9940-9500-F88781DAFCB7}"/>
                  </a:ext>
                </a:extLst>
              </p:cNvPr>
              <p:cNvGrpSpPr>
                <a:grpSpLocks/>
              </p:cNvGrpSpPr>
              <p:nvPr/>
            </p:nvGrpSpPr>
            <p:grpSpPr bwMode="auto">
              <a:xfrm>
                <a:off x="4747" y="994"/>
                <a:ext cx="581" cy="134"/>
                <a:chOff x="614" y="2568"/>
                <a:chExt cx="725" cy="139"/>
              </a:xfrm>
            </p:grpSpPr>
            <p:sp>
              <p:nvSpPr>
                <p:cNvPr id="278" name="AutoShape 260">
                  <a:extLst>
                    <a:ext uri="{FF2B5EF4-FFF2-40B4-BE49-F238E27FC236}">
                      <a16:creationId xmlns:a16="http://schemas.microsoft.com/office/drawing/2014/main" id="{AE82C8C9-78C7-EB41-8484-25DD6CCDE532}"/>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AutoShape 261">
                  <a:extLst>
                    <a:ext uri="{FF2B5EF4-FFF2-40B4-BE49-F238E27FC236}">
                      <a16:creationId xmlns:a16="http://schemas.microsoft.com/office/drawing/2014/main" id="{4CAD5F11-377D-DA41-9929-793E957FABE0}"/>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8" name="Rectangle 262">
                <a:extLst>
                  <a:ext uri="{FF2B5EF4-FFF2-40B4-BE49-F238E27FC236}">
                    <a16:creationId xmlns:a16="http://schemas.microsoft.com/office/drawing/2014/main" id="{E15EE455-6602-1B46-82C6-D12F3D30F3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9" name="Rectangle 263">
                <a:extLst>
                  <a:ext uri="{FF2B5EF4-FFF2-40B4-BE49-F238E27FC236}">
                    <a16:creationId xmlns:a16="http://schemas.microsoft.com/office/drawing/2014/main" id="{AD216EEF-90DF-6044-8300-79C8D0C9DB59}"/>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0" name="Group 264">
                <a:extLst>
                  <a:ext uri="{FF2B5EF4-FFF2-40B4-BE49-F238E27FC236}">
                    <a16:creationId xmlns:a16="http://schemas.microsoft.com/office/drawing/2014/main" id="{38A22B19-490B-C242-8F58-277580AE97CF}"/>
                  </a:ext>
                </a:extLst>
              </p:cNvPr>
              <p:cNvGrpSpPr>
                <a:grpSpLocks/>
              </p:cNvGrpSpPr>
              <p:nvPr/>
            </p:nvGrpSpPr>
            <p:grpSpPr bwMode="auto">
              <a:xfrm>
                <a:off x="4735" y="1627"/>
                <a:ext cx="582" cy="151"/>
                <a:chOff x="614" y="2568"/>
                <a:chExt cx="725" cy="139"/>
              </a:xfrm>
            </p:grpSpPr>
            <p:sp>
              <p:nvSpPr>
                <p:cNvPr id="276" name="AutoShape 265">
                  <a:extLst>
                    <a:ext uri="{FF2B5EF4-FFF2-40B4-BE49-F238E27FC236}">
                      <a16:creationId xmlns:a16="http://schemas.microsoft.com/office/drawing/2014/main" id="{0F07B0CB-609F-5F42-B166-9E9E5B0F3873}"/>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66">
                  <a:extLst>
                    <a:ext uri="{FF2B5EF4-FFF2-40B4-BE49-F238E27FC236}">
                      <a16:creationId xmlns:a16="http://schemas.microsoft.com/office/drawing/2014/main" id="{C722D099-4A14-9D40-9F8A-E706A539833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1" name="Freeform 267">
                <a:extLst>
                  <a:ext uri="{FF2B5EF4-FFF2-40B4-BE49-F238E27FC236}">
                    <a16:creationId xmlns:a16="http://schemas.microsoft.com/office/drawing/2014/main" id="{0E0C9BF4-C0A2-A84A-9613-F81F7F110E0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2" name="Group 268">
                <a:extLst>
                  <a:ext uri="{FF2B5EF4-FFF2-40B4-BE49-F238E27FC236}">
                    <a16:creationId xmlns:a16="http://schemas.microsoft.com/office/drawing/2014/main" id="{9FE0A4E1-4CF2-114C-845A-8481D9076B3B}"/>
                  </a:ext>
                </a:extLst>
              </p:cNvPr>
              <p:cNvGrpSpPr>
                <a:grpSpLocks/>
              </p:cNvGrpSpPr>
              <p:nvPr/>
            </p:nvGrpSpPr>
            <p:grpSpPr bwMode="auto">
              <a:xfrm>
                <a:off x="4739" y="1327"/>
                <a:ext cx="582" cy="139"/>
                <a:chOff x="614" y="2568"/>
                <a:chExt cx="725" cy="139"/>
              </a:xfrm>
            </p:grpSpPr>
            <p:sp>
              <p:nvSpPr>
                <p:cNvPr id="274" name="AutoShape 269">
                  <a:extLst>
                    <a:ext uri="{FF2B5EF4-FFF2-40B4-BE49-F238E27FC236}">
                      <a16:creationId xmlns:a16="http://schemas.microsoft.com/office/drawing/2014/main" id="{E06D45BF-7390-6A42-963D-1D3548228EE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AutoShape 270">
                  <a:extLst>
                    <a:ext uri="{FF2B5EF4-FFF2-40B4-BE49-F238E27FC236}">
                      <a16:creationId xmlns:a16="http://schemas.microsoft.com/office/drawing/2014/main" id="{F1193CF1-1B3E-734C-9489-B2773E5EBB2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3" name="Rectangle 271">
                <a:extLst>
                  <a:ext uri="{FF2B5EF4-FFF2-40B4-BE49-F238E27FC236}">
                    <a16:creationId xmlns:a16="http://schemas.microsoft.com/office/drawing/2014/main" id="{32BCEFA0-C9E2-DA4E-99BA-A8D6B2F52992}"/>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4" name="Freeform 272">
                <a:extLst>
                  <a:ext uri="{FF2B5EF4-FFF2-40B4-BE49-F238E27FC236}">
                    <a16:creationId xmlns:a16="http://schemas.microsoft.com/office/drawing/2014/main" id="{6A191132-8B3F-2C48-A27B-58F58CCC000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273">
                <a:extLst>
                  <a:ext uri="{FF2B5EF4-FFF2-40B4-BE49-F238E27FC236}">
                    <a16:creationId xmlns:a16="http://schemas.microsoft.com/office/drawing/2014/main" id="{46FB17C7-5975-EA4A-B24E-E0968F52348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Oval 274">
                <a:extLst>
                  <a:ext uri="{FF2B5EF4-FFF2-40B4-BE49-F238E27FC236}">
                    <a16:creationId xmlns:a16="http://schemas.microsoft.com/office/drawing/2014/main" id="{4F5F45CB-8948-BF44-A12C-CBB9ED44DD95}"/>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Freeform 275">
                <a:extLst>
                  <a:ext uri="{FF2B5EF4-FFF2-40B4-BE49-F238E27FC236}">
                    <a16:creationId xmlns:a16="http://schemas.microsoft.com/office/drawing/2014/main" id="{9075DFD9-3F16-6E4D-861C-2319EA64E77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AutoShape 276">
                <a:extLst>
                  <a:ext uri="{FF2B5EF4-FFF2-40B4-BE49-F238E27FC236}">
                    <a16:creationId xmlns:a16="http://schemas.microsoft.com/office/drawing/2014/main" id="{2DB55821-399B-E044-BDB5-8E02E0ED155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9" name="AutoShape 277">
                <a:extLst>
                  <a:ext uri="{FF2B5EF4-FFF2-40B4-BE49-F238E27FC236}">
                    <a16:creationId xmlns:a16="http://schemas.microsoft.com/office/drawing/2014/main" id="{E5BA92D7-799B-CE46-871E-CCA9863424D0}"/>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0" name="Oval 278">
                <a:extLst>
                  <a:ext uri="{FF2B5EF4-FFF2-40B4-BE49-F238E27FC236}">
                    <a16:creationId xmlns:a16="http://schemas.microsoft.com/office/drawing/2014/main" id="{3279B121-A511-4C48-A668-CAFE86B6842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1" name="Oval 279">
                <a:extLst>
                  <a:ext uri="{FF2B5EF4-FFF2-40B4-BE49-F238E27FC236}">
                    <a16:creationId xmlns:a16="http://schemas.microsoft.com/office/drawing/2014/main" id="{6181626E-D3B9-6D4D-9F91-E6BD5373FAA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2" name="Oval 280">
                <a:extLst>
                  <a:ext uri="{FF2B5EF4-FFF2-40B4-BE49-F238E27FC236}">
                    <a16:creationId xmlns:a16="http://schemas.microsoft.com/office/drawing/2014/main" id="{D546FF68-BE14-5140-8A04-2B0DB011186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3" name="Rectangle 281">
                <a:extLst>
                  <a:ext uri="{FF2B5EF4-FFF2-40B4-BE49-F238E27FC236}">
                    <a16:creationId xmlns:a16="http://schemas.microsoft.com/office/drawing/2014/main" id="{B9666053-A441-4D4D-95B5-747CF79B7663}"/>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45" name="Group 244">
              <a:extLst>
                <a:ext uri="{FF2B5EF4-FFF2-40B4-BE49-F238E27FC236}">
                  <a16:creationId xmlns:a16="http://schemas.microsoft.com/office/drawing/2014/main" id="{840EBCD1-E7B6-A743-BF86-6330FD745789}"/>
                </a:ext>
              </a:extLst>
            </p:cNvPr>
            <p:cNvGrpSpPr/>
            <p:nvPr/>
          </p:nvGrpSpPr>
          <p:grpSpPr>
            <a:xfrm>
              <a:off x="7698509" y="2176725"/>
              <a:ext cx="943482" cy="604263"/>
              <a:chOff x="7698509" y="2176725"/>
              <a:chExt cx="943482" cy="604263"/>
            </a:xfrm>
          </p:grpSpPr>
          <p:pic>
            <p:nvPicPr>
              <p:cNvPr id="246" name="Picture 245" descr="A picture containing monitor, television, screen, photo&#10;&#10;Description automatically generated">
                <a:extLst>
                  <a:ext uri="{FF2B5EF4-FFF2-40B4-BE49-F238E27FC236}">
                    <a16:creationId xmlns:a16="http://schemas.microsoft.com/office/drawing/2014/main" id="{D6E1F21D-864B-1F40-9C96-47C2BCA3CBF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7" name="Picture 246" descr="A picture containing monitor, television, screen, photo&#10;&#10;Description automatically generated">
                <a:extLst>
                  <a:ext uri="{FF2B5EF4-FFF2-40B4-BE49-F238E27FC236}">
                    <a16:creationId xmlns:a16="http://schemas.microsoft.com/office/drawing/2014/main" id="{42370393-D738-C942-9E56-D3F94CBE1B2B}"/>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8" name="Picture 247" descr="A picture containing monitor, television, screen, photo&#10;&#10;Description automatically generated">
                <a:extLst>
                  <a:ext uri="{FF2B5EF4-FFF2-40B4-BE49-F238E27FC236}">
                    <a16:creationId xmlns:a16="http://schemas.microsoft.com/office/drawing/2014/main" id="{FF03F89A-E5B5-5947-8B74-5B1C5D68CB2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49" name="TextBox 248">
                <a:extLst>
                  <a:ext uri="{FF2B5EF4-FFF2-40B4-BE49-F238E27FC236}">
                    <a16:creationId xmlns:a16="http://schemas.microsoft.com/office/drawing/2014/main" id="{162E8850-E3DD-E04E-A0E6-24BA9B907E8F}"/>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grpSp>
      <p:grpSp>
        <p:nvGrpSpPr>
          <p:cNvPr id="282" name="Group 249">
            <a:extLst>
              <a:ext uri="{FF2B5EF4-FFF2-40B4-BE49-F238E27FC236}">
                <a16:creationId xmlns:a16="http://schemas.microsoft.com/office/drawing/2014/main" id="{303AAFB7-AE59-FB43-806F-88716418AD9D}"/>
              </a:ext>
            </a:extLst>
          </p:cNvPr>
          <p:cNvGrpSpPr>
            <a:grpSpLocks/>
          </p:cNvGrpSpPr>
          <p:nvPr/>
        </p:nvGrpSpPr>
        <p:grpSpPr bwMode="auto">
          <a:xfrm>
            <a:off x="9125221" y="2229519"/>
            <a:ext cx="269531" cy="537772"/>
            <a:chOff x="4140" y="429"/>
            <a:chExt cx="1425" cy="2396"/>
          </a:xfrm>
        </p:grpSpPr>
        <p:sp>
          <p:nvSpPr>
            <p:cNvPr id="283" name="Freeform 250">
              <a:extLst>
                <a:ext uri="{FF2B5EF4-FFF2-40B4-BE49-F238E27FC236}">
                  <a16:creationId xmlns:a16="http://schemas.microsoft.com/office/drawing/2014/main" id="{F583EC39-0EF7-C047-B61C-FCA4140C636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Rectangle 251">
              <a:extLst>
                <a:ext uri="{FF2B5EF4-FFF2-40B4-BE49-F238E27FC236}">
                  <a16:creationId xmlns:a16="http://schemas.microsoft.com/office/drawing/2014/main" id="{1E2AD361-9367-024D-9B13-A995814D5BD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Freeform 252">
              <a:extLst>
                <a:ext uri="{FF2B5EF4-FFF2-40B4-BE49-F238E27FC236}">
                  <a16:creationId xmlns:a16="http://schemas.microsoft.com/office/drawing/2014/main" id="{280AB857-6E8B-F04E-86E8-884DCDEB64A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53">
              <a:extLst>
                <a:ext uri="{FF2B5EF4-FFF2-40B4-BE49-F238E27FC236}">
                  <a16:creationId xmlns:a16="http://schemas.microsoft.com/office/drawing/2014/main" id="{17A6D9FD-0410-2E4A-A1DE-0C447AB9A1F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Rectangle 254">
              <a:extLst>
                <a:ext uri="{FF2B5EF4-FFF2-40B4-BE49-F238E27FC236}">
                  <a16:creationId xmlns:a16="http://schemas.microsoft.com/office/drawing/2014/main" id="{A927C600-2D52-FB43-8F04-602018E3EB8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88" name="Group 255">
              <a:extLst>
                <a:ext uri="{FF2B5EF4-FFF2-40B4-BE49-F238E27FC236}">
                  <a16:creationId xmlns:a16="http://schemas.microsoft.com/office/drawing/2014/main" id="{AD441C89-2F79-AA41-9247-E41725858419}"/>
                </a:ext>
              </a:extLst>
            </p:cNvPr>
            <p:cNvGrpSpPr>
              <a:grpSpLocks/>
            </p:cNvGrpSpPr>
            <p:nvPr/>
          </p:nvGrpSpPr>
          <p:grpSpPr bwMode="auto">
            <a:xfrm>
              <a:off x="4749" y="668"/>
              <a:ext cx="581" cy="145"/>
              <a:chOff x="614" y="2568"/>
              <a:chExt cx="725" cy="139"/>
            </a:xfrm>
          </p:grpSpPr>
          <p:sp>
            <p:nvSpPr>
              <p:cNvPr id="313" name="AutoShape 256">
                <a:extLst>
                  <a:ext uri="{FF2B5EF4-FFF2-40B4-BE49-F238E27FC236}">
                    <a16:creationId xmlns:a16="http://schemas.microsoft.com/office/drawing/2014/main" id="{1BDD9056-3563-DC4A-8E6F-D9E7C31BD6F9}"/>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AutoShape 257">
                <a:extLst>
                  <a:ext uri="{FF2B5EF4-FFF2-40B4-BE49-F238E27FC236}">
                    <a16:creationId xmlns:a16="http://schemas.microsoft.com/office/drawing/2014/main" id="{A464F9AC-80D5-8647-A3BF-7C8016D2E9F2}"/>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89" name="Rectangle 258">
              <a:extLst>
                <a:ext uri="{FF2B5EF4-FFF2-40B4-BE49-F238E27FC236}">
                  <a16:creationId xmlns:a16="http://schemas.microsoft.com/office/drawing/2014/main" id="{3CC90EBF-BE9D-094F-8D80-09DD69A5C8C2}"/>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0" name="Group 259">
              <a:extLst>
                <a:ext uri="{FF2B5EF4-FFF2-40B4-BE49-F238E27FC236}">
                  <a16:creationId xmlns:a16="http://schemas.microsoft.com/office/drawing/2014/main" id="{8FD2B698-C302-134D-AA60-7CB77F0FA456}"/>
                </a:ext>
              </a:extLst>
            </p:cNvPr>
            <p:cNvGrpSpPr>
              <a:grpSpLocks/>
            </p:cNvGrpSpPr>
            <p:nvPr/>
          </p:nvGrpSpPr>
          <p:grpSpPr bwMode="auto">
            <a:xfrm>
              <a:off x="4747" y="994"/>
              <a:ext cx="581" cy="134"/>
              <a:chOff x="614" y="2568"/>
              <a:chExt cx="725" cy="139"/>
            </a:xfrm>
          </p:grpSpPr>
          <p:sp>
            <p:nvSpPr>
              <p:cNvPr id="311" name="AutoShape 260">
                <a:extLst>
                  <a:ext uri="{FF2B5EF4-FFF2-40B4-BE49-F238E27FC236}">
                    <a16:creationId xmlns:a16="http://schemas.microsoft.com/office/drawing/2014/main" id="{3C8C97B6-C649-304C-B810-3DCC29D051F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2" name="AutoShape 261">
                <a:extLst>
                  <a:ext uri="{FF2B5EF4-FFF2-40B4-BE49-F238E27FC236}">
                    <a16:creationId xmlns:a16="http://schemas.microsoft.com/office/drawing/2014/main" id="{1E6EFFBD-86DF-3A4E-B6C4-5B74F419477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1" name="Rectangle 262">
              <a:extLst>
                <a:ext uri="{FF2B5EF4-FFF2-40B4-BE49-F238E27FC236}">
                  <a16:creationId xmlns:a16="http://schemas.microsoft.com/office/drawing/2014/main" id="{A2087108-BB9B-C74D-BED2-AEEFB963158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2" name="Rectangle 263">
              <a:extLst>
                <a:ext uri="{FF2B5EF4-FFF2-40B4-BE49-F238E27FC236}">
                  <a16:creationId xmlns:a16="http://schemas.microsoft.com/office/drawing/2014/main" id="{629E30AC-175A-7C47-B5DB-137A2A96913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3" name="Group 264">
              <a:extLst>
                <a:ext uri="{FF2B5EF4-FFF2-40B4-BE49-F238E27FC236}">
                  <a16:creationId xmlns:a16="http://schemas.microsoft.com/office/drawing/2014/main" id="{631BEC3E-EC7B-E641-9B73-CEB1B33C79F3}"/>
                </a:ext>
              </a:extLst>
            </p:cNvPr>
            <p:cNvGrpSpPr>
              <a:grpSpLocks/>
            </p:cNvGrpSpPr>
            <p:nvPr/>
          </p:nvGrpSpPr>
          <p:grpSpPr bwMode="auto">
            <a:xfrm>
              <a:off x="4735" y="1627"/>
              <a:ext cx="582" cy="151"/>
              <a:chOff x="614" y="2568"/>
              <a:chExt cx="725" cy="139"/>
            </a:xfrm>
          </p:grpSpPr>
          <p:sp>
            <p:nvSpPr>
              <p:cNvPr id="309" name="AutoShape 265">
                <a:extLst>
                  <a:ext uri="{FF2B5EF4-FFF2-40B4-BE49-F238E27FC236}">
                    <a16:creationId xmlns:a16="http://schemas.microsoft.com/office/drawing/2014/main" id="{CA74522A-6DD3-C941-B6C5-B88ADF1B75F0}"/>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0" name="AutoShape 266">
                <a:extLst>
                  <a:ext uri="{FF2B5EF4-FFF2-40B4-BE49-F238E27FC236}">
                    <a16:creationId xmlns:a16="http://schemas.microsoft.com/office/drawing/2014/main" id="{0FC67C26-9D79-7645-9585-2783C4FBAB04}"/>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4" name="Freeform 267">
              <a:extLst>
                <a:ext uri="{FF2B5EF4-FFF2-40B4-BE49-F238E27FC236}">
                  <a16:creationId xmlns:a16="http://schemas.microsoft.com/office/drawing/2014/main" id="{0009B838-E394-AB4B-B620-18BE1F04F16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5" name="Group 268">
              <a:extLst>
                <a:ext uri="{FF2B5EF4-FFF2-40B4-BE49-F238E27FC236}">
                  <a16:creationId xmlns:a16="http://schemas.microsoft.com/office/drawing/2014/main" id="{CE9E851F-17AE-C347-AAE2-A26FC9005C11}"/>
                </a:ext>
              </a:extLst>
            </p:cNvPr>
            <p:cNvGrpSpPr>
              <a:grpSpLocks/>
            </p:cNvGrpSpPr>
            <p:nvPr/>
          </p:nvGrpSpPr>
          <p:grpSpPr bwMode="auto">
            <a:xfrm>
              <a:off x="4739" y="1327"/>
              <a:ext cx="582" cy="139"/>
              <a:chOff x="614" y="2568"/>
              <a:chExt cx="725" cy="139"/>
            </a:xfrm>
          </p:grpSpPr>
          <p:sp>
            <p:nvSpPr>
              <p:cNvPr id="307" name="AutoShape 269">
                <a:extLst>
                  <a:ext uri="{FF2B5EF4-FFF2-40B4-BE49-F238E27FC236}">
                    <a16:creationId xmlns:a16="http://schemas.microsoft.com/office/drawing/2014/main" id="{BC8583DE-ADF4-6447-B9E5-82785FCF6CB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8" name="AutoShape 270">
                <a:extLst>
                  <a:ext uri="{FF2B5EF4-FFF2-40B4-BE49-F238E27FC236}">
                    <a16:creationId xmlns:a16="http://schemas.microsoft.com/office/drawing/2014/main" id="{86B22511-2C8C-B74B-A13E-4B485911146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6" name="Rectangle 271">
              <a:extLst>
                <a:ext uri="{FF2B5EF4-FFF2-40B4-BE49-F238E27FC236}">
                  <a16:creationId xmlns:a16="http://schemas.microsoft.com/office/drawing/2014/main" id="{20AF6706-04DB-3F45-9CC0-357417946DC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7" name="Freeform 272">
              <a:extLst>
                <a:ext uri="{FF2B5EF4-FFF2-40B4-BE49-F238E27FC236}">
                  <a16:creationId xmlns:a16="http://schemas.microsoft.com/office/drawing/2014/main" id="{E6032D49-B972-724F-BC66-1C24B5F058F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73">
              <a:extLst>
                <a:ext uri="{FF2B5EF4-FFF2-40B4-BE49-F238E27FC236}">
                  <a16:creationId xmlns:a16="http://schemas.microsoft.com/office/drawing/2014/main" id="{B84F01B6-1C0C-C943-B856-7FE3BD2D76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Oval 274">
              <a:extLst>
                <a:ext uri="{FF2B5EF4-FFF2-40B4-BE49-F238E27FC236}">
                  <a16:creationId xmlns:a16="http://schemas.microsoft.com/office/drawing/2014/main" id="{3819F9EA-CE5A-6F47-B1D1-45A3176A8CA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0" name="Freeform 275">
              <a:extLst>
                <a:ext uri="{FF2B5EF4-FFF2-40B4-BE49-F238E27FC236}">
                  <a16:creationId xmlns:a16="http://schemas.microsoft.com/office/drawing/2014/main" id="{BD6129AD-4010-6541-8BD2-9C417B59760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AutoShape 276">
              <a:extLst>
                <a:ext uri="{FF2B5EF4-FFF2-40B4-BE49-F238E27FC236}">
                  <a16:creationId xmlns:a16="http://schemas.microsoft.com/office/drawing/2014/main" id="{DAF156C3-BBE4-AD4E-8C8F-504F05E6FA9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2" name="AutoShape 277">
              <a:extLst>
                <a:ext uri="{FF2B5EF4-FFF2-40B4-BE49-F238E27FC236}">
                  <a16:creationId xmlns:a16="http://schemas.microsoft.com/office/drawing/2014/main" id="{FAC7EFD2-3973-3341-9E30-2375745B4E2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3" name="Oval 278">
              <a:extLst>
                <a:ext uri="{FF2B5EF4-FFF2-40B4-BE49-F238E27FC236}">
                  <a16:creationId xmlns:a16="http://schemas.microsoft.com/office/drawing/2014/main" id="{279C258F-5AE0-4A40-9D2A-27C3520660F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4" name="Oval 279">
              <a:extLst>
                <a:ext uri="{FF2B5EF4-FFF2-40B4-BE49-F238E27FC236}">
                  <a16:creationId xmlns:a16="http://schemas.microsoft.com/office/drawing/2014/main" id="{AB54CDF9-44A8-F945-8C47-F29CE6B004CC}"/>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280">
              <a:extLst>
                <a:ext uri="{FF2B5EF4-FFF2-40B4-BE49-F238E27FC236}">
                  <a16:creationId xmlns:a16="http://schemas.microsoft.com/office/drawing/2014/main" id="{C12B8B40-4A95-634B-A938-6930B06F508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81">
              <a:extLst>
                <a:ext uri="{FF2B5EF4-FFF2-40B4-BE49-F238E27FC236}">
                  <a16:creationId xmlns:a16="http://schemas.microsoft.com/office/drawing/2014/main" id="{56A64972-4A2C-2147-8B6A-849EA1C5281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15" name="Group 314">
            <a:extLst>
              <a:ext uri="{FF2B5EF4-FFF2-40B4-BE49-F238E27FC236}">
                <a16:creationId xmlns:a16="http://schemas.microsoft.com/office/drawing/2014/main" id="{7CEE8967-09D9-EA4A-BE8F-89D0A51FA901}"/>
              </a:ext>
            </a:extLst>
          </p:cNvPr>
          <p:cNvGrpSpPr/>
          <p:nvPr/>
        </p:nvGrpSpPr>
        <p:grpSpPr>
          <a:xfrm>
            <a:off x="9411855" y="1981647"/>
            <a:ext cx="943482" cy="604263"/>
            <a:chOff x="7698509" y="2176725"/>
            <a:chExt cx="943482" cy="604263"/>
          </a:xfrm>
        </p:grpSpPr>
        <p:pic>
          <p:nvPicPr>
            <p:cNvPr id="316" name="Picture 315" descr="A picture containing monitor, television, screen, photo&#10;&#10;Description automatically generated">
              <a:extLst>
                <a:ext uri="{FF2B5EF4-FFF2-40B4-BE49-F238E27FC236}">
                  <a16:creationId xmlns:a16="http://schemas.microsoft.com/office/drawing/2014/main" id="{0EAEB9B3-A22A-234F-82DF-4AAC2BF42789}"/>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17" name="Picture 316" descr="A picture containing monitor, television, screen, photo&#10;&#10;Description automatically generated">
              <a:extLst>
                <a:ext uri="{FF2B5EF4-FFF2-40B4-BE49-F238E27FC236}">
                  <a16:creationId xmlns:a16="http://schemas.microsoft.com/office/drawing/2014/main" id="{D8797FD1-FD5F-5E42-86F9-D71425D34BED}"/>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18" name="Picture 317" descr="A picture containing monitor, television, screen, photo&#10;&#10;Description automatically generated">
              <a:extLst>
                <a:ext uri="{FF2B5EF4-FFF2-40B4-BE49-F238E27FC236}">
                  <a16:creationId xmlns:a16="http://schemas.microsoft.com/office/drawing/2014/main" id="{9A3D2276-CCAA-964B-A522-778FC9030BE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19" name="TextBox 318">
              <a:extLst>
                <a:ext uri="{FF2B5EF4-FFF2-40B4-BE49-F238E27FC236}">
                  <a16:creationId xmlns:a16="http://schemas.microsoft.com/office/drawing/2014/main" id="{FA64888F-27BD-6D49-9E8A-1C105E1F77CE}"/>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grpSp>
        <p:nvGrpSpPr>
          <p:cNvPr id="320" name="Group 249">
            <a:extLst>
              <a:ext uri="{FF2B5EF4-FFF2-40B4-BE49-F238E27FC236}">
                <a16:creationId xmlns:a16="http://schemas.microsoft.com/office/drawing/2014/main" id="{F1BCE0E4-BDB5-B544-89E7-F7F4C8B45DDD}"/>
              </a:ext>
            </a:extLst>
          </p:cNvPr>
          <p:cNvGrpSpPr>
            <a:grpSpLocks/>
          </p:cNvGrpSpPr>
          <p:nvPr/>
        </p:nvGrpSpPr>
        <p:grpSpPr bwMode="auto">
          <a:xfrm>
            <a:off x="9119966" y="3154428"/>
            <a:ext cx="269531" cy="537772"/>
            <a:chOff x="4140" y="429"/>
            <a:chExt cx="1425" cy="2396"/>
          </a:xfrm>
        </p:grpSpPr>
        <p:sp>
          <p:nvSpPr>
            <p:cNvPr id="321" name="Freeform 250">
              <a:extLst>
                <a:ext uri="{FF2B5EF4-FFF2-40B4-BE49-F238E27FC236}">
                  <a16:creationId xmlns:a16="http://schemas.microsoft.com/office/drawing/2014/main" id="{61F36965-BC45-1D46-9296-4C5A2F8361F9}"/>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Rectangle 251">
              <a:extLst>
                <a:ext uri="{FF2B5EF4-FFF2-40B4-BE49-F238E27FC236}">
                  <a16:creationId xmlns:a16="http://schemas.microsoft.com/office/drawing/2014/main" id="{40BA023C-2812-9340-A050-0121D082901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3" name="Freeform 252">
              <a:extLst>
                <a:ext uri="{FF2B5EF4-FFF2-40B4-BE49-F238E27FC236}">
                  <a16:creationId xmlns:a16="http://schemas.microsoft.com/office/drawing/2014/main" id="{7D40D788-F435-474A-A7BF-25C0498EA30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253">
              <a:extLst>
                <a:ext uri="{FF2B5EF4-FFF2-40B4-BE49-F238E27FC236}">
                  <a16:creationId xmlns:a16="http://schemas.microsoft.com/office/drawing/2014/main" id="{7ECC0C33-1994-A443-BE35-89E1A830F7E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254">
              <a:extLst>
                <a:ext uri="{FF2B5EF4-FFF2-40B4-BE49-F238E27FC236}">
                  <a16:creationId xmlns:a16="http://schemas.microsoft.com/office/drawing/2014/main" id="{5F77B878-EAC9-4540-9E09-E05F7ED091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6" name="Group 255">
              <a:extLst>
                <a:ext uri="{FF2B5EF4-FFF2-40B4-BE49-F238E27FC236}">
                  <a16:creationId xmlns:a16="http://schemas.microsoft.com/office/drawing/2014/main" id="{3AD2D83D-AFAB-F544-B840-C231A3CC601D}"/>
                </a:ext>
              </a:extLst>
            </p:cNvPr>
            <p:cNvGrpSpPr>
              <a:grpSpLocks/>
            </p:cNvGrpSpPr>
            <p:nvPr/>
          </p:nvGrpSpPr>
          <p:grpSpPr bwMode="auto">
            <a:xfrm>
              <a:off x="4749" y="668"/>
              <a:ext cx="581" cy="145"/>
              <a:chOff x="614" y="2568"/>
              <a:chExt cx="725" cy="139"/>
            </a:xfrm>
          </p:grpSpPr>
          <p:sp>
            <p:nvSpPr>
              <p:cNvPr id="351" name="AutoShape 256">
                <a:extLst>
                  <a:ext uri="{FF2B5EF4-FFF2-40B4-BE49-F238E27FC236}">
                    <a16:creationId xmlns:a16="http://schemas.microsoft.com/office/drawing/2014/main" id="{4227C343-CCC4-A04E-8886-6361D39B43A0}"/>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2" name="AutoShape 257">
                <a:extLst>
                  <a:ext uri="{FF2B5EF4-FFF2-40B4-BE49-F238E27FC236}">
                    <a16:creationId xmlns:a16="http://schemas.microsoft.com/office/drawing/2014/main" id="{9E39270E-D4A5-AD40-A9B3-1748EE312647}"/>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7" name="Rectangle 258">
              <a:extLst>
                <a:ext uri="{FF2B5EF4-FFF2-40B4-BE49-F238E27FC236}">
                  <a16:creationId xmlns:a16="http://schemas.microsoft.com/office/drawing/2014/main" id="{7B72FE59-00DA-AB4C-818F-65FE468FBE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8" name="Group 259">
              <a:extLst>
                <a:ext uri="{FF2B5EF4-FFF2-40B4-BE49-F238E27FC236}">
                  <a16:creationId xmlns:a16="http://schemas.microsoft.com/office/drawing/2014/main" id="{09C06909-C34E-C94A-8C7D-0BFC94D6E039}"/>
                </a:ext>
              </a:extLst>
            </p:cNvPr>
            <p:cNvGrpSpPr>
              <a:grpSpLocks/>
            </p:cNvGrpSpPr>
            <p:nvPr/>
          </p:nvGrpSpPr>
          <p:grpSpPr bwMode="auto">
            <a:xfrm>
              <a:off x="4747" y="994"/>
              <a:ext cx="581" cy="134"/>
              <a:chOff x="614" y="2568"/>
              <a:chExt cx="725" cy="139"/>
            </a:xfrm>
          </p:grpSpPr>
          <p:sp>
            <p:nvSpPr>
              <p:cNvPr id="349" name="AutoShape 260">
                <a:extLst>
                  <a:ext uri="{FF2B5EF4-FFF2-40B4-BE49-F238E27FC236}">
                    <a16:creationId xmlns:a16="http://schemas.microsoft.com/office/drawing/2014/main" id="{7ED60691-FC99-B943-BE37-D6C97FF6718A}"/>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0" name="AutoShape 261">
                <a:extLst>
                  <a:ext uri="{FF2B5EF4-FFF2-40B4-BE49-F238E27FC236}">
                    <a16:creationId xmlns:a16="http://schemas.microsoft.com/office/drawing/2014/main" id="{BBBF7CE5-2F2F-C240-89B7-6B006565DB2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9" name="Rectangle 262">
              <a:extLst>
                <a:ext uri="{FF2B5EF4-FFF2-40B4-BE49-F238E27FC236}">
                  <a16:creationId xmlns:a16="http://schemas.microsoft.com/office/drawing/2014/main" id="{E1859B99-BC2B-8445-9920-653550A398C3}"/>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0" name="Rectangle 263">
              <a:extLst>
                <a:ext uri="{FF2B5EF4-FFF2-40B4-BE49-F238E27FC236}">
                  <a16:creationId xmlns:a16="http://schemas.microsoft.com/office/drawing/2014/main" id="{DC4E26D3-7125-8945-9746-2441735961F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31" name="Group 264">
              <a:extLst>
                <a:ext uri="{FF2B5EF4-FFF2-40B4-BE49-F238E27FC236}">
                  <a16:creationId xmlns:a16="http://schemas.microsoft.com/office/drawing/2014/main" id="{E6BAA1DE-AF76-6C44-833A-D07152C0737D}"/>
                </a:ext>
              </a:extLst>
            </p:cNvPr>
            <p:cNvGrpSpPr>
              <a:grpSpLocks/>
            </p:cNvGrpSpPr>
            <p:nvPr/>
          </p:nvGrpSpPr>
          <p:grpSpPr bwMode="auto">
            <a:xfrm>
              <a:off x="4735" y="1627"/>
              <a:ext cx="582" cy="151"/>
              <a:chOff x="614" y="2568"/>
              <a:chExt cx="725" cy="139"/>
            </a:xfrm>
          </p:grpSpPr>
          <p:sp>
            <p:nvSpPr>
              <p:cNvPr id="347" name="AutoShape 265">
                <a:extLst>
                  <a:ext uri="{FF2B5EF4-FFF2-40B4-BE49-F238E27FC236}">
                    <a16:creationId xmlns:a16="http://schemas.microsoft.com/office/drawing/2014/main" id="{C5750C06-37B1-7942-BC63-5A0DFB73A57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8" name="AutoShape 266">
                <a:extLst>
                  <a:ext uri="{FF2B5EF4-FFF2-40B4-BE49-F238E27FC236}">
                    <a16:creationId xmlns:a16="http://schemas.microsoft.com/office/drawing/2014/main" id="{2FBF1907-BD45-434A-8B85-372B329D2C77}"/>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2" name="Freeform 267">
              <a:extLst>
                <a:ext uri="{FF2B5EF4-FFF2-40B4-BE49-F238E27FC236}">
                  <a16:creationId xmlns:a16="http://schemas.microsoft.com/office/drawing/2014/main" id="{C3D05EC3-4DA7-F74C-B6F6-0918126C019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3" name="Group 268">
              <a:extLst>
                <a:ext uri="{FF2B5EF4-FFF2-40B4-BE49-F238E27FC236}">
                  <a16:creationId xmlns:a16="http://schemas.microsoft.com/office/drawing/2014/main" id="{5BF350AD-3646-0C41-87CF-18D04562FCE7}"/>
                </a:ext>
              </a:extLst>
            </p:cNvPr>
            <p:cNvGrpSpPr>
              <a:grpSpLocks/>
            </p:cNvGrpSpPr>
            <p:nvPr/>
          </p:nvGrpSpPr>
          <p:grpSpPr bwMode="auto">
            <a:xfrm>
              <a:off x="4739" y="1327"/>
              <a:ext cx="582" cy="139"/>
              <a:chOff x="614" y="2568"/>
              <a:chExt cx="725" cy="139"/>
            </a:xfrm>
          </p:grpSpPr>
          <p:sp>
            <p:nvSpPr>
              <p:cNvPr id="345" name="AutoShape 269">
                <a:extLst>
                  <a:ext uri="{FF2B5EF4-FFF2-40B4-BE49-F238E27FC236}">
                    <a16:creationId xmlns:a16="http://schemas.microsoft.com/office/drawing/2014/main" id="{E6FF77A3-8808-214A-B3F1-99756744193D}"/>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6" name="AutoShape 270">
                <a:extLst>
                  <a:ext uri="{FF2B5EF4-FFF2-40B4-BE49-F238E27FC236}">
                    <a16:creationId xmlns:a16="http://schemas.microsoft.com/office/drawing/2014/main" id="{DBA06383-D10B-7446-8AB5-80825280F50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4" name="Rectangle 271">
              <a:extLst>
                <a:ext uri="{FF2B5EF4-FFF2-40B4-BE49-F238E27FC236}">
                  <a16:creationId xmlns:a16="http://schemas.microsoft.com/office/drawing/2014/main" id="{075E3183-6A9A-F845-B994-D8A428ABB4E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5" name="Freeform 272">
              <a:extLst>
                <a:ext uri="{FF2B5EF4-FFF2-40B4-BE49-F238E27FC236}">
                  <a16:creationId xmlns:a16="http://schemas.microsoft.com/office/drawing/2014/main" id="{047D761C-70AD-CD4F-A747-381D740168F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273">
              <a:extLst>
                <a:ext uri="{FF2B5EF4-FFF2-40B4-BE49-F238E27FC236}">
                  <a16:creationId xmlns:a16="http://schemas.microsoft.com/office/drawing/2014/main" id="{8AE72908-FAF1-9C46-AA62-CED69F948A4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Oval 274">
              <a:extLst>
                <a:ext uri="{FF2B5EF4-FFF2-40B4-BE49-F238E27FC236}">
                  <a16:creationId xmlns:a16="http://schemas.microsoft.com/office/drawing/2014/main" id="{2E034F12-0D5A-AA43-BEB5-3FD391F736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8" name="Freeform 275">
              <a:extLst>
                <a:ext uri="{FF2B5EF4-FFF2-40B4-BE49-F238E27FC236}">
                  <a16:creationId xmlns:a16="http://schemas.microsoft.com/office/drawing/2014/main" id="{028A5345-010B-C24D-B709-B8375E9715E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AutoShape 276">
              <a:extLst>
                <a:ext uri="{FF2B5EF4-FFF2-40B4-BE49-F238E27FC236}">
                  <a16:creationId xmlns:a16="http://schemas.microsoft.com/office/drawing/2014/main" id="{F6EF7A89-3C93-8540-B2E3-A30599E7AA82}"/>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0" name="AutoShape 277">
              <a:extLst>
                <a:ext uri="{FF2B5EF4-FFF2-40B4-BE49-F238E27FC236}">
                  <a16:creationId xmlns:a16="http://schemas.microsoft.com/office/drawing/2014/main" id="{AE5883C3-8966-4941-AD3C-EECE6A8A6E19}"/>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1" name="Oval 278">
              <a:extLst>
                <a:ext uri="{FF2B5EF4-FFF2-40B4-BE49-F238E27FC236}">
                  <a16:creationId xmlns:a16="http://schemas.microsoft.com/office/drawing/2014/main" id="{8D05B60E-CC47-924E-9CC3-7D3C363DC011}"/>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2" name="Oval 279">
              <a:extLst>
                <a:ext uri="{FF2B5EF4-FFF2-40B4-BE49-F238E27FC236}">
                  <a16:creationId xmlns:a16="http://schemas.microsoft.com/office/drawing/2014/main" id="{02D38BA8-EE3B-314C-9EA1-24BC62A7102F}"/>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280">
              <a:extLst>
                <a:ext uri="{FF2B5EF4-FFF2-40B4-BE49-F238E27FC236}">
                  <a16:creationId xmlns:a16="http://schemas.microsoft.com/office/drawing/2014/main" id="{7354E114-1700-274C-AD93-5D4A999682B1}"/>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4" name="Rectangle 281">
              <a:extLst>
                <a:ext uri="{FF2B5EF4-FFF2-40B4-BE49-F238E27FC236}">
                  <a16:creationId xmlns:a16="http://schemas.microsoft.com/office/drawing/2014/main" id="{D7FCC302-455F-0E42-A8A7-378C5B6CC7E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53" name="Group 352">
            <a:extLst>
              <a:ext uri="{FF2B5EF4-FFF2-40B4-BE49-F238E27FC236}">
                <a16:creationId xmlns:a16="http://schemas.microsoft.com/office/drawing/2014/main" id="{BA41EE0A-FE82-9040-BD52-7DC1EB35BBFB}"/>
              </a:ext>
            </a:extLst>
          </p:cNvPr>
          <p:cNvGrpSpPr/>
          <p:nvPr/>
        </p:nvGrpSpPr>
        <p:grpSpPr>
          <a:xfrm>
            <a:off x="9343538" y="3332225"/>
            <a:ext cx="943482" cy="604263"/>
            <a:chOff x="7698509" y="2176725"/>
            <a:chExt cx="943482" cy="604263"/>
          </a:xfrm>
        </p:grpSpPr>
        <p:pic>
          <p:nvPicPr>
            <p:cNvPr id="354" name="Picture 353" descr="A picture containing monitor, television, screen, photo&#10;&#10;Description automatically generated">
              <a:extLst>
                <a:ext uri="{FF2B5EF4-FFF2-40B4-BE49-F238E27FC236}">
                  <a16:creationId xmlns:a16="http://schemas.microsoft.com/office/drawing/2014/main" id="{441DFADE-BB1B-7C4C-8738-3FEA9FC7E26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55" name="Picture 354" descr="A picture containing monitor, television, screen, photo&#10;&#10;Description automatically generated">
              <a:extLst>
                <a:ext uri="{FF2B5EF4-FFF2-40B4-BE49-F238E27FC236}">
                  <a16:creationId xmlns:a16="http://schemas.microsoft.com/office/drawing/2014/main" id="{A360817E-CEBE-5D4D-AAA5-1AA0E80B244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56" name="Picture 355" descr="A picture containing monitor, television, screen, photo&#10;&#10;Description automatically generated">
              <a:extLst>
                <a:ext uri="{FF2B5EF4-FFF2-40B4-BE49-F238E27FC236}">
                  <a16:creationId xmlns:a16="http://schemas.microsoft.com/office/drawing/2014/main" id="{1B7D7E89-8D15-B14F-8ABE-F03063924DF7}"/>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57" name="TextBox 356">
              <a:extLst>
                <a:ext uri="{FF2B5EF4-FFF2-40B4-BE49-F238E27FC236}">
                  <a16:creationId xmlns:a16="http://schemas.microsoft.com/office/drawing/2014/main" id="{95A2DFAC-E2E9-BA4E-B877-0FDFCB8AFF96}"/>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750123" y="1425422"/>
            <a:ext cx="6582550"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Gill Sans MT" panose="020B0502020104020203" pitchFamily="34" charset="77"/>
                <a:ea typeface="ＭＳ Ｐゴシック" panose="020B0600070205080204" pitchFamily="34" charset="-128"/>
                <a:cs typeface="+mn-cs"/>
              </a:rPr>
              <a:t>“</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intelligence” </a:t>
            </a: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client: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determines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when</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chunk (so that buffer starvation, or overflow does not occur)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encoding rate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(higher quality when more bandwidth available) </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764871" y="4418084"/>
            <a:ext cx="6296330" cy="160101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where</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request chunk (can request from URL server that is “close” to client or has high available bandwidth</a:t>
            </a: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455456" y="6024759"/>
            <a:ext cx="93893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Streaming video =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encoding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DASH + playout buffering</a:t>
            </a:r>
          </a:p>
        </p:txBody>
      </p:sp>
      <p:grpSp>
        <p:nvGrpSpPr>
          <p:cNvPr id="60" name="Group 2">
            <a:extLst>
              <a:ext uri="{FF2B5EF4-FFF2-40B4-BE49-F238E27FC236}">
                <a16:creationId xmlns:a16="http://schemas.microsoft.com/office/drawing/2014/main" id="{DDFD13CE-95C2-3B46-BAA9-2442B7BBFB5C}"/>
              </a:ext>
            </a:extLst>
          </p:cNvPr>
          <p:cNvGrpSpPr>
            <a:grpSpLocks/>
          </p:cNvGrpSpPr>
          <p:nvPr/>
        </p:nvGrpSpPr>
        <p:grpSpPr bwMode="auto">
          <a:xfrm>
            <a:off x="10418918" y="2387938"/>
            <a:ext cx="1331627" cy="1083147"/>
            <a:chOff x="1842724" y="2867233"/>
            <a:chExt cx="5649912" cy="3416300"/>
          </a:xfrm>
        </p:grpSpPr>
        <p:sp>
          <p:nvSpPr>
            <p:cNvPr id="161" name="AutoShape 99">
              <a:extLst>
                <a:ext uri="{FF2B5EF4-FFF2-40B4-BE49-F238E27FC236}">
                  <a16:creationId xmlns:a16="http://schemas.microsoft.com/office/drawing/2014/main" id="{6A423CE6-3BBC-A441-B17F-E87432DB8AA2}"/>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2" name="Rectangle 87">
              <a:extLst>
                <a:ext uri="{FF2B5EF4-FFF2-40B4-BE49-F238E27FC236}">
                  <a16:creationId xmlns:a16="http://schemas.microsoft.com/office/drawing/2014/main" id="{4285C26E-DA02-9648-A64A-514AEBD4FE48}"/>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349">
            <a:extLst>
              <a:ext uri="{FF2B5EF4-FFF2-40B4-BE49-F238E27FC236}">
                <a16:creationId xmlns:a16="http://schemas.microsoft.com/office/drawing/2014/main" id="{D41C9560-ED4B-414F-8273-72B78F6B318D}"/>
              </a:ext>
            </a:extLst>
          </p:cNvPr>
          <p:cNvGrpSpPr>
            <a:grpSpLocks/>
          </p:cNvGrpSpPr>
          <p:nvPr/>
        </p:nvGrpSpPr>
        <p:grpSpPr bwMode="auto">
          <a:xfrm>
            <a:off x="10897863" y="2829271"/>
            <a:ext cx="427844" cy="454118"/>
            <a:chOff x="4437" y="1472"/>
            <a:chExt cx="427" cy="418"/>
          </a:xfrm>
        </p:grpSpPr>
        <p:sp>
          <p:nvSpPr>
            <p:cNvPr id="69" name="Rectangle 350">
              <a:extLst>
                <a:ext uri="{FF2B5EF4-FFF2-40B4-BE49-F238E27FC236}">
                  <a16:creationId xmlns:a16="http://schemas.microsoft.com/office/drawing/2014/main" id="{E963C356-4AF2-0349-824A-1E49D132EE5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1">
              <a:extLst>
                <a:ext uri="{FF2B5EF4-FFF2-40B4-BE49-F238E27FC236}">
                  <a16:creationId xmlns:a16="http://schemas.microsoft.com/office/drawing/2014/main" id="{40253B0C-2089-BD4A-9EFE-D60909E55D73}"/>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2">
              <a:extLst>
                <a:ext uri="{FF2B5EF4-FFF2-40B4-BE49-F238E27FC236}">
                  <a16:creationId xmlns:a16="http://schemas.microsoft.com/office/drawing/2014/main" id="{53AC6590-6B2B-9143-AF1D-BB4636551A83}"/>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2" name="Rectangle 353">
              <a:extLst>
                <a:ext uri="{FF2B5EF4-FFF2-40B4-BE49-F238E27FC236}">
                  <a16:creationId xmlns:a16="http://schemas.microsoft.com/office/drawing/2014/main" id="{E94F9AC9-0854-D042-AF8B-C87D4C9D754C}"/>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cxnSp>
        <p:nvCxnSpPr>
          <p:cNvPr id="65" name="Straight Connector 45">
            <a:extLst>
              <a:ext uri="{FF2B5EF4-FFF2-40B4-BE49-F238E27FC236}">
                <a16:creationId xmlns:a16="http://schemas.microsoft.com/office/drawing/2014/main" id="{95FF3D69-527D-104D-8467-DBBDF81195A1}"/>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4">
            <a:extLst>
              <a:ext uri="{FF2B5EF4-FFF2-40B4-BE49-F238E27FC236}">
                <a16:creationId xmlns:a16="http://schemas.microsoft.com/office/drawing/2014/main" id="{4A9C7B1D-9788-C24C-BE9F-0B7DEE643917}"/>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Freeform 6">
            <a:extLst>
              <a:ext uri="{FF2B5EF4-FFF2-40B4-BE49-F238E27FC236}">
                <a16:creationId xmlns:a16="http://schemas.microsoft.com/office/drawing/2014/main" id="{B1332400-C13A-1144-94EF-1249953DECA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reeform 240">
            <a:extLst>
              <a:ext uri="{FF2B5EF4-FFF2-40B4-BE49-F238E27FC236}">
                <a16:creationId xmlns:a16="http://schemas.microsoft.com/office/drawing/2014/main" id="{6A4AC1EA-45FB-014E-A65A-F10B6E8D2FCC}"/>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A8A41415-2E09-914F-B249-353A26FD167B}"/>
              </a:ext>
            </a:extLst>
          </p:cNvPr>
          <p:cNvGrpSpPr/>
          <p:nvPr/>
        </p:nvGrpSpPr>
        <p:grpSpPr>
          <a:xfrm>
            <a:off x="10236017" y="2762935"/>
            <a:ext cx="351378" cy="523220"/>
            <a:chOff x="10485997" y="1295948"/>
            <a:chExt cx="351378" cy="523220"/>
          </a:xfrm>
        </p:grpSpPr>
        <p:sp>
          <p:nvSpPr>
            <p:cNvPr id="9" name="Oval 8">
              <a:extLst>
                <a:ext uri="{FF2B5EF4-FFF2-40B4-BE49-F238E27FC236}">
                  <a16:creationId xmlns:a16="http://schemas.microsoft.com/office/drawing/2014/main" id="{E52F97C2-D322-E045-9AB6-784F8D7F9529}"/>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F7B7AA05-43E1-2749-8D01-6881B6C88DEB}"/>
                </a:ext>
              </a:extLst>
            </p:cNvPr>
            <p:cNvSpPr txBox="1"/>
            <p:nvPr/>
          </p:nvSpPr>
          <p:spPr>
            <a:xfrm>
              <a:off x="10485997" y="1295948"/>
              <a:ext cx="351378" cy="523220"/>
            </a:xfrm>
            <a:prstGeom prst="rect">
              <a:avLst/>
            </a:prstGeom>
            <a:noFill/>
          </p:spPr>
          <p:txBody>
            <a:bodyPr wrap="none" rtlCol="0">
              <a:spAutoFit/>
            </a:bodyPr>
            <a:lstStyle/>
            <a:p>
              <a:r>
                <a:rPr lang="en-US" sz="2800" dirty="0">
                  <a:solidFill>
                    <a:srgbClr val="CD0000"/>
                  </a:solidFill>
                </a:rPr>
                <a:t>?</a:t>
              </a:r>
            </a:p>
          </p:txBody>
        </p:sp>
      </p:grpSp>
      <p:pic>
        <p:nvPicPr>
          <p:cNvPr id="12" name="Picture 11" descr="A close up of a logo&#10;&#10;Description automatically generated">
            <a:extLst>
              <a:ext uri="{FF2B5EF4-FFF2-40B4-BE49-F238E27FC236}">
                <a16:creationId xmlns:a16="http://schemas.microsoft.com/office/drawing/2014/main" id="{F6886CA6-4288-E842-A0EC-EBA7EC3D93D5}"/>
              </a:ext>
            </a:extLst>
          </p:cNvPr>
          <p:cNvPicPr>
            <a:picLocks noChangeAspect="1"/>
          </p:cNvPicPr>
          <p:nvPr/>
        </p:nvPicPr>
        <p:blipFill>
          <a:blip r:embed="rId4"/>
          <a:stretch>
            <a:fillRect/>
          </a:stretch>
        </p:blipFill>
        <p:spPr>
          <a:xfrm>
            <a:off x="10002982" y="1738745"/>
            <a:ext cx="2003136" cy="1602509"/>
          </a:xfrm>
          <a:prstGeom prst="rect">
            <a:avLst/>
          </a:prstGeom>
        </p:spPr>
      </p:pic>
      <p:sp>
        <p:nvSpPr>
          <p:cNvPr id="138" name="Slide Number Placeholder 2">
            <a:extLst>
              <a:ext uri="{FF2B5EF4-FFF2-40B4-BE49-F238E27FC236}">
                <a16:creationId xmlns:a16="http://schemas.microsoft.com/office/drawing/2014/main" id="{C79354C6-01ED-3F43-B7F7-C9EDEFEC0F6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108</a:t>
            </a:fld>
            <a:endParaRPr lang="en-US" dirty="0"/>
          </a:p>
        </p:txBody>
      </p:sp>
    </p:spTree>
    <p:extLst>
      <p:ext uri="{BB962C8B-B14F-4D97-AF65-F5344CB8AC3E}">
        <p14:creationId xmlns:p14="http://schemas.microsoft.com/office/powerpoint/2010/main" val="3936656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dissolve">
                                      <p:cBhvr>
                                        <p:cTn id="7" dur="500"/>
                                        <p:tgtEl>
                                          <p:spTgt spid="5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xEl>
                                              <p:pRg st="2" end="2"/>
                                            </p:txEl>
                                          </p:spTgt>
                                        </p:tgtEl>
                                        <p:attrNameLst>
                                          <p:attrName>style.visibility</p:attrName>
                                        </p:attrNameLst>
                                      </p:cBhvr>
                                      <p:to>
                                        <p:strVal val="visible"/>
                                      </p:to>
                                    </p:set>
                                    <p:animEffect transition="in" filter="dissolve">
                                      <p:cBhvr>
                                        <p:cTn id="12" dur="500"/>
                                        <p:tgtEl>
                                          <p:spTgt spid="5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dissolve">
                                      <p:cBhvr>
                                        <p:cTn id="17" dur="500"/>
                                        <p:tgtEl>
                                          <p:spTgt spid="5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85EE97-AD06-BD41-9630-E94559E40BFA}"/>
              </a:ext>
            </a:extLst>
          </p:cNvPr>
          <p:cNvSpPr>
            <a:spLocks noGrp="1"/>
          </p:cNvSpPr>
          <p:nvPr>
            <p:ph type="title"/>
          </p:nvPr>
        </p:nvSpPr>
        <p:spPr/>
        <p:txBody>
          <a:bodyPr/>
          <a:lstStyle/>
          <a:p>
            <a:r>
              <a:rPr lang="en-US" dirty="0"/>
              <a:t>Streaming at Scale? </a:t>
            </a:r>
          </a:p>
        </p:txBody>
      </p:sp>
      <p:sp>
        <p:nvSpPr>
          <p:cNvPr id="3" name="Content Placeholder 2">
            <a:extLst>
              <a:ext uri="{FF2B5EF4-FFF2-40B4-BE49-F238E27FC236}">
                <a16:creationId xmlns:a16="http://schemas.microsoft.com/office/drawing/2014/main" id="{4A86E8D0-C9DE-F444-AF52-D64A1364D651}"/>
              </a:ext>
            </a:extLst>
          </p:cNvPr>
          <p:cNvSpPr>
            <a:spLocks noGrp="1"/>
          </p:cNvSpPr>
          <p:nvPr>
            <p:ph idx="1"/>
          </p:nvPr>
        </p:nvSpPr>
        <p:spPr/>
        <p:txBody>
          <a:bodyPr/>
          <a:lstStyle/>
          <a:p>
            <a:r>
              <a:rPr lang="en-US" altLang="en-US" sz="3200" i="1" dirty="0">
                <a:solidFill>
                  <a:srgbClr val="CC0000"/>
                </a:solidFill>
                <a:latin typeface="Gill Sans MT" charset="0"/>
                <a:ea typeface="ＭＳ Ｐゴシック" charset="-128"/>
              </a:rPr>
              <a:t>challenge: </a:t>
            </a:r>
            <a:r>
              <a:rPr lang="en-US" altLang="en-US" sz="3200" dirty="0">
                <a:solidFill>
                  <a:srgbClr val="000000"/>
                </a:solidFill>
                <a:latin typeface="Gill Sans MT" charset="0"/>
                <a:ea typeface="ＭＳ Ｐゴシック" charset="-128"/>
              </a:rPr>
              <a:t>how to stream content (selected from millions of videos) to hundreds of thousands of </a:t>
            </a:r>
            <a:r>
              <a:rPr lang="en-US" altLang="en-US" sz="3200" i="1" dirty="0">
                <a:solidFill>
                  <a:srgbClr val="000000"/>
                </a:solidFill>
                <a:latin typeface="Gill Sans MT" charset="0"/>
                <a:ea typeface="ＭＳ Ｐゴシック" charset="-128"/>
              </a:rPr>
              <a:t>simultaneous</a:t>
            </a:r>
            <a:r>
              <a:rPr lang="en-US" altLang="en-US" sz="3200" dirty="0">
                <a:solidFill>
                  <a:srgbClr val="000000"/>
                </a:solidFill>
                <a:latin typeface="Gill Sans MT" charset="0"/>
                <a:ea typeface="ＭＳ Ｐゴシック" charset="-128"/>
              </a:rPr>
              <a:t> users?</a:t>
            </a:r>
          </a:p>
          <a:p>
            <a:r>
              <a:rPr lang="en-US" altLang="en-US" sz="3200" i="1" dirty="0">
                <a:solidFill>
                  <a:srgbClr val="CC0000"/>
                </a:solidFill>
                <a:latin typeface="Gill Sans MT" charset="0"/>
                <a:ea typeface="ＭＳ Ｐゴシック" charset="-128"/>
              </a:rPr>
              <a:t>Answer: content distribution networks (CDNs)</a:t>
            </a:r>
          </a:p>
          <a:p>
            <a:pPr lvl="1"/>
            <a:r>
              <a:rPr lang="en-US" altLang="en-US" sz="2800" i="1" dirty="0">
                <a:solidFill>
                  <a:srgbClr val="CC0000"/>
                </a:solidFill>
                <a:latin typeface="Gill Sans MT" charset="0"/>
                <a:ea typeface="ＭＳ Ｐゴシック" charset="-128"/>
              </a:rPr>
              <a:t>Cache in the middle or edge of the Internet</a:t>
            </a:r>
          </a:p>
          <a:p>
            <a:pPr lvl="1"/>
            <a:r>
              <a:rPr lang="en-US" altLang="en-US" sz="2800" i="1" dirty="0">
                <a:latin typeface="Gill Sans MT" charset="0"/>
                <a:ea typeface="ＭＳ Ｐゴシック" charset="-128"/>
              </a:rPr>
              <a:t>Optional: read 2.6.3 and 2.6.4</a:t>
            </a:r>
          </a:p>
          <a:p>
            <a:pPr lvl="1"/>
            <a:endParaRPr lang="en-US" altLang="en-US" sz="2800" i="1" dirty="0">
              <a:latin typeface="Gill Sans MT" charset="0"/>
              <a:ea typeface="ＭＳ Ｐゴシック" charset="-128"/>
            </a:endParaRPr>
          </a:p>
          <a:p>
            <a:r>
              <a:rPr lang="en-US" sz="3200" dirty="0"/>
              <a:t>Used by almost all the video streaming companies, e.g. </a:t>
            </a:r>
            <a:r>
              <a:rPr lang="en-US" sz="3200" dirty="0" err="1"/>
              <a:t>Youtube</a:t>
            </a:r>
            <a:r>
              <a:rPr lang="en-US" sz="3200" dirty="0"/>
              <a:t>, </a:t>
            </a:r>
            <a:r>
              <a:rPr lang="en-US" altLang="en-US" sz="3200" dirty="0">
                <a:ea typeface="ＭＳ Ｐゴシック" charset="-128"/>
              </a:rPr>
              <a:t>Netflix, </a:t>
            </a:r>
          </a:p>
          <a:p>
            <a:endParaRPr lang="en-US" altLang="en-US" dirty="0">
              <a:solidFill>
                <a:srgbClr val="000000"/>
              </a:solidFill>
              <a:latin typeface="Gill Sans MT" charset="0"/>
              <a:ea typeface="ＭＳ Ｐゴシック" charset="-128"/>
            </a:endParaRPr>
          </a:p>
          <a:p>
            <a:endParaRPr lang="en-US" dirty="0"/>
          </a:p>
        </p:txBody>
      </p:sp>
      <p:sp>
        <p:nvSpPr>
          <p:cNvPr id="4" name="Slide Number Placeholder 3">
            <a:extLst>
              <a:ext uri="{FF2B5EF4-FFF2-40B4-BE49-F238E27FC236}">
                <a16:creationId xmlns:a16="http://schemas.microsoft.com/office/drawing/2014/main" id="{3E9869A2-D574-7C4E-8DE9-EAF65F6BE41C}"/>
              </a:ext>
            </a:extLst>
          </p:cNvPr>
          <p:cNvSpPr>
            <a:spLocks noGrp="1"/>
          </p:cNvSpPr>
          <p:nvPr>
            <p:ph type="sldNum" sz="quarter" idx="12"/>
          </p:nvPr>
        </p:nvSpPr>
        <p:spPr bwMode="auto">
          <a:xfrm>
            <a:off x="8324850"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109</a:t>
            </a:fld>
            <a:endParaRPr lang="en-US" dirty="0"/>
          </a:p>
        </p:txBody>
      </p:sp>
    </p:spTree>
    <p:extLst>
      <p:ext uri="{BB962C8B-B14F-4D97-AF65-F5344CB8AC3E}">
        <p14:creationId xmlns:p14="http://schemas.microsoft.com/office/powerpoint/2010/main" val="31097914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What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does an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 need?</a:t>
            </a:r>
            <a:endParaRPr lang="en-US" sz="4400" dirty="0"/>
          </a:p>
        </p:txBody>
      </p:sp>
      <p:sp>
        <p:nvSpPr>
          <p:cNvPr id="10" name="Rectangle 3">
            <a:extLst>
              <a:ext uri="{FF2B5EF4-FFF2-40B4-BE49-F238E27FC236}">
                <a16:creationId xmlns:a16="http://schemas.microsoft.com/office/drawing/2014/main" id="{FA2F19F9-C8D7-114F-8257-FB4D95438E3B}"/>
              </a:ext>
            </a:extLst>
          </p:cNvPr>
          <p:cNvSpPr txBox="1">
            <a:spLocks noChangeArrowheads="1"/>
          </p:cNvSpPr>
          <p:nvPr/>
        </p:nvSpPr>
        <p:spPr>
          <a:xfrm>
            <a:off x="676025" y="1406872"/>
            <a:ext cx="4972505" cy="27971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data integrity</a:t>
            </a:r>
          </a:p>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apps (e.g., file transfer, web transactions) require 100% reliable data transfer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other apps (e.g., audio) can tolerate some loss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A728678F-8DEF-4046-89DA-20D9B309E935}"/>
              </a:ext>
            </a:extLst>
          </p:cNvPr>
          <p:cNvSpPr txBox="1">
            <a:spLocks noChangeArrowheads="1"/>
          </p:cNvSpPr>
          <p:nvPr/>
        </p:nvSpPr>
        <p:spPr>
          <a:xfrm>
            <a:off x="544999" y="4365808"/>
            <a:ext cx="5572612" cy="24431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timing</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Internet telephony, interactive games) require low delay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99205150-A642-0847-95C4-8C48A24DAC8A}"/>
              </a:ext>
            </a:extLst>
          </p:cNvPr>
          <p:cNvSpPr>
            <a:spLocks noChangeArrowheads="1"/>
          </p:cNvSpPr>
          <p:nvPr/>
        </p:nvSpPr>
        <p:spPr bwMode="auto">
          <a:xfrm>
            <a:off x="6586691" y="1377376"/>
            <a:ext cx="4972505" cy="336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throughput</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multimedia) require minimum amount of throughput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other apps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 apps”) make use of whatever throughput they get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5EA7119B-8447-E949-AF1B-51F99BABCA4A}"/>
              </a:ext>
            </a:extLst>
          </p:cNvPr>
          <p:cNvSpPr>
            <a:spLocks noChangeArrowheads="1"/>
          </p:cNvSpPr>
          <p:nvPr/>
        </p:nvSpPr>
        <p:spPr bwMode="auto">
          <a:xfrm>
            <a:off x="6640666" y="4830189"/>
            <a:ext cx="4533593" cy="127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security</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encryption, data integrity, …</a:t>
            </a:r>
          </a:p>
        </p:txBody>
      </p:sp>
      <p:sp>
        <p:nvSpPr>
          <p:cNvPr id="7" name="Slide Number Placeholder 2">
            <a:extLst>
              <a:ext uri="{FF2B5EF4-FFF2-40B4-BE49-F238E27FC236}">
                <a16:creationId xmlns:a16="http://schemas.microsoft.com/office/drawing/2014/main" id="{54A58A9F-013E-E14B-A97A-3F5139157AF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a:t>
            </a:fld>
            <a:endParaRPr lang="en-US" dirty="0"/>
          </a:p>
        </p:txBody>
      </p:sp>
    </p:spTree>
    <p:extLst>
      <p:ext uri="{BB962C8B-B14F-4D97-AF65-F5344CB8AC3E}">
        <p14:creationId xmlns:p14="http://schemas.microsoft.com/office/powerpoint/2010/main" val="3814211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dissolve">
                                      <p:cBhvr>
                                        <p:cTn id="7" dur="500"/>
                                        <p:tgtEl>
                                          <p:spTgt spid="1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1" end="1"/>
                                            </p:txEl>
                                          </p:spTgt>
                                        </p:tgtEl>
                                        <p:attrNameLst>
                                          <p:attrName>style.visibility</p:attrName>
                                        </p:attrNameLst>
                                      </p:cBhvr>
                                      <p:to>
                                        <p:strVal val="visible"/>
                                      </p:to>
                                    </p:set>
                                    <p:animEffect transition="in" filter="dissolve">
                                      <p:cBhvr>
                                        <p:cTn id="10" dur="500"/>
                                        <p:tgtEl>
                                          <p:spTgt spid="1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dissolve">
                                      <p:cBhvr>
                                        <p:cTn id="20" dur="500"/>
                                        <p:tgtEl>
                                          <p:spTgt spid="13">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dissolve">
                                      <p:cBhvr>
                                        <p:cTn id="23" dur="500"/>
                                        <p:tgtEl>
                                          <p:spTgt spid="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1010693" y="2685802"/>
            <a:ext cx="5831541" cy="250864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1: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large “mega-server”</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point of failure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point of network congestion</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long (and possibly congested) path to distant clients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207B8273-3CDB-5A4C-BCB0-5458A1560072}"/>
              </a:ext>
            </a:extLst>
          </p:cNvPr>
          <p:cNvSpPr txBox="1">
            <a:spLocks noChangeArrowheads="1"/>
          </p:cNvSpPr>
          <p:nvPr/>
        </p:nvSpPr>
        <p:spPr>
          <a:xfrm>
            <a:off x="894495" y="5517758"/>
            <a:ext cx="10515599" cy="832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….quite simply: this solution </a:t>
            </a:r>
            <a:r>
              <a:rPr kumimoji="0" lang="en-US" altLang="en-US" sz="3200" b="0" i="1" u="none" strike="noStrike" kern="1200" cap="none" spc="0" normalizeH="0" baseline="0" noProof="0" dirty="0" err="1">
                <a:ln>
                  <a:noFill/>
                </a:ln>
                <a:solidFill>
                  <a:srgbClr val="C00000"/>
                </a:solidFill>
                <a:effectLst/>
                <a:uLnTx/>
                <a:uFillTx/>
                <a:latin typeface="Calibri" panose="020F0502020204030204"/>
                <a:ea typeface="ＭＳ Ｐゴシック" panose="020B0600070205080204" pitchFamily="34" charset="-128"/>
                <a:cs typeface="+mn-cs"/>
              </a:rPr>
              <a:t>doesn</a:t>
            </a:r>
            <a:r>
              <a:rPr kumimoji="0" lang="fr-FR"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ja-JP"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 scale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570D28A7-7536-C148-9DF7-A474F521448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110</a:t>
            </a:fld>
            <a:endParaRPr lang="en-US" dirty="0"/>
          </a:p>
        </p:txBody>
      </p:sp>
    </p:spTree>
    <p:extLst>
      <p:ext uri="{BB962C8B-B14F-4D97-AF65-F5344CB8AC3E}">
        <p14:creationId xmlns:p14="http://schemas.microsoft.com/office/powerpoint/2010/main" val="16671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3536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0180" y="5450903"/>
            <a:ext cx="3162300" cy="6985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804333" y="3569967"/>
            <a:ext cx="10027722" cy="189928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enter deep: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push CDN servers deep into many access networks </a:t>
            </a:r>
          </a:p>
          <a:p>
            <a:pPr marL="1143000" marR="0" lvl="2" indent="-228600" algn="l" defTabSz="914400" rtl="0" eaLnBrk="1" fontAlgn="auto" latinLnBrk="0" hangingPunct="1">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close to users</a:t>
            </a:r>
          </a:p>
          <a:p>
            <a:pPr marL="1143000" marR="0" lvl="2" indent="-228600" algn="l" defTabSz="914400" rtl="0" eaLnBrk="1" fontAlgn="auto" latinLnBrk="0" hangingPunct="1">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Akamai: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240,000 servers deployed </a:t>
            </a:r>
          </a:p>
          <a:p>
            <a:pPr marL="914400" marR="0" lvl="2" indent="0" algn="l" defTabSz="914400" rtl="0" eaLnBrk="1" fontAlgn="auto" latinLnBrk="0" hangingPunct="1">
              <a:spcBef>
                <a:spcPts val="0"/>
              </a:spcBef>
              <a:spcAft>
                <a:spcPts val="0"/>
              </a:spcAft>
              <a:buClrTx/>
              <a:buSzTx/>
              <a:buNone/>
              <a:tabLst/>
              <a:defRPr/>
            </a:pPr>
            <a:r>
              <a:rPr lang="en-US" sz="2400" dirty="0">
                <a:solidFill>
                  <a:prstClr val="black"/>
                </a:solidFill>
                <a:latin typeface="Calibri" panose="020F0502020204030204"/>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&gt; 120 countries (2015)</a:t>
            </a: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20180" y="4361465"/>
            <a:ext cx="1886155" cy="7662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976811" y="2027274"/>
            <a:ext cx="10515599" cy="15689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2: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store/serve multiple copies of videos at multiple geographically distributed sites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(CDN)</a:t>
            </a: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 name="Rectangle 3">
            <a:extLst>
              <a:ext uri="{FF2B5EF4-FFF2-40B4-BE49-F238E27FC236}">
                <a16:creationId xmlns:a16="http://schemas.microsoft.com/office/drawing/2014/main" id="{BF6948A4-CBD7-934C-8264-52F2841557C0}"/>
              </a:ext>
            </a:extLst>
          </p:cNvPr>
          <p:cNvSpPr txBox="1">
            <a:spLocks noChangeArrowheads="1"/>
          </p:cNvSpPr>
          <p:nvPr/>
        </p:nvSpPr>
        <p:spPr>
          <a:xfrm>
            <a:off x="812910" y="4953442"/>
            <a:ext cx="7025245" cy="13371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bring home: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smaller number (10’s) of larger clusters in POPs near access nets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used by Limelight</a:t>
            </a:r>
            <a:endPar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9" name="Slide Number Placeholder 2">
            <a:extLst>
              <a:ext uri="{FF2B5EF4-FFF2-40B4-BE49-F238E27FC236}">
                <a16:creationId xmlns:a16="http://schemas.microsoft.com/office/drawing/2014/main" id="{D474FA8A-D529-F648-AC28-8634041068D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111</a:t>
            </a:fld>
            <a:endParaRPr lang="en-US" dirty="0"/>
          </a:p>
        </p:txBody>
      </p:sp>
    </p:spTree>
    <p:extLst>
      <p:ext uri="{BB962C8B-B14F-4D97-AF65-F5344CB8AC3E}">
        <p14:creationId xmlns:p14="http://schemas.microsoft.com/office/powerpoint/2010/main" val="137369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48132"/>
                                        </p:tgtEl>
                                        <p:attrNameLst>
                                          <p:attrName>style.visibility</p:attrName>
                                        </p:attrNameLst>
                                      </p:cBhvr>
                                      <p:to>
                                        <p:strVal val="visible"/>
                                      </p:to>
                                    </p:set>
                                    <p:animEffect transition="in" filter="dissolve">
                                      <p:cBhvr>
                                        <p:cTn id="16" dur="500"/>
                                        <p:tgtEl>
                                          <p:spTgt spid="4813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dissolve">
                                      <p:cBhvr>
                                        <p:cTn id="21" dur="500"/>
                                        <p:tgtEl>
                                          <p:spTgt spid="10"/>
                                        </p:tgtEl>
                                      </p:cBhvr>
                                    </p:animEffect>
                                  </p:childTnLst>
                                </p:cTn>
                              </p:par>
                            </p:childTnLst>
                          </p:cTn>
                        </p:par>
                        <p:par>
                          <p:cTn id="22" fill="hold">
                            <p:stCondLst>
                              <p:cond delay="500"/>
                            </p:stCondLst>
                            <p:childTnLst>
                              <p:par>
                                <p:cTn id="23" presetID="9" presetClass="entr" presetSubtype="0" fill="hold" nodeType="afterEffect">
                                  <p:stCondLst>
                                    <p:cond delay="0"/>
                                  </p:stCondLst>
                                  <p:childTnLst>
                                    <p:set>
                                      <p:cBhvr>
                                        <p:cTn id="24" dur="1" fill="hold">
                                          <p:stCondLst>
                                            <p:cond delay="0"/>
                                          </p:stCondLst>
                                        </p:cTn>
                                        <p:tgtEl>
                                          <p:spTgt spid="48130"/>
                                        </p:tgtEl>
                                        <p:attrNameLst>
                                          <p:attrName>style.visibility</p:attrName>
                                        </p:attrNameLst>
                                      </p:cBhvr>
                                      <p:to>
                                        <p:strVal val="visible"/>
                                      </p:to>
                                    </p:set>
                                    <p:animEffect transition="in" filter="dissolve">
                                      <p:cBhvr>
                                        <p:cTn id="25"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3201988" y="3854450"/>
            <a:ext cx="347662" cy="681038"/>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2644455" y="3773226"/>
            <a:ext cx="7044059" cy="2764362"/>
            <a:chOff x="399121" y="1433583"/>
            <a:chExt cx="8437850" cy="5258268"/>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41475" y="1433583"/>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90643" y="3033433"/>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41242" y="5649524"/>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63761" y="5696601"/>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95355" y="3660810"/>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82309" y="1498435"/>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963738" y="4827588"/>
            <a:ext cx="874712" cy="506412"/>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686051" y="5280026"/>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991026" y="1906929"/>
            <a:ext cx="10535957" cy="1306512"/>
          </a:xfrm>
        </p:spPr>
        <p:txBody>
          <a:bodyPr/>
          <a:lstStyle/>
          <a:p>
            <a:pPr>
              <a:buSzPct val="100000"/>
              <a:buFont typeface="Wingdings" pitchFamily="2" charset="2"/>
              <a:buChar char="§"/>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subscriber requests content,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4745038" y="5776913"/>
            <a:ext cx="349250" cy="679450"/>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5911851" y="3556000"/>
            <a:ext cx="347663" cy="679450"/>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6608763" y="5611814"/>
            <a:ext cx="347662" cy="681037"/>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7591426" y="3829050"/>
            <a:ext cx="347663" cy="681038"/>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3646488" y="5629275"/>
            <a:ext cx="347662" cy="681038"/>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9231313" y="4368800"/>
            <a:ext cx="990600" cy="731838"/>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8710613" y="5734050"/>
            <a:ext cx="347662" cy="681038"/>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751013" y="3719513"/>
            <a:ext cx="982662" cy="1585912"/>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1057413" y="1427018"/>
            <a:ext cx="9735279" cy="540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7338" marR="0" lvl="0" indent="-287338"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CDN: stores copies of content (e.g. MADMEN) at CDN nodes </a:t>
            </a: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558926" y="5030789"/>
            <a:ext cx="1857375" cy="338137"/>
            <a:chOff x="5957397" y="-30236"/>
            <a:chExt cx="1857399" cy="338554"/>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8573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8785226" y="4778375"/>
            <a:ext cx="1279525" cy="338138"/>
            <a:chOff x="5931471" y="-30236"/>
            <a:chExt cx="1279747" cy="338971"/>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279747" cy="338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2571029" y="4229534"/>
            <a:ext cx="1008062" cy="881062"/>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2624139" y="5127626"/>
            <a:ext cx="2166937" cy="709613"/>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1168393" y="2402083"/>
            <a:ext cx="9901388" cy="45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31775" algn="l" defTabSz="914400" rtl="0" eaLnBrk="0" fontAlgn="base" latinLnBrk="0" hangingPunct="0">
              <a:lnSpc>
                <a:spcPct val="85000"/>
              </a:lnSpc>
              <a:spcBef>
                <a:spcPct val="20000"/>
              </a:spcBef>
              <a:spcAft>
                <a:spcPct val="0"/>
              </a:spcAft>
              <a:buClr>
                <a:srgbClr val="000099"/>
              </a:buClr>
              <a:buSzTx/>
              <a:buFont typeface="Arial"/>
              <a:buChar char="•"/>
              <a:defRPr/>
            </a:pPr>
            <a:r>
              <a:rPr lang="en-US" dirty="0">
                <a:solidFill>
                  <a:srgbClr val="000000"/>
                </a:solidFill>
                <a:latin typeface="Calibri" panose="020F0502020204030204" pitchFamily="34" charset="0"/>
                <a:cs typeface="Calibri" panose="020F0502020204030204" pitchFamily="34" charset="0"/>
              </a:rPr>
              <a:t>using manifest, client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retrieves content at highest supportable rate</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1170413" y="2819021"/>
            <a:ext cx="9113837"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17488" algn="l" defTabSz="914400" rtl="0" eaLnBrk="0" fontAlgn="base" latinLnBrk="0" hangingPunct="0">
              <a:lnSpc>
                <a:spcPct val="85000"/>
              </a:lnSpc>
              <a:spcBef>
                <a:spcPct val="20000"/>
              </a:spcBef>
              <a:spcAft>
                <a:spcPct val="0"/>
              </a:spcAft>
              <a:buClr>
                <a:srgbClr val="000099"/>
              </a:buClr>
              <a:buSzTx/>
              <a:buFont typeface="Arial"/>
              <a:buChar char="•"/>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may choose different rate</a:t>
            </a:r>
            <a:r>
              <a:rPr kumimoji="0" lang="en-US" sz="2400" b="0" i="0" u="none" strike="noStrike" kern="1200" cap="none" spc="0" normalizeH="0" noProof="0" dirty="0">
                <a:ln>
                  <a:noFill/>
                </a:ln>
                <a:solidFill>
                  <a:srgbClr val="000000"/>
                </a:solidFill>
                <a:effectLst/>
                <a:uLnTx/>
                <a:uFillTx/>
                <a:latin typeface="Calibri" panose="020F0502020204030204" pitchFamily="34" charset="0"/>
                <a:cs typeface="Calibri" panose="020F0502020204030204" pitchFamily="34" charset="0"/>
              </a:rPr>
              <a:t> or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copy if network path congested</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670" name="Slide Number Placeholder 2">
            <a:extLst>
              <a:ext uri="{FF2B5EF4-FFF2-40B4-BE49-F238E27FC236}">
                <a16:creationId xmlns:a16="http://schemas.microsoft.com/office/drawing/2014/main" id="{0F723A7B-FECC-0045-AA25-C72B2F046D6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112</a:t>
            </a:fld>
            <a:endParaRPr lang="en-US" dirty="0"/>
          </a:p>
        </p:txBody>
      </p:sp>
    </p:spTree>
    <p:extLst>
      <p:ext uri="{BB962C8B-B14F-4D97-AF65-F5344CB8AC3E}">
        <p14:creationId xmlns:p14="http://schemas.microsoft.com/office/powerpoint/2010/main" val="270932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2" dur="2000" fill="hold"/>
                                        <p:tgtEl>
                                          <p:spTgt spid="23"/>
                                        </p:tgtEl>
                                        <p:attrNameLst>
                                          <p:attrName>ppt_x</p:attrName>
                                          <p:attrName>ppt_y</p:attrName>
                                        </p:attrNameLst>
                                      </p:cBhvr>
                                      <p:rCtr x="30013" y="-1991"/>
                                    </p:animMotion>
                                  </p:childTnLst>
                                </p:cTn>
                              </p:par>
                            </p:childTnLst>
                          </p:cTn>
                        </p:par>
                        <p:par>
                          <p:cTn id="43" fill="hold" nodeType="afterGroup">
                            <p:stCondLst>
                              <p:cond delay="2500"/>
                            </p:stCondLst>
                            <p:childTnLst>
                              <p:par>
                                <p:cTn id="44" presetID="9" presetClass="exit" presetSubtype="0" fill="hold" nodeType="afterEffect">
                                  <p:stCondLst>
                                    <p:cond delay="0"/>
                                  </p:stCondLst>
                                  <p:childTnLst>
                                    <p:animEffect transition="out" filter="dissolve">
                                      <p:cBhvr>
                                        <p:cTn id="45" dur="500"/>
                                        <p:tgtEl>
                                          <p:spTgt spid="23"/>
                                        </p:tgtEl>
                                      </p:cBhvr>
                                    </p:animEffect>
                                    <p:set>
                                      <p:cBhvr>
                                        <p:cTn id="46" dur="1" fill="hold">
                                          <p:stCondLst>
                                            <p:cond delay="499"/>
                                          </p:stCondLst>
                                        </p:cTn>
                                        <p:tgtEl>
                                          <p:spTgt spid="23"/>
                                        </p:tgtEl>
                                        <p:attrNameLst>
                                          <p:attrName>style.visibility</p:attrName>
                                        </p:attrNameLst>
                                      </p:cBhvr>
                                      <p:to>
                                        <p:strVal val="hidden"/>
                                      </p:to>
                                    </p:se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113"/>
                                        </p:tgtEl>
                                        <p:attrNameLst>
                                          <p:attrName>style.visibility</p:attrName>
                                        </p:attrNameLst>
                                      </p:cBhvr>
                                      <p:to>
                                        <p:strVal val="visible"/>
                                      </p:to>
                                    </p:set>
                                    <p:animEffect transition="in" filter="dissolve">
                                      <p:cBhvr>
                                        <p:cTn id="50" dur="500"/>
                                        <p:tgtEl>
                                          <p:spTgt spid="1113"/>
                                        </p:tgtEl>
                                      </p:cBhvr>
                                    </p:animEffect>
                                  </p:childTnLst>
                                </p:cTn>
                              </p:par>
                            </p:childTnLst>
                          </p:cTn>
                        </p:par>
                        <p:par>
                          <p:cTn id="51" fill="hold" nodeType="afterGroup">
                            <p:stCondLst>
                              <p:cond delay="3500"/>
                            </p:stCondLst>
                            <p:childTnLst>
                              <p:par>
                                <p:cTn id="52"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3" dur="2000" fill="hold"/>
                                        <p:tgtEl>
                                          <p:spTgt spid="1113"/>
                                        </p:tgtEl>
                                        <p:attrNameLst>
                                          <p:attrName>ppt_x</p:attrName>
                                          <p:attrName>ppt_y</p:attrName>
                                        </p:attrNameLst>
                                      </p:cBhvr>
                                      <p:rCtr x="-32318" y="3519"/>
                                    </p:animMotion>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dissolve">
                                      <p:cBhvr>
                                        <p:cTn id="58" dur="500"/>
                                        <p:tgtEl>
                                          <p:spTgt spid="1122"/>
                                        </p:tgtEl>
                                      </p:cBhvr>
                                    </p:animEffect>
                                  </p:childTnLst>
                                </p:cTn>
                              </p:par>
                            </p:childTnLst>
                          </p:cTn>
                        </p:par>
                        <p:par>
                          <p:cTn id="59" fill="hold" nodeType="afterGroup">
                            <p:stCondLst>
                              <p:cond delay="500"/>
                            </p:stCondLst>
                            <p:childTnLst>
                              <p:par>
                                <p:cTn id="60" presetID="9" presetClass="exit" presetSubtype="0" fill="hold" nodeType="afterEffect">
                                  <p:stCondLst>
                                    <p:cond delay="0"/>
                                  </p:stCondLst>
                                  <p:childTnLst>
                                    <p:animEffect transition="out" filter="dissolve">
                                      <p:cBhvr>
                                        <p:cTn id="61" dur="500"/>
                                        <p:tgtEl>
                                          <p:spTgt spid="1113"/>
                                        </p:tgtEl>
                                      </p:cBhvr>
                                    </p:animEffect>
                                    <p:set>
                                      <p:cBhvr>
                                        <p:cTn id="62" dur="1" fill="hold">
                                          <p:stCondLst>
                                            <p:cond delay="499"/>
                                          </p:stCondLst>
                                        </p:cTn>
                                        <p:tgtEl>
                                          <p:spTgt spid="1113"/>
                                        </p:tgtEl>
                                        <p:attrNameLst>
                                          <p:attrName>style.visibility</p:attrName>
                                        </p:attrNameLst>
                                      </p:cBhvr>
                                      <p:to>
                                        <p:strVal val="hidden"/>
                                      </p:to>
                                    </p:set>
                                  </p:childTnLst>
                                </p:cTn>
                              </p:par>
                            </p:childTnLst>
                          </p:cTn>
                        </p:par>
                        <p:par>
                          <p:cTn id="63" fill="hold" nodeType="afterGroup">
                            <p:stCondLst>
                              <p:cond delay="1000"/>
                            </p:stCondLst>
                            <p:childTnLst>
                              <p:par>
                                <p:cTn id="64" presetID="9" presetClass="entr" presetSubtype="0"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dissolve">
                                      <p:cBhvr>
                                        <p:cTn id="66" dur="500"/>
                                        <p:tgtEl>
                                          <p:spTgt spid="28"/>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123"/>
                                        </p:tgtEl>
                                        <p:attrNameLst>
                                          <p:attrName>style.visibility</p:attrName>
                                        </p:attrNameLst>
                                      </p:cBhvr>
                                      <p:to>
                                        <p:strVal val="visible"/>
                                      </p:to>
                                    </p:set>
                                    <p:animEffect transition="in" filter="dissolve">
                                      <p:cBhvr>
                                        <p:cTn id="71" dur="500"/>
                                        <p:tgtEl>
                                          <p:spTgt spid="1123"/>
                                        </p:tgtEl>
                                      </p:cBhvr>
                                    </p:animEffect>
                                  </p:childTnLst>
                                </p:cTn>
                              </p:par>
                            </p:childTnLst>
                          </p:cTn>
                        </p:par>
                        <p:par>
                          <p:cTn id="72" fill="hold" nodeType="afterGroup">
                            <p:stCondLst>
                              <p:cond delay="500"/>
                            </p:stCondLst>
                            <p:childTnLst>
                              <p:par>
                                <p:cTn id="73" presetID="9" presetClass="exit" presetSubtype="0" fill="hold" nodeType="afterEffect">
                                  <p:stCondLst>
                                    <p:cond delay="0"/>
                                  </p:stCondLst>
                                  <p:childTnLst>
                                    <p:animEffect transition="out" filter="dissolve">
                                      <p:cBhvr>
                                        <p:cTn id="74" dur="500"/>
                                        <p:tgtEl>
                                          <p:spTgt spid="28"/>
                                        </p:tgtEl>
                                      </p:cBhvr>
                                    </p:animEffect>
                                    <p:set>
                                      <p:cBhvr>
                                        <p:cTn id="75" dur="1" fill="hold">
                                          <p:stCondLst>
                                            <p:cond delay="499"/>
                                          </p:stCondLst>
                                        </p:cTn>
                                        <p:tgtEl>
                                          <p:spTgt spid="28"/>
                                        </p:tgtEl>
                                        <p:attrNameLst>
                                          <p:attrName>style.visibility</p:attrName>
                                        </p:attrNameLst>
                                      </p:cBhvr>
                                      <p:to>
                                        <p:strVal val="hidden"/>
                                      </p:to>
                                    </p:set>
                                  </p:childTnLst>
                                </p:cTn>
                              </p:par>
                            </p:childTnLst>
                          </p:cTn>
                        </p:par>
                        <p:par>
                          <p:cTn id="76" fill="hold" nodeType="afterGroup">
                            <p:stCondLst>
                              <p:cond delay="1000"/>
                            </p:stCondLst>
                            <p:childTnLst>
                              <p:par>
                                <p:cTn id="77" presetID="9" presetClass="entr" presetSubtype="0" fill="hold" nodeType="afterEffect">
                                  <p:stCondLst>
                                    <p:cond delay="0"/>
                                  </p:stCondLst>
                                  <p:childTnLst>
                                    <p:set>
                                      <p:cBhvr>
                                        <p:cTn id="78" dur="1" fill="hold">
                                          <p:stCondLst>
                                            <p:cond delay="0"/>
                                          </p:stCondLst>
                                        </p:cTn>
                                        <p:tgtEl>
                                          <p:spTgt spid="1121"/>
                                        </p:tgtEl>
                                        <p:attrNameLst>
                                          <p:attrName>style.visibility</p:attrName>
                                        </p:attrNameLst>
                                      </p:cBhvr>
                                      <p:to>
                                        <p:strVal val="visible"/>
                                      </p:to>
                                    </p:set>
                                    <p:animEffect transition="in" filter="dissolve">
                                      <p:cBhvr>
                                        <p:cTn id="79"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2644455" y="3770050"/>
            <a:ext cx="7044059" cy="2764362"/>
            <a:chOff x="399122" y="1433580"/>
            <a:chExt cx="8437848" cy="5258263"/>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41476" y="1433580"/>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90643" y="3033432"/>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41242" y="5649517"/>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63761" y="5696594"/>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95356" y="3660805"/>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82310" y="1498432"/>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686051" y="5276851"/>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963739" y="3552826"/>
            <a:ext cx="8258175" cy="2900363"/>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949451" y="1181101"/>
            <a:ext cx="8258175" cy="5427663"/>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459847" y="4108856"/>
            <a:ext cx="9037638" cy="25034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925639" y="4171941"/>
            <a:ext cx="8074025" cy="523220"/>
            <a:chOff x="379080" y="5456397"/>
            <a:chExt cx="8074239" cy="524687"/>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20219" cy="52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925817" y="5070373"/>
            <a:ext cx="9700619" cy="1344281"/>
          </a:xfrm>
        </p:spPr>
        <p:txBody>
          <a:bodyPr>
            <a:normAutofit/>
          </a:bodyPr>
          <a:lstStyle/>
          <a:p>
            <a:pPr marL="0" indent="0">
              <a:buClr>
                <a:srgbClr val="0000A8"/>
              </a:buClr>
              <a:buNone/>
            </a:pPr>
            <a:r>
              <a:rPr lang="en-US" altLang="en-US" i="1" dirty="0">
                <a:solidFill>
                  <a:srgbClr val="CD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 from the “edge”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 At which rate?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3409501" y="2041781"/>
            <a:ext cx="457182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1035" name="Slide Number Placeholder 2">
            <a:extLst>
              <a:ext uri="{FF2B5EF4-FFF2-40B4-BE49-F238E27FC236}">
                <a16:creationId xmlns:a16="http://schemas.microsoft.com/office/drawing/2014/main" id="{D64B4E52-D9B8-4A4C-8826-6513C716F2B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113</a:t>
            </a:fld>
            <a:endParaRPr lang="en-US" dirty="0"/>
          </a:p>
        </p:txBody>
      </p:sp>
    </p:spTree>
    <p:extLst>
      <p:ext uri="{BB962C8B-B14F-4D97-AF65-F5344CB8AC3E}">
        <p14:creationId xmlns:p14="http://schemas.microsoft.com/office/powerpoint/2010/main" val="4224657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2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6065" name="Freeform 1287">
            <a:extLst>
              <a:ext uri="{FF2B5EF4-FFF2-40B4-BE49-F238E27FC236}">
                <a16:creationId xmlns:a16="http://schemas.microsoft.com/office/drawing/2014/main" id="{6D37ADCC-2DE1-83A0-7637-421CD485A363}"/>
              </a:ext>
            </a:extLst>
          </p:cNvPr>
          <p:cNvSpPr>
            <a:spLocks/>
          </p:cNvSpPr>
          <p:nvPr/>
        </p:nvSpPr>
        <p:spPr bwMode="auto">
          <a:xfrm rot="5400000">
            <a:off x="1293019" y="4423569"/>
            <a:ext cx="2554288"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32822051 w 10000"/>
              <a:gd name="T9" fmla="*/ 2147483647 h 10000"/>
              <a:gd name="T10" fmla="*/ 148299330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066" name="Freeform 1287">
            <a:extLst>
              <a:ext uri="{FF2B5EF4-FFF2-40B4-BE49-F238E27FC236}">
                <a16:creationId xmlns:a16="http://schemas.microsoft.com/office/drawing/2014/main" id="{987F6751-C0AE-6AA3-5183-763D9F18A2FA}"/>
              </a:ext>
            </a:extLst>
          </p:cNvPr>
          <p:cNvSpPr>
            <a:spLocks/>
          </p:cNvSpPr>
          <p:nvPr/>
        </p:nvSpPr>
        <p:spPr bwMode="auto">
          <a:xfrm>
            <a:off x="4346575" y="5299075"/>
            <a:ext cx="3467100"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067" name="Rectangle 2">
            <a:extLst>
              <a:ext uri="{FF2B5EF4-FFF2-40B4-BE49-F238E27FC236}">
                <a16:creationId xmlns:a16="http://schemas.microsoft.com/office/drawing/2014/main" id="{66B03A7D-9C83-16FD-D4BA-C405CDB0704D}"/>
              </a:ext>
            </a:extLst>
          </p:cNvPr>
          <p:cNvSpPr>
            <a:spLocks noGrp="1" noChangeArrowheads="1"/>
          </p:cNvSpPr>
          <p:nvPr>
            <p:ph type="title"/>
          </p:nvPr>
        </p:nvSpPr>
        <p:spPr/>
        <p:txBody>
          <a:bodyPr/>
          <a:lstStyle/>
          <a:p>
            <a:r>
              <a:rPr lang="en-US" altLang="en-US" sz="4000">
                <a:ea typeface="ＭＳ Ｐゴシック" panose="020B0600070205080204" pitchFamily="34" charset="-128"/>
              </a:rPr>
              <a:t>CDN content access: a closer look</a:t>
            </a:r>
          </a:p>
        </p:txBody>
      </p:sp>
      <p:grpSp>
        <p:nvGrpSpPr>
          <p:cNvPr id="216068" name="Group 249">
            <a:extLst>
              <a:ext uri="{FF2B5EF4-FFF2-40B4-BE49-F238E27FC236}">
                <a16:creationId xmlns:a16="http://schemas.microsoft.com/office/drawing/2014/main" id="{CF9A085C-4DF0-41E5-786E-00CA559F2E32}"/>
              </a:ext>
            </a:extLst>
          </p:cNvPr>
          <p:cNvGrpSpPr>
            <a:grpSpLocks/>
          </p:cNvGrpSpPr>
          <p:nvPr/>
        </p:nvGrpSpPr>
        <p:grpSpPr bwMode="auto">
          <a:xfrm>
            <a:off x="2462214" y="4070351"/>
            <a:ext cx="460375" cy="638175"/>
            <a:chOff x="4140" y="429"/>
            <a:chExt cx="1425" cy="2396"/>
          </a:xfrm>
        </p:grpSpPr>
        <p:sp>
          <p:nvSpPr>
            <p:cNvPr id="216245" name="Freeform 250">
              <a:extLst>
                <a:ext uri="{FF2B5EF4-FFF2-40B4-BE49-F238E27FC236}">
                  <a16:creationId xmlns:a16="http://schemas.microsoft.com/office/drawing/2014/main" id="{84FDBAE2-2F0F-5DED-2E00-A5D179B7832D}"/>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Rectangle 251">
              <a:extLst>
                <a:ext uri="{FF2B5EF4-FFF2-40B4-BE49-F238E27FC236}">
                  <a16:creationId xmlns:a16="http://schemas.microsoft.com/office/drawing/2014/main" id="{0BB1C6E2-70B0-831A-4204-3A4EB5D4EA9F}"/>
                </a:ext>
              </a:extLst>
            </p:cNvPr>
            <p:cNvSpPr>
              <a:spLocks noChangeArrowheads="1"/>
            </p:cNvSpPr>
            <p:nvPr/>
          </p:nvSpPr>
          <p:spPr bwMode="auto">
            <a:xfrm>
              <a:off x="4204" y="429"/>
              <a:ext cx="1047"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247" name="Freeform 252">
              <a:extLst>
                <a:ext uri="{FF2B5EF4-FFF2-40B4-BE49-F238E27FC236}">
                  <a16:creationId xmlns:a16="http://schemas.microsoft.com/office/drawing/2014/main" id="{43325A1A-06C6-9224-2DF0-74321BE5070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248" name="Freeform 253">
              <a:extLst>
                <a:ext uri="{FF2B5EF4-FFF2-40B4-BE49-F238E27FC236}">
                  <a16:creationId xmlns:a16="http://schemas.microsoft.com/office/drawing/2014/main" id="{11E74CCA-4A33-4762-111E-7B036C6ADCDB}"/>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 name="Rectangle 254">
              <a:extLst>
                <a:ext uri="{FF2B5EF4-FFF2-40B4-BE49-F238E27FC236}">
                  <a16:creationId xmlns:a16="http://schemas.microsoft.com/office/drawing/2014/main" id="{3778C517-8170-8C2F-06B1-B25B0D420E1B}"/>
                </a:ext>
              </a:extLst>
            </p:cNvPr>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250" name="Group 255">
              <a:extLst>
                <a:ext uri="{FF2B5EF4-FFF2-40B4-BE49-F238E27FC236}">
                  <a16:creationId xmlns:a16="http://schemas.microsoft.com/office/drawing/2014/main" id="{66136552-5BB5-6DCE-7D59-EDFE8AFB6AA0}"/>
                </a:ext>
              </a:extLst>
            </p:cNvPr>
            <p:cNvGrpSpPr>
              <a:grpSpLocks/>
            </p:cNvGrpSpPr>
            <p:nvPr/>
          </p:nvGrpSpPr>
          <p:grpSpPr bwMode="auto">
            <a:xfrm>
              <a:off x="4749" y="668"/>
              <a:ext cx="581" cy="145"/>
              <a:chOff x="614" y="2568"/>
              <a:chExt cx="725" cy="139"/>
            </a:xfrm>
          </p:grpSpPr>
          <p:sp>
            <p:nvSpPr>
              <p:cNvPr id="41" name="AutoShape 256">
                <a:extLst>
                  <a:ext uri="{FF2B5EF4-FFF2-40B4-BE49-F238E27FC236}">
                    <a16:creationId xmlns:a16="http://schemas.microsoft.com/office/drawing/2014/main" id="{A3D44631-E887-FEC0-9128-DD1F85F4288F}"/>
                  </a:ext>
                </a:extLst>
              </p:cNvPr>
              <p:cNvSpPr>
                <a:spLocks noChangeArrowheads="1"/>
              </p:cNvSpPr>
              <p:nvPr/>
            </p:nvSpPr>
            <p:spPr bwMode="auto">
              <a:xfrm>
                <a:off x="614" y="2567"/>
                <a:ext cx="724"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2" name="AutoShape 257">
                <a:extLst>
                  <a:ext uri="{FF2B5EF4-FFF2-40B4-BE49-F238E27FC236}">
                    <a16:creationId xmlns:a16="http://schemas.microsoft.com/office/drawing/2014/main" id="{686BB60C-5F50-9EF8-79B9-6D6016AF1120}"/>
                  </a:ext>
                </a:extLst>
              </p:cNvPr>
              <p:cNvSpPr>
                <a:spLocks noChangeArrowheads="1"/>
              </p:cNvSpPr>
              <p:nvPr/>
            </p:nvSpPr>
            <p:spPr bwMode="auto">
              <a:xfrm>
                <a:off x="633"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7" name="Rectangle 258">
              <a:extLst>
                <a:ext uri="{FF2B5EF4-FFF2-40B4-BE49-F238E27FC236}">
                  <a16:creationId xmlns:a16="http://schemas.microsoft.com/office/drawing/2014/main" id="{1CE1E1C9-D163-473B-5491-9F2E372A54B5}"/>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252" name="Group 259">
              <a:extLst>
                <a:ext uri="{FF2B5EF4-FFF2-40B4-BE49-F238E27FC236}">
                  <a16:creationId xmlns:a16="http://schemas.microsoft.com/office/drawing/2014/main" id="{3243A2DC-BA65-201A-D2AB-FD16EF9921C3}"/>
                </a:ext>
              </a:extLst>
            </p:cNvPr>
            <p:cNvGrpSpPr>
              <a:grpSpLocks/>
            </p:cNvGrpSpPr>
            <p:nvPr/>
          </p:nvGrpSpPr>
          <p:grpSpPr bwMode="auto">
            <a:xfrm>
              <a:off x="4747" y="994"/>
              <a:ext cx="581" cy="134"/>
              <a:chOff x="614" y="2568"/>
              <a:chExt cx="725" cy="139"/>
            </a:xfrm>
          </p:grpSpPr>
          <p:sp>
            <p:nvSpPr>
              <p:cNvPr id="39" name="AutoShape 260">
                <a:extLst>
                  <a:ext uri="{FF2B5EF4-FFF2-40B4-BE49-F238E27FC236}">
                    <a16:creationId xmlns:a16="http://schemas.microsoft.com/office/drawing/2014/main" id="{A3D6421D-614F-FEFF-34E1-9DC5D099CA10}"/>
                  </a:ext>
                </a:extLst>
              </p:cNvPr>
              <p:cNvSpPr>
                <a:spLocks noChangeArrowheads="1"/>
              </p:cNvSpPr>
              <p:nvPr/>
            </p:nvSpPr>
            <p:spPr bwMode="auto">
              <a:xfrm>
                <a:off x="617" y="2569"/>
                <a:ext cx="724"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0" name="AutoShape 261">
                <a:extLst>
                  <a:ext uri="{FF2B5EF4-FFF2-40B4-BE49-F238E27FC236}">
                    <a16:creationId xmlns:a16="http://schemas.microsoft.com/office/drawing/2014/main" id="{AB9D9EF8-5594-1D14-DBF3-8A9B6A6283A9}"/>
                  </a:ext>
                </a:extLst>
              </p:cNvPr>
              <p:cNvSpPr>
                <a:spLocks noChangeArrowheads="1"/>
              </p:cNvSpPr>
              <p:nvPr/>
            </p:nvSpPr>
            <p:spPr bwMode="auto">
              <a:xfrm>
                <a:off x="629" y="2588"/>
                <a:ext cx="693"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9" name="Rectangle 262">
              <a:extLst>
                <a:ext uri="{FF2B5EF4-FFF2-40B4-BE49-F238E27FC236}">
                  <a16:creationId xmlns:a16="http://schemas.microsoft.com/office/drawing/2014/main" id="{B60FEEFA-789F-5231-8E6D-E2AB069DCF05}"/>
                </a:ext>
              </a:extLst>
            </p:cNvPr>
            <p:cNvSpPr>
              <a:spLocks noChangeArrowheads="1"/>
            </p:cNvSpPr>
            <p:nvPr/>
          </p:nvSpPr>
          <p:spPr bwMode="auto">
            <a:xfrm>
              <a:off x="4219"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0" name="Rectangle 263">
              <a:extLst>
                <a:ext uri="{FF2B5EF4-FFF2-40B4-BE49-F238E27FC236}">
                  <a16:creationId xmlns:a16="http://schemas.microsoft.com/office/drawing/2014/main" id="{8CB116E2-9881-E985-C5B8-801BE9F08F00}"/>
                </a:ext>
              </a:extLst>
            </p:cNvPr>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255" name="Group 264">
              <a:extLst>
                <a:ext uri="{FF2B5EF4-FFF2-40B4-BE49-F238E27FC236}">
                  <a16:creationId xmlns:a16="http://schemas.microsoft.com/office/drawing/2014/main" id="{F7370EDE-A62D-0A55-157A-237C45FE2A42}"/>
                </a:ext>
              </a:extLst>
            </p:cNvPr>
            <p:cNvGrpSpPr>
              <a:grpSpLocks/>
            </p:cNvGrpSpPr>
            <p:nvPr/>
          </p:nvGrpSpPr>
          <p:grpSpPr bwMode="auto">
            <a:xfrm>
              <a:off x="4735" y="1627"/>
              <a:ext cx="582" cy="151"/>
              <a:chOff x="614" y="2568"/>
              <a:chExt cx="725" cy="139"/>
            </a:xfrm>
          </p:grpSpPr>
          <p:sp>
            <p:nvSpPr>
              <p:cNvPr id="37" name="AutoShape 265">
                <a:extLst>
                  <a:ext uri="{FF2B5EF4-FFF2-40B4-BE49-F238E27FC236}">
                    <a16:creationId xmlns:a16="http://schemas.microsoft.com/office/drawing/2014/main" id="{61C6ABB1-3C23-7787-607E-A462EDD8E76C}"/>
                  </a:ext>
                </a:extLst>
              </p:cNvPr>
              <p:cNvSpPr>
                <a:spLocks noChangeArrowheads="1"/>
              </p:cNvSpPr>
              <p:nvPr/>
            </p:nvSpPr>
            <p:spPr bwMode="auto">
              <a:xfrm>
                <a:off x="613" y="2568"/>
                <a:ext cx="722"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8" name="AutoShape 266">
                <a:extLst>
                  <a:ext uri="{FF2B5EF4-FFF2-40B4-BE49-F238E27FC236}">
                    <a16:creationId xmlns:a16="http://schemas.microsoft.com/office/drawing/2014/main" id="{A4F7C9F3-11AE-4958-9274-687F94C83A45}"/>
                  </a:ext>
                </a:extLst>
              </p:cNvPr>
              <p:cNvSpPr>
                <a:spLocks noChangeArrowheads="1"/>
              </p:cNvSpPr>
              <p:nvPr/>
            </p:nvSpPr>
            <p:spPr bwMode="auto">
              <a:xfrm>
                <a:off x="626" y="2584"/>
                <a:ext cx="698"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6256" name="Freeform 267">
              <a:extLst>
                <a:ext uri="{FF2B5EF4-FFF2-40B4-BE49-F238E27FC236}">
                  <a16:creationId xmlns:a16="http://schemas.microsoft.com/office/drawing/2014/main" id="{0646F872-EFD6-5FB6-77B8-DD4EC7A9B66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6257" name="Group 268">
              <a:extLst>
                <a:ext uri="{FF2B5EF4-FFF2-40B4-BE49-F238E27FC236}">
                  <a16:creationId xmlns:a16="http://schemas.microsoft.com/office/drawing/2014/main" id="{7A93D5D8-A470-D9CC-4104-AF0123605016}"/>
                </a:ext>
              </a:extLst>
            </p:cNvPr>
            <p:cNvGrpSpPr>
              <a:grpSpLocks/>
            </p:cNvGrpSpPr>
            <p:nvPr/>
          </p:nvGrpSpPr>
          <p:grpSpPr bwMode="auto">
            <a:xfrm>
              <a:off x="4739" y="1327"/>
              <a:ext cx="582" cy="139"/>
              <a:chOff x="614" y="2568"/>
              <a:chExt cx="725" cy="139"/>
            </a:xfrm>
          </p:grpSpPr>
          <p:sp>
            <p:nvSpPr>
              <p:cNvPr id="35" name="AutoShape 269">
                <a:extLst>
                  <a:ext uri="{FF2B5EF4-FFF2-40B4-BE49-F238E27FC236}">
                    <a16:creationId xmlns:a16="http://schemas.microsoft.com/office/drawing/2014/main" id="{D01919BB-337D-8922-235B-9D77DA75ED8A}"/>
                  </a:ext>
                </a:extLst>
              </p:cNvPr>
              <p:cNvSpPr>
                <a:spLocks noChangeArrowheads="1"/>
              </p:cNvSpPr>
              <p:nvPr/>
            </p:nvSpPr>
            <p:spPr bwMode="auto">
              <a:xfrm>
                <a:off x="615" y="2570"/>
                <a:ext cx="722"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6" name="AutoShape 270">
                <a:extLst>
                  <a:ext uri="{FF2B5EF4-FFF2-40B4-BE49-F238E27FC236}">
                    <a16:creationId xmlns:a16="http://schemas.microsoft.com/office/drawing/2014/main" id="{653B55FA-28A3-029E-A30D-56A9012E8B24}"/>
                  </a:ext>
                </a:extLst>
              </p:cNvPr>
              <p:cNvSpPr>
                <a:spLocks noChangeArrowheads="1"/>
              </p:cNvSpPr>
              <p:nvPr/>
            </p:nvSpPr>
            <p:spPr bwMode="auto">
              <a:xfrm>
                <a:off x="633" y="2588"/>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4" name="Rectangle 271">
              <a:extLst>
                <a:ext uri="{FF2B5EF4-FFF2-40B4-BE49-F238E27FC236}">
                  <a16:creationId xmlns:a16="http://schemas.microsoft.com/office/drawing/2014/main" id="{80F84D6A-C06B-15D1-DDEC-12B1EA988B27}"/>
                </a:ext>
              </a:extLst>
            </p:cNvPr>
            <p:cNvSpPr>
              <a:spLocks noChangeArrowheads="1"/>
            </p:cNvSpPr>
            <p:nvPr/>
          </p:nvSpPr>
          <p:spPr bwMode="auto">
            <a:xfrm>
              <a:off x="5246" y="429"/>
              <a:ext cx="69"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259" name="Freeform 272">
              <a:extLst>
                <a:ext uri="{FF2B5EF4-FFF2-40B4-BE49-F238E27FC236}">
                  <a16:creationId xmlns:a16="http://schemas.microsoft.com/office/drawing/2014/main" id="{2B9E223C-19F2-43E0-D9C8-0F74ADF808D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260" name="Freeform 273">
              <a:extLst>
                <a:ext uri="{FF2B5EF4-FFF2-40B4-BE49-F238E27FC236}">
                  <a16:creationId xmlns:a16="http://schemas.microsoft.com/office/drawing/2014/main" id="{16D0C5AB-E32C-8C0A-6705-B26AD625804D}"/>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Oval 274">
              <a:extLst>
                <a:ext uri="{FF2B5EF4-FFF2-40B4-BE49-F238E27FC236}">
                  <a16:creationId xmlns:a16="http://schemas.microsoft.com/office/drawing/2014/main" id="{88DE9D20-8329-9A52-A950-744D83E87F9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262" name="Freeform 275">
              <a:extLst>
                <a:ext uri="{FF2B5EF4-FFF2-40B4-BE49-F238E27FC236}">
                  <a16:creationId xmlns:a16="http://schemas.microsoft.com/office/drawing/2014/main" id="{16A1230A-1075-CBA4-C92F-AE0BAD0AABE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AutoShape 276">
              <a:extLst>
                <a:ext uri="{FF2B5EF4-FFF2-40B4-BE49-F238E27FC236}">
                  <a16:creationId xmlns:a16="http://schemas.microsoft.com/office/drawing/2014/main" id="{57751218-0822-FDF7-275F-C352935193BD}"/>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0" name="AutoShape 277">
              <a:extLst>
                <a:ext uri="{FF2B5EF4-FFF2-40B4-BE49-F238E27FC236}">
                  <a16:creationId xmlns:a16="http://schemas.microsoft.com/office/drawing/2014/main" id="{AB855519-4D6A-3816-6436-02234B39D70E}"/>
                </a:ext>
              </a:extLst>
            </p:cNvPr>
            <p:cNvSpPr>
              <a:spLocks noChangeArrowheads="1"/>
            </p:cNvSpPr>
            <p:nvPr/>
          </p:nvSpPr>
          <p:spPr bwMode="auto">
            <a:xfrm>
              <a:off x="4204" y="2712"/>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1" name="Oval 278">
              <a:extLst>
                <a:ext uri="{FF2B5EF4-FFF2-40B4-BE49-F238E27FC236}">
                  <a16:creationId xmlns:a16="http://schemas.microsoft.com/office/drawing/2014/main" id="{FAB84C3D-98BF-619F-0191-6AB287CC8D7D}"/>
                </a:ext>
              </a:extLst>
            </p:cNvPr>
            <p:cNvSpPr>
              <a:spLocks noChangeArrowheads="1"/>
            </p:cNvSpPr>
            <p:nvPr/>
          </p:nvSpPr>
          <p:spPr bwMode="auto">
            <a:xfrm>
              <a:off x="4307" y="2384"/>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2" name="Oval 279">
              <a:extLst>
                <a:ext uri="{FF2B5EF4-FFF2-40B4-BE49-F238E27FC236}">
                  <a16:creationId xmlns:a16="http://schemas.microsoft.com/office/drawing/2014/main" id="{35FAFA14-D3C1-598D-F01D-F349644B2BD9}"/>
                </a:ext>
              </a:extLst>
            </p:cNvPr>
            <p:cNvSpPr>
              <a:spLocks noChangeArrowheads="1"/>
            </p:cNvSpPr>
            <p:nvPr/>
          </p:nvSpPr>
          <p:spPr bwMode="auto">
            <a:xfrm>
              <a:off x="4484" y="2384"/>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33" name="Oval 280">
              <a:extLst>
                <a:ext uri="{FF2B5EF4-FFF2-40B4-BE49-F238E27FC236}">
                  <a16:creationId xmlns:a16="http://schemas.microsoft.com/office/drawing/2014/main" id="{4EA7E190-EA99-0D89-83B2-51B81999947B}"/>
                </a:ext>
              </a:extLst>
            </p:cNvPr>
            <p:cNvSpPr>
              <a:spLocks noChangeArrowheads="1"/>
            </p:cNvSpPr>
            <p:nvPr/>
          </p:nvSpPr>
          <p:spPr bwMode="auto">
            <a:xfrm>
              <a:off x="4661" y="2378"/>
              <a:ext cx="157"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4" name="Rectangle 281">
              <a:extLst>
                <a:ext uri="{FF2B5EF4-FFF2-40B4-BE49-F238E27FC236}">
                  <a16:creationId xmlns:a16="http://schemas.microsoft.com/office/drawing/2014/main" id="{91290090-A85F-8009-F38D-ACB71EAAAD41}"/>
                </a:ext>
              </a:extLst>
            </p:cNvPr>
            <p:cNvSpPr>
              <a:spLocks noChangeArrowheads="1"/>
            </p:cNvSpPr>
            <p:nvPr/>
          </p:nvSpPr>
          <p:spPr bwMode="auto">
            <a:xfrm>
              <a:off x="5064" y="1836"/>
              <a:ext cx="84"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3" name="TextBox 2">
            <a:extLst>
              <a:ext uri="{FF2B5EF4-FFF2-40B4-BE49-F238E27FC236}">
                <a16:creationId xmlns:a16="http://schemas.microsoft.com/office/drawing/2014/main" id="{8C008583-F336-92FF-3D72-7660A0879D67}"/>
              </a:ext>
            </a:extLst>
          </p:cNvPr>
          <p:cNvSpPr txBox="1"/>
          <p:nvPr/>
        </p:nvSpPr>
        <p:spPr>
          <a:xfrm>
            <a:off x="2033588" y="1252539"/>
            <a:ext cx="8183522" cy="800219"/>
          </a:xfrm>
          <a:prstGeom prst="rect">
            <a:avLst/>
          </a:prstGeom>
          <a:noFill/>
        </p:spPr>
        <p:txBody>
          <a:bodyPr wrap="none">
            <a:spAutoFit/>
          </a:bodyPr>
          <a:lstStyle/>
          <a:p>
            <a:pPr>
              <a:buFont typeface="ZapfDingbats" charset="0"/>
              <a:buNone/>
              <a:defRPr/>
            </a:pPr>
            <a:r>
              <a:rPr lang="en-US" sz="2800" dirty="0">
                <a:ea typeface="ＭＳ Ｐゴシック" charset="0"/>
              </a:rPr>
              <a:t>Bob (client) requests video </a:t>
            </a:r>
            <a:r>
              <a:rPr lang="en-US" sz="2400" dirty="0">
                <a:ea typeface="ＭＳ Ｐゴシック" charset="0"/>
              </a:rPr>
              <a:t>http://netcinema.com</a:t>
            </a:r>
            <a:r>
              <a:rPr lang="en-US" sz="2800" dirty="0">
                <a:ea typeface="ＭＳ Ｐゴシック" charset="0"/>
              </a:rPr>
              <a:t>/</a:t>
            </a:r>
            <a:r>
              <a:rPr lang="en-US" sz="2400" dirty="0">
                <a:ea typeface="ＭＳ Ｐゴシック" charset="0"/>
              </a:rPr>
              <a:t>6Y7B23V</a:t>
            </a:r>
          </a:p>
          <a:p>
            <a:pPr marL="457200" indent="-230188">
              <a:buClr>
                <a:schemeClr val="accent6"/>
              </a:buClr>
              <a:buFont typeface="Wingdings" charset="2"/>
              <a:buChar char="§"/>
              <a:defRPr/>
            </a:pPr>
            <a:r>
              <a:rPr lang="en-US" dirty="0">
                <a:ea typeface="ＭＳ Ｐゴシック" charset="0"/>
              </a:rPr>
              <a:t>video stored in CDN at http://KingCDN.com/NetC6y&amp;B23V</a:t>
            </a:r>
          </a:p>
        </p:txBody>
      </p:sp>
      <p:sp>
        <p:nvSpPr>
          <p:cNvPr id="216071" name="TextBox 4">
            <a:extLst>
              <a:ext uri="{FF2B5EF4-FFF2-40B4-BE49-F238E27FC236}">
                <a16:creationId xmlns:a16="http://schemas.microsoft.com/office/drawing/2014/main" id="{39479305-E1B5-0A52-33FD-7EEE33870EA8}"/>
              </a:ext>
            </a:extLst>
          </p:cNvPr>
          <p:cNvSpPr txBox="1">
            <a:spLocks noChangeArrowheads="1"/>
          </p:cNvSpPr>
          <p:nvPr/>
        </p:nvSpPr>
        <p:spPr bwMode="auto">
          <a:xfrm>
            <a:off x="1677988" y="4645025"/>
            <a:ext cx="150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netcinema.com</a:t>
            </a:r>
            <a:endParaRPr lang="en-US" altLang="en-US" sz="1800" i="1">
              <a:latin typeface="Arial Narrow" panose="020B0604020202020204" pitchFamily="34" charset="0"/>
            </a:endParaRPr>
          </a:p>
        </p:txBody>
      </p:sp>
      <p:grpSp>
        <p:nvGrpSpPr>
          <p:cNvPr id="216072" name="Group 542">
            <a:extLst>
              <a:ext uri="{FF2B5EF4-FFF2-40B4-BE49-F238E27FC236}">
                <a16:creationId xmlns:a16="http://schemas.microsoft.com/office/drawing/2014/main" id="{7EE100F7-8207-9895-B85B-93193BE50DF4}"/>
              </a:ext>
            </a:extLst>
          </p:cNvPr>
          <p:cNvGrpSpPr>
            <a:grpSpLocks/>
          </p:cNvGrpSpPr>
          <p:nvPr/>
        </p:nvGrpSpPr>
        <p:grpSpPr bwMode="auto">
          <a:xfrm>
            <a:off x="4533901" y="2457451"/>
            <a:ext cx="963613" cy="835025"/>
            <a:chOff x="-44" y="1473"/>
            <a:chExt cx="981" cy="1105"/>
          </a:xfrm>
        </p:grpSpPr>
        <p:pic>
          <p:nvPicPr>
            <p:cNvPr id="216243" name="Picture 529" descr="desktop_computer_stylized_medium">
              <a:extLst>
                <a:ext uri="{FF2B5EF4-FFF2-40B4-BE49-F238E27FC236}">
                  <a16:creationId xmlns:a16="http://schemas.microsoft.com/office/drawing/2014/main" id="{07BBCBF1-925F-CDDD-BFF5-3CEBFA044A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244" name="Freeform 530">
              <a:extLst>
                <a:ext uri="{FF2B5EF4-FFF2-40B4-BE49-F238E27FC236}">
                  <a16:creationId xmlns:a16="http://schemas.microsoft.com/office/drawing/2014/main" id="{287EA614-386F-54F0-C075-209DD890853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16073" name="Group 249">
            <a:extLst>
              <a:ext uri="{FF2B5EF4-FFF2-40B4-BE49-F238E27FC236}">
                <a16:creationId xmlns:a16="http://schemas.microsoft.com/office/drawing/2014/main" id="{9E47A0D1-800E-4C5C-B21F-B2CC8C3BDD87}"/>
              </a:ext>
            </a:extLst>
          </p:cNvPr>
          <p:cNvGrpSpPr>
            <a:grpSpLocks/>
          </p:cNvGrpSpPr>
          <p:nvPr/>
        </p:nvGrpSpPr>
        <p:grpSpPr bwMode="auto">
          <a:xfrm>
            <a:off x="4759326" y="5616575"/>
            <a:ext cx="377825" cy="636588"/>
            <a:chOff x="4140" y="429"/>
            <a:chExt cx="1425" cy="2396"/>
          </a:xfrm>
        </p:grpSpPr>
        <p:sp>
          <p:nvSpPr>
            <p:cNvPr id="216211" name="Freeform 250">
              <a:extLst>
                <a:ext uri="{FF2B5EF4-FFF2-40B4-BE49-F238E27FC236}">
                  <a16:creationId xmlns:a16="http://schemas.microsoft.com/office/drawing/2014/main" id="{1677FF85-3E1A-5927-48C1-42B9924C836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Rectangle 251">
              <a:extLst>
                <a:ext uri="{FF2B5EF4-FFF2-40B4-BE49-F238E27FC236}">
                  <a16:creationId xmlns:a16="http://schemas.microsoft.com/office/drawing/2014/main" id="{DF533CEB-847D-071F-7687-634FAEC9799D}"/>
                </a:ext>
              </a:extLst>
            </p:cNvPr>
            <p:cNvSpPr>
              <a:spLocks noChangeArrowheads="1"/>
            </p:cNvSpPr>
            <p:nvPr/>
          </p:nvSpPr>
          <p:spPr bwMode="auto">
            <a:xfrm>
              <a:off x="4206" y="429"/>
              <a:ext cx="1048"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213" name="Freeform 252">
              <a:extLst>
                <a:ext uri="{FF2B5EF4-FFF2-40B4-BE49-F238E27FC236}">
                  <a16:creationId xmlns:a16="http://schemas.microsoft.com/office/drawing/2014/main" id="{BEC2CF75-8844-42BC-BC2E-93456EFCEB9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214" name="Freeform 253">
              <a:extLst>
                <a:ext uri="{FF2B5EF4-FFF2-40B4-BE49-F238E27FC236}">
                  <a16:creationId xmlns:a16="http://schemas.microsoft.com/office/drawing/2014/main" id="{852EA313-2F57-B679-305D-BC2FC7B9008C}"/>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 name="Rectangle 254">
              <a:extLst>
                <a:ext uri="{FF2B5EF4-FFF2-40B4-BE49-F238E27FC236}">
                  <a16:creationId xmlns:a16="http://schemas.microsoft.com/office/drawing/2014/main" id="{7C2393B8-F6C2-3D5D-205D-4462C22784BF}"/>
                </a:ext>
              </a:extLst>
            </p:cNvPr>
            <p:cNvSpPr>
              <a:spLocks noChangeArrowheads="1"/>
            </p:cNvSpPr>
            <p:nvPr/>
          </p:nvSpPr>
          <p:spPr bwMode="auto">
            <a:xfrm>
              <a:off x="4212" y="692"/>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216" name="Group 255">
              <a:extLst>
                <a:ext uri="{FF2B5EF4-FFF2-40B4-BE49-F238E27FC236}">
                  <a16:creationId xmlns:a16="http://schemas.microsoft.com/office/drawing/2014/main" id="{BCE626E8-0871-E084-FB51-8930927B3FEC}"/>
                </a:ext>
              </a:extLst>
            </p:cNvPr>
            <p:cNvGrpSpPr>
              <a:grpSpLocks/>
            </p:cNvGrpSpPr>
            <p:nvPr/>
          </p:nvGrpSpPr>
          <p:grpSpPr bwMode="auto">
            <a:xfrm>
              <a:off x="4749" y="668"/>
              <a:ext cx="581" cy="145"/>
              <a:chOff x="614" y="2568"/>
              <a:chExt cx="725" cy="139"/>
            </a:xfrm>
          </p:grpSpPr>
          <p:sp>
            <p:nvSpPr>
              <p:cNvPr id="82" name="AutoShape 256">
                <a:extLst>
                  <a:ext uri="{FF2B5EF4-FFF2-40B4-BE49-F238E27FC236}">
                    <a16:creationId xmlns:a16="http://schemas.microsoft.com/office/drawing/2014/main" id="{B0EB5A48-A6DE-473A-F1DF-8CAEF91A7F4E}"/>
                  </a:ext>
                </a:extLst>
              </p:cNvPr>
              <p:cNvSpPr>
                <a:spLocks noChangeArrowheads="1"/>
              </p:cNvSpPr>
              <p:nvPr/>
            </p:nvSpPr>
            <p:spPr bwMode="auto">
              <a:xfrm>
                <a:off x="616" y="2568"/>
                <a:ext cx="725"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83" name="AutoShape 257">
                <a:extLst>
                  <a:ext uri="{FF2B5EF4-FFF2-40B4-BE49-F238E27FC236}">
                    <a16:creationId xmlns:a16="http://schemas.microsoft.com/office/drawing/2014/main" id="{11F15C0A-28AE-04C5-EA4E-8E0CFF0B39CB}"/>
                  </a:ext>
                </a:extLst>
              </p:cNvPr>
              <p:cNvSpPr>
                <a:spLocks noChangeArrowheads="1"/>
              </p:cNvSpPr>
              <p:nvPr/>
            </p:nvSpPr>
            <p:spPr bwMode="auto">
              <a:xfrm>
                <a:off x="639"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8" name="Rectangle 258">
              <a:extLst>
                <a:ext uri="{FF2B5EF4-FFF2-40B4-BE49-F238E27FC236}">
                  <a16:creationId xmlns:a16="http://schemas.microsoft.com/office/drawing/2014/main" id="{60372DAB-735C-3016-2912-8F5812E739D4}"/>
                </a:ext>
              </a:extLst>
            </p:cNvPr>
            <p:cNvSpPr>
              <a:spLocks noChangeArrowheads="1"/>
            </p:cNvSpPr>
            <p:nvPr/>
          </p:nvSpPr>
          <p:spPr bwMode="auto">
            <a:xfrm>
              <a:off x="4224" y="1021"/>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218" name="Group 259">
              <a:extLst>
                <a:ext uri="{FF2B5EF4-FFF2-40B4-BE49-F238E27FC236}">
                  <a16:creationId xmlns:a16="http://schemas.microsoft.com/office/drawing/2014/main" id="{3F2E371E-7E57-FF0B-C337-1EB9E90A1AC1}"/>
                </a:ext>
              </a:extLst>
            </p:cNvPr>
            <p:cNvGrpSpPr>
              <a:grpSpLocks/>
            </p:cNvGrpSpPr>
            <p:nvPr/>
          </p:nvGrpSpPr>
          <p:grpSpPr bwMode="auto">
            <a:xfrm>
              <a:off x="4747" y="994"/>
              <a:ext cx="581" cy="134"/>
              <a:chOff x="614" y="2568"/>
              <a:chExt cx="725" cy="139"/>
            </a:xfrm>
          </p:grpSpPr>
          <p:sp>
            <p:nvSpPr>
              <p:cNvPr id="80" name="AutoShape 260">
                <a:extLst>
                  <a:ext uri="{FF2B5EF4-FFF2-40B4-BE49-F238E27FC236}">
                    <a16:creationId xmlns:a16="http://schemas.microsoft.com/office/drawing/2014/main" id="{99BB7EE1-1C1F-28D1-91AA-40F9BB9CB90E}"/>
                  </a:ext>
                </a:extLst>
              </p:cNvPr>
              <p:cNvSpPr>
                <a:spLocks noChangeArrowheads="1"/>
              </p:cNvSpPr>
              <p:nvPr/>
            </p:nvSpPr>
            <p:spPr bwMode="auto">
              <a:xfrm>
                <a:off x="611" y="2571"/>
                <a:ext cx="725"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81" name="AutoShape 261">
                <a:extLst>
                  <a:ext uri="{FF2B5EF4-FFF2-40B4-BE49-F238E27FC236}">
                    <a16:creationId xmlns:a16="http://schemas.microsoft.com/office/drawing/2014/main" id="{0BA0684E-EF50-2B97-48FE-34C30D8A69A8}"/>
                  </a:ext>
                </a:extLst>
              </p:cNvPr>
              <p:cNvSpPr>
                <a:spLocks noChangeArrowheads="1"/>
              </p:cNvSpPr>
              <p:nvPr/>
            </p:nvSpPr>
            <p:spPr bwMode="auto">
              <a:xfrm>
                <a:off x="619" y="2589"/>
                <a:ext cx="695"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0" name="Rectangle 262">
              <a:extLst>
                <a:ext uri="{FF2B5EF4-FFF2-40B4-BE49-F238E27FC236}">
                  <a16:creationId xmlns:a16="http://schemas.microsoft.com/office/drawing/2014/main" id="{42F5396F-E74E-7620-25DF-78CC7836C528}"/>
                </a:ext>
              </a:extLst>
            </p:cNvPr>
            <p:cNvSpPr>
              <a:spLocks noChangeArrowheads="1"/>
            </p:cNvSpPr>
            <p:nvPr/>
          </p:nvSpPr>
          <p:spPr bwMode="auto">
            <a:xfrm>
              <a:off x="4218" y="1355"/>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1" name="Rectangle 263">
              <a:extLst>
                <a:ext uri="{FF2B5EF4-FFF2-40B4-BE49-F238E27FC236}">
                  <a16:creationId xmlns:a16="http://schemas.microsoft.com/office/drawing/2014/main" id="{5940D594-E088-8BD9-0B24-D61C5566EC40}"/>
                </a:ext>
              </a:extLst>
            </p:cNvPr>
            <p:cNvSpPr>
              <a:spLocks noChangeArrowheads="1"/>
            </p:cNvSpPr>
            <p:nvPr/>
          </p:nvSpPr>
          <p:spPr bwMode="auto">
            <a:xfrm>
              <a:off x="4230" y="1654"/>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221" name="Group 264">
              <a:extLst>
                <a:ext uri="{FF2B5EF4-FFF2-40B4-BE49-F238E27FC236}">
                  <a16:creationId xmlns:a16="http://schemas.microsoft.com/office/drawing/2014/main" id="{240D5264-DFCF-782B-06AD-41E78D49A328}"/>
                </a:ext>
              </a:extLst>
            </p:cNvPr>
            <p:cNvGrpSpPr>
              <a:grpSpLocks/>
            </p:cNvGrpSpPr>
            <p:nvPr/>
          </p:nvGrpSpPr>
          <p:grpSpPr bwMode="auto">
            <a:xfrm>
              <a:off x="4735" y="1627"/>
              <a:ext cx="582" cy="151"/>
              <a:chOff x="614" y="2568"/>
              <a:chExt cx="725" cy="139"/>
            </a:xfrm>
          </p:grpSpPr>
          <p:sp>
            <p:nvSpPr>
              <p:cNvPr id="78" name="AutoShape 265">
                <a:extLst>
                  <a:ext uri="{FF2B5EF4-FFF2-40B4-BE49-F238E27FC236}">
                    <a16:creationId xmlns:a16="http://schemas.microsoft.com/office/drawing/2014/main" id="{3D4DDC24-CFBA-3D25-B202-98C092A631C5}"/>
                  </a:ext>
                </a:extLst>
              </p:cNvPr>
              <p:cNvSpPr>
                <a:spLocks noChangeArrowheads="1"/>
              </p:cNvSpPr>
              <p:nvPr/>
            </p:nvSpPr>
            <p:spPr bwMode="auto">
              <a:xfrm>
                <a:off x="611" y="2576"/>
                <a:ext cx="723"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9" name="AutoShape 266">
                <a:extLst>
                  <a:ext uri="{FF2B5EF4-FFF2-40B4-BE49-F238E27FC236}">
                    <a16:creationId xmlns:a16="http://schemas.microsoft.com/office/drawing/2014/main" id="{2A25C167-54B0-0561-1169-37B116029F9C}"/>
                  </a:ext>
                </a:extLst>
              </p:cNvPr>
              <p:cNvSpPr>
                <a:spLocks noChangeArrowheads="1"/>
              </p:cNvSpPr>
              <p:nvPr/>
            </p:nvSpPr>
            <p:spPr bwMode="auto">
              <a:xfrm>
                <a:off x="626" y="2587"/>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6222" name="Freeform 267">
              <a:extLst>
                <a:ext uri="{FF2B5EF4-FFF2-40B4-BE49-F238E27FC236}">
                  <a16:creationId xmlns:a16="http://schemas.microsoft.com/office/drawing/2014/main" id="{0D0530A8-D0DE-0742-E21C-C3D1CBAB7F28}"/>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6223" name="Group 268">
              <a:extLst>
                <a:ext uri="{FF2B5EF4-FFF2-40B4-BE49-F238E27FC236}">
                  <a16:creationId xmlns:a16="http://schemas.microsoft.com/office/drawing/2014/main" id="{BDE2718B-11B4-4B25-D71C-564C80AC8F5C}"/>
                </a:ext>
              </a:extLst>
            </p:cNvPr>
            <p:cNvGrpSpPr>
              <a:grpSpLocks/>
            </p:cNvGrpSpPr>
            <p:nvPr/>
          </p:nvGrpSpPr>
          <p:grpSpPr bwMode="auto">
            <a:xfrm>
              <a:off x="4739" y="1327"/>
              <a:ext cx="582" cy="139"/>
              <a:chOff x="614" y="2568"/>
              <a:chExt cx="725" cy="139"/>
            </a:xfrm>
          </p:grpSpPr>
          <p:sp>
            <p:nvSpPr>
              <p:cNvPr id="76" name="AutoShape 269">
                <a:extLst>
                  <a:ext uri="{FF2B5EF4-FFF2-40B4-BE49-F238E27FC236}">
                    <a16:creationId xmlns:a16="http://schemas.microsoft.com/office/drawing/2014/main" id="{B84312C3-1CDF-3D18-B5F3-5F629390FEE7}"/>
                  </a:ext>
                </a:extLst>
              </p:cNvPr>
              <p:cNvSpPr>
                <a:spLocks noChangeArrowheads="1"/>
              </p:cNvSpPr>
              <p:nvPr/>
            </p:nvSpPr>
            <p:spPr bwMode="auto">
              <a:xfrm>
                <a:off x="614" y="2566"/>
                <a:ext cx="723"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7" name="AutoShape 270">
                <a:extLst>
                  <a:ext uri="{FF2B5EF4-FFF2-40B4-BE49-F238E27FC236}">
                    <a16:creationId xmlns:a16="http://schemas.microsoft.com/office/drawing/2014/main" id="{79991EDE-E249-2C8B-20B9-79DDD3654DDF}"/>
                  </a:ext>
                </a:extLst>
              </p:cNvPr>
              <p:cNvSpPr>
                <a:spLocks noChangeArrowheads="1"/>
              </p:cNvSpPr>
              <p:nvPr/>
            </p:nvSpPr>
            <p:spPr bwMode="auto">
              <a:xfrm>
                <a:off x="636" y="2584"/>
                <a:ext cx="68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5" name="Rectangle 271">
              <a:extLst>
                <a:ext uri="{FF2B5EF4-FFF2-40B4-BE49-F238E27FC236}">
                  <a16:creationId xmlns:a16="http://schemas.microsoft.com/office/drawing/2014/main" id="{31A2A973-3C39-9C88-3EC9-060A44177BC2}"/>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225" name="Freeform 272">
              <a:extLst>
                <a:ext uri="{FF2B5EF4-FFF2-40B4-BE49-F238E27FC236}">
                  <a16:creationId xmlns:a16="http://schemas.microsoft.com/office/drawing/2014/main" id="{7B47C2A8-4AA0-89DF-5193-682BC826F44F}"/>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226" name="Freeform 273">
              <a:extLst>
                <a:ext uri="{FF2B5EF4-FFF2-40B4-BE49-F238E27FC236}">
                  <a16:creationId xmlns:a16="http://schemas.microsoft.com/office/drawing/2014/main" id="{099645CE-44D8-9701-D8B3-C42CB6B8698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Oval 274">
              <a:extLst>
                <a:ext uri="{FF2B5EF4-FFF2-40B4-BE49-F238E27FC236}">
                  <a16:creationId xmlns:a16="http://schemas.microsoft.com/office/drawing/2014/main" id="{4AB1A24E-79B4-7822-2EF0-FDD941BDBC98}"/>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228" name="Freeform 275">
              <a:extLst>
                <a:ext uri="{FF2B5EF4-FFF2-40B4-BE49-F238E27FC236}">
                  <a16:creationId xmlns:a16="http://schemas.microsoft.com/office/drawing/2014/main" id="{12D852F5-A216-662D-D1FF-306770EAEC5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AutoShape 276">
              <a:extLst>
                <a:ext uri="{FF2B5EF4-FFF2-40B4-BE49-F238E27FC236}">
                  <a16:creationId xmlns:a16="http://schemas.microsoft.com/office/drawing/2014/main" id="{9FF28E8F-AE2E-C503-419A-70946962D133}"/>
                </a:ext>
              </a:extLst>
            </p:cNvPr>
            <p:cNvSpPr>
              <a:spLocks noChangeArrowheads="1"/>
            </p:cNvSpPr>
            <p:nvPr/>
          </p:nvSpPr>
          <p:spPr bwMode="auto">
            <a:xfrm>
              <a:off x="4140" y="2682"/>
              <a:ext cx="1203"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1" name="AutoShape 277">
              <a:extLst>
                <a:ext uri="{FF2B5EF4-FFF2-40B4-BE49-F238E27FC236}">
                  <a16:creationId xmlns:a16="http://schemas.microsoft.com/office/drawing/2014/main" id="{E481492D-E5E1-4D63-03E3-FEE20E824A62}"/>
                </a:ext>
              </a:extLst>
            </p:cNvPr>
            <p:cNvSpPr>
              <a:spLocks noChangeArrowheads="1"/>
            </p:cNvSpPr>
            <p:nvPr/>
          </p:nvSpPr>
          <p:spPr bwMode="auto">
            <a:xfrm>
              <a:off x="4206" y="2711"/>
              <a:ext cx="1072"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2" name="Oval 278">
              <a:extLst>
                <a:ext uri="{FF2B5EF4-FFF2-40B4-BE49-F238E27FC236}">
                  <a16:creationId xmlns:a16="http://schemas.microsoft.com/office/drawing/2014/main" id="{9C588EB2-846E-9EA9-78FC-7BCD67D670A3}"/>
                </a:ext>
              </a:extLst>
            </p:cNvPr>
            <p:cNvSpPr>
              <a:spLocks noChangeArrowheads="1"/>
            </p:cNvSpPr>
            <p:nvPr/>
          </p:nvSpPr>
          <p:spPr bwMode="auto">
            <a:xfrm>
              <a:off x="4308" y="2383"/>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3" name="Oval 279">
              <a:extLst>
                <a:ext uri="{FF2B5EF4-FFF2-40B4-BE49-F238E27FC236}">
                  <a16:creationId xmlns:a16="http://schemas.microsoft.com/office/drawing/2014/main" id="{9D3B6C06-4A32-306A-05E2-378051EEADEF}"/>
                </a:ext>
              </a:extLst>
            </p:cNvPr>
            <p:cNvSpPr>
              <a:spLocks noChangeArrowheads="1"/>
            </p:cNvSpPr>
            <p:nvPr/>
          </p:nvSpPr>
          <p:spPr bwMode="auto">
            <a:xfrm>
              <a:off x="4487" y="2383"/>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74" name="Oval 280">
              <a:extLst>
                <a:ext uri="{FF2B5EF4-FFF2-40B4-BE49-F238E27FC236}">
                  <a16:creationId xmlns:a16="http://schemas.microsoft.com/office/drawing/2014/main" id="{707BDC43-66DF-1221-4F89-A547F082818C}"/>
                </a:ext>
              </a:extLst>
            </p:cNvPr>
            <p:cNvSpPr>
              <a:spLocks noChangeArrowheads="1"/>
            </p:cNvSpPr>
            <p:nvPr/>
          </p:nvSpPr>
          <p:spPr bwMode="auto">
            <a:xfrm>
              <a:off x="4661"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5" name="Rectangle 281">
              <a:extLst>
                <a:ext uri="{FF2B5EF4-FFF2-40B4-BE49-F238E27FC236}">
                  <a16:creationId xmlns:a16="http://schemas.microsoft.com/office/drawing/2014/main" id="{8260AE51-E1AD-2C36-FB3B-931BDD0D2FF0}"/>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216074" name="Group 249">
            <a:extLst>
              <a:ext uri="{FF2B5EF4-FFF2-40B4-BE49-F238E27FC236}">
                <a16:creationId xmlns:a16="http://schemas.microsoft.com/office/drawing/2014/main" id="{D458885D-1927-A115-82DF-7912C498A34A}"/>
              </a:ext>
            </a:extLst>
          </p:cNvPr>
          <p:cNvGrpSpPr>
            <a:grpSpLocks/>
          </p:cNvGrpSpPr>
          <p:nvPr/>
        </p:nvGrpSpPr>
        <p:grpSpPr bwMode="auto">
          <a:xfrm>
            <a:off x="2566989" y="5335589"/>
            <a:ext cx="420687" cy="636587"/>
            <a:chOff x="4140" y="429"/>
            <a:chExt cx="1425" cy="2396"/>
          </a:xfrm>
        </p:grpSpPr>
        <p:sp>
          <p:nvSpPr>
            <p:cNvPr id="216179" name="Freeform 250">
              <a:extLst>
                <a:ext uri="{FF2B5EF4-FFF2-40B4-BE49-F238E27FC236}">
                  <a16:creationId xmlns:a16="http://schemas.microsoft.com/office/drawing/2014/main" id="{861F26A9-5968-B33D-762B-F4520F36C76D}"/>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 name="Rectangle 251">
              <a:extLst>
                <a:ext uri="{FF2B5EF4-FFF2-40B4-BE49-F238E27FC236}">
                  <a16:creationId xmlns:a16="http://schemas.microsoft.com/office/drawing/2014/main" id="{6CCEBA91-951F-ECF1-465E-BBB67A318EB6}"/>
                </a:ext>
              </a:extLst>
            </p:cNvPr>
            <p:cNvSpPr>
              <a:spLocks noChangeArrowheads="1"/>
            </p:cNvSpPr>
            <p:nvPr/>
          </p:nvSpPr>
          <p:spPr bwMode="auto">
            <a:xfrm>
              <a:off x="4205"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81" name="Freeform 252">
              <a:extLst>
                <a:ext uri="{FF2B5EF4-FFF2-40B4-BE49-F238E27FC236}">
                  <a16:creationId xmlns:a16="http://schemas.microsoft.com/office/drawing/2014/main" id="{4065C950-58B2-D6C0-EC29-76D1ECF72973}"/>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82" name="Freeform 253">
              <a:extLst>
                <a:ext uri="{FF2B5EF4-FFF2-40B4-BE49-F238E27FC236}">
                  <a16:creationId xmlns:a16="http://schemas.microsoft.com/office/drawing/2014/main" id="{D71005B0-B169-5392-9162-2E3712B33041}"/>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 name="Rectangle 254">
              <a:extLst>
                <a:ext uri="{FF2B5EF4-FFF2-40B4-BE49-F238E27FC236}">
                  <a16:creationId xmlns:a16="http://schemas.microsoft.com/office/drawing/2014/main" id="{2B46248E-F52D-1FF2-CCA3-7890CEC99747}"/>
                </a:ext>
              </a:extLst>
            </p:cNvPr>
            <p:cNvSpPr>
              <a:spLocks noChangeArrowheads="1"/>
            </p:cNvSpPr>
            <p:nvPr/>
          </p:nvSpPr>
          <p:spPr bwMode="auto">
            <a:xfrm>
              <a:off x="4215" y="692"/>
              <a:ext cx="592"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84" name="Group 255">
              <a:extLst>
                <a:ext uri="{FF2B5EF4-FFF2-40B4-BE49-F238E27FC236}">
                  <a16:creationId xmlns:a16="http://schemas.microsoft.com/office/drawing/2014/main" id="{D4424711-E9B9-42CD-60A5-45979DB91EF9}"/>
                </a:ext>
              </a:extLst>
            </p:cNvPr>
            <p:cNvGrpSpPr>
              <a:grpSpLocks/>
            </p:cNvGrpSpPr>
            <p:nvPr/>
          </p:nvGrpSpPr>
          <p:grpSpPr bwMode="auto">
            <a:xfrm>
              <a:off x="4749" y="668"/>
              <a:ext cx="581" cy="145"/>
              <a:chOff x="614" y="2568"/>
              <a:chExt cx="725" cy="139"/>
            </a:xfrm>
          </p:grpSpPr>
          <p:sp>
            <p:nvSpPr>
              <p:cNvPr id="115" name="AutoShape 256">
                <a:extLst>
                  <a:ext uri="{FF2B5EF4-FFF2-40B4-BE49-F238E27FC236}">
                    <a16:creationId xmlns:a16="http://schemas.microsoft.com/office/drawing/2014/main" id="{947A09A3-A15D-D9AC-E555-8E42FA9A9BD9}"/>
                  </a:ext>
                </a:extLst>
              </p:cNvPr>
              <p:cNvSpPr>
                <a:spLocks noChangeArrowheads="1"/>
              </p:cNvSpPr>
              <p:nvPr/>
            </p:nvSpPr>
            <p:spPr bwMode="auto">
              <a:xfrm>
                <a:off x="612" y="2568"/>
                <a:ext cx="725"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16" name="AutoShape 257">
                <a:extLst>
                  <a:ext uri="{FF2B5EF4-FFF2-40B4-BE49-F238E27FC236}">
                    <a16:creationId xmlns:a16="http://schemas.microsoft.com/office/drawing/2014/main" id="{A272AAD2-FDEF-6FF5-D54D-B4FBC719223D}"/>
                  </a:ext>
                </a:extLst>
              </p:cNvPr>
              <p:cNvSpPr>
                <a:spLocks noChangeArrowheads="1"/>
              </p:cNvSpPr>
              <p:nvPr/>
            </p:nvSpPr>
            <p:spPr bwMode="auto">
              <a:xfrm>
                <a:off x="632" y="2585"/>
                <a:ext cx="684"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91" name="Rectangle 258">
              <a:extLst>
                <a:ext uri="{FF2B5EF4-FFF2-40B4-BE49-F238E27FC236}">
                  <a16:creationId xmlns:a16="http://schemas.microsoft.com/office/drawing/2014/main" id="{0D9B36AA-4FC4-E38E-3076-228968900A73}"/>
                </a:ext>
              </a:extLst>
            </p:cNvPr>
            <p:cNvSpPr>
              <a:spLocks noChangeArrowheads="1"/>
            </p:cNvSpPr>
            <p:nvPr/>
          </p:nvSpPr>
          <p:spPr bwMode="auto">
            <a:xfrm>
              <a:off x="4221" y="1021"/>
              <a:ext cx="597"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86" name="Group 259">
              <a:extLst>
                <a:ext uri="{FF2B5EF4-FFF2-40B4-BE49-F238E27FC236}">
                  <a16:creationId xmlns:a16="http://schemas.microsoft.com/office/drawing/2014/main" id="{4F822C50-29D2-1B84-A75A-08C67AC6C06B}"/>
                </a:ext>
              </a:extLst>
            </p:cNvPr>
            <p:cNvGrpSpPr>
              <a:grpSpLocks/>
            </p:cNvGrpSpPr>
            <p:nvPr/>
          </p:nvGrpSpPr>
          <p:grpSpPr bwMode="auto">
            <a:xfrm>
              <a:off x="4747" y="994"/>
              <a:ext cx="581" cy="134"/>
              <a:chOff x="614" y="2568"/>
              <a:chExt cx="725" cy="139"/>
            </a:xfrm>
          </p:grpSpPr>
          <p:sp>
            <p:nvSpPr>
              <p:cNvPr id="113" name="AutoShape 260">
                <a:extLst>
                  <a:ext uri="{FF2B5EF4-FFF2-40B4-BE49-F238E27FC236}">
                    <a16:creationId xmlns:a16="http://schemas.microsoft.com/office/drawing/2014/main" id="{35D5C872-3F7A-B9C7-EA63-7FB11C1A315C}"/>
                  </a:ext>
                </a:extLst>
              </p:cNvPr>
              <p:cNvSpPr>
                <a:spLocks noChangeArrowheads="1"/>
              </p:cNvSpPr>
              <p:nvPr/>
            </p:nvSpPr>
            <p:spPr bwMode="auto">
              <a:xfrm>
                <a:off x="615" y="2571"/>
                <a:ext cx="725"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14" name="AutoShape 261">
                <a:extLst>
                  <a:ext uri="{FF2B5EF4-FFF2-40B4-BE49-F238E27FC236}">
                    <a16:creationId xmlns:a16="http://schemas.microsoft.com/office/drawing/2014/main" id="{D671D6B7-FE91-1849-D2C9-B8077AD5D76B}"/>
                  </a:ext>
                </a:extLst>
              </p:cNvPr>
              <p:cNvSpPr>
                <a:spLocks noChangeArrowheads="1"/>
              </p:cNvSpPr>
              <p:nvPr/>
            </p:nvSpPr>
            <p:spPr bwMode="auto">
              <a:xfrm>
                <a:off x="622" y="2589"/>
                <a:ext cx="698"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93" name="Rectangle 262">
              <a:extLst>
                <a:ext uri="{FF2B5EF4-FFF2-40B4-BE49-F238E27FC236}">
                  <a16:creationId xmlns:a16="http://schemas.microsoft.com/office/drawing/2014/main" id="{39C7E1C2-8151-099E-808F-0C1A2A48FDFE}"/>
                </a:ext>
              </a:extLst>
            </p:cNvPr>
            <p:cNvSpPr>
              <a:spLocks noChangeArrowheads="1"/>
            </p:cNvSpPr>
            <p:nvPr/>
          </p:nvSpPr>
          <p:spPr bwMode="auto">
            <a:xfrm>
              <a:off x="4221" y="1355"/>
              <a:ext cx="592"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94" name="Rectangle 263">
              <a:extLst>
                <a:ext uri="{FF2B5EF4-FFF2-40B4-BE49-F238E27FC236}">
                  <a16:creationId xmlns:a16="http://schemas.microsoft.com/office/drawing/2014/main" id="{77CC88FA-ABEC-B157-5156-1921C9201C1E}"/>
                </a:ext>
              </a:extLst>
            </p:cNvPr>
            <p:cNvSpPr>
              <a:spLocks noChangeArrowheads="1"/>
            </p:cNvSpPr>
            <p:nvPr/>
          </p:nvSpPr>
          <p:spPr bwMode="auto">
            <a:xfrm>
              <a:off x="4226" y="1654"/>
              <a:ext cx="597"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89" name="Group 264">
              <a:extLst>
                <a:ext uri="{FF2B5EF4-FFF2-40B4-BE49-F238E27FC236}">
                  <a16:creationId xmlns:a16="http://schemas.microsoft.com/office/drawing/2014/main" id="{C7AC8027-75CC-61B4-667E-A350B2E3A451}"/>
                </a:ext>
              </a:extLst>
            </p:cNvPr>
            <p:cNvGrpSpPr>
              <a:grpSpLocks/>
            </p:cNvGrpSpPr>
            <p:nvPr/>
          </p:nvGrpSpPr>
          <p:grpSpPr bwMode="auto">
            <a:xfrm>
              <a:off x="4735" y="1627"/>
              <a:ext cx="582" cy="151"/>
              <a:chOff x="614" y="2568"/>
              <a:chExt cx="725" cy="139"/>
            </a:xfrm>
          </p:grpSpPr>
          <p:sp>
            <p:nvSpPr>
              <p:cNvPr id="111" name="AutoShape 265">
                <a:extLst>
                  <a:ext uri="{FF2B5EF4-FFF2-40B4-BE49-F238E27FC236}">
                    <a16:creationId xmlns:a16="http://schemas.microsoft.com/office/drawing/2014/main" id="{C103AA75-10A4-AEE6-A252-AC59295564C2}"/>
                  </a:ext>
                </a:extLst>
              </p:cNvPr>
              <p:cNvSpPr>
                <a:spLocks noChangeArrowheads="1"/>
              </p:cNvSpPr>
              <p:nvPr/>
            </p:nvSpPr>
            <p:spPr bwMode="auto">
              <a:xfrm>
                <a:off x="616" y="2576"/>
                <a:ext cx="717"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12" name="AutoShape 266">
                <a:extLst>
                  <a:ext uri="{FF2B5EF4-FFF2-40B4-BE49-F238E27FC236}">
                    <a16:creationId xmlns:a16="http://schemas.microsoft.com/office/drawing/2014/main" id="{C57A7D32-86B5-E543-25CE-19022CFEC08C}"/>
                  </a:ext>
                </a:extLst>
              </p:cNvPr>
              <p:cNvSpPr>
                <a:spLocks noChangeArrowheads="1"/>
              </p:cNvSpPr>
              <p:nvPr/>
            </p:nvSpPr>
            <p:spPr bwMode="auto">
              <a:xfrm>
                <a:off x="630" y="2587"/>
                <a:ext cx="68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6190" name="Freeform 267">
              <a:extLst>
                <a:ext uri="{FF2B5EF4-FFF2-40B4-BE49-F238E27FC236}">
                  <a16:creationId xmlns:a16="http://schemas.microsoft.com/office/drawing/2014/main" id="{085642E0-0F90-A97C-9728-BD3AE31996A2}"/>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6191" name="Group 268">
              <a:extLst>
                <a:ext uri="{FF2B5EF4-FFF2-40B4-BE49-F238E27FC236}">
                  <a16:creationId xmlns:a16="http://schemas.microsoft.com/office/drawing/2014/main" id="{83CA039D-E29C-E89D-49E4-F9C73702CC98}"/>
                </a:ext>
              </a:extLst>
            </p:cNvPr>
            <p:cNvGrpSpPr>
              <a:grpSpLocks/>
            </p:cNvGrpSpPr>
            <p:nvPr/>
          </p:nvGrpSpPr>
          <p:grpSpPr bwMode="auto">
            <a:xfrm>
              <a:off x="4739" y="1327"/>
              <a:ext cx="582" cy="139"/>
              <a:chOff x="614" y="2568"/>
              <a:chExt cx="725" cy="139"/>
            </a:xfrm>
          </p:grpSpPr>
          <p:sp>
            <p:nvSpPr>
              <p:cNvPr id="109" name="AutoShape 269">
                <a:extLst>
                  <a:ext uri="{FF2B5EF4-FFF2-40B4-BE49-F238E27FC236}">
                    <a16:creationId xmlns:a16="http://schemas.microsoft.com/office/drawing/2014/main" id="{C51BBC48-7E1D-1FF0-7C6E-D39BF484CBB0}"/>
                  </a:ext>
                </a:extLst>
              </p:cNvPr>
              <p:cNvSpPr>
                <a:spLocks noChangeArrowheads="1"/>
              </p:cNvSpPr>
              <p:nvPr/>
            </p:nvSpPr>
            <p:spPr bwMode="auto">
              <a:xfrm>
                <a:off x="611" y="2566"/>
                <a:ext cx="730"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10" name="AutoShape 270">
                <a:extLst>
                  <a:ext uri="{FF2B5EF4-FFF2-40B4-BE49-F238E27FC236}">
                    <a16:creationId xmlns:a16="http://schemas.microsoft.com/office/drawing/2014/main" id="{685A0BC5-AB99-0449-8132-3506F7474EA6}"/>
                  </a:ext>
                </a:extLst>
              </p:cNvPr>
              <p:cNvSpPr>
                <a:spLocks noChangeArrowheads="1"/>
              </p:cNvSpPr>
              <p:nvPr/>
            </p:nvSpPr>
            <p:spPr bwMode="auto">
              <a:xfrm>
                <a:off x="631"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98" name="Rectangle 271">
              <a:extLst>
                <a:ext uri="{FF2B5EF4-FFF2-40B4-BE49-F238E27FC236}">
                  <a16:creationId xmlns:a16="http://schemas.microsoft.com/office/drawing/2014/main" id="{38E6ED6C-2555-06A4-5C0D-92B67E3B24AF}"/>
                </a:ext>
              </a:extLst>
            </p:cNvPr>
            <p:cNvSpPr>
              <a:spLocks noChangeArrowheads="1"/>
            </p:cNvSpPr>
            <p:nvPr/>
          </p:nvSpPr>
          <p:spPr bwMode="auto">
            <a:xfrm>
              <a:off x="5248" y="429"/>
              <a:ext cx="70"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93" name="Freeform 272">
              <a:extLst>
                <a:ext uri="{FF2B5EF4-FFF2-40B4-BE49-F238E27FC236}">
                  <a16:creationId xmlns:a16="http://schemas.microsoft.com/office/drawing/2014/main" id="{1E291B90-D44C-C8D8-6BD6-AB8ED4D6268D}"/>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94" name="Freeform 273">
              <a:extLst>
                <a:ext uri="{FF2B5EF4-FFF2-40B4-BE49-F238E27FC236}">
                  <a16:creationId xmlns:a16="http://schemas.microsoft.com/office/drawing/2014/main" id="{3B0FECBC-3762-1206-6ADE-7DD7B9A26C68}"/>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 name="Oval 274">
              <a:extLst>
                <a:ext uri="{FF2B5EF4-FFF2-40B4-BE49-F238E27FC236}">
                  <a16:creationId xmlns:a16="http://schemas.microsoft.com/office/drawing/2014/main" id="{43BF1A4D-5D5F-2F69-F9E8-2F577775ED31}"/>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96" name="Freeform 275">
              <a:extLst>
                <a:ext uri="{FF2B5EF4-FFF2-40B4-BE49-F238E27FC236}">
                  <a16:creationId xmlns:a16="http://schemas.microsoft.com/office/drawing/2014/main" id="{BC09C940-92D9-5C3F-BE86-C297E6ECA55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 name="AutoShape 276">
              <a:extLst>
                <a:ext uri="{FF2B5EF4-FFF2-40B4-BE49-F238E27FC236}">
                  <a16:creationId xmlns:a16="http://schemas.microsoft.com/office/drawing/2014/main" id="{9799FB5B-210B-BDFD-AFD8-4540253B6066}"/>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4" name="AutoShape 277">
              <a:extLst>
                <a:ext uri="{FF2B5EF4-FFF2-40B4-BE49-F238E27FC236}">
                  <a16:creationId xmlns:a16="http://schemas.microsoft.com/office/drawing/2014/main" id="{ED6E4059-4B7B-94A0-91E9-7A4850D5F3C0}"/>
                </a:ext>
              </a:extLst>
            </p:cNvPr>
            <p:cNvSpPr>
              <a:spLocks noChangeArrowheads="1"/>
            </p:cNvSpPr>
            <p:nvPr/>
          </p:nvSpPr>
          <p:spPr bwMode="auto">
            <a:xfrm>
              <a:off x="4205" y="2711"/>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5" name="Oval 278">
              <a:extLst>
                <a:ext uri="{FF2B5EF4-FFF2-40B4-BE49-F238E27FC236}">
                  <a16:creationId xmlns:a16="http://schemas.microsoft.com/office/drawing/2014/main" id="{FEA68E83-F7D2-9DA9-6F65-AF0831640028}"/>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6" name="Oval 279">
              <a:extLst>
                <a:ext uri="{FF2B5EF4-FFF2-40B4-BE49-F238E27FC236}">
                  <a16:creationId xmlns:a16="http://schemas.microsoft.com/office/drawing/2014/main" id="{B568658E-D105-F14F-3988-0BDCC4017D6C}"/>
                </a:ext>
              </a:extLst>
            </p:cNvPr>
            <p:cNvSpPr>
              <a:spLocks noChangeArrowheads="1"/>
            </p:cNvSpPr>
            <p:nvPr/>
          </p:nvSpPr>
          <p:spPr bwMode="auto">
            <a:xfrm>
              <a:off x="4484"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107" name="Oval 280">
              <a:extLst>
                <a:ext uri="{FF2B5EF4-FFF2-40B4-BE49-F238E27FC236}">
                  <a16:creationId xmlns:a16="http://schemas.microsoft.com/office/drawing/2014/main" id="{99E22755-4ACC-E4C8-8D93-7C32BB441162}"/>
                </a:ext>
              </a:extLst>
            </p:cNvPr>
            <p:cNvSpPr>
              <a:spLocks noChangeArrowheads="1"/>
            </p:cNvSpPr>
            <p:nvPr/>
          </p:nvSpPr>
          <p:spPr bwMode="auto">
            <a:xfrm>
              <a:off x="4662"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8" name="Rectangle 281">
              <a:extLst>
                <a:ext uri="{FF2B5EF4-FFF2-40B4-BE49-F238E27FC236}">
                  <a16:creationId xmlns:a16="http://schemas.microsoft.com/office/drawing/2014/main" id="{276667B7-A1C9-D04E-7774-42CF9FE1F6A6}"/>
                </a:ext>
              </a:extLst>
            </p:cNvPr>
            <p:cNvSpPr>
              <a:spLocks noChangeArrowheads="1"/>
            </p:cNvSpPr>
            <p:nvPr/>
          </p:nvSpPr>
          <p:spPr bwMode="auto">
            <a:xfrm>
              <a:off x="5060" y="1833"/>
              <a:ext cx="86"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216075" name="Group 249">
            <a:extLst>
              <a:ext uri="{FF2B5EF4-FFF2-40B4-BE49-F238E27FC236}">
                <a16:creationId xmlns:a16="http://schemas.microsoft.com/office/drawing/2014/main" id="{697B86D2-CD04-3AFA-16CE-A0F8B1598057}"/>
              </a:ext>
            </a:extLst>
          </p:cNvPr>
          <p:cNvGrpSpPr>
            <a:grpSpLocks/>
          </p:cNvGrpSpPr>
          <p:nvPr/>
        </p:nvGrpSpPr>
        <p:grpSpPr bwMode="auto">
          <a:xfrm>
            <a:off x="6977064" y="5548314"/>
            <a:ext cx="344487" cy="638175"/>
            <a:chOff x="4140" y="429"/>
            <a:chExt cx="1425" cy="2396"/>
          </a:xfrm>
        </p:grpSpPr>
        <p:sp>
          <p:nvSpPr>
            <p:cNvPr id="216147" name="Freeform 250">
              <a:extLst>
                <a:ext uri="{FF2B5EF4-FFF2-40B4-BE49-F238E27FC236}">
                  <a16:creationId xmlns:a16="http://schemas.microsoft.com/office/drawing/2014/main" id="{8B6DECB8-2C8B-04DD-1F70-91AF1D07738E}"/>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 name="Rectangle 251">
              <a:extLst>
                <a:ext uri="{FF2B5EF4-FFF2-40B4-BE49-F238E27FC236}">
                  <a16:creationId xmlns:a16="http://schemas.microsoft.com/office/drawing/2014/main" id="{E4F04215-3A6E-A412-E1CE-C3921FAB54A8}"/>
                </a:ext>
              </a:extLst>
            </p:cNvPr>
            <p:cNvSpPr>
              <a:spLocks noChangeArrowheads="1"/>
            </p:cNvSpPr>
            <p:nvPr/>
          </p:nvSpPr>
          <p:spPr bwMode="auto">
            <a:xfrm>
              <a:off x="4206" y="429"/>
              <a:ext cx="1044"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49" name="Freeform 252">
              <a:extLst>
                <a:ext uri="{FF2B5EF4-FFF2-40B4-BE49-F238E27FC236}">
                  <a16:creationId xmlns:a16="http://schemas.microsoft.com/office/drawing/2014/main" id="{3378253D-62D6-39EB-15D2-74CEF3C3633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50" name="Freeform 253">
              <a:extLst>
                <a:ext uri="{FF2B5EF4-FFF2-40B4-BE49-F238E27FC236}">
                  <a16:creationId xmlns:a16="http://schemas.microsoft.com/office/drawing/2014/main" id="{FAF93161-7296-9516-C001-93A268D9B97F}"/>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 name="Rectangle 254">
              <a:extLst>
                <a:ext uri="{FF2B5EF4-FFF2-40B4-BE49-F238E27FC236}">
                  <a16:creationId xmlns:a16="http://schemas.microsoft.com/office/drawing/2014/main" id="{81FBC1BB-4D9A-CC86-2258-CB2D28DA77DD}"/>
                </a:ext>
              </a:extLst>
            </p:cNvPr>
            <p:cNvSpPr>
              <a:spLocks noChangeArrowheads="1"/>
            </p:cNvSpPr>
            <p:nvPr/>
          </p:nvSpPr>
          <p:spPr bwMode="auto">
            <a:xfrm>
              <a:off x="4212" y="691"/>
              <a:ext cx="598"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52" name="Group 255">
              <a:extLst>
                <a:ext uri="{FF2B5EF4-FFF2-40B4-BE49-F238E27FC236}">
                  <a16:creationId xmlns:a16="http://schemas.microsoft.com/office/drawing/2014/main" id="{0B159431-7192-02CD-AD49-7A0D394D8EE0}"/>
                </a:ext>
              </a:extLst>
            </p:cNvPr>
            <p:cNvGrpSpPr>
              <a:grpSpLocks/>
            </p:cNvGrpSpPr>
            <p:nvPr/>
          </p:nvGrpSpPr>
          <p:grpSpPr bwMode="auto">
            <a:xfrm>
              <a:off x="4749" y="668"/>
              <a:ext cx="581" cy="145"/>
              <a:chOff x="614" y="2568"/>
              <a:chExt cx="725" cy="139"/>
            </a:xfrm>
          </p:grpSpPr>
          <p:sp>
            <p:nvSpPr>
              <p:cNvPr id="148" name="AutoShape 256">
                <a:extLst>
                  <a:ext uri="{FF2B5EF4-FFF2-40B4-BE49-F238E27FC236}">
                    <a16:creationId xmlns:a16="http://schemas.microsoft.com/office/drawing/2014/main" id="{6AFC4F86-C045-94B7-BD2B-0BD97A2DAF7B}"/>
                  </a:ext>
                </a:extLst>
              </p:cNvPr>
              <p:cNvSpPr>
                <a:spLocks noChangeArrowheads="1"/>
              </p:cNvSpPr>
              <p:nvPr/>
            </p:nvSpPr>
            <p:spPr bwMode="auto">
              <a:xfrm>
                <a:off x="616" y="2567"/>
                <a:ext cx="721"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49" name="AutoShape 257">
                <a:extLst>
                  <a:ext uri="{FF2B5EF4-FFF2-40B4-BE49-F238E27FC236}">
                    <a16:creationId xmlns:a16="http://schemas.microsoft.com/office/drawing/2014/main" id="{F549A47A-60D6-5CD8-5AD0-785EC743361C}"/>
                  </a:ext>
                </a:extLst>
              </p:cNvPr>
              <p:cNvSpPr>
                <a:spLocks noChangeArrowheads="1"/>
              </p:cNvSpPr>
              <p:nvPr/>
            </p:nvSpPr>
            <p:spPr bwMode="auto">
              <a:xfrm>
                <a:off x="633"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24" name="Rectangle 258">
              <a:extLst>
                <a:ext uri="{FF2B5EF4-FFF2-40B4-BE49-F238E27FC236}">
                  <a16:creationId xmlns:a16="http://schemas.microsoft.com/office/drawing/2014/main" id="{D9985A12-4915-DA93-FCA7-8108B9A6F623}"/>
                </a:ext>
              </a:extLst>
            </p:cNvPr>
            <p:cNvSpPr>
              <a:spLocks noChangeArrowheads="1"/>
            </p:cNvSpPr>
            <p:nvPr/>
          </p:nvSpPr>
          <p:spPr bwMode="auto">
            <a:xfrm>
              <a:off x="4225" y="101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54" name="Group 259">
              <a:extLst>
                <a:ext uri="{FF2B5EF4-FFF2-40B4-BE49-F238E27FC236}">
                  <a16:creationId xmlns:a16="http://schemas.microsoft.com/office/drawing/2014/main" id="{AA5DBBE2-2141-BEC5-1E43-3470CD3BF7E1}"/>
                </a:ext>
              </a:extLst>
            </p:cNvPr>
            <p:cNvGrpSpPr>
              <a:grpSpLocks/>
            </p:cNvGrpSpPr>
            <p:nvPr/>
          </p:nvGrpSpPr>
          <p:grpSpPr bwMode="auto">
            <a:xfrm>
              <a:off x="4747" y="994"/>
              <a:ext cx="581" cy="134"/>
              <a:chOff x="614" y="2568"/>
              <a:chExt cx="725" cy="139"/>
            </a:xfrm>
          </p:grpSpPr>
          <p:sp>
            <p:nvSpPr>
              <p:cNvPr id="146" name="AutoShape 260">
                <a:extLst>
                  <a:ext uri="{FF2B5EF4-FFF2-40B4-BE49-F238E27FC236}">
                    <a16:creationId xmlns:a16="http://schemas.microsoft.com/office/drawing/2014/main" id="{CCB763DC-0846-B160-CA6B-061485C8EE5D}"/>
                  </a:ext>
                </a:extLst>
              </p:cNvPr>
              <p:cNvSpPr>
                <a:spLocks noChangeArrowheads="1"/>
              </p:cNvSpPr>
              <p:nvPr/>
            </p:nvSpPr>
            <p:spPr bwMode="auto">
              <a:xfrm>
                <a:off x="610" y="2569"/>
                <a:ext cx="729"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47" name="AutoShape 261">
                <a:extLst>
                  <a:ext uri="{FF2B5EF4-FFF2-40B4-BE49-F238E27FC236}">
                    <a16:creationId xmlns:a16="http://schemas.microsoft.com/office/drawing/2014/main" id="{00A01457-FC4C-24FC-4499-E8808B8B5C15}"/>
                  </a:ext>
                </a:extLst>
              </p:cNvPr>
              <p:cNvSpPr>
                <a:spLocks noChangeArrowheads="1"/>
              </p:cNvSpPr>
              <p:nvPr/>
            </p:nvSpPr>
            <p:spPr bwMode="auto">
              <a:xfrm>
                <a:off x="619" y="2588"/>
                <a:ext cx="69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26" name="Rectangle 262">
              <a:extLst>
                <a:ext uri="{FF2B5EF4-FFF2-40B4-BE49-F238E27FC236}">
                  <a16:creationId xmlns:a16="http://schemas.microsoft.com/office/drawing/2014/main" id="{DCF1FE4F-E751-FDB9-920E-6A0D0BE59D71}"/>
                </a:ext>
              </a:extLst>
            </p:cNvPr>
            <p:cNvSpPr>
              <a:spLocks noChangeArrowheads="1"/>
            </p:cNvSpPr>
            <p:nvPr/>
          </p:nvSpPr>
          <p:spPr bwMode="auto">
            <a:xfrm>
              <a:off x="4219" y="135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27" name="Rectangle 263">
              <a:extLst>
                <a:ext uri="{FF2B5EF4-FFF2-40B4-BE49-F238E27FC236}">
                  <a16:creationId xmlns:a16="http://schemas.microsoft.com/office/drawing/2014/main" id="{D95F5950-C3CF-12EE-5CC6-97434BD54D4C}"/>
                </a:ext>
              </a:extLst>
            </p:cNvPr>
            <p:cNvSpPr>
              <a:spLocks noChangeArrowheads="1"/>
            </p:cNvSpPr>
            <p:nvPr/>
          </p:nvSpPr>
          <p:spPr bwMode="auto">
            <a:xfrm>
              <a:off x="4225" y="1657"/>
              <a:ext cx="598"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57" name="Group 264">
              <a:extLst>
                <a:ext uri="{FF2B5EF4-FFF2-40B4-BE49-F238E27FC236}">
                  <a16:creationId xmlns:a16="http://schemas.microsoft.com/office/drawing/2014/main" id="{FFA23B4C-876D-85B8-5B73-9E687A140727}"/>
                </a:ext>
              </a:extLst>
            </p:cNvPr>
            <p:cNvGrpSpPr>
              <a:grpSpLocks/>
            </p:cNvGrpSpPr>
            <p:nvPr/>
          </p:nvGrpSpPr>
          <p:grpSpPr bwMode="auto">
            <a:xfrm>
              <a:off x="4735" y="1627"/>
              <a:ext cx="582" cy="151"/>
              <a:chOff x="614" y="2568"/>
              <a:chExt cx="725" cy="139"/>
            </a:xfrm>
          </p:grpSpPr>
          <p:sp>
            <p:nvSpPr>
              <p:cNvPr id="144" name="AutoShape 265">
                <a:extLst>
                  <a:ext uri="{FF2B5EF4-FFF2-40B4-BE49-F238E27FC236}">
                    <a16:creationId xmlns:a16="http://schemas.microsoft.com/office/drawing/2014/main" id="{3A795766-60D8-6B0A-FBB2-1749BD2067A5}"/>
                  </a:ext>
                </a:extLst>
              </p:cNvPr>
              <p:cNvSpPr>
                <a:spLocks noChangeArrowheads="1"/>
              </p:cNvSpPr>
              <p:nvPr/>
            </p:nvSpPr>
            <p:spPr bwMode="auto">
              <a:xfrm>
                <a:off x="617" y="2568"/>
                <a:ext cx="712"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45" name="AutoShape 266">
                <a:extLst>
                  <a:ext uri="{FF2B5EF4-FFF2-40B4-BE49-F238E27FC236}">
                    <a16:creationId xmlns:a16="http://schemas.microsoft.com/office/drawing/2014/main" id="{0C993C4A-59F8-E8C3-130A-FFFA89C62024}"/>
                  </a:ext>
                </a:extLst>
              </p:cNvPr>
              <p:cNvSpPr>
                <a:spLocks noChangeArrowheads="1"/>
              </p:cNvSpPr>
              <p:nvPr/>
            </p:nvSpPr>
            <p:spPr bwMode="auto">
              <a:xfrm>
                <a:off x="634" y="2584"/>
                <a:ext cx="679"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6158" name="Freeform 267">
              <a:extLst>
                <a:ext uri="{FF2B5EF4-FFF2-40B4-BE49-F238E27FC236}">
                  <a16:creationId xmlns:a16="http://schemas.microsoft.com/office/drawing/2014/main" id="{F413D68D-D3E4-DE94-F2F9-BA78DCF88262}"/>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6159" name="Group 268">
              <a:extLst>
                <a:ext uri="{FF2B5EF4-FFF2-40B4-BE49-F238E27FC236}">
                  <a16:creationId xmlns:a16="http://schemas.microsoft.com/office/drawing/2014/main" id="{2E95F6BD-C9EC-14BA-59DD-32A7F680A331}"/>
                </a:ext>
              </a:extLst>
            </p:cNvPr>
            <p:cNvGrpSpPr>
              <a:grpSpLocks/>
            </p:cNvGrpSpPr>
            <p:nvPr/>
          </p:nvGrpSpPr>
          <p:grpSpPr bwMode="auto">
            <a:xfrm>
              <a:off x="4739" y="1327"/>
              <a:ext cx="582" cy="139"/>
              <a:chOff x="614" y="2568"/>
              <a:chExt cx="725" cy="139"/>
            </a:xfrm>
          </p:grpSpPr>
          <p:sp>
            <p:nvSpPr>
              <p:cNvPr id="142" name="AutoShape 269">
                <a:extLst>
                  <a:ext uri="{FF2B5EF4-FFF2-40B4-BE49-F238E27FC236}">
                    <a16:creationId xmlns:a16="http://schemas.microsoft.com/office/drawing/2014/main" id="{7F463B60-C38E-E187-5D21-8580C5431A42}"/>
                  </a:ext>
                </a:extLst>
              </p:cNvPr>
              <p:cNvSpPr>
                <a:spLocks noChangeArrowheads="1"/>
              </p:cNvSpPr>
              <p:nvPr/>
            </p:nvSpPr>
            <p:spPr bwMode="auto">
              <a:xfrm>
                <a:off x="612" y="2570"/>
                <a:ext cx="728"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43" name="AutoShape 270">
                <a:extLst>
                  <a:ext uri="{FF2B5EF4-FFF2-40B4-BE49-F238E27FC236}">
                    <a16:creationId xmlns:a16="http://schemas.microsoft.com/office/drawing/2014/main" id="{0507369E-816D-4BE4-51D6-8716DADD0527}"/>
                  </a:ext>
                </a:extLst>
              </p:cNvPr>
              <p:cNvSpPr>
                <a:spLocks noChangeArrowheads="1"/>
              </p:cNvSpPr>
              <p:nvPr/>
            </p:nvSpPr>
            <p:spPr bwMode="auto">
              <a:xfrm>
                <a:off x="629"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31" name="Rectangle 271">
              <a:extLst>
                <a:ext uri="{FF2B5EF4-FFF2-40B4-BE49-F238E27FC236}">
                  <a16:creationId xmlns:a16="http://schemas.microsoft.com/office/drawing/2014/main" id="{DADB53CB-D9E4-3F1E-C382-3C86798B9021}"/>
                </a:ext>
              </a:extLst>
            </p:cNvPr>
            <p:cNvSpPr>
              <a:spLocks noChangeArrowheads="1"/>
            </p:cNvSpPr>
            <p:nvPr/>
          </p:nvSpPr>
          <p:spPr bwMode="auto">
            <a:xfrm>
              <a:off x="5250" y="429"/>
              <a:ext cx="66"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61" name="Freeform 272">
              <a:extLst>
                <a:ext uri="{FF2B5EF4-FFF2-40B4-BE49-F238E27FC236}">
                  <a16:creationId xmlns:a16="http://schemas.microsoft.com/office/drawing/2014/main" id="{47E3F8D3-9326-5BF6-A6B1-6E12201E952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62" name="Freeform 273">
              <a:extLst>
                <a:ext uri="{FF2B5EF4-FFF2-40B4-BE49-F238E27FC236}">
                  <a16:creationId xmlns:a16="http://schemas.microsoft.com/office/drawing/2014/main" id="{DE9E6665-DBEE-E185-4606-849EF29A3AC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 name="Oval 274">
              <a:extLst>
                <a:ext uri="{FF2B5EF4-FFF2-40B4-BE49-F238E27FC236}">
                  <a16:creationId xmlns:a16="http://schemas.microsoft.com/office/drawing/2014/main" id="{9D833C76-624B-F141-6953-6CFFA7939079}"/>
                </a:ext>
              </a:extLst>
            </p:cNvPr>
            <p:cNvSpPr>
              <a:spLocks noChangeArrowheads="1"/>
            </p:cNvSpPr>
            <p:nvPr/>
          </p:nvSpPr>
          <p:spPr bwMode="auto">
            <a:xfrm>
              <a:off x="5519" y="2610"/>
              <a:ext cx="46"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64" name="Freeform 275">
              <a:extLst>
                <a:ext uri="{FF2B5EF4-FFF2-40B4-BE49-F238E27FC236}">
                  <a16:creationId xmlns:a16="http://schemas.microsoft.com/office/drawing/2014/main" id="{57812538-8474-C4E3-2BFA-391E437998B2}"/>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 name="AutoShape 276">
              <a:extLst>
                <a:ext uri="{FF2B5EF4-FFF2-40B4-BE49-F238E27FC236}">
                  <a16:creationId xmlns:a16="http://schemas.microsoft.com/office/drawing/2014/main" id="{E05A7EB2-DF06-7A96-E731-F87EE1AAC66B}"/>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37" name="AutoShape 277">
              <a:extLst>
                <a:ext uri="{FF2B5EF4-FFF2-40B4-BE49-F238E27FC236}">
                  <a16:creationId xmlns:a16="http://schemas.microsoft.com/office/drawing/2014/main" id="{1AF6FB89-21D5-540A-18AE-EC2458393B39}"/>
                </a:ext>
              </a:extLst>
            </p:cNvPr>
            <p:cNvSpPr>
              <a:spLocks noChangeArrowheads="1"/>
            </p:cNvSpPr>
            <p:nvPr/>
          </p:nvSpPr>
          <p:spPr bwMode="auto">
            <a:xfrm>
              <a:off x="4206" y="2712"/>
              <a:ext cx="1070"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38" name="Oval 278">
              <a:extLst>
                <a:ext uri="{FF2B5EF4-FFF2-40B4-BE49-F238E27FC236}">
                  <a16:creationId xmlns:a16="http://schemas.microsoft.com/office/drawing/2014/main" id="{5EBC7880-BC20-FB6A-9F2F-41F4A8AF3E14}"/>
                </a:ext>
              </a:extLst>
            </p:cNvPr>
            <p:cNvSpPr>
              <a:spLocks noChangeArrowheads="1"/>
            </p:cNvSpPr>
            <p:nvPr/>
          </p:nvSpPr>
          <p:spPr bwMode="auto">
            <a:xfrm>
              <a:off x="4304" y="2384"/>
              <a:ext cx="164"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39" name="Oval 279">
              <a:extLst>
                <a:ext uri="{FF2B5EF4-FFF2-40B4-BE49-F238E27FC236}">
                  <a16:creationId xmlns:a16="http://schemas.microsoft.com/office/drawing/2014/main" id="{D98DC5F9-E832-8397-3397-4EF852C1ECD4}"/>
                </a:ext>
              </a:extLst>
            </p:cNvPr>
            <p:cNvSpPr>
              <a:spLocks noChangeArrowheads="1"/>
            </p:cNvSpPr>
            <p:nvPr/>
          </p:nvSpPr>
          <p:spPr bwMode="auto">
            <a:xfrm>
              <a:off x="4488" y="2384"/>
              <a:ext cx="158"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140" name="Oval 280">
              <a:extLst>
                <a:ext uri="{FF2B5EF4-FFF2-40B4-BE49-F238E27FC236}">
                  <a16:creationId xmlns:a16="http://schemas.microsoft.com/office/drawing/2014/main" id="{4BAD1D61-8E57-26DC-C1A9-AF9ACB17A7CF}"/>
                </a:ext>
              </a:extLst>
            </p:cNvPr>
            <p:cNvSpPr>
              <a:spLocks noChangeArrowheads="1"/>
            </p:cNvSpPr>
            <p:nvPr/>
          </p:nvSpPr>
          <p:spPr bwMode="auto">
            <a:xfrm>
              <a:off x="4659" y="2378"/>
              <a:ext cx="158"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41" name="Rectangle 281">
              <a:extLst>
                <a:ext uri="{FF2B5EF4-FFF2-40B4-BE49-F238E27FC236}">
                  <a16:creationId xmlns:a16="http://schemas.microsoft.com/office/drawing/2014/main" id="{869F0699-A0AE-C9FF-1DFF-9155911F1EB8}"/>
                </a:ext>
              </a:extLst>
            </p:cNvPr>
            <p:cNvSpPr>
              <a:spLocks noChangeArrowheads="1"/>
            </p:cNvSpPr>
            <p:nvPr/>
          </p:nvSpPr>
          <p:spPr bwMode="auto">
            <a:xfrm>
              <a:off x="5059" y="1836"/>
              <a:ext cx="85"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216076" name="Group 249">
            <a:extLst>
              <a:ext uri="{FF2B5EF4-FFF2-40B4-BE49-F238E27FC236}">
                <a16:creationId xmlns:a16="http://schemas.microsoft.com/office/drawing/2014/main" id="{FB83EA19-B627-BC32-58EF-B4C576B8ADDB}"/>
              </a:ext>
            </a:extLst>
          </p:cNvPr>
          <p:cNvGrpSpPr>
            <a:grpSpLocks/>
          </p:cNvGrpSpPr>
          <p:nvPr/>
        </p:nvGrpSpPr>
        <p:grpSpPr bwMode="auto">
          <a:xfrm>
            <a:off x="6246813" y="3789364"/>
            <a:ext cx="342900" cy="636587"/>
            <a:chOff x="4140" y="429"/>
            <a:chExt cx="1425" cy="2396"/>
          </a:xfrm>
        </p:grpSpPr>
        <p:sp>
          <p:nvSpPr>
            <p:cNvPr id="216115" name="Freeform 250">
              <a:extLst>
                <a:ext uri="{FF2B5EF4-FFF2-40B4-BE49-F238E27FC236}">
                  <a16:creationId xmlns:a16="http://schemas.microsoft.com/office/drawing/2014/main" id="{CDD6D25C-D2FC-DC47-ACE9-8BEDD3421CE8}"/>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 name="Rectangle 251">
              <a:extLst>
                <a:ext uri="{FF2B5EF4-FFF2-40B4-BE49-F238E27FC236}">
                  <a16:creationId xmlns:a16="http://schemas.microsoft.com/office/drawing/2014/main" id="{15180652-74F7-FE7A-A8CA-468DCCE9FF70}"/>
                </a:ext>
              </a:extLst>
            </p:cNvPr>
            <p:cNvSpPr>
              <a:spLocks noChangeArrowheads="1"/>
            </p:cNvSpPr>
            <p:nvPr/>
          </p:nvSpPr>
          <p:spPr bwMode="auto">
            <a:xfrm>
              <a:off x="4206"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17" name="Freeform 252">
              <a:extLst>
                <a:ext uri="{FF2B5EF4-FFF2-40B4-BE49-F238E27FC236}">
                  <a16:creationId xmlns:a16="http://schemas.microsoft.com/office/drawing/2014/main" id="{6B0EFC82-9ACC-3FE8-821F-EBEBECF7CA2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18" name="Freeform 253">
              <a:extLst>
                <a:ext uri="{FF2B5EF4-FFF2-40B4-BE49-F238E27FC236}">
                  <a16:creationId xmlns:a16="http://schemas.microsoft.com/office/drawing/2014/main" id="{23A5A46B-97B8-BCA1-7289-F19FF0A21C31}"/>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 name="Rectangle 254">
              <a:extLst>
                <a:ext uri="{FF2B5EF4-FFF2-40B4-BE49-F238E27FC236}">
                  <a16:creationId xmlns:a16="http://schemas.microsoft.com/office/drawing/2014/main" id="{BBA24ABE-B3CE-5BF2-D20A-4394474A6E39}"/>
                </a:ext>
              </a:extLst>
            </p:cNvPr>
            <p:cNvSpPr>
              <a:spLocks noChangeArrowheads="1"/>
            </p:cNvSpPr>
            <p:nvPr/>
          </p:nvSpPr>
          <p:spPr bwMode="auto">
            <a:xfrm>
              <a:off x="4213" y="692"/>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20" name="Group 255">
              <a:extLst>
                <a:ext uri="{FF2B5EF4-FFF2-40B4-BE49-F238E27FC236}">
                  <a16:creationId xmlns:a16="http://schemas.microsoft.com/office/drawing/2014/main" id="{B284D673-1682-168B-6909-4F1A78671103}"/>
                </a:ext>
              </a:extLst>
            </p:cNvPr>
            <p:cNvGrpSpPr>
              <a:grpSpLocks/>
            </p:cNvGrpSpPr>
            <p:nvPr/>
          </p:nvGrpSpPr>
          <p:grpSpPr bwMode="auto">
            <a:xfrm>
              <a:off x="4749" y="668"/>
              <a:ext cx="581" cy="145"/>
              <a:chOff x="614" y="2568"/>
              <a:chExt cx="725" cy="139"/>
            </a:xfrm>
          </p:grpSpPr>
          <p:sp>
            <p:nvSpPr>
              <p:cNvPr id="181" name="AutoShape 256">
                <a:extLst>
                  <a:ext uri="{FF2B5EF4-FFF2-40B4-BE49-F238E27FC236}">
                    <a16:creationId xmlns:a16="http://schemas.microsoft.com/office/drawing/2014/main" id="{946A1EB7-7421-1CCF-5169-3E8C9F57CA95}"/>
                  </a:ext>
                </a:extLst>
              </p:cNvPr>
              <p:cNvSpPr>
                <a:spLocks noChangeArrowheads="1"/>
              </p:cNvSpPr>
              <p:nvPr/>
            </p:nvSpPr>
            <p:spPr bwMode="auto">
              <a:xfrm>
                <a:off x="611" y="2568"/>
                <a:ext cx="724"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82" name="AutoShape 257">
                <a:extLst>
                  <a:ext uri="{FF2B5EF4-FFF2-40B4-BE49-F238E27FC236}">
                    <a16:creationId xmlns:a16="http://schemas.microsoft.com/office/drawing/2014/main" id="{ECA3F7B6-0F12-BCF3-A3E0-E87102B29501}"/>
                  </a:ext>
                </a:extLst>
              </p:cNvPr>
              <p:cNvSpPr>
                <a:spLocks noChangeArrowheads="1"/>
              </p:cNvSpPr>
              <p:nvPr/>
            </p:nvSpPr>
            <p:spPr bwMode="auto">
              <a:xfrm>
                <a:off x="628" y="2585"/>
                <a:ext cx="692"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57" name="Rectangle 258">
              <a:extLst>
                <a:ext uri="{FF2B5EF4-FFF2-40B4-BE49-F238E27FC236}">
                  <a16:creationId xmlns:a16="http://schemas.microsoft.com/office/drawing/2014/main" id="{32942114-0C82-0D58-769B-15CDE5081982}"/>
                </a:ext>
              </a:extLst>
            </p:cNvPr>
            <p:cNvSpPr>
              <a:spLocks noChangeArrowheads="1"/>
            </p:cNvSpPr>
            <p:nvPr/>
          </p:nvSpPr>
          <p:spPr bwMode="auto">
            <a:xfrm>
              <a:off x="4226" y="1021"/>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22" name="Group 259">
              <a:extLst>
                <a:ext uri="{FF2B5EF4-FFF2-40B4-BE49-F238E27FC236}">
                  <a16:creationId xmlns:a16="http://schemas.microsoft.com/office/drawing/2014/main" id="{CACE6CE5-9007-FA7D-1971-7D2563DA8426}"/>
                </a:ext>
              </a:extLst>
            </p:cNvPr>
            <p:cNvGrpSpPr>
              <a:grpSpLocks/>
            </p:cNvGrpSpPr>
            <p:nvPr/>
          </p:nvGrpSpPr>
          <p:grpSpPr bwMode="auto">
            <a:xfrm>
              <a:off x="4747" y="994"/>
              <a:ext cx="581" cy="134"/>
              <a:chOff x="614" y="2568"/>
              <a:chExt cx="725" cy="139"/>
            </a:xfrm>
          </p:grpSpPr>
          <p:sp>
            <p:nvSpPr>
              <p:cNvPr id="179" name="AutoShape 260">
                <a:extLst>
                  <a:ext uri="{FF2B5EF4-FFF2-40B4-BE49-F238E27FC236}">
                    <a16:creationId xmlns:a16="http://schemas.microsoft.com/office/drawing/2014/main" id="{CF75C5F8-0152-50AA-4C54-B54A6C2D7E4B}"/>
                  </a:ext>
                </a:extLst>
              </p:cNvPr>
              <p:cNvSpPr>
                <a:spLocks noChangeArrowheads="1"/>
              </p:cNvSpPr>
              <p:nvPr/>
            </p:nvSpPr>
            <p:spPr bwMode="auto">
              <a:xfrm>
                <a:off x="614" y="2571"/>
                <a:ext cx="724"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80" name="AutoShape 261">
                <a:extLst>
                  <a:ext uri="{FF2B5EF4-FFF2-40B4-BE49-F238E27FC236}">
                    <a16:creationId xmlns:a16="http://schemas.microsoft.com/office/drawing/2014/main" id="{BEF616AE-FE9E-4921-C4DE-2AFACF5649D3}"/>
                  </a:ext>
                </a:extLst>
              </p:cNvPr>
              <p:cNvSpPr>
                <a:spLocks noChangeArrowheads="1"/>
              </p:cNvSpPr>
              <p:nvPr/>
            </p:nvSpPr>
            <p:spPr bwMode="auto">
              <a:xfrm>
                <a:off x="622" y="2589"/>
                <a:ext cx="692"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59" name="Rectangle 262">
              <a:extLst>
                <a:ext uri="{FF2B5EF4-FFF2-40B4-BE49-F238E27FC236}">
                  <a16:creationId xmlns:a16="http://schemas.microsoft.com/office/drawing/2014/main" id="{8D1D0CA0-0C72-5732-4D85-E1F7A0476632}"/>
                </a:ext>
              </a:extLst>
            </p:cNvPr>
            <p:cNvSpPr>
              <a:spLocks noChangeArrowheads="1"/>
            </p:cNvSpPr>
            <p:nvPr/>
          </p:nvSpPr>
          <p:spPr bwMode="auto">
            <a:xfrm>
              <a:off x="4219" y="135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60" name="Rectangle 263">
              <a:extLst>
                <a:ext uri="{FF2B5EF4-FFF2-40B4-BE49-F238E27FC236}">
                  <a16:creationId xmlns:a16="http://schemas.microsoft.com/office/drawing/2014/main" id="{AEDCDD94-411A-183D-8588-583DAA979290}"/>
                </a:ext>
              </a:extLst>
            </p:cNvPr>
            <p:cNvSpPr>
              <a:spLocks noChangeArrowheads="1"/>
            </p:cNvSpPr>
            <p:nvPr/>
          </p:nvSpPr>
          <p:spPr bwMode="auto">
            <a:xfrm>
              <a:off x="4226" y="1654"/>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25" name="Group 264">
              <a:extLst>
                <a:ext uri="{FF2B5EF4-FFF2-40B4-BE49-F238E27FC236}">
                  <a16:creationId xmlns:a16="http://schemas.microsoft.com/office/drawing/2014/main" id="{09AD1759-4983-36F7-4FA1-38F1BEE6B750}"/>
                </a:ext>
              </a:extLst>
            </p:cNvPr>
            <p:cNvGrpSpPr>
              <a:grpSpLocks/>
            </p:cNvGrpSpPr>
            <p:nvPr/>
          </p:nvGrpSpPr>
          <p:grpSpPr bwMode="auto">
            <a:xfrm>
              <a:off x="4735" y="1627"/>
              <a:ext cx="582" cy="151"/>
              <a:chOff x="614" y="2568"/>
              <a:chExt cx="725" cy="139"/>
            </a:xfrm>
          </p:grpSpPr>
          <p:sp>
            <p:nvSpPr>
              <p:cNvPr id="177" name="AutoShape 265">
                <a:extLst>
                  <a:ext uri="{FF2B5EF4-FFF2-40B4-BE49-F238E27FC236}">
                    <a16:creationId xmlns:a16="http://schemas.microsoft.com/office/drawing/2014/main" id="{4749D11B-F696-C565-5306-3C8A789D9627}"/>
                  </a:ext>
                </a:extLst>
              </p:cNvPr>
              <p:cNvSpPr>
                <a:spLocks noChangeArrowheads="1"/>
              </p:cNvSpPr>
              <p:nvPr/>
            </p:nvSpPr>
            <p:spPr bwMode="auto">
              <a:xfrm>
                <a:off x="612" y="2576"/>
                <a:ext cx="715"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78" name="AutoShape 266">
                <a:extLst>
                  <a:ext uri="{FF2B5EF4-FFF2-40B4-BE49-F238E27FC236}">
                    <a16:creationId xmlns:a16="http://schemas.microsoft.com/office/drawing/2014/main" id="{089CBDAD-1FE6-BCE4-0A92-1121B15DAD5D}"/>
                  </a:ext>
                </a:extLst>
              </p:cNvPr>
              <p:cNvSpPr>
                <a:spLocks noChangeArrowheads="1"/>
              </p:cNvSpPr>
              <p:nvPr/>
            </p:nvSpPr>
            <p:spPr bwMode="auto">
              <a:xfrm>
                <a:off x="629" y="2587"/>
                <a:ext cx="68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6126" name="Freeform 267">
              <a:extLst>
                <a:ext uri="{FF2B5EF4-FFF2-40B4-BE49-F238E27FC236}">
                  <a16:creationId xmlns:a16="http://schemas.microsoft.com/office/drawing/2014/main" id="{5C050A07-3502-009A-5335-8E0B9105F1C9}"/>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6127" name="Group 268">
              <a:extLst>
                <a:ext uri="{FF2B5EF4-FFF2-40B4-BE49-F238E27FC236}">
                  <a16:creationId xmlns:a16="http://schemas.microsoft.com/office/drawing/2014/main" id="{5DB25B91-A83C-E41C-C54D-B36711240261}"/>
                </a:ext>
              </a:extLst>
            </p:cNvPr>
            <p:cNvGrpSpPr>
              <a:grpSpLocks/>
            </p:cNvGrpSpPr>
            <p:nvPr/>
          </p:nvGrpSpPr>
          <p:grpSpPr bwMode="auto">
            <a:xfrm>
              <a:off x="4739" y="1327"/>
              <a:ext cx="582" cy="139"/>
              <a:chOff x="614" y="2568"/>
              <a:chExt cx="725" cy="139"/>
            </a:xfrm>
          </p:grpSpPr>
          <p:sp>
            <p:nvSpPr>
              <p:cNvPr id="175" name="AutoShape 269">
                <a:extLst>
                  <a:ext uri="{FF2B5EF4-FFF2-40B4-BE49-F238E27FC236}">
                    <a16:creationId xmlns:a16="http://schemas.microsoft.com/office/drawing/2014/main" id="{9287C048-9DCC-DD02-DC3B-B42AD8259C2A}"/>
                  </a:ext>
                </a:extLst>
              </p:cNvPr>
              <p:cNvSpPr>
                <a:spLocks noChangeArrowheads="1"/>
              </p:cNvSpPr>
              <p:nvPr/>
            </p:nvSpPr>
            <p:spPr bwMode="auto">
              <a:xfrm>
                <a:off x="616" y="2566"/>
                <a:ext cx="723"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76" name="AutoShape 270">
                <a:extLst>
                  <a:ext uri="{FF2B5EF4-FFF2-40B4-BE49-F238E27FC236}">
                    <a16:creationId xmlns:a16="http://schemas.microsoft.com/office/drawing/2014/main" id="{DC27A74B-F9D5-3494-410E-D870847201CA}"/>
                  </a:ext>
                </a:extLst>
              </p:cNvPr>
              <p:cNvSpPr>
                <a:spLocks noChangeArrowheads="1"/>
              </p:cNvSpPr>
              <p:nvPr/>
            </p:nvSpPr>
            <p:spPr bwMode="auto">
              <a:xfrm>
                <a:off x="632"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64" name="Rectangle 271">
              <a:extLst>
                <a:ext uri="{FF2B5EF4-FFF2-40B4-BE49-F238E27FC236}">
                  <a16:creationId xmlns:a16="http://schemas.microsoft.com/office/drawing/2014/main" id="{8AA8DCC5-48D9-386E-2366-F5053454BFE7}"/>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29" name="Freeform 272">
              <a:extLst>
                <a:ext uri="{FF2B5EF4-FFF2-40B4-BE49-F238E27FC236}">
                  <a16:creationId xmlns:a16="http://schemas.microsoft.com/office/drawing/2014/main" id="{CD2A3E4B-C2E7-E6A5-24BC-05CFCD463AAD}"/>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30" name="Freeform 273">
              <a:extLst>
                <a:ext uri="{FF2B5EF4-FFF2-40B4-BE49-F238E27FC236}">
                  <a16:creationId xmlns:a16="http://schemas.microsoft.com/office/drawing/2014/main" id="{0D941738-24A3-D0FB-4EB1-060555B5D679}"/>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 name="Oval 274">
              <a:extLst>
                <a:ext uri="{FF2B5EF4-FFF2-40B4-BE49-F238E27FC236}">
                  <a16:creationId xmlns:a16="http://schemas.microsoft.com/office/drawing/2014/main" id="{D7861560-457F-B16A-D45D-ACED6E70A046}"/>
                </a:ext>
              </a:extLst>
            </p:cNvPr>
            <p:cNvSpPr>
              <a:spLocks noChangeArrowheads="1"/>
            </p:cNvSpPr>
            <p:nvPr/>
          </p:nvSpPr>
          <p:spPr bwMode="auto">
            <a:xfrm>
              <a:off x="5519" y="2610"/>
              <a:ext cx="46"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32" name="Freeform 275">
              <a:extLst>
                <a:ext uri="{FF2B5EF4-FFF2-40B4-BE49-F238E27FC236}">
                  <a16:creationId xmlns:a16="http://schemas.microsoft.com/office/drawing/2014/main" id="{68827BF7-8565-5D6A-A2B2-163F12DB27A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 name="AutoShape 276">
              <a:extLst>
                <a:ext uri="{FF2B5EF4-FFF2-40B4-BE49-F238E27FC236}">
                  <a16:creationId xmlns:a16="http://schemas.microsoft.com/office/drawing/2014/main" id="{22798FB5-211A-69D2-1DFC-70DBB0AD60B5}"/>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70" name="AutoShape 277">
              <a:extLst>
                <a:ext uri="{FF2B5EF4-FFF2-40B4-BE49-F238E27FC236}">
                  <a16:creationId xmlns:a16="http://schemas.microsoft.com/office/drawing/2014/main" id="{4AA8B597-C8BB-324B-741D-C4BC2C00B2C7}"/>
                </a:ext>
              </a:extLst>
            </p:cNvPr>
            <p:cNvSpPr>
              <a:spLocks noChangeArrowheads="1"/>
            </p:cNvSpPr>
            <p:nvPr/>
          </p:nvSpPr>
          <p:spPr bwMode="auto">
            <a:xfrm>
              <a:off x="4206" y="2711"/>
              <a:ext cx="1069"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71" name="Oval 278">
              <a:extLst>
                <a:ext uri="{FF2B5EF4-FFF2-40B4-BE49-F238E27FC236}">
                  <a16:creationId xmlns:a16="http://schemas.microsoft.com/office/drawing/2014/main" id="{C49EB091-0406-DD46-0254-221582A8DA17}"/>
                </a:ext>
              </a:extLst>
            </p:cNvPr>
            <p:cNvSpPr>
              <a:spLocks noChangeArrowheads="1"/>
            </p:cNvSpPr>
            <p:nvPr/>
          </p:nvSpPr>
          <p:spPr bwMode="auto">
            <a:xfrm>
              <a:off x="4305" y="2383"/>
              <a:ext cx="165"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72" name="Oval 279">
              <a:extLst>
                <a:ext uri="{FF2B5EF4-FFF2-40B4-BE49-F238E27FC236}">
                  <a16:creationId xmlns:a16="http://schemas.microsoft.com/office/drawing/2014/main" id="{2971FC1E-9CD2-40BB-DEAF-8F87FBFEAB40}"/>
                </a:ext>
              </a:extLst>
            </p:cNvPr>
            <p:cNvSpPr>
              <a:spLocks noChangeArrowheads="1"/>
            </p:cNvSpPr>
            <p:nvPr/>
          </p:nvSpPr>
          <p:spPr bwMode="auto">
            <a:xfrm>
              <a:off x="4483" y="2383"/>
              <a:ext cx="165"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173" name="Oval 280">
              <a:extLst>
                <a:ext uri="{FF2B5EF4-FFF2-40B4-BE49-F238E27FC236}">
                  <a16:creationId xmlns:a16="http://schemas.microsoft.com/office/drawing/2014/main" id="{4E190EB3-3D0D-996D-56CC-B2DDCB333A98}"/>
                </a:ext>
              </a:extLst>
            </p:cNvPr>
            <p:cNvSpPr>
              <a:spLocks noChangeArrowheads="1"/>
            </p:cNvSpPr>
            <p:nvPr/>
          </p:nvSpPr>
          <p:spPr bwMode="auto">
            <a:xfrm>
              <a:off x="4661" y="2383"/>
              <a:ext cx="158"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74" name="Rectangle 281">
              <a:extLst>
                <a:ext uri="{FF2B5EF4-FFF2-40B4-BE49-F238E27FC236}">
                  <a16:creationId xmlns:a16="http://schemas.microsoft.com/office/drawing/2014/main" id="{DFE4A980-A6F1-7732-5625-B51DFAC80B37}"/>
                </a:ext>
              </a:extLst>
            </p:cNvPr>
            <p:cNvSpPr>
              <a:spLocks noChangeArrowheads="1"/>
            </p:cNvSpPr>
            <p:nvPr/>
          </p:nvSpPr>
          <p:spPr bwMode="auto">
            <a:xfrm>
              <a:off x="5064" y="1833"/>
              <a:ext cx="79"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6077" name="TextBox 182">
            <a:extLst>
              <a:ext uri="{FF2B5EF4-FFF2-40B4-BE49-F238E27FC236}">
                <a16:creationId xmlns:a16="http://schemas.microsoft.com/office/drawing/2014/main" id="{2FF8B3DE-F3F1-3F94-4A34-BD95B0C1DAFF}"/>
              </a:ext>
            </a:extLst>
          </p:cNvPr>
          <p:cNvSpPr txBox="1">
            <a:spLocks noChangeArrowheads="1"/>
          </p:cNvSpPr>
          <p:nvPr/>
        </p:nvSpPr>
        <p:spPr bwMode="auto">
          <a:xfrm>
            <a:off x="4303713" y="6191250"/>
            <a:ext cx="1420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KingCDN.com</a:t>
            </a:r>
            <a:endParaRPr lang="en-US" altLang="en-US" sz="1800" i="1">
              <a:latin typeface="Arial Narrow" panose="020B0604020202020204" pitchFamily="34" charset="0"/>
            </a:endParaRPr>
          </a:p>
        </p:txBody>
      </p:sp>
      <p:pic>
        <p:nvPicPr>
          <p:cNvPr id="216078" name="Picture 7" descr="Bob">
            <a:extLst>
              <a:ext uri="{FF2B5EF4-FFF2-40B4-BE49-F238E27FC236}">
                <a16:creationId xmlns:a16="http://schemas.microsoft.com/office/drawing/2014/main" id="{1D0F806E-C9DC-C37D-312E-21C7E1C6D3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3238" y="2392363"/>
            <a:ext cx="53340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445" name="Group 61444">
            <a:extLst>
              <a:ext uri="{FF2B5EF4-FFF2-40B4-BE49-F238E27FC236}">
                <a16:creationId xmlns:a16="http://schemas.microsoft.com/office/drawing/2014/main" id="{395F6FB4-BDE4-0B03-1054-BC5B15F34657}"/>
              </a:ext>
            </a:extLst>
          </p:cNvPr>
          <p:cNvGrpSpPr>
            <a:grpSpLocks/>
          </p:cNvGrpSpPr>
          <p:nvPr/>
        </p:nvGrpSpPr>
        <p:grpSpPr bwMode="auto">
          <a:xfrm>
            <a:off x="3014664" y="3036889"/>
            <a:ext cx="1628775" cy="1063625"/>
            <a:chOff x="1490926" y="3037262"/>
            <a:chExt cx="1628976" cy="1063042"/>
          </a:xfrm>
        </p:grpSpPr>
        <p:cxnSp>
          <p:nvCxnSpPr>
            <p:cNvPr id="216111" name="Straight Arrow Connector 44">
              <a:extLst>
                <a:ext uri="{FF2B5EF4-FFF2-40B4-BE49-F238E27FC236}">
                  <a16:creationId xmlns:a16="http://schemas.microsoft.com/office/drawing/2014/main" id="{25681533-95F2-CEC4-539B-05FCFDCF4435}"/>
                </a:ext>
              </a:extLst>
            </p:cNvPr>
            <p:cNvCxnSpPr>
              <a:cxnSpLocks noChangeShapeType="1"/>
            </p:cNvCxnSpPr>
            <p:nvPr/>
          </p:nvCxnSpPr>
          <p:spPr bwMode="auto">
            <a:xfrm flipH="1">
              <a:off x="1490926" y="3037262"/>
              <a:ext cx="1628976" cy="1063042"/>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6112" name="Group 61441">
              <a:extLst>
                <a:ext uri="{FF2B5EF4-FFF2-40B4-BE49-F238E27FC236}">
                  <a16:creationId xmlns:a16="http://schemas.microsoft.com/office/drawing/2014/main" id="{27CF7032-D09F-1C36-B7F2-B2E90D409356}"/>
                </a:ext>
              </a:extLst>
            </p:cNvPr>
            <p:cNvGrpSpPr>
              <a:grpSpLocks/>
            </p:cNvGrpSpPr>
            <p:nvPr/>
          </p:nvGrpSpPr>
          <p:grpSpPr bwMode="auto">
            <a:xfrm>
              <a:off x="2056927" y="3410016"/>
              <a:ext cx="317511" cy="345125"/>
              <a:chOff x="7454630" y="3313376"/>
              <a:chExt cx="317511" cy="345125"/>
            </a:xfrm>
          </p:grpSpPr>
          <p:sp>
            <p:nvSpPr>
              <p:cNvPr id="216113" name="Oval 61440">
                <a:extLst>
                  <a:ext uri="{FF2B5EF4-FFF2-40B4-BE49-F238E27FC236}">
                    <a16:creationId xmlns:a16="http://schemas.microsoft.com/office/drawing/2014/main" id="{403C505F-6C4A-F1C3-327D-2BDBCC025CCE}"/>
                  </a:ext>
                </a:extLst>
              </p:cNvPr>
              <p:cNvSpPr>
                <a:spLocks noChangeArrowheads="1"/>
              </p:cNvSpPr>
              <p:nvPr/>
            </p:nvSpPr>
            <p:spPr bwMode="auto">
              <a:xfrm>
                <a:off x="7468434" y="3354794"/>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16114" name="TextBox 61439">
                <a:extLst>
                  <a:ext uri="{FF2B5EF4-FFF2-40B4-BE49-F238E27FC236}">
                    <a16:creationId xmlns:a16="http://schemas.microsoft.com/office/drawing/2014/main" id="{40E13DBB-C6B5-E9B3-6343-DA831B571489}"/>
                  </a:ext>
                </a:extLst>
              </p:cNvPr>
              <p:cNvSpPr txBox="1">
                <a:spLocks noChangeArrowheads="1"/>
              </p:cNvSpPr>
              <p:nvPr/>
            </p:nvSpPr>
            <p:spPr bwMode="auto">
              <a:xfrm>
                <a:off x="7454630" y="3313376"/>
                <a:ext cx="298817" cy="33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1</a:t>
                </a:r>
              </a:p>
            </p:txBody>
          </p:sp>
        </p:grpSp>
      </p:grpSp>
      <p:sp>
        <p:nvSpPr>
          <p:cNvPr id="61443" name="TextBox 61442">
            <a:extLst>
              <a:ext uri="{FF2B5EF4-FFF2-40B4-BE49-F238E27FC236}">
                <a16:creationId xmlns:a16="http://schemas.microsoft.com/office/drawing/2014/main" id="{D6208B6D-70B2-9B7C-1632-ACF93A439655}"/>
              </a:ext>
            </a:extLst>
          </p:cNvPr>
          <p:cNvSpPr txBox="1">
            <a:spLocks noChangeArrowheads="1"/>
          </p:cNvSpPr>
          <p:nvPr/>
        </p:nvSpPr>
        <p:spPr bwMode="auto">
          <a:xfrm>
            <a:off x="1787526" y="2462213"/>
            <a:ext cx="286226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ts val="200"/>
              </a:spcBef>
            </a:pPr>
            <a:r>
              <a:rPr lang="en-US" altLang="en-US" sz="1600">
                <a:latin typeface="Arial Narrow" panose="020B0604020202020204" pitchFamily="34" charset="0"/>
              </a:rPr>
              <a:t>1. Bob gets URL for video http://netcinema.com/6Y7B23V</a:t>
            </a:r>
          </a:p>
          <a:p>
            <a:pPr>
              <a:spcBef>
                <a:spcPts val="200"/>
              </a:spcBef>
            </a:pPr>
            <a:r>
              <a:rPr lang="en-US" altLang="en-US" sz="1600">
                <a:latin typeface="Arial Narrow" panose="020B0604020202020204" pitchFamily="34" charset="0"/>
              </a:rPr>
              <a:t>from netcinema.com web page</a:t>
            </a:r>
          </a:p>
        </p:txBody>
      </p:sp>
      <p:grpSp>
        <p:nvGrpSpPr>
          <p:cNvPr id="61448" name="Group 61447">
            <a:extLst>
              <a:ext uri="{FF2B5EF4-FFF2-40B4-BE49-F238E27FC236}">
                <a16:creationId xmlns:a16="http://schemas.microsoft.com/office/drawing/2014/main" id="{86924FFD-8F0E-9E5A-0E78-F833AD541492}"/>
              </a:ext>
            </a:extLst>
          </p:cNvPr>
          <p:cNvGrpSpPr>
            <a:grpSpLocks/>
          </p:cNvGrpSpPr>
          <p:nvPr/>
        </p:nvGrpSpPr>
        <p:grpSpPr bwMode="auto">
          <a:xfrm>
            <a:off x="5443539" y="3225801"/>
            <a:ext cx="714375" cy="684213"/>
            <a:chOff x="3924463" y="3239045"/>
            <a:chExt cx="713539" cy="684908"/>
          </a:xfrm>
        </p:grpSpPr>
        <p:cxnSp>
          <p:nvCxnSpPr>
            <p:cNvPr id="216107" name="Straight Arrow Connector 193">
              <a:extLst>
                <a:ext uri="{FF2B5EF4-FFF2-40B4-BE49-F238E27FC236}">
                  <a16:creationId xmlns:a16="http://schemas.microsoft.com/office/drawing/2014/main" id="{EFB9300E-D126-746F-30F6-27B23A28CAF9}"/>
                </a:ext>
              </a:extLst>
            </p:cNvPr>
            <p:cNvCxnSpPr>
              <a:cxnSpLocks noChangeShapeType="1"/>
            </p:cNvCxnSpPr>
            <p:nvPr/>
          </p:nvCxnSpPr>
          <p:spPr bwMode="auto">
            <a:xfrm>
              <a:off x="3924463" y="3239045"/>
              <a:ext cx="713539" cy="684908"/>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6108" name="Group 194">
              <a:extLst>
                <a:ext uri="{FF2B5EF4-FFF2-40B4-BE49-F238E27FC236}">
                  <a16:creationId xmlns:a16="http://schemas.microsoft.com/office/drawing/2014/main" id="{0F8B87E4-D9A6-E510-1C51-39BC07DEE544}"/>
                </a:ext>
              </a:extLst>
            </p:cNvPr>
            <p:cNvGrpSpPr>
              <a:grpSpLocks/>
            </p:cNvGrpSpPr>
            <p:nvPr/>
          </p:nvGrpSpPr>
          <p:grpSpPr bwMode="auto">
            <a:xfrm>
              <a:off x="4061324" y="3293627"/>
              <a:ext cx="322117" cy="358925"/>
              <a:chOff x="7408615" y="3244352"/>
              <a:chExt cx="322117" cy="358925"/>
            </a:xfrm>
          </p:grpSpPr>
          <p:sp>
            <p:nvSpPr>
              <p:cNvPr id="216109" name="Oval 195">
                <a:extLst>
                  <a:ext uri="{FF2B5EF4-FFF2-40B4-BE49-F238E27FC236}">
                    <a16:creationId xmlns:a16="http://schemas.microsoft.com/office/drawing/2014/main" id="{84FA2A2F-834A-446F-1958-9287A2EC517A}"/>
                  </a:ext>
                </a:extLst>
              </p:cNvPr>
              <p:cNvSpPr>
                <a:spLocks noChangeArrowheads="1"/>
              </p:cNvSpPr>
              <p:nvPr/>
            </p:nvSpPr>
            <p:spPr bwMode="auto">
              <a:xfrm>
                <a:off x="7427025" y="3299570"/>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16110" name="TextBox 196">
                <a:extLst>
                  <a:ext uri="{FF2B5EF4-FFF2-40B4-BE49-F238E27FC236}">
                    <a16:creationId xmlns:a16="http://schemas.microsoft.com/office/drawing/2014/main" id="{034EA5C7-0B19-6069-0568-A743615C5490}"/>
                  </a:ext>
                </a:extLst>
              </p:cNvPr>
              <p:cNvSpPr txBox="1">
                <a:spLocks noChangeArrowheads="1"/>
              </p:cNvSpPr>
              <p:nvPr/>
            </p:nvSpPr>
            <p:spPr bwMode="auto">
              <a:xfrm>
                <a:off x="7408615" y="3244352"/>
                <a:ext cx="298431" cy="338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2</a:t>
                </a:r>
              </a:p>
            </p:txBody>
          </p:sp>
        </p:grpSp>
      </p:grpSp>
      <p:sp>
        <p:nvSpPr>
          <p:cNvPr id="201" name="TextBox 200">
            <a:extLst>
              <a:ext uri="{FF2B5EF4-FFF2-40B4-BE49-F238E27FC236}">
                <a16:creationId xmlns:a16="http://schemas.microsoft.com/office/drawing/2014/main" id="{F139D69C-6D93-2DD2-5694-2EED1E547D5A}"/>
              </a:ext>
            </a:extLst>
          </p:cNvPr>
          <p:cNvSpPr txBox="1">
            <a:spLocks noChangeArrowheads="1"/>
          </p:cNvSpPr>
          <p:nvPr/>
        </p:nvSpPr>
        <p:spPr bwMode="auto">
          <a:xfrm>
            <a:off x="5895975" y="2981325"/>
            <a:ext cx="3849688" cy="502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600">
                <a:latin typeface="Arial Narrow" panose="020B0604020202020204" pitchFamily="34" charset="0"/>
              </a:rPr>
              <a:t>2. resolve http://netcinema.com/6Y7B23V</a:t>
            </a:r>
          </a:p>
          <a:p>
            <a:pPr>
              <a:lnSpc>
                <a:spcPts val="1600"/>
              </a:lnSpc>
            </a:pPr>
            <a:r>
              <a:rPr lang="en-US" altLang="en-US" sz="1600">
                <a:latin typeface="Arial Narrow" panose="020B0604020202020204" pitchFamily="34" charset="0"/>
              </a:rPr>
              <a:t>via Bob’s local DNS</a:t>
            </a:r>
          </a:p>
        </p:txBody>
      </p:sp>
      <p:sp>
        <p:nvSpPr>
          <p:cNvPr id="216083" name="TextBox 201">
            <a:extLst>
              <a:ext uri="{FF2B5EF4-FFF2-40B4-BE49-F238E27FC236}">
                <a16:creationId xmlns:a16="http://schemas.microsoft.com/office/drawing/2014/main" id="{E5934057-BC6E-6A91-67FB-3B44359D062A}"/>
              </a:ext>
            </a:extLst>
          </p:cNvPr>
          <p:cNvSpPr txBox="1">
            <a:spLocks noChangeArrowheads="1"/>
          </p:cNvSpPr>
          <p:nvPr/>
        </p:nvSpPr>
        <p:spPr bwMode="auto">
          <a:xfrm>
            <a:off x="1896454" y="5927726"/>
            <a:ext cx="1734769" cy="503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ts val="1600"/>
              </a:lnSpc>
            </a:pPr>
            <a:r>
              <a:rPr lang="en-US" altLang="en-US" sz="1800">
                <a:latin typeface="Arial Narrow" panose="020B0604020202020204" pitchFamily="34" charset="0"/>
              </a:rPr>
              <a:t>netcinema’s</a:t>
            </a:r>
          </a:p>
          <a:p>
            <a:pPr algn="ctr">
              <a:lnSpc>
                <a:spcPts val="1600"/>
              </a:lnSpc>
            </a:pPr>
            <a:r>
              <a:rPr lang="en-US" altLang="en-US" sz="1800">
                <a:latin typeface="Arial Narrow" panose="020B0604020202020204" pitchFamily="34" charset="0"/>
              </a:rPr>
              <a:t>authoratative DNS</a:t>
            </a:r>
            <a:endParaRPr lang="en-US" altLang="en-US" sz="1800" i="1">
              <a:latin typeface="Arial Narrow" panose="020B0604020202020204" pitchFamily="34" charset="0"/>
            </a:endParaRPr>
          </a:p>
        </p:txBody>
      </p:sp>
      <p:cxnSp>
        <p:nvCxnSpPr>
          <p:cNvPr id="204" name="Straight Arrow Connector 203">
            <a:extLst>
              <a:ext uri="{FF2B5EF4-FFF2-40B4-BE49-F238E27FC236}">
                <a16:creationId xmlns:a16="http://schemas.microsoft.com/office/drawing/2014/main" id="{5241F605-F680-0E92-518F-623C88C99CF7}"/>
              </a:ext>
            </a:extLst>
          </p:cNvPr>
          <p:cNvCxnSpPr>
            <a:cxnSpLocks noChangeShapeType="1"/>
          </p:cNvCxnSpPr>
          <p:nvPr/>
        </p:nvCxnSpPr>
        <p:spPr bwMode="auto">
          <a:xfrm flipH="1">
            <a:off x="3136900" y="4159251"/>
            <a:ext cx="3100388" cy="1376363"/>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9" name="Straight Arrow Connector 208">
            <a:extLst>
              <a:ext uri="{FF2B5EF4-FFF2-40B4-BE49-F238E27FC236}">
                <a16:creationId xmlns:a16="http://schemas.microsoft.com/office/drawing/2014/main" id="{D73FCBA8-093D-1B77-F84C-7D3AD4A0133C}"/>
              </a:ext>
            </a:extLst>
          </p:cNvPr>
          <p:cNvCxnSpPr>
            <a:cxnSpLocks noChangeShapeType="1"/>
          </p:cNvCxnSpPr>
          <p:nvPr/>
        </p:nvCxnSpPr>
        <p:spPr bwMode="auto">
          <a:xfrm flipH="1">
            <a:off x="3117850" y="4268788"/>
            <a:ext cx="3100388" cy="1376362"/>
          </a:xfrm>
          <a:prstGeom prst="straightConnector1">
            <a:avLst/>
          </a:prstGeom>
          <a:noFill/>
          <a:ln w="2540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05" name="Group 204">
            <a:extLst>
              <a:ext uri="{FF2B5EF4-FFF2-40B4-BE49-F238E27FC236}">
                <a16:creationId xmlns:a16="http://schemas.microsoft.com/office/drawing/2014/main" id="{6E83A8DA-3437-3606-F7ED-80ABCBB7DC3F}"/>
              </a:ext>
            </a:extLst>
          </p:cNvPr>
          <p:cNvGrpSpPr>
            <a:grpSpLocks/>
          </p:cNvGrpSpPr>
          <p:nvPr/>
        </p:nvGrpSpPr>
        <p:grpSpPr bwMode="auto">
          <a:xfrm>
            <a:off x="3362325" y="5218114"/>
            <a:ext cx="317500" cy="344487"/>
            <a:chOff x="7454630" y="3313376"/>
            <a:chExt cx="317511" cy="345125"/>
          </a:xfrm>
        </p:grpSpPr>
        <p:sp>
          <p:nvSpPr>
            <p:cNvPr id="216105" name="Oval 205">
              <a:extLst>
                <a:ext uri="{FF2B5EF4-FFF2-40B4-BE49-F238E27FC236}">
                  <a16:creationId xmlns:a16="http://schemas.microsoft.com/office/drawing/2014/main" id="{2EA7C464-C5D7-AAED-C1C5-9311001E43F4}"/>
                </a:ext>
              </a:extLst>
            </p:cNvPr>
            <p:cNvSpPr>
              <a:spLocks noChangeArrowheads="1"/>
            </p:cNvSpPr>
            <p:nvPr/>
          </p:nvSpPr>
          <p:spPr bwMode="auto">
            <a:xfrm>
              <a:off x="7468434" y="3354794"/>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16106" name="TextBox 206">
              <a:extLst>
                <a:ext uri="{FF2B5EF4-FFF2-40B4-BE49-F238E27FC236}">
                  <a16:creationId xmlns:a16="http://schemas.microsoft.com/office/drawing/2014/main" id="{9A8C4110-59F3-F711-CA4A-7AC5AC234FF7}"/>
                </a:ext>
              </a:extLst>
            </p:cNvPr>
            <p:cNvSpPr txBox="1">
              <a:spLocks noChangeArrowheads="1"/>
            </p:cNvSpPr>
            <p:nvPr/>
          </p:nvSpPr>
          <p:spPr bwMode="auto">
            <a:xfrm>
              <a:off x="7454630" y="3313376"/>
              <a:ext cx="298790" cy="339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3</a:t>
              </a:r>
            </a:p>
          </p:txBody>
        </p:sp>
      </p:grpSp>
      <p:sp>
        <p:nvSpPr>
          <p:cNvPr id="210" name="TextBox 209">
            <a:extLst>
              <a:ext uri="{FF2B5EF4-FFF2-40B4-BE49-F238E27FC236}">
                <a16:creationId xmlns:a16="http://schemas.microsoft.com/office/drawing/2014/main" id="{CAE878B1-2E7A-2146-B926-EFE859887D50}"/>
              </a:ext>
            </a:extLst>
          </p:cNvPr>
          <p:cNvSpPr txBox="1">
            <a:spLocks noChangeArrowheads="1"/>
          </p:cNvSpPr>
          <p:nvPr/>
        </p:nvSpPr>
        <p:spPr bwMode="auto">
          <a:xfrm>
            <a:off x="3332163" y="4592639"/>
            <a:ext cx="3200400" cy="50289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600">
                <a:latin typeface="Arial Narrow" panose="020B0604020202020204" pitchFamily="34" charset="0"/>
              </a:rPr>
              <a:t>3. netcinema’s DNS returns URL </a:t>
            </a:r>
          </a:p>
          <a:p>
            <a:pPr>
              <a:lnSpc>
                <a:spcPts val="1600"/>
              </a:lnSpc>
            </a:pPr>
            <a:r>
              <a:rPr lang="en-US" altLang="en-US" sz="1600">
                <a:latin typeface="Arial Narrow" panose="020B0604020202020204" pitchFamily="34" charset="0"/>
              </a:rPr>
              <a:t>http://KingCDN.com/NetC6y&amp;B</a:t>
            </a:r>
            <a:r>
              <a:rPr lang="en-US" altLang="en-US" sz="1800">
                <a:latin typeface="Arial Narrow" panose="020B0604020202020204" pitchFamily="34" charset="0"/>
              </a:rPr>
              <a:t>23V</a:t>
            </a:r>
          </a:p>
        </p:txBody>
      </p:sp>
      <p:cxnSp>
        <p:nvCxnSpPr>
          <p:cNvPr id="212" name="Straight Arrow Connector 211">
            <a:extLst>
              <a:ext uri="{FF2B5EF4-FFF2-40B4-BE49-F238E27FC236}">
                <a16:creationId xmlns:a16="http://schemas.microsoft.com/office/drawing/2014/main" id="{9C018F27-FB12-102F-6FC2-391DFB0DD695}"/>
              </a:ext>
            </a:extLst>
          </p:cNvPr>
          <p:cNvCxnSpPr>
            <a:cxnSpLocks noChangeShapeType="1"/>
          </p:cNvCxnSpPr>
          <p:nvPr/>
        </p:nvCxnSpPr>
        <p:spPr bwMode="auto">
          <a:xfrm>
            <a:off x="6556376" y="4475164"/>
            <a:ext cx="447675" cy="96202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7" name="Straight Arrow Connector 216">
            <a:extLst>
              <a:ext uri="{FF2B5EF4-FFF2-40B4-BE49-F238E27FC236}">
                <a16:creationId xmlns:a16="http://schemas.microsoft.com/office/drawing/2014/main" id="{27FB4027-8010-7B9F-E3A5-1BFB2416B390}"/>
              </a:ext>
            </a:extLst>
          </p:cNvPr>
          <p:cNvCxnSpPr>
            <a:cxnSpLocks noChangeShapeType="1"/>
          </p:cNvCxnSpPr>
          <p:nvPr/>
        </p:nvCxnSpPr>
        <p:spPr bwMode="auto">
          <a:xfrm>
            <a:off x="6651626" y="4486275"/>
            <a:ext cx="447675" cy="960438"/>
          </a:xfrm>
          <a:prstGeom prst="straightConnector1">
            <a:avLst/>
          </a:prstGeom>
          <a:noFill/>
          <a:ln w="2540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3" name="Group 212">
            <a:extLst>
              <a:ext uri="{FF2B5EF4-FFF2-40B4-BE49-F238E27FC236}">
                <a16:creationId xmlns:a16="http://schemas.microsoft.com/office/drawing/2014/main" id="{3B45E404-8B4F-6AA7-D001-B9084175E72A}"/>
              </a:ext>
            </a:extLst>
          </p:cNvPr>
          <p:cNvGrpSpPr>
            <a:grpSpLocks/>
          </p:cNvGrpSpPr>
          <p:nvPr/>
        </p:nvGrpSpPr>
        <p:grpSpPr bwMode="auto">
          <a:xfrm>
            <a:off x="6640513" y="4727576"/>
            <a:ext cx="317500" cy="346075"/>
            <a:chOff x="7454630" y="3313376"/>
            <a:chExt cx="317511" cy="345125"/>
          </a:xfrm>
        </p:grpSpPr>
        <p:sp>
          <p:nvSpPr>
            <p:cNvPr id="216103" name="Oval 213">
              <a:extLst>
                <a:ext uri="{FF2B5EF4-FFF2-40B4-BE49-F238E27FC236}">
                  <a16:creationId xmlns:a16="http://schemas.microsoft.com/office/drawing/2014/main" id="{7CDA50FF-DD9A-05FF-4BF2-D5D5799824FF}"/>
                </a:ext>
              </a:extLst>
            </p:cNvPr>
            <p:cNvSpPr>
              <a:spLocks noChangeArrowheads="1"/>
            </p:cNvSpPr>
            <p:nvPr/>
          </p:nvSpPr>
          <p:spPr bwMode="auto">
            <a:xfrm>
              <a:off x="7468434" y="3354794"/>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16104" name="TextBox 214">
              <a:extLst>
                <a:ext uri="{FF2B5EF4-FFF2-40B4-BE49-F238E27FC236}">
                  <a16:creationId xmlns:a16="http://schemas.microsoft.com/office/drawing/2014/main" id="{F0AAF2C6-CEEE-6261-5972-771145CB8DAF}"/>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4</a:t>
              </a:r>
            </a:p>
          </p:txBody>
        </p:sp>
      </p:grpSp>
      <p:sp>
        <p:nvSpPr>
          <p:cNvPr id="219" name="TextBox 218">
            <a:extLst>
              <a:ext uri="{FF2B5EF4-FFF2-40B4-BE49-F238E27FC236}">
                <a16:creationId xmlns:a16="http://schemas.microsoft.com/office/drawing/2014/main" id="{C90D9470-09EC-FE23-8DA9-53A98E741E37}"/>
              </a:ext>
            </a:extLst>
          </p:cNvPr>
          <p:cNvSpPr txBox="1">
            <a:spLocks noChangeArrowheads="1"/>
          </p:cNvSpPr>
          <p:nvPr/>
        </p:nvSpPr>
        <p:spPr bwMode="auto">
          <a:xfrm>
            <a:off x="7272338" y="4554539"/>
            <a:ext cx="3592512" cy="1118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600">
                <a:latin typeface="Arial Narrow" panose="020B0604020202020204" pitchFamily="34" charset="0"/>
              </a:rPr>
              <a:t>4&amp;5. Resolve </a:t>
            </a:r>
          </a:p>
          <a:p>
            <a:pPr>
              <a:lnSpc>
                <a:spcPts val="1600"/>
              </a:lnSpc>
            </a:pPr>
            <a:r>
              <a:rPr lang="en-US" altLang="en-US" sz="1600">
                <a:latin typeface="Arial Narrow" panose="020B0604020202020204" pitchFamily="34" charset="0"/>
              </a:rPr>
              <a:t>http://KingCDN.com/NetC6y&amp;B23</a:t>
            </a:r>
          </a:p>
          <a:p>
            <a:pPr>
              <a:lnSpc>
                <a:spcPts val="1600"/>
              </a:lnSpc>
            </a:pPr>
            <a:r>
              <a:rPr lang="en-US" altLang="en-US" sz="1600">
                <a:latin typeface="Arial Narrow" panose="020B0604020202020204" pitchFamily="34" charset="0"/>
              </a:rPr>
              <a:t>via KingCDN’s authoritative DNS, </a:t>
            </a:r>
          </a:p>
          <a:p>
            <a:pPr>
              <a:lnSpc>
                <a:spcPts val="1600"/>
              </a:lnSpc>
            </a:pPr>
            <a:r>
              <a:rPr lang="en-US" altLang="en-US" sz="1600">
                <a:latin typeface="Arial Narrow" panose="020B0604020202020204" pitchFamily="34" charset="0"/>
              </a:rPr>
              <a:t>which returns IP address of KingCDN </a:t>
            </a:r>
          </a:p>
          <a:p>
            <a:pPr>
              <a:lnSpc>
                <a:spcPts val="1600"/>
              </a:lnSpc>
            </a:pPr>
            <a:r>
              <a:rPr lang="en-US" altLang="en-US" sz="1600">
                <a:latin typeface="Arial Narrow" panose="020B0604020202020204" pitchFamily="34" charset="0"/>
              </a:rPr>
              <a:t>server  with video</a:t>
            </a:r>
          </a:p>
        </p:txBody>
      </p:sp>
      <p:cxnSp>
        <p:nvCxnSpPr>
          <p:cNvPr id="220" name="Straight Arrow Connector 219">
            <a:extLst>
              <a:ext uri="{FF2B5EF4-FFF2-40B4-BE49-F238E27FC236}">
                <a16:creationId xmlns:a16="http://schemas.microsoft.com/office/drawing/2014/main" id="{242D6430-06F6-120B-F7AE-E31B295003F2}"/>
              </a:ext>
            </a:extLst>
          </p:cNvPr>
          <p:cNvCxnSpPr>
            <a:cxnSpLocks noChangeShapeType="1"/>
          </p:cNvCxnSpPr>
          <p:nvPr/>
        </p:nvCxnSpPr>
        <p:spPr bwMode="auto">
          <a:xfrm>
            <a:off x="5307013" y="3322639"/>
            <a:ext cx="812800" cy="822325"/>
          </a:xfrm>
          <a:prstGeom prst="straightConnector1">
            <a:avLst/>
          </a:prstGeom>
          <a:noFill/>
          <a:ln w="2540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23" name="Group 222">
            <a:extLst>
              <a:ext uri="{FF2B5EF4-FFF2-40B4-BE49-F238E27FC236}">
                <a16:creationId xmlns:a16="http://schemas.microsoft.com/office/drawing/2014/main" id="{47CE4D47-91D9-8D9A-C478-B4973BB488DE}"/>
              </a:ext>
            </a:extLst>
          </p:cNvPr>
          <p:cNvGrpSpPr>
            <a:grpSpLocks/>
          </p:cNvGrpSpPr>
          <p:nvPr/>
        </p:nvGrpSpPr>
        <p:grpSpPr bwMode="auto">
          <a:xfrm>
            <a:off x="5678488" y="3667126"/>
            <a:ext cx="317500" cy="346075"/>
            <a:chOff x="7454630" y="3313376"/>
            <a:chExt cx="317511" cy="345125"/>
          </a:xfrm>
        </p:grpSpPr>
        <p:sp>
          <p:nvSpPr>
            <p:cNvPr id="216101" name="Oval 223">
              <a:extLst>
                <a:ext uri="{FF2B5EF4-FFF2-40B4-BE49-F238E27FC236}">
                  <a16:creationId xmlns:a16="http://schemas.microsoft.com/office/drawing/2014/main" id="{572E13A3-A866-3512-D48E-D2946DFE7175}"/>
                </a:ext>
              </a:extLst>
            </p:cNvPr>
            <p:cNvSpPr>
              <a:spLocks noChangeArrowheads="1"/>
            </p:cNvSpPr>
            <p:nvPr/>
          </p:nvSpPr>
          <p:spPr bwMode="auto">
            <a:xfrm>
              <a:off x="7468434" y="3354794"/>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16102" name="TextBox 224">
              <a:extLst>
                <a:ext uri="{FF2B5EF4-FFF2-40B4-BE49-F238E27FC236}">
                  <a16:creationId xmlns:a16="http://schemas.microsoft.com/office/drawing/2014/main" id="{EC86BA2A-39EE-A325-EFA4-E633901582B1}"/>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5</a:t>
              </a:r>
            </a:p>
          </p:txBody>
        </p:sp>
      </p:grpSp>
      <p:cxnSp>
        <p:nvCxnSpPr>
          <p:cNvPr id="226" name="Straight Arrow Connector 225">
            <a:extLst>
              <a:ext uri="{FF2B5EF4-FFF2-40B4-BE49-F238E27FC236}">
                <a16:creationId xmlns:a16="http://schemas.microsoft.com/office/drawing/2014/main" id="{3B3C6F35-60DF-824F-E1AD-5C6D55149955}"/>
              </a:ext>
            </a:extLst>
          </p:cNvPr>
          <p:cNvCxnSpPr>
            <a:cxnSpLocks noChangeShapeType="1"/>
          </p:cNvCxnSpPr>
          <p:nvPr/>
        </p:nvCxnSpPr>
        <p:spPr bwMode="auto">
          <a:xfrm flipH="1">
            <a:off x="4835526" y="3201988"/>
            <a:ext cx="4763" cy="2362200"/>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457" name="Up Arrow 61456">
            <a:extLst>
              <a:ext uri="{FF2B5EF4-FFF2-40B4-BE49-F238E27FC236}">
                <a16:creationId xmlns:a16="http://schemas.microsoft.com/office/drawing/2014/main" id="{8635AA56-EC28-5194-2FB5-AF5AEB3E7285}"/>
              </a:ext>
            </a:extLst>
          </p:cNvPr>
          <p:cNvSpPr>
            <a:spLocks noChangeArrowheads="1"/>
          </p:cNvSpPr>
          <p:nvPr/>
        </p:nvSpPr>
        <p:spPr bwMode="auto">
          <a:xfrm>
            <a:off x="4864100" y="3195638"/>
            <a:ext cx="298450" cy="2284412"/>
          </a:xfrm>
          <a:prstGeom prst="upArrow">
            <a:avLst>
              <a:gd name="adj1" fmla="val 50000"/>
              <a:gd name="adj2" fmla="val 50249"/>
            </a:avLst>
          </a:prstGeom>
          <a:gradFill rotWithShape="1">
            <a:gsLst>
              <a:gs pos="0">
                <a:srgbClr val="000090"/>
              </a:gs>
              <a:gs pos="64000">
                <a:srgbClr val="000090"/>
              </a:gs>
              <a:gs pos="100000">
                <a:srgbClr val="FFFFFF"/>
              </a:gs>
            </a:gsLst>
            <a:lin ang="5400000"/>
          </a:gra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31" name="TextBox 230">
            <a:extLst>
              <a:ext uri="{FF2B5EF4-FFF2-40B4-BE49-F238E27FC236}">
                <a16:creationId xmlns:a16="http://schemas.microsoft.com/office/drawing/2014/main" id="{FEBB7AEF-A032-D7E4-78A6-EB9FAB2B30B4}"/>
              </a:ext>
            </a:extLst>
          </p:cNvPr>
          <p:cNvSpPr txBox="1">
            <a:spLocks noChangeArrowheads="1"/>
          </p:cNvSpPr>
          <p:nvPr/>
        </p:nvSpPr>
        <p:spPr bwMode="auto">
          <a:xfrm>
            <a:off x="3778250" y="3732213"/>
            <a:ext cx="2027238" cy="70788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600">
                <a:latin typeface="Arial Narrow" panose="020B0604020202020204" pitchFamily="34" charset="0"/>
              </a:rPr>
              <a:t>6. request video from</a:t>
            </a:r>
          </a:p>
          <a:p>
            <a:pPr>
              <a:lnSpc>
                <a:spcPts val="1600"/>
              </a:lnSpc>
            </a:pPr>
            <a:r>
              <a:rPr lang="en-US" altLang="en-US" sz="1600">
                <a:latin typeface="Arial Narrow" panose="020B0604020202020204" pitchFamily="34" charset="0"/>
              </a:rPr>
              <a:t>KINGCDN server,</a:t>
            </a:r>
          </a:p>
          <a:p>
            <a:pPr>
              <a:lnSpc>
                <a:spcPts val="1600"/>
              </a:lnSpc>
            </a:pPr>
            <a:r>
              <a:rPr lang="en-US" altLang="en-US" sz="1600">
                <a:latin typeface="Arial Narrow" panose="020B0604020202020204" pitchFamily="34" charset="0"/>
              </a:rPr>
              <a:t>streamed via HTTP</a:t>
            </a:r>
          </a:p>
        </p:txBody>
      </p:sp>
      <p:sp>
        <p:nvSpPr>
          <p:cNvPr id="216097" name="TextBox 232">
            <a:extLst>
              <a:ext uri="{FF2B5EF4-FFF2-40B4-BE49-F238E27FC236}">
                <a16:creationId xmlns:a16="http://schemas.microsoft.com/office/drawing/2014/main" id="{7D0F5DBA-D41A-2A80-4A58-C1D837004F67}"/>
              </a:ext>
            </a:extLst>
          </p:cNvPr>
          <p:cNvSpPr txBox="1">
            <a:spLocks noChangeArrowheads="1"/>
          </p:cNvSpPr>
          <p:nvPr/>
        </p:nvSpPr>
        <p:spPr bwMode="auto">
          <a:xfrm>
            <a:off x="6345731" y="6153151"/>
            <a:ext cx="1670650" cy="503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ts val="1600"/>
              </a:lnSpc>
            </a:pPr>
            <a:r>
              <a:rPr lang="en-US" altLang="en-US" sz="1800">
                <a:latin typeface="Arial Narrow" panose="020B0604020202020204" pitchFamily="34" charset="0"/>
              </a:rPr>
              <a:t>KingCDN</a:t>
            </a:r>
          </a:p>
          <a:p>
            <a:pPr algn="ctr">
              <a:lnSpc>
                <a:spcPts val="1600"/>
              </a:lnSpc>
            </a:pPr>
            <a:r>
              <a:rPr lang="en-US" altLang="en-US" sz="1800">
                <a:latin typeface="Arial Narrow" panose="020B0604020202020204" pitchFamily="34" charset="0"/>
              </a:rPr>
              <a:t>authoritative DNS</a:t>
            </a:r>
            <a:endParaRPr lang="en-US" altLang="en-US" sz="1800" i="1">
              <a:latin typeface="Arial Narrow" panose="020B0604020202020204" pitchFamily="34" charset="0"/>
            </a:endParaRPr>
          </a:p>
        </p:txBody>
      </p:sp>
      <p:sp>
        <p:nvSpPr>
          <p:cNvPr id="216098" name="TextBox 182">
            <a:extLst>
              <a:ext uri="{FF2B5EF4-FFF2-40B4-BE49-F238E27FC236}">
                <a16:creationId xmlns:a16="http://schemas.microsoft.com/office/drawing/2014/main" id="{4524A430-5693-56C4-9BF7-E642A9FCC2D2}"/>
              </a:ext>
            </a:extLst>
          </p:cNvPr>
          <p:cNvSpPr txBox="1">
            <a:spLocks noChangeArrowheads="1"/>
          </p:cNvSpPr>
          <p:nvPr/>
        </p:nvSpPr>
        <p:spPr bwMode="auto">
          <a:xfrm>
            <a:off x="6557964" y="3713164"/>
            <a:ext cx="1026243" cy="708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800">
                <a:latin typeface="Arial Narrow" panose="020B0604020202020204" pitchFamily="34" charset="0"/>
              </a:rPr>
              <a:t>Bob’s </a:t>
            </a:r>
          </a:p>
          <a:p>
            <a:pPr>
              <a:lnSpc>
                <a:spcPts val="1600"/>
              </a:lnSpc>
            </a:pPr>
            <a:r>
              <a:rPr lang="en-US" altLang="en-US" sz="1800">
                <a:latin typeface="Arial Narrow" panose="020B0604020202020204" pitchFamily="34" charset="0"/>
              </a:rPr>
              <a:t>local DNS</a:t>
            </a:r>
          </a:p>
          <a:p>
            <a:pPr>
              <a:lnSpc>
                <a:spcPts val="1600"/>
              </a:lnSpc>
            </a:pPr>
            <a:r>
              <a:rPr lang="en-US" altLang="en-US" sz="1800">
                <a:latin typeface="Arial Narrow" panose="020B0604020202020204" pitchFamily="34" charset="0"/>
              </a:rPr>
              <a:t>server</a:t>
            </a:r>
            <a:endParaRPr lang="en-US" altLang="en-US" sz="1800" i="1">
              <a:latin typeface="Arial Narrow"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445"/>
                                        </p:tgtEl>
                                        <p:attrNameLst>
                                          <p:attrName>style.visibility</p:attrName>
                                        </p:attrNameLst>
                                      </p:cBhvr>
                                      <p:to>
                                        <p:strVal val="visible"/>
                                      </p:to>
                                    </p:set>
                                    <p:animEffect transition="in" filter="dissolve">
                                      <p:cBhvr>
                                        <p:cTn id="7" dur="500"/>
                                        <p:tgtEl>
                                          <p:spTgt spid="6144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1443"/>
                                        </p:tgtEl>
                                        <p:attrNameLst>
                                          <p:attrName>style.visibility</p:attrName>
                                        </p:attrNameLst>
                                      </p:cBhvr>
                                      <p:to>
                                        <p:strVal val="visible"/>
                                      </p:to>
                                    </p:set>
                                    <p:animEffect transition="in" filter="dissolve">
                                      <p:cBhvr>
                                        <p:cTn id="10" dur="500"/>
                                        <p:tgtEl>
                                          <p:spTgt spid="6144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xit" presetSubtype="0" fill="hold" grpId="1" nodeType="clickEffect">
                                  <p:stCondLst>
                                    <p:cond delay="0"/>
                                  </p:stCondLst>
                                  <p:childTnLst>
                                    <p:animEffect transition="out" filter="dissolve">
                                      <p:cBhvr>
                                        <p:cTn id="14" dur="500"/>
                                        <p:tgtEl>
                                          <p:spTgt spid="61443"/>
                                        </p:tgtEl>
                                      </p:cBhvr>
                                    </p:animEffect>
                                    <p:set>
                                      <p:cBhvr>
                                        <p:cTn id="15" dur="1" fill="hold">
                                          <p:stCondLst>
                                            <p:cond delay="499"/>
                                          </p:stCondLst>
                                        </p:cTn>
                                        <p:tgtEl>
                                          <p:spTgt spid="61443"/>
                                        </p:tgtEl>
                                        <p:attrNameLst>
                                          <p:attrName>style.visibility</p:attrName>
                                        </p:attrNameLst>
                                      </p:cBhvr>
                                      <p:to>
                                        <p:strVal val="hidden"/>
                                      </p:to>
                                    </p:set>
                                  </p:childTnLst>
                                </p:cTn>
                              </p:par>
                              <p:par>
                                <p:cTn id="16" presetID="22" presetClass="entr" presetSubtype="1" fill="hold" nodeType="withEffect">
                                  <p:stCondLst>
                                    <p:cond delay="0"/>
                                  </p:stCondLst>
                                  <p:childTnLst>
                                    <p:set>
                                      <p:cBhvr>
                                        <p:cTn id="17" dur="1" fill="hold">
                                          <p:stCondLst>
                                            <p:cond delay="0"/>
                                          </p:stCondLst>
                                        </p:cTn>
                                        <p:tgtEl>
                                          <p:spTgt spid="61448"/>
                                        </p:tgtEl>
                                        <p:attrNameLst>
                                          <p:attrName>style.visibility</p:attrName>
                                        </p:attrNameLst>
                                      </p:cBhvr>
                                      <p:to>
                                        <p:strVal val="visible"/>
                                      </p:to>
                                    </p:set>
                                    <p:animEffect transition="in" filter="wipe(up)">
                                      <p:cBhvr>
                                        <p:cTn id="18" dur="500"/>
                                        <p:tgtEl>
                                          <p:spTgt spid="61448"/>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201"/>
                                        </p:tgtEl>
                                        <p:attrNameLst>
                                          <p:attrName>style.visibility</p:attrName>
                                        </p:attrNameLst>
                                      </p:cBhvr>
                                      <p:to>
                                        <p:strVal val="visible"/>
                                      </p:to>
                                    </p:set>
                                    <p:animEffect transition="in" filter="dissolve">
                                      <p:cBhvr>
                                        <p:cTn id="21" dur="500"/>
                                        <p:tgtEl>
                                          <p:spTgt spid="20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xit" presetSubtype="0" fill="hold" grpId="1" nodeType="clickEffect">
                                  <p:stCondLst>
                                    <p:cond delay="0"/>
                                  </p:stCondLst>
                                  <p:childTnLst>
                                    <p:animEffect transition="out" filter="dissolve">
                                      <p:cBhvr>
                                        <p:cTn id="25" dur="500"/>
                                        <p:tgtEl>
                                          <p:spTgt spid="201"/>
                                        </p:tgtEl>
                                      </p:cBhvr>
                                    </p:animEffect>
                                    <p:set>
                                      <p:cBhvr>
                                        <p:cTn id="26" dur="1" fill="hold">
                                          <p:stCondLst>
                                            <p:cond delay="499"/>
                                          </p:stCondLst>
                                        </p:cTn>
                                        <p:tgtEl>
                                          <p:spTgt spid="201"/>
                                        </p:tgtEl>
                                        <p:attrNameLst>
                                          <p:attrName>style.visibility</p:attrName>
                                        </p:attrNameLst>
                                      </p:cBhvr>
                                      <p:to>
                                        <p:strVal val="hidden"/>
                                      </p:to>
                                    </p:set>
                                  </p:childTnLst>
                                </p:cTn>
                              </p:par>
                              <p:par>
                                <p:cTn id="27" presetID="22" presetClass="entr" presetSubtype="2" fill="hold" nodeType="withEffect">
                                  <p:stCondLst>
                                    <p:cond delay="0"/>
                                  </p:stCondLst>
                                  <p:childTnLst>
                                    <p:set>
                                      <p:cBhvr>
                                        <p:cTn id="28" dur="1" fill="hold">
                                          <p:stCondLst>
                                            <p:cond delay="0"/>
                                          </p:stCondLst>
                                        </p:cTn>
                                        <p:tgtEl>
                                          <p:spTgt spid="204"/>
                                        </p:tgtEl>
                                        <p:attrNameLst>
                                          <p:attrName>style.visibility</p:attrName>
                                        </p:attrNameLst>
                                      </p:cBhvr>
                                      <p:to>
                                        <p:strVal val="visible"/>
                                      </p:to>
                                    </p:set>
                                    <p:animEffect transition="in" filter="wipe(right)">
                                      <p:cBhvr>
                                        <p:cTn id="29" dur="500"/>
                                        <p:tgtEl>
                                          <p:spTgt spid="204"/>
                                        </p:tgtEl>
                                      </p:cBhvr>
                                    </p:animEffect>
                                  </p:childTnLst>
                                </p:cTn>
                              </p:par>
                            </p:childTnLst>
                          </p:cTn>
                        </p:par>
                        <p:par>
                          <p:cTn id="30" fill="hold" nodeType="afterGroup">
                            <p:stCondLst>
                              <p:cond delay="500"/>
                            </p:stCondLst>
                            <p:childTnLst>
                              <p:par>
                                <p:cTn id="31" presetID="22" presetClass="entr" presetSubtype="8" fill="hold" nodeType="afterEffect">
                                  <p:stCondLst>
                                    <p:cond delay="0"/>
                                  </p:stCondLst>
                                  <p:childTnLst>
                                    <p:set>
                                      <p:cBhvr>
                                        <p:cTn id="32" dur="1" fill="hold">
                                          <p:stCondLst>
                                            <p:cond delay="0"/>
                                          </p:stCondLst>
                                        </p:cTn>
                                        <p:tgtEl>
                                          <p:spTgt spid="209"/>
                                        </p:tgtEl>
                                        <p:attrNameLst>
                                          <p:attrName>style.visibility</p:attrName>
                                        </p:attrNameLst>
                                      </p:cBhvr>
                                      <p:to>
                                        <p:strVal val="visible"/>
                                      </p:to>
                                    </p:set>
                                    <p:animEffect transition="in" filter="wipe(left)">
                                      <p:cBhvr>
                                        <p:cTn id="33" dur="500"/>
                                        <p:tgtEl>
                                          <p:spTgt spid="209"/>
                                        </p:tgtEl>
                                      </p:cBhvr>
                                    </p:animEffect>
                                  </p:childTnLst>
                                </p:cTn>
                              </p:par>
                            </p:childTnLst>
                          </p:cTn>
                        </p:par>
                        <p:par>
                          <p:cTn id="34" fill="hold" nodeType="afterGroup">
                            <p:stCondLst>
                              <p:cond delay="1000"/>
                            </p:stCondLst>
                            <p:childTnLst>
                              <p:par>
                                <p:cTn id="35" presetID="9" presetClass="entr" presetSubtype="0" fill="hold" nodeType="afterEffect">
                                  <p:stCondLst>
                                    <p:cond delay="0"/>
                                  </p:stCondLst>
                                  <p:childTnLst>
                                    <p:set>
                                      <p:cBhvr>
                                        <p:cTn id="36" dur="1" fill="hold">
                                          <p:stCondLst>
                                            <p:cond delay="0"/>
                                          </p:stCondLst>
                                        </p:cTn>
                                        <p:tgtEl>
                                          <p:spTgt spid="205"/>
                                        </p:tgtEl>
                                        <p:attrNameLst>
                                          <p:attrName>style.visibility</p:attrName>
                                        </p:attrNameLst>
                                      </p:cBhvr>
                                      <p:to>
                                        <p:strVal val="visible"/>
                                      </p:to>
                                    </p:set>
                                    <p:animEffect transition="in" filter="dissolve">
                                      <p:cBhvr>
                                        <p:cTn id="37" dur="500"/>
                                        <p:tgtEl>
                                          <p:spTgt spid="20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10"/>
                                        </p:tgtEl>
                                        <p:attrNameLst>
                                          <p:attrName>style.visibility</p:attrName>
                                        </p:attrNameLst>
                                      </p:cBhvr>
                                      <p:to>
                                        <p:strVal val="visible"/>
                                      </p:to>
                                    </p:set>
                                    <p:animEffect transition="in" filter="dissolve">
                                      <p:cBhvr>
                                        <p:cTn id="40" dur="500"/>
                                        <p:tgtEl>
                                          <p:spTgt spid="21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xit" presetSubtype="0" fill="hold" grpId="1" nodeType="clickEffect">
                                  <p:stCondLst>
                                    <p:cond delay="0"/>
                                  </p:stCondLst>
                                  <p:childTnLst>
                                    <p:animEffect transition="out" filter="dissolve">
                                      <p:cBhvr>
                                        <p:cTn id="44" dur="500"/>
                                        <p:tgtEl>
                                          <p:spTgt spid="210"/>
                                        </p:tgtEl>
                                      </p:cBhvr>
                                    </p:animEffect>
                                    <p:set>
                                      <p:cBhvr>
                                        <p:cTn id="45" dur="1" fill="hold">
                                          <p:stCondLst>
                                            <p:cond delay="499"/>
                                          </p:stCondLst>
                                        </p:cTn>
                                        <p:tgtEl>
                                          <p:spTgt spid="210"/>
                                        </p:tgtEl>
                                        <p:attrNameLst>
                                          <p:attrName>style.visibility</p:attrName>
                                        </p:attrNameLst>
                                      </p:cBhvr>
                                      <p:to>
                                        <p:strVal val="hidden"/>
                                      </p:to>
                                    </p:set>
                                  </p:childTnLst>
                                </p:cTn>
                              </p:par>
                              <p:par>
                                <p:cTn id="46" presetID="22" presetClass="entr" presetSubtype="1" fill="hold" nodeType="withEffect">
                                  <p:stCondLst>
                                    <p:cond delay="0"/>
                                  </p:stCondLst>
                                  <p:childTnLst>
                                    <p:set>
                                      <p:cBhvr>
                                        <p:cTn id="47" dur="1" fill="hold">
                                          <p:stCondLst>
                                            <p:cond delay="0"/>
                                          </p:stCondLst>
                                        </p:cTn>
                                        <p:tgtEl>
                                          <p:spTgt spid="212"/>
                                        </p:tgtEl>
                                        <p:attrNameLst>
                                          <p:attrName>style.visibility</p:attrName>
                                        </p:attrNameLst>
                                      </p:cBhvr>
                                      <p:to>
                                        <p:strVal val="visible"/>
                                      </p:to>
                                    </p:set>
                                    <p:animEffect transition="in" filter="wipe(up)">
                                      <p:cBhvr>
                                        <p:cTn id="48" dur="500"/>
                                        <p:tgtEl>
                                          <p:spTgt spid="212"/>
                                        </p:tgtEl>
                                      </p:cBhvr>
                                    </p:animEffect>
                                  </p:childTnLst>
                                </p:cTn>
                              </p:par>
                            </p:childTnLst>
                          </p:cTn>
                        </p:par>
                        <p:par>
                          <p:cTn id="49" fill="hold" nodeType="afterGroup">
                            <p:stCondLst>
                              <p:cond delay="500"/>
                            </p:stCondLst>
                            <p:childTnLst>
                              <p:par>
                                <p:cTn id="50" presetID="22" presetClass="entr" presetSubtype="4" fill="hold" nodeType="afterEffect">
                                  <p:stCondLst>
                                    <p:cond delay="0"/>
                                  </p:stCondLst>
                                  <p:childTnLst>
                                    <p:set>
                                      <p:cBhvr>
                                        <p:cTn id="51" dur="1" fill="hold">
                                          <p:stCondLst>
                                            <p:cond delay="0"/>
                                          </p:stCondLst>
                                        </p:cTn>
                                        <p:tgtEl>
                                          <p:spTgt spid="217"/>
                                        </p:tgtEl>
                                        <p:attrNameLst>
                                          <p:attrName>style.visibility</p:attrName>
                                        </p:attrNameLst>
                                      </p:cBhvr>
                                      <p:to>
                                        <p:strVal val="visible"/>
                                      </p:to>
                                    </p:set>
                                    <p:animEffect transition="in" filter="wipe(down)">
                                      <p:cBhvr>
                                        <p:cTn id="52" dur="500"/>
                                        <p:tgtEl>
                                          <p:spTgt spid="217"/>
                                        </p:tgtEl>
                                      </p:cBhvr>
                                    </p:animEffect>
                                  </p:childTnLst>
                                </p:cTn>
                              </p:par>
                            </p:childTnLst>
                          </p:cTn>
                        </p:par>
                        <p:par>
                          <p:cTn id="53" fill="hold" nodeType="afterGroup">
                            <p:stCondLst>
                              <p:cond delay="1000"/>
                            </p:stCondLst>
                            <p:childTnLst>
                              <p:par>
                                <p:cTn id="54" presetID="9" presetClass="entr" presetSubtype="0" fill="hold" nodeType="afterEffect">
                                  <p:stCondLst>
                                    <p:cond delay="0"/>
                                  </p:stCondLst>
                                  <p:childTnLst>
                                    <p:set>
                                      <p:cBhvr>
                                        <p:cTn id="55" dur="1" fill="hold">
                                          <p:stCondLst>
                                            <p:cond delay="0"/>
                                          </p:stCondLst>
                                        </p:cTn>
                                        <p:tgtEl>
                                          <p:spTgt spid="213"/>
                                        </p:tgtEl>
                                        <p:attrNameLst>
                                          <p:attrName>style.visibility</p:attrName>
                                        </p:attrNameLst>
                                      </p:cBhvr>
                                      <p:to>
                                        <p:strVal val="visible"/>
                                      </p:to>
                                    </p:set>
                                    <p:animEffect transition="in" filter="dissolve">
                                      <p:cBhvr>
                                        <p:cTn id="56" dur="500"/>
                                        <p:tgtEl>
                                          <p:spTgt spid="213"/>
                                        </p:tgtEl>
                                      </p:cBhvr>
                                    </p:animEffect>
                                  </p:childTnLst>
                                </p:cTn>
                              </p:par>
                            </p:childTnLst>
                          </p:cTn>
                        </p:par>
                        <p:par>
                          <p:cTn id="57" fill="hold" nodeType="afterGroup">
                            <p:stCondLst>
                              <p:cond delay="1500"/>
                            </p:stCondLst>
                            <p:childTnLst>
                              <p:par>
                                <p:cTn id="58" presetID="22" presetClass="entr" presetSubtype="4" fill="hold" nodeType="afterEffect">
                                  <p:stCondLst>
                                    <p:cond delay="0"/>
                                  </p:stCondLst>
                                  <p:childTnLst>
                                    <p:set>
                                      <p:cBhvr>
                                        <p:cTn id="59" dur="1" fill="hold">
                                          <p:stCondLst>
                                            <p:cond delay="0"/>
                                          </p:stCondLst>
                                        </p:cTn>
                                        <p:tgtEl>
                                          <p:spTgt spid="220"/>
                                        </p:tgtEl>
                                        <p:attrNameLst>
                                          <p:attrName>style.visibility</p:attrName>
                                        </p:attrNameLst>
                                      </p:cBhvr>
                                      <p:to>
                                        <p:strVal val="visible"/>
                                      </p:to>
                                    </p:set>
                                    <p:animEffect transition="in" filter="wipe(down)">
                                      <p:cBhvr>
                                        <p:cTn id="60" dur="500"/>
                                        <p:tgtEl>
                                          <p:spTgt spid="220"/>
                                        </p:tgtEl>
                                      </p:cBhvr>
                                    </p:animEffect>
                                  </p:childTnLst>
                                </p:cTn>
                              </p:par>
                            </p:childTnLst>
                          </p:cTn>
                        </p:par>
                        <p:par>
                          <p:cTn id="61" fill="hold" nodeType="afterGroup">
                            <p:stCondLst>
                              <p:cond delay="2000"/>
                            </p:stCondLst>
                            <p:childTnLst>
                              <p:par>
                                <p:cTn id="62" presetID="9" presetClass="entr" presetSubtype="0" fill="hold" nodeType="afterEffect">
                                  <p:stCondLst>
                                    <p:cond delay="0"/>
                                  </p:stCondLst>
                                  <p:childTnLst>
                                    <p:set>
                                      <p:cBhvr>
                                        <p:cTn id="63" dur="1" fill="hold">
                                          <p:stCondLst>
                                            <p:cond delay="0"/>
                                          </p:stCondLst>
                                        </p:cTn>
                                        <p:tgtEl>
                                          <p:spTgt spid="223"/>
                                        </p:tgtEl>
                                        <p:attrNameLst>
                                          <p:attrName>style.visibility</p:attrName>
                                        </p:attrNameLst>
                                      </p:cBhvr>
                                      <p:to>
                                        <p:strVal val="visible"/>
                                      </p:to>
                                    </p:set>
                                    <p:animEffect transition="in" filter="dissolve">
                                      <p:cBhvr>
                                        <p:cTn id="64" dur="500"/>
                                        <p:tgtEl>
                                          <p:spTgt spid="223"/>
                                        </p:tgtEl>
                                      </p:cBhvr>
                                    </p:animEffect>
                                  </p:childTnLst>
                                </p:cTn>
                              </p:par>
                            </p:childTnLst>
                          </p:cTn>
                        </p:par>
                        <p:par>
                          <p:cTn id="65" fill="hold" nodeType="afterGroup">
                            <p:stCondLst>
                              <p:cond delay="2500"/>
                            </p:stCondLst>
                            <p:childTnLst>
                              <p:par>
                                <p:cTn id="66" presetID="9" presetClass="entr" presetSubtype="0" fill="hold" grpId="0" nodeType="afterEffect">
                                  <p:stCondLst>
                                    <p:cond delay="0"/>
                                  </p:stCondLst>
                                  <p:childTnLst>
                                    <p:set>
                                      <p:cBhvr>
                                        <p:cTn id="67" dur="1" fill="hold">
                                          <p:stCondLst>
                                            <p:cond delay="0"/>
                                          </p:stCondLst>
                                        </p:cTn>
                                        <p:tgtEl>
                                          <p:spTgt spid="219"/>
                                        </p:tgtEl>
                                        <p:attrNameLst>
                                          <p:attrName>style.visibility</p:attrName>
                                        </p:attrNameLst>
                                      </p:cBhvr>
                                      <p:to>
                                        <p:strVal val="visible"/>
                                      </p:to>
                                    </p:set>
                                    <p:animEffect transition="in" filter="dissolve">
                                      <p:cBhvr>
                                        <p:cTn id="68" dur="500"/>
                                        <p:tgtEl>
                                          <p:spTgt spid="219"/>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xit" presetSubtype="0" fill="hold" grpId="1" nodeType="clickEffect">
                                  <p:stCondLst>
                                    <p:cond delay="0"/>
                                  </p:stCondLst>
                                  <p:childTnLst>
                                    <p:animEffect transition="out" filter="dissolve">
                                      <p:cBhvr>
                                        <p:cTn id="72" dur="500"/>
                                        <p:tgtEl>
                                          <p:spTgt spid="219"/>
                                        </p:tgtEl>
                                      </p:cBhvr>
                                    </p:animEffect>
                                    <p:set>
                                      <p:cBhvr>
                                        <p:cTn id="73" dur="1" fill="hold">
                                          <p:stCondLst>
                                            <p:cond delay="499"/>
                                          </p:stCondLst>
                                        </p:cTn>
                                        <p:tgtEl>
                                          <p:spTgt spid="219"/>
                                        </p:tgtEl>
                                        <p:attrNameLst>
                                          <p:attrName>style.visibility</p:attrName>
                                        </p:attrNameLst>
                                      </p:cBhvr>
                                      <p:to>
                                        <p:strVal val="hidden"/>
                                      </p:to>
                                    </p:set>
                                  </p:childTnLst>
                                </p:cTn>
                              </p:par>
                            </p:childTnLst>
                          </p:cTn>
                        </p:par>
                        <p:par>
                          <p:cTn id="74" fill="hold" nodeType="afterGroup">
                            <p:stCondLst>
                              <p:cond delay="500"/>
                            </p:stCondLst>
                            <p:childTnLst>
                              <p:par>
                                <p:cTn id="75" presetID="22" presetClass="entr" presetSubtype="1" fill="hold" nodeType="afterEffect">
                                  <p:stCondLst>
                                    <p:cond delay="0"/>
                                  </p:stCondLst>
                                  <p:childTnLst>
                                    <p:set>
                                      <p:cBhvr>
                                        <p:cTn id="76" dur="1" fill="hold">
                                          <p:stCondLst>
                                            <p:cond delay="0"/>
                                          </p:stCondLst>
                                        </p:cTn>
                                        <p:tgtEl>
                                          <p:spTgt spid="226"/>
                                        </p:tgtEl>
                                        <p:attrNameLst>
                                          <p:attrName>style.visibility</p:attrName>
                                        </p:attrNameLst>
                                      </p:cBhvr>
                                      <p:to>
                                        <p:strVal val="visible"/>
                                      </p:to>
                                    </p:set>
                                    <p:animEffect transition="in" filter="wipe(up)">
                                      <p:cBhvr>
                                        <p:cTn id="77" dur="500"/>
                                        <p:tgtEl>
                                          <p:spTgt spid="226"/>
                                        </p:tgtEl>
                                      </p:cBhvr>
                                    </p:animEffect>
                                  </p:childTnLst>
                                </p:cTn>
                              </p:par>
                            </p:childTnLst>
                          </p:cTn>
                        </p:par>
                        <p:par>
                          <p:cTn id="78" fill="hold" nodeType="afterGroup">
                            <p:stCondLst>
                              <p:cond delay="1000"/>
                            </p:stCondLst>
                            <p:childTnLst>
                              <p:par>
                                <p:cTn id="79" presetID="22" presetClass="entr" presetSubtype="4" fill="hold" grpId="0" nodeType="afterEffect">
                                  <p:stCondLst>
                                    <p:cond delay="0"/>
                                  </p:stCondLst>
                                  <p:childTnLst>
                                    <p:set>
                                      <p:cBhvr>
                                        <p:cTn id="80" dur="1" fill="hold">
                                          <p:stCondLst>
                                            <p:cond delay="0"/>
                                          </p:stCondLst>
                                        </p:cTn>
                                        <p:tgtEl>
                                          <p:spTgt spid="61457"/>
                                        </p:tgtEl>
                                        <p:attrNameLst>
                                          <p:attrName>style.visibility</p:attrName>
                                        </p:attrNameLst>
                                      </p:cBhvr>
                                      <p:to>
                                        <p:strVal val="visible"/>
                                      </p:to>
                                    </p:set>
                                    <p:animEffect transition="in" filter="wipe(down)">
                                      <p:cBhvr>
                                        <p:cTn id="81" dur="500"/>
                                        <p:tgtEl>
                                          <p:spTgt spid="61457"/>
                                        </p:tgtEl>
                                      </p:cBhvr>
                                    </p:animEffect>
                                  </p:childTnLst>
                                </p:cTn>
                              </p:par>
                              <p:par>
                                <p:cTn id="82" presetID="9" presetClass="entr" presetSubtype="0" fill="hold" grpId="0" nodeType="withEffect">
                                  <p:stCondLst>
                                    <p:cond delay="0"/>
                                  </p:stCondLst>
                                  <p:childTnLst>
                                    <p:set>
                                      <p:cBhvr>
                                        <p:cTn id="83" dur="1" fill="hold">
                                          <p:stCondLst>
                                            <p:cond delay="0"/>
                                          </p:stCondLst>
                                        </p:cTn>
                                        <p:tgtEl>
                                          <p:spTgt spid="231"/>
                                        </p:tgtEl>
                                        <p:attrNameLst>
                                          <p:attrName>style.visibility</p:attrName>
                                        </p:attrNameLst>
                                      </p:cBhvr>
                                      <p:to>
                                        <p:strVal val="visible"/>
                                      </p:to>
                                    </p:set>
                                    <p:animEffect transition="in" filter="dissolve">
                                      <p:cBhvr>
                                        <p:cTn id="8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p:bldP spid="61443" grpId="1"/>
      <p:bldP spid="201" grpId="0"/>
      <p:bldP spid="201" grpId="1"/>
      <p:bldP spid="210" grpId="0" animBg="1"/>
      <p:bldP spid="210" grpId="1" animBg="1"/>
      <p:bldP spid="219" grpId="0"/>
      <p:bldP spid="219" grpId="1"/>
      <p:bldP spid="61457" grpId="0" animBg="1"/>
      <p:bldP spid="231"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2">
            <a:extLst>
              <a:ext uri="{FF2B5EF4-FFF2-40B4-BE49-F238E27FC236}">
                <a16:creationId xmlns:a16="http://schemas.microsoft.com/office/drawing/2014/main" id="{5447C30D-8374-8EC9-7BE3-423A06CD6299}"/>
              </a:ext>
            </a:extLst>
          </p:cNvPr>
          <p:cNvSpPr>
            <a:spLocks noGrp="1" noChangeArrowheads="1"/>
          </p:cNvSpPr>
          <p:nvPr>
            <p:ph type="title"/>
          </p:nvPr>
        </p:nvSpPr>
        <p:spPr/>
        <p:txBody>
          <a:bodyPr/>
          <a:lstStyle/>
          <a:p>
            <a:r>
              <a:rPr lang="en-US" altLang="en-US" dirty="0">
                <a:ea typeface="ＭＳ Ｐゴシック" panose="020B0600070205080204" pitchFamily="34" charset="-128"/>
              </a:rPr>
              <a:t>Case study: Netflix</a:t>
            </a:r>
          </a:p>
        </p:txBody>
      </p:sp>
      <p:grpSp>
        <p:nvGrpSpPr>
          <p:cNvPr id="218115" name="Group 249">
            <a:extLst>
              <a:ext uri="{FF2B5EF4-FFF2-40B4-BE49-F238E27FC236}">
                <a16:creationId xmlns:a16="http://schemas.microsoft.com/office/drawing/2014/main" id="{35C7C784-BC1F-B16A-C48A-C70AB86828DB}"/>
              </a:ext>
            </a:extLst>
          </p:cNvPr>
          <p:cNvGrpSpPr>
            <a:grpSpLocks/>
          </p:cNvGrpSpPr>
          <p:nvPr/>
        </p:nvGrpSpPr>
        <p:grpSpPr bwMode="auto">
          <a:xfrm>
            <a:off x="2230438" y="3257551"/>
            <a:ext cx="463550" cy="638175"/>
            <a:chOff x="4140" y="429"/>
            <a:chExt cx="1425" cy="2396"/>
          </a:xfrm>
        </p:grpSpPr>
        <p:sp>
          <p:nvSpPr>
            <p:cNvPr id="218356" name="Freeform 250">
              <a:extLst>
                <a:ext uri="{FF2B5EF4-FFF2-40B4-BE49-F238E27FC236}">
                  <a16:creationId xmlns:a16="http://schemas.microsoft.com/office/drawing/2014/main" id="{5020DB1E-2CCB-07AF-1CDC-256AB8A8DCC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 name="Rectangle 251">
              <a:extLst>
                <a:ext uri="{FF2B5EF4-FFF2-40B4-BE49-F238E27FC236}">
                  <a16:creationId xmlns:a16="http://schemas.microsoft.com/office/drawing/2014/main" id="{BD10B2C1-4D55-49BF-B11A-6300AB4EDA3A}"/>
                </a:ext>
              </a:extLst>
            </p:cNvPr>
            <p:cNvSpPr>
              <a:spLocks noChangeArrowheads="1"/>
            </p:cNvSpPr>
            <p:nvPr/>
          </p:nvSpPr>
          <p:spPr bwMode="auto">
            <a:xfrm>
              <a:off x="4203" y="429"/>
              <a:ext cx="1049"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58" name="Freeform 252">
              <a:extLst>
                <a:ext uri="{FF2B5EF4-FFF2-40B4-BE49-F238E27FC236}">
                  <a16:creationId xmlns:a16="http://schemas.microsoft.com/office/drawing/2014/main" id="{2227CC85-4841-C09B-2820-A62BFC0B04C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359" name="Freeform 253">
              <a:extLst>
                <a:ext uri="{FF2B5EF4-FFF2-40B4-BE49-F238E27FC236}">
                  <a16:creationId xmlns:a16="http://schemas.microsoft.com/office/drawing/2014/main" id="{7D28BBB8-D27C-B9EF-623D-788F6E41B7F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Rectangle 254">
              <a:extLst>
                <a:ext uri="{FF2B5EF4-FFF2-40B4-BE49-F238E27FC236}">
                  <a16:creationId xmlns:a16="http://schemas.microsoft.com/office/drawing/2014/main" id="{DEBB403E-2DF2-853E-7D0B-D826A5E89959}"/>
                </a:ext>
              </a:extLst>
            </p:cNvPr>
            <p:cNvSpPr>
              <a:spLocks noChangeArrowheads="1"/>
            </p:cNvSpPr>
            <p:nvPr/>
          </p:nvSpPr>
          <p:spPr bwMode="auto">
            <a:xfrm>
              <a:off x="4213"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61" name="Group 255">
              <a:extLst>
                <a:ext uri="{FF2B5EF4-FFF2-40B4-BE49-F238E27FC236}">
                  <a16:creationId xmlns:a16="http://schemas.microsoft.com/office/drawing/2014/main" id="{6730B3AA-99BF-E3C0-83EF-D43E5BA9B81B}"/>
                </a:ext>
              </a:extLst>
            </p:cNvPr>
            <p:cNvGrpSpPr>
              <a:grpSpLocks/>
            </p:cNvGrpSpPr>
            <p:nvPr/>
          </p:nvGrpSpPr>
          <p:grpSpPr bwMode="auto">
            <a:xfrm>
              <a:off x="4749" y="668"/>
              <a:ext cx="581" cy="145"/>
              <a:chOff x="614" y="2568"/>
              <a:chExt cx="725" cy="139"/>
            </a:xfrm>
          </p:grpSpPr>
          <p:sp>
            <p:nvSpPr>
              <p:cNvPr id="39" name="AutoShape 256">
                <a:extLst>
                  <a:ext uri="{FF2B5EF4-FFF2-40B4-BE49-F238E27FC236}">
                    <a16:creationId xmlns:a16="http://schemas.microsoft.com/office/drawing/2014/main" id="{0F965302-74C1-8576-602E-B27794D7590B}"/>
                  </a:ext>
                </a:extLst>
              </p:cNvPr>
              <p:cNvSpPr>
                <a:spLocks noChangeArrowheads="1"/>
              </p:cNvSpPr>
              <p:nvPr/>
            </p:nvSpPr>
            <p:spPr bwMode="auto">
              <a:xfrm>
                <a:off x="615" y="2567"/>
                <a:ext cx="725"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0" name="AutoShape 257">
                <a:extLst>
                  <a:ext uri="{FF2B5EF4-FFF2-40B4-BE49-F238E27FC236}">
                    <a16:creationId xmlns:a16="http://schemas.microsoft.com/office/drawing/2014/main" id="{BB9648C2-B17A-9869-99B5-C8682DBE19CF}"/>
                  </a:ext>
                </a:extLst>
              </p:cNvPr>
              <p:cNvSpPr>
                <a:spLocks noChangeArrowheads="1"/>
              </p:cNvSpPr>
              <p:nvPr/>
            </p:nvSpPr>
            <p:spPr bwMode="auto">
              <a:xfrm>
                <a:off x="634"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5" name="Rectangle 258">
              <a:extLst>
                <a:ext uri="{FF2B5EF4-FFF2-40B4-BE49-F238E27FC236}">
                  <a16:creationId xmlns:a16="http://schemas.microsoft.com/office/drawing/2014/main" id="{23970574-F407-A4C3-7B51-3A26E1510081}"/>
                </a:ext>
              </a:extLst>
            </p:cNvPr>
            <p:cNvSpPr>
              <a:spLocks noChangeArrowheads="1"/>
            </p:cNvSpPr>
            <p:nvPr/>
          </p:nvSpPr>
          <p:spPr bwMode="auto">
            <a:xfrm>
              <a:off x="4223"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63" name="Group 259">
              <a:extLst>
                <a:ext uri="{FF2B5EF4-FFF2-40B4-BE49-F238E27FC236}">
                  <a16:creationId xmlns:a16="http://schemas.microsoft.com/office/drawing/2014/main" id="{587FB78E-2A80-7E99-7EE5-2EE650910BB6}"/>
                </a:ext>
              </a:extLst>
            </p:cNvPr>
            <p:cNvGrpSpPr>
              <a:grpSpLocks/>
            </p:cNvGrpSpPr>
            <p:nvPr/>
          </p:nvGrpSpPr>
          <p:grpSpPr bwMode="auto">
            <a:xfrm>
              <a:off x="4747" y="994"/>
              <a:ext cx="581" cy="134"/>
              <a:chOff x="614" y="2568"/>
              <a:chExt cx="725" cy="139"/>
            </a:xfrm>
          </p:grpSpPr>
          <p:sp>
            <p:nvSpPr>
              <p:cNvPr id="37" name="AutoShape 260">
                <a:extLst>
                  <a:ext uri="{FF2B5EF4-FFF2-40B4-BE49-F238E27FC236}">
                    <a16:creationId xmlns:a16="http://schemas.microsoft.com/office/drawing/2014/main" id="{DB6FE866-68AA-3136-BDEF-AA2C3D3C7B51}"/>
                  </a:ext>
                </a:extLst>
              </p:cNvPr>
              <p:cNvSpPr>
                <a:spLocks noChangeArrowheads="1"/>
              </p:cNvSpPr>
              <p:nvPr/>
            </p:nvSpPr>
            <p:spPr bwMode="auto">
              <a:xfrm>
                <a:off x="612" y="2569"/>
                <a:ext cx="725"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8" name="AutoShape 261">
                <a:extLst>
                  <a:ext uri="{FF2B5EF4-FFF2-40B4-BE49-F238E27FC236}">
                    <a16:creationId xmlns:a16="http://schemas.microsoft.com/office/drawing/2014/main" id="{637623FB-9236-4FC5-9EED-8093CB402B49}"/>
                  </a:ext>
                </a:extLst>
              </p:cNvPr>
              <p:cNvSpPr>
                <a:spLocks noChangeArrowheads="1"/>
              </p:cNvSpPr>
              <p:nvPr/>
            </p:nvSpPr>
            <p:spPr bwMode="auto">
              <a:xfrm>
                <a:off x="624" y="2588"/>
                <a:ext cx="694"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7" name="Rectangle 262">
              <a:extLst>
                <a:ext uri="{FF2B5EF4-FFF2-40B4-BE49-F238E27FC236}">
                  <a16:creationId xmlns:a16="http://schemas.microsoft.com/office/drawing/2014/main" id="{63484D59-F56B-67BB-F534-55626A53F516}"/>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8" name="Rectangle 263">
              <a:extLst>
                <a:ext uri="{FF2B5EF4-FFF2-40B4-BE49-F238E27FC236}">
                  <a16:creationId xmlns:a16="http://schemas.microsoft.com/office/drawing/2014/main" id="{050D71A8-7EE4-3B5F-436D-B66FFB152286}"/>
                </a:ext>
              </a:extLst>
            </p:cNvPr>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66" name="Group 264">
              <a:extLst>
                <a:ext uri="{FF2B5EF4-FFF2-40B4-BE49-F238E27FC236}">
                  <a16:creationId xmlns:a16="http://schemas.microsoft.com/office/drawing/2014/main" id="{59F92DC0-0384-81E8-1068-4A12BB23D036}"/>
                </a:ext>
              </a:extLst>
            </p:cNvPr>
            <p:cNvGrpSpPr>
              <a:grpSpLocks/>
            </p:cNvGrpSpPr>
            <p:nvPr/>
          </p:nvGrpSpPr>
          <p:grpSpPr bwMode="auto">
            <a:xfrm>
              <a:off x="4735" y="1627"/>
              <a:ext cx="582" cy="151"/>
              <a:chOff x="614" y="2568"/>
              <a:chExt cx="725" cy="139"/>
            </a:xfrm>
          </p:grpSpPr>
          <p:sp>
            <p:nvSpPr>
              <p:cNvPr id="35" name="AutoShape 265">
                <a:extLst>
                  <a:ext uri="{FF2B5EF4-FFF2-40B4-BE49-F238E27FC236}">
                    <a16:creationId xmlns:a16="http://schemas.microsoft.com/office/drawing/2014/main" id="{908EC707-3F74-0778-D254-4632509C8A57}"/>
                  </a:ext>
                </a:extLst>
              </p:cNvPr>
              <p:cNvSpPr>
                <a:spLocks noChangeArrowheads="1"/>
              </p:cNvSpPr>
              <p:nvPr/>
            </p:nvSpPr>
            <p:spPr bwMode="auto">
              <a:xfrm>
                <a:off x="614" y="2568"/>
                <a:ext cx="71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6" name="AutoShape 266">
                <a:extLst>
                  <a:ext uri="{FF2B5EF4-FFF2-40B4-BE49-F238E27FC236}">
                    <a16:creationId xmlns:a16="http://schemas.microsoft.com/office/drawing/2014/main" id="{3E6BDC89-0BC2-7B86-8F00-7A4E0E156100}"/>
                  </a:ext>
                </a:extLst>
              </p:cNvPr>
              <p:cNvSpPr>
                <a:spLocks noChangeArrowheads="1"/>
              </p:cNvSpPr>
              <p:nvPr/>
            </p:nvSpPr>
            <p:spPr bwMode="auto">
              <a:xfrm>
                <a:off x="627" y="2584"/>
                <a:ext cx="687"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367" name="Freeform 267">
              <a:extLst>
                <a:ext uri="{FF2B5EF4-FFF2-40B4-BE49-F238E27FC236}">
                  <a16:creationId xmlns:a16="http://schemas.microsoft.com/office/drawing/2014/main" id="{732FBD89-E64B-4935-8A9B-CE70C004969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368" name="Group 268">
              <a:extLst>
                <a:ext uri="{FF2B5EF4-FFF2-40B4-BE49-F238E27FC236}">
                  <a16:creationId xmlns:a16="http://schemas.microsoft.com/office/drawing/2014/main" id="{3E86774A-224A-C658-771E-7B50E0607DFD}"/>
                </a:ext>
              </a:extLst>
            </p:cNvPr>
            <p:cNvGrpSpPr>
              <a:grpSpLocks/>
            </p:cNvGrpSpPr>
            <p:nvPr/>
          </p:nvGrpSpPr>
          <p:grpSpPr bwMode="auto">
            <a:xfrm>
              <a:off x="4739" y="1327"/>
              <a:ext cx="582" cy="139"/>
              <a:chOff x="614" y="2568"/>
              <a:chExt cx="725" cy="139"/>
            </a:xfrm>
          </p:grpSpPr>
          <p:sp>
            <p:nvSpPr>
              <p:cNvPr id="33" name="AutoShape 269">
                <a:extLst>
                  <a:ext uri="{FF2B5EF4-FFF2-40B4-BE49-F238E27FC236}">
                    <a16:creationId xmlns:a16="http://schemas.microsoft.com/office/drawing/2014/main" id="{4C28315F-2092-6ED7-E739-DD7D28B2A0A1}"/>
                  </a:ext>
                </a:extLst>
              </p:cNvPr>
              <p:cNvSpPr>
                <a:spLocks noChangeArrowheads="1"/>
              </p:cNvSpPr>
              <p:nvPr/>
            </p:nvSpPr>
            <p:spPr bwMode="auto">
              <a:xfrm>
                <a:off x="616" y="2570"/>
                <a:ext cx="723"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4" name="AutoShape 270">
                <a:extLst>
                  <a:ext uri="{FF2B5EF4-FFF2-40B4-BE49-F238E27FC236}">
                    <a16:creationId xmlns:a16="http://schemas.microsoft.com/office/drawing/2014/main" id="{CE41ADDC-3F77-2CF7-EDF4-8DBBF3788288}"/>
                  </a:ext>
                </a:extLst>
              </p:cNvPr>
              <p:cNvSpPr>
                <a:spLocks noChangeArrowheads="1"/>
              </p:cNvSpPr>
              <p:nvPr/>
            </p:nvSpPr>
            <p:spPr bwMode="auto">
              <a:xfrm>
                <a:off x="640" y="2588"/>
                <a:ext cx="681"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2" name="Rectangle 271">
              <a:extLst>
                <a:ext uri="{FF2B5EF4-FFF2-40B4-BE49-F238E27FC236}">
                  <a16:creationId xmlns:a16="http://schemas.microsoft.com/office/drawing/2014/main" id="{8DEE6D7B-F953-7FC0-C61C-76863B13691D}"/>
                </a:ext>
              </a:extLst>
            </p:cNvPr>
            <p:cNvSpPr>
              <a:spLocks noChangeArrowheads="1"/>
            </p:cNvSpPr>
            <p:nvPr/>
          </p:nvSpPr>
          <p:spPr bwMode="auto">
            <a:xfrm>
              <a:off x="5248"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70" name="Freeform 272">
              <a:extLst>
                <a:ext uri="{FF2B5EF4-FFF2-40B4-BE49-F238E27FC236}">
                  <a16:creationId xmlns:a16="http://schemas.microsoft.com/office/drawing/2014/main" id="{197AC90B-DCB7-9D0A-2BC7-81587C00463A}"/>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371" name="Freeform 273">
              <a:extLst>
                <a:ext uri="{FF2B5EF4-FFF2-40B4-BE49-F238E27FC236}">
                  <a16:creationId xmlns:a16="http://schemas.microsoft.com/office/drawing/2014/main" id="{68747799-C737-327A-20EA-C79EDA4DBC7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Oval 274">
              <a:extLst>
                <a:ext uri="{FF2B5EF4-FFF2-40B4-BE49-F238E27FC236}">
                  <a16:creationId xmlns:a16="http://schemas.microsoft.com/office/drawing/2014/main" id="{DFA237D3-B3C8-5122-66AF-ABE36A13185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73" name="Freeform 275">
              <a:extLst>
                <a:ext uri="{FF2B5EF4-FFF2-40B4-BE49-F238E27FC236}">
                  <a16:creationId xmlns:a16="http://schemas.microsoft.com/office/drawing/2014/main" id="{7C34B263-7A69-AB90-95C8-46E819150EE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AutoShape 276">
              <a:extLst>
                <a:ext uri="{FF2B5EF4-FFF2-40B4-BE49-F238E27FC236}">
                  <a16:creationId xmlns:a16="http://schemas.microsoft.com/office/drawing/2014/main" id="{26721CC9-42A2-8408-7155-7DF8DB2B83F0}"/>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8" name="AutoShape 277">
              <a:extLst>
                <a:ext uri="{FF2B5EF4-FFF2-40B4-BE49-F238E27FC236}">
                  <a16:creationId xmlns:a16="http://schemas.microsoft.com/office/drawing/2014/main" id="{A7883B57-FC0D-1DEC-1A52-E8627B324DB6}"/>
                </a:ext>
              </a:extLst>
            </p:cNvPr>
            <p:cNvSpPr>
              <a:spLocks noChangeArrowheads="1"/>
            </p:cNvSpPr>
            <p:nvPr/>
          </p:nvSpPr>
          <p:spPr bwMode="auto">
            <a:xfrm>
              <a:off x="4203" y="2712"/>
              <a:ext cx="1074"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9" name="Oval 278">
              <a:extLst>
                <a:ext uri="{FF2B5EF4-FFF2-40B4-BE49-F238E27FC236}">
                  <a16:creationId xmlns:a16="http://schemas.microsoft.com/office/drawing/2014/main" id="{E60638A2-BF94-BC1E-A85D-F18B456464BB}"/>
                </a:ext>
              </a:extLst>
            </p:cNvPr>
            <p:cNvSpPr>
              <a:spLocks noChangeArrowheads="1"/>
            </p:cNvSpPr>
            <p:nvPr/>
          </p:nvSpPr>
          <p:spPr bwMode="auto">
            <a:xfrm>
              <a:off x="4306"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0" name="Oval 279">
              <a:extLst>
                <a:ext uri="{FF2B5EF4-FFF2-40B4-BE49-F238E27FC236}">
                  <a16:creationId xmlns:a16="http://schemas.microsoft.com/office/drawing/2014/main" id="{071A79B2-79CE-BA71-B7D2-C651DF95082C}"/>
                </a:ext>
              </a:extLst>
            </p:cNvPr>
            <p:cNvSpPr>
              <a:spLocks noChangeArrowheads="1"/>
            </p:cNvSpPr>
            <p:nvPr/>
          </p:nvSpPr>
          <p:spPr bwMode="auto">
            <a:xfrm>
              <a:off x="4486"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31" name="Oval 280">
              <a:extLst>
                <a:ext uri="{FF2B5EF4-FFF2-40B4-BE49-F238E27FC236}">
                  <a16:creationId xmlns:a16="http://schemas.microsoft.com/office/drawing/2014/main" id="{536C775B-71BD-7AE0-54A4-26FF5A32F09F}"/>
                </a:ext>
              </a:extLst>
            </p:cNvPr>
            <p:cNvSpPr>
              <a:spLocks noChangeArrowheads="1"/>
            </p:cNvSpPr>
            <p:nvPr/>
          </p:nvSpPr>
          <p:spPr bwMode="auto">
            <a:xfrm>
              <a:off x="4662" y="2378"/>
              <a:ext cx="156"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2" name="Rectangle 281">
              <a:extLst>
                <a:ext uri="{FF2B5EF4-FFF2-40B4-BE49-F238E27FC236}">
                  <a16:creationId xmlns:a16="http://schemas.microsoft.com/office/drawing/2014/main" id="{DCE17B61-F38F-03E9-8B5B-E7919177468F}"/>
                </a:ext>
              </a:extLst>
            </p:cNvPr>
            <p:cNvSpPr>
              <a:spLocks noChangeArrowheads="1"/>
            </p:cNvSpPr>
            <p:nvPr/>
          </p:nvSpPr>
          <p:spPr bwMode="auto">
            <a:xfrm>
              <a:off x="5062" y="1836"/>
              <a:ext cx="83"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218116" name="Group 542">
            <a:extLst>
              <a:ext uri="{FF2B5EF4-FFF2-40B4-BE49-F238E27FC236}">
                <a16:creationId xmlns:a16="http://schemas.microsoft.com/office/drawing/2014/main" id="{A5F906E8-CEED-EA2B-DD42-00159E99D4B8}"/>
              </a:ext>
            </a:extLst>
          </p:cNvPr>
          <p:cNvGrpSpPr>
            <a:grpSpLocks/>
          </p:cNvGrpSpPr>
          <p:nvPr/>
        </p:nvGrpSpPr>
        <p:grpSpPr bwMode="auto">
          <a:xfrm>
            <a:off x="4262438" y="5097464"/>
            <a:ext cx="963612" cy="835025"/>
            <a:chOff x="-44" y="1473"/>
            <a:chExt cx="981" cy="1105"/>
          </a:xfrm>
        </p:grpSpPr>
        <p:pic>
          <p:nvPicPr>
            <p:cNvPr id="218354" name="Picture 529" descr="desktop_computer_stylized_medium">
              <a:extLst>
                <a:ext uri="{FF2B5EF4-FFF2-40B4-BE49-F238E27FC236}">
                  <a16:creationId xmlns:a16="http://schemas.microsoft.com/office/drawing/2014/main" id="{B8408592-34B9-F9BC-14B6-CE328D5F5D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355" name="Freeform 530">
              <a:extLst>
                <a:ext uri="{FF2B5EF4-FFF2-40B4-BE49-F238E27FC236}">
                  <a16:creationId xmlns:a16="http://schemas.microsoft.com/office/drawing/2014/main" id="{829F8E67-9FF8-82BE-E0A9-3F2347F7603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pic>
        <p:nvPicPr>
          <p:cNvPr id="218117" name="Picture 7" descr="Bob">
            <a:extLst>
              <a:ext uri="{FF2B5EF4-FFF2-40B4-BE49-F238E27FC236}">
                <a16:creationId xmlns:a16="http://schemas.microsoft.com/office/drawing/2014/main" id="{067A545E-DDD8-0012-9F62-AAF114879A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25988" y="5902326"/>
            <a:ext cx="53340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18118" name="Straight Arrow Connector 484">
            <a:extLst>
              <a:ext uri="{FF2B5EF4-FFF2-40B4-BE49-F238E27FC236}">
                <a16:creationId xmlns:a16="http://schemas.microsoft.com/office/drawing/2014/main" id="{F2623D2E-DE86-B750-1C27-191E9997A5AA}"/>
              </a:ext>
            </a:extLst>
          </p:cNvPr>
          <p:cNvCxnSpPr>
            <a:cxnSpLocks noChangeShapeType="1"/>
          </p:cNvCxnSpPr>
          <p:nvPr/>
        </p:nvCxnSpPr>
        <p:spPr bwMode="auto">
          <a:xfrm>
            <a:off x="2608264" y="3910014"/>
            <a:ext cx="1804987" cy="1489075"/>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8119" name="Group 61440">
            <a:extLst>
              <a:ext uri="{FF2B5EF4-FFF2-40B4-BE49-F238E27FC236}">
                <a16:creationId xmlns:a16="http://schemas.microsoft.com/office/drawing/2014/main" id="{5C479C80-4D9A-0B59-324B-7DC50CD59B5A}"/>
              </a:ext>
            </a:extLst>
          </p:cNvPr>
          <p:cNvGrpSpPr>
            <a:grpSpLocks/>
          </p:cNvGrpSpPr>
          <p:nvPr/>
        </p:nvGrpSpPr>
        <p:grpSpPr bwMode="auto">
          <a:xfrm>
            <a:off x="2995613" y="4152900"/>
            <a:ext cx="317500" cy="368300"/>
            <a:chOff x="1614533" y="4280420"/>
            <a:chExt cx="317511" cy="369332"/>
          </a:xfrm>
        </p:grpSpPr>
        <p:sp>
          <p:nvSpPr>
            <p:cNvPr id="218352" name="Oval 486">
              <a:extLst>
                <a:ext uri="{FF2B5EF4-FFF2-40B4-BE49-F238E27FC236}">
                  <a16:creationId xmlns:a16="http://schemas.microsoft.com/office/drawing/2014/main" id="{6230FC3A-064C-7079-2FC7-536127BF5828}"/>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18353" name="TextBox 487">
              <a:extLst>
                <a:ext uri="{FF2B5EF4-FFF2-40B4-BE49-F238E27FC236}">
                  <a16:creationId xmlns:a16="http://schemas.microsoft.com/office/drawing/2014/main" id="{92D29835-CA8B-DE27-06B1-EE098498C654}"/>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1</a:t>
              </a:r>
            </a:p>
          </p:txBody>
        </p:sp>
      </p:grpSp>
      <p:sp>
        <p:nvSpPr>
          <p:cNvPr id="218120" name="TextBox 488">
            <a:extLst>
              <a:ext uri="{FF2B5EF4-FFF2-40B4-BE49-F238E27FC236}">
                <a16:creationId xmlns:a16="http://schemas.microsoft.com/office/drawing/2014/main" id="{BE73BB4F-6134-300C-53DF-15662F2AC19B}"/>
              </a:ext>
            </a:extLst>
          </p:cNvPr>
          <p:cNvSpPr txBox="1">
            <a:spLocks noChangeArrowheads="1"/>
          </p:cNvSpPr>
          <p:nvPr/>
        </p:nvSpPr>
        <p:spPr bwMode="auto">
          <a:xfrm>
            <a:off x="2030414" y="4630738"/>
            <a:ext cx="20335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1. Bob manages      Netflix account</a:t>
            </a:r>
          </a:p>
        </p:txBody>
      </p:sp>
      <p:sp>
        <p:nvSpPr>
          <p:cNvPr id="218121" name="TextBox 490">
            <a:extLst>
              <a:ext uri="{FF2B5EF4-FFF2-40B4-BE49-F238E27FC236}">
                <a16:creationId xmlns:a16="http://schemas.microsoft.com/office/drawing/2014/main" id="{FD9A94F1-E7B4-3237-4E3D-447432685630}"/>
              </a:ext>
            </a:extLst>
          </p:cNvPr>
          <p:cNvSpPr txBox="1">
            <a:spLocks noChangeArrowheads="1"/>
          </p:cNvSpPr>
          <p:nvPr/>
        </p:nvSpPr>
        <p:spPr bwMode="auto">
          <a:xfrm>
            <a:off x="1524000" y="2705101"/>
            <a:ext cx="2033588" cy="502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ts val="1600"/>
              </a:lnSpc>
            </a:pPr>
            <a:r>
              <a:rPr lang="en-US" altLang="en-US" sz="1800">
                <a:latin typeface="Arial Narrow" panose="020B0604020202020204" pitchFamily="34" charset="0"/>
              </a:rPr>
              <a:t>Netflix registration,</a:t>
            </a:r>
          </a:p>
          <a:p>
            <a:pPr algn="ctr">
              <a:lnSpc>
                <a:spcPts val="1600"/>
              </a:lnSpc>
            </a:pPr>
            <a:r>
              <a:rPr lang="en-US" altLang="en-US" sz="1800">
                <a:latin typeface="Arial Narrow" panose="020B0604020202020204" pitchFamily="34" charset="0"/>
              </a:rPr>
              <a:t>accounting servers</a:t>
            </a:r>
          </a:p>
        </p:txBody>
      </p:sp>
      <p:sp>
        <p:nvSpPr>
          <p:cNvPr id="218122" name="Freeform 1287">
            <a:extLst>
              <a:ext uri="{FF2B5EF4-FFF2-40B4-BE49-F238E27FC236}">
                <a16:creationId xmlns:a16="http://schemas.microsoft.com/office/drawing/2014/main" id="{692B55CC-8B44-9575-A676-5F8B348442F3}"/>
              </a:ext>
            </a:extLst>
          </p:cNvPr>
          <p:cNvSpPr>
            <a:spLocks/>
          </p:cNvSpPr>
          <p:nvPr/>
        </p:nvSpPr>
        <p:spPr bwMode="auto">
          <a:xfrm>
            <a:off x="3789364" y="1574801"/>
            <a:ext cx="3133725" cy="1508125"/>
          </a:xfrm>
          <a:custGeom>
            <a:avLst/>
            <a:gdLst>
              <a:gd name="T0" fmla="*/ 2147483647 w 10000"/>
              <a:gd name="T1" fmla="*/ 431447115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739636681 h 10000"/>
              <a:gd name="T32" fmla="*/ 2147483647 w 10000"/>
              <a:gd name="T33" fmla="*/ 17111488 h 10000"/>
              <a:gd name="T34" fmla="*/ 2147483647 w 10000"/>
              <a:gd name="T35" fmla="*/ 431447115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123" name="Group 249">
            <a:extLst>
              <a:ext uri="{FF2B5EF4-FFF2-40B4-BE49-F238E27FC236}">
                <a16:creationId xmlns:a16="http://schemas.microsoft.com/office/drawing/2014/main" id="{FC7C83BE-8945-50D7-4444-BD24C463AFA7}"/>
              </a:ext>
            </a:extLst>
          </p:cNvPr>
          <p:cNvGrpSpPr>
            <a:grpSpLocks/>
          </p:cNvGrpSpPr>
          <p:nvPr/>
        </p:nvGrpSpPr>
        <p:grpSpPr bwMode="auto">
          <a:xfrm>
            <a:off x="4035426" y="1939925"/>
            <a:ext cx="365125" cy="636588"/>
            <a:chOff x="4140" y="429"/>
            <a:chExt cx="1425" cy="2396"/>
          </a:xfrm>
        </p:grpSpPr>
        <p:sp>
          <p:nvSpPr>
            <p:cNvPr id="218320" name="Freeform 250">
              <a:extLst>
                <a:ext uri="{FF2B5EF4-FFF2-40B4-BE49-F238E27FC236}">
                  <a16:creationId xmlns:a16="http://schemas.microsoft.com/office/drawing/2014/main" id="{3591EB32-FFBF-2308-0A2F-8A4F7E5E126E}"/>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 name="Rectangle 251">
              <a:extLst>
                <a:ext uri="{FF2B5EF4-FFF2-40B4-BE49-F238E27FC236}">
                  <a16:creationId xmlns:a16="http://schemas.microsoft.com/office/drawing/2014/main" id="{78388C20-D862-ED5C-90E5-A41267BEDD06}"/>
                </a:ext>
              </a:extLst>
            </p:cNvPr>
            <p:cNvSpPr>
              <a:spLocks noChangeArrowheads="1"/>
            </p:cNvSpPr>
            <p:nvPr/>
          </p:nvSpPr>
          <p:spPr bwMode="auto">
            <a:xfrm>
              <a:off x="4202" y="435"/>
              <a:ext cx="1053"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22" name="Freeform 252">
              <a:extLst>
                <a:ext uri="{FF2B5EF4-FFF2-40B4-BE49-F238E27FC236}">
                  <a16:creationId xmlns:a16="http://schemas.microsoft.com/office/drawing/2014/main" id="{F34DFCDC-1073-47D6-4469-A22D727F1B2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323" name="Freeform 253">
              <a:extLst>
                <a:ext uri="{FF2B5EF4-FFF2-40B4-BE49-F238E27FC236}">
                  <a16:creationId xmlns:a16="http://schemas.microsoft.com/office/drawing/2014/main" id="{DAB1856F-7215-126B-CDA1-4F3FC4B51B3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 name="Rectangle 254">
              <a:extLst>
                <a:ext uri="{FF2B5EF4-FFF2-40B4-BE49-F238E27FC236}">
                  <a16:creationId xmlns:a16="http://schemas.microsoft.com/office/drawing/2014/main" id="{6C18A610-D2C2-27F6-B8AC-C40989F941C4}"/>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25" name="Group 255">
              <a:extLst>
                <a:ext uri="{FF2B5EF4-FFF2-40B4-BE49-F238E27FC236}">
                  <a16:creationId xmlns:a16="http://schemas.microsoft.com/office/drawing/2014/main" id="{E0FFF1A0-8B0F-D83B-5A0D-7E555EA1B2D2}"/>
                </a:ext>
              </a:extLst>
            </p:cNvPr>
            <p:cNvGrpSpPr>
              <a:grpSpLocks/>
            </p:cNvGrpSpPr>
            <p:nvPr/>
          </p:nvGrpSpPr>
          <p:grpSpPr bwMode="auto">
            <a:xfrm>
              <a:off x="4749" y="668"/>
              <a:ext cx="581" cy="145"/>
              <a:chOff x="614" y="2568"/>
              <a:chExt cx="725" cy="139"/>
            </a:xfrm>
          </p:grpSpPr>
          <p:sp>
            <p:nvSpPr>
              <p:cNvPr id="109" name="AutoShape 256">
                <a:extLst>
                  <a:ext uri="{FF2B5EF4-FFF2-40B4-BE49-F238E27FC236}">
                    <a16:creationId xmlns:a16="http://schemas.microsoft.com/office/drawing/2014/main" id="{94B42D91-606E-2ADF-3131-319AEF70BE35}"/>
                  </a:ext>
                </a:extLst>
              </p:cNvPr>
              <p:cNvSpPr>
                <a:spLocks noChangeArrowheads="1"/>
              </p:cNvSpPr>
              <p:nvPr/>
            </p:nvSpPr>
            <p:spPr bwMode="auto">
              <a:xfrm>
                <a:off x="612" y="2568"/>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10" name="AutoShape 257">
                <a:extLst>
                  <a:ext uri="{FF2B5EF4-FFF2-40B4-BE49-F238E27FC236}">
                    <a16:creationId xmlns:a16="http://schemas.microsoft.com/office/drawing/2014/main" id="{1FA8A8BA-CEF4-CDB1-1F38-196B1C844CE8}"/>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85" name="Rectangle 258">
              <a:extLst>
                <a:ext uri="{FF2B5EF4-FFF2-40B4-BE49-F238E27FC236}">
                  <a16:creationId xmlns:a16="http://schemas.microsoft.com/office/drawing/2014/main" id="{817ACEE8-1CA6-FCA2-2B4F-78CA8856D5F0}"/>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27" name="Group 259">
              <a:extLst>
                <a:ext uri="{FF2B5EF4-FFF2-40B4-BE49-F238E27FC236}">
                  <a16:creationId xmlns:a16="http://schemas.microsoft.com/office/drawing/2014/main" id="{BA2C8349-3BA8-65D9-C94F-F87D81C3C483}"/>
                </a:ext>
              </a:extLst>
            </p:cNvPr>
            <p:cNvGrpSpPr>
              <a:grpSpLocks/>
            </p:cNvGrpSpPr>
            <p:nvPr/>
          </p:nvGrpSpPr>
          <p:grpSpPr bwMode="auto">
            <a:xfrm>
              <a:off x="4747" y="994"/>
              <a:ext cx="581" cy="134"/>
              <a:chOff x="614" y="2568"/>
              <a:chExt cx="725" cy="139"/>
            </a:xfrm>
          </p:grpSpPr>
          <p:sp>
            <p:nvSpPr>
              <p:cNvPr id="107" name="AutoShape 260">
                <a:extLst>
                  <a:ext uri="{FF2B5EF4-FFF2-40B4-BE49-F238E27FC236}">
                    <a16:creationId xmlns:a16="http://schemas.microsoft.com/office/drawing/2014/main" id="{B0666164-6798-90E3-BE34-8E10FE5EF8B4}"/>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8" name="AutoShape 261">
                <a:extLst>
                  <a:ext uri="{FF2B5EF4-FFF2-40B4-BE49-F238E27FC236}">
                    <a16:creationId xmlns:a16="http://schemas.microsoft.com/office/drawing/2014/main" id="{129D47A4-D70D-563B-88EA-3813B7994679}"/>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87" name="Rectangle 262">
              <a:extLst>
                <a:ext uri="{FF2B5EF4-FFF2-40B4-BE49-F238E27FC236}">
                  <a16:creationId xmlns:a16="http://schemas.microsoft.com/office/drawing/2014/main" id="{4D09DD3C-19F9-D3C7-4D77-C344A4B07B62}"/>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88" name="Rectangle 263">
              <a:extLst>
                <a:ext uri="{FF2B5EF4-FFF2-40B4-BE49-F238E27FC236}">
                  <a16:creationId xmlns:a16="http://schemas.microsoft.com/office/drawing/2014/main" id="{26AEC4A9-515F-B71A-6146-763F2CFDE5B5}"/>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30" name="Group 264">
              <a:extLst>
                <a:ext uri="{FF2B5EF4-FFF2-40B4-BE49-F238E27FC236}">
                  <a16:creationId xmlns:a16="http://schemas.microsoft.com/office/drawing/2014/main" id="{2208E296-D830-57F5-19A7-B606516F7A1C}"/>
                </a:ext>
              </a:extLst>
            </p:cNvPr>
            <p:cNvGrpSpPr>
              <a:grpSpLocks/>
            </p:cNvGrpSpPr>
            <p:nvPr/>
          </p:nvGrpSpPr>
          <p:grpSpPr bwMode="auto">
            <a:xfrm>
              <a:off x="4735" y="1627"/>
              <a:ext cx="582" cy="151"/>
              <a:chOff x="614" y="2568"/>
              <a:chExt cx="725" cy="139"/>
            </a:xfrm>
          </p:grpSpPr>
          <p:sp>
            <p:nvSpPr>
              <p:cNvPr id="105" name="AutoShape 265">
                <a:extLst>
                  <a:ext uri="{FF2B5EF4-FFF2-40B4-BE49-F238E27FC236}">
                    <a16:creationId xmlns:a16="http://schemas.microsoft.com/office/drawing/2014/main" id="{86D1EB97-1009-8CA3-E319-237589BE5DF2}"/>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6" name="AutoShape 266">
                <a:extLst>
                  <a:ext uri="{FF2B5EF4-FFF2-40B4-BE49-F238E27FC236}">
                    <a16:creationId xmlns:a16="http://schemas.microsoft.com/office/drawing/2014/main" id="{6D25C624-9402-B6CD-F072-534FE910A2EF}"/>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331" name="Freeform 267">
              <a:extLst>
                <a:ext uri="{FF2B5EF4-FFF2-40B4-BE49-F238E27FC236}">
                  <a16:creationId xmlns:a16="http://schemas.microsoft.com/office/drawing/2014/main" id="{70FA27EA-D14D-849A-9FC0-D9E6FC8F58E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332" name="Group 268">
              <a:extLst>
                <a:ext uri="{FF2B5EF4-FFF2-40B4-BE49-F238E27FC236}">
                  <a16:creationId xmlns:a16="http://schemas.microsoft.com/office/drawing/2014/main" id="{B9F22451-5574-4E0E-8F07-0E798FE243FD}"/>
                </a:ext>
              </a:extLst>
            </p:cNvPr>
            <p:cNvGrpSpPr>
              <a:grpSpLocks/>
            </p:cNvGrpSpPr>
            <p:nvPr/>
          </p:nvGrpSpPr>
          <p:grpSpPr bwMode="auto">
            <a:xfrm>
              <a:off x="4739" y="1327"/>
              <a:ext cx="582" cy="139"/>
              <a:chOff x="614" y="2568"/>
              <a:chExt cx="725" cy="139"/>
            </a:xfrm>
          </p:grpSpPr>
          <p:sp>
            <p:nvSpPr>
              <p:cNvPr id="103" name="AutoShape 269">
                <a:extLst>
                  <a:ext uri="{FF2B5EF4-FFF2-40B4-BE49-F238E27FC236}">
                    <a16:creationId xmlns:a16="http://schemas.microsoft.com/office/drawing/2014/main" id="{159F3D53-E225-1DFB-AB50-A1B1A944D3D7}"/>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4" name="AutoShape 270">
                <a:extLst>
                  <a:ext uri="{FF2B5EF4-FFF2-40B4-BE49-F238E27FC236}">
                    <a16:creationId xmlns:a16="http://schemas.microsoft.com/office/drawing/2014/main" id="{3E4898B0-DD26-D440-8E9B-B91401551043}"/>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92" name="Rectangle 271">
              <a:extLst>
                <a:ext uri="{FF2B5EF4-FFF2-40B4-BE49-F238E27FC236}">
                  <a16:creationId xmlns:a16="http://schemas.microsoft.com/office/drawing/2014/main" id="{653FD969-4007-4024-F9F1-6D9DA8F2776E}"/>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34" name="Freeform 272">
              <a:extLst>
                <a:ext uri="{FF2B5EF4-FFF2-40B4-BE49-F238E27FC236}">
                  <a16:creationId xmlns:a16="http://schemas.microsoft.com/office/drawing/2014/main" id="{8CCD776E-D414-1004-1160-BB234D5E5D7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335" name="Freeform 273">
              <a:extLst>
                <a:ext uri="{FF2B5EF4-FFF2-40B4-BE49-F238E27FC236}">
                  <a16:creationId xmlns:a16="http://schemas.microsoft.com/office/drawing/2014/main" id="{21EDDD94-78FB-75AE-34BA-8207F2A7F18D}"/>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 name="Oval 274">
              <a:extLst>
                <a:ext uri="{FF2B5EF4-FFF2-40B4-BE49-F238E27FC236}">
                  <a16:creationId xmlns:a16="http://schemas.microsoft.com/office/drawing/2014/main" id="{0438FA6C-EFB3-B098-5481-091A2F611456}"/>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37" name="Freeform 275">
              <a:extLst>
                <a:ext uri="{FF2B5EF4-FFF2-40B4-BE49-F238E27FC236}">
                  <a16:creationId xmlns:a16="http://schemas.microsoft.com/office/drawing/2014/main" id="{2CA64CC2-5C9C-4220-1AEB-60C34DD9F4B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 name="AutoShape 276">
              <a:extLst>
                <a:ext uri="{FF2B5EF4-FFF2-40B4-BE49-F238E27FC236}">
                  <a16:creationId xmlns:a16="http://schemas.microsoft.com/office/drawing/2014/main" id="{41ADE875-1A1F-D175-6F6B-8B6440D5DF44}"/>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98" name="AutoShape 277">
              <a:extLst>
                <a:ext uri="{FF2B5EF4-FFF2-40B4-BE49-F238E27FC236}">
                  <a16:creationId xmlns:a16="http://schemas.microsoft.com/office/drawing/2014/main" id="{F91B6413-C027-4B6B-A0B4-000F0B814874}"/>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99" name="Oval 278">
              <a:extLst>
                <a:ext uri="{FF2B5EF4-FFF2-40B4-BE49-F238E27FC236}">
                  <a16:creationId xmlns:a16="http://schemas.microsoft.com/office/drawing/2014/main" id="{7DEF0A7A-1F8A-7EFF-0FA8-F2B0841E0C80}"/>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0" name="Oval 279">
              <a:extLst>
                <a:ext uri="{FF2B5EF4-FFF2-40B4-BE49-F238E27FC236}">
                  <a16:creationId xmlns:a16="http://schemas.microsoft.com/office/drawing/2014/main" id="{6E37B9BD-CCE1-44AB-E543-BFAB3854D7CD}"/>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101" name="Oval 280">
              <a:extLst>
                <a:ext uri="{FF2B5EF4-FFF2-40B4-BE49-F238E27FC236}">
                  <a16:creationId xmlns:a16="http://schemas.microsoft.com/office/drawing/2014/main" id="{D4BCFADC-6CA1-FF69-214A-E8D93BD24700}"/>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2" name="Rectangle 281">
              <a:extLst>
                <a:ext uri="{FF2B5EF4-FFF2-40B4-BE49-F238E27FC236}">
                  <a16:creationId xmlns:a16="http://schemas.microsoft.com/office/drawing/2014/main" id="{CEE51A65-45D9-2482-4D2E-0CCE63BECA70}"/>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218124" name="Group 249">
            <a:extLst>
              <a:ext uri="{FF2B5EF4-FFF2-40B4-BE49-F238E27FC236}">
                <a16:creationId xmlns:a16="http://schemas.microsoft.com/office/drawing/2014/main" id="{98BE51D8-8B6E-E5B1-61C6-3CFC8F37AA60}"/>
              </a:ext>
            </a:extLst>
          </p:cNvPr>
          <p:cNvGrpSpPr>
            <a:grpSpLocks/>
          </p:cNvGrpSpPr>
          <p:nvPr/>
        </p:nvGrpSpPr>
        <p:grpSpPr bwMode="auto">
          <a:xfrm>
            <a:off x="5472114" y="2106614"/>
            <a:ext cx="365125" cy="636587"/>
            <a:chOff x="4140" y="429"/>
            <a:chExt cx="1425" cy="2396"/>
          </a:xfrm>
        </p:grpSpPr>
        <p:sp>
          <p:nvSpPr>
            <p:cNvPr id="218288" name="Freeform 250">
              <a:extLst>
                <a:ext uri="{FF2B5EF4-FFF2-40B4-BE49-F238E27FC236}">
                  <a16:creationId xmlns:a16="http://schemas.microsoft.com/office/drawing/2014/main" id="{2057B104-FB02-03F8-7EA3-D8CC97F02A3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 name="Rectangle 251">
              <a:extLst>
                <a:ext uri="{FF2B5EF4-FFF2-40B4-BE49-F238E27FC236}">
                  <a16:creationId xmlns:a16="http://schemas.microsoft.com/office/drawing/2014/main" id="{AC89D01A-9BCF-17B1-6377-3FE8F1A37B48}"/>
                </a:ext>
              </a:extLst>
            </p:cNvPr>
            <p:cNvSpPr>
              <a:spLocks noChangeArrowheads="1"/>
            </p:cNvSpPr>
            <p:nvPr/>
          </p:nvSpPr>
          <p:spPr bwMode="auto">
            <a:xfrm>
              <a:off x="4202" y="435"/>
              <a:ext cx="1053"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90" name="Freeform 252">
              <a:extLst>
                <a:ext uri="{FF2B5EF4-FFF2-40B4-BE49-F238E27FC236}">
                  <a16:creationId xmlns:a16="http://schemas.microsoft.com/office/drawing/2014/main" id="{A35FA1B0-FF88-DE7B-2718-0CD8880F8A9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91" name="Freeform 253">
              <a:extLst>
                <a:ext uri="{FF2B5EF4-FFF2-40B4-BE49-F238E27FC236}">
                  <a16:creationId xmlns:a16="http://schemas.microsoft.com/office/drawing/2014/main" id="{B6D3605C-280F-C711-7766-482C15F17AF6}"/>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 name="Rectangle 254">
              <a:extLst>
                <a:ext uri="{FF2B5EF4-FFF2-40B4-BE49-F238E27FC236}">
                  <a16:creationId xmlns:a16="http://schemas.microsoft.com/office/drawing/2014/main" id="{4DECD830-3A45-D40D-E1EA-DE0AD96196D3}"/>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93" name="Group 255">
              <a:extLst>
                <a:ext uri="{FF2B5EF4-FFF2-40B4-BE49-F238E27FC236}">
                  <a16:creationId xmlns:a16="http://schemas.microsoft.com/office/drawing/2014/main" id="{539394D4-39B9-0C62-A572-288639D8873F}"/>
                </a:ext>
              </a:extLst>
            </p:cNvPr>
            <p:cNvGrpSpPr>
              <a:grpSpLocks/>
            </p:cNvGrpSpPr>
            <p:nvPr/>
          </p:nvGrpSpPr>
          <p:grpSpPr bwMode="auto">
            <a:xfrm>
              <a:off x="4749" y="668"/>
              <a:ext cx="581" cy="145"/>
              <a:chOff x="614" y="2568"/>
              <a:chExt cx="725" cy="139"/>
            </a:xfrm>
          </p:grpSpPr>
          <p:sp>
            <p:nvSpPr>
              <p:cNvPr id="244" name="AutoShape 256">
                <a:extLst>
                  <a:ext uri="{FF2B5EF4-FFF2-40B4-BE49-F238E27FC236}">
                    <a16:creationId xmlns:a16="http://schemas.microsoft.com/office/drawing/2014/main" id="{023BF49E-83C1-47D6-B668-0EC023702B09}"/>
                  </a:ext>
                </a:extLst>
              </p:cNvPr>
              <p:cNvSpPr>
                <a:spLocks noChangeArrowheads="1"/>
              </p:cNvSpPr>
              <p:nvPr/>
            </p:nvSpPr>
            <p:spPr bwMode="auto">
              <a:xfrm>
                <a:off x="604" y="2574"/>
                <a:ext cx="734"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45" name="AutoShape 257">
                <a:extLst>
                  <a:ext uri="{FF2B5EF4-FFF2-40B4-BE49-F238E27FC236}">
                    <a16:creationId xmlns:a16="http://schemas.microsoft.com/office/drawing/2014/main" id="{5A39D8E5-4B8F-AAF8-5985-68AFECCF303D}"/>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20" name="Rectangle 258">
              <a:extLst>
                <a:ext uri="{FF2B5EF4-FFF2-40B4-BE49-F238E27FC236}">
                  <a16:creationId xmlns:a16="http://schemas.microsoft.com/office/drawing/2014/main" id="{2A7E8B9B-F89D-4F83-D776-1442470522F1}"/>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95" name="Group 259">
              <a:extLst>
                <a:ext uri="{FF2B5EF4-FFF2-40B4-BE49-F238E27FC236}">
                  <a16:creationId xmlns:a16="http://schemas.microsoft.com/office/drawing/2014/main" id="{38CE178E-E28F-E789-64FB-65BA77B09A54}"/>
                </a:ext>
              </a:extLst>
            </p:cNvPr>
            <p:cNvGrpSpPr>
              <a:grpSpLocks/>
            </p:cNvGrpSpPr>
            <p:nvPr/>
          </p:nvGrpSpPr>
          <p:grpSpPr bwMode="auto">
            <a:xfrm>
              <a:off x="4747" y="994"/>
              <a:ext cx="581" cy="134"/>
              <a:chOff x="614" y="2568"/>
              <a:chExt cx="725" cy="139"/>
            </a:xfrm>
          </p:grpSpPr>
          <p:sp>
            <p:nvSpPr>
              <p:cNvPr id="242" name="AutoShape 260">
                <a:extLst>
                  <a:ext uri="{FF2B5EF4-FFF2-40B4-BE49-F238E27FC236}">
                    <a16:creationId xmlns:a16="http://schemas.microsoft.com/office/drawing/2014/main" id="{3E6FCC32-A7D7-4AE7-89F6-603A56F9BDA1}"/>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43" name="AutoShape 261">
                <a:extLst>
                  <a:ext uri="{FF2B5EF4-FFF2-40B4-BE49-F238E27FC236}">
                    <a16:creationId xmlns:a16="http://schemas.microsoft.com/office/drawing/2014/main" id="{5F05A02E-5F98-1EC6-3DA0-AD17872F52C0}"/>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22" name="Rectangle 262">
              <a:extLst>
                <a:ext uri="{FF2B5EF4-FFF2-40B4-BE49-F238E27FC236}">
                  <a16:creationId xmlns:a16="http://schemas.microsoft.com/office/drawing/2014/main" id="{930DE58B-A315-5BA2-01AA-A20E6ACD2940}"/>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23" name="Rectangle 263">
              <a:extLst>
                <a:ext uri="{FF2B5EF4-FFF2-40B4-BE49-F238E27FC236}">
                  <a16:creationId xmlns:a16="http://schemas.microsoft.com/office/drawing/2014/main" id="{DD033EC2-6ECB-E697-AAB5-0838B640F4A1}"/>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98" name="Group 264">
              <a:extLst>
                <a:ext uri="{FF2B5EF4-FFF2-40B4-BE49-F238E27FC236}">
                  <a16:creationId xmlns:a16="http://schemas.microsoft.com/office/drawing/2014/main" id="{062E6D54-6FFC-23DB-96A8-2AA882D2CC17}"/>
                </a:ext>
              </a:extLst>
            </p:cNvPr>
            <p:cNvGrpSpPr>
              <a:grpSpLocks/>
            </p:cNvGrpSpPr>
            <p:nvPr/>
          </p:nvGrpSpPr>
          <p:grpSpPr bwMode="auto">
            <a:xfrm>
              <a:off x="4735" y="1627"/>
              <a:ext cx="582" cy="151"/>
              <a:chOff x="614" y="2568"/>
              <a:chExt cx="725" cy="139"/>
            </a:xfrm>
          </p:grpSpPr>
          <p:sp>
            <p:nvSpPr>
              <p:cNvPr id="240" name="AutoShape 265">
                <a:extLst>
                  <a:ext uri="{FF2B5EF4-FFF2-40B4-BE49-F238E27FC236}">
                    <a16:creationId xmlns:a16="http://schemas.microsoft.com/office/drawing/2014/main" id="{AB5F8F60-7A88-8091-87B5-B0E604A43D86}"/>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41" name="AutoShape 266">
                <a:extLst>
                  <a:ext uri="{FF2B5EF4-FFF2-40B4-BE49-F238E27FC236}">
                    <a16:creationId xmlns:a16="http://schemas.microsoft.com/office/drawing/2014/main" id="{E0CFCE72-8ABF-35DD-B7B1-1F0C2582B955}"/>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299" name="Freeform 267">
              <a:extLst>
                <a:ext uri="{FF2B5EF4-FFF2-40B4-BE49-F238E27FC236}">
                  <a16:creationId xmlns:a16="http://schemas.microsoft.com/office/drawing/2014/main" id="{E5319EBE-32AF-7C8A-B0C8-F567223437B2}"/>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300" name="Group 268">
              <a:extLst>
                <a:ext uri="{FF2B5EF4-FFF2-40B4-BE49-F238E27FC236}">
                  <a16:creationId xmlns:a16="http://schemas.microsoft.com/office/drawing/2014/main" id="{381D58AC-0922-0098-03E4-E65E0A1ABD53}"/>
                </a:ext>
              </a:extLst>
            </p:cNvPr>
            <p:cNvGrpSpPr>
              <a:grpSpLocks/>
            </p:cNvGrpSpPr>
            <p:nvPr/>
          </p:nvGrpSpPr>
          <p:grpSpPr bwMode="auto">
            <a:xfrm>
              <a:off x="4739" y="1327"/>
              <a:ext cx="582" cy="139"/>
              <a:chOff x="614" y="2568"/>
              <a:chExt cx="725" cy="139"/>
            </a:xfrm>
          </p:grpSpPr>
          <p:sp>
            <p:nvSpPr>
              <p:cNvPr id="238" name="AutoShape 269">
                <a:extLst>
                  <a:ext uri="{FF2B5EF4-FFF2-40B4-BE49-F238E27FC236}">
                    <a16:creationId xmlns:a16="http://schemas.microsoft.com/office/drawing/2014/main" id="{4A1F77C9-EBF2-525E-E0C0-4AF4CDA4C008}"/>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39" name="AutoShape 270">
                <a:extLst>
                  <a:ext uri="{FF2B5EF4-FFF2-40B4-BE49-F238E27FC236}">
                    <a16:creationId xmlns:a16="http://schemas.microsoft.com/office/drawing/2014/main" id="{64E1138D-299D-7800-9EE3-17509375B5E7}"/>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27" name="Rectangle 271">
              <a:extLst>
                <a:ext uri="{FF2B5EF4-FFF2-40B4-BE49-F238E27FC236}">
                  <a16:creationId xmlns:a16="http://schemas.microsoft.com/office/drawing/2014/main" id="{275D66E6-3AF5-F689-FD64-EA0A978991C8}"/>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02" name="Freeform 272">
              <a:extLst>
                <a:ext uri="{FF2B5EF4-FFF2-40B4-BE49-F238E27FC236}">
                  <a16:creationId xmlns:a16="http://schemas.microsoft.com/office/drawing/2014/main" id="{D499F984-F943-4A79-DA7D-125E6C2FBD4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303" name="Freeform 273">
              <a:extLst>
                <a:ext uri="{FF2B5EF4-FFF2-40B4-BE49-F238E27FC236}">
                  <a16:creationId xmlns:a16="http://schemas.microsoft.com/office/drawing/2014/main" id="{AAD44D9E-7A0E-823C-41CA-82987061389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0" name="Oval 274">
              <a:extLst>
                <a:ext uri="{FF2B5EF4-FFF2-40B4-BE49-F238E27FC236}">
                  <a16:creationId xmlns:a16="http://schemas.microsoft.com/office/drawing/2014/main" id="{A09A182E-C6EE-D3E6-5E8B-F75757010A36}"/>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05" name="Freeform 275">
              <a:extLst>
                <a:ext uri="{FF2B5EF4-FFF2-40B4-BE49-F238E27FC236}">
                  <a16:creationId xmlns:a16="http://schemas.microsoft.com/office/drawing/2014/main" id="{C72AB922-5E15-CCE2-5995-57F53CA1B40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2" name="AutoShape 276">
              <a:extLst>
                <a:ext uri="{FF2B5EF4-FFF2-40B4-BE49-F238E27FC236}">
                  <a16:creationId xmlns:a16="http://schemas.microsoft.com/office/drawing/2014/main" id="{67B6C343-2D23-311B-2E7D-30CA9ABEC9AE}"/>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33" name="AutoShape 277">
              <a:extLst>
                <a:ext uri="{FF2B5EF4-FFF2-40B4-BE49-F238E27FC236}">
                  <a16:creationId xmlns:a16="http://schemas.microsoft.com/office/drawing/2014/main" id="{2C72F96E-544A-BA97-F4B8-8725C64F4564}"/>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34" name="Oval 278">
              <a:extLst>
                <a:ext uri="{FF2B5EF4-FFF2-40B4-BE49-F238E27FC236}">
                  <a16:creationId xmlns:a16="http://schemas.microsoft.com/office/drawing/2014/main" id="{A29137E4-35D9-45B6-B6CD-455EE4A59F98}"/>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35" name="Oval 279">
              <a:extLst>
                <a:ext uri="{FF2B5EF4-FFF2-40B4-BE49-F238E27FC236}">
                  <a16:creationId xmlns:a16="http://schemas.microsoft.com/office/drawing/2014/main" id="{B70B60A5-42C4-B59C-8E68-CB2113D854E0}"/>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236" name="Oval 280">
              <a:extLst>
                <a:ext uri="{FF2B5EF4-FFF2-40B4-BE49-F238E27FC236}">
                  <a16:creationId xmlns:a16="http://schemas.microsoft.com/office/drawing/2014/main" id="{00D7591A-5C88-4D50-A8C1-71949DF2A181}"/>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37" name="Rectangle 281">
              <a:extLst>
                <a:ext uri="{FF2B5EF4-FFF2-40B4-BE49-F238E27FC236}">
                  <a16:creationId xmlns:a16="http://schemas.microsoft.com/office/drawing/2014/main" id="{890DD35F-2DBE-8E75-E8A3-8F25C7A638B5}"/>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218125" name="Group 249">
            <a:extLst>
              <a:ext uri="{FF2B5EF4-FFF2-40B4-BE49-F238E27FC236}">
                <a16:creationId xmlns:a16="http://schemas.microsoft.com/office/drawing/2014/main" id="{6C0921CF-E5A8-6E9F-BC99-8D9795E1E786}"/>
              </a:ext>
            </a:extLst>
          </p:cNvPr>
          <p:cNvGrpSpPr>
            <a:grpSpLocks/>
          </p:cNvGrpSpPr>
          <p:nvPr/>
        </p:nvGrpSpPr>
        <p:grpSpPr bwMode="auto">
          <a:xfrm>
            <a:off x="6010276" y="2371726"/>
            <a:ext cx="365125" cy="638175"/>
            <a:chOff x="4140" y="429"/>
            <a:chExt cx="1425" cy="2396"/>
          </a:xfrm>
        </p:grpSpPr>
        <p:sp>
          <p:nvSpPr>
            <p:cNvPr id="218256" name="Freeform 250">
              <a:extLst>
                <a:ext uri="{FF2B5EF4-FFF2-40B4-BE49-F238E27FC236}">
                  <a16:creationId xmlns:a16="http://schemas.microsoft.com/office/drawing/2014/main" id="{2D6BAF17-61D1-1873-D182-3CEA0D254911}"/>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8" name="Rectangle 251">
              <a:extLst>
                <a:ext uri="{FF2B5EF4-FFF2-40B4-BE49-F238E27FC236}">
                  <a16:creationId xmlns:a16="http://schemas.microsoft.com/office/drawing/2014/main" id="{EB9D61FF-6DAF-51AA-C186-FFC4561699C9}"/>
                </a:ext>
              </a:extLst>
            </p:cNvPr>
            <p:cNvSpPr>
              <a:spLocks noChangeArrowheads="1"/>
            </p:cNvSpPr>
            <p:nvPr/>
          </p:nvSpPr>
          <p:spPr bwMode="auto">
            <a:xfrm>
              <a:off x="4202"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58" name="Freeform 252">
              <a:extLst>
                <a:ext uri="{FF2B5EF4-FFF2-40B4-BE49-F238E27FC236}">
                  <a16:creationId xmlns:a16="http://schemas.microsoft.com/office/drawing/2014/main" id="{6BCE26D5-D77D-0647-D897-040BFECDC01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59" name="Freeform 253">
              <a:extLst>
                <a:ext uri="{FF2B5EF4-FFF2-40B4-BE49-F238E27FC236}">
                  <a16:creationId xmlns:a16="http://schemas.microsoft.com/office/drawing/2014/main" id="{8DEFA1BE-F214-79A5-0EFA-F5AA8680DA7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1" name="Rectangle 254">
              <a:extLst>
                <a:ext uri="{FF2B5EF4-FFF2-40B4-BE49-F238E27FC236}">
                  <a16:creationId xmlns:a16="http://schemas.microsoft.com/office/drawing/2014/main" id="{181DC4D6-55CB-0991-F71C-9D43EE0A5A9F}"/>
                </a:ext>
              </a:extLst>
            </p:cNvPr>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61" name="Group 255">
              <a:extLst>
                <a:ext uri="{FF2B5EF4-FFF2-40B4-BE49-F238E27FC236}">
                  <a16:creationId xmlns:a16="http://schemas.microsoft.com/office/drawing/2014/main" id="{4A077DCB-2A53-C954-1B02-7D338A5CF108}"/>
                </a:ext>
              </a:extLst>
            </p:cNvPr>
            <p:cNvGrpSpPr>
              <a:grpSpLocks/>
            </p:cNvGrpSpPr>
            <p:nvPr/>
          </p:nvGrpSpPr>
          <p:grpSpPr bwMode="auto">
            <a:xfrm>
              <a:off x="4749" y="668"/>
              <a:ext cx="581" cy="145"/>
              <a:chOff x="614" y="2568"/>
              <a:chExt cx="725" cy="139"/>
            </a:xfrm>
          </p:grpSpPr>
          <p:sp>
            <p:nvSpPr>
              <p:cNvPr id="277" name="AutoShape 256">
                <a:extLst>
                  <a:ext uri="{FF2B5EF4-FFF2-40B4-BE49-F238E27FC236}">
                    <a16:creationId xmlns:a16="http://schemas.microsoft.com/office/drawing/2014/main" id="{DD265658-669A-38B6-529D-90208491DCFC}"/>
                  </a:ext>
                </a:extLst>
              </p:cNvPr>
              <p:cNvSpPr>
                <a:spLocks noChangeArrowheads="1"/>
              </p:cNvSpPr>
              <p:nvPr/>
            </p:nvSpPr>
            <p:spPr bwMode="auto">
              <a:xfrm>
                <a:off x="612" y="2562"/>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78" name="AutoShape 257">
                <a:extLst>
                  <a:ext uri="{FF2B5EF4-FFF2-40B4-BE49-F238E27FC236}">
                    <a16:creationId xmlns:a16="http://schemas.microsoft.com/office/drawing/2014/main" id="{9B7079B3-28AE-CAFB-154B-061153A5F2F7}"/>
                  </a:ext>
                </a:extLst>
              </p:cNvPr>
              <p:cNvSpPr>
                <a:spLocks noChangeArrowheads="1"/>
              </p:cNvSpPr>
              <p:nvPr/>
            </p:nvSpPr>
            <p:spPr bwMode="auto">
              <a:xfrm>
                <a:off x="627" y="2585"/>
                <a:ext cx="696"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53" name="Rectangle 258">
              <a:extLst>
                <a:ext uri="{FF2B5EF4-FFF2-40B4-BE49-F238E27FC236}">
                  <a16:creationId xmlns:a16="http://schemas.microsoft.com/office/drawing/2014/main" id="{43BB01EC-FF32-3FFC-3708-3C37D470DAFD}"/>
                </a:ext>
              </a:extLst>
            </p:cNvPr>
            <p:cNvSpPr>
              <a:spLocks noChangeArrowheads="1"/>
            </p:cNvSpPr>
            <p:nvPr/>
          </p:nvSpPr>
          <p:spPr bwMode="auto">
            <a:xfrm>
              <a:off x="4227"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63" name="Group 259">
              <a:extLst>
                <a:ext uri="{FF2B5EF4-FFF2-40B4-BE49-F238E27FC236}">
                  <a16:creationId xmlns:a16="http://schemas.microsoft.com/office/drawing/2014/main" id="{550945C2-2F1C-2936-606B-82BE13215DAA}"/>
                </a:ext>
              </a:extLst>
            </p:cNvPr>
            <p:cNvGrpSpPr>
              <a:grpSpLocks/>
            </p:cNvGrpSpPr>
            <p:nvPr/>
          </p:nvGrpSpPr>
          <p:grpSpPr bwMode="auto">
            <a:xfrm>
              <a:off x="4747" y="994"/>
              <a:ext cx="581" cy="134"/>
              <a:chOff x="614" y="2568"/>
              <a:chExt cx="725" cy="139"/>
            </a:xfrm>
          </p:grpSpPr>
          <p:sp>
            <p:nvSpPr>
              <p:cNvPr id="275" name="AutoShape 260">
                <a:extLst>
                  <a:ext uri="{FF2B5EF4-FFF2-40B4-BE49-F238E27FC236}">
                    <a16:creationId xmlns:a16="http://schemas.microsoft.com/office/drawing/2014/main" id="{4D6D547F-3234-5E2B-5F1D-DCC0AB90A8D6}"/>
                  </a:ext>
                </a:extLst>
              </p:cNvPr>
              <p:cNvSpPr>
                <a:spLocks noChangeArrowheads="1"/>
              </p:cNvSpPr>
              <p:nvPr/>
            </p:nvSpPr>
            <p:spPr bwMode="auto">
              <a:xfrm>
                <a:off x="614" y="2569"/>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76" name="AutoShape 261">
                <a:extLst>
                  <a:ext uri="{FF2B5EF4-FFF2-40B4-BE49-F238E27FC236}">
                    <a16:creationId xmlns:a16="http://schemas.microsoft.com/office/drawing/2014/main" id="{46A846C2-19D9-3D3F-7463-314903B491F8}"/>
                  </a:ext>
                </a:extLst>
              </p:cNvPr>
              <p:cNvSpPr>
                <a:spLocks noChangeArrowheads="1"/>
              </p:cNvSpPr>
              <p:nvPr/>
            </p:nvSpPr>
            <p:spPr bwMode="auto">
              <a:xfrm>
                <a:off x="630" y="2588"/>
                <a:ext cx="69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55" name="Rectangle 262">
              <a:extLst>
                <a:ext uri="{FF2B5EF4-FFF2-40B4-BE49-F238E27FC236}">
                  <a16:creationId xmlns:a16="http://schemas.microsoft.com/office/drawing/2014/main" id="{C7C3A3BE-6156-1BEA-6255-4ED480C45239}"/>
                </a:ext>
              </a:extLst>
            </p:cNvPr>
            <p:cNvSpPr>
              <a:spLocks noChangeArrowheads="1"/>
            </p:cNvSpPr>
            <p:nvPr/>
          </p:nvSpPr>
          <p:spPr bwMode="auto">
            <a:xfrm>
              <a:off x="4214"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56" name="Rectangle 263">
              <a:extLst>
                <a:ext uri="{FF2B5EF4-FFF2-40B4-BE49-F238E27FC236}">
                  <a16:creationId xmlns:a16="http://schemas.microsoft.com/office/drawing/2014/main" id="{6AC13D69-43FB-6D40-3B9A-7F6AFD48E660}"/>
                </a:ext>
              </a:extLst>
            </p:cNvPr>
            <p:cNvSpPr>
              <a:spLocks noChangeArrowheads="1"/>
            </p:cNvSpPr>
            <p:nvPr/>
          </p:nvSpPr>
          <p:spPr bwMode="auto">
            <a:xfrm>
              <a:off x="4227" y="1657"/>
              <a:ext cx="601"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66" name="Group 264">
              <a:extLst>
                <a:ext uri="{FF2B5EF4-FFF2-40B4-BE49-F238E27FC236}">
                  <a16:creationId xmlns:a16="http://schemas.microsoft.com/office/drawing/2014/main" id="{E5E1C2F7-0AAF-52AE-CB6B-0F82E8190574}"/>
                </a:ext>
              </a:extLst>
            </p:cNvPr>
            <p:cNvGrpSpPr>
              <a:grpSpLocks/>
            </p:cNvGrpSpPr>
            <p:nvPr/>
          </p:nvGrpSpPr>
          <p:grpSpPr bwMode="auto">
            <a:xfrm>
              <a:off x="4735" y="1627"/>
              <a:ext cx="582" cy="151"/>
              <a:chOff x="614" y="2568"/>
              <a:chExt cx="725" cy="139"/>
            </a:xfrm>
          </p:grpSpPr>
          <p:sp>
            <p:nvSpPr>
              <p:cNvPr id="273" name="AutoShape 265">
                <a:extLst>
                  <a:ext uri="{FF2B5EF4-FFF2-40B4-BE49-F238E27FC236}">
                    <a16:creationId xmlns:a16="http://schemas.microsoft.com/office/drawing/2014/main" id="{E131FDCC-E46B-84EA-CD5B-543F6B6B37AA}"/>
                  </a:ext>
                </a:extLst>
              </p:cNvPr>
              <p:cNvSpPr>
                <a:spLocks noChangeArrowheads="1"/>
              </p:cNvSpPr>
              <p:nvPr/>
            </p:nvSpPr>
            <p:spPr bwMode="auto">
              <a:xfrm>
                <a:off x="614" y="2568"/>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74" name="AutoShape 266">
                <a:extLst>
                  <a:ext uri="{FF2B5EF4-FFF2-40B4-BE49-F238E27FC236}">
                    <a16:creationId xmlns:a16="http://schemas.microsoft.com/office/drawing/2014/main" id="{84E4559E-2C40-556D-6711-CC80A7B9E2AF}"/>
                  </a:ext>
                </a:extLst>
              </p:cNvPr>
              <p:cNvSpPr>
                <a:spLocks noChangeArrowheads="1"/>
              </p:cNvSpPr>
              <p:nvPr/>
            </p:nvSpPr>
            <p:spPr bwMode="auto">
              <a:xfrm>
                <a:off x="629" y="2584"/>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267" name="Freeform 267">
              <a:extLst>
                <a:ext uri="{FF2B5EF4-FFF2-40B4-BE49-F238E27FC236}">
                  <a16:creationId xmlns:a16="http://schemas.microsoft.com/office/drawing/2014/main" id="{E6B4ECA5-D090-08CD-274D-360EABC32AC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268" name="Group 268">
              <a:extLst>
                <a:ext uri="{FF2B5EF4-FFF2-40B4-BE49-F238E27FC236}">
                  <a16:creationId xmlns:a16="http://schemas.microsoft.com/office/drawing/2014/main" id="{76856783-4C12-81E1-C2F1-A54A4EED6E10}"/>
                </a:ext>
              </a:extLst>
            </p:cNvPr>
            <p:cNvGrpSpPr>
              <a:grpSpLocks/>
            </p:cNvGrpSpPr>
            <p:nvPr/>
          </p:nvGrpSpPr>
          <p:grpSpPr bwMode="auto">
            <a:xfrm>
              <a:off x="4739" y="1327"/>
              <a:ext cx="582" cy="139"/>
              <a:chOff x="614" y="2568"/>
              <a:chExt cx="725" cy="139"/>
            </a:xfrm>
          </p:grpSpPr>
          <p:sp>
            <p:nvSpPr>
              <p:cNvPr id="271" name="AutoShape 269">
                <a:extLst>
                  <a:ext uri="{FF2B5EF4-FFF2-40B4-BE49-F238E27FC236}">
                    <a16:creationId xmlns:a16="http://schemas.microsoft.com/office/drawing/2014/main" id="{E6CECBBB-31D4-9574-C2CA-8A5F32DC9251}"/>
                  </a:ext>
                </a:extLst>
              </p:cNvPr>
              <p:cNvSpPr>
                <a:spLocks noChangeArrowheads="1"/>
              </p:cNvSpPr>
              <p:nvPr/>
            </p:nvSpPr>
            <p:spPr bwMode="auto">
              <a:xfrm>
                <a:off x="616" y="2570"/>
                <a:ext cx="725"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72" name="AutoShape 270">
                <a:extLst>
                  <a:ext uri="{FF2B5EF4-FFF2-40B4-BE49-F238E27FC236}">
                    <a16:creationId xmlns:a16="http://schemas.microsoft.com/office/drawing/2014/main" id="{80A642B9-0C36-A6E9-70B9-98BB48767EA4}"/>
                  </a:ext>
                </a:extLst>
              </p:cNvPr>
              <p:cNvSpPr>
                <a:spLocks noChangeArrowheads="1"/>
              </p:cNvSpPr>
              <p:nvPr/>
            </p:nvSpPr>
            <p:spPr bwMode="auto">
              <a:xfrm>
                <a:off x="632"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60" name="Rectangle 271">
              <a:extLst>
                <a:ext uri="{FF2B5EF4-FFF2-40B4-BE49-F238E27FC236}">
                  <a16:creationId xmlns:a16="http://schemas.microsoft.com/office/drawing/2014/main" id="{BD9E2116-E746-EC44-8398-7AF7761FB435}"/>
                </a:ext>
              </a:extLst>
            </p:cNvPr>
            <p:cNvSpPr>
              <a:spLocks noChangeArrowheads="1"/>
            </p:cNvSpPr>
            <p:nvPr/>
          </p:nvSpPr>
          <p:spPr bwMode="auto">
            <a:xfrm>
              <a:off x="5249"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70" name="Freeform 272">
              <a:extLst>
                <a:ext uri="{FF2B5EF4-FFF2-40B4-BE49-F238E27FC236}">
                  <a16:creationId xmlns:a16="http://schemas.microsoft.com/office/drawing/2014/main" id="{10047402-3905-0BA9-14D7-7A1CA5138908}"/>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71" name="Freeform 273">
              <a:extLst>
                <a:ext uri="{FF2B5EF4-FFF2-40B4-BE49-F238E27FC236}">
                  <a16:creationId xmlns:a16="http://schemas.microsoft.com/office/drawing/2014/main" id="{2C9D3284-A662-FBDB-1753-0A7645A6E815}"/>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3" name="Oval 274">
              <a:extLst>
                <a:ext uri="{FF2B5EF4-FFF2-40B4-BE49-F238E27FC236}">
                  <a16:creationId xmlns:a16="http://schemas.microsoft.com/office/drawing/2014/main" id="{AA011E59-6465-038C-66A7-37DAA28DD8ED}"/>
                </a:ext>
              </a:extLst>
            </p:cNvPr>
            <p:cNvSpPr>
              <a:spLocks noChangeArrowheads="1"/>
            </p:cNvSpPr>
            <p:nvPr/>
          </p:nvSpPr>
          <p:spPr bwMode="auto">
            <a:xfrm>
              <a:off x="5515" y="2610"/>
              <a:ext cx="50"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73" name="Freeform 275">
              <a:extLst>
                <a:ext uri="{FF2B5EF4-FFF2-40B4-BE49-F238E27FC236}">
                  <a16:creationId xmlns:a16="http://schemas.microsoft.com/office/drawing/2014/main" id="{759982F0-689C-22A8-8FF2-A93DE387BE3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5" name="AutoShape 276">
              <a:extLst>
                <a:ext uri="{FF2B5EF4-FFF2-40B4-BE49-F238E27FC236}">
                  <a16:creationId xmlns:a16="http://schemas.microsoft.com/office/drawing/2014/main" id="{D43F7705-8738-8149-6F42-5C799F606BC3}"/>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66" name="AutoShape 277">
              <a:extLst>
                <a:ext uri="{FF2B5EF4-FFF2-40B4-BE49-F238E27FC236}">
                  <a16:creationId xmlns:a16="http://schemas.microsoft.com/office/drawing/2014/main" id="{5CA74F05-F9F6-EFE4-0BDE-7CE256823737}"/>
                </a:ext>
              </a:extLst>
            </p:cNvPr>
            <p:cNvSpPr>
              <a:spLocks noChangeArrowheads="1"/>
            </p:cNvSpPr>
            <p:nvPr/>
          </p:nvSpPr>
          <p:spPr bwMode="auto">
            <a:xfrm>
              <a:off x="4202" y="2712"/>
              <a:ext cx="1078"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67" name="Oval 278">
              <a:extLst>
                <a:ext uri="{FF2B5EF4-FFF2-40B4-BE49-F238E27FC236}">
                  <a16:creationId xmlns:a16="http://schemas.microsoft.com/office/drawing/2014/main" id="{30F73D31-CB54-9E1D-DC8F-EEF4AB9877BB}"/>
                </a:ext>
              </a:extLst>
            </p:cNvPr>
            <p:cNvSpPr>
              <a:spLocks noChangeArrowheads="1"/>
            </p:cNvSpPr>
            <p:nvPr/>
          </p:nvSpPr>
          <p:spPr bwMode="auto">
            <a:xfrm>
              <a:off x="4307"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68" name="Oval 279">
              <a:extLst>
                <a:ext uri="{FF2B5EF4-FFF2-40B4-BE49-F238E27FC236}">
                  <a16:creationId xmlns:a16="http://schemas.microsoft.com/office/drawing/2014/main" id="{95046903-B786-C7EE-0EF5-B4E8273B899E}"/>
                </a:ext>
              </a:extLst>
            </p:cNvPr>
            <p:cNvSpPr>
              <a:spLocks noChangeArrowheads="1"/>
            </p:cNvSpPr>
            <p:nvPr/>
          </p:nvSpPr>
          <p:spPr bwMode="auto">
            <a:xfrm>
              <a:off x="4487"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269" name="Oval 280">
              <a:extLst>
                <a:ext uri="{FF2B5EF4-FFF2-40B4-BE49-F238E27FC236}">
                  <a16:creationId xmlns:a16="http://schemas.microsoft.com/office/drawing/2014/main" id="{94E004B1-706D-0EC0-2ED9-6C453F74D137}"/>
                </a:ext>
              </a:extLst>
            </p:cNvPr>
            <p:cNvSpPr>
              <a:spLocks noChangeArrowheads="1"/>
            </p:cNvSpPr>
            <p:nvPr/>
          </p:nvSpPr>
          <p:spPr bwMode="auto">
            <a:xfrm>
              <a:off x="4660" y="2378"/>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70" name="Rectangle 281">
              <a:extLst>
                <a:ext uri="{FF2B5EF4-FFF2-40B4-BE49-F238E27FC236}">
                  <a16:creationId xmlns:a16="http://schemas.microsoft.com/office/drawing/2014/main" id="{3EA504E1-A0A8-E3E4-B2C4-D2E86DFD605B}"/>
                </a:ext>
              </a:extLst>
            </p:cNvPr>
            <p:cNvSpPr>
              <a:spLocks noChangeArrowheads="1"/>
            </p:cNvSpPr>
            <p:nvPr/>
          </p:nvSpPr>
          <p:spPr bwMode="auto">
            <a:xfrm>
              <a:off x="5063" y="1836"/>
              <a:ext cx="87"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126" name="TextBox 491">
            <a:extLst>
              <a:ext uri="{FF2B5EF4-FFF2-40B4-BE49-F238E27FC236}">
                <a16:creationId xmlns:a16="http://schemas.microsoft.com/office/drawing/2014/main" id="{5CA25416-0AAB-3F1D-1D1B-19226BF3CBBF}"/>
              </a:ext>
            </a:extLst>
          </p:cNvPr>
          <p:cNvSpPr txBox="1">
            <a:spLocks noChangeArrowheads="1"/>
          </p:cNvSpPr>
          <p:nvPr/>
        </p:nvSpPr>
        <p:spPr bwMode="auto">
          <a:xfrm>
            <a:off x="4618039" y="1711325"/>
            <a:ext cx="15017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Amazon cloud</a:t>
            </a:r>
          </a:p>
        </p:txBody>
      </p:sp>
      <p:grpSp>
        <p:nvGrpSpPr>
          <p:cNvPr id="218127" name="Group 1">
            <a:extLst>
              <a:ext uri="{FF2B5EF4-FFF2-40B4-BE49-F238E27FC236}">
                <a16:creationId xmlns:a16="http://schemas.microsoft.com/office/drawing/2014/main" id="{16AC91CB-E4CD-09B9-19C6-2DC0D2BF3184}"/>
              </a:ext>
            </a:extLst>
          </p:cNvPr>
          <p:cNvGrpSpPr>
            <a:grpSpLocks/>
          </p:cNvGrpSpPr>
          <p:nvPr/>
        </p:nvGrpSpPr>
        <p:grpSpPr bwMode="auto">
          <a:xfrm>
            <a:off x="8448676" y="1803401"/>
            <a:ext cx="1376363" cy="1355725"/>
            <a:chOff x="7030938" y="1184076"/>
            <a:chExt cx="1375947" cy="1355492"/>
          </a:xfrm>
        </p:grpSpPr>
        <p:sp>
          <p:nvSpPr>
            <p:cNvPr id="218221" name="Freeform 1287">
              <a:extLst>
                <a:ext uri="{FF2B5EF4-FFF2-40B4-BE49-F238E27FC236}">
                  <a16:creationId xmlns:a16="http://schemas.microsoft.com/office/drawing/2014/main" id="{84B5BC96-47F0-F0CE-CD65-1EE296017786}"/>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222" name="Group 249">
              <a:extLst>
                <a:ext uri="{FF2B5EF4-FFF2-40B4-BE49-F238E27FC236}">
                  <a16:creationId xmlns:a16="http://schemas.microsoft.com/office/drawing/2014/main" id="{A69520B3-80F4-3B83-49A7-905F1F244113}"/>
                </a:ext>
              </a:extLst>
            </p:cNvPr>
            <p:cNvGrpSpPr>
              <a:grpSpLocks/>
            </p:cNvGrpSpPr>
            <p:nvPr/>
          </p:nvGrpSpPr>
          <p:grpSpPr bwMode="auto">
            <a:xfrm>
              <a:off x="7191141" y="1665569"/>
              <a:ext cx="365533" cy="637551"/>
              <a:chOff x="4140" y="429"/>
              <a:chExt cx="1425" cy="2396"/>
            </a:xfrm>
          </p:grpSpPr>
          <p:sp>
            <p:nvSpPr>
              <p:cNvPr id="218224" name="Freeform 250">
                <a:extLst>
                  <a:ext uri="{FF2B5EF4-FFF2-40B4-BE49-F238E27FC236}">
                    <a16:creationId xmlns:a16="http://schemas.microsoft.com/office/drawing/2014/main" id="{8DFB2243-0A6B-182E-4BEE-3D7833B496D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5" name="Rectangle 251">
                <a:extLst>
                  <a:ext uri="{FF2B5EF4-FFF2-40B4-BE49-F238E27FC236}">
                    <a16:creationId xmlns:a16="http://schemas.microsoft.com/office/drawing/2014/main" id="{D56C54DD-BB5E-7580-6F65-A2D525785B62}"/>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26" name="Freeform 252">
                <a:extLst>
                  <a:ext uri="{FF2B5EF4-FFF2-40B4-BE49-F238E27FC236}">
                    <a16:creationId xmlns:a16="http://schemas.microsoft.com/office/drawing/2014/main" id="{191B92E9-ED84-786F-3A4D-670281EDE99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27" name="Freeform 253">
                <a:extLst>
                  <a:ext uri="{FF2B5EF4-FFF2-40B4-BE49-F238E27FC236}">
                    <a16:creationId xmlns:a16="http://schemas.microsoft.com/office/drawing/2014/main" id="{A8A76AFA-AE67-BD99-9D50-2A9F6F91681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 name="Rectangle 254">
                <a:extLst>
                  <a:ext uri="{FF2B5EF4-FFF2-40B4-BE49-F238E27FC236}">
                    <a16:creationId xmlns:a16="http://schemas.microsoft.com/office/drawing/2014/main" id="{EC4F213E-2DC4-046B-FA60-238BBF0C0D7A}"/>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29" name="Group 255">
                <a:extLst>
                  <a:ext uri="{FF2B5EF4-FFF2-40B4-BE49-F238E27FC236}">
                    <a16:creationId xmlns:a16="http://schemas.microsoft.com/office/drawing/2014/main" id="{36908CCD-4938-0759-D512-167B04326E6F}"/>
                  </a:ext>
                </a:extLst>
              </p:cNvPr>
              <p:cNvGrpSpPr>
                <a:grpSpLocks/>
              </p:cNvGrpSpPr>
              <p:nvPr/>
            </p:nvGrpSpPr>
            <p:grpSpPr bwMode="auto">
              <a:xfrm>
                <a:off x="4749" y="668"/>
                <a:ext cx="581" cy="145"/>
                <a:chOff x="614" y="2568"/>
                <a:chExt cx="725" cy="139"/>
              </a:xfrm>
            </p:grpSpPr>
            <p:sp>
              <p:nvSpPr>
                <p:cNvPr id="344" name="AutoShape 256">
                  <a:extLst>
                    <a:ext uri="{FF2B5EF4-FFF2-40B4-BE49-F238E27FC236}">
                      <a16:creationId xmlns:a16="http://schemas.microsoft.com/office/drawing/2014/main" id="{7627D1F8-3EA3-6090-6C6B-AEC456E30095}"/>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45" name="AutoShape 257">
                  <a:extLst>
                    <a:ext uri="{FF2B5EF4-FFF2-40B4-BE49-F238E27FC236}">
                      <a16:creationId xmlns:a16="http://schemas.microsoft.com/office/drawing/2014/main" id="{828ECC4F-CA76-9C4D-75AC-639819463F24}"/>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320" name="Rectangle 258">
                <a:extLst>
                  <a:ext uri="{FF2B5EF4-FFF2-40B4-BE49-F238E27FC236}">
                    <a16:creationId xmlns:a16="http://schemas.microsoft.com/office/drawing/2014/main" id="{0834FA95-C8E2-6DAA-D395-AFE062E5B5C6}"/>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31" name="Group 259">
                <a:extLst>
                  <a:ext uri="{FF2B5EF4-FFF2-40B4-BE49-F238E27FC236}">
                    <a16:creationId xmlns:a16="http://schemas.microsoft.com/office/drawing/2014/main" id="{BAF4FC81-6BC9-FF35-F04F-BD6FBE87B998}"/>
                  </a:ext>
                </a:extLst>
              </p:cNvPr>
              <p:cNvGrpSpPr>
                <a:grpSpLocks/>
              </p:cNvGrpSpPr>
              <p:nvPr/>
            </p:nvGrpSpPr>
            <p:grpSpPr bwMode="auto">
              <a:xfrm>
                <a:off x="4747" y="994"/>
                <a:ext cx="581" cy="134"/>
                <a:chOff x="614" y="2568"/>
                <a:chExt cx="725" cy="139"/>
              </a:xfrm>
            </p:grpSpPr>
            <p:sp>
              <p:nvSpPr>
                <p:cNvPr id="342" name="AutoShape 260">
                  <a:extLst>
                    <a:ext uri="{FF2B5EF4-FFF2-40B4-BE49-F238E27FC236}">
                      <a16:creationId xmlns:a16="http://schemas.microsoft.com/office/drawing/2014/main" id="{5735FD8D-571D-F9D6-289C-A67FFAB6A525}"/>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43" name="AutoShape 261">
                  <a:extLst>
                    <a:ext uri="{FF2B5EF4-FFF2-40B4-BE49-F238E27FC236}">
                      <a16:creationId xmlns:a16="http://schemas.microsoft.com/office/drawing/2014/main" id="{89026528-095E-5327-1829-DC4655F13864}"/>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322" name="Rectangle 262">
                <a:extLst>
                  <a:ext uri="{FF2B5EF4-FFF2-40B4-BE49-F238E27FC236}">
                    <a16:creationId xmlns:a16="http://schemas.microsoft.com/office/drawing/2014/main" id="{EAF8495C-F07A-29D2-06EC-75F607EBE852}"/>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23" name="Rectangle 263">
                <a:extLst>
                  <a:ext uri="{FF2B5EF4-FFF2-40B4-BE49-F238E27FC236}">
                    <a16:creationId xmlns:a16="http://schemas.microsoft.com/office/drawing/2014/main" id="{85F7F378-E9DB-D942-EA4E-4F30409F977D}"/>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34" name="Group 264">
                <a:extLst>
                  <a:ext uri="{FF2B5EF4-FFF2-40B4-BE49-F238E27FC236}">
                    <a16:creationId xmlns:a16="http://schemas.microsoft.com/office/drawing/2014/main" id="{D3736B8B-5A2A-7D48-3988-1B52B7B4C2E0}"/>
                  </a:ext>
                </a:extLst>
              </p:cNvPr>
              <p:cNvGrpSpPr>
                <a:grpSpLocks/>
              </p:cNvGrpSpPr>
              <p:nvPr/>
            </p:nvGrpSpPr>
            <p:grpSpPr bwMode="auto">
              <a:xfrm>
                <a:off x="4735" y="1627"/>
                <a:ext cx="582" cy="151"/>
                <a:chOff x="614" y="2568"/>
                <a:chExt cx="725" cy="139"/>
              </a:xfrm>
            </p:grpSpPr>
            <p:sp>
              <p:nvSpPr>
                <p:cNvPr id="340" name="AutoShape 265">
                  <a:extLst>
                    <a:ext uri="{FF2B5EF4-FFF2-40B4-BE49-F238E27FC236}">
                      <a16:creationId xmlns:a16="http://schemas.microsoft.com/office/drawing/2014/main" id="{F2529A50-5CEE-43BC-F5FA-D80883EF1420}"/>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41" name="AutoShape 266">
                  <a:extLst>
                    <a:ext uri="{FF2B5EF4-FFF2-40B4-BE49-F238E27FC236}">
                      <a16:creationId xmlns:a16="http://schemas.microsoft.com/office/drawing/2014/main" id="{2E77804F-EA22-19CC-BFF4-322CCFA31A48}"/>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235" name="Freeform 267">
                <a:extLst>
                  <a:ext uri="{FF2B5EF4-FFF2-40B4-BE49-F238E27FC236}">
                    <a16:creationId xmlns:a16="http://schemas.microsoft.com/office/drawing/2014/main" id="{534548BB-6BB1-8A6F-D01E-D6AFE900112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236" name="Group 268">
                <a:extLst>
                  <a:ext uri="{FF2B5EF4-FFF2-40B4-BE49-F238E27FC236}">
                    <a16:creationId xmlns:a16="http://schemas.microsoft.com/office/drawing/2014/main" id="{42A89954-A857-B875-5DD5-474AB40E9011}"/>
                  </a:ext>
                </a:extLst>
              </p:cNvPr>
              <p:cNvGrpSpPr>
                <a:grpSpLocks/>
              </p:cNvGrpSpPr>
              <p:nvPr/>
            </p:nvGrpSpPr>
            <p:grpSpPr bwMode="auto">
              <a:xfrm>
                <a:off x="4739" y="1327"/>
                <a:ext cx="582" cy="139"/>
                <a:chOff x="614" y="2568"/>
                <a:chExt cx="725" cy="139"/>
              </a:xfrm>
            </p:grpSpPr>
            <p:sp>
              <p:nvSpPr>
                <p:cNvPr id="338" name="AutoShape 269">
                  <a:extLst>
                    <a:ext uri="{FF2B5EF4-FFF2-40B4-BE49-F238E27FC236}">
                      <a16:creationId xmlns:a16="http://schemas.microsoft.com/office/drawing/2014/main" id="{08F862B5-98C0-211F-8D55-3810CA842F6D}"/>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39" name="AutoShape 270">
                  <a:extLst>
                    <a:ext uri="{FF2B5EF4-FFF2-40B4-BE49-F238E27FC236}">
                      <a16:creationId xmlns:a16="http://schemas.microsoft.com/office/drawing/2014/main" id="{EC46FD8A-448F-BB56-2FF2-E3C10B0284AE}"/>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327" name="Rectangle 271">
                <a:extLst>
                  <a:ext uri="{FF2B5EF4-FFF2-40B4-BE49-F238E27FC236}">
                    <a16:creationId xmlns:a16="http://schemas.microsoft.com/office/drawing/2014/main" id="{A2A3DB58-BA4C-3544-E804-42CEDFF4ADF7}"/>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38" name="Freeform 272">
                <a:extLst>
                  <a:ext uri="{FF2B5EF4-FFF2-40B4-BE49-F238E27FC236}">
                    <a16:creationId xmlns:a16="http://schemas.microsoft.com/office/drawing/2014/main" id="{CDC9A353-4495-0BFB-E762-53040EED940F}"/>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39" name="Freeform 273">
                <a:extLst>
                  <a:ext uri="{FF2B5EF4-FFF2-40B4-BE49-F238E27FC236}">
                    <a16:creationId xmlns:a16="http://schemas.microsoft.com/office/drawing/2014/main" id="{C153E2FC-4B18-D7C7-C701-64C722F59EB8}"/>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0" name="Oval 274">
                <a:extLst>
                  <a:ext uri="{FF2B5EF4-FFF2-40B4-BE49-F238E27FC236}">
                    <a16:creationId xmlns:a16="http://schemas.microsoft.com/office/drawing/2014/main" id="{8E43F9CE-F7D1-B7D6-CCD6-4BF02E599B19}"/>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41" name="Freeform 275">
                <a:extLst>
                  <a:ext uri="{FF2B5EF4-FFF2-40B4-BE49-F238E27FC236}">
                    <a16:creationId xmlns:a16="http://schemas.microsoft.com/office/drawing/2014/main" id="{E83AB237-24BC-DA30-B1DE-AFEFD5C6AD72}"/>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2" name="AutoShape 276">
                <a:extLst>
                  <a:ext uri="{FF2B5EF4-FFF2-40B4-BE49-F238E27FC236}">
                    <a16:creationId xmlns:a16="http://schemas.microsoft.com/office/drawing/2014/main" id="{24BC0A91-8C18-273B-D648-2BCB434BED4E}"/>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33" name="AutoShape 277">
                <a:extLst>
                  <a:ext uri="{FF2B5EF4-FFF2-40B4-BE49-F238E27FC236}">
                    <a16:creationId xmlns:a16="http://schemas.microsoft.com/office/drawing/2014/main" id="{D8FF9377-0528-79BE-78F8-A164BFD88BFA}"/>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34" name="Oval 278">
                <a:extLst>
                  <a:ext uri="{FF2B5EF4-FFF2-40B4-BE49-F238E27FC236}">
                    <a16:creationId xmlns:a16="http://schemas.microsoft.com/office/drawing/2014/main" id="{4D4B1D61-F0AC-1412-1709-67AB40D3F9A8}"/>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35" name="Oval 279">
                <a:extLst>
                  <a:ext uri="{FF2B5EF4-FFF2-40B4-BE49-F238E27FC236}">
                    <a16:creationId xmlns:a16="http://schemas.microsoft.com/office/drawing/2014/main" id="{74E2C854-C3F3-E9FB-6D56-321FD104111B}"/>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336" name="Oval 280">
                <a:extLst>
                  <a:ext uri="{FF2B5EF4-FFF2-40B4-BE49-F238E27FC236}">
                    <a16:creationId xmlns:a16="http://schemas.microsoft.com/office/drawing/2014/main" id="{C5C2A7F7-BCE9-9997-FFE0-2C0C2A1FF8D6}"/>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37" name="Rectangle 281">
                <a:extLst>
                  <a:ext uri="{FF2B5EF4-FFF2-40B4-BE49-F238E27FC236}">
                    <a16:creationId xmlns:a16="http://schemas.microsoft.com/office/drawing/2014/main" id="{7394CFE4-60D8-E0BF-E8B9-60D7096AB46E}"/>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223" name="TextBox 492">
              <a:extLst>
                <a:ext uri="{FF2B5EF4-FFF2-40B4-BE49-F238E27FC236}">
                  <a16:creationId xmlns:a16="http://schemas.microsoft.com/office/drawing/2014/main" id="{59846116-5AB0-402E-4671-1B534DAD4CD8}"/>
                </a:ext>
              </a:extLst>
            </p:cNvPr>
            <p:cNvSpPr txBox="1">
              <a:spLocks noChangeArrowheads="1"/>
            </p:cNvSpPr>
            <p:nvPr/>
          </p:nvSpPr>
          <p:spPr bwMode="auto">
            <a:xfrm>
              <a:off x="7600043" y="1655943"/>
              <a:ext cx="806842" cy="553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218128" name="Straight Arrow Connector 495">
            <a:extLst>
              <a:ext uri="{FF2B5EF4-FFF2-40B4-BE49-F238E27FC236}">
                <a16:creationId xmlns:a16="http://schemas.microsoft.com/office/drawing/2014/main" id="{8F519DBE-62B9-0D7C-389E-669B9FA6001B}"/>
              </a:ext>
            </a:extLst>
          </p:cNvPr>
          <p:cNvCxnSpPr>
            <a:cxnSpLocks noChangeShapeType="1"/>
          </p:cNvCxnSpPr>
          <p:nvPr/>
        </p:nvCxnSpPr>
        <p:spPr bwMode="auto">
          <a:xfrm flipH="1">
            <a:off x="4762500" y="2732089"/>
            <a:ext cx="7938" cy="2376487"/>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8129" name="Group 500">
            <a:extLst>
              <a:ext uri="{FF2B5EF4-FFF2-40B4-BE49-F238E27FC236}">
                <a16:creationId xmlns:a16="http://schemas.microsoft.com/office/drawing/2014/main" id="{D4F49E56-6ACA-B93D-B6ED-D387C16836C2}"/>
              </a:ext>
            </a:extLst>
          </p:cNvPr>
          <p:cNvGrpSpPr>
            <a:grpSpLocks/>
          </p:cNvGrpSpPr>
          <p:nvPr/>
        </p:nvGrpSpPr>
        <p:grpSpPr bwMode="auto">
          <a:xfrm>
            <a:off x="4603750" y="3705225"/>
            <a:ext cx="317500" cy="369888"/>
            <a:chOff x="1614533" y="4280420"/>
            <a:chExt cx="317511" cy="369332"/>
          </a:xfrm>
        </p:grpSpPr>
        <p:sp>
          <p:nvSpPr>
            <p:cNvPr id="218219" name="Oval 501">
              <a:extLst>
                <a:ext uri="{FF2B5EF4-FFF2-40B4-BE49-F238E27FC236}">
                  <a16:creationId xmlns:a16="http://schemas.microsoft.com/office/drawing/2014/main" id="{4C153A41-19C6-A957-0152-CC86EC9EDD24}"/>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18220" name="TextBox 502">
              <a:extLst>
                <a:ext uri="{FF2B5EF4-FFF2-40B4-BE49-F238E27FC236}">
                  <a16:creationId xmlns:a16="http://schemas.microsoft.com/office/drawing/2014/main" id="{E48851D8-F762-AEDE-FC95-4C8EEFA66DBF}"/>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2</a:t>
              </a:r>
            </a:p>
          </p:txBody>
        </p:sp>
      </p:grpSp>
      <p:sp>
        <p:nvSpPr>
          <p:cNvPr id="218130" name="TextBox 503">
            <a:extLst>
              <a:ext uri="{FF2B5EF4-FFF2-40B4-BE49-F238E27FC236}">
                <a16:creationId xmlns:a16="http://schemas.microsoft.com/office/drawing/2014/main" id="{9841A89C-AF53-7CBD-4B6D-EA29171CC3FC}"/>
              </a:ext>
            </a:extLst>
          </p:cNvPr>
          <p:cNvSpPr txBox="1">
            <a:spLocks noChangeArrowheads="1"/>
          </p:cNvSpPr>
          <p:nvPr/>
        </p:nvSpPr>
        <p:spPr bwMode="auto">
          <a:xfrm>
            <a:off x="3338514" y="3398838"/>
            <a:ext cx="20335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2. Bob browses</a:t>
            </a:r>
          </a:p>
          <a:p>
            <a:r>
              <a:rPr lang="en-US" altLang="en-US" sz="1800">
                <a:latin typeface="Arial Narrow" panose="020B0604020202020204" pitchFamily="34" charset="0"/>
              </a:rPr>
              <a:t>Netflix video</a:t>
            </a:r>
          </a:p>
        </p:txBody>
      </p:sp>
      <p:cxnSp>
        <p:nvCxnSpPr>
          <p:cNvPr id="218131" name="Straight Arrow Connector 504">
            <a:extLst>
              <a:ext uri="{FF2B5EF4-FFF2-40B4-BE49-F238E27FC236}">
                <a16:creationId xmlns:a16="http://schemas.microsoft.com/office/drawing/2014/main" id="{EACDC3F9-2178-BB98-1233-31E3312E0520}"/>
              </a:ext>
            </a:extLst>
          </p:cNvPr>
          <p:cNvCxnSpPr>
            <a:cxnSpLocks noChangeShapeType="1"/>
          </p:cNvCxnSpPr>
          <p:nvPr/>
        </p:nvCxnSpPr>
        <p:spPr bwMode="auto">
          <a:xfrm flipH="1">
            <a:off x="5076826" y="2827339"/>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8132" name="Group 506">
            <a:extLst>
              <a:ext uri="{FF2B5EF4-FFF2-40B4-BE49-F238E27FC236}">
                <a16:creationId xmlns:a16="http://schemas.microsoft.com/office/drawing/2014/main" id="{8593DD34-61B0-6EF9-84C3-A3DB7F7B4A84}"/>
              </a:ext>
            </a:extLst>
          </p:cNvPr>
          <p:cNvGrpSpPr>
            <a:grpSpLocks/>
          </p:cNvGrpSpPr>
          <p:nvPr/>
        </p:nvGrpSpPr>
        <p:grpSpPr bwMode="auto">
          <a:xfrm>
            <a:off x="4903788" y="3862389"/>
            <a:ext cx="317500" cy="369887"/>
            <a:chOff x="1614533" y="4280420"/>
            <a:chExt cx="317511" cy="369332"/>
          </a:xfrm>
        </p:grpSpPr>
        <p:sp>
          <p:nvSpPr>
            <p:cNvPr id="218217" name="Oval 507">
              <a:extLst>
                <a:ext uri="{FF2B5EF4-FFF2-40B4-BE49-F238E27FC236}">
                  <a16:creationId xmlns:a16="http://schemas.microsoft.com/office/drawing/2014/main" id="{B966FB9C-A829-ADB0-257C-0B5DD31D063D}"/>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18218" name="TextBox 508">
              <a:extLst>
                <a:ext uri="{FF2B5EF4-FFF2-40B4-BE49-F238E27FC236}">
                  <a16:creationId xmlns:a16="http://schemas.microsoft.com/office/drawing/2014/main" id="{796861E8-B23B-67CF-31CB-537DD1E11F15}"/>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3</a:t>
              </a:r>
            </a:p>
          </p:txBody>
        </p:sp>
      </p:grpSp>
      <p:sp>
        <p:nvSpPr>
          <p:cNvPr id="218133" name="TextBox 509">
            <a:extLst>
              <a:ext uri="{FF2B5EF4-FFF2-40B4-BE49-F238E27FC236}">
                <a16:creationId xmlns:a16="http://schemas.microsoft.com/office/drawing/2014/main" id="{A8D41EA5-DB84-9D51-CBC5-BC3C3EC9C412}"/>
              </a:ext>
            </a:extLst>
          </p:cNvPr>
          <p:cNvSpPr txBox="1">
            <a:spLocks noChangeArrowheads="1"/>
          </p:cNvSpPr>
          <p:nvPr/>
        </p:nvSpPr>
        <p:spPr bwMode="auto">
          <a:xfrm>
            <a:off x="5089525" y="3038475"/>
            <a:ext cx="1785938"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3. Manifest file</a:t>
            </a:r>
          </a:p>
          <a:p>
            <a:r>
              <a:rPr lang="en-US" altLang="en-US" sz="1800">
                <a:latin typeface="Arial Narrow" panose="020B0604020202020204" pitchFamily="34" charset="0"/>
              </a:rPr>
              <a:t>returned for </a:t>
            </a:r>
          </a:p>
          <a:p>
            <a:r>
              <a:rPr lang="en-US" altLang="en-US" sz="1800">
                <a:latin typeface="Arial Narrow" panose="020B0604020202020204" pitchFamily="34" charset="0"/>
              </a:rPr>
              <a:t>requested video</a:t>
            </a:r>
          </a:p>
        </p:txBody>
      </p:sp>
      <p:sp>
        <p:nvSpPr>
          <p:cNvPr id="61446" name="Right Arrow 61445">
            <a:extLst>
              <a:ext uri="{FF2B5EF4-FFF2-40B4-BE49-F238E27FC236}">
                <a16:creationId xmlns:a16="http://schemas.microsoft.com/office/drawing/2014/main" id="{FBB1A2C3-134F-F374-9C38-5F13FA910FAC}"/>
              </a:ext>
            </a:extLst>
          </p:cNvPr>
          <p:cNvSpPr/>
          <p:nvPr/>
        </p:nvSpPr>
        <p:spPr bwMode="auto">
          <a:xfrm rot="10543217">
            <a:off x="5239373" y="5249206"/>
            <a:ext cx="2215511" cy="391437"/>
          </a:xfrm>
          <a:prstGeom prst="rightArrow">
            <a:avLst/>
          </a:prstGeom>
          <a:gradFill flip="none" rotWithShape="1">
            <a:gsLst>
              <a:gs pos="0">
                <a:srgbClr val="000090"/>
              </a:gs>
              <a:gs pos="100000">
                <a:srgbClr val="FFFFFF"/>
              </a:gs>
            </a:gsLst>
            <a:lin ang="10260000" scaled="0"/>
            <a:tileRect/>
          </a:gradFill>
          <a:ln w="15875">
            <a:gradFill flip="none" rotWithShape="1">
              <a:gsLst>
                <a:gs pos="0">
                  <a:srgbClr val="000090"/>
                </a:gs>
                <a:gs pos="100000">
                  <a:srgbClr val="FFFFFF"/>
                </a:gs>
              </a:gsLst>
              <a:lin ang="0" scaled="1"/>
              <a:tileRect/>
            </a:gradFill>
          </a:ln>
        </p:spPr>
        <p:txBody>
          <a:bodyPr wrap="none"/>
          <a:lstStyle/>
          <a:p>
            <a:pPr>
              <a:buFont typeface="ZapfDingbats" charset="0"/>
              <a:buNone/>
              <a:defRPr/>
            </a:pPr>
            <a:endParaRPr lang="en-US" dirty="0">
              <a:latin typeface="Comic Sans MS" pitchFamily="66" charset="0"/>
              <a:ea typeface="ＭＳ Ｐゴシック" charset="0"/>
              <a:cs typeface="ＭＳ Ｐゴシック" charset="0"/>
            </a:endParaRPr>
          </a:p>
        </p:txBody>
      </p:sp>
      <p:cxnSp>
        <p:nvCxnSpPr>
          <p:cNvPr id="218137" name="Straight Arrow Connector 513">
            <a:extLst>
              <a:ext uri="{FF2B5EF4-FFF2-40B4-BE49-F238E27FC236}">
                <a16:creationId xmlns:a16="http://schemas.microsoft.com/office/drawing/2014/main" id="{282F396C-BE13-CC32-C6D4-F9D45DB71087}"/>
              </a:ext>
            </a:extLst>
          </p:cNvPr>
          <p:cNvCxnSpPr>
            <a:cxnSpLocks noChangeShapeType="1"/>
          </p:cNvCxnSpPr>
          <p:nvPr/>
        </p:nvCxnSpPr>
        <p:spPr bwMode="auto">
          <a:xfrm flipV="1">
            <a:off x="5422900" y="5110164"/>
            <a:ext cx="1892300" cy="147637"/>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8138" name="TextBox 516">
            <a:extLst>
              <a:ext uri="{FF2B5EF4-FFF2-40B4-BE49-F238E27FC236}">
                <a16:creationId xmlns:a16="http://schemas.microsoft.com/office/drawing/2014/main" id="{B3F22ED6-F8F3-1EBE-F775-13759F404389}"/>
              </a:ext>
            </a:extLst>
          </p:cNvPr>
          <p:cNvSpPr txBox="1">
            <a:spLocks noChangeArrowheads="1"/>
          </p:cNvSpPr>
          <p:nvPr/>
        </p:nvSpPr>
        <p:spPr bwMode="auto">
          <a:xfrm>
            <a:off x="5686425" y="5622926"/>
            <a:ext cx="178593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4. DASH streaming</a:t>
            </a:r>
          </a:p>
        </p:txBody>
      </p:sp>
      <p:cxnSp>
        <p:nvCxnSpPr>
          <p:cNvPr id="218139" name="Straight Arrow Connector 517">
            <a:extLst>
              <a:ext uri="{FF2B5EF4-FFF2-40B4-BE49-F238E27FC236}">
                <a16:creationId xmlns:a16="http://schemas.microsoft.com/office/drawing/2014/main" id="{10FA0EB7-74EB-71DC-39A7-EBCFDBA21900}"/>
              </a:ext>
            </a:extLst>
          </p:cNvPr>
          <p:cNvCxnSpPr>
            <a:cxnSpLocks noChangeShapeType="1"/>
          </p:cNvCxnSpPr>
          <p:nvPr/>
        </p:nvCxnSpPr>
        <p:spPr bwMode="auto">
          <a:xfrm>
            <a:off x="6489701" y="2497139"/>
            <a:ext cx="2049463" cy="269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8140" name="Straight Arrow Connector 521">
            <a:extLst>
              <a:ext uri="{FF2B5EF4-FFF2-40B4-BE49-F238E27FC236}">
                <a16:creationId xmlns:a16="http://schemas.microsoft.com/office/drawing/2014/main" id="{AE99AC7D-DCC1-71A1-52FA-A17E1BB2BD59}"/>
              </a:ext>
            </a:extLst>
          </p:cNvPr>
          <p:cNvCxnSpPr>
            <a:cxnSpLocks noChangeShapeType="1"/>
          </p:cNvCxnSpPr>
          <p:nvPr/>
        </p:nvCxnSpPr>
        <p:spPr bwMode="auto">
          <a:xfrm>
            <a:off x="6499226" y="2540001"/>
            <a:ext cx="1541463" cy="1133475"/>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8141" name="Straight Arrow Connector 523">
            <a:extLst>
              <a:ext uri="{FF2B5EF4-FFF2-40B4-BE49-F238E27FC236}">
                <a16:creationId xmlns:a16="http://schemas.microsoft.com/office/drawing/2014/main" id="{82AD0CF0-B286-F11C-34A7-D0D281EA7529}"/>
              </a:ext>
            </a:extLst>
          </p:cNvPr>
          <p:cNvCxnSpPr>
            <a:cxnSpLocks noChangeShapeType="1"/>
          </p:cNvCxnSpPr>
          <p:nvPr/>
        </p:nvCxnSpPr>
        <p:spPr bwMode="auto">
          <a:xfrm>
            <a:off x="6489700" y="2554289"/>
            <a:ext cx="2019300" cy="27066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8142" name="TextBox 527">
            <a:extLst>
              <a:ext uri="{FF2B5EF4-FFF2-40B4-BE49-F238E27FC236}">
                <a16:creationId xmlns:a16="http://schemas.microsoft.com/office/drawing/2014/main" id="{1A6D26AC-4982-102B-E16D-7AA3C5B642F4}"/>
              </a:ext>
            </a:extLst>
          </p:cNvPr>
          <p:cNvSpPr txBox="1">
            <a:spLocks noChangeArrowheads="1"/>
          </p:cNvSpPr>
          <p:nvPr/>
        </p:nvSpPr>
        <p:spPr bwMode="auto">
          <a:xfrm>
            <a:off x="6237289" y="1644651"/>
            <a:ext cx="20335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upload copies of multiple versions of video to CDN servers</a:t>
            </a:r>
          </a:p>
        </p:txBody>
      </p:sp>
      <p:grpSp>
        <p:nvGrpSpPr>
          <p:cNvPr id="218143" name="Group 383">
            <a:extLst>
              <a:ext uri="{FF2B5EF4-FFF2-40B4-BE49-F238E27FC236}">
                <a16:creationId xmlns:a16="http://schemas.microsoft.com/office/drawing/2014/main" id="{72AB7973-B73C-65F8-7C4E-BE0E6BA73350}"/>
              </a:ext>
            </a:extLst>
          </p:cNvPr>
          <p:cNvGrpSpPr>
            <a:grpSpLocks/>
          </p:cNvGrpSpPr>
          <p:nvPr/>
        </p:nvGrpSpPr>
        <p:grpSpPr bwMode="auto">
          <a:xfrm>
            <a:off x="7921626" y="3060700"/>
            <a:ext cx="1374775" cy="1354138"/>
            <a:chOff x="7030938" y="1184076"/>
            <a:chExt cx="1375947" cy="1355492"/>
          </a:xfrm>
        </p:grpSpPr>
        <p:sp>
          <p:nvSpPr>
            <p:cNvPr id="218182" name="Freeform 1287">
              <a:extLst>
                <a:ext uri="{FF2B5EF4-FFF2-40B4-BE49-F238E27FC236}">
                  <a16:creationId xmlns:a16="http://schemas.microsoft.com/office/drawing/2014/main" id="{11587E41-5E75-9E71-4773-263A6849F546}"/>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183" name="Group 249">
              <a:extLst>
                <a:ext uri="{FF2B5EF4-FFF2-40B4-BE49-F238E27FC236}">
                  <a16:creationId xmlns:a16="http://schemas.microsoft.com/office/drawing/2014/main" id="{4A2B7249-17B7-7E90-6C02-B3A2DAFDBD45}"/>
                </a:ext>
              </a:extLst>
            </p:cNvPr>
            <p:cNvGrpSpPr>
              <a:grpSpLocks/>
            </p:cNvGrpSpPr>
            <p:nvPr/>
          </p:nvGrpSpPr>
          <p:grpSpPr bwMode="auto">
            <a:xfrm>
              <a:off x="7191141" y="1665569"/>
              <a:ext cx="365533" cy="637551"/>
              <a:chOff x="4140" y="429"/>
              <a:chExt cx="1425" cy="2396"/>
            </a:xfrm>
          </p:grpSpPr>
          <p:sp>
            <p:nvSpPr>
              <p:cNvPr id="218185" name="Freeform 250">
                <a:extLst>
                  <a:ext uri="{FF2B5EF4-FFF2-40B4-BE49-F238E27FC236}">
                    <a16:creationId xmlns:a16="http://schemas.microsoft.com/office/drawing/2014/main" id="{2947108A-EB97-D3B6-B770-88BCB16096C1}"/>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4" name="Rectangle 251">
                <a:extLst>
                  <a:ext uri="{FF2B5EF4-FFF2-40B4-BE49-F238E27FC236}">
                    <a16:creationId xmlns:a16="http://schemas.microsoft.com/office/drawing/2014/main" id="{0BB10F30-4FF5-64F6-2FEB-77F2AD100C50}"/>
                  </a:ext>
                </a:extLst>
              </p:cNvPr>
              <p:cNvSpPr>
                <a:spLocks noChangeArrowheads="1"/>
              </p:cNvSpPr>
              <p:nvPr/>
            </p:nvSpPr>
            <p:spPr bwMode="auto">
              <a:xfrm>
                <a:off x="4203" y="435"/>
                <a:ext cx="1053" cy="227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187" name="Freeform 252">
                <a:extLst>
                  <a:ext uri="{FF2B5EF4-FFF2-40B4-BE49-F238E27FC236}">
                    <a16:creationId xmlns:a16="http://schemas.microsoft.com/office/drawing/2014/main" id="{B01377AF-864B-CD1E-19AC-0864732388A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188" name="Freeform 253">
                <a:extLst>
                  <a:ext uri="{FF2B5EF4-FFF2-40B4-BE49-F238E27FC236}">
                    <a16:creationId xmlns:a16="http://schemas.microsoft.com/office/drawing/2014/main" id="{1640D779-C924-76FA-B621-9F7EAF7CD67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8" name="Rectangle 254">
                <a:extLst>
                  <a:ext uri="{FF2B5EF4-FFF2-40B4-BE49-F238E27FC236}">
                    <a16:creationId xmlns:a16="http://schemas.microsoft.com/office/drawing/2014/main" id="{0E08580B-CEEA-F8E2-18BC-21734C4DCD6F}"/>
                  </a:ext>
                </a:extLst>
              </p:cNvPr>
              <p:cNvSpPr>
                <a:spLocks noChangeArrowheads="1"/>
              </p:cNvSpPr>
              <p:nvPr/>
            </p:nvSpPr>
            <p:spPr bwMode="auto">
              <a:xfrm>
                <a:off x="4215" y="698"/>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90" name="Group 255">
                <a:extLst>
                  <a:ext uri="{FF2B5EF4-FFF2-40B4-BE49-F238E27FC236}">
                    <a16:creationId xmlns:a16="http://schemas.microsoft.com/office/drawing/2014/main" id="{5F50A4F3-E220-DE5C-148A-A1930DDD2596}"/>
                  </a:ext>
                </a:extLst>
              </p:cNvPr>
              <p:cNvGrpSpPr>
                <a:grpSpLocks/>
              </p:cNvGrpSpPr>
              <p:nvPr/>
            </p:nvGrpSpPr>
            <p:grpSpPr bwMode="auto">
              <a:xfrm>
                <a:off x="4749" y="668"/>
                <a:ext cx="581" cy="145"/>
                <a:chOff x="614" y="2568"/>
                <a:chExt cx="725" cy="139"/>
              </a:xfrm>
            </p:grpSpPr>
            <p:sp>
              <p:nvSpPr>
                <p:cNvPr id="466" name="AutoShape 256">
                  <a:extLst>
                    <a:ext uri="{FF2B5EF4-FFF2-40B4-BE49-F238E27FC236}">
                      <a16:creationId xmlns:a16="http://schemas.microsoft.com/office/drawing/2014/main" id="{CA38F8D9-3616-5611-0938-5354F3A3FFCD}"/>
                    </a:ext>
                  </a:extLst>
                </p:cNvPr>
                <p:cNvSpPr>
                  <a:spLocks noChangeArrowheads="1"/>
                </p:cNvSpPr>
                <p:nvPr/>
              </p:nvSpPr>
              <p:spPr bwMode="auto">
                <a:xfrm>
                  <a:off x="613" y="2574"/>
                  <a:ext cx="727"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67" name="AutoShape 257">
                  <a:extLst>
                    <a:ext uri="{FF2B5EF4-FFF2-40B4-BE49-F238E27FC236}">
                      <a16:creationId xmlns:a16="http://schemas.microsoft.com/office/drawing/2014/main" id="{8FF9E55E-6E22-8237-51C2-E34217C264B5}"/>
                    </a:ext>
                  </a:extLst>
                </p:cNvPr>
                <p:cNvSpPr>
                  <a:spLocks noChangeArrowheads="1"/>
                </p:cNvSpPr>
                <p:nvPr/>
              </p:nvSpPr>
              <p:spPr bwMode="auto">
                <a:xfrm>
                  <a:off x="628"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01" name="Rectangle 258">
                <a:extLst>
                  <a:ext uri="{FF2B5EF4-FFF2-40B4-BE49-F238E27FC236}">
                    <a16:creationId xmlns:a16="http://schemas.microsoft.com/office/drawing/2014/main" id="{741FD258-8E71-DD0A-49BC-F98E94E759F0}"/>
                  </a:ext>
                </a:extLst>
              </p:cNvPr>
              <p:cNvSpPr>
                <a:spLocks noChangeArrowheads="1"/>
              </p:cNvSpPr>
              <p:nvPr/>
            </p:nvSpPr>
            <p:spPr bwMode="auto">
              <a:xfrm>
                <a:off x="4228" y="1020"/>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92" name="Group 259">
                <a:extLst>
                  <a:ext uri="{FF2B5EF4-FFF2-40B4-BE49-F238E27FC236}">
                    <a16:creationId xmlns:a16="http://schemas.microsoft.com/office/drawing/2014/main" id="{4625E9D7-60DC-1481-BFE1-7E1597308033}"/>
                  </a:ext>
                </a:extLst>
              </p:cNvPr>
              <p:cNvGrpSpPr>
                <a:grpSpLocks/>
              </p:cNvGrpSpPr>
              <p:nvPr/>
            </p:nvGrpSpPr>
            <p:grpSpPr bwMode="auto">
              <a:xfrm>
                <a:off x="4747" y="994"/>
                <a:ext cx="581" cy="134"/>
                <a:chOff x="614" y="2568"/>
                <a:chExt cx="725" cy="139"/>
              </a:xfrm>
            </p:grpSpPr>
            <p:sp>
              <p:nvSpPr>
                <p:cNvPr id="463" name="AutoShape 260">
                  <a:extLst>
                    <a:ext uri="{FF2B5EF4-FFF2-40B4-BE49-F238E27FC236}">
                      <a16:creationId xmlns:a16="http://schemas.microsoft.com/office/drawing/2014/main" id="{9724A09C-003D-DA20-344F-05C7F3CCEC5B}"/>
                    </a:ext>
                  </a:extLst>
                </p:cNvPr>
                <p:cNvSpPr>
                  <a:spLocks noChangeArrowheads="1"/>
                </p:cNvSpPr>
                <p:nvPr/>
              </p:nvSpPr>
              <p:spPr bwMode="auto">
                <a:xfrm>
                  <a:off x="615"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64" name="AutoShape 261">
                  <a:extLst>
                    <a:ext uri="{FF2B5EF4-FFF2-40B4-BE49-F238E27FC236}">
                      <a16:creationId xmlns:a16="http://schemas.microsoft.com/office/drawing/2014/main" id="{4BA3F061-2D47-B8B1-F39C-5952125EE2D1}"/>
                    </a:ext>
                  </a:extLst>
                </p:cNvPr>
                <p:cNvSpPr>
                  <a:spLocks noChangeArrowheads="1"/>
                </p:cNvSpPr>
                <p:nvPr/>
              </p:nvSpPr>
              <p:spPr bwMode="auto">
                <a:xfrm>
                  <a:off x="631" y="2595"/>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17" name="Rectangle 262">
                <a:extLst>
                  <a:ext uri="{FF2B5EF4-FFF2-40B4-BE49-F238E27FC236}">
                    <a16:creationId xmlns:a16="http://schemas.microsoft.com/office/drawing/2014/main" id="{F366C70C-0EAD-3C85-EBD9-5B69EC32875E}"/>
                  </a:ext>
                </a:extLst>
              </p:cNvPr>
              <p:cNvSpPr>
                <a:spLocks noChangeArrowheads="1"/>
              </p:cNvSpPr>
              <p:nvPr/>
            </p:nvSpPr>
            <p:spPr bwMode="auto">
              <a:xfrm>
                <a:off x="4215"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18" name="Rectangle 263">
                <a:extLst>
                  <a:ext uri="{FF2B5EF4-FFF2-40B4-BE49-F238E27FC236}">
                    <a16:creationId xmlns:a16="http://schemas.microsoft.com/office/drawing/2014/main" id="{28F81781-A320-BF8A-225D-24D694410A45}"/>
                  </a:ext>
                </a:extLst>
              </p:cNvPr>
              <p:cNvSpPr>
                <a:spLocks noChangeArrowheads="1"/>
              </p:cNvSpPr>
              <p:nvPr/>
            </p:nvSpPr>
            <p:spPr bwMode="auto">
              <a:xfrm>
                <a:off x="4228" y="1653"/>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95" name="Group 264">
                <a:extLst>
                  <a:ext uri="{FF2B5EF4-FFF2-40B4-BE49-F238E27FC236}">
                    <a16:creationId xmlns:a16="http://schemas.microsoft.com/office/drawing/2014/main" id="{C557C92E-2701-36E7-810B-64FCFC6670EA}"/>
                  </a:ext>
                </a:extLst>
              </p:cNvPr>
              <p:cNvGrpSpPr>
                <a:grpSpLocks/>
              </p:cNvGrpSpPr>
              <p:nvPr/>
            </p:nvGrpSpPr>
            <p:grpSpPr bwMode="auto">
              <a:xfrm>
                <a:off x="4735" y="1627"/>
                <a:ext cx="582" cy="151"/>
                <a:chOff x="614" y="2568"/>
                <a:chExt cx="725" cy="139"/>
              </a:xfrm>
            </p:grpSpPr>
            <p:sp>
              <p:nvSpPr>
                <p:cNvPr id="459" name="AutoShape 265">
                  <a:extLst>
                    <a:ext uri="{FF2B5EF4-FFF2-40B4-BE49-F238E27FC236}">
                      <a16:creationId xmlns:a16="http://schemas.microsoft.com/office/drawing/2014/main" id="{006C9059-BF68-CFE9-10D5-4C137D3F5154}"/>
                    </a:ext>
                  </a:extLst>
                </p:cNvPr>
                <p:cNvSpPr>
                  <a:spLocks noChangeArrowheads="1"/>
                </p:cNvSpPr>
                <p:nvPr/>
              </p:nvSpPr>
              <p:spPr bwMode="auto">
                <a:xfrm>
                  <a:off x="615"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62" name="AutoShape 266">
                  <a:extLst>
                    <a:ext uri="{FF2B5EF4-FFF2-40B4-BE49-F238E27FC236}">
                      <a16:creationId xmlns:a16="http://schemas.microsoft.com/office/drawing/2014/main" id="{7CF5C8C2-8B72-C40C-9F85-FD2E49312FEB}"/>
                    </a:ext>
                  </a:extLst>
                </p:cNvPr>
                <p:cNvSpPr>
                  <a:spLocks noChangeArrowheads="1"/>
                </p:cNvSpPr>
                <p:nvPr/>
              </p:nvSpPr>
              <p:spPr bwMode="auto">
                <a:xfrm>
                  <a:off x="630" y="2592"/>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196" name="Freeform 267">
                <a:extLst>
                  <a:ext uri="{FF2B5EF4-FFF2-40B4-BE49-F238E27FC236}">
                    <a16:creationId xmlns:a16="http://schemas.microsoft.com/office/drawing/2014/main" id="{F98E987A-70CE-E135-D98E-329AED3EB6C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197" name="Group 268">
                <a:extLst>
                  <a:ext uri="{FF2B5EF4-FFF2-40B4-BE49-F238E27FC236}">
                    <a16:creationId xmlns:a16="http://schemas.microsoft.com/office/drawing/2014/main" id="{55F6C684-D5FF-F206-B7E0-7BEC37F738C1}"/>
                  </a:ext>
                </a:extLst>
              </p:cNvPr>
              <p:cNvGrpSpPr>
                <a:grpSpLocks/>
              </p:cNvGrpSpPr>
              <p:nvPr/>
            </p:nvGrpSpPr>
            <p:grpSpPr bwMode="auto">
              <a:xfrm>
                <a:off x="4739" y="1327"/>
                <a:ext cx="582" cy="139"/>
                <a:chOff x="614" y="2568"/>
                <a:chExt cx="725" cy="139"/>
              </a:xfrm>
            </p:grpSpPr>
            <p:sp>
              <p:nvSpPr>
                <p:cNvPr id="455" name="AutoShape 269">
                  <a:extLst>
                    <a:ext uri="{FF2B5EF4-FFF2-40B4-BE49-F238E27FC236}">
                      <a16:creationId xmlns:a16="http://schemas.microsoft.com/office/drawing/2014/main" id="{FE169DB8-5C1F-13E5-43FC-AB0C065A8AAC}"/>
                    </a:ext>
                  </a:extLst>
                </p:cNvPr>
                <p:cNvSpPr>
                  <a:spLocks noChangeArrowheads="1"/>
                </p:cNvSpPr>
                <p:nvPr/>
              </p:nvSpPr>
              <p:spPr bwMode="auto">
                <a:xfrm>
                  <a:off x="625"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57" name="AutoShape 270">
                  <a:extLst>
                    <a:ext uri="{FF2B5EF4-FFF2-40B4-BE49-F238E27FC236}">
                      <a16:creationId xmlns:a16="http://schemas.microsoft.com/office/drawing/2014/main" id="{86832DA9-6DDF-7E6B-E2CF-E83444F0DE8A}"/>
                    </a:ext>
                  </a:extLst>
                </p:cNvPr>
                <p:cNvSpPr>
                  <a:spLocks noChangeArrowheads="1"/>
                </p:cNvSpPr>
                <p:nvPr/>
              </p:nvSpPr>
              <p:spPr bwMode="auto">
                <a:xfrm>
                  <a:off x="633" y="2584"/>
                  <a:ext cx="694"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23" name="Rectangle 271">
                <a:extLst>
                  <a:ext uri="{FF2B5EF4-FFF2-40B4-BE49-F238E27FC236}">
                    <a16:creationId xmlns:a16="http://schemas.microsoft.com/office/drawing/2014/main" id="{B749EBAD-D605-E16A-02A3-012ECB4FFA8C}"/>
                  </a:ext>
                </a:extLst>
              </p:cNvPr>
              <p:cNvSpPr>
                <a:spLocks noChangeArrowheads="1"/>
              </p:cNvSpPr>
              <p:nvPr/>
            </p:nvSpPr>
            <p:spPr bwMode="auto">
              <a:xfrm>
                <a:off x="5250" y="435"/>
                <a:ext cx="68" cy="228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199" name="Freeform 272">
                <a:extLst>
                  <a:ext uri="{FF2B5EF4-FFF2-40B4-BE49-F238E27FC236}">
                    <a16:creationId xmlns:a16="http://schemas.microsoft.com/office/drawing/2014/main" id="{3C3F29BA-D948-D5F8-BF15-0E8E182AE14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00" name="Freeform 273">
                <a:extLst>
                  <a:ext uri="{FF2B5EF4-FFF2-40B4-BE49-F238E27FC236}">
                    <a16:creationId xmlns:a16="http://schemas.microsoft.com/office/drawing/2014/main" id="{9E20A6C6-CAE6-D1F5-2C2A-AA0C954B4559}"/>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 name="Oval 274">
                <a:extLst>
                  <a:ext uri="{FF2B5EF4-FFF2-40B4-BE49-F238E27FC236}">
                    <a16:creationId xmlns:a16="http://schemas.microsoft.com/office/drawing/2014/main" id="{E1CBAF31-DFF3-BF40-0D42-6297B54ABCC0}"/>
                  </a:ext>
                </a:extLst>
              </p:cNvPr>
              <p:cNvSpPr>
                <a:spLocks noChangeArrowheads="1"/>
              </p:cNvSpPr>
              <p:nvPr/>
            </p:nvSpPr>
            <p:spPr bwMode="auto">
              <a:xfrm>
                <a:off x="5516"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02" name="Freeform 275">
                <a:extLst>
                  <a:ext uri="{FF2B5EF4-FFF2-40B4-BE49-F238E27FC236}">
                    <a16:creationId xmlns:a16="http://schemas.microsoft.com/office/drawing/2014/main" id="{51267428-1646-4878-4E3C-7848D554D24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2" name="AutoShape 276">
                <a:extLst>
                  <a:ext uri="{FF2B5EF4-FFF2-40B4-BE49-F238E27FC236}">
                    <a16:creationId xmlns:a16="http://schemas.microsoft.com/office/drawing/2014/main" id="{F3B5C5E1-A800-3A8C-0C31-0E3FEEB6A552}"/>
                  </a:ext>
                </a:extLst>
              </p:cNvPr>
              <p:cNvSpPr>
                <a:spLocks noChangeArrowheads="1"/>
              </p:cNvSpPr>
              <p:nvPr/>
            </p:nvSpPr>
            <p:spPr bwMode="auto">
              <a:xfrm>
                <a:off x="4141" y="2680"/>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4" name="AutoShape 277">
                <a:extLst>
                  <a:ext uri="{FF2B5EF4-FFF2-40B4-BE49-F238E27FC236}">
                    <a16:creationId xmlns:a16="http://schemas.microsoft.com/office/drawing/2014/main" id="{50452528-5879-CEBE-8114-F659727FCCE5}"/>
                  </a:ext>
                </a:extLst>
              </p:cNvPr>
              <p:cNvSpPr>
                <a:spLocks noChangeArrowheads="1"/>
              </p:cNvSpPr>
              <p:nvPr/>
            </p:nvSpPr>
            <p:spPr bwMode="auto">
              <a:xfrm>
                <a:off x="4203" y="2710"/>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5" name="Oval 278">
                <a:extLst>
                  <a:ext uri="{FF2B5EF4-FFF2-40B4-BE49-F238E27FC236}">
                    <a16:creationId xmlns:a16="http://schemas.microsoft.com/office/drawing/2014/main" id="{814FA70D-F54A-5894-BD77-F5427AC3EB3C}"/>
                  </a:ext>
                </a:extLst>
              </p:cNvPr>
              <p:cNvSpPr>
                <a:spLocks noChangeArrowheads="1"/>
              </p:cNvSpPr>
              <p:nvPr/>
            </p:nvSpPr>
            <p:spPr bwMode="auto">
              <a:xfrm>
                <a:off x="4308" y="2382"/>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7" name="Oval 279">
                <a:extLst>
                  <a:ext uri="{FF2B5EF4-FFF2-40B4-BE49-F238E27FC236}">
                    <a16:creationId xmlns:a16="http://schemas.microsoft.com/office/drawing/2014/main" id="{A404286B-8AE1-40B7-746E-73C5A818A993}"/>
                  </a:ext>
                </a:extLst>
              </p:cNvPr>
              <p:cNvSpPr>
                <a:spLocks noChangeArrowheads="1"/>
              </p:cNvSpPr>
              <p:nvPr/>
            </p:nvSpPr>
            <p:spPr bwMode="auto">
              <a:xfrm>
                <a:off x="4488" y="2382"/>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452" name="Oval 280">
                <a:extLst>
                  <a:ext uri="{FF2B5EF4-FFF2-40B4-BE49-F238E27FC236}">
                    <a16:creationId xmlns:a16="http://schemas.microsoft.com/office/drawing/2014/main" id="{6EA76AB8-A106-8552-CF5E-FF886C9F6FF1}"/>
                  </a:ext>
                </a:extLst>
              </p:cNvPr>
              <p:cNvSpPr>
                <a:spLocks noChangeArrowheads="1"/>
              </p:cNvSpPr>
              <p:nvPr/>
            </p:nvSpPr>
            <p:spPr bwMode="auto">
              <a:xfrm>
                <a:off x="4661" y="2382"/>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54" name="Rectangle 281">
                <a:extLst>
                  <a:ext uri="{FF2B5EF4-FFF2-40B4-BE49-F238E27FC236}">
                    <a16:creationId xmlns:a16="http://schemas.microsoft.com/office/drawing/2014/main" id="{F675C96A-E9D9-0A4E-5C89-4D34A3102A88}"/>
                  </a:ext>
                </a:extLst>
              </p:cNvPr>
              <p:cNvSpPr>
                <a:spLocks noChangeArrowheads="1"/>
              </p:cNvSpPr>
              <p:nvPr/>
            </p:nvSpPr>
            <p:spPr bwMode="auto">
              <a:xfrm>
                <a:off x="5064" y="1832"/>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184" name="TextBox 492">
              <a:extLst>
                <a:ext uri="{FF2B5EF4-FFF2-40B4-BE49-F238E27FC236}">
                  <a16:creationId xmlns:a16="http://schemas.microsoft.com/office/drawing/2014/main" id="{EADA8722-EB3E-AC2E-113F-8A0B0FFD0B0B}"/>
                </a:ext>
              </a:extLst>
            </p:cNvPr>
            <p:cNvSpPr txBox="1">
              <a:spLocks noChangeArrowheads="1"/>
            </p:cNvSpPr>
            <p:nvPr/>
          </p:nvSpPr>
          <p:spPr bwMode="auto">
            <a:xfrm>
              <a:off x="7600043" y="1655943"/>
              <a:ext cx="806842" cy="554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grpSp>
        <p:nvGrpSpPr>
          <p:cNvPr id="218144" name="Group 468">
            <a:extLst>
              <a:ext uri="{FF2B5EF4-FFF2-40B4-BE49-F238E27FC236}">
                <a16:creationId xmlns:a16="http://schemas.microsoft.com/office/drawing/2014/main" id="{BD359D1A-287A-5A96-4387-CCE79735C8F4}"/>
              </a:ext>
            </a:extLst>
          </p:cNvPr>
          <p:cNvGrpSpPr>
            <a:grpSpLocks/>
          </p:cNvGrpSpPr>
          <p:nvPr/>
        </p:nvGrpSpPr>
        <p:grpSpPr bwMode="auto">
          <a:xfrm>
            <a:off x="7558088" y="4451351"/>
            <a:ext cx="1376362" cy="1355725"/>
            <a:chOff x="7030938" y="1184076"/>
            <a:chExt cx="1375947" cy="1355492"/>
          </a:xfrm>
        </p:grpSpPr>
        <p:sp>
          <p:nvSpPr>
            <p:cNvPr id="218147" name="Freeform 1287">
              <a:extLst>
                <a:ext uri="{FF2B5EF4-FFF2-40B4-BE49-F238E27FC236}">
                  <a16:creationId xmlns:a16="http://schemas.microsoft.com/office/drawing/2014/main" id="{DC172EB0-1BDE-5374-0295-6DA4BCA59828}"/>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148" name="Group 249">
              <a:extLst>
                <a:ext uri="{FF2B5EF4-FFF2-40B4-BE49-F238E27FC236}">
                  <a16:creationId xmlns:a16="http://schemas.microsoft.com/office/drawing/2014/main" id="{4BE7EA5B-7023-0106-BDD9-B3470DAA58AE}"/>
                </a:ext>
              </a:extLst>
            </p:cNvPr>
            <p:cNvGrpSpPr>
              <a:grpSpLocks/>
            </p:cNvGrpSpPr>
            <p:nvPr/>
          </p:nvGrpSpPr>
          <p:grpSpPr bwMode="auto">
            <a:xfrm>
              <a:off x="7191141" y="1665569"/>
              <a:ext cx="365533" cy="637551"/>
              <a:chOff x="4140" y="429"/>
              <a:chExt cx="1425" cy="2396"/>
            </a:xfrm>
          </p:grpSpPr>
          <p:sp>
            <p:nvSpPr>
              <p:cNvPr id="218150" name="Freeform 250">
                <a:extLst>
                  <a:ext uri="{FF2B5EF4-FFF2-40B4-BE49-F238E27FC236}">
                    <a16:creationId xmlns:a16="http://schemas.microsoft.com/office/drawing/2014/main" id="{91DFCE47-CDFE-2FB2-8005-DFE3C78B513E}"/>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8" name="Rectangle 251">
                <a:extLst>
                  <a:ext uri="{FF2B5EF4-FFF2-40B4-BE49-F238E27FC236}">
                    <a16:creationId xmlns:a16="http://schemas.microsoft.com/office/drawing/2014/main" id="{1F5BEC58-271E-BEF9-2DCD-7936C7AFB586}"/>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152" name="Freeform 252">
                <a:extLst>
                  <a:ext uri="{FF2B5EF4-FFF2-40B4-BE49-F238E27FC236}">
                    <a16:creationId xmlns:a16="http://schemas.microsoft.com/office/drawing/2014/main" id="{EAEE691D-D584-30DD-F2D9-14ED73232B31}"/>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153" name="Freeform 253">
                <a:extLst>
                  <a:ext uri="{FF2B5EF4-FFF2-40B4-BE49-F238E27FC236}">
                    <a16:creationId xmlns:a16="http://schemas.microsoft.com/office/drawing/2014/main" id="{79C74402-3E9F-A786-3249-941736692176}"/>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 name="Rectangle 254">
                <a:extLst>
                  <a:ext uri="{FF2B5EF4-FFF2-40B4-BE49-F238E27FC236}">
                    <a16:creationId xmlns:a16="http://schemas.microsoft.com/office/drawing/2014/main" id="{80EB3992-6B6C-D721-5FCB-CF4FC4E32517}"/>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55" name="Group 255">
                <a:extLst>
                  <a:ext uri="{FF2B5EF4-FFF2-40B4-BE49-F238E27FC236}">
                    <a16:creationId xmlns:a16="http://schemas.microsoft.com/office/drawing/2014/main" id="{70D80365-2EF4-C91A-7249-FAC30744EA4C}"/>
                  </a:ext>
                </a:extLst>
              </p:cNvPr>
              <p:cNvGrpSpPr>
                <a:grpSpLocks/>
              </p:cNvGrpSpPr>
              <p:nvPr/>
            </p:nvGrpSpPr>
            <p:grpSpPr bwMode="auto">
              <a:xfrm>
                <a:off x="4749" y="668"/>
                <a:ext cx="581" cy="145"/>
                <a:chOff x="614" y="2568"/>
                <a:chExt cx="725" cy="139"/>
              </a:xfrm>
            </p:grpSpPr>
            <p:sp>
              <p:nvSpPr>
                <p:cNvPr id="517" name="AutoShape 256">
                  <a:extLst>
                    <a:ext uri="{FF2B5EF4-FFF2-40B4-BE49-F238E27FC236}">
                      <a16:creationId xmlns:a16="http://schemas.microsoft.com/office/drawing/2014/main" id="{06D90E7F-B534-EE86-9804-460D19283BF7}"/>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8" name="AutoShape 257">
                  <a:extLst>
                    <a:ext uri="{FF2B5EF4-FFF2-40B4-BE49-F238E27FC236}">
                      <a16:creationId xmlns:a16="http://schemas.microsoft.com/office/drawing/2014/main" id="{F05FA40A-BB64-1B07-E6D5-B72F6AEB0C09}"/>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93" name="Rectangle 258">
                <a:extLst>
                  <a:ext uri="{FF2B5EF4-FFF2-40B4-BE49-F238E27FC236}">
                    <a16:creationId xmlns:a16="http://schemas.microsoft.com/office/drawing/2014/main" id="{7463986D-3599-439E-FE29-1E9976C78F80}"/>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57" name="Group 259">
                <a:extLst>
                  <a:ext uri="{FF2B5EF4-FFF2-40B4-BE49-F238E27FC236}">
                    <a16:creationId xmlns:a16="http://schemas.microsoft.com/office/drawing/2014/main" id="{79A929F1-9590-627D-6F77-A983CAB5C606}"/>
                  </a:ext>
                </a:extLst>
              </p:cNvPr>
              <p:cNvGrpSpPr>
                <a:grpSpLocks/>
              </p:cNvGrpSpPr>
              <p:nvPr/>
            </p:nvGrpSpPr>
            <p:grpSpPr bwMode="auto">
              <a:xfrm>
                <a:off x="4747" y="994"/>
                <a:ext cx="581" cy="134"/>
                <a:chOff x="614" y="2568"/>
                <a:chExt cx="725" cy="139"/>
              </a:xfrm>
            </p:grpSpPr>
            <p:sp>
              <p:nvSpPr>
                <p:cNvPr id="515" name="AutoShape 260">
                  <a:extLst>
                    <a:ext uri="{FF2B5EF4-FFF2-40B4-BE49-F238E27FC236}">
                      <a16:creationId xmlns:a16="http://schemas.microsoft.com/office/drawing/2014/main" id="{D537C722-4D01-3DF5-FACB-80443291BAFD}"/>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6" name="AutoShape 261">
                  <a:extLst>
                    <a:ext uri="{FF2B5EF4-FFF2-40B4-BE49-F238E27FC236}">
                      <a16:creationId xmlns:a16="http://schemas.microsoft.com/office/drawing/2014/main" id="{6BF29089-BF46-FD12-4C50-F3BCC4D214F0}"/>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95" name="Rectangle 262">
                <a:extLst>
                  <a:ext uri="{FF2B5EF4-FFF2-40B4-BE49-F238E27FC236}">
                    <a16:creationId xmlns:a16="http://schemas.microsoft.com/office/drawing/2014/main" id="{79B6C0D9-4B5C-52B0-C8EB-98EAC774F689}"/>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6" name="Rectangle 263">
                <a:extLst>
                  <a:ext uri="{FF2B5EF4-FFF2-40B4-BE49-F238E27FC236}">
                    <a16:creationId xmlns:a16="http://schemas.microsoft.com/office/drawing/2014/main" id="{4DB23040-EC7A-AB00-1EFC-0CC41CAC6C99}"/>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60" name="Group 264">
                <a:extLst>
                  <a:ext uri="{FF2B5EF4-FFF2-40B4-BE49-F238E27FC236}">
                    <a16:creationId xmlns:a16="http://schemas.microsoft.com/office/drawing/2014/main" id="{352C311E-F3E0-E7DC-202A-0DE23C6CFF75}"/>
                  </a:ext>
                </a:extLst>
              </p:cNvPr>
              <p:cNvGrpSpPr>
                <a:grpSpLocks/>
              </p:cNvGrpSpPr>
              <p:nvPr/>
            </p:nvGrpSpPr>
            <p:grpSpPr bwMode="auto">
              <a:xfrm>
                <a:off x="4735" y="1627"/>
                <a:ext cx="582" cy="151"/>
                <a:chOff x="614" y="2568"/>
                <a:chExt cx="725" cy="139"/>
              </a:xfrm>
            </p:grpSpPr>
            <p:sp>
              <p:nvSpPr>
                <p:cNvPr id="513" name="AutoShape 265">
                  <a:extLst>
                    <a:ext uri="{FF2B5EF4-FFF2-40B4-BE49-F238E27FC236}">
                      <a16:creationId xmlns:a16="http://schemas.microsoft.com/office/drawing/2014/main" id="{D448DBD3-1388-6509-5AA2-42D5479E4E30}"/>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4" name="AutoShape 266">
                  <a:extLst>
                    <a:ext uri="{FF2B5EF4-FFF2-40B4-BE49-F238E27FC236}">
                      <a16:creationId xmlns:a16="http://schemas.microsoft.com/office/drawing/2014/main" id="{E0C26A15-3243-DFB7-44F3-1B3936B6C798}"/>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161" name="Freeform 267">
                <a:extLst>
                  <a:ext uri="{FF2B5EF4-FFF2-40B4-BE49-F238E27FC236}">
                    <a16:creationId xmlns:a16="http://schemas.microsoft.com/office/drawing/2014/main" id="{F56271E7-A011-6C56-5E49-4C159AEA50D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162" name="Group 268">
                <a:extLst>
                  <a:ext uri="{FF2B5EF4-FFF2-40B4-BE49-F238E27FC236}">
                    <a16:creationId xmlns:a16="http://schemas.microsoft.com/office/drawing/2014/main" id="{04E5FBED-6792-75E5-5D94-8288D7734AC1}"/>
                  </a:ext>
                </a:extLst>
              </p:cNvPr>
              <p:cNvGrpSpPr>
                <a:grpSpLocks/>
              </p:cNvGrpSpPr>
              <p:nvPr/>
            </p:nvGrpSpPr>
            <p:grpSpPr bwMode="auto">
              <a:xfrm>
                <a:off x="4739" y="1327"/>
                <a:ext cx="582" cy="139"/>
                <a:chOff x="614" y="2568"/>
                <a:chExt cx="725" cy="139"/>
              </a:xfrm>
            </p:grpSpPr>
            <p:sp>
              <p:nvSpPr>
                <p:cNvPr id="511" name="AutoShape 269">
                  <a:extLst>
                    <a:ext uri="{FF2B5EF4-FFF2-40B4-BE49-F238E27FC236}">
                      <a16:creationId xmlns:a16="http://schemas.microsoft.com/office/drawing/2014/main" id="{7A28BDBB-DDC2-C681-D240-AE9551CCFD29}"/>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2" name="AutoShape 270">
                  <a:extLst>
                    <a:ext uri="{FF2B5EF4-FFF2-40B4-BE49-F238E27FC236}">
                      <a16:creationId xmlns:a16="http://schemas.microsoft.com/office/drawing/2014/main" id="{218DF77B-4411-1D5A-505E-0E0FACF4BBA4}"/>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0" name="Rectangle 271">
                <a:extLst>
                  <a:ext uri="{FF2B5EF4-FFF2-40B4-BE49-F238E27FC236}">
                    <a16:creationId xmlns:a16="http://schemas.microsoft.com/office/drawing/2014/main" id="{C5046672-9517-D77F-C051-0AECE7B86C1D}"/>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164" name="Freeform 272">
                <a:extLst>
                  <a:ext uri="{FF2B5EF4-FFF2-40B4-BE49-F238E27FC236}">
                    <a16:creationId xmlns:a16="http://schemas.microsoft.com/office/drawing/2014/main" id="{3AD5A14C-0CFC-EE70-A705-E607C2D6C7AA}"/>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165" name="Freeform 273">
                <a:extLst>
                  <a:ext uri="{FF2B5EF4-FFF2-40B4-BE49-F238E27FC236}">
                    <a16:creationId xmlns:a16="http://schemas.microsoft.com/office/drawing/2014/main" id="{87949D37-E157-526F-D7A7-FF10AF46C56F}"/>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 name="Oval 274">
                <a:extLst>
                  <a:ext uri="{FF2B5EF4-FFF2-40B4-BE49-F238E27FC236}">
                    <a16:creationId xmlns:a16="http://schemas.microsoft.com/office/drawing/2014/main" id="{E0D36A22-6A59-78FF-D300-A4F1A1CE45A2}"/>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167" name="Freeform 275">
                <a:extLst>
                  <a:ext uri="{FF2B5EF4-FFF2-40B4-BE49-F238E27FC236}">
                    <a16:creationId xmlns:a16="http://schemas.microsoft.com/office/drawing/2014/main" id="{2C6970A8-CF14-50F3-0274-A56A65ED245A}"/>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 name="AutoShape 276">
                <a:extLst>
                  <a:ext uri="{FF2B5EF4-FFF2-40B4-BE49-F238E27FC236}">
                    <a16:creationId xmlns:a16="http://schemas.microsoft.com/office/drawing/2014/main" id="{18127B4F-2779-D69B-A760-759E07AF0341}"/>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06" name="AutoShape 277">
                <a:extLst>
                  <a:ext uri="{FF2B5EF4-FFF2-40B4-BE49-F238E27FC236}">
                    <a16:creationId xmlns:a16="http://schemas.microsoft.com/office/drawing/2014/main" id="{5B328456-E254-05F8-843B-2D1D32219E1F}"/>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07" name="Oval 278">
                <a:extLst>
                  <a:ext uri="{FF2B5EF4-FFF2-40B4-BE49-F238E27FC236}">
                    <a16:creationId xmlns:a16="http://schemas.microsoft.com/office/drawing/2014/main" id="{40279082-057C-E86F-B843-DF91CB330BDE}"/>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08" name="Oval 279">
                <a:extLst>
                  <a:ext uri="{FF2B5EF4-FFF2-40B4-BE49-F238E27FC236}">
                    <a16:creationId xmlns:a16="http://schemas.microsoft.com/office/drawing/2014/main" id="{1694DE0E-9333-562A-E14C-9AD43476620A}"/>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09" name="Oval 280">
                <a:extLst>
                  <a:ext uri="{FF2B5EF4-FFF2-40B4-BE49-F238E27FC236}">
                    <a16:creationId xmlns:a16="http://schemas.microsoft.com/office/drawing/2014/main" id="{2D548F94-2C3F-B83D-FDAB-3BC162529A7F}"/>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0" name="Rectangle 281">
                <a:extLst>
                  <a:ext uri="{FF2B5EF4-FFF2-40B4-BE49-F238E27FC236}">
                    <a16:creationId xmlns:a16="http://schemas.microsoft.com/office/drawing/2014/main" id="{E2230257-3281-3579-301D-0B13D23098CA}"/>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149" name="TextBox 492">
              <a:extLst>
                <a:ext uri="{FF2B5EF4-FFF2-40B4-BE49-F238E27FC236}">
                  <a16:creationId xmlns:a16="http://schemas.microsoft.com/office/drawing/2014/main" id="{967488FD-7C61-0ACC-6EBB-AB288C6C4712}"/>
                </a:ext>
              </a:extLst>
            </p:cNvPr>
            <p:cNvSpPr txBox="1">
              <a:spLocks noChangeArrowheads="1"/>
            </p:cNvSpPr>
            <p:nvPr/>
          </p:nvSpPr>
          <p:spPr bwMode="auto">
            <a:xfrm>
              <a:off x="7600043" y="1655943"/>
              <a:ext cx="806842" cy="553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A32184-38BE-3D77-EF73-6CDBEC07E574}"/>
            </a:ext>
          </a:extLst>
        </p:cNvPr>
        <p:cNvGrpSpPr/>
        <p:nvPr/>
      </p:nvGrpSpPr>
      <p:grpSpPr>
        <a:xfrm>
          <a:off x="0" y="0"/>
          <a:ext cx="0" cy="0"/>
          <a:chOff x="0" y="0"/>
          <a:chExt cx="0" cy="0"/>
        </a:xfrm>
      </p:grpSpPr>
      <p:sp>
        <p:nvSpPr>
          <p:cNvPr id="9" name="Title 1">
            <a:extLst>
              <a:ext uri="{FF2B5EF4-FFF2-40B4-BE49-F238E27FC236}">
                <a16:creationId xmlns:a16="http://schemas.microsoft.com/office/drawing/2014/main" id="{94748A8C-26E1-4402-F6F3-62E17909E202}"/>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DD4E15-A4A2-3DBB-88E3-12899485BA24}"/>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A4E928C1-D159-C2DB-11D9-C817F7A5EBFA}"/>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ea typeface="ＭＳ Ｐゴシック" panose="020B0600070205080204" pitchFamily="34" charset="-128"/>
              </a:rPr>
              <a:t>socket programming with UDP and TCP (skipped)</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BDFAF963-D179-60C8-AD75-58E734963222}"/>
              </a:ext>
            </a:extLst>
          </p:cNvPr>
          <p:cNvSpPr>
            <a:spLocks noGrp="1"/>
          </p:cNvSpPr>
          <p:nvPr>
            <p:ph type="sldNum" sz="quarter" idx="4"/>
          </p:nvPr>
        </p:nvSpPr>
        <p:spPr/>
        <p:txBody>
          <a:bodyPr/>
          <a:lstStyle/>
          <a:p>
            <a:r>
              <a:rPr lang="en-US"/>
              <a:t>Application Layer: 2-</a:t>
            </a:r>
            <a:fld id="{C4204591-24BD-A542-B9D5-F8D8A88D2FEE}" type="slidenum">
              <a:rPr lang="en-US" smtClean="0"/>
              <a:pPr/>
              <a:t>116</a:t>
            </a:fld>
            <a:endParaRPr lang="en-US" dirty="0"/>
          </a:p>
        </p:txBody>
      </p:sp>
    </p:spTree>
    <p:extLst>
      <p:ext uri="{BB962C8B-B14F-4D97-AF65-F5344CB8AC3E}">
        <p14:creationId xmlns:p14="http://schemas.microsoft.com/office/powerpoint/2010/main" val="247056891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a:extLst>
              <a:ext uri="{FF2B5EF4-FFF2-40B4-BE49-F238E27FC236}">
                <a16:creationId xmlns:a16="http://schemas.microsoft.com/office/drawing/2014/main" id="{97471211-F58C-6BEF-642A-740EA371E8B9}"/>
              </a:ext>
            </a:extLst>
          </p:cNvPr>
          <p:cNvSpPr>
            <a:spLocks noGrp="1" noChangeArrowheads="1"/>
          </p:cNvSpPr>
          <p:nvPr>
            <p:ph type="title"/>
          </p:nvPr>
        </p:nvSpPr>
        <p:spPr/>
        <p:txBody>
          <a:bodyPr/>
          <a:lstStyle/>
          <a:p>
            <a:r>
              <a:rPr lang="en-US" altLang="en-US" sz="4000" dirty="0">
                <a:latin typeface="Gill Sans MT" panose="020B0502020104020203" pitchFamily="34" charset="77"/>
                <a:ea typeface="ＭＳ Ｐゴシック" panose="020B0600070205080204" pitchFamily="34" charset="-128"/>
              </a:rPr>
              <a:t>Socket programming </a:t>
            </a:r>
            <a:endParaRPr lang="en-US" altLang="en-US" dirty="0">
              <a:latin typeface="Gill Sans MT" panose="020B0502020104020203" pitchFamily="34" charset="77"/>
              <a:ea typeface="ＭＳ Ｐゴシック" panose="020B0600070205080204" pitchFamily="34" charset="-128"/>
            </a:endParaRPr>
          </a:p>
        </p:txBody>
      </p:sp>
      <p:sp>
        <p:nvSpPr>
          <p:cNvPr id="222210" name="Rectangle 3">
            <a:extLst>
              <a:ext uri="{FF2B5EF4-FFF2-40B4-BE49-F238E27FC236}">
                <a16:creationId xmlns:a16="http://schemas.microsoft.com/office/drawing/2014/main" id="{8F17D7B8-678E-14F4-88D7-8561FA647BF8}"/>
              </a:ext>
            </a:extLst>
          </p:cNvPr>
          <p:cNvSpPr>
            <a:spLocks noGrp="1" noChangeArrowheads="1"/>
          </p:cNvSpPr>
          <p:nvPr>
            <p:ph idx="4294967295"/>
          </p:nvPr>
        </p:nvSpPr>
        <p:spPr>
          <a:xfrm>
            <a:off x="858315" y="1431411"/>
            <a:ext cx="8021638" cy="1533525"/>
          </a:xfrm>
        </p:spPr>
        <p:txBody>
          <a:bodyPr>
            <a:normAutofit fontScale="92500" lnSpcReduction="10000"/>
          </a:bodyPr>
          <a:lstStyle/>
          <a:p>
            <a:pPr>
              <a:buFont typeface="Wingdings" pitchFamily="2" charset="2"/>
              <a:buNone/>
            </a:pPr>
            <a:r>
              <a:rPr lang="en-US" altLang="en-US" i="1" dirty="0">
                <a:solidFill>
                  <a:srgbClr val="CC0000"/>
                </a:solidFill>
                <a:latin typeface="Gill Sans MT" panose="020B0502020104020203" pitchFamily="34" charset="77"/>
                <a:ea typeface="ＭＳ Ｐゴシック" panose="020B0600070205080204" pitchFamily="34" charset="-128"/>
              </a:rPr>
              <a:t>goal:</a:t>
            </a:r>
            <a:r>
              <a:rPr lang="en-US" altLang="en-US" dirty="0">
                <a:solidFill>
                  <a:srgbClr val="000000"/>
                </a:solidFill>
                <a:latin typeface="Gill Sans MT" panose="020B0502020104020203" pitchFamily="34" charset="77"/>
                <a:ea typeface="ＭＳ Ｐゴシック" panose="020B0600070205080204" pitchFamily="34" charset="-128"/>
              </a:rPr>
              <a:t> learn how to build client/server applications that communicate using sockets</a:t>
            </a:r>
            <a:endParaRPr lang="en-US" altLang="en-US" i="1" dirty="0">
              <a:solidFill>
                <a:srgbClr val="CC0000"/>
              </a:solidFill>
              <a:latin typeface="Gill Sans MT" panose="020B0502020104020203" pitchFamily="34" charset="77"/>
              <a:ea typeface="ＭＳ Ｐゴシック" panose="020B0600070205080204" pitchFamily="34" charset="-128"/>
            </a:endParaRPr>
          </a:p>
          <a:p>
            <a:pPr>
              <a:buFont typeface="Wingdings" pitchFamily="2" charset="2"/>
              <a:buNone/>
            </a:pPr>
            <a:r>
              <a:rPr lang="en-US" altLang="en-US" i="1" dirty="0">
                <a:solidFill>
                  <a:srgbClr val="CC0000"/>
                </a:solidFill>
                <a:latin typeface="Gill Sans MT" panose="020B0502020104020203" pitchFamily="34" charset="77"/>
                <a:ea typeface="ＭＳ Ｐゴシック" panose="020B0600070205080204" pitchFamily="34" charset="-128"/>
              </a:rPr>
              <a:t>socket:</a:t>
            </a:r>
            <a:r>
              <a:rPr lang="en-US" altLang="en-US" dirty="0">
                <a:latin typeface="Gill Sans MT" panose="020B0502020104020203" pitchFamily="34" charset="77"/>
                <a:ea typeface="ＭＳ Ｐゴシック" panose="020B0600070205080204" pitchFamily="34" charset="-128"/>
              </a:rPr>
              <a:t> door between application process and end-end-transport protocol </a:t>
            </a:r>
          </a:p>
        </p:txBody>
      </p:sp>
      <p:grpSp>
        <p:nvGrpSpPr>
          <p:cNvPr id="222213" name="Group 60">
            <a:extLst>
              <a:ext uri="{FF2B5EF4-FFF2-40B4-BE49-F238E27FC236}">
                <a16:creationId xmlns:a16="http://schemas.microsoft.com/office/drawing/2014/main" id="{5D77CF14-CA9A-1C86-541C-E9A1DACD6368}"/>
              </a:ext>
            </a:extLst>
          </p:cNvPr>
          <p:cNvGrpSpPr>
            <a:grpSpLocks/>
          </p:cNvGrpSpPr>
          <p:nvPr/>
        </p:nvGrpSpPr>
        <p:grpSpPr bwMode="auto">
          <a:xfrm>
            <a:off x="1820863" y="3335339"/>
            <a:ext cx="8208962" cy="2536825"/>
            <a:chOff x="358775" y="3459163"/>
            <a:chExt cx="8208963" cy="2536825"/>
          </a:xfrm>
        </p:grpSpPr>
        <p:sp>
          <p:nvSpPr>
            <p:cNvPr id="222215" name="Freeform 44">
              <a:extLst>
                <a:ext uri="{FF2B5EF4-FFF2-40B4-BE49-F238E27FC236}">
                  <a16:creationId xmlns:a16="http://schemas.microsoft.com/office/drawing/2014/main" id="{63FEF1BC-8CB9-0225-8748-CFC911D30C42}"/>
                </a:ext>
              </a:extLst>
            </p:cNvPr>
            <p:cNvSpPr>
              <a:spLocks/>
            </p:cNvSpPr>
            <p:nvPr/>
          </p:nvSpPr>
          <p:spPr bwMode="auto">
            <a:xfrm>
              <a:off x="6654800" y="3468688"/>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chemeClr val="bg1"/>
                </a:gs>
                <a:gs pos="100000">
                  <a:schemeClr val="folHlink"/>
                </a:gs>
              </a:gsLst>
              <a:lin ang="0" scaled="1"/>
            </a:gradFill>
            <a:ln w="9525">
              <a:solidFill>
                <a:srgbClr val="DDDDDD"/>
              </a:solidFill>
              <a:round/>
              <a:headEnd/>
              <a:tailEnd/>
            </a:ln>
          </p:spPr>
          <p:txBody>
            <a:bodyPr/>
            <a:lstStyle/>
            <a:p>
              <a:endParaRPr lang="en-US"/>
            </a:p>
          </p:txBody>
        </p:sp>
        <p:sp>
          <p:nvSpPr>
            <p:cNvPr id="222216" name="Freeform 7">
              <a:extLst>
                <a:ext uri="{FF2B5EF4-FFF2-40B4-BE49-F238E27FC236}">
                  <a16:creationId xmlns:a16="http://schemas.microsoft.com/office/drawing/2014/main" id="{5B47A1A2-5682-4240-940C-C537F3A6DF8F}"/>
                </a:ext>
              </a:extLst>
            </p:cNvPr>
            <p:cNvSpPr>
              <a:spLocks/>
            </p:cNvSpPr>
            <p:nvPr/>
          </p:nvSpPr>
          <p:spPr bwMode="auto">
            <a:xfrm>
              <a:off x="3340100" y="4765675"/>
              <a:ext cx="1808163"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217" name="Text Box 51">
              <a:extLst>
                <a:ext uri="{FF2B5EF4-FFF2-40B4-BE49-F238E27FC236}">
                  <a16:creationId xmlns:a16="http://schemas.microsoft.com/office/drawing/2014/main" id="{CD50EFE0-BC2E-A5C8-3841-8EF3838BBAD0}"/>
                </a:ext>
              </a:extLst>
            </p:cNvPr>
            <p:cNvSpPr txBox="1">
              <a:spLocks noChangeArrowheads="1"/>
            </p:cNvSpPr>
            <p:nvPr/>
          </p:nvSpPr>
          <p:spPr bwMode="auto">
            <a:xfrm>
              <a:off x="3778250" y="4897438"/>
              <a:ext cx="874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000000"/>
                  </a:solidFill>
                </a:rPr>
                <a:t>Internet</a:t>
              </a:r>
            </a:p>
          </p:txBody>
        </p:sp>
        <p:sp>
          <p:nvSpPr>
            <p:cNvPr id="222218" name="Line 52">
              <a:extLst>
                <a:ext uri="{FF2B5EF4-FFF2-40B4-BE49-F238E27FC236}">
                  <a16:creationId xmlns:a16="http://schemas.microsoft.com/office/drawing/2014/main" id="{D9EBB968-6871-59C8-E9B3-A40384922814}"/>
                </a:ext>
              </a:extLst>
            </p:cNvPr>
            <p:cNvSpPr>
              <a:spLocks noChangeShapeType="1"/>
            </p:cNvSpPr>
            <p:nvPr/>
          </p:nvSpPr>
          <p:spPr bwMode="auto">
            <a:xfrm>
              <a:off x="3098800" y="5308600"/>
              <a:ext cx="2211388"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2219" name="Text Box 53">
              <a:extLst>
                <a:ext uri="{FF2B5EF4-FFF2-40B4-BE49-F238E27FC236}">
                  <a16:creationId xmlns:a16="http://schemas.microsoft.com/office/drawing/2014/main" id="{F47E9A6F-E7A7-A45D-C182-734BE170B9CC}"/>
                </a:ext>
              </a:extLst>
            </p:cNvPr>
            <p:cNvSpPr txBox="1">
              <a:spLocks noChangeArrowheads="1"/>
            </p:cNvSpPr>
            <p:nvPr/>
          </p:nvSpPr>
          <p:spPr bwMode="auto">
            <a:xfrm>
              <a:off x="7119938" y="4533900"/>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600">
                  <a:solidFill>
                    <a:srgbClr val="CC0000"/>
                  </a:solidFill>
                </a:rPr>
                <a:t>controlled</a:t>
              </a:r>
            </a:p>
            <a:p>
              <a:pPr>
                <a:spcBef>
                  <a:spcPct val="0"/>
                </a:spcBef>
                <a:buClrTx/>
                <a:buSzTx/>
                <a:buFontTx/>
                <a:buNone/>
              </a:pPr>
              <a:r>
                <a:rPr lang="en-US" altLang="en-US" sz="1600">
                  <a:solidFill>
                    <a:srgbClr val="CC0000"/>
                  </a:solidFill>
                </a:rPr>
                <a:t>by OS</a:t>
              </a:r>
            </a:p>
            <a:p>
              <a:pPr>
                <a:spcBef>
                  <a:spcPct val="0"/>
                </a:spcBef>
                <a:buClrTx/>
                <a:buSzTx/>
                <a:buFontTx/>
                <a:buNone/>
              </a:pPr>
              <a:endParaRPr lang="en-US" altLang="en-US" sz="1600">
                <a:solidFill>
                  <a:srgbClr val="CC0000"/>
                </a:solidFill>
                <a:latin typeface="Times New Roman" panose="02020603050405020304" pitchFamily="18" charset="0"/>
              </a:endParaRPr>
            </a:p>
          </p:txBody>
        </p:sp>
        <p:sp>
          <p:nvSpPr>
            <p:cNvPr id="222220" name="Text Box 56">
              <a:extLst>
                <a:ext uri="{FF2B5EF4-FFF2-40B4-BE49-F238E27FC236}">
                  <a16:creationId xmlns:a16="http://schemas.microsoft.com/office/drawing/2014/main" id="{6CED3137-99CF-6262-B616-752D952A2CB4}"/>
                </a:ext>
              </a:extLst>
            </p:cNvPr>
            <p:cNvSpPr txBox="1">
              <a:spLocks noChangeArrowheads="1"/>
            </p:cNvSpPr>
            <p:nvPr/>
          </p:nvSpPr>
          <p:spPr bwMode="auto">
            <a:xfrm>
              <a:off x="7097713" y="3633788"/>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buClrTx/>
                <a:buSzTx/>
                <a:buFontTx/>
                <a:buNone/>
              </a:pPr>
              <a:r>
                <a:rPr lang="en-US" altLang="en-US" sz="1600">
                  <a:solidFill>
                    <a:srgbClr val="CC0000"/>
                  </a:solidFill>
                </a:rPr>
                <a:t>controlled by</a:t>
              </a:r>
            </a:p>
            <a:p>
              <a:pPr>
                <a:lnSpc>
                  <a:spcPct val="90000"/>
                </a:lnSpc>
                <a:spcBef>
                  <a:spcPct val="0"/>
                </a:spcBef>
                <a:buClrTx/>
                <a:buSzTx/>
                <a:buFontTx/>
                <a:buNone/>
              </a:pPr>
              <a:r>
                <a:rPr lang="en-US" altLang="en-US" sz="1600">
                  <a:solidFill>
                    <a:srgbClr val="CC0000"/>
                  </a:solidFill>
                </a:rPr>
                <a:t>app developer</a:t>
              </a:r>
            </a:p>
          </p:txBody>
        </p:sp>
        <p:sp>
          <p:nvSpPr>
            <p:cNvPr id="222221" name="Freeform 50">
              <a:extLst>
                <a:ext uri="{FF2B5EF4-FFF2-40B4-BE49-F238E27FC236}">
                  <a16:creationId xmlns:a16="http://schemas.microsoft.com/office/drawing/2014/main" id="{B537A6E3-61B0-9F7D-59D7-194BDC655B4C}"/>
                </a:ext>
              </a:extLst>
            </p:cNvPr>
            <p:cNvSpPr>
              <a:spLocks/>
            </p:cNvSpPr>
            <p:nvPr/>
          </p:nvSpPr>
          <p:spPr bwMode="auto">
            <a:xfrm>
              <a:off x="914400" y="3532188"/>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chemeClr val="bg1"/>
                </a:gs>
                <a:gs pos="100000">
                  <a:schemeClr val="folHlink"/>
                </a:gs>
              </a:gsLst>
              <a:lin ang="0" scaled="1"/>
            </a:gradFill>
            <a:ln w="9525">
              <a:solidFill>
                <a:srgbClr val="DDDDDD"/>
              </a:solidFill>
              <a:round/>
              <a:headEnd/>
              <a:tailEnd/>
            </a:ln>
          </p:spPr>
          <p:txBody>
            <a:bodyPr/>
            <a:lstStyle/>
            <a:p>
              <a:endParaRPr lang="en-US"/>
            </a:p>
          </p:txBody>
        </p:sp>
        <p:sp>
          <p:nvSpPr>
            <p:cNvPr id="222222" name="Rectangle 23">
              <a:extLst>
                <a:ext uri="{FF2B5EF4-FFF2-40B4-BE49-F238E27FC236}">
                  <a16:creationId xmlns:a16="http://schemas.microsoft.com/office/drawing/2014/main" id="{1B4DCAD2-E97C-232F-8530-DFFE6B97D46D}"/>
                </a:ext>
              </a:extLst>
            </p:cNvPr>
            <p:cNvSpPr>
              <a:spLocks noChangeArrowheads="1"/>
            </p:cNvSpPr>
            <p:nvPr/>
          </p:nvSpPr>
          <p:spPr bwMode="auto">
            <a:xfrm>
              <a:off x="1717675" y="3487738"/>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22223" name="Rectangle 24">
              <a:extLst>
                <a:ext uri="{FF2B5EF4-FFF2-40B4-BE49-F238E27FC236}">
                  <a16:creationId xmlns:a16="http://schemas.microsoft.com/office/drawing/2014/main" id="{E4D52FAB-18AC-9CD3-8C91-AB36483BC2D3}"/>
                </a:ext>
              </a:extLst>
            </p:cNvPr>
            <p:cNvSpPr>
              <a:spLocks noChangeArrowheads="1"/>
            </p:cNvSpPr>
            <p:nvPr/>
          </p:nvSpPr>
          <p:spPr bwMode="auto">
            <a:xfrm>
              <a:off x="1679575" y="3541713"/>
              <a:ext cx="1273175" cy="1979612"/>
            </a:xfrm>
            <a:prstGeom prst="rect">
              <a:avLst/>
            </a:prstGeom>
            <a:solidFill>
              <a:schemeClr val="bg1"/>
            </a:solidFill>
            <a:ln w="2857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22224" name="Line 25">
              <a:extLst>
                <a:ext uri="{FF2B5EF4-FFF2-40B4-BE49-F238E27FC236}">
                  <a16:creationId xmlns:a16="http://schemas.microsoft.com/office/drawing/2014/main" id="{DB8CAE9A-E353-06EC-178E-3040DB021B88}"/>
                </a:ext>
              </a:extLst>
            </p:cNvPr>
            <p:cNvSpPr>
              <a:spLocks noChangeShapeType="1"/>
            </p:cNvSpPr>
            <p:nvPr/>
          </p:nvSpPr>
          <p:spPr bwMode="auto">
            <a:xfrm>
              <a:off x="1689100" y="4302125"/>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25" name="Text Box 26">
              <a:extLst>
                <a:ext uri="{FF2B5EF4-FFF2-40B4-BE49-F238E27FC236}">
                  <a16:creationId xmlns:a16="http://schemas.microsoft.com/office/drawing/2014/main" id="{864BFB67-01EE-A1E3-FEB2-6CCDAA3E1035}"/>
                </a:ext>
              </a:extLst>
            </p:cNvPr>
            <p:cNvSpPr txBox="1">
              <a:spLocks noChangeArrowheads="1"/>
            </p:cNvSpPr>
            <p:nvPr/>
          </p:nvSpPr>
          <p:spPr bwMode="auto">
            <a:xfrm>
              <a:off x="1646238" y="4284663"/>
              <a:ext cx="1317625" cy="3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transport</a:t>
              </a:r>
            </a:p>
          </p:txBody>
        </p:sp>
        <p:sp>
          <p:nvSpPr>
            <p:cNvPr id="222226" name="Line 27">
              <a:extLst>
                <a:ext uri="{FF2B5EF4-FFF2-40B4-BE49-F238E27FC236}">
                  <a16:creationId xmlns:a16="http://schemas.microsoft.com/office/drawing/2014/main" id="{B4C08DD2-7930-295A-E084-31C7F5A0F6FD}"/>
                </a:ext>
              </a:extLst>
            </p:cNvPr>
            <p:cNvSpPr>
              <a:spLocks noChangeShapeType="1"/>
            </p:cNvSpPr>
            <p:nvPr/>
          </p:nvSpPr>
          <p:spPr bwMode="auto">
            <a:xfrm>
              <a:off x="1697038" y="4622800"/>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27" name="Line 28">
              <a:extLst>
                <a:ext uri="{FF2B5EF4-FFF2-40B4-BE49-F238E27FC236}">
                  <a16:creationId xmlns:a16="http://schemas.microsoft.com/office/drawing/2014/main" id="{E747CA7F-D80D-4A3F-4796-29A293597ABC}"/>
                </a:ext>
              </a:extLst>
            </p:cNvPr>
            <p:cNvSpPr>
              <a:spLocks noChangeShapeType="1"/>
            </p:cNvSpPr>
            <p:nvPr/>
          </p:nvSpPr>
          <p:spPr bwMode="auto">
            <a:xfrm>
              <a:off x="1682750" y="4932363"/>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28" name="Line 29">
              <a:extLst>
                <a:ext uri="{FF2B5EF4-FFF2-40B4-BE49-F238E27FC236}">
                  <a16:creationId xmlns:a16="http://schemas.microsoft.com/office/drawing/2014/main" id="{5D9D0F45-C914-CB98-BDAE-CF9F8BF1D6A7}"/>
                </a:ext>
              </a:extLst>
            </p:cNvPr>
            <p:cNvSpPr>
              <a:spLocks noChangeShapeType="1"/>
            </p:cNvSpPr>
            <p:nvPr/>
          </p:nvSpPr>
          <p:spPr bwMode="auto">
            <a:xfrm>
              <a:off x="1682750" y="5218113"/>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29" name="Text Box 26">
              <a:extLst>
                <a:ext uri="{FF2B5EF4-FFF2-40B4-BE49-F238E27FC236}">
                  <a16:creationId xmlns:a16="http://schemas.microsoft.com/office/drawing/2014/main" id="{8598E1D7-C575-EF37-78AF-27AF4F9EAECE}"/>
                </a:ext>
              </a:extLst>
            </p:cNvPr>
            <p:cNvSpPr txBox="1">
              <a:spLocks noChangeArrowheads="1"/>
            </p:cNvSpPr>
            <p:nvPr/>
          </p:nvSpPr>
          <p:spPr bwMode="auto">
            <a:xfrm>
              <a:off x="1681163" y="3532188"/>
              <a:ext cx="1317625" cy="3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000000"/>
                  </a:solidFill>
                  <a:latin typeface="Tahoma" panose="020B0604030504040204" pitchFamily="34" charset="0"/>
                </a:rPr>
                <a:t>application</a:t>
              </a:r>
            </a:p>
          </p:txBody>
        </p:sp>
        <p:sp>
          <p:nvSpPr>
            <p:cNvPr id="222230" name="Text Box 26">
              <a:extLst>
                <a:ext uri="{FF2B5EF4-FFF2-40B4-BE49-F238E27FC236}">
                  <a16:creationId xmlns:a16="http://schemas.microsoft.com/office/drawing/2014/main" id="{04A670F0-997E-D1DD-C1E3-58309D3991DF}"/>
                </a:ext>
              </a:extLst>
            </p:cNvPr>
            <p:cNvSpPr txBox="1">
              <a:spLocks noChangeArrowheads="1"/>
            </p:cNvSpPr>
            <p:nvPr/>
          </p:nvSpPr>
          <p:spPr bwMode="auto">
            <a:xfrm>
              <a:off x="1636713" y="5189538"/>
              <a:ext cx="1317625" cy="3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physical</a:t>
              </a:r>
            </a:p>
          </p:txBody>
        </p:sp>
        <p:sp>
          <p:nvSpPr>
            <p:cNvPr id="222231" name="Text Box 26">
              <a:extLst>
                <a:ext uri="{FF2B5EF4-FFF2-40B4-BE49-F238E27FC236}">
                  <a16:creationId xmlns:a16="http://schemas.microsoft.com/office/drawing/2014/main" id="{8BB71B50-F73C-B4AA-567F-DE8871701DDD}"/>
                </a:ext>
              </a:extLst>
            </p:cNvPr>
            <p:cNvSpPr txBox="1">
              <a:spLocks noChangeArrowheads="1"/>
            </p:cNvSpPr>
            <p:nvPr/>
          </p:nvSpPr>
          <p:spPr bwMode="auto">
            <a:xfrm>
              <a:off x="1655763" y="4903788"/>
              <a:ext cx="1317625" cy="3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link</a:t>
              </a:r>
            </a:p>
          </p:txBody>
        </p:sp>
        <p:sp>
          <p:nvSpPr>
            <p:cNvPr id="222232" name="Text Box 26">
              <a:extLst>
                <a:ext uri="{FF2B5EF4-FFF2-40B4-BE49-F238E27FC236}">
                  <a16:creationId xmlns:a16="http://schemas.microsoft.com/office/drawing/2014/main" id="{FA230EC9-E03B-9C3C-C7A2-BEFCD3CC9477}"/>
                </a:ext>
              </a:extLst>
            </p:cNvPr>
            <p:cNvSpPr txBox="1">
              <a:spLocks noChangeArrowheads="1"/>
            </p:cNvSpPr>
            <p:nvPr/>
          </p:nvSpPr>
          <p:spPr bwMode="auto">
            <a:xfrm>
              <a:off x="1646238" y="4608513"/>
              <a:ext cx="1317625" cy="3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network</a:t>
              </a:r>
            </a:p>
          </p:txBody>
        </p:sp>
        <p:sp>
          <p:nvSpPr>
            <p:cNvPr id="222233" name="Oval 62">
              <a:extLst>
                <a:ext uri="{FF2B5EF4-FFF2-40B4-BE49-F238E27FC236}">
                  <a16:creationId xmlns:a16="http://schemas.microsoft.com/office/drawing/2014/main" id="{08BC3130-BFB2-7EB6-9394-7468B37F0312}"/>
                </a:ext>
              </a:extLst>
            </p:cNvPr>
            <p:cNvSpPr>
              <a:spLocks noChangeArrowheads="1"/>
            </p:cNvSpPr>
            <p:nvPr/>
          </p:nvSpPr>
          <p:spPr bwMode="auto">
            <a:xfrm>
              <a:off x="1814513" y="3806825"/>
              <a:ext cx="990600" cy="304800"/>
            </a:xfrm>
            <a:prstGeom prst="ellipse">
              <a:avLst/>
            </a:prstGeom>
            <a:solidFill>
              <a:srgbClr val="CCFFFF"/>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000000"/>
                  </a:solidFill>
                </a:rPr>
                <a:t>process</a:t>
              </a:r>
            </a:p>
          </p:txBody>
        </p:sp>
        <p:grpSp>
          <p:nvGrpSpPr>
            <p:cNvPr id="222234" name="Group 63">
              <a:extLst>
                <a:ext uri="{FF2B5EF4-FFF2-40B4-BE49-F238E27FC236}">
                  <a16:creationId xmlns:a16="http://schemas.microsoft.com/office/drawing/2014/main" id="{6789ADEB-7A38-EDE2-24D8-6428C2D25DCF}"/>
                </a:ext>
              </a:extLst>
            </p:cNvPr>
            <p:cNvGrpSpPr>
              <a:grpSpLocks/>
            </p:cNvGrpSpPr>
            <p:nvPr/>
          </p:nvGrpSpPr>
          <p:grpSpPr bwMode="auto">
            <a:xfrm>
              <a:off x="2062163" y="4167188"/>
              <a:ext cx="546100" cy="225425"/>
              <a:chOff x="1287" y="2524"/>
              <a:chExt cx="260" cy="100"/>
            </a:xfrm>
          </p:grpSpPr>
          <p:sp>
            <p:nvSpPr>
              <p:cNvPr id="222264" name="Rectangle 64">
                <a:extLst>
                  <a:ext uri="{FF2B5EF4-FFF2-40B4-BE49-F238E27FC236}">
                    <a16:creationId xmlns:a16="http://schemas.microsoft.com/office/drawing/2014/main" id="{FD5E2913-243E-1568-8ADC-4DF6DA250FB0}"/>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a:solidFill>
                    <a:srgbClr val="000000"/>
                  </a:solidFill>
                </a:endParaRPr>
              </a:p>
            </p:txBody>
          </p:sp>
          <p:sp>
            <p:nvSpPr>
              <p:cNvPr id="222265" name="Rectangle 65">
                <a:extLst>
                  <a:ext uri="{FF2B5EF4-FFF2-40B4-BE49-F238E27FC236}">
                    <a16:creationId xmlns:a16="http://schemas.microsoft.com/office/drawing/2014/main" id="{F815BC14-DFAD-858B-802B-D77D2AF37295}"/>
                  </a:ext>
                </a:extLst>
              </p:cNvPr>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a:solidFill>
                    <a:srgbClr val="000000"/>
                  </a:solidFill>
                </a:endParaRPr>
              </a:p>
            </p:txBody>
          </p:sp>
          <p:sp>
            <p:nvSpPr>
              <p:cNvPr id="222266" name="Rectangle 66">
                <a:extLst>
                  <a:ext uri="{FF2B5EF4-FFF2-40B4-BE49-F238E27FC236}">
                    <a16:creationId xmlns:a16="http://schemas.microsoft.com/office/drawing/2014/main" id="{0D4E6F68-6352-0F03-B520-24D8BF9CC42D}"/>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a:solidFill>
                    <a:srgbClr val="000000"/>
                  </a:solidFill>
                </a:endParaRPr>
              </a:p>
            </p:txBody>
          </p:sp>
          <p:sp>
            <p:nvSpPr>
              <p:cNvPr id="222267" name="Rectangle 67">
                <a:extLst>
                  <a:ext uri="{FF2B5EF4-FFF2-40B4-BE49-F238E27FC236}">
                    <a16:creationId xmlns:a16="http://schemas.microsoft.com/office/drawing/2014/main" id="{E4776AF1-C063-1DA5-808E-F711213EAEC5}"/>
                  </a:ext>
                </a:extLst>
              </p:cNvPr>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a:solidFill>
                    <a:srgbClr val="000000"/>
                  </a:solidFill>
                </a:endParaRPr>
              </a:p>
            </p:txBody>
          </p:sp>
        </p:grpSp>
        <p:sp>
          <p:nvSpPr>
            <p:cNvPr id="222235" name="Rectangle 23">
              <a:extLst>
                <a:ext uri="{FF2B5EF4-FFF2-40B4-BE49-F238E27FC236}">
                  <a16:creationId xmlns:a16="http://schemas.microsoft.com/office/drawing/2014/main" id="{117CF9D3-762F-51F7-22EC-7A3098C6DD00}"/>
                </a:ext>
              </a:extLst>
            </p:cNvPr>
            <p:cNvSpPr>
              <a:spLocks noChangeArrowheads="1"/>
            </p:cNvSpPr>
            <p:nvPr/>
          </p:nvSpPr>
          <p:spPr bwMode="auto">
            <a:xfrm>
              <a:off x="5380038" y="345916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22236" name="Rectangle 24">
              <a:extLst>
                <a:ext uri="{FF2B5EF4-FFF2-40B4-BE49-F238E27FC236}">
                  <a16:creationId xmlns:a16="http://schemas.microsoft.com/office/drawing/2014/main" id="{1EC94EF6-754C-974F-0662-E8F6AD34A8F8}"/>
                </a:ext>
              </a:extLst>
            </p:cNvPr>
            <p:cNvSpPr>
              <a:spLocks noChangeArrowheads="1"/>
            </p:cNvSpPr>
            <p:nvPr/>
          </p:nvSpPr>
          <p:spPr bwMode="auto">
            <a:xfrm>
              <a:off x="5341938" y="3513138"/>
              <a:ext cx="1273175" cy="1979612"/>
            </a:xfrm>
            <a:prstGeom prst="rect">
              <a:avLst/>
            </a:prstGeom>
            <a:solidFill>
              <a:schemeClr val="bg1"/>
            </a:solidFill>
            <a:ln w="2857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22237" name="Line 25">
              <a:extLst>
                <a:ext uri="{FF2B5EF4-FFF2-40B4-BE49-F238E27FC236}">
                  <a16:creationId xmlns:a16="http://schemas.microsoft.com/office/drawing/2014/main" id="{EA46BA22-34FA-3B13-CEC9-2844A0E3687C}"/>
                </a:ext>
              </a:extLst>
            </p:cNvPr>
            <p:cNvSpPr>
              <a:spLocks noChangeShapeType="1"/>
            </p:cNvSpPr>
            <p:nvPr/>
          </p:nvSpPr>
          <p:spPr bwMode="auto">
            <a:xfrm>
              <a:off x="5351463" y="4273550"/>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38" name="Text Box 26">
              <a:extLst>
                <a:ext uri="{FF2B5EF4-FFF2-40B4-BE49-F238E27FC236}">
                  <a16:creationId xmlns:a16="http://schemas.microsoft.com/office/drawing/2014/main" id="{7FBC0CE0-B39F-7C18-D5DA-29D15BF22C09}"/>
                </a:ext>
              </a:extLst>
            </p:cNvPr>
            <p:cNvSpPr txBox="1">
              <a:spLocks noChangeArrowheads="1"/>
            </p:cNvSpPr>
            <p:nvPr/>
          </p:nvSpPr>
          <p:spPr bwMode="auto">
            <a:xfrm>
              <a:off x="5308600" y="4256088"/>
              <a:ext cx="1317625" cy="3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transport</a:t>
              </a:r>
            </a:p>
          </p:txBody>
        </p:sp>
        <p:sp>
          <p:nvSpPr>
            <p:cNvPr id="222239" name="Line 27">
              <a:extLst>
                <a:ext uri="{FF2B5EF4-FFF2-40B4-BE49-F238E27FC236}">
                  <a16:creationId xmlns:a16="http://schemas.microsoft.com/office/drawing/2014/main" id="{069E10A8-4683-1A3C-648D-7765E4FD6FE7}"/>
                </a:ext>
              </a:extLst>
            </p:cNvPr>
            <p:cNvSpPr>
              <a:spLocks noChangeShapeType="1"/>
            </p:cNvSpPr>
            <p:nvPr/>
          </p:nvSpPr>
          <p:spPr bwMode="auto">
            <a:xfrm>
              <a:off x="5359400" y="4594225"/>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40" name="Line 28">
              <a:extLst>
                <a:ext uri="{FF2B5EF4-FFF2-40B4-BE49-F238E27FC236}">
                  <a16:creationId xmlns:a16="http://schemas.microsoft.com/office/drawing/2014/main" id="{7FDFC583-4EA6-D1A4-2A58-05A172B2E8AC}"/>
                </a:ext>
              </a:extLst>
            </p:cNvPr>
            <p:cNvSpPr>
              <a:spLocks noChangeShapeType="1"/>
            </p:cNvSpPr>
            <p:nvPr/>
          </p:nvSpPr>
          <p:spPr bwMode="auto">
            <a:xfrm>
              <a:off x="5345113" y="4903788"/>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41" name="Line 29">
              <a:extLst>
                <a:ext uri="{FF2B5EF4-FFF2-40B4-BE49-F238E27FC236}">
                  <a16:creationId xmlns:a16="http://schemas.microsoft.com/office/drawing/2014/main" id="{C527257D-963D-4D04-8A5E-4F64CDBCE15F}"/>
                </a:ext>
              </a:extLst>
            </p:cNvPr>
            <p:cNvSpPr>
              <a:spLocks noChangeShapeType="1"/>
            </p:cNvSpPr>
            <p:nvPr/>
          </p:nvSpPr>
          <p:spPr bwMode="auto">
            <a:xfrm>
              <a:off x="5345113" y="5189538"/>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42" name="Text Box 26">
              <a:extLst>
                <a:ext uri="{FF2B5EF4-FFF2-40B4-BE49-F238E27FC236}">
                  <a16:creationId xmlns:a16="http://schemas.microsoft.com/office/drawing/2014/main" id="{75D94C39-07EB-8EA9-1B69-03C7F589446F}"/>
                </a:ext>
              </a:extLst>
            </p:cNvPr>
            <p:cNvSpPr txBox="1">
              <a:spLocks noChangeArrowheads="1"/>
            </p:cNvSpPr>
            <p:nvPr/>
          </p:nvSpPr>
          <p:spPr bwMode="auto">
            <a:xfrm>
              <a:off x="5343525" y="3503613"/>
              <a:ext cx="1317625" cy="3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000000"/>
                  </a:solidFill>
                  <a:latin typeface="Tahoma" panose="020B0604030504040204" pitchFamily="34" charset="0"/>
                </a:rPr>
                <a:t>application</a:t>
              </a:r>
            </a:p>
          </p:txBody>
        </p:sp>
        <p:sp>
          <p:nvSpPr>
            <p:cNvPr id="222243" name="Text Box 26">
              <a:extLst>
                <a:ext uri="{FF2B5EF4-FFF2-40B4-BE49-F238E27FC236}">
                  <a16:creationId xmlns:a16="http://schemas.microsoft.com/office/drawing/2014/main" id="{4A6C401F-6F42-0B9D-EA12-8A0569F83EC3}"/>
                </a:ext>
              </a:extLst>
            </p:cNvPr>
            <p:cNvSpPr txBox="1">
              <a:spLocks noChangeArrowheads="1"/>
            </p:cNvSpPr>
            <p:nvPr/>
          </p:nvSpPr>
          <p:spPr bwMode="auto">
            <a:xfrm>
              <a:off x="5299075" y="5160963"/>
              <a:ext cx="1317625" cy="3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physical</a:t>
              </a:r>
            </a:p>
          </p:txBody>
        </p:sp>
        <p:sp>
          <p:nvSpPr>
            <p:cNvPr id="222244" name="Text Box 26">
              <a:extLst>
                <a:ext uri="{FF2B5EF4-FFF2-40B4-BE49-F238E27FC236}">
                  <a16:creationId xmlns:a16="http://schemas.microsoft.com/office/drawing/2014/main" id="{7EA578A0-F212-01C1-E9CC-BB7EFB9BA99E}"/>
                </a:ext>
              </a:extLst>
            </p:cNvPr>
            <p:cNvSpPr txBox="1">
              <a:spLocks noChangeArrowheads="1"/>
            </p:cNvSpPr>
            <p:nvPr/>
          </p:nvSpPr>
          <p:spPr bwMode="auto">
            <a:xfrm>
              <a:off x="5318125" y="4875213"/>
              <a:ext cx="1317625" cy="3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link</a:t>
              </a:r>
            </a:p>
          </p:txBody>
        </p:sp>
        <p:sp>
          <p:nvSpPr>
            <p:cNvPr id="222245" name="Text Box 26">
              <a:extLst>
                <a:ext uri="{FF2B5EF4-FFF2-40B4-BE49-F238E27FC236}">
                  <a16:creationId xmlns:a16="http://schemas.microsoft.com/office/drawing/2014/main" id="{D8CDAA8F-D96C-53CB-4103-E85285436FF3}"/>
                </a:ext>
              </a:extLst>
            </p:cNvPr>
            <p:cNvSpPr txBox="1">
              <a:spLocks noChangeArrowheads="1"/>
            </p:cNvSpPr>
            <p:nvPr/>
          </p:nvSpPr>
          <p:spPr bwMode="auto">
            <a:xfrm>
              <a:off x="5308600" y="4579938"/>
              <a:ext cx="1317625" cy="30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network</a:t>
              </a:r>
            </a:p>
          </p:txBody>
        </p:sp>
        <p:sp>
          <p:nvSpPr>
            <p:cNvPr id="222246" name="Oval 80">
              <a:extLst>
                <a:ext uri="{FF2B5EF4-FFF2-40B4-BE49-F238E27FC236}">
                  <a16:creationId xmlns:a16="http://schemas.microsoft.com/office/drawing/2014/main" id="{A5E9160F-5622-17D5-ACDD-FE8FC4414987}"/>
                </a:ext>
              </a:extLst>
            </p:cNvPr>
            <p:cNvSpPr>
              <a:spLocks noChangeArrowheads="1"/>
            </p:cNvSpPr>
            <p:nvPr/>
          </p:nvSpPr>
          <p:spPr bwMode="auto">
            <a:xfrm>
              <a:off x="5476875" y="3778250"/>
              <a:ext cx="990600" cy="304800"/>
            </a:xfrm>
            <a:prstGeom prst="ellipse">
              <a:avLst/>
            </a:prstGeom>
            <a:solidFill>
              <a:srgbClr val="CCFFFF"/>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000000"/>
                  </a:solidFill>
                </a:rPr>
                <a:t>process</a:t>
              </a:r>
            </a:p>
          </p:txBody>
        </p:sp>
        <p:grpSp>
          <p:nvGrpSpPr>
            <p:cNvPr id="222247" name="Group 81">
              <a:extLst>
                <a:ext uri="{FF2B5EF4-FFF2-40B4-BE49-F238E27FC236}">
                  <a16:creationId xmlns:a16="http://schemas.microsoft.com/office/drawing/2014/main" id="{3B4D41BE-F33F-84B1-4C38-3982A0F1B4FC}"/>
                </a:ext>
              </a:extLst>
            </p:cNvPr>
            <p:cNvGrpSpPr>
              <a:grpSpLocks/>
            </p:cNvGrpSpPr>
            <p:nvPr/>
          </p:nvGrpSpPr>
          <p:grpSpPr bwMode="auto">
            <a:xfrm>
              <a:off x="5724525" y="4138613"/>
              <a:ext cx="546100" cy="225425"/>
              <a:chOff x="1287" y="2524"/>
              <a:chExt cx="260" cy="100"/>
            </a:xfrm>
          </p:grpSpPr>
          <p:sp>
            <p:nvSpPr>
              <p:cNvPr id="222260" name="Rectangle 82">
                <a:extLst>
                  <a:ext uri="{FF2B5EF4-FFF2-40B4-BE49-F238E27FC236}">
                    <a16:creationId xmlns:a16="http://schemas.microsoft.com/office/drawing/2014/main" id="{EB2F193E-2892-6BB8-EB24-98C637F00300}"/>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a:solidFill>
                    <a:srgbClr val="000000"/>
                  </a:solidFill>
                </a:endParaRPr>
              </a:p>
            </p:txBody>
          </p:sp>
          <p:sp>
            <p:nvSpPr>
              <p:cNvPr id="222261" name="Rectangle 83">
                <a:extLst>
                  <a:ext uri="{FF2B5EF4-FFF2-40B4-BE49-F238E27FC236}">
                    <a16:creationId xmlns:a16="http://schemas.microsoft.com/office/drawing/2014/main" id="{D4704962-9A13-1F16-9DFD-163FA7DBB6E7}"/>
                  </a:ext>
                </a:extLst>
              </p:cNvPr>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a:solidFill>
                    <a:srgbClr val="000000"/>
                  </a:solidFill>
                </a:endParaRPr>
              </a:p>
            </p:txBody>
          </p:sp>
          <p:sp>
            <p:nvSpPr>
              <p:cNvPr id="222262" name="Rectangle 84">
                <a:extLst>
                  <a:ext uri="{FF2B5EF4-FFF2-40B4-BE49-F238E27FC236}">
                    <a16:creationId xmlns:a16="http://schemas.microsoft.com/office/drawing/2014/main" id="{F5DAC63D-1E9A-8C19-DB54-2E366FF46E8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a:solidFill>
                    <a:srgbClr val="000000"/>
                  </a:solidFill>
                </a:endParaRPr>
              </a:p>
            </p:txBody>
          </p:sp>
          <p:sp>
            <p:nvSpPr>
              <p:cNvPr id="222263" name="Rectangle 85">
                <a:extLst>
                  <a:ext uri="{FF2B5EF4-FFF2-40B4-BE49-F238E27FC236}">
                    <a16:creationId xmlns:a16="http://schemas.microsoft.com/office/drawing/2014/main" id="{C1471E36-6FF0-FDBE-8792-3DEEC3C67F87}"/>
                  </a:ext>
                </a:extLst>
              </p:cNvPr>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a:solidFill>
                    <a:srgbClr val="000000"/>
                  </a:solidFill>
                </a:endParaRPr>
              </a:p>
            </p:txBody>
          </p:sp>
        </p:grpSp>
        <p:sp>
          <p:nvSpPr>
            <p:cNvPr id="222248" name="Line 87">
              <a:extLst>
                <a:ext uri="{FF2B5EF4-FFF2-40B4-BE49-F238E27FC236}">
                  <a16:creationId xmlns:a16="http://schemas.microsoft.com/office/drawing/2014/main" id="{C9DDEC05-B5DE-A9C1-3495-FF84A6131824}"/>
                </a:ext>
              </a:extLst>
            </p:cNvPr>
            <p:cNvSpPr>
              <a:spLocks noChangeShapeType="1"/>
            </p:cNvSpPr>
            <p:nvPr/>
          </p:nvSpPr>
          <p:spPr bwMode="auto">
            <a:xfrm flipH="1">
              <a:off x="6534150" y="3910013"/>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249" name="Line 88">
              <a:extLst>
                <a:ext uri="{FF2B5EF4-FFF2-40B4-BE49-F238E27FC236}">
                  <a16:creationId xmlns:a16="http://schemas.microsoft.com/office/drawing/2014/main" id="{135D86B9-C495-CA2B-55CB-B84392D289E6}"/>
                </a:ext>
              </a:extLst>
            </p:cNvPr>
            <p:cNvSpPr>
              <a:spLocks noChangeShapeType="1"/>
            </p:cNvSpPr>
            <p:nvPr/>
          </p:nvSpPr>
          <p:spPr bwMode="auto">
            <a:xfrm>
              <a:off x="6759575" y="4335463"/>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250" name="Line 89">
              <a:extLst>
                <a:ext uri="{FF2B5EF4-FFF2-40B4-BE49-F238E27FC236}">
                  <a16:creationId xmlns:a16="http://schemas.microsoft.com/office/drawing/2014/main" id="{63CFD138-4EB4-EF7B-A223-6F26EC9A0562}"/>
                </a:ext>
              </a:extLst>
            </p:cNvPr>
            <p:cNvSpPr>
              <a:spLocks noChangeShapeType="1"/>
            </p:cNvSpPr>
            <p:nvPr/>
          </p:nvSpPr>
          <p:spPr bwMode="auto">
            <a:xfrm flipH="1">
              <a:off x="6783388" y="4835525"/>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251" name="Text Box 56">
              <a:extLst>
                <a:ext uri="{FF2B5EF4-FFF2-40B4-BE49-F238E27FC236}">
                  <a16:creationId xmlns:a16="http://schemas.microsoft.com/office/drawing/2014/main" id="{F3FC11EC-C8CB-0399-F9F0-94B9F7594BBF}"/>
                </a:ext>
              </a:extLst>
            </p:cNvPr>
            <p:cNvSpPr txBox="1">
              <a:spLocks noChangeArrowheads="1"/>
            </p:cNvSpPr>
            <p:nvPr/>
          </p:nvSpPr>
          <p:spPr bwMode="auto">
            <a:xfrm>
              <a:off x="3697288" y="3590925"/>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buClrTx/>
                <a:buSzTx/>
                <a:buFontTx/>
                <a:buNone/>
              </a:pPr>
              <a:r>
                <a:rPr lang="en-US" altLang="en-US" i="1">
                  <a:solidFill>
                    <a:srgbClr val="CC0000"/>
                  </a:solidFill>
                </a:rPr>
                <a:t>socket</a:t>
              </a:r>
            </a:p>
          </p:txBody>
        </p:sp>
        <p:sp>
          <p:nvSpPr>
            <p:cNvPr id="222252" name="Line 91">
              <a:extLst>
                <a:ext uri="{FF2B5EF4-FFF2-40B4-BE49-F238E27FC236}">
                  <a16:creationId xmlns:a16="http://schemas.microsoft.com/office/drawing/2014/main" id="{70E29D1B-FE8D-1B43-6104-4F8B44999A10}"/>
                </a:ext>
              </a:extLst>
            </p:cNvPr>
            <p:cNvSpPr>
              <a:spLocks noChangeShapeType="1"/>
            </p:cNvSpPr>
            <p:nvPr/>
          </p:nvSpPr>
          <p:spPr bwMode="auto">
            <a:xfrm flipV="1">
              <a:off x="2700338" y="3790950"/>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253" name="Line 92">
              <a:extLst>
                <a:ext uri="{FF2B5EF4-FFF2-40B4-BE49-F238E27FC236}">
                  <a16:creationId xmlns:a16="http://schemas.microsoft.com/office/drawing/2014/main" id="{C763935D-1304-B945-0D18-5F573AB2404C}"/>
                </a:ext>
              </a:extLst>
            </p:cNvPr>
            <p:cNvSpPr>
              <a:spLocks noChangeShapeType="1"/>
            </p:cNvSpPr>
            <p:nvPr/>
          </p:nvSpPr>
          <p:spPr bwMode="auto">
            <a:xfrm flipH="1" flipV="1">
              <a:off x="4635500" y="3779838"/>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22254" name="Group 93">
              <a:extLst>
                <a:ext uri="{FF2B5EF4-FFF2-40B4-BE49-F238E27FC236}">
                  <a16:creationId xmlns:a16="http://schemas.microsoft.com/office/drawing/2014/main" id="{AD256CE4-85AB-E6B5-AC24-2367BB8FEBB5}"/>
                </a:ext>
              </a:extLst>
            </p:cNvPr>
            <p:cNvGrpSpPr>
              <a:grpSpLocks/>
            </p:cNvGrpSpPr>
            <p:nvPr/>
          </p:nvGrpSpPr>
          <p:grpSpPr bwMode="auto">
            <a:xfrm>
              <a:off x="358775" y="4808538"/>
              <a:ext cx="1035050" cy="904875"/>
              <a:chOff x="-44" y="1473"/>
              <a:chExt cx="981" cy="1105"/>
            </a:xfrm>
          </p:grpSpPr>
          <p:pic>
            <p:nvPicPr>
              <p:cNvPr id="222258" name="Picture 94" descr="desktop_computer_stylized_medium">
                <a:extLst>
                  <a:ext uri="{FF2B5EF4-FFF2-40B4-BE49-F238E27FC236}">
                    <a16:creationId xmlns:a16="http://schemas.microsoft.com/office/drawing/2014/main" id="{AEB21218-384C-1376-DE3E-1C168BC682F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259" name="Freeform 95">
                <a:extLst>
                  <a:ext uri="{FF2B5EF4-FFF2-40B4-BE49-F238E27FC236}">
                    <a16:creationId xmlns:a16="http://schemas.microsoft.com/office/drawing/2014/main" id="{CB84FF39-8271-3F8F-6EF4-CEC67374D16F}"/>
                  </a:ext>
                </a:extLst>
              </p:cNvPr>
              <p:cNvSpPr>
                <a:spLocks/>
              </p:cNvSpPr>
              <p:nvPr/>
            </p:nvSpPr>
            <p:spPr bwMode="auto">
              <a:xfrm flipH="1">
                <a:off x="374" y="1579"/>
                <a:ext cx="477" cy="506"/>
              </a:xfrm>
              <a:custGeom>
                <a:avLst/>
                <a:gdLst>
                  <a:gd name="T0" fmla="*/ 0 w 356"/>
                  <a:gd name="T1" fmla="*/ 0 h 368"/>
                  <a:gd name="T2" fmla="*/ 13459 w 356"/>
                  <a:gd name="T3" fmla="*/ 887 h 368"/>
                  <a:gd name="T4" fmla="*/ 15967 w 356"/>
                  <a:gd name="T5" fmla="*/ 18491 h 368"/>
                  <a:gd name="T6" fmla="*/ 3519 w 356"/>
                  <a:gd name="T7" fmla="*/ 2312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22255" name="Group 96">
              <a:extLst>
                <a:ext uri="{FF2B5EF4-FFF2-40B4-BE49-F238E27FC236}">
                  <a16:creationId xmlns:a16="http://schemas.microsoft.com/office/drawing/2014/main" id="{301A8499-9852-D480-692F-899C6E67530A}"/>
                </a:ext>
              </a:extLst>
            </p:cNvPr>
            <p:cNvGrpSpPr>
              <a:grpSpLocks/>
            </p:cNvGrpSpPr>
            <p:nvPr/>
          </p:nvGrpSpPr>
          <p:grpSpPr bwMode="auto">
            <a:xfrm flipH="1">
              <a:off x="7075488" y="5091113"/>
              <a:ext cx="1035050" cy="904875"/>
              <a:chOff x="-44" y="1473"/>
              <a:chExt cx="981" cy="1105"/>
            </a:xfrm>
          </p:grpSpPr>
          <p:pic>
            <p:nvPicPr>
              <p:cNvPr id="222256" name="Picture 97" descr="desktop_computer_stylized_medium">
                <a:extLst>
                  <a:ext uri="{FF2B5EF4-FFF2-40B4-BE49-F238E27FC236}">
                    <a16:creationId xmlns:a16="http://schemas.microsoft.com/office/drawing/2014/main" id="{A1087499-5405-9231-539D-BFAEAB2318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257" name="Freeform 98">
                <a:extLst>
                  <a:ext uri="{FF2B5EF4-FFF2-40B4-BE49-F238E27FC236}">
                    <a16:creationId xmlns:a16="http://schemas.microsoft.com/office/drawing/2014/main" id="{FE566959-B704-0173-4D55-E010C556451B}"/>
                  </a:ext>
                </a:extLst>
              </p:cNvPr>
              <p:cNvSpPr>
                <a:spLocks/>
              </p:cNvSpPr>
              <p:nvPr/>
            </p:nvSpPr>
            <p:spPr bwMode="auto">
              <a:xfrm flipH="1">
                <a:off x="374" y="1579"/>
                <a:ext cx="477" cy="506"/>
              </a:xfrm>
              <a:custGeom>
                <a:avLst/>
                <a:gdLst>
                  <a:gd name="T0" fmla="*/ 0 w 356"/>
                  <a:gd name="T1" fmla="*/ 0 h 368"/>
                  <a:gd name="T2" fmla="*/ 13459 w 356"/>
                  <a:gd name="T3" fmla="*/ 887 h 368"/>
                  <a:gd name="T4" fmla="*/ 15967 w 356"/>
                  <a:gd name="T5" fmla="*/ 18491 h 368"/>
                  <a:gd name="T6" fmla="*/ 3519 w 356"/>
                  <a:gd name="T7" fmla="*/ 2312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3">
            <a:extLst>
              <a:ext uri="{FF2B5EF4-FFF2-40B4-BE49-F238E27FC236}">
                <a16:creationId xmlns:a16="http://schemas.microsoft.com/office/drawing/2014/main" id="{3FD93DD7-7048-F3FC-B778-EB700277868A}"/>
              </a:ext>
            </a:extLst>
          </p:cNvPr>
          <p:cNvSpPr>
            <a:spLocks noGrp="1" noChangeArrowheads="1"/>
          </p:cNvSpPr>
          <p:nvPr>
            <p:ph idx="1"/>
          </p:nvPr>
        </p:nvSpPr>
        <p:spPr/>
        <p:txBody>
          <a:bodyPr/>
          <a:lstStyle/>
          <a:p>
            <a:pPr marL="342900" lvl="1" indent="-342900">
              <a:buSzPct val="65000"/>
              <a:buNone/>
            </a:pPr>
            <a:r>
              <a:rPr lang="en-US" altLang="en-US" sz="2800" i="1">
                <a:solidFill>
                  <a:srgbClr val="22228B"/>
                </a:solidFill>
                <a:latin typeface="Gill Sans MT" panose="020B0502020104020203" pitchFamily="34" charset="77"/>
                <a:ea typeface="ＭＳ Ｐゴシック" panose="020B0600070205080204" pitchFamily="34" charset="-128"/>
              </a:rPr>
              <a:t>Two socket types for two transport services:</a:t>
            </a:r>
          </a:p>
          <a:p>
            <a:pPr marL="342900" lvl="1" indent="-342900">
              <a:buSzPct val="65000"/>
            </a:pPr>
            <a:r>
              <a:rPr lang="en-US" altLang="en-US" sz="2800" i="1">
                <a:solidFill>
                  <a:srgbClr val="CC0000"/>
                </a:solidFill>
                <a:latin typeface="Gill Sans MT" panose="020B0502020104020203" pitchFamily="34" charset="77"/>
                <a:ea typeface="ＭＳ Ｐゴシック" panose="020B0600070205080204" pitchFamily="34" charset="-128"/>
              </a:rPr>
              <a:t>UDP:</a:t>
            </a:r>
            <a:r>
              <a:rPr lang="en-US" altLang="en-US" sz="2800">
                <a:solidFill>
                  <a:srgbClr val="000000"/>
                </a:solidFill>
                <a:latin typeface="Gill Sans MT" panose="020B0502020104020203" pitchFamily="34" charset="77"/>
                <a:ea typeface="ＭＳ Ｐゴシック" panose="020B0600070205080204" pitchFamily="34" charset="-128"/>
              </a:rPr>
              <a:t> </a:t>
            </a:r>
            <a:r>
              <a:rPr lang="en-US" altLang="en-US" sz="2800">
                <a:latin typeface="Gill Sans MT" panose="020B0502020104020203" pitchFamily="34" charset="77"/>
                <a:ea typeface="ＭＳ Ｐゴシック" panose="020B0600070205080204" pitchFamily="34" charset="-128"/>
              </a:rPr>
              <a:t>unreliable datagram</a:t>
            </a:r>
            <a:endParaRPr lang="en-US" altLang="en-US" i="1">
              <a:solidFill>
                <a:srgbClr val="CC0000"/>
              </a:solidFill>
              <a:latin typeface="Gill Sans MT" panose="020B0502020104020203" pitchFamily="34" charset="77"/>
              <a:ea typeface="ＭＳ Ｐゴシック" panose="020B0600070205080204" pitchFamily="34" charset="-128"/>
            </a:endParaRPr>
          </a:p>
          <a:p>
            <a:pPr marL="342900" lvl="1" indent="-342900">
              <a:buSzPct val="65000"/>
            </a:pPr>
            <a:r>
              <a:rPr lang="en-US" altLang="en-US" sz="2800" i="1">
                <a:solidFill>
                  <a:srgbClr val="CC0000"/>
                </a:solidFill>
                <a:latin typeface="Gill Sans MT" panose="020B0502020104020203" pitchFamily="34" charset="77"/>
                <a:ea typeface="ＭＳ Ｐゴシック" panose="020B0600070205080204" pitchFamily="34" charset="-128"/>
              </a:rPr>
              <a:t>TCP:</a:t>
            </a:r>
            <a:r>
              <a:rPr lang="en-US" altLang="en-US" sz="2800">
                <a:latin typeface="Gill Sans MT" panose="020B0502020104020203" pitchFamily="34" charset="77"/>
                <a:ea typeface="ＭＳ Ｐゴシック" panose="020B0600070205080204" pitchFamily="34" charset="-128"/>
              </a:rPr>
              <a:t> reliable, byte stream-oriented </a:t>
            </a:r>
          </a:p>
          <a:p>
            <a:pPr>
              <a:buFont typeface="Wingdings" pitchFamily="2" charset="2"/>
              <a:buNone/>
            </a:pPr>
            <a:endParaRPr lang="en-US" altLang="en-US">
              <a:latin typeface="Gill Sans MT" panose="020B0502020104020203" pitchFamily="34" charset="77"/>
              <a:ea typeface="ＭＳ Ｐゴシック" panose="020B0600070205080204" pitchFamily="34" charset="-128"/>
            </a:endParaRPr>
          </a:p>
        </p:txBody>
      </p:sp>
      <p:sp>
        <p:nvSpPr>
          <p:cNvPr id="223233" name="Rectangle 2">
            <a:extLst>
              <a:ext uri="{FF2B5EF4-FFF2-40B4-BE49-F238E27FC236}">
                <a16:creationId xmlns:a16="http://schemas.microsoft.com/office/drawing/2014/main" id="{B8904E75-6221-E854-DB1C-53836AD23685}"/>
              </a:ext>
            </a:extLst>
          </p:cNvPr>
          <p:cNvSpPr>
            <a:spLocks noGrp="1" noChangeArrowheads="1"/>
          </p:cNvSpPr>
          <p:nvPr>
            <p:ph type="title"/>
          </p:nvPr>
        </p:nvSpPr>
        <p:spPr/>
        <p:txBody>
          <a:bodyPr/>
          <a:lstStyle/>
          <a:p>
            <a:r>
              <a:rPr lang="en-US" altLang="en-US" sz="4000">
                <a:latin typeface="Gill Sans MT" panose="020B0502020104020203" pitchFamily="34" charset="77"/>
                <a:ea typeface="ＭＳ Ｐゴシック" panose="020B0600070205080204" pitchFamily="34" charset="-128"/>
              </a:rPr>
              <a:t>Socket programming </a:t>
            </a:r>
            <a:endParaRPr lang="en-US" altLang="en-US">
              <a:latin typeface="Gill Sans MT" panose="020B0502020104020203" pitchFamily="34" charset="77"/>
              <a:ea typeface="ＭＳ Ｐゴシック" panose="020B0600070205080204" pitchFamily="34" charset="-128"/>
            </a:endParaRPr>
          </a:p>
        </p:txBody>
      </p:sp>
      <p:sp>
        <p:nvSpPr>
          <p:cNvPr id="61" name="Rectangle 3">
            <a:extLst>
              <a:ext uri="{FF2B5EF4-FFF2-40B4-BE49-F238E27FC236}">
                <a16:creationId xmlns:a16="http://schemas.microsoft.com/office/drawing/2014/main" id="{51FC8A5B-6DB8-50EC-E0EE-DAE52C78E87B}"/>
              </a:ext>
            </a:extLst>
          </p:cNvPr>
          <p:cNvSpPr txBox="1">
            <a:spLocks noChangeArrowheads="1"/>
          </p:cNvSpPr>
          <p:nvPr/>
        </p:nvSpPr>
        <p:spPr bwMode="auto">
          <a:xfrm>
            <a:off x="1809750" y="2981326"/>
            <a:ext cx="8021638" cy="1533525"/>
          </a:xfrm>
          <a:prstGeom prst="rect">
            <a:avLst/>
          </a:prstGeom>
          <a:noFill/>
          <a:ln w="9525">
            <a:noFill/>
            <a:miter lim="800000"/>
            <a:headEnd/>
            <a:tailEnd/>
          </a:ln>
        </p:spPr>
        <p:txBody>
          <a:bodyPr/>
          <a:lstStyle/>
          <a:p>
            <a:pPr marL="342900" lvl="1" indent="-342900">
              <a:lnSpc>
                <a:spcPct val="85000"/>
              </a:lnSpc>
              <a:buClr>
                <a:srgbClr val="000099"/>
              </a:buClr>
              <a:buSzPct val="65000"/>
              <a:defRPr/>
            </a:pPr>
            <a:r>
              <a:rPr lang="en-US" sz="2800" i="1" kern="0" dirty="0">
                <a:solidFill>
                  <a:schemeClr val="accent6">
                    <a:lumMod val="75000"/>
                  </a:schemeClr>
                </a:solidFill>
                <a:latin typeface="Gill Sans MT" pitchFamily="34" charset="0"/>
                <a:ea typeface="ＭＳ Ｐゴシック" charset="0"/>
              </a:rPr>
              <a:t>Application Example:</a:t>
            </a:r>
          </a:p>
          <a:p>
            <a:pPr marL="514350" indent="-287338">
              <a:lnSpc>
                <a:spcPct val="85000"/>
              </a:lnSpc>
              <a:buClr>
                <a:srgbClr val="000099"/>
              </a:buClr>
              <a:buSzPct val="65000"/>
              <a:buFont typeface="+mj-lt"/>
              <a:buAutoNum type="arabicPeriod"/>
              <a:defRPr/>
            </a:pPr>
            <a:r>
              <a:rPr lang="en-US" sz="2800" kern="0" dirty="0">
                <a:latin typeface="Gill Sans MT" pitchFamily="34" charset="0"/>
                <a:cs typeface="ＭＳ Ｐゴシック" charset="0"/>
              </a:rPr>
              <a:t>client reads a line of characters (data) from its keyboard and sends data to server</a:t>
            </a:r>
          </a:p>
          <a:p>
            <a:pPr marL="514350" indent="-287338">
              <a:lnSpc>
                <a:spcPct val="85000"/>
              </a:lnSpc>
              <a:buClr>
                <a:srgbClr val="000099"/>
              </a:buClr>
              <a:buSzPct val="65000"/>
              <a:buFont typeface="+mj-lt"/>
              <a:buAutoNum type="arabicPeriod"/>
              <a:defRPr/>
            </a:pPr>
            <a:r>
              <a:rPr lang="en-US" sz="2800" kern="0" dirty="0">
                <a:latin typeface="Gill Sans MT" pitchFamily="34" charset="0"/>
                <a:cs typeface="ＭＳ Ｐゴシック" charset="0"/>
              </a:rPr>
              <a:t>server receives the data and converts characters to uppercase</a:t>
            </a:r>
          </a:p>
          <a:p>
            <a:pPr marL="514350" indent="-287338">
              <a:lnSpc>
                <a:spcPct val="85000"/>
              </a:lnSpc>
              <a:buClr>
                <a:srgbClr val="000099"/>
              </a:buClr>
              <a:buSzPct val="65000"/>
              <a:buFont typeface="+mj-lt"/>
              <a:buAutoNum type="arabicPeriod"/>
              <a:defRPr/>
            </a:pPr>
            <a:r>
              <a:rPr lang="en-US" sz="2800" kern="0" dirty="0">
                <a:latin typeface="Gill Sans MT" pitchFamily="34" charset="0"/>
                <a:cs typeface="ＭＳ Ｐゴシック" charset="0"/>
              </a:rPr>
              <a:t>server sends modified data to client</a:t>
            </a:r>
          </a:p>
          <a:p>
            <a:pPr marL="514350" indent="-287338">
              <a:lnSpc>
                <a:spcPct val="85000"/>
              </a:lnSpc>
              <a:buClr>
                <a:srgbClr val="000099"/>
              </a:buClr>
              <a:buSzPct val="65000"/>
              <a:buFont typeface="+mj-lt"/>
              <a:buAutoNum type="arabicPeriod"/>
              <a:defRPr/>
            </a:pPr>
            <a:r>
              <a:rPr lang="en-US" sz="2800" kern="0" dirty="0">
                <a:latin typeface="Gill Sans MT" pitchFamily="34" charset="0"/>
                <a:cs typeface="ＭＳ Ｐゴシック" charset="0"/>
              </a:rPr>
              <a:t>client receives modified data and displays line on its screen</a:t>
            </a: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3">
            <a:extLst>
              <a:ext uri="{FF2B5EF4-FFF2-40B4-BE49-F238E27FC236}">
                <a16:creationId xmlns:a16="http://schemas.microsoft.com/office/drawing/2014/main" id="{4AF927C0-B725-1E99-4F29-E47D054E1A67}"/>
              </a:ext>
            </a:extLst>
          </p:cNvPr>
          <p:cNvSpPr>
            <a:spLocks noGrp="1" noChangeArrowheads="1"/>
          </p:cNvSpPr>
          <p:nvPr>
            <p:ph idx="1"/>
          </p:nvPr>
        </p:nvSpPr>
        <p:spPr/>
        <p:txBody>
          <a:bodyPr>
            <a:normAutofit/>
          </a:bodyPr>
          <a:lstStyle/>
          <a:p>
            <a:pPr>
              <a:buFont typeface="Wingdings" pitchFamily="2" charset="2"/>
              <a:buNone/>
            </a:pPr>
            <a:r>
              <a:rPr lang="en-US" altLang="en-US" dirty="0">
                <a:solidFill>
                  <a:srgbClr val="CC0000"/>
                </a:solidFill>
                <a:latin typeface="Gill Sans MT" panose="020B0502020104020203" pitchFamily="34" charset="77"/>
                <a:ea typeface="ＭＳ Ｐゴシック" panose="020B0600070205080204" pitchFamily="34" charset="-128"/>
              </a:rPr>
              <a:t>UDP: no </a:t>
            </a:r>
            <a:r>
              <a:rPr lang="ja-JP" altLang="en-US">
                <a:solidFill>
                  <a:srgbClr val="CC0000"/>
                </a:solidFill>
                <a:latin typeface="Gill Sans MT" panose="020B0502020104020203" pitchFamily="34" charset="77"/>
                <a:ea typeface="ＭＳ Ｐゴシック" panose="020B0600070205080204" pitchFamily="34" charset="-128"/>
              </a:rPr>
              <a:t>“</a:t>
            </a:r>
            <a:r>
              <a:rPr lang="en-US" altLang="ja-JP" dirty="0">
                <a:solidFill>
                  <a:srgbClr val="CC0000"/>
                </a:solidFill>
                <a:latin typeface="Gill Sans MT" panose="020B0502020104020203" pitchFamily="34" charset="77"/>
                <a:ea typeface="ＭＳ Ｐゴシック" panose="020B0600070205080204" pitchFamily="34" charset="-128"/>
              </a:rPr>
              <a:t>connection</a:t>
            </a:r>
            <a:r>
              <a:rPr lang="ja-JP" altLang="en-US">
                <a:solidFill>
                  <a:srgbClr val="CC0000"/>
                </a:solidFill>
                <a:latin typeface="Gill Sans MT" panose="020B0502020104020203" pitchFamily="34" charset="77"/>
                <a:ea typeface="ＭＳ Ｐゴシック" panose="020B0600070205080204" pitchFamily="34" charset="-128"/>
              </a:rPr>
              <a:t>”</a:t>
            </a:r>
            <a:r>
              <a:rPr lang="en-US" altLang="ja-JP" dirty="0">
                <a:solidFill>
                  <a:srgbClr val="CC0000"/>
                </a:solidFill>
                <a:latin typeface="Gill Sans MT" panose="020B0502020104020203" pitchFamily="34" charset="77"/>
                <a:ea typeface="ＭＳ Ｐゴシック" panose="020B0600070205080204" pitchFamily="34" charset="-128"/>
              </a:rPr>
              <a:t> between client &amp; server</a:t>
            </a:r>
          </a:p>
          <a:p>
            <a:r>
              <a:rPr lang="en-US" altLang="en-US" sz="2400" dirty="0">
                <a:latin typeface="Gill Sans MT" panose="020B0502020104020203" pitchFamily="34" charset="77"/>
                <a:ea typeface="ＭＳ Ｐゴシック" panose="020B0600070205080204" pitchFamily="34" charset="-128"/>
              </a:rPr>
              <a:t>no handshaking before sending data</a:t>
            </a:r>
          </a:p>
          <a:p>
            <a:r>
              <a:rPr lang="en-US" altLang="en-US" sz="2400" dirty="0">
                <a:latin typeface="Gill Sans MT" panose="020B0502020104020203" pitchFamily="34" charset="77"/>
                <a:ea typeface="ＭＳ Ｐゴシック" panose="020B0600070205080204" pitchFamily="34" charset="-128"/>
              </a:rPr>
              <a:t>sender explicitly attaches IP destination address and port # to each packet</a:t>
            </a:r>
          </a:p>
          <a:p>
            <a:r>
              <a:rPr lang="en-US" altLang="en-US" sz="2400" dirty="0">
                <a:latin typeface="Gill Sans MT" panose="020B0502020104020203" pitchFamily="34" charset="77"/>
                <a:ea typeface="ＭＳ Ｐゴシック" panose="020B0600070205080204" pitchFamily="34" charset="-128"/>
              </a:rPr>
              <a:t>receiver extracts sender IP address and port# from received packet</a:t>
            </a:r>
          </a:p>
          <a:p>
            <a:pPr>
              <a:spcBef>
                <a:spcPct val="50000"/>
              </a:spcBef>
              <a:buFont typeface="Wingdings" pitchFamily="2" charset="2"/>
              <a:buNone/>
            </a:pPr>
            <a:r>
              <a:rPr lang="en-US" altLang="en-US" dirty="0">
                <a:solidFill>
                  <a:srgbClr val="CC0000"/>
                </a:solidFill>
                <a:latin typeface="Gill Sans MT" panose="020B0502020104020203" pitchFamily="34" charset="77"/>
                <a:ea typeface="ＭＳ Ｐゴシック" panose="020B0600070205080204" pitchFamily="34" charset="-128"/>
              </a:rPr>
              <a:t>UDP: transmitted data may be lost or received out-of-order</a:t>
            </a:r>
          </a:p>
          <a:p>
            <a:pPr>
              <a:spcBef>
                <a:spcPct val="50000"/>
              </a:spcBef>
              <a:buFont typeface="Wingdings" pitchFamily="2" charset="2"/>
              <a:buNone/>
            </a:pPr>
            <a:r>
              <a:rPr lang="en-US" altLang="en-US" dirty="0">
                <a:solidFill>
                  <a:srgbClr val="CC0000"/>
                </a:solidFill>
                <a:latin typeface="Gill Sans MT" panose="020B0502020104020203" pitchFamily="34" charset="77"/>
                <a:ea typeface="ＭＳ Ｐゴシック" panose="020B0600070205080204" pitchFamily="34" charset="-128"/>
              </a:rPr>
              <a:t>Application viewpoint:</a:t>
            </a:r>
          </a:p>
          <a:p>
            <a:pPr>
              <a:lnSpc>
                <a:spcPts val="2800"/>
              </a:lnSpc>
              <a:spcBef>
                <a:spcPct val="0"/>
              </a:spcBef>
              <a:buClrTx/>
            </a:pPr>
            <a:r>
              <a:rPr lang="en-US" altLang="en-US" sz="2400" dirty="0">
                <a:latin typeface="Gill Sans MT" panose="020B0502020104020203" pitchFamily="34" charset="77"/>
                <a:ea typeface="ＭＳ Ｐゴシック" panose="020B0600070205080204" pitchFamily="34" charset="-128"/>
              </a:rPr>
              <a:t>UDP provides </a:t>
            </a:r>
            <a:r>
              <a:rPr lang="en-US" altLang="en-US" sz="2400" i="1" dirty="0">
                <a:latin typeface="Gill Sans MT" panose="020B0502020104020203" pitchFamily="34" charset="77"/>
                <a:ea typeface="ＭＳ Ｐゴシック" panose="020B0600070205080204" pitchFamily="34" charset="-128"/>
              </a:rPr>
              <a:t>unreliable</a:t>
            </a:r>
            <a:r>
              <a:rPr lang="en-US" altLang="en-US" sz="2400" dirty="0">
                <a:latin typeface="Gill Sans MT" panose="020B0502020104020203" pitchFamily="34" charset="77"/>
                <a:ea typeface="ＭＳ Ｐゴシック" panose="020B0600070205080204" pitchFamily="34" charset="-128"/>
              </a:rPr>
              <a:t> transfer  of groups of bytes (</a:t>
            </a:r>
            <a:r>
              <a:rPr lang="ja-JP" altLang="en-US" sz="2400">
                <a:latin typeface="Gill Sans MT" panose="020B0502020104020203" pitchFamily="34" charset="77"/>
                <a:ea typeface="ＭＳ Ｐゴシック" panose="020B0600070205080204" pitchFamily="34" charset="-128"/>
              </a:rPr>
              <a:t>“</a:t>
            </a:r>
            <a:r>
              <a:rPr lang="en-US" altLang="ja-JP" sz="2400" dirty="0">
                <a:latin typeface="Gill Sans MT" panose="020B0502020104020203" pitchFamily="34" charset="77"/>
                <a:ea typeface="ＭＳ Ｐゴシック" panose="020B0600070205080204" pitchFamily="34" charset="-128"/>
              </a:rPr>
              <a:t>datagrams</a:t>
            </a:r>
            <a:r>
              <a:rPr lang="ja-JP" altLang="en-US" sz="2400">
                <a:latin typeface="Gill Sans MT" panose="020B0502020104020203" pitchFamily="34" charset="77"/>
                <a:ea typeface="ＭＳ Ｐゴシック" panose="020B0600070205080204" pitchFamily="34" charset="-128"/>
              </a:rPr>
              <a:t>”</a:t>
            </a:r>
            <a:r>
              <a:rPr lang="en-US" altLang="ja-JP" sz="2400" dirty="0">
                <a:latin typeface="Gill Sans MT" panose="020B0502020104020203" pitchFamily="34" charset="77"/>
                <a:ea typeface="ＭＳ Ｐゴシック" panose="020B0600070205080204" pitchFamily="34" charset="-128"/>
              </a:rPr>
              <a:t>)  between client and server</a:t>
            </a: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latin typeface="Gill Sans MT" panose="020B0502020104020203" pitchFamily="34" charset="77"/>
              <a:ea typeface="ＭＳ Ｐゴシック" panose="020B0600070205080204" pitchFamily="34" charset="-128"/>
            </a:endParaRPr>
          </a:p>
        </p:txBody>
      </p:sp>
      <p:sp>
        <p:nvSpPr>
          <p:cNvPr id="224257" name="Rectangle 2">
            <a:extLst>
              <a:ext uri="{FF2B5EF4-FFF2-40B4-BE49-F238E27FC236}">
                <a16:creationId xmlns:a16="http://schemas.microsoft.com/office/drawing/2014/main" id="{AA002F93-57DD-8150-2A9F-BE1A897D18E5}"/>
              </a:ext>
            </a:extLst>
          </p:cNvPr>
          <p:cNvSpPr>
            <a:spLocks noGrp="1" noChangeArrowheads="1"/>
          </p:cNvSpPr>
          <p:nvPr>
            <p:ph type="title"/>
          </p:nvPr>
        </p:nvSpPr>
        <p:spPr/>
        <p:txBody>
          <a:bodyPr/>
          <a:lstStyle/>
          <a:p>
            <a:r>
              <a:rPr lang="en-US" altLang="en-US" sz="4000">
                <a:latin typeface="Gill Sans MT" panose="020B0502020104020203" pitchFamily="34" charset="77"/>
                <a:ea typeface="ＭＳ Ｐゴシック" panose="020B0600070205080204" pitchFamily="34" charset="-128"/>
              </a:rPr>
              <a:t>Socket programming </a:t>
            </a:r>
            <a:r>
              <a:rPr lang="en-US" altLang="en-US" sz="4000" i="1">
                <a:solidFill>
                  <a:srgbClr val="CC0000"/>
                </a:solidFill>
                <a:latin typeface="Gill Sans MT" panose="020B0502020104020203" pitchFamily="34" charset="77"/>
                <a:ea typeface="ＭＳ Ｐゴシック" panose="020B0600070205080204" pitchFamily="34" charset="-128"/>
              </a:rPr>
              <a:t>with UDP</a:t>
            </a:r>
            <a:endParaRPr lang="en-US" altLang="en-US">
              <a:solidFill>
                <a:srgbClr val="CC0000"/>
              </a:solidFill>
              <a:latin typeface="Gill Sans MT" panose="020B0502020104020203" pitchFamily="34" charset="77"/>
              <a:ea typeface="ＭＳ Ｐゴシック" panose="020B0600070205080204" pitchFamily="34" charset="-128"/>
            </a:endParaRPr>
          </a:p>
        </p:txBody>
      </p:sp>
      <p:sp>
        <p:nvSpPr>
          <p:cNvPr id="224262" name="Rectangle 7">
            <a:extLst>
              <a:ext uri="{FF2B5EF4-FFF2-40B4-BE49-F238E27FC236}">
                <a16:creationId xmlns:a16="http://schemas.microsoft.com/office/drawing/2014/main" id="{86361FFD-B1E5-AC67-1CA1-3334A98EECFA}"/>
              </a:ext>
            </a:extLst>
          </p:cNvPr>
          <p:cNvSpPr>
            <a:spLocks noChangeArrowheads="1"/>
          </p:cNvSpPr>
          <p:nvPr/>
        </p:nvSpPr>
        <p:spPr bwMode="auto">
          <a:xfrm>
            <a:off x="6519863" y="3198813"/>
            <a:ext cx="18415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sz="2400">
              <a:solidFill>
                <a:srgbClr val="000000"/>
              </a:solidFill>
              <a:latin typeface="Comic Sans MS" panose="030F0902030302020204" pitchFamily="66" charset="0"/>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dirty="0">
                <a:ea typeface="ＭＳ Ｐゴシック" panose="020B0600070205080204" pitchFamily="34" charset="-128"/>
              </a:rPr>
              <a:t>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a:t>
            </a:r>
            <a:r>
              <a:rPr lang="en-US" altLang="en-US" dirty="0">
                <a:ea typeface="ＭＳ Ｐゴシック" panose="020B0600070205080204" pitchFamily="34" charset="-128"/>
              </a:rPr>
              <a:t>r</a:t>
            </a:r>
            <a:r>
              <a:rPr lang="en-US" altLang="en-US" sz="4400" dirty="0">
                <a:ea typeface="ＭＳ Ｐゴシック" panose="020B0600070205080204" pitchFamily="34" charset="-128"/>
              </a:rPr>
              <a:t>equirements: common apps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audio/video</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loss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throughput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audio: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5Kbps-1Mbps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10Kbps-5Mbps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same as above </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 sensitive?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msec</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few secs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msec</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Slide Number Placeholder 2">
            <a:extLst>
              <a:ext uri="{FF2B5EF4-FFF2-40B4-BE49-F238E27FC236}">
                <a16:creationId xmlns:a16="http://schemas.microsoft.com/office/drawing/2014/main" id="{DCA62624-6B99-2E4F-9C54-E08632D8D1A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12</a:t>
            </a:fld>
            <a:endParaRPr lang="en-US" dirty="0"/>
          </a:p>
        </p:txBody>
      </p:sp>
    </p:spTree>
    <p:extLst>
      <p:ext uri="{BB962C8B-B14F-4D97-AF65-F5344CB8AC3E}">
        <p14:creationId xmlns:p14="http://schemas.microsoft.com/office/powerpoint/2010/main" val="288570208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2">
            <a:extLst>
              <a:ext uri="{FF2B5EF4-FFF2-40B4-BE49-F238E27FC236}">
                <a16:creationId xmlns:a16="http://schemas.microsoft.com/office/drawing/2014/main" id="{EC0A9514-9654-E557-C8D8-1427FB6AB7EF}"/>
              </a:ext>
            </a:extLst>
          </p:cNvPr>
          <p:cNvSpPr>
            <a:spLocks noGrp="1" noChangeArrowheads="1"/>
          </p:cNvSpPr>
          <p:nvPr>
            <p:ph type="title"/>
          </p:nvPr>
        </p:nvSpPr>
        <p:spPr/>
        <p:txBody>
          <a:bodyPr/>
          <a:lstStyle/>
          <a:p>
            <a:r>
              <a:rPr lang="en-US" altLang="en-US" sz="3600" dirty="0">
                <a:latin typeface="Gill Sans MT" panose="020B0502020104020203" pitchFamily="34" charset="77"/>
                <a:ea typeface="ＭＳ Ｐゴシック" panose="020B0600070205080204" pitchFamily="34" charset="-128"/>
              </a:rPr>
              <a:t>Client/server socket interaction: UDP</a:t>
            </a:r>
            <a:endParaRPr lang="en-US" altLang="en-US" dirty="0">
              <a:latin typeface="Gill Sans MT" panose="020B0502020104020203" pitchFamily="34" charset="77"/>
              <a:ea typeface="ＭＳ Ｐゴシック" panose="020B0600070205080204" pitchFamily="34" charset="-128"/>
            </a:endParaRPr>
          </a:p>
        </p:txBody>
      </p:sp>
      <p:grpSp>
        <p:nvGrpSpPr>
          <p:cNvPr id="2" name="Group 4">
            <a:extLst>
              <a:ext uri="{FF2B5EF4-FFF2-40B4-BE49-F238E27FC236}">
                <a16:creationId xmlns:a16="http://schemas.microsoft.com/office/drawing/2014/main" id="{338F6531-FF35-0633-7CA7-AF433ADDA6F5}"/>
              </a:ext>
            </a:extLst>
          </p:cNvPr>
          <p:cNvGrpSpPr>
            <a:grpSpLocks/>
          </p:cNvGrpSpPr>
          <p:nvPr/>
        </p:nvGrpSpPr>
        <p:grpSpPr bwMode="auto">
          <a:xfrm>
            <a:off x="7034214" y="4081464"/>
            <a:ext cx="2211387" cy="2111375"/>
            <a:chOff x="3485" y="2550"/>
            <a:chExt cx="1393" cy="1330"/>
          </a:xfrm>
        </p:grpSpPr>
        <p:grpSp>
          <p:nvGrpSpPr>
            <p:cNvPr id="225306" name="Group 5">
              <a:extLst>
                <a:ext uri="{FF2B5EF4-FFF2-40B4-BE49-F238E27FC236}">
                  <a16:creationId xmlns:a16="http://schemas.microsoft.com/office/drawing/2014/main" id="{86410151-E891-F2AB-75E4-2A0BC0CC819D}"/>
                </a:ext>
              </a:extLst>
            </p:cNvPr>
            <p:cNvGrpSpPr>
              <a:grpSpLocks/>
            </p:cNvGrpSpPr>
            <p:nvPr/>
          </p:nvGrpSpPr>
          <p:grpSpPr bwMode="auto">
            <a:xfrm>
              <a:off x="3485" y="2964"/>
              <a:ext cx="1393" cy="916"/>
              <a:chOff x="3485" y="2964"/>
              <a:chExt cx="1393" cy="916"/>
            </a:xfrm>
          </p:grpSpPr>
          <p:sp>
            <p:nvSpPr>
              <p:cNvPr id="225308" name="Text Box 6">
                <a:extLst>
                  <a:ext uri="{FF2B5EF4-FFF2-40B4-BE49-F238E27FC236}">
                    <a16:creationId xmlns:a16="http://schemas.microsoft.com/office/drawing/2014/main" id="{8756C951-0858-4536-5F0E-ED4AA3B7255F}"/>
                  </a:ext>
                </a:extLst>
              </p:cNvPr>
              <p:cNvSpPr txBox="1">
                <a:spLocks noChangeArrowheads="1"/>
              </p:cNvSpPr>
              <p:nvPr/>
            </p:nvSpPr>
            <p:spPr bwMode="auto">
              <a:xfrm>
                <a:off x="3509" y="3473"/>
                <a:ext cx="90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800">
                    <a:solidFill>
                      <a:srgbClr val="000000"/>
                    </a:solidFill>
                  </a:rPr>
                  <a:t>close</a:t>
                </a:r>
              </a:p>
              <a:p>
                <a:pPr>
                  <a:spcBef>
                    <a:spcPct val="0"/>
                  </a:spcBef>
                  <a:buClrTx/>
                  <a:buSzTx/>
                  <a:buFontTx/>
                  <a:buNone/>
                </a:pPr>
                <a:r>
                  <a:rPr lang="en-US" altLang="en-US" sz="1800">
                    <a:solidFill>
                      <a:srgbClr val="CC0000"/>
                    </a:solidFill>
                  </a:rPr>
                  <a:t>clientSocke</a:t>
                </a:r>
                <a:r>
                  <a:rPr lang="en-US" altLang="en-US" sz="1800">
                    <a:solidFill>
                      <a:srgbClr val="FF0000"/>
                    </a:solidFill>
                  </a:rPr>
                  <a:t>t</a:t>
                </a:r>
                <a:endParaRPr lang="en-US" altLang="en-US" sz="1800">
                  <a:solidFill>
                    <a:srgbClr val="000000"/>
                  </a:solidFill>
                  <a:latin typeface="Times New Roman" panose="02020603050405020304" pitchFamily="18" charset="0"/>
                </a:endParaRPr>
              </a:p>
            </p:txBody>
          </p:sp>
          <p:sp>
            <p:nvSpPr>
              <p:cNvPr id="225309" name="Line 7">
                <a:extLst>
                  <a:ext uri="{FF2B5EF4-FFF2-40B4-BE49-F238E27FC236}">
                    <a16:creationId xmlns:a16="http://schemas.microsoft.com/office/drawing/2014/main" id="{94733EFC-7B4B-AED9-1312-C138C9311EC7}"/>
                  </a:ext>
                </a:extLst>
              </p:cNvPr>
              <p:cNvSpPr>
                <a:spLocks noChangeShapeType="1"/>
              </p:cNvSpPr>
              <p:nvPr/>
            </p:nvSpPr>
            <p:spPr bwMode="auto">
              <a:xfrm>
                <a:off x="3936" y="3318"/>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310" name="Text Box 8">
                <a:extLst>
                  <a:ext uri="{FF2B5EF4-FFF2-40B4-BE49-F238E27FC236}">
                    <a16:creationId xmlns:a16="http://schemas.microsoft.com/office/drawing/2014/main" id="{6449656D-F60B-2059-B755-0DD16D7101CC}"/>
                  </a:ext>
                </a:extLst>
              </p:cNvPr>
              <p:cNvSpPr txBox="1">
                <a:spLocks noChangeArrowheads="1"/>
              </p:cNvSpPr>
              <p:nvPr/>
            </p:nvSpPr>
            <p:spPr bwMode="auto">
              <a:xfrm>
                <a:off x="3485" y="296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800">
                    <a:solidFill>
                      <a:srgbClr val="000000"/>
                    </a:solidFill>
                  </a:rPr>
                  <a:t>read datagram from</a:t>
                </a:r>
              </a:p>
              <a:p>
                <a:pPr>
                  <a:spcBef>
                    <a:spcPct val="0"/>
                  </a:spcBef>
                  <a:buClrTx/>
                  <a:buSzTx/>
                  <a:buFontTx/>
                  <a:buNone/>
                </a:pPr>
                <a:r>
                  <a:rPr lang="en-US" altLang="en-US" sz="1800">
                    <a:solidFill>
                      <a:srgbClr val="CC0000"/>
                    </a:solidFill>
                  </a:rPr>
                  <a:t>clientSocket</a:t>
                </a:r>
                <a:endParaRPr lang="en-US" altLang="en-US" sz="1800">
                  <a:solidFill>
                    <a:srgbClr val="CC0000"/>
                  </a:solidFill>
                  <a:latin typeface="Times New Roman" panose="02020603050405020304" pitchFamily="18" charset="0"/>
                </a:endParaRPr>
              </a:p>
            </p:txBody>
          </p:sp>
        </p:grpSp>
        <p:sp>
          <p:nvSpPr>
            <p:cNvPr id="225307" name="Line 9">
              <a:extLst>
                <a:ext uri="{FF2B5EF4-FFF2-40B4-BE49-F238E27FC236}">
                  <a16:creationId xmlns:a16="http://schemas.microsoft.com/office/drawing/2014/main" id="{6D8FC408-C6E4-F557-AAC2-6AE3A7589AC7}"/>
                </a:ext>
              </a:extLst>
            </p:cNvPr>
            <p:cNvSpPr>
              <a:spLocks noChangeShapeType="1"/>
            </p:cNvSpPr>
            <p:nvPr/>
          </p:nvSpPr>
          <p:spPr bwMode="auto">
            <a:xfrm>
              <a:off x="3864" y="2550"/>
              <a:ext cx="0" cy="52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4" name="Group 10">
            <a:extLst>
              <a:ext uri="{FF2B5EF4-FFF2-40B4-BE49-F238E27FC236}">
                <a16:creationId xmlns:a16="http://schemas.microsoft.com/office/drawing/2014/main" id="{39E64F83-71B3-F166-2911-895C4237F84A}"/>
              </a:ext>
            </a:extLst>
          </p:cNvPr>
          <p:cNvGrpSpPr>
            <a:grpSpLocks/>
          </p:cNvGrpSpPr>
          <p:nvPr/>
        </p:nvGrpSpPr>
        <p:grpSpPr bwMode="auto">
          <a:xfrm>
            <a:off x="4524375" y="1333501"/>
            <a:ext cx="6203950" cy="2690813"/>
            <a:chOff x="1890" y="840"/>
            <a:chExt cx="3908" cy="1695"/>
          </a:xfrm>
        </p:grpSpPr>
        <p:grpSp>
          <p:nvGrpSpPr>
            <p:cNvPr id="225299" name="Group 11">
              <a:extLst>
                <a:ext uri="{FF2B5EF4-FFF2-40B4-BE49-F238E27FC236}">
                  <a16:creationId xmlns:a16="http://schemas.microsoft.com/office/drawing/2014/main" id="{798F49D7-575F-68B5-1FE7-1A9725E5CEF9}"/>
                </a:ext>
              </a:extLst>
            </p:cNvPr>
            <p:cNvGrpSpPr>
              <a:grpSpLocks/>
            </p:cNvGrpSpPr>
            <p:nvPr/>
          </p:nvGrpSpPr>
          <p:grpSpPr bwMode="auto">
            <a:xfrm>
              <a:off x="3397" y="1240"/>
              <a:ext cx="2289" cy="593"/>
              <a:chOff x="3241" y="1750"/>
              <a:chExt cx="2289" cy="593"/>
            </a:xfrm>
          </p:grpSpPr>
          <p:sp>
            <p:nvSpPr>
              <p:cNvPr id="225304" name="Text Box 12">
                <a:extLst>
                  <a:ext uri="{FF2B5EF4-FFF2-40B4-BE49-F238E27FC236}">
                    <a16:creationId xmlns:a16="http://schemas.microsoft.com/office/drawing/2014/main" id="{8496A6B4-5527-619C-86EB-E94C3CBF5C09}"/>
                  </a:ext>
                </a:extLst>
              </p:cNvPr>
              <p:cNvSpPr txBox="1">
                <a:spLocks noChangeArrowheads="1"/>
              </p:cNvSpPr>
              <p:nvPr/>
            </p:nvSpPr>
            <p:spPr bwMode="auto">
              <a:xfrm>
                <a:off x="3241" y="1750"/>
                <a:ext cx="102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800">
                    <a:solidFill>
                      <a:srgbClr val="000000"/>
                    </a:solidFill>
                  </a:rPr>
                  <a:t>create socket:</a:t>
                </a:r>
              </a:p>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25305" name="Text Box 13">
                <a:extLst>
                  <a:ext uri="{FF2B5EF4-FFF2-40B4-BE49-F238E27FC236}">
                    <a16:creationId xmlns:a16="http://schemas.microsoft.com/office/drawing/2014/main" id="{62E38314-B85E-C83D-9662-EA7363A7C2D0}"/>
                  </a:ext>
                </a:extLst>
              </p:cNvPr>
              <p:cNvSpPr txBox="1">
                <a:spLocks noChangeArrowheads="1"/>
              </p:cNvSpPr>
              <p:nvPr/>
            </p:nvSpPr>
            <p:spPr bwMode="auto">
              <a:xfrm>
                <a:off x="3241" y="1962"/>
                <a:ext cx="2289"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2000"/>
                  </a:lnSpc>
                </a:pPr>
                <a:r>
                  <a:rPr lang="en-US" altLang="en-US" sz="1800">
                    <a:solidFill>
                      <a:srgbClr val="CC0000"/>
                    </a:solidFill>
                  </a:rPr>
                  <a:t>clientSocket =</a:t>
                </a:r>
              </a:p>
              <a:p>
                <a:pPr>
                  <a:lnSpc>
                    <a:spcPts val="2000"/>
                  </a:lnSpc>
                </a:pPr>
                <a:r>
                  <a:rPr lang="en-US" altLang="en-US" sz="1800">
                    <a:solidFill>
                      <a:srgbClr val="CC0000"/>
                    </a:solidFill>
                  </a:rPr>
                  <a:t>socket(AF_INET,SOCK_DGRAM)</a:t>
                </a:r>
                <a:endParaRPr lang="en-US" altLang="en-US" sz="1800">
                  <a:solidFill>
                    <a:srgbClr val="CC0000"/>
                  </a:solidFill>
                  <a:latin typeface="Times New Roman" panose="02020603050405020304" pitchFamily="18" charset="0"/>
                </a:endParaRPr>
              </a:p>
            </p:txBody>
          </p:sp>
        </p:grpSp>
        <p:sp>
          <p:nvSpPr>
            <p:cNvPr id="225300" name="Text Box 14">
              <a:extLst>
                <a:ext uri="{FF2B5EF4-FFF2-40B4-BE49-F238E27FC236}">
                  <a16:creationId xmlns:a16="http://schemas.microsoft.com/office/drawing/2014/main" id="{32C3D239-6CC8-A613-0CCC-FB643C865BB4}"/>
                </a:ext>
              </a:extLst>
            </p:cNvPr>
            <p:cNvSpPr txBox="1">
              <a:spLocks noChangeArrowheads="1"/>
            </p:cNvSpPr>
            <p:nvPr/>
          </p:nvSpPr>
          <p:spPr bwMode="auto">
            <a:xfrm>
              <a:off x="3570" y="840"/>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50000"/>
                </a:spcBef>
                <a:buClrTx/>
                <a:buSzTx/>
                <a:buFontTx/>
                <a:buNone/>
              </a:pPr>
              <a:endParaRPr lang="en-US" altLang="en-US" sz="2400">
                <a:solidFill>
                  <a:srgbClr val="000000"/>
                </a:solidFill>
                <a:latin typeface="Times New Roman" panose="02020603050405020304" pitchFamily="18" charset="0"/>
              </a:endParaRPr>
            </a:p>
          </p:txBody>
        </p:sp>
        <p:sp>
          <p:nvSpPr>
            <p:cNvPr id="225301" name="Text Box 15">
              <a:extLst>
                <a:ext uri="{FF2B5EF4-FFF2-40B4-BE49-F238E27FC236}">
                  <a16:creationId xmlns:a16="http://schemas.microsoft.com/office/drawing/2014/main" id="{23900A05-0198-C95A-3472-5A136D93536D}"/>
                </a:ext>
              </a:extLst>
            </p:cNvPr>
            <p:cNvSpPr txBox="1">
              <a:spLocks noChangeArrowheads="1"/>
            </p:cNvSpPr>
            <p:nvPr/>
          </p:nvSpPr>
          <p:spPr bwMode="auto">
            <a:xfrm>
              <a:off x="3389" y="1953"/>
              <a:ext cx="2409"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800">
                  <a:solidFill>
                    <a:srgbClr val="000000"/>
                  </a:solidFill>
                </a:rPr>
                <a:t>Create datagram with server IP and</a:t>
              </a:r>
            </a:p>
            <a:p>
              <a:pPr>
                <a:spcBef>
                  <a:spcPct val="0"/>
                </a:spcBef>
                <a:buClrTx/>
                <a:buSzTx/>
                <a:buFontTx/>
                <a:buNone/>
              </a:pPr>
              <a:r>
                <a:rPr lang="en-US" altLang="en-US" sz="1800">
                  <a:solidFill>
                    <a:srgbClr val="000000"/>
                  </a:solidFill>
                </a:rPr>
                <a:t>port=x; send datagram via</a:t>
              </a:r>
              <a:br>
                <a:rPr lang="en-US" altLang="en-US" sz="1800">
                  <a:solidFill>
                    <a:srgbClr val="CC0000"/>
                  </a:solidFill>
                </a:rPr>
              </a:br>
              <a:r>
                <a:rPr lang="en-US" altLang="en-US" sz="1800">
                  <a:solidFill>
                    <a:srgbClr val="CC0000"/>
                  </a:solidFill>
                </a:rPr>
                <a:t>clientSocket</a:t>
              </a:r>
              <a:endParaRPr lang="en-US" altLang="en-US" sz="1800">
                <a:solidFill>
                  <a:srgbClr val="CC0000"/>
                </a:solidFill>
                <a:latin typeface="Times New Roman" panose="02020603050405020304" pitchFamily="18" charset="0"/>
              </a:endParaRPr>
            </a:p>
          </p:txBody>
        </p:sp>
        <p:sp>
          <p:nvSpPr>
            <p:cNvPr id="225302" name="Line 16">
              <a:extLst>
                <a:ext uri="{FF2B5EF4-FFF2-40B4-BE49-F238E27FC236}">
                  <a16:creationId xmlns:a16="http://schemas.microsoft.com/office/drawing/2014/main" id="{F5B2AE9D-6B58-7076-9FB8-13A9C7938FDB}"/>
                </a:ext>
              </a:extLst>
            </p:cNvPr>
            <p:cNvSpPr>
              <a:spLocks noChangeShapeType="1"/>
            </p:cNvSpPr>
            <p:nvPr/>
          </p:nvSpPr>
          <p:spPr bwMode="auto">
            <a:xfrm>
              <a:off x="3828" y="183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303" name="Line 17">
              <a:extLst>
                <a:ext uri="{FF2B5EF4-FFF2-40B4-BE49-F238E27FC236}">
                  <a16:creationId xmlns:a16="http://schemas.microsoft.com/office/drawing/2014/main" id="{171BE23F-5B7F-CC85-315B-CFCEF456645C}"/>
                </a:ext>
              </a:extLst>
            </p:cNvPr>
            <p:cNvSpPr>
              <a:spLocks noChangeShapeType="1"/>
            </p:cNvSpPr>
            <p:nvPr/>
          </p:nvSpPr>
          <p:spPr bwMode="auto">
            <a:xfrm flipH="1">
              <a:off x="1890" y="2208"/>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225284" name="Text Box 18">
            <a:extLst>
              <a:ext uri="{FF2B5EF4-FFF2-40B4-BE49-F238E27FC236}">
                <a16:creationId xmlns:a16="http://schemas.microsoft.com/office/drawing/2014/main" id="{2D685FB2-C4F3-6E00-D33C-EDB9CAEEFBEA}"/>
              </a:ext>
            </a:extLst>
          </p:cNvPr>
          <p:cNvSpPr txBox="1">
            <a:spLocks noChangeArrowheads="1"/>
          </p:cNvSpPr>
          <p:nvPr/>
        </p:nvSpPr>
        <p:spPr bwMode="auto">
          <a:xfrm>
            <a:off x="2344738" y="2187575"/>
            <a:ext cx="2462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800">
                <a:solidFill>
                  <a:srgbClr val="000000"/>
                </a:solidFill>
              </a:rPr>
              <a:t>create socket, port= x:</a:t>
            </a:r>
            <a:endParaRPr lang="en-US" altLang="en-US" sz="1800">
              <a:solidFill>
                <a:srgbClr val="000000"/>
              </a:solidFill>
              <a:latin typeface="Times New Roman" panose="02020603050405020304" pitchFamily="18" charset="0"/>
            </a:endParaRPr>
          </a:p>
        </p:txBody>
      </p:sp>
      <p:sp>
        <p:nvSpPr>
          <p:cNvPr id="225285" name="Text Box 19">
            <a:extLst>
              <a:ext uri="{FF2B5EF4-FFF2-40B4-BE49-F238E27FC236}">
                <a16:creationId xmlns:a16="http://schemas.microsoft.com/office/drawing/2014/main" id="{203E6F42-C2D7-DEDB-4204-81C4BA7C7D46}"/>
              </a:ext>
            </a:extLst>
          </p:cNvPr>
          <p:cNvSpPr txBox="1">
            <a:spLocks noChangeArrowheads="1"/>
          </p:cNvSpPr>
          <p:nvPr/>
        </p:nvSpPr>
        <p:spPr bwMode="auto">
          <a:xfrm>
            <a:off x="2357439" y="2511990"/>
            <a:ext cx="3634393" cy="605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2000"/>
              </a:lnSpc>
            </a:pPr>
            <a:r>
              <a:rPr lang="en-US" altLang="en-US" sz="1800">
                <a:solidFill>
                  <a:srgbClr val="CC0000"/>
                </a:solidFill>
              </a:rPr>
              <a:t>serverSocket =</a:t>
            </a:r>
          </a:p>
          <a:p>
            <a:pPr>
              <a:lnSpc>
                <a:spcPts val="2000"/>
              </a:lnSpc>
            </a:pPr>
            <a:r>
              <a:rPr lang="en-US" altLang="en-US" sz="1800">
                <a:solidFill>
                  <a:srgbClr val="CC0000"/>
                </a:solidFill>
              </a:rPr>
              <a:t>socket(AF_INET,SOCK_DGRAM)</a:t>
            </a:r>
            <a:endParaRPr lang="en-US" altLang="en-US" sz="1800">
              <a:solidFill>
                <a:srgbClr val="CC0000"/>
              </a:solidFill>
              <a:latin typeface="Times New Roman" panose="02020603050405020304" pitchFamily="18" charset="0"/>
            </a:endParaRPr>
          </a:p>
        </p:txBody>
      </p:sp>
      <p:grpSp>
        <p:nvGrpSpPr>
          <p:cNvPr id="6" name="Group 20">
            <a:extLst>
              <a:ext uri="{FF2B5EF4-FFF2-40B4-BE49-F238E27FC236}">
                <a16:creationId xmlns:a16="http://schemas.microsoft.com/office/drawing/2014/main" id="{081BF480-B6C6-28D7-5868-11BBBD04AE13}"/>
              </a:ext>
            </a:extLst>
          </p:cNvPr>
          <p:cNvGrpSpPr>
            <a:grpSpLocks/>
          </p:cNvGrpSpPr>
          <p:nvPr/>
        </p:nvGrpSpPr>
        <p:grpSpPr bwMode="auto">
          <a:xfrm>
            <a:off x="2840039" y="3146426"/>
            <a:ext cx="2211387" cy="1122363"/>
            <a:chOff x="885" y="1982"/>
            <a:chExt cx="1393" cy="707"/>
          </a:xfrm>
        </p:grpSpPr>
        <p:sp>
          <p:nvSpPr>
            <p:cNvPr id="225297" name="Line 21">
              <a:extLst>
                <a:ext uri="{FF2B5EF4-FFF2-40B4-BE49-F238E27FC236}">
                  <a16:creationId xmlns:a16="http://schemas.microsoft.com/office/drawing/2014/main" id="{E12646BC-D129-5320-EF4B-A1FB42EC5067}"/>
                </a:ext>
              </a:extLst>
            </p:cNvPr>
            <p:cNvSpPr>
              <a:spLocks noChangeShapeType="1"/>
            </p:cNvSpPr>
            <p:nvPr/>
          </p:nvSpPr>
          <p:spPr bwMode="auto">
            <a:xfrm>
              <a:off x="1276" y="1982"/>
              <a:ext cx="0" cy="36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298" name="Text Box 22">
              <a:extLst>
                <a:ext uri="{FF2B5EF4-FFF2-40B4-BE49-F238E27FC236}">
                  <a16:creationId xmlns:a16="http://schemas.microsoft.com/office/drawing/2014/main" id="{EC24DDA5-D36B-851F-FF17-D7A195396225}"/>
                </a:ext>
              </a:extLst>
            </p:cNvPr>
            <p:cNvSpPr txBox="1">
              <a:spLocks noChangeArrowheads="1"/>
            </p:cNvSpPr>
            <p:nvPr/>
          </p:nvSpPr>
          <p:spPr bwMode="auto">
            <a:xfrm>
              <a:off x="885" y="2282"/>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800">
                  <a:solidFill>
                    <a:srgbClr val="000000"/>
                  </a:solidFill>
                </a:rPr>
                <a:t>read datagram from</a:t>
              </a:r>
            </a:p>
            <a:p>
              <a:pPr>
                <a:spcBef>
                  <a:spcPct val="0"/>
                </a:spcBef>
                <a:buClrTx/>
                <a:buSzTx/>
                <a:buFontTx/>
                <a:buNone/>
              </a:pPr>
              <a:r>
                <a:rPr lang="en-US" altLang="en-US" sz="1800">
                  <a:solidFill>
                    <a:srgbClr val="CC0000"/>
                  </a:solidFill>
                </a:rPr>
                <a:t>serverSocke</a:t>
              </a:r>
              <a:r>
                <a:rPr lang="en-US" altLang="en-US" sz="1800">
                  <a:solidFill>
                    <a:srgbClr val="FF0000"/>
                  </a:solidFill>
                </a:rPr>
                <a:t>t</a:t>
              </a:r>
              <a:endParaRPr lang="en-US" altLang="en-US" sz="1800">
                <a:solidFill>
                  <a:srgbClr val="000000"/>
                </a:solidFill>
                <a:latin typeface="Times New Roman" panose="02020603050405020304" pitchFamily="18" charset="0"/>
              </a:endParaRPr>
            </a:p>
          </p:txBody>
        </p:sp>
      </p:grpSp>
      <p:grpSp>
        <p:nvGrpSpPr>
          <p:cNvPr id="7" name="Group 23">
            <a:extLst>
              <a:ext uri="{FF2B5EF4-FFF2-40B4-BE49-F238E27FC236}">
                <a16:creationId xmlns:a16="http://schemas.microsoft.com/office/drawing/2014/main" id="{6796AE56-535C-448B-E822-A26721EBA734}"/>
              </a:ext>
            </a:extLst>
          </p:cNvPr>
          <p:cNvGrpSpPr>
            <a:grpSpLocks/>
          </p:cNvGrpSpPr>
          <p:nvPr/>
        </p:nvGrpSpPr>
        <p:grpSpPr bwMode="auto">
          <a:xfrm>
            <a:off x="2862263" y="4295776"/>
            <a:ext cx="3973512" cy="1660525"/>
            <a:chOff x="899" y="2720"/>
            <a:chExt cx="2503" cy="1046"/>
          </a:xfrm>
        </p:grpSpPr>
        <p:sp>
          <p:nvSpPr>
            <p:cNvPr id="225294" name="Text Box 24">
              <a:extLst>
                <a:ext uri="{FF2B5EF4-FFF2-40B4-BE49-F238E27FC236}">
                  <a16:creationId xmlns:a16="http://schemas.microsoft.com/office/drawing/2014/main" id="{C4E1BF76-DF8A-CDD6-A1FD-585FED722C8B}"/>
                </a:ext>
              </a:extLst>
            </p:cNvPr>
            <p:cNvSpPr txBox="1">
              <a:spLocks noChangeArrowheads="1"/>
            </p:cNvSpPr>
            <p:nvPr/>
          </p:nvSpPr>
          <p:spPr bwMode="auto">
            <a:xfrm>
              <a:off x="899" y="2835"/>
              <a:ext cx="1062" cy="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800">
                  <a:solidFill>
                    <a:srgbClr val="000000"/>
                  </a:solidFill>
                </a:rPr>
                <a:t>write reply to</a:t>
              </a:r>
            </a:p>
            <a:p>
              <a:pPr>
                <a:spcBef>
                  <a:spcPct val="0"/>
                </a:spcBef>
                <a:buClrTx/>
                <a:buSzTx/>
                <a:buFontTx/>
                <a:buNone/>
              </a:pPr>
              <a:r>
                <a:rPr lang="en-US" altLang="en-US" sz="1800">
                  <a:solidFill>
                    <a:srgbClr val="CC0000"/>
                  </a:solidFill>
                </a:rPr>
                <a:t>serverSocket</a:t>
              </a:r>
            </a:p>
            <a:p>
              <a:pPr>
                <a:spcBef>
                  <a:spcPct val="0"/>
                </a:spcBef>
                <a:buClrTx/>
                <a:buSzTx/>
                <a:buFontTx/>
                <a:buNone/>
              </a:pPr>
              <a:r>
                <a:rPr lang="en-US" altLang="en-US" sz="1800">
                  <a:solidFill>
                    <a:srgbClr val="000000"/>
                  </a:solidFill>
                </a:rPr>
                <a:t>specifying </a:t>
              </a:r>
              <a:br>
                <a:rPr lang="en-US" altLang="en-US" sz="1800">
                  <a:solidFill>
                    <a:srgbClr val="000000"/>
                  </a:solidFill>
                </a:rPr>
              </a:br>
              <a:r>
                <a:rPr lang="en-US" altLang="en-US" sz="1800">
                  <a:solidFill>
                    <a:srgbClr val="000000"/>
                  </a:solidFill>
                </a:rPr>
                <a:t>client address,</a:t>
              </a:r>
            </a:p>
            <a:p>
              <a:pPr>
                <a:spcBef>
                  <a:spcPct val="0"/>
                </a:spcBef>
                <a:buClrTx/>
                <a:buSzTx/>
                <a:buFontTx/>
                <a:buNone/>
              </a:pPr>
              <a:r>
                <a:rPr lang="en-US" altLang="en-US" sz="1800">
                  <a:solidFill>
                    <a:srgbClr val="000000"/>
                  </a:solidFill>
                </a:rPr>
                <a:t>port number</a:t>
              </a:r>
              <a:endParaRPr lang="en-US" altLang="en-US" sz="1800">
                <a:solidFill>
                  <a:srgbClr val="000000"/>
                </a:solidFill>
                <a:latin typeface="Times New Roman" panose="02020603050405020304" pitchFamily="18" charset="0"/>
              </a:endParaRPr>
            </a:p>
          </p:txBody>
        </p:sp>
        <p:sp>
          <p:nvSpPr>
            <p:cNvPr id="225295" name="Line 25">
              <a:extLst>
                <a:ext uri="{FF2B5EF4-FFF2-40B4-BE49-F238E27FC236}">
                  <a16:creationId xmlns:a16="http://schemas.microsoft.com/office/drawing/2014/main" id="{ED1D8A56-12BB-B93F-EFED-31619016AC96}"/>
                </a:ext>
              </a:extLst>
            </p:cNvPr>
            <p:cNvSpPr>
              <a:spLocks noChangeShapeType="1"/>
            </p:cNvSpPr>
            <p:nvPr/>
          </p:nvSpPr>
          <p:spPr bwMode="auto">
            <a:xfrm>
              <a:off x="1302" y="2720"/>
              <a:ext cx="0" cy="198"/>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296" name="Line 26">
              <a:extLst>
                <a:ext uri="{FF2B5EF4-FFF2-40B4-BE49-F238E27FC236}">
                  <a16:creationId xmlns:a16="http://schemas.microsoft.com/office/drawing/2014/main" id="{2B8F5F31-49A1-79EB-887C-634F0ACCDAEB}"/>
                </a:ext>
              </a:extLst>
            </p:cNvPr>
            <p:cNvSpPr>
              <a:spLocks noChangeShapeType="1"/>
            </p:cNvSpPr>
            <p:nvPr/>
          </p:nvSpPr>
          <p:spPr bwMode="auto">
            <a:xfrm>
              <a:off x="1866" y="2970"/>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25290" name="Text Box 22">
            <a:extLst>
              <a:ext uri="{FF2B5EF4-FFF2-40B4-BE49-F238E27FC236}">
                <a16:creationId xmlns:a16="http://schemas.microsoft.com/office/drawing/2014/main" id="{955BE835-AE40-1629-A1BB-050A2771869B}"/>
              </a:ext>
            </a:extLst>
          </p:cNvPr>
          <p:cNvSpPr txBox="1">
            <a:spLocks noChangeArrowheads="1"/>
          </p:cNvSpPr>
          <p:nvPr/>
        </p:nvSpPr>
        <p:spPr bwMode="auto">
          <a:xfrm>
            <a:off x="2171701" y="1304925"/>
            <a:ext cx="36861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50000"/>
              </a:spcBef>
              <a:buClrTx/>
              <a:buSzTx/>
              <a:buFontTx/>
              <a:buNone/>
            </a:pPr>
            <a:r>
              <a:rPr lang="en-US" altLang="en-US" sz="2800">
                <a:solidFill>
                  <a:srgbClr val="000000"/>
                </a:solidFill>
                <a:latin typeface="Gill Sans MT" panose="020B0502020104020203" pitchFamily="34" charset="77"/>
              </a:rPr>
              <a:t>server</a:t>
            </a:r>
            <a:r>
              <a:rPr lang="en-US" altLang="en-US" sz="2400">
                <a:solidFill>
                  <a:srgbClr val="000000"/>
                </a:solidFill>
                <a:latin typeface="Gill Sans MT" panose="020B0502020104020203" pitchFamily="34" charset="77"/>
              </a:rPr>
              <a:t> (running</a:t>
            </a:r>
            <a:r>
              <a:rPr lang="en-US" altLang="en-US">
                <a:solidFill>
                  <a:srgbClr val="000000"/>
                </a:solidFill>
                <a:latin typeface="Gill Sans MT" panose="020B0502020104020203" pitchFamily="34" charset="77"/>
              </a:rPr>
              <a:t> on</a:t>
            </a:r>
            <a:r>
              <a:rPr lang="en-US" altLang="en-US" sz="1800">
                <a:solidFill>
                  <a:srgbClr val="000000"/>
                </a:solidFill>
                <a:latin typeface="Comic Sans MS" panose="030F0902030302020204" pitchFamily="66" charset="0"/>
              </a:rPr>
              <a:t> serverIP</a:t>
            </a:r>
            <a:r>
              <a:rPr lang="en-US" altLang="en-US" sz="2400">
                <a:solidFill>
                  <a:srgbClr val="000000"/>
                </a:solidFill>
                <a:latin typeface="Gill Sans MT" panose="020B0502020104020203" pitchFamily="34" charset="77"/>
              </a:rPr>
              <a:t>)</a:t>
            </a:r>
          </a:p>
        </p:txBody>
      </p:sp>
      <p:sp>
        <p:nvSpPr>
          <p:cNvPr id="225291" name="Text Box 23">
            <a:extLst>
              <a:ext uri="{FF2B5EF4-FFF2-40B4-BE49-F238E27FC236}">
                <a16:creationId xmlns:a16="http://schemas.microsoft.com/office/drawing/2014/main" id="{565B1CE4-BC6C-B72A-9C90-3FBCE4FE6DED}"/>
              </a:ext>
            </a:extLst>
          </p:cNvPr>
          <p:cNvSpPr txBox="1">
            <a:spLocks noChangeArrowheads="1"/>
          </p:cNvSpPr>
          <p:nvPr/>
        </p:nvSpPr>
        <p:spPr bwMode="auto">
          <a:xfrm>
            <a:off x="6935789" y="1301751"/>
            <a:ext cx="9620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50000"/>
              </a:spcBef>
              <a:buClrTx/>
              <a:buSzTx/>
              <a:buFontTx/>
              <a:buNone/>
            </a:pPr>
            <a:r>
              <a:rPr lang="en-US" altLang="en-US" sz="2800">
                <a:solidFill>
                  <a:srgbClr val="000000"/>
                </a:solidFill>
                <a:latin typeface="Gill Sans MT" panose="020B0502020104020203" pitchFamily="34" charset="77"/>
              </a:rPr>
              <a:t>client</a:t>
            </a:r>
          </a:p>
        </p:txBody>
      </p:sp>
      <p:sp>
        <p:nvSpPr>
          <p:cNvPr id="225292" name="Line 35">
            <a:extLst>
              <a:ext uri="{FF2B5EF4-FFF2-40B4-BE49-F238E27FC236}">
                <a16:creationId xmlns:a16="http://schemas.microsoft.com/office/drawing/2014/main" id="{7E63AD91-375A-AB3C-B07C-25D774646A09}"/>
              </a:ext>
            </a:extLst>
          </p:cNvPr>
          <p:cNvSpPr>
            <a:spLocks noChangeShapeType="1"/>
          </p:cNvSpPr>
          <p:nvPr/>
        </p:nvSpPr>
        <p:spPr bwMode="auto">
          <a:xfrm>
            <a:off x="2328864" y="1755775"/>
            <a:ext cx="3341687"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293" name="Line 36">
            <a:extLst>
              <a:ext uri="{FF2B5EF4-FFF2-40B4-BE49-F238E27FC236}">
                <a16:creationId xmlns:a16="http://schemas.microsoft.com/office/drawing/2014/main" id="{F3C772B3-04A3-C0EB-975E-6120C5CEF807}"/>
              </a:ext>
            </a:extLst>
          </p:cNvPr>
          <p:cNvSpPr>
            <a:spLocks noChangeShapeType="1"/>
          </p:cNvSpPr>
          <p:nvPr/>
        </p:nvSpPr>
        <p:spPr bwMode="auto">
          <a:xfrm>
            <a:off x="7069139" y="1766888"/>
            <a:ext cx="676275"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9C6FB3D4-B7E8-E15C-36D4-DD948C577E63}"/>
              </a:ext>
            </a:extLst>
          </p:cNvPr>
          <p:cNvSpPr>
            <a:spLocks noGrp="1"/>
          </p:cNvSpPr>
          <p:nvPr>
            <p:ph type="title"/>
          </p:nvPr>
        </p:nvSpPr>
        <p:spPr/>
        <p:txBody>
          <a:bodyPr>
            <a:normAutofit/>
          </a:bodyPr>
          <a:lstStyle/>
          <a:p>
            <a:r>
              <a:rPr lang="en-US" altLang="en-US" sz="4400" dirty="0">
                <a:solidFill>
                  <a:srgbClr val="000099"/>
                </a:solidFill>
                <a:latin typeface="Gill Sans MT" panose="020B0502020104020203" pitchFamily="34" charset="77"/>
              </a:rPr>
              <a:t>Example app: UDP client</a:t>
            </a:r>
            <a:endParaRPr lang="en-US" dirty="0"/>
          </a:p>
        </p:txBody>
      </p:sp>
      <p:sp>
        <p:nvSpPr>
          <p:cNvPr id="226307" name="Rectangle 2">
            <a:extLst>
              <a:ext uri="{FF2B5EF4-FFF2-40B4-BE49-F238E27FC236}">
                <a16:creationId xmlns:a16="http://schemas.microsoft.com/office/drawing/2014/main" id="{C57EDB0A-0ED2-AE9D-9D3C-37C892FEADFB}"/>
              </a:ext>
            </a:extLst>
          </p:cNvPr>
          <p:cNvSpPr>
            <a:spLocks noChangeArrowheads="1"/>
          </p:cNvSpPr>
          <p:nvPr/>
        </p:nvSpPr>
        <p:spPr bwMode="auto">
          <a:xfrm>
            <a:off x="2804298" y="-2528892"/>
            <a:ext cx="77724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4400" dirty="0">
              <a:solidFill>
                <a:srgbClr val="000099"/>
              </a:solidFill>
              <a:latin typeface="Gill Sans MT" panose="020B0502020104020203" pitchFamily="34" charset="77"/>
            </a:endParaRPr>
          </a:p>
        </p:txBody>
      </p:sp>
      <p:sp>
        <p:nvSpPr>
          <p:cNvPr id="226308" name="TextBox 1">
            <a:extLst>
              <a:ext uri="{FF2B5EF4-FFF2-40B4-BE49-F238E27FC236}">
                <a16:creationId xmlns:a16="http://schemas.microsoft.com/office/drawing/2014/main" id="{5B6CE1E7-2B7C-88BF-3F01-77121E6BB6DF}"/>
              </a:ext>
            </a:extLst>
          </p:cNvPr>
          <p:cNvSpPr txBox="1">
            <a:spLocks noChangeArrowheads="1"/>
          </p:cNvSpPr>
          <p:nvPr/>
        </p:nvSpPr>
        <p:spPr bwMode="auto">
          <a:xfrm>
            <a:off x="4229100" y="1651000"/>
            <a:ext cx="5889754" cy="4267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2800"/>
              </a:lnSpc>
            </a:pPr>
            <a:r>
              <a:rPr lang="en-US" altLang="en-US"/>
              <a:t>from socket import *</a:t>
            </a:r>
          </a:p>
          <a:p>
            <a:pPr>
              <a:lnSpc>
                <a:spcPts val="2800"/>
              </a:lnSpc>
            </a:pPr>
            <a:r>
              <a:rPr lang="en-US" altLang="en-US"/>
              <a:t>serverName = ‘hostname’</a:t>
            </a:r>
          </a:p>
          <a:p>
            <a:pPr>
              <a:lnSpc>
                <a:spcPts val="2800"/>
              </a:lnSpc>
            </a:pPr>
            <a:r>
              <a:rPr lang="en-US" altLang="en-US"/>
              <a:t>serverPort = 12000</a:t>
            </a:r>
          </a:p>
          <a:p>
            <a:pPr>
              <a:lnSpc>
                <a:spcPts val="2400"/>
              </a:lnSpc>
            </a:pPr>
            <a:r>
              <a:rPr lang="en-US" altLang="en-US"/>
              <a:t>clientSocket = socket(AF_INET, </a:t>
            </a:r>
          </a:p>
          <a:p>
            <a:pPr>
              <a:lnSpc>
                <a:spcPts val="2400"/>
              </a:lnSpc>
            </a:pPr>
            <a:r>
              <a:rPr lang="en-US" altLang="en-US"/>
              <a:t>                                   SOCK_DGRAM)</a:t>
            </a:r>
          </a:p>
          <a:p>
            <a:pPr>
              <a:lnSpc>
                <a:spcPts val="2800"/>
              </a:lnSpc>
            </a:pPr>
            <a:r>
              <a:rPr lang="en-US" altLang="en-US"/>
              <a:t>message = raw_input(’Input lowercase sentence:’)</a:t>
            </a:r>
          </a:p>
          <a:p>
            <a:pPr>
              <a:lnSpc>
                <a:spcPts val="2800"/>
              </a:lnSpc>
            </a:pPr>
            <a:r>
              <a:rPr lang="en-US" altLang="en-US"/>
              <a:t>clientSocket.sendto</a:t>
            </a:r>
            <a:r>
              <a:rPr lang="en-US" altLang="en-US" sz="1800"/>
              <a:t>(message.encode(),</a:t>
            </a:r>
          </a:p>
          <a:p>
            <a:pPr>
              <a:lnSpc>
                <a:spcPts val="2800"/>
              </a:lnSpc>
            </a:pPr>
            <a:r>
              <a:rPr lang="en-US" altLang="en-US" sz="1800"/>
              <a:t>                                      (serverName, serverPort))</a:t>
            </a:r>
          </a:p>
          <a:p>
            <a:pPr>
              <a:lnSpc>
                <a:spcPts val="2800"/>
              </a:lnSpc>
            </a:pPr>
            <a:r>
              <a:rPr lang="en-US" altLang="en-US"/>
              <a:t>modifiedMessage, serverAddress = </a:t>
            </a:r>
          </a:p>
          <a:p>
            <a:pPr>
              <a:lnSpc>
                <a:spcPts val="2800"/>
              </a:lnSpc>
            </a:pPr>
            <a:r>
              <a:rPr lang="en-US" altLang="en-US"/>
              <a:t>                                   clientSocket.recvfrom(2048)</a:t>
            </a:r>
          </a:p>
          <a:p>
            <a:pPr>
              <a:lnSpc>
                <a:spcPts val="2800"/>
              </a:lnSpc>
            </a:pPr>
            <a:r>
              <a:rPr lang="en-US" altLang="en-US"/>
              <a:t>print modifiedMessage.decode()</a:t>
            </a:r>
          </a:p>
          <a:p>
            <a:pPr>
              <a:lnSpc>
                <a:spcPts val="2800"/>
              </a:lnSpc>
            </a:pPr>
            <a:r>
              <a:rPr lang="en-US" altLang="en-US"/>
              <a:t>clientSocket.close()</a:t>
            </a:r>
          </a:p>
        </p:txBody>
      </p:sp>
      <p:sp>
        <p:nvSpPr>
          <p:cNvPr id="226309" name="TextBox 2">
            <a:extLst>
              <a:ext uri="{FF2B5EF4-FFF2-40B4-BE49-F238E27FC236}">
                <a16:creationId xmlns:a16="http://schemas.microsoft.com/office/drawing/2014/main" id="{85AD6ADF-1468-99A8-BB79-5E8CBA43693B}"/>
              </a:ext>
            </a:extLst>
          </p:cNvPr>
          <p:cNvSpPr txBox="1">
            <a:spLocks noChangeArrowheads="1"/>
          </p:cNvSpPr>
          <p:nvPr/>
        </p:nvSpPr>
        <p:spPr bwMode="auto">
          <a:xfrm>
            <a:off x="4241801" y="1168401"/>
            <a:ext cx="2741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a:solidFill>
                  <a:srgbClr val="CC0000"/>
                </a:solidFill>
              </a:rPr>
              <a:t>Python UDPClient</a:t>
            </a:r>
          </a:p>
        </p:txBody>
      </p:sp>
      <p:grpSp>
        <p:nvGrpSpPr>
          <p:cNvPr id="2" name="Group 46">
            <a:extLst>
              <a:ext uri="{FF2B5EF4-FFF2-40B4-BE49-F238E27FC236}">
                <a16:creationId xmlns:a16="http://schemas.microsoft.com/office/drawing/2014/main" id="{63CBDD3C-31A1-0866-C80D-098B05F7831A}"/>
              </a:ext>
            </a:extLst>
          </p:cNvPr>
          <p:cNvGrpSpPr>
            <a:grpSpLocks/>
          </p:cNvGrpSpPr>
          <p:nvPr/>
        </p:nvGrpSpPr>
        <p:grpSpPr bwMode="auto">
          <a:xfrm>
            <a:off x="1752600" y="1606549"/>
            <a:ext cx="2451100" cy="502702"/>
            <a:chOff x="228727" y="1605758"/>
            <a:chExt cx="2450973" cy="503991"/>
          </a:xfrm>
        </p:grpSpPr>
        <p:sp>
          <p:nvSpPr>
            <p:cNvPr id="226328" name="TextBox 3">
              <a:extLst>
                <a:ext uri="{FF2B5EF4-FFF2-40B4-BE49-F238E27FC236}">
                  <a16:creationId xmlns:a16="http://schemas.microsoft.com/office/drawing/2014/main" id="{B62D229C-224B-9752-AF14-818C9F0C1DD6}"/>
                </a:ext>
              </a:extLst>
            </p:cNvPr>
            <p:cNvSpPr txBox="1">
              <a:spLocks noChangeArrowheads="1"/>
            </p:cNvSpPr>
            <p:nvPr/>
          </p:nvSpPr>
          <p:spPr bwMode="auto">
            <a:xfrm>
              <a:off x="228727" y="1605758"/>
              <a:ext cx="2103287" cy="503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a:solidFill>
                    <a:srgbClr val="000099"/>
                  </a:solidFill>
                </a:rPr>
                <a:t>include Python’s socket </a:t>
              </a:r>
            </a:p>
            <a:p>
              <a:pPr>
                <a:lnSpc>
                  <a:spcPts val="1600"/>
                </a:lnSpc>
              </a:pPr>
              <a:r>
                <a:rPr lang="en-US" altLang="en-US" sz="1400">
                  <a:solidFill>
                    <a:srgbClr val="000099"/>
                  </a:solidFill>
                </a:rPr>
                <a:t>library</a:t>
              </a:r>
            </a:p>
          </p:txBody>
        </p:sp>
        <p:cxnSp>
          <p:nvCxnSpPr>
            <p:cNvPr id="226329" name="Straight Connector 10">
              <a:extLst>
                <a:ext uri="{FF2B5EF4-FFF2-40B4-BE49-F238E27FC236}">
                  <a16:creationId xmlns:a16="http://schemas.microsoft.com/office/drawing/2014/main" id="{2197F9E0-49EF-1433-A39A-0B5770E13B44}"/>
                </a:ext>
              </a:extLst>
            </p:cNvPr>
            <p:cNvCxnSpPr>
              <a:cxnSpLocks noChangeShapeType="1"/>
            </p:cNvCxnSpPr>
            <p:nvPr/>
          </p:nvCxnSpPr>
          <p:spPr bwMode="auto">
            <a:xfrm flipV="1">
              <a:off x="952522" y="1930400"/>
              <a:ext cx="1727178" cy="813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 name="Group 47">
            <a:extLst>
              <a:ext uri="{FF2B5EF4-FFF2-40B4-BE49-F238E27FC236}">
                <a16:creationId xmlns:a16="http://schemas.microsoft.com/office/drawing/2014/main" id="{C6FADB18-836D-A6BA-8787-3C1D72EFFCC6}"/>
              </a:ext>
            </a:extLst>
          </p:cNvPr>
          <p:cNvGrpSpPr>
            <a:grpSpLocks/>
          </p:cNvGrpSpPr>
          <p:nvPr/>
        </p:nvGrpSpPr>
        <p:grpSpPr bwMode="auto">
          <a:xfrm>
            <a:off x="1714501" y="2917826"/>
            <a:ext cx="2587625" cy="523875"/>
            <a:chOff x="189714" y="2918150"/>
            <a:chExt cx="2587958" cy="523220"/>
          </a:xfrm>
        </p:grpSpPr>
        <p:sp>
          <p:nvSpPr>
            <p:cNvPr id="226326" name="TextBox 31">
              <a:extLst>
                <a:ext uri="{FF2B5EF4-FFF2-40B4-BE49-F238E27FC236}">
                  <a16:creationId xmlns:a16="http://schemas.microsoft.com/office/drawing/2014/main" id="{2EF66BF6-9A46-0D33-A2C8-D4B2C62F307B}"/>
                </a:ext>
              </a:extLst>
            </p:cNvPr>
            <p:cNvSpPr txBox="1">
              <a:spLocks noChangeArrowheads="1"/>
            </p:cNvSpPr>
            <p:nvPr/>
          </p:nvSpPr>
          <p:spPr bwMode="auto">
            <a:xfrm>
              <a:off x="189714" y="2918150"/>
              <a:ext cx="22718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create UDP socket for server</a:t>
              </a:r>
            </a:p>
          </p:txBody>
        </p:sp>
        <p:cxnSp>
          <p:nvCxnSpPr>
            <p:cNvPr id="226327" name="Straight Connector 32">
              <a:extLst>
                <a:ext uri="{FF2B5EF4-FFF2-40B4-BE49-F238E27FC236}">
                  <a16:creationId xmlns:a16="http://schemas.microsoft.com/office/drawing/2014/main" id="{B905091C-F231-1532-CBDC-168325B39385}"/>
                </a:ext>
              </a:extLst>
            </p:cNvPr>
            <p:cNvCxnSpPr>
              <a:cxnSpLocks noChangeShapeType="1"/>
            </p:cNvCxnSpPr>
            <p:nvPr/>
          </p:nvCxnSpPr>
          <p:spPr bwMode="auto">
            <a:xfrm>
              <a:off x="2050143"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4" name="Group 48">
            <a:extLst>
              <a:ext uri="{FF2B5EF4-FFF2-40B4-BE49-F238E27FC236}">
                <a16:creationId xmlns:a16="http://schemas.microsoft.com/office/drawing/2014/main" id="{EF27B494-D675-E62F-1FA2-2BB3AE345EFF}"/>
              </a:ext>
            </a:extLst>
          </p:cNvPr>
          <p:cNvGrpSpPr>
            <a:grpSpLocks/>
          </p:cNvGrpSpPr>
          <p:nvPr/>
        </p:nvGrpSpPr>
        <p:grpSpPr bwMode="auto">
          <a:xfrm>
            <a:off x="1739901" y="3530603"/>
            <a:ext cx="2505075" cy="502702"/>
            <a:chOff x="215900" y="3530600"/>
            <a:chExt cx="2505529" cy="502529"/>
          </a:xfrm>
        </p:grpSpPr>
        <p:sp>
          <p:nvSpPr>
            <p:cNvPr id="226324" name="TextBox 34">
              <a:extLst>
                <a:ext uri="{FF2B5EF4-FFF2-40B4-BE49-F238E27FC236}">
                  <a16:creationId xmlns:a16="http://schemas.microsoft.com/office/drawing/2014/main" id="{E4D58387-209F-5D05-5A4F-32C185EBBDCB}"/>
                </a:ext>
              </a:extLst>
            </p:cNvPr>
            <p:cNvSpPr txBox="1">
              <a:spLocks noChangeArrowheads="1"/>
            </p:cNvSpPr>
            <p:nvPr/>
          </p:nvSpPr>
          <p:spPr bwMode="auto">
            <a:xfrm>
              <a:off x="215900" y="3530600"/>
              <a:ext cx="1616441" cy="502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a:solidFill>
                    <a:srgbClr val="000099"/>
                  </a:solidFill>
                </a:rPr>
                <a:t>get user keyboard</a:t>
              </a:r>
            </a:p>
            <a:p>
              <a:pPr>
                <a:lnSpc>
                  <a:spcPts val="1600"/>
                </a:lnSpc>
              </a:pPr>
              <a:r>
                <a:rPr lang="en-US" altLang="en-US" sz="1400">
                  <a:solidFill>
                    <a:srgbClr val="000099"/>
                  </a:solidFill>
                </a:rPr>
                <a:t>input </a:t>
              </a:r>
            </a:p>
          </p:txBody>
        </p:sp>
        <p:cxnSp>
          <p:nvCxnSpPr>
            <p:cNvPr id="226325" name="Straight Connector 35">
              <a:extLst>
                <a:ext uri="{FF2B5EF4-FFF2-40B4-BE49-F238E27FC236}">
                  <a16:creationId xmlns:a16="http://schemas.microsoft.com/office/drawing/2014/main" id="{B2AA80AC-96B3-ADEB-CC0B-37FB1CC2D772}"/>
                </a:ext>
              </a:extLst>
            </p:cNvPr>
            <p:cNvCxnSpPr>
              <a:cxnSpLocks noChangeShapeType="1"/>
            </p:cNvCxnSpPr>
            <p:nvPr/>
          </p:nvCxnSpPr>
          <p:spPr bwMode="auto">
            <a:xfrm flipV="1">
              <a:off x="762000" y="3968752"/>
              <a:ext cx="1959429" cy="4534"/>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5" name="Group 49">
            <a:extLst>
              <a:ext uri="{FF2B5EF4-FFF2-40B4-BE49-F238E27FC236}">
                <a16:creationId xmlns:a16="http://schemas.microsoft.com/office/drawing/2014/main" id="{C6D8035A-08B0-ED7D-BDEE-3C2BF03A715C}"/>
              </a:ext>
            </a:extLst>
          </p:cNvPr>
          <p:cNvGrpSpPr>
            <a:grpSpLocks/>
          </p:cNvGrpSpPr>
          <p:nvPr/>
        </p:nvGrpSpPr>
        <p:grpSpPr bwMode="auto">
          <a:xfrm>
            <a:off x="1690689" y="4064001"/>
            <a:ext cx="2568575" cy="523875"/>
            <a:chOff x="166472" y="4064002"/>
            <a:chExt cx="2568858" cy="522566"/>
          </a:xfrm>
        </p:grpSpPr>
        <p:sp>
          <p:nvSpPr>
            <p:cNvPr id="226322" name="TextBox 36">
              <a:extLst>
                <a:ext uri="{FF2B5EF4-FFF2-40B4-BE49-F238E27FC236}">
                  <a16:creationId xmlns:a16="http://schemas.microsoft.com/office/drawing/2014/main" id="{C3A914F2-440C-7B89-874E-D374B9A3FD6D}"/>
                </a:ext>
              </a:extLst>
            </p:cNvPr>
            <p:cNvSpPr txBox="1">
              <a:spLocks noChangeArrowheads="1"/>
            </p:cNvSpPr>
            <p:nvPr/>
          </p:nvSpPr>
          <p:spPr bwMode="auto">
            <a:xfrm>
              <a:off x="166472" y="4064002"/>
              <a:ext cx="2349500" cy="522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Attach server name, port to message; send into socket</a:t>
              </a:r>
            </a:p>
          </p:txBody>
        </p:sp>
        <p:cxnSp>
          <p:nvCxnSpPr>
            <p:cNvPr id="226323" name="Straight Connector 39">
              <a:extLst>
                <a:ext uri="{FF2B5EF4-FFF2-40B4-BE49-F238E27FC236}">
                  <a16:creationId xmlns:a16="http://schemas.microsoft.com/office/drawing/2014/main" id="{58BDCD1F-4BD5-334C-03AC-E6FB6C130B46}"/>
                </a:ext>
              </a:extLst>
            </p:cNvPr>
            <p:cNvCxnSpPr>
              <a:cxnSpLocks noChangeShapeType="1"/>
            </p:cNvCxnSpPr>
            <p:nvPr/>
          </p:nvCxnSpPr>
          <p:spPr bwMode="auto">
            <a:xfrm flipV="1">
              <a:off x="2373914" y="4336506"/>
              <a:ext cx="361416" cy="557"/>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6" name="Group 55">
            <a:extLst>
              <a:ext uri="{FF2B5EF4-FFF2-40B4-BE49-F238E27FC236}">
                <a16:creationId xmlns:a16="http://schemas.microsoft.com/office/drawing/2014/main" id="{13AA0163-FA2D-0F49-EB71-2A0D4BA58067}"/>
              </a:ext>
            </a:extLst>
          </p:cNvPr>
          <p:cNvGrpSpPr>
            <a:grpSpLocks/>
          </p:cNvGrpSpPr>
          <p:nvPr/>
        </p:nvGrpSpPr>
        <p:grpSpPr bwMode="auto">
          <a:xfrm>
            <a:off x="1738314" y="5743576"/>
            <a:ext cx="2511425" cy="523875"/>
            <a:chOff x="214386" y="5472277"/>
            <a:chExt cx="2511708" cy="523220"/>
          </a:xfrm>
        </p:grpSpPr>
        <p:sp>
          <p:nvSpPr>
            <p:cNvPr id="226320" name="TextBox 61">
              <a:extLst>
                <a:ext uri="{FF2B5EF4-FFF2-40B4-BE49-F238E27FC236}">
                  <a16:creationId xmlns:a16="http://schemas.microsoft.com/office/drawing/2014/main" id="{BD019D66-82A8-D5E8-19F6-AF4D2F7CD416}"/>
                </a:ext>
              </a:extLst>
            </p:cNvPr>
            <p:cNvSpPr txBox="1">
              <a:spLocks noChangeArrowheads="1"/>
            </p:cNvSpPr>
            <p:nvPr/>
          </p:nvSpPr>
          <p:spPr bwMode="auto">
            <a:xfrm>
              <a:off x="214386" y="5472277"/>
              <a:ext cx="23495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print out received string and close socket</a:t>
              </a:r>
            </a:p>
          </p:txBody>
        </p:sp>
        <p:cxnSp>
          <p:nvCxnSpPr>
            <p:cNvPr id="226321" name="Straight Connector 62">
              <a:extLst>
                <a:ext uri="{FF2B5EF4-FFF2-40B4-BE49-F238E27FC236}">
                  <a16:creationId xmlns:a16="http://schemas.microsoft.com/office/drawing/2014/main" id="{42CB8DBA-15D6-4646-D004-A631FE1FA815}"/>
                </a:ext>
              </a:extLst>
            </p:cNvPr>
            <p:cNvCxnSpPr>
              <a:cxnSpLocks noChangeShapeType="1"/>
            </p:cNvCxnSpPr>
            <p:nvPr/>
          </p:nvCxnSpPr>
          <p:spPr bwMode="auto">
            <a:xfrm>
              <a:off x="2230329" y="5657589"/>
              <a:ext cx="495765" cy="242"/>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7" name="Group 54">
            <a:extLst>
              <a:ext uri="{FF2B5EF4-FFF2-40B4-BE49-F238E27FC236}">
                <a16:creationId xmlns:a16="http://schemas.microsoft.com/office/drawing/2014/main" id="{C818A5C8-5F0C-1D72-5CF1-5044DBFCF546}"/>
              </a:ext>
            </a:extLst>
          </p:cNvPr>
          <p:cNvGrpSpPr>
            <a:grpSpLocks/>
          </p:cNvGrpSpPr>
          <p:nvPr/>
        </p:nvGrpSpPr>
        <p:grpSpPr bwMode="auto">
          <a:xfrm>
            <a:off x="1366838" y="4802191"/>
            <a:ext cx="2900363" cy="635153"/>
            <a:chOff x="-157119" y="4530536"/>
            <a:chExt cx="2900123" cy="635579"/>
          </a:xfrm>
        </p:grpSpPr>
        <p:sp>
          <p:nvSpPr>
            <p:cNvPr id="226317" name="TextBox 56">
              <a:extLst>
                <a:ext uri="{FF2B5EF4-FFF2-40B4-BE49-F238E27FC236}">
                  <a16:creationId xmlns:a16="http://schemas.microsoft.com/office/drawing/2014/main" id="{06476B17-F0E4-5B24-1D89-4224FA3581A7}"/>
                </a:ext>
              </a:extLst>
            </p:cNvPr>
            <p:cNvSpPr txBox="1">
              <a:spLocks noChangeArrowheads="1"/>
            </p:cNvSpPr>
            <p:nvPr/>
          </p:nvSpPr>
          <p:spPr bwMode="auto">
            <a:xfrm>
              <a:off x="192835" y="4642544"/>
              <a:ext cx="2349500" cy="5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read reply characters from</a:t>
              </a:r>
            </a:p>
            <a:p>
              <a:r>
                <a:rPr lang="en-US" altLang="en-US" sz="1400">
                  <a:solidFill>
                    <a:srgbClr val="000099"/>
                  </a:solidFill>
                </a:rPr>
                <a:t>socket into string</a:t>
              </a:r>
            </a:p>
          </p:txBody>
        </p:sp>
        <p:cxnSp>
          <p:nvCxnSpPr>
            <p:cNvPr id="226318" name="Straight Connector 59">
              <a:extLst>
                <a:ext uri="{FF2B5EF4-FFF2-40B4-BE49-F238E27FC236}">
                  <a16:creationId xmlns:a16="http://schemas.microsoft.com/office/drawing/2014/main" id="{70536346-F7F8-1DE8-DBB1-1C44A3D9259D}"/>
                </a:ext>
              </a:extLst>
            </p:cNvPr>
            <p:cNvCxnSpPr>
              <a:cxnSpLocks noChangeShapeType="1"/>
            </p:cNvCxnSpPr>
            <p:nvPr/>
          </p:nvCxnSpPr>
          <p:spPr bwMode="auto">
            <a:xfrm flipV="1">
              <a:off x="2415586" y="4830837"/>
              <a:ext cx="327418" cy="416"/>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sp>
          <p:nvSpPr>
            <p:cNvPr id="226319" name="TextBox 53">
              <a:extLst>
                <a:ext uri="{FF2B5EF4-FFF2-40B4-BE49-F238E27FC236}">
                  <a16:creationId xmlns:a16="http://schemas.microsoft.com/office/drawing/2014/main" id="{0EDE22CB-DD6C-E40D-2384-2B986F6B84FF}"/>
                </a:ext>
              </a:extLst>
            </p:cNvPr>
            <p:cNvSpPr txBox="1">
              <a:spLocks noChangeArrowheads="1"/>
            </p:cNvSpPr>
            <p:nvPr/>
          </p:nvSpPr>
          <p:spPr bwMode="auto">
            <a:xfrm>
              <a:off x="-157119" y="4530536"/>
              <a:ext cx="1846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dissolve">
                                      <p:cBhvr>
                                        <p:cTn id="15" dur="500"/>
                                        <p:tgtEl>
                                          <p:spTgt spid="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xit" presetSubtype="0" fill="hold" nodeType="clickEffect">
                                  <p:stCondLst>
                                    <p:cond delay="0"/>
                                  </p:stCondLst>
                                  <p:childTnLst>
                                    <p:animEffect transition="out" filter="dissolve">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dissolve">
                                      <p:cBhvr>
                                        <p:cTn id="23" dur="500"/>
                                        <p:tgtEl>
                                          <p:spTgt spid="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xit" presetSubtype="0" fill="hold" nodeType="clickEffect">
                                  <p:stCondLst>
                                    <p:cond delay="0"/>
                                  </p:stCondLst>
                                  <p:childTnLst>
                                    <p:animEffect transition="out" filter="dissolve">
                                      <p:cBhvr>
                                        <p:cTn id="27" dur="500"/>
                                        <p:tgtEl>
                                          <p:spTgt spid="4"/>
                                        </p:tgtEl>
                                      </p:cBhvr>
                                    </p:animEffect>
                                    <p:set>
                                      <p:cBhvr>
                                        <p:cTn id="28" dur="1" fill="hold">
                                          <p:stCondLst>
                                            <p:cond delay="499"/>
                                          </p:stCondLst>
                                        </p:cTn>
                                        <p:tgtEl>
                                          <p:spTgt spid="4"/>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dissolve">
                                      <p:cBhvr>
                                        <p:cTn id="31" dur="500"/>
                                        <p:tgtEl>
                                          <p:spTgt spid="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xit" presetSubtype="0" fill="hold" nodeType="clickEffect">
                                  <p:stCondLst>
                                    <p:cond delay="0"/>
                                  </p:stCondLst>
                                  <p:childTnLst>
                                    <p:animEffect transition="out" filter="dissolve">
                                      <p:cBhvr>
                                        <p:cTn id="35" dur="500"/>
                                        <p:tgtEl>
                                          <p:spTgt spid="5"/>
                                        </p:tgtEl>
                                      </p:cBhvr>
                                    </p:animEffect>
                                    <p:set>
                                      <p:cBhvr>
                                        <p:cTn id="36" dur="1" fill="hold">
                                          <p:stCondLst>
                                            <p:cond delay="499"/>
                                          </p:stCondLst>
                                        </p:cTn>
                                        <p:tgtEl>
                                          <p:spTgt spid="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dissolve">
                                      <p:cBhvr>
                                        <p:cTn id="39" dur="500"/>
                                        <p:tgtEl>
                                          <p:spTgt spid="7"/>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xit" presetSubtype="0" fill="hold" nodeType="clickEffect">
                                  <p:stCondLst>
                                    <p:cond delay="0"/>
                                  </p:stCondLst>
                                  <p:childTnLst>
                                    <p:animEffect transition="out" filter="dissolve">
                                      <p:cBhvr>
                                        <p:cTn id="43" dur="500"/>
                                        <p:tgtEl>
                                          <p:spTgt spid="7"/>
                                        </p:tgtEl>
                                      </p:cBhvr>
                                    </p:animEffect>
                                    <p:set>
                                      <p:cBhvr>
                                        <p:cTn id="44" dur="1" fill="hold">
                                          <p:stCondLst>
                                            <p:cond delay="499"/>
                                          </p:stCondLst>
                                        </p:cTn>
                                        <p:tgtEl>
                                          <p:spTgt spid="7"/>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dissolve">
                                      <p:cBhvr>
                                        <p:cTn id="4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4A9FAD9-9B6A-1AAF-F974-77DCD07B440A}"/>
              </a:ext>
            </a:extLst>
          </p:cNvPr>
          <p:cNvSpPr>
            <a:spLocks noGrp="1"/>
          </p:cNvSpPr>
          <p:nvPr>
            <p:ph type="title"/>
          </p:nvPr>
        </p:nvSpPr>
        <p:spPr/>
        <p:txBody>
          <a:bodyPr>
            <a:normAutofit/>
          </a:bodyPr>
          <a:lstStyle/>
          <a:p>
            <a:r>
              <a:rPr lang="en-US" altLang="en-US" sz="4400" dirty="0">
                <a:solidFill>
                  <a:srgbClr val="000099"/>
                </a:solidFill>
                <a:latin typeface="Gill Sans MT" panose="020B0502020104020203" pitchFamily="34" charset="77"/>
              </a:rPr>
              <a:t>Example app: UDP server</a:t>
            </a:r>
            <a:endParaRPr lang="en-US" dirty="0"/>
          </a:p>
        </p:txBody>
      </p:sp>
      <p:sp>
        <p:nvSpPr>
          <p:cNvPr id="227331" name="Rectangle 2">
            <a:extLst>
              <a:ext uri="{FF2B5EF4-FFF2-40B4-BE49-F238E27FC236}">
                <a16:creationId xmlns:a16="http://schemas.microsoft.com/office/drawing/2014/main" id="{F8EEBEF6-D086-AE86-1846-9886D62BC718}"/>
              </a:ext>
            </a:extLst>
          </p:cNvPr>
          <p:cNvSpPr>
            <a:spLocks noChangeArrowheads="1"/>
          </p:cNvSpPr>
          <p:nvPr/>
        </p:nvSpPr>
        <p:spPr bwMode="auto">
          <a:xfrm>
            <a:off x="1946275" y="88900"/>
            <a:ext cx="77724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4400" dirty="0">
              <a:solidFill>
                <a:srgbClr val="000099"/>
              </a:solidFill>
              <a:latin typeface="Gill Sans MT" panose="020B0502020104020203" pitchFamily="34" charset="77"/>
            </a:endParaRPr>
          </a:p>
        </p:txBody>
      </p:sp>
      <p:sp>
        <p:nvSpPr>
          <p:cNvPr id="227332" name="TextBox 1">
            <a:extLst>
              <a:ext uri="{FF2B5EF4-FFF2-40B4-BE49-F238E27FC236}">
                <a16:creationId xmlns:a16="http://schemas.microsoft.com/office/drawing/2014/main" id="{D4EFD5D2-89D0-D764-F86E-66371FEBEC2A}"/>
              </a:ext>
            </a:extLst>
          </p:cNvPr>
          <p:cNvSpPr txBox="1">
            <a:spLocks noChangeArrowheads="1"/>
          </p:cNvSpPr>
          <p:nvPr/>
        </p:nvSpPr>
        <p:spPr bwMode="auto">
          <a:xfrm>
            <a:off x="4241801" y="1651000"/>
            <a:ext cx="6128601" cy="3453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2800"/>
              </a:lnSpc>
            </a:pPr>
            <a:r>
              <a:rPr lang="en-US" altLang="en-US"/>
              <a:t>from socket import *</a:t>
            </a:r>
          </a:p>
          <a:p>
            <a:pPr>
              <a:lnSpc>
                <a:spcPts val="2800"/>
              </a:lnSpc>
            </a:pPr>
            <a:r>
              <a:rPr lang="en-US" altLang="en-US"/>
              <a:t>serverPort = 12000</a:t>
            </a:r>
          </a:p>
          <a:p>
            <a:pPr>
              <a:lnSpc>
                <a:spcPts val="2800"/>
              </a:lnSpc>
            </a:pPr>
            <a:r>
              <a:rPr lang="en-US" altLang="en-US"/>
              <a:t>serverSocket = socket(AF_INET, SOCK_DGRAM)</a:t>
            </a:r>
          </a:p>
          <a:p>
            <a:pPr>
              <a:lnSpc>
                <a:spcPts val="2800"/>
              </a:lnSpc>
            </a:pPr>
            <a:r>
              <a:rPr lang="en-US" altLang="en-US"/>
              <a:t>serverSocket.bind((</a:t>
            </a:r>
            <a:r>
              <a:rPr lang="fr-FR" altLang="en-US"/>
              <a:t>''</a:t>
            </a:r>
            <a:r>
              <a:rPr lang="en-US" altLang="en-US"/>
              <a:t>, serverPort))</a:t>
            </a:r>
          </a:p>
          <a:p>
            <a:pPr>
              <a:lnSpc>
                <a:spcPts val="2800"/>
              </a:lnSpc>
            </a:pPr>
            <a:r>
              <a:rPr lang="en-US" altLang="en-US"/>
              <a:t>print (</a:t>
            </a:r>
            <a:r>
              <a:rPr lang="ja-JP" altLang="en-US"/>
              <a:t>“</a:t>
            </a:r>
            <a:r>
              <a:rPr lang="en-US" altLang="ja-JP" i="1"/>
              <a:t>The server is ready to receive</a:t>
            </a:r>
            <a:r>
              <a:rPr lang="en-US" altLang="en-US"/>
              <a:t>”</a:t>
            </a:r>
            <a:r>
              <a:rPr lang="en-US" altLang="ja-JP"/>
              <a:t>)</a:t>
            </a:r>
          </a:p>
          <a:p>
            <a:pPr>
              <a:lnSpc>
                <a:spcPts val="2800"/>
              </a:lnSpc>
            </a:pPr>
            <a:r>
              <a:rPr lang="en-US" altLang="en-US"/>
              <a:t>while True:</a:t>
            </a:r>
          </a:p>
          <a:p>
            <a:pPr>
              <a:lnSpc>
                <a:spcPts val="2400"/>
              </a:lnSpc>
            </a:pPr>
            <a:r>
              <a:rPr lang="en-US" altLang="en-US" sz="1800"/>
              <a:t>    message, clientAddress = serverSocket.recvfrom(2048)</a:t>
            </a:r>
          </a:p>
          <a:p>
            <a:pPr>
              <a:lnSpc>
                <a:spcPts val="2400"/>
              </a:lnSpc>
            </a:pPr>
            <a:r>
              <a:rPr lang="en-US" altLang="en-US" sz="1800"/>
              <a:t>    modifiedMessage = message.decode().upper()</a:t>
            </a:r>
          </a:p>
          <a:p>
            <a:pPr>
              <a:lnSpc>
                <a:spcPts val="2400"/>
              </a:lnSpc>
            </a:pPr>
            <a:r>
              <a:rPr lang="en-US" altLang="en-US" sz="1800"/>
              <a:t>    serverSocket.sendto(modifiedMessage.encode(),</a:t>
            </a:r>
          </a:p>
          <a:p>
            <a:pPr>
              <a:lnSpc>
                <a:spcPts val="2400"/>
              </a:lnSpc>
            </a:pPr>
            <a:r>
              <a:rPr lang="en-US" altLang="en-US" sz="1800"/>
              <a:t>                                      clientAddress)</a:t>
            </a:r>
          </a:p>
        </p:txBody>
      </p:sp>
      <p:sp>
        <p:nvSpPr>
          <p:cNvPr id="227333" name="TextBox 2">
            <a:extLst>
              <a:ext uri="{FF2B5EF4-FFF2-40B4-BE49-F238E27FC236}">
                <a16:creationId xmlns:a16="http://schemas.microsoft.com/office/drawing/2014/main" id="{F617A6E4-4CCD-C817-B3B4-D2FC4DFE9556}"/>
              </a:ext>
            </a:extLst>
          </p:cNvPr>
          <p:cNvSpPr txBox="1">
            <a:spLocks noChangeArrowheads="1"/>
          </p:cNvSpPr>
          <p:nvPr/>
        </p:nvSpPr>
        <p:spPr bwMode="auto">
          <a:xfrm>
            <a:off x="4241801" y="1168401"/>
            <a:ext cx="28606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a:solidFill>
                  <a:srgbClr val="CC0000"/>
                </a:solidFill>
              </a:rPr>
              <a:t>Python UDPServer</a:t>
            </a:r>
          </a:p>
        </p:txBody>
      </p:sp>
      <p:grpSp>
        <p:nvGrpSpPr>
          <p:cNvPr id="2" name="Group 13">
            <a:extLst>
              <a:ext uri="{FF2B5EF4-FFF2-40B4-BE49-F238E27FC236}">
                <a16:creationId xmlns:a16="http://schemas.microsoft.com/office/drawing/2014/main" id="{FA847729-6141-E05B-E553-2C771C62CB4E}"/>
              </a:ext>
            </a:extLst>
          </p:cNvPr>
          <p:cNvGrpSpPr>
            <a:grpSpLocks/>
          </p:cNvGrpSpPr>
          <p:nvPr/>
        </p:nvGrpSpPr>
        <p:grpSpPr bwMode="auto">
          <a:xfrm>
            <a:off x="1689101" y="2554289"/>
            <a:ext cx="2587625" cy="307975"/>
            <a:chOff x="164314" y="2554972"/>
            <a:chExt cx="2587958" cy="307777"/>
          </a:xfrm>
        </p:grpSpPr>
        <p:sp>
          <p:nvSpPr>
            <p:cNvPr id="227348" name="TextBox 31">
              <a:extLst>
                <a:ext uri="{FF2B5EF4-FFF2-40B4-BE49-F238E27FC236}">
                  <a16:creationId xmlns:a16="http://schemas.microsoft.com/office/drawing/2014/main" id="{B4EE0E8E-FF6D-D24E-CD17-C765EBA59100}"/>
                </a:ext>
              </a:extLst>
            </p:cNvPr>
            <p:cNvSpPr txBox="1">
              <a:spLocks noChangeArrowheads="1"/>
            </p:cNvSpPr>
            <p:nvPr/>
          </p:nvSpPr>
          <p:spPr bwMode="auto">
            <a:xfrm>
              <a:off x="164314" y="2554972"/>
              <a:ext cx="25590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create UDP socket</a:t>
              </a:r>
            </a:p>
          </p:txBody>
        </p:sp>
        <p:cxnSp>
          <p:nvCxnSpPr>
            <p:cNvPr id="227349" name="Straight Connector 32">
              <a:extLst>
                <a:ext uri="{FF2B5EF4-FFF2-40B4-BE49-F238E27FC236}">
                  <a16:creationId xmlns:a16="http://schemas.microsoft.com/office/drawing/2014/main" id="{15B52B18-9BE2-CE3C-9873-D76965CB0FF7}"/>
                </a:ext>
              </a:extLst>
            </p:cNvPr>
            <p:cNvCxnSpPr>
              <a:cxnSpLocks noChangeShapeType="1"/>
            </p:cNvCxnSpPr>
            <p:nvPr/>
          </p:nvCxnSpPr>
          <p:spPr bwMode="auto">
            <a:xfrm>
              <a:off x="1822045" y="2748411"/>
              <a:ext cx="930227" cy="113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 name="Group 14">
            <a:extLst>
              <a:ext uri="{FF2B5EF4-FFF2-40B4-BE49-F238E27FC236}">
                <a16:creationId xmlns:a16="http://schemas.microsoft.com/office/drawing/2014/main" id="{BCFF0BED-277B-A6E6-A525-3BF30331AAE4}"/>
              </a:ext>
            </a:extLst>
          </p:cNvPr>
          <p:cNvGrpSpPr>
            <a:grpSpLocks/>
          </p:cNvGrpSpPr>
          <p:nvPr/>
        </p:nvGrpSpPr>
        <p:grpSpPr bwMode="auto">
          <a:xfrm>
            <a:off x="1693863" y="2884489"/>
            <a:ext cx="2540000" cy="523875"/>
            <a:chOff x="169076" y="2884812"/>
            <a:chExt cx="2541127" cy="523220"/>
          </a:xfrm>
        </p:grpSpPr>
        <p:sp>
          <p:nvSpPr>
            <p:cNvPr id="227346" name="TextBox 26">
              <a:extLst>
                <a:ext uri="{FF2B5EF4-FFF2-40B4-BE49-F238E27FC236}">
                  <a16:creationId xmlns:a16="http://schemas.microsoft.com/office/drawing/2014/main" id="{609DFBEC-D5D1-6D34-0468-5FB8FF3EE499}"/>
                </a:ext>
              </a:extLst>
            </p:cNvPr>
            <p:cNvSpPr txBox="1">
              <a:spLocks noChangeArrowheads="1"/>
            </p:cNvSpPr>
            <p:nvPr/>
          </p:nvSpPr>
          <p:spPr bwMode="auto">
            <a:xfrm>
              <a:off x="169076" y="2884812"/>
              <a:ext cx="22718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bind socket to local port number 12000</a:t>
              </a:r>
            </a:p>
          </p:txBody>
        </p:sp>
        <p:cxnSp>
          <p:nvCxnSpPr>
            <p:cNvPr id="227347" name="Straight Connector 30">
              <a:extLst>
                <a:ext uri="{FF2B5EF4-FFF2-40B4-BE49-F238E27FC236}">
                  <a16:creationId xmlns:a16="http://schemas.microsoft.com/office/drawing/2014/main" id="{E45A39C5-D19F-87B2-5215-0C0F973DF416}"/>
                </a:ext>
              </a:extLst>
            </p:cNvPr>
            <p:cNvCxnSpPr>
              <a:cxnSpLocks noChangeShapeType="1"/>
            </p:cNvCxnSpPr>
            <p:nvPr/>
          </p:nvCxnSpPr>
          <p:spPr bwMode="auto">
            <a:xfrm>
              <a:off x="1982674" y="3169104"/>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4" name="Group 15">
            <a:extLst>
              <a:ext uri="{FF2B5EF4-FFF2-40B4-BE49-F238E27FC236}">
                <a16:creationId xmlns:a16="http://schemas.microsoft.com/office/drawing/2014/main" id="{A28AA3F0-6226-342C-159D-1A4B45B88CF3}"/>
              </a:ext>
            </a:extLst>
          </p:cNvPr>
          <p:cNvGrpSpPr>
            <a:grpSpLocks/>
          </p:cNvGrpSpPr>
          <p:nvPr/>
        </p:nvGrpSpPr>
        <p:grpSpPr bwMode="auto">
          <a:xfrm>
            <a:off x="1706563" y="3789363"/>
            <a:ext cx="2527300" cy="298450"/>
            <a:chOff x="182564" y="3788573"/>
            <a:chExt cx="2528092" cy="299227"/>
          </a:xfrm>
        </p:grpSpPr>
        <p:sp>
          <p:nvSpPr>
            <p:cNvPr id="227344" name="TextBox 34">
              <a:extLst>
                <a:ext uri="{FF2B5EF4-FFF2-40B4-BE49-F238E27FC236}">
                  <a16:creationId xmlns:a16="http://schemas.microsoft.com/office/drawing/2014/main" id="{0210C553-37D2-2431-1AE8-B90C65E0C2BA}"/>
                </a:ext>
              </a:extLst>
            </p:cNvPr>
            <p:cNvSpPr txBox="1">
              <a:spLocks noChangeArrowheads="1"/>
            </p:cNvSpPr>
            <p:nvPr/>
          </p:nvSpPr>
          <p:spPr bwMode="auto">
            <a:xfrm>
              <a:off x="182564" y="3788573"/>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a:solidFill>
                    <a:srgbClr val="000099"/>
                  </a:solidFill>
                </a:rPr>
                <a:t>loop forever</a:t>
              </a:r>
            </a:p>
          </p:txBody>
        </p:sp>
        <p:cxnSp>
          <p:nvCxnSpPr>
            <p:cNvPr id="227345" name="Straight Connector 35">
              <a:extLst>
                <a:ext uri="{FF2B5EF4-FFF2-40B4-BE49-F238E27FC236}">
                  <a16:creationId xmlns:a16="http://schemas.microsoft.com/office/drawing/2014/main" id="{0ACF2CB4-1533-2226-645C-FAB2BA133D0D}"/>
                </a:ext>
              </a:extLst>
            </p:cNvPr>
            <p:cNvCxnSpPr>
              <a:cxnSpLocks noChangeShapeType="1"/>
            </p:cNvCxnSpPr>
            <p:nvPr/>
          </p:nvCxnSpPr>
          <p:spPr bwMode="auto">
            <a:xfrm flipV="1">
              <a:off x="1266031" y="3964781"/>
              <a:ext cx="1444625" cy="396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5" name="Group 17">
            <a:extLst>
              <a:ext uri="{FF2B5EF4-FFF2-40B4-BE49-F238E27FC236}">
                <a16:creationId xmlns:a16="http://schemas.microsoft.com/office/drawing/2014/main" id="{3E889916-DF66-DA8B-FFF3-6CED806D20A1}"/>
              </a:ext>
            </a:extLst>
          </p:cNvPr>
          <p:cNvGrpSpPr>
            <a:grpSpLocks/>
          </p:cNvGrpSpPr>
          <p:nvPr/>
        </p:nvGrpSpPr>
        <p:grpSpPr bwMode="auto">
          <a:xfrm>
            <a:off x="1700213" y="4151314"/>
            <a:ext cx="2743200" cy="708025"/>
            <a:chOff x="176621" y="4151971"/>
            <a:chExt cx="2743174" cy="707869"/>
          </a:xfrm>
        </p:grpSpPr>
        <p:sp>
          <p:nvSpPr>
            <p:cNvPr id="227342" name="TextBox 36">
              <a:extLst>
                <a:ext uri="{FF2B5EF4-FFF2-40B4-BE49-F238E27FC236}">
                  <a16:creationId xmlns:a16="http://schemas.microsoft.com/office/drawing/2014/main" id="{210064A9-2B52-A456-70B1-00957C30577C}"/>
                </a:ext>
              </a:extLst>
            </p:cNvPr>
            <p:cNvSpPr txBox="1">
              <a:spLocks noChangeArrowheads="1"/>
            </p:cNvSpPr>
            <p:nvPr/>
          </p:nvSpPr>
          <p:spPr bwMode="auto">
            <a:xfrm>
              <a:off x="176621" y="4151971"/>
              <a:ext cx="2349500" cy="707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a:solidFill>
                    <a:srgbClr val="000099"/>
                  </a:solidFill>
                </a:rPr>
                <a:t>Read from UDP socket into message, getting client’s address (client IP and port)</a:t>
              </a:r>
            </a:p>
          </p:txBody>
        </p:sp>
        <p:cxnSp>
          <p:nvCxnSpPr>
            <p:cNvPr id="227343" name="Straight Connector 39">
              <a:extLst>
                <a:ext uri="{FF2B5EF4-FFF2-40B4-BE49-F238E27FC236}">
                  <a16:creationId xmlns:a16="http://schemas.microsoft.com/office/drawing/2014/main" id="{1D00024C-6BF3-761D-0902-0094A15E1FB1}"/>
                </a:ext>
              </a:extLst>
            </p:cNvPr>
            <p:cNvCxnSpPr>
              <a:cxnSpLocks noChangeShapeType="1"/>
            </p:cNvCxnSpPr>
            <p:nvPr/>
          </p:nvCxnSpPr>
          <p:spPr bwMode="auto">
            <a:xfrm flipV="1">
              <a:off x="1981317" y="4399595"/>
              <a:ext cx="938478" cy="126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6" name="Group 18">
            <a:extLst>
              <a:ext uri="{FF2B5EF4-FFF2-40B4-BE49-F238E27FC236}">
                <a16:creationId xmlns:a16="http://schemas.microsoft.com/office/drawing/2014/main" id="{E34BADDB-5F41-7787-3BDD-921EC0FA5BA7}"/>
              </a:ext>
            </a:extLst>
          </p:cNvPr>
          <p:cNvGrpSpPr>
            <a:grpSpLocks/>
          </p:cNvGrpSpPr>
          <p:nvPr/>
        </p:nvGrpSpPr>
        <p:grpSpPr bwMode="auto">
          <a:xfrm>
            <a:off x="1836739" y="4948239"/>
            <a:ext cx="2695575" cy="523875"/>
            <a:chOff x="212916" y="4997129"/>
            <a:chExt cx="2696483" cy="523220"/>
          </a:xfrm>
        </p:grpSpPr>
        <p:sp>
          <p:nvSpPr>
            <p:cNvPr id="227340" name="TextBox 61">
              <a:extLst>
                <a:ext uri="{FF2B5EF4-FFF2-40B4-BE49-F238E27FC236}">
                  <a16:creationId xmlns:a16="http://schemas.microsoft.com/office/drawing/2014/main" id="{2ADCC578-F762-5B7F-84B4-4F371087A228}"/>
                </a:ext>
              </a:extLst>
            </p:cNvPr>
            <p:cNvSpPr txBox="1">
              <a:spLocks noChangeArrowheads="1"/>
            </p:cNvSpPr>
            <p:nvPr/>
          </p:nvSpPr>
          <p:spPr bwMode="auto">
            <a:xfrm>
              <a:off x="212916" y="4997129"/>
              <a:ext cx="23495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send upper case string back to this client</a:t>
              </a:r>
            </a:p>
          </p:txBody>
        </p:sp>
        <p:cxnSp>
          <p:nvCxnSpPr>
            <p:cNvPr id="227341" name="Straight Connector 62">
              <a:extLst>
                <a:ext uri="{FF2B5EF4-FFF2-40B4-BE49-F238E27FC236}">
                  <a16:creationId xmlns:a16="http://schemas.microsoft.com/office/drawing/2014/main" id="{CE4C069D-F8D5-74D3-6B2D-2CA2799D1B55}"/>
                </a:ext>
              </a:extLst>
            </p:cNvPr>
            <p:cNvCxnSpPr>
              <a:cxnSpLocks noChangeShapeType="1"/>
            </p:cNvCxnSpPr>
            <p:nvPr/>
          </p:nvCxnSpPr>
          <p:spPr bwMode="auto">
            <a:xfrm>
              <a:off x="2147293" y="5106673"/>
              <a:ext cx="762106" cy="120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dissolve">
                                      <p:cBhvr>
                                        <p:cTn id="15" dur="500"/>
                                        <p:tgtEl>
                                          <p:spTgt spid="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xit" presetSubtype="0" fill="hold" nodeType="clickEffect">
                                  <p:stCondLst>
                                    <p:cond delay="0"/>
                                  </p:stCondLst>
                                  <p:childTnLst>
                                    <p:animEffect transition="out" filter="dissolve">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dissolve">
                                      <p:cBhvr>
                                        <p:cTn id="23" dur="500"/>
                                        <p:tgtEl>
                                          <p:spTgt spid="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xit" presetSubtype="0" fill="hold" nodeType="clickEffect">
                                  <p:stCondLst>
                                    <p:cond delay="0"/>
                                  </p:stCondLst>
                                  <p:childTnLst>
                                    <p:animEffect transition="out" filter="dissolve">
                                      <p:cBhvr>
                                        <p:cTn id="27" dur="500"/>
                                        <p:tgtEl>
                                          <p:spTgt spid="4"/>
                                        </p:tgtEl>
                                      </p:cBhvr>
                                    </p:animEffect>
                                    <p:set>
                                      <p:cBhvr>
                                        <p:cTn id="28" dur="1" fill="hold">
                                          <p:stCondLst>
                                            <p:cond delay="499"/>
                                          </p:stCondLst>
                                        </p:cTn>
                                        <p:tgtEl>
                                          <p:spTgt spid="4"/>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dissolve">
                                      <p:cBhvr>
                                        <p:cTn id="31" dur="500"/>
                                        <p:tgtEl>
                                          <p:spTgt spid="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xit" presetSubtype="0" fill="hold" nodeType="clickEffect">
                                  <p:stCondLst>
                                    <p:cond delay="0"/>
                                  </p:stCondLst>
                                  <p:childTnLst>
                                    <p:animEffect transition="out" filter="dissolve">
                                      <p:cBhvr>
                                        <p:cTn id="35" dur="500"/>
                                        <p:tgtEl>
                                          <p:spTgt spid="5"/>
                                        </p:tgtEl>
                                      </p:cBhvr>
                                    </p:animEffect>
                                    <p:set>
                                      <p:cBhvr>
                                        <p:cTn id="36" dur="1" fill="hold">
                                          <p:stCondLst>
                                            <p:cond delay="499"/>
                                          </p:stCondLst>
                                        </p:cTn>
                                        <p:tgtEl>
                                          <p:spTgt spid="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E05C58A-E54D-2FD9-7CE7-476B2CC641EC}"/>
              </a:ext>
            </a:extLst>
          </p:cNvPr>
          <p:cNvSpPr>
            <a:spLocks noGrp="1"/>
          </p:cNvSpPr>
          <p:nvPr>
            <p:ph type="title"/>
          </p:nvPr>
        </p:nvSpPr>
        <p:spPr/>
        <p:txBody>
          <a:bodyPr/>
          <a:lstStyle/>
          <a:p>
            <a:r>
              <a:rPr lang="en-US" altLang="en-US" sz="4400" dirty="0">
                <a:latin typeface="Gill Sans MT" panose="020B0502020104020203" pitchFamily="34" charset="77"/>
                <a:ea typeface="ＭＳ Ｐゴシック" panose="020B0600070205080204" pitchFamily="34" charset="-128"/>
              </a:rPr>
              <a:t>Socket programming </a:t>
            </a:r>
            <a:r>
              <a:rPr lang="en-US" altLang="en-US" sz="4400" i="1" dirty="0">
                <a:solidFill>
                  <a:srgbClr val="CC0000"/>
                </a:solidFill>
                <a:latin typeface="Gill Sans MT" panose="020B0502020104020203" pitchFamily="34" charset="77"/>
                <a:ea typeface="ＭＳ Ｐゴシック" panose="020B0600070205080204" pitchFamily="34" charset="-128"/>
              </a:rPr>
              <a:t>with TCP</a:t>
            </a:r>
            <a:endParaRPr lang="en-US" dirty="0"/>
          </a:p>
        </p:txBody>
      </p:sp>
      <p:sp>
        <p:nvSpPr>
          <p:cNvPr id="228354" name="Rectangle 3">
            <a:extLst>
              <a:ext uri="{FF2B5EF4-FFF2-40B4-BE49-F238E27FC236}">
                <a16:creationId xmlns:a16="http://schemas.microsoft.com/office/drawing/2014/main" id="{EEF46259-0FFB-3474-E015-9F76DA1F22EE}"/>
              </a:ext>
            </a:extLst>
          </p:cNvPr>
          <p:cNvSpPr>
            <a:spLocks noGrp="1" noChangeArrowheads="1"/>
          </p:cNvSpPr>
          <p:nvPr>
            <p:ph sz="half" idx="4294967295"/>
          </p:nvPr>
        </p:nvSpPr>
        <p:spPr>
          <a:xfrm>
            <a:off x="1009649" y="1340996"/>
            <a:ext cx="4365540" cy="4648200"/>
          </a:xfrm>
        </p:spPr>
        <p:txBody>
          <a:bodyPr>
            <a:normAutofit fontScale="92500" lnSpcReduction="10000"/>
          </a:bodyPr>
          <a:lstStyle/>
          <a:p>
            <a:pPr>
              <a:buFont typeface="Wingdings" pitchFamily="2" charset="2"/>
              <a:buNone/>
            </a:pPr>
            <a:r>
              <a:rPr lang="en-US" altLang="en-US" dirty="0">
                <a:solidFill>
                  <a:srgbClr val="CC0000"/>
                </a:solidFill>
                <a:latin typeface="Gill Sans MT" panose="020B0502020104020203" pitchFamily="34" charset="77"/>
                <a:ea typeface="ＭＳ Ｐゴシック" panose="020B0600070205080204" pitchFamily="34" charset="-128"/>
              </a:rPr>
              <a:t>client must contact server</a:t>
            </a:r>
          </a:p>
          <a:p>
            <a:r>
              <a:rPr lang="en-US" altLang="en-US" sz="2400" dirty="0">
                <a:latin typeface="Gill Sans MT" panose="020B0502020104020203" pitchFamily="34" charset="77"/>
                <a:ea typeface="ＭＳ Ｐゴシック" panose="020B0600070205080204" pitchFamily="34" charset="-128"/>
              </a:rPr>
              <a:t>server process must first be running</a:t>
            </a:r>
          </a:p>
          <a:p>
            <a:r>
              <a:rPr lang="en-US" altLang="en-US" sz="2400" dirty="0">
                <a:latin typeface="Gill Sans MT" panose="020B0502020104020203" pitchFamily="34" charset="77"/>
                <a:ea typeface="ＭＳ Ｐゴシック" panose="020B0600070205080204" pitchFamily="34" charset="-128"/>
              </a:rPr>
              <a:t>server must have created socket (door) that welcomes client</a:t>
            </a:r>
            <a:r>
              <a:rPr lang="ja-JP" altLang="en-US" sz="2400">
                <a:latin typeface="Gill Sans MT" panose="020B0502020104020203" pitchFamily="34" charset="77"/>
                <a:ea typeface="ＭＳ Ｐゴシック" panose="020B0600070205080204" pitchFamily="34" charset="-128"/>
              </a:rPr>
              <a:t>’</a:t>
            </a:r>
            <a:r>
              <a:rPr lang="en-US" altLang="ja-JP" sz="2400" dirty="0">
                <a:latin typeface="Gill Sans MT" panose="020B0502020104020203" pitchFamily="34" charset="77"/>
                <a:ea typeface="ＭＳ Ｐゴシック" panose="020B0600070205080204" pitchFamily="34" charset="-128"/>
              </a:rPr>
              <a:t>s contact</a:t>
            </a:r>
          </a:p>
          <a:p>
            <a:pPr>
              <a:spcBef>
                <a:spcPct val="50000"/>
              </a:spcBef>
              <a:buFont typeface="Wingdings" pitchFamily="2" charset="2"/>
              <a:buNone/>
            </a:pPr>
            <a:r>
              <a:rPr lang="en-US" altLang="en-US" dirty="0">
                <a:solidFill>
                  <a:srgbClr val="CC0000"/>
                </a:solidFill>
                <a:latin typeface="Gill Sans MT" panose="020B0502020104020203" pitchFamily="34" charset="77"/>
                <a:ea typeface="ＭＳ Ｐゴシック" panose="020B0600070205080204" pitchFamily="34" charset="-128"/>
              </a:rPr>
              <a:t>client contacts server by:</a:t>
            </a:r>
          </a:p>
          <a:p>
            <a:r>
              <a:rPr lang="en-US" altLang="en-US" sz="2400" dirty="0">
                <a:latin typeface="Gill Sans MT" panose="020B0502020104020203" pitchFamily="34" charset="77"/>
                <a:ea typeface="ＭＳ Ｐゴシック" panose="020B0600070205080204" pitchFamily="34" charset="-128"/>
              </a:rPr>
              <a:t>Creating TCP socket, specifying IP address, port number of server process</a:t>
            </a:r>
          </a:p>
          <a:p>
            <a:r>
              <a:rPr lang="en-US" altLang="en-US" sz="2400" i="1" dirty="0">
                <a:solidFill>
                  <a:srgbClr val="CC0000"/>
                </a:solidFill>
                <a:latin typeface="Gill Sans MT" panose="020B0502020104020203" pitchFamily="34" charset="77"/>
                <a:ea typeface="ＭＳ Ｐゴシック" panose="020B0600070205080204" pitchFamily="34" charset="-128"/>
              </a:rPr>
              <a:t>when client creates socket:</a:t>
            </a:r>
            <a:r>
              <a:rPr lang="en-US" altLang="en-US" sz="2400" dirty="0">
                <a:latin typeface="Gill Sans MT" panose="020B0502020104020203" pitchFamily="34" charset="77"/>
                <a:ea typeface="ＭＳ Ｐゴシック" panose="020B0600070205080204" pitchFamily="34" charset="-128"/>
              </a:rPr>
              <a:t> client TCP establishes connection to server TCP</a:t>
            </a:r>
          </a:p>
          <a:p>
            <a:endParaRPr lang="en-US" altLang="en-US" sz="2400" dirty="0">
              <a:latin typeface="Gill Sans MT" panose="020B0502020104020203" pitchFamily="34" charset="77"/>
              <a:ea typeface="ＭＳ Ｐゴシック" panose="020B0600070205080204" pitchFamily="34" charset="-128"/>
            </a:endParaRPr>
          </a:p>
        </p:txBody>
      </p:sp>
      <p:sp>
        <p:nvSpPr>
          <p:cNvPr id="228355" name="Rectangle 4">
            <a:extLst>
              <a:ext uri="{FF2B5EF4-FFF2-40B4-BE49-F238E27FC236}">
                <a16:creationId xmlns:a16="http://schemas.microsoft.com/office/drawing/2014/main" id="{CC82307F-CBFF-1A3B-D34E-70AA72435520}"/>
              </a:ext>
            </a:extLst>
          </p:cNvPr>
          <p:cNvSpPr>
            <a:spLocks noGrp="1" noChangeArrowheads="1"/>
          </p:cNvSpPr>
          <p:nvPr>
            <p:ph sz="half" idx="4294967295"/>
          </p:nvPr>
        </p:nvSpPr>
        <p:spPr>
          <a:xfrm>
            <a:off x="5931242" y="1390673"/>
            <a:ext cx="4880919" cy="3243111"/>
          </a:xfrm>
        </p:spPr>
        <p:txBody>
          <a:bodyPr>
            <a:normAutofit/>
          </a:bodyPr>
          <a:lstStyle/>
          <a:p>
            <a:r>
              <a:rPr lang="en-US" altLang="en-US" sz="2400" dirty="0">
                <a:latin typeface="Gill Sans MT" panose="020B0502020104020203" pitchFamily="34" charset="77"/>
                <a:ea typeface="ＭＳ Ｐゴシック" panose="020B0600070205080204" pitchFamily="34" charset="-128"/>
              </a:rPr>
              <a:t>when contacted by client, </a:t>
            </a:r>
            <a:r>
              <a:rPr lang="en-US" altLang="en-US" sz="2400" i="1" dirty="0">
                <a:solidFill>
                  <a:srgbClr val="CC0000"/>
                </a:solidFill>
                <a:latin typeface="Gill Sans MT" panose="020B0502020104020203" pitchFamily="34" charset="77"/>
                <a:ea typeface="ＭＳ Ｐゴシック" panose="020B0600070205080204" pitchFamily="34" charset="-128"/>
              </a:rPr>
              <a:t>server TCP creates new socket</a:t>
            </a:r>
            <a:r>
              <a:rPr lang="en-US" altLang="en-US" sz="2400" dirty="0">
                <a:latin typeface="Gill Sans MT" panose="020B0502020104020203" pitchFamily="34" charset="77"/>
                <a:ea typeface="ＭＳ Ｐゴシック" panose="020B0600070205080204" pitchFamily="34" charset="-128"/>
              </a:rPr>
              <a:t> for server process to communicate with that particular client</a:t>
            </a:r>
          </a:p>
          <a:p>
            <a:pPr lvl="1"/>
            <a:r>
              <a:rPr lang="en-US" altLang="en-US" dirty="0">
                <a:latin typeface="Gill Sans MT" panose="020B0502020104020203" pitchFamily="34" charset="77"/>
                <a:ea typeface="ＭＳ Ｐゴシック" panose="020B0600070205080204" pitchFamily="34" charset="-128"/>
              </a:rPr>
              <a:t>allows server to talk with multiple clients</a:t>
            </a:r>
          </a:p>
          <a:p>
            <a:pPr lvl="1"/>
            <a:r>
              <a:rPr lang="en-US" altLang="en-US" dirty="0">
                <a:latin typeface="Gill Sans MT" panose="020B0502020104020203" pitchFamily="34" charset="77"/>
                <a:ea typeface="ＭＳ Ｐゴシック" panose="020B0600070205080204" pitchFamily="34" charset="-128"/>
              </a:rPr>
              <a:t>source port numbers used to distinguish clients (more in Chap 3)</a:t>
            </a:r>
            <a:endParaRPr lang="en-US" altLang="en-US" i="1" dirty="0">
              <a:latin typeface="Gill Sans MT" panose="020B0502020104020203" pitchFamily="34" charset="77"/>
              <a:ea typeface="ＭＳ Ｐゴシック" panose="020B0600070205080204" pitchFamily="34" charset="-128"/>
            </a:endParaRPr>
          </a:p>
        </p:txBody>
      </p:sp>
      <p:sp>
        <p:nvSpPr>
          <p:cNvPr id="228359" name="Text Box 6">
            <a:extLst>
              <a:ext uri="{FF2B5EF4-FFF2-40B4-BE49-F238E27FC236}">
                <a16:creationId xmlns:a16="http://schemas.microsoft.com/office/drawing/2014/main" id="{26D6B349-1100-0C15-8240-44FB1DD383BE}"/>
              </a:ext>
            </a:extLst>
          </p:cNvPr>
          <p:cNvSpPr txBox="1">
            <a:spLocks noChangeArrowheads="1"/>
          </p:cNvSpPr>
          <p:nvPr/>
        </p:nvSpPr>
        <p:spPr bwMode="auto">
          <a:xfrm>
            <a:off x="6257926" y="4964114"/>
            <a:ext cx="4043363" cy="102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sz="2400" dirty="0">
                <a:solidFill>
                  <a:srgbClr val="000099"/>
                </a:solidFill>
                <a:latin typeface="Gill Sans MT" panose="020B0502020104020203" pitchFamily="34" charset="77"/>
              </a:rPr>
              <a:t>TCP provides reliable, in-order</a:t>
            </a:r>
          </a:p>
          <a:p>
            <a:pPr>
              <a:lnSpc>
                <a:spcPct val="85000"/>
              </a:lnSpc>
              <a:spcBef>
                <a:spcPct val="0"/>
              </a:spcBef>
              <a:buClrTx/>
              <a:buSzTx/>
              <a:buFontTx/>
              <a:buNone/>
            </a:pPr>
            <a:r>
              <a:rPr lang="en-US" altLang="en-US" sz="2400" dirty="0">
                <a:solidFill>
                  <a:srgbClr val="000099"/>
                </a:solidFill>
                <a:latin typeface="Gill Sans MT" panose="020B0502020104020203" pitchFamily="34" charset="77"/>
              </a:rPr>
              <a:t>byte-stream transfer (</a:t>
            </a:r>
            <a:r>
              <a:rPr lang="ja-JP" altLang="en-US" sz="2400">
                <a:solidFill>
                  <a:srgbClr val="000099"/>
                </a:solidFill>
                <a:latin typeface="Gill Sans MT" panose="020B0502020104020203" pitchFamily="34" charset="77"/>
              </a:rPr>
              <a:t>“</a:t>
            </a:r>
            <a:r>
              <a:rPr lang="en-US" altLang="ja-JP" sz="2400" dirty="0">
                <a:solidFill>
                  <a:srgbClr val="000099"/>
                </a:solidFill>
                <a:latin typeface="Gill Sans MT" panose="020B0502020104020203" pitchFamily="34" charset="77"/>
              </a:rPr>
              <a:t>pipe</a:t>
            </a:r>
            <a:r>
              <a:rPr lang="ja-JP" altLang="en-US" sz="2400">
                <a:solidFill>
                  <a:srgbClr val="000099"/>
                </a:solidFill>
                <a:latin typeface="Gill Sans MT" panose="020B0502020104020203" pitchFamily="34" charset="77"/>
              </a:rPr>
              <a:t>”</a:t>
            </a:r>
            <a:r>
              <a:rPr lang="en-US" altLang="ja-JP" sz="2400" dirty="0">
                <a:solidFill>
                  <a:srgbClr val="000099"/>
                </a:solidFill>
                <a:latin typeface="Gill Sans MT" panose="020B0502020104020203" pitchFamily="34" charset="77"/>
              </a:rPr>
              <a:t>) </a:t>
            </a:r>
          </a:p>
          <a:p>
            <a:pPr>
              <a:lnSpc>
                <a:spcPct val="85000"/>
              </a:lnSpc>
              <a:spcBef>
                <a:spcPct val="0"/>
              </a:spcBef>
              <a:buClrTx/>
              <a:buSzTx/>
              <a:buFontTx/>
              <a:buNone/>
            </a:pPr>
            <a:r>
              <a:rPr lang="en-US" altLang="en-US" sz="2400" dirty="0">
                <a:solidFill>
                  <a:srgbClr val="000099"/>
                </a:solidFill>
                <a:latin typeface="Gill Sans MT" panose="020B0502020104020203" pitchFamily="34" charset="77"/>
              </a:rPr>
              <a:t>between client and server</a:t>
            </a:r>
          </a:p>
        </p:txBody>
      </p:sp>
      <p:grpSp>
        <p:nvGrpSpPr>
          <p:cNvPr id="228360" name="Group 8">
            <a:extLst>
              <a:ext uri="{FF2B5EF4-FFF2-40B4-BE49-F238E27FC236}">
                <a16:creationId xmlns:a16="http://schemas.microsoft.com/office/drawing/2014/main" id="{28BAB994-BFBD-424D-0C31-4B7904A75091}"/>
              </a:ext>
            </a:extLst>
          </p:cNvPr>
          <p:cNvGrpSpPr>
            <a:grpSpLocks/>
          </p:cNvGrpSpPr>
          <p:nvPr/>
        </p:nvGrpSpPr>
        <p:grpSpPr bwMode="auto">
          <a:xfrm>
            <a:off x="6129338" y="4521201"/>
            <a:ext cx="2862262" cy="460375"/>
            <a:chOff x="-9" y="3823"/>
            <a:chExt cx="1803" cy="290"/>
          </a:xfrm>
        </p:grpSpPr>
        <p:sp>
          <p:nvSpPr>
            <p:cNvPr id="228361" name="Rectangle 9">
              <a:extLst>
                <a:ext uri="{FF2B5EF4-FFF2-40B4-BE49-F238E27FC236}">
                  <a16:creationId xmlns:a16="http://schemas.microsoft.com/office/drawing/2014/main" id="{C1CDA878-D180-95E2-3D63-2FA873725798}"/>
                </a:ext>
              </a:extLst>
            </p:cNvPr>
            <p:cNvSpPr>
              <a:spLocks noChangeArrowheads="1"/>
            </p:cNvSpPr>
            <p:nvPr/>
          </p:nvSpPr>
          <p:spPr bwMode="auto">
            <a:xfrm>
              <a:off x="96" y="3825"/>
              <a:ext cx="116"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sz="2400">
                <a:solidFill>
                  <a:srgbClr val="000000"/>
                </a:solidFill>
                <a:latin typeface="Comic Sans MS" panose="030F0902030302020204" pitchFamily="66" charset="0"/>
              </a:endParaRPr>
            </a:p>
          </p:txBody>
        </p:sp>
        <p:sp>
          <p:nvSpPr>
            <p:cNvPr id="228362" name="Text Box 10">
              <a:extLst>
                <a:ext uri="{FF2B5EF4-FFF2-40B4-BE49-F238E27FC236}">
                  <a16:creationId xmlns:a16="http://schemas.microsoft.com/office/drawing/2014/main" id="{FBD0E201-8C6F-910E-B17E-5B27D635DE1D}"/>
                </a:ext>
              </a:extLst>
            </p:cNvPr>
            <p:cNvSpPr txBox="1">
              <a:spLocks noChangeArrowheads="1"/>
            </p:cNvSpPr>
            <p:nvPr/>
          </p:nvSpPr>
          <p:spPr bwMode="auto">
            <a:xfrm>
              <a:off x="-9" y="3823"/>
              <a:ext cx="180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2400">
                  <a:solidFill>
                    <a:srgbClr val="CC0000"/>
                  </a:solidFill>
                  <a:latin typeface="Gill Sans MT" panose="020B0502020104020203" pitchFamily="34" charset="77"/>
                </a:rPr>
                <a:t>application viewpoint:</a:t>
              </a:r>
            </a:p>
          </p:txBody>
        </p:sp>
      </p:gr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a:extLst>
              <a:ext uri="{FF2B5EF4-FFF2-40B4-BE49-F238E27FC236}">
                <a16:creationId xmlns:a16="http://schemas.microsoft.com/office/drawing/2014/main" id="{329C3EB9-2A70-943D-F07B-E9C58FB3E871}"/>
              </a:ext>
            </a:extLst>
          </p:cNvPr>
          <p:cNvSpPr>
            <a:spLocks noGrp="1" noChangeArrowheads="1"/>
          </p:cNvSpPr>
          <p:nvPr>
            <p:ph type="title"/>
          </p:nvPr>
        </p:nvSpPr>
        <p:spPr/>
        <p:txBody>
          <a:bodyPr>
            <a:normAutofit/>
          </a:bodyPr>
          <a:lstStyle/>
          <a:p>
            <a:r>
              <a:rPr lang="en-US" altLang="en-US" sz="3600">
                <a:latin typeface="Gill Sans MT" panose="020B0502020104020203" pitchFamily="34" charset="77"/>
                <a:ea typeface="ＭＳ Ｐゴシック" panose="020B0600070205080204" pitchFamily="34" charset="-128"/>
              </a:rPr>
              <a:t>Client/server socket interaction: TCP</a:t>
            </a:r>
            <a:endParaRPr lang="en-US" altLang="en-US">
              <a:latin typeface="Gill Sans MT" panose="020B0502020104020203" pitchFamily="34" charset="77"/>
              <a:ea typeface="ＭＳ Ｐゴシック" panose="020B0600070205080204" pitchFamily="34" charset="-128"/>
            </a:endParaRPr>
          </a:p>
        </p:txBody>
      </p:sp>
      <p:grpSp>
        <p:nvGrpSpPr>
          <p:cNvPr id="2" name="Group 3">
            <a:extLst>
              <a:ext uri="{FF2B5EF4-FFF2-40B4-BE49-F238E27FC236}">
                <a16:creationId xmlns:a16="http://schemas.microsoft.com/office/drawing/2014/main" id="{DC593E25-1A3C-1EC8-C265-86A80CB68E5B}"/>
              </a:ext>
            </a:extLst>
          </p:cNvPr>
          <p:cNvGrpSpPr>
            <a:grpSpLocks/>
          </p:cNvGrpSpPr>
          <p:nvPr/>
        </p:nvGrpSpPr>
        <p:grpSpPr bwMode="auto">
          <a:xfrm>
            <a:off x="2881314" y="3013075"/>
            <a:ext cx="1931987" cy="933450"/>
            <a:chOff x="827" y="2025"/>
            <a:chExt cx="1217" cy="588"/>
          </a:xfrm>
        </p:grpSpPr>
        <p:sp>
          <p:nvSpPr>
            <p:cNvPr id="229417" name="Text Box 4">
              <a:extLst>
                <a:ext uri="{FF2B5EF4-FFF2-40B4-BE49-F238E27FC236}">
                  <a16:creationId xmlns:a16="http://schemas.microsoft.com/office/drawing/2014/main" id="{091835B0-3982-FFFD-A961-A8D305FEF09B}"/>
                </a:ext>
              </a:extLst>
            </p:cNvPr>
            <p:cNvSpPr txBox="1">
              <a:spLocks noChangeArrowheads="1"/>
            </p:cNvSpPr>
            <p:nvPr/>
          </p:nvSpPr>
          <p:spPr bwMode="auto">
            <a:xfrm>
              <a:off x="827" y="2025"/>
              <a:ext cx="106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wait for incoming</a:t>
              </a:r>
            </a:p>
            <a:p>
              <a:pPr>
                <a:spcBef>
                  <a:spcPct val="0"/>
                </a:spcBef>
                <a:buClrTx/>
                <a:buSzTx/>
                <a:buFontTx/>
                <a:buNone/>
              </a:pPr>
              <a:r>
                <a:rPr lang="en-US" altLang="en-US" sz="1400">
                  <a:solidFill>
                    <a:srgbClr val="000000"/>
                  </a:solidFill>
                </a:rPr>
                <a:t>connection request</a:t>
              </a:r>
              <a:endParaRPr lang="en-US" altLang="en-US" sz="2400">
                <a:solidFill>
                  <a:srgbClr val="000000"/>
                </a:solidFill>
                <a:latin typeface="Times New Roman" panose="02020603050405020304" pitchFamily="18" charset="0"/>
              </a:endParaRPr>
            </a:p>
          </p:txBody>
        </p:sp>
        <p:sp>
          <p:nvSpPr>
            <p:cNvPr id="229418" name="Text Box 5">
              <a:extLst>
                <a:ext uri="{FF2B5EF4-FFF2-40B4-BE49-F238E27FC236}">
                  <a16:creationId xmlns:a16="http://schemas.microsoft.com/office/drawing/2014/main" id="{A2F4DD40-CA60-581D-3F5C-00878B051C84}"/>
                </a:ext>
              </a:extLst>
            </p:cNvPr>
            <p:cNvSpPr txBox="1">
              <a:spLocks noChangeArrowheads="1"/>
            </p:cNvSpPr>
            <p:nvPr/>
          </p:nvSpPr>
          <p:spPr bwMode="auto">
            <a:xfrm>
              <a:off x="828" y="2283"/>
              <a:ext cx="121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CC0000"/>
                  </a:solidFill>
                </a:rPr>
                <a:t>connectionSocket =</a:t>
              </a:r>
            </a:p>
            <a:p>
              <a:pPr>
                <a:spcBef>
                  <a:spcPct val="0"/>
                </a:spcBef>
                <a:buClrTx/>
                <a:buSzTx/>
                <a:buFontTx/>
                <a:buNone/>
              </a:pPr>
              <a:r>
                <a:rPr lang="en-US" altLang="en-US" sz="1400">
                  <a:solidFill>
                    <a:srgbClr val="CC0000"/>
                  </a:solidFill>
                </a:rPr>
                <a:t>serverSocket.accept()</a:t>
              </a:r>
              <a:endParaRPr lang="en-US" altLang="en-US" sz="2400">
                <a:solidFill>
                  <a:srgbClr val="CC0000"/>
                </a:solidFill>
                <a:latin typeface="Times New Roman" panose="02020603050405020304" pitchFamily="18" charset="0"/>
              </a:endParaRPr>
            </a:p>
          </p:txBody>
        </p:sp>
      </p:grpSp>
      <p:grpSp>
        <p:nvGrpSpPr>
          <p:cNvPr id="3" name="Group 6">
            <a:extLst>
              <a:ext uri="{FF2B5EF4-FFF2-40B4-BE49-F238E27FC236}">
                <a16:creationId xmlns:a16="http://schemas.microsoft.com/office/drawing/2014/main" id="{252D758F-5845-5B63-BB69-1C85E99DC222}"/>
              </a:ext>
            </a:extLst>
          </p:cNvPr>
          <p:cNvGrpSpPr>
            <a:grpSpLocks/>
          </p:cNvGrpSpPr>
          <p:nvPr/>
        </p:nvGrpSpPr>
        <p:grpSpPr bwMode="auto">
          <a:xfrm>
            <a:off x="2862264" y="1776414"/>
            <a:ext cx="2357437" cy="1317625"/>
            <a:chOff x="821" y="1246"/>
            <a:chExt cx="1485" cy="830"/>
          </a:xfrm>
        </p:grpSpPr>
        <p:grpSp>
          <p:nvGrpSpPr>
            <p:cNvPr id="229413" name="Group 7">
              <a:extLst>
                <a:ext uri="{FF2B5EF4-FFF2-40B4-BE49-F238E27FC236}">
                  <a16:creationId xmlns:a16="http://schemas.microsoft.com/office/drawing/2014/main" id="{F574E155-8B2D-106A-228B-9181D8AB147D}"/>
                </a:ext>
              </a:extLst>
            </p:cNvPr>
            <p:cNvGrpSpPr>
              <a:grpSpLocks/>
            </p:cNvGrpSpPr>
            <p:nvPr/>
          </p:nvGrpSpPr>
          <p:grpSpPr bwMode="auto">
            <a:xfrm>
              <a:off x="821" y="1246"/>
              <a:ext cx="1485" cy="586"/>
              <a:chOff x="329" y="1270"/>
              <a:chExt cx="1485" cy="586"/>
            </a:xfrm>
          </p:grpSpPr>
          <p:sp>
            <p:nvSpPr>
              <p:cNvPr id="229415" name="Text Box 8">
                <a:extLst>
                  <a:ext uri="{FF2B5EF4-FFF2-40B4-BE49-F238E27FC236}">
                    <a16:creationId xmlns:a16="http://schemas.microsoft.com/office/drawing/2014/main" id="{0288106D-C8C4-FC38-83E0-BF94E6A6DFD6}"/>
                  </a:ext>
                </a:extLst>
              </p:cNvPr>
              <p:cNvSpPr txBox="1">
                <a:spLocks noChangeArrowheads="1"/>
              </p:cNvSpPr>
              <p:nvPr/>
            </p:nvSpPr>
            <p:spPr bwMode="auto">
              <a:xfrm>
                <a:off x="329" y="1270"/>
                <a:ext cx="1213"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create socket,</a:t>
                </a:r>
              </a:p>
              <a:p>
                <a:pPr>
                  <a:spcBef>
                    <a:spcPct val="0"/>
                  </a:spcBef>
                  <a:buClrTx/>
                  <a:buSzTx/>
                  <a:buFontTx/>
                  <a:buNone/>
                </a:pPr>
                <a:r>
                  <a:rPr lang="en-US" altLang="en-US" sz="1400">
                    <a:solidFill>
                      <a:srgbClr val="000000"/>
                    </a:solidFill>
                  </a:rPr>
                  <a:t>port=</a:t>
                </a:r>
                <a:r>
                  <a:rPr lang="en-US" altLang="en-US" sz="1400" b="1">
                    <a:solidFill>
                      <a:srgbClr val="000000"/>
                    </a:solidFill>
                    <a:latin typeface="Courier New" panose="02070309020205020404" pitchFamily="49" charset="0"/>
                  </a:rPr>
                  <a:t>x</a:t>
                </a:r>
                <a:r>
                  <a:rPr lang="en-US" altLang="en-US" sz="1400">
                    <a:solidFill>
                      <a:srgbClr val="000000"/>
                    </a:solidFill>
                  </a:rPr>
                  <a:t>, for incoming request:</a:t>
                </a:r>
                <a:endParaRPr lang="en-US" altLang="en-US" sz="2400">
                  <a:solidFill>
                    <a:srgbClr val="000000"/>
                  </a:solidFill>
                  <a:latin typeface="Times New Roman" panose="02020603050405020304" pitchFamily="18" charset="0"/>
                </a:endParaRPr>
              </a:p>
            </p:txBody>
          </p:sp>
          <p:sp>
            <p:nvSpPr>
              <p:cNvPr id="229416" name="Text Box 9">
                <a:extLst>
                  <a:ext uri="{FF2B5EF4-FFF2-40B4-BE49-F238E27FC236}">
                    <a16:creationId xmlns:a16="http://schemas.microsoft.com/office/drawing/2014/main" id="{453258FE-C60C-C3E4-8992-26F023A8C4AB}"/>
                  </a:ext>
                </a:extLst>
              </p:cNvPr>
              <p:cNvSpPr txBox="1">
                <a:spLocks noChangeArrowheads="1"/>
              </p:cNvSpPr>
              <p:nvPr/>
            </p:nvSpPr>
            <p:spPr bwMode="auto">
              <a:xfrm>
                <a:off x="333" y="1662"/>
                <a:ext cx="148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CC0000"/>
                    </a:solidFill>
                  </a:rPr>
                  <a:t>serverSocket = socket()</a:t>
                </a:r>
                <a:endParaRPr lang="en-US" altLang="en-US" sz="2400">
                  <a:solidFill>
                    <a:srgbClr val="CC0000"/>
                  </a:solidFill>
                  <a:latin typeface="Times New Roman" panose="02020603050405020304" pitchFamily="18" charset="0"/>
                </a:endParaRPr>
              </a:p>
            </p:txBody>
          </p:sp>
        </p:grpSp>
        <p:sp>
          <p:nvSpPr>
            <p:cNvPr id="229414" name="Line 10">
              <a:extLst>
                <a:ext uri="{FF2B5EF4-FFF2-40B4-BE49-F238E27FC236}">
                  <a16:creationId xmlns:a16="http://schemas.microsoft.com/office/drawing/2014/main" id="{42CF838E-B5B2-7949-49CC-5A7741370D8C}"/>
                </a:ext>
              </a:extLst>
            </p:cNvPr>
            <p:cNvSpPr>
              <a:spLocks noChangeShapeType="1"/>
            </p:cNvSpPr>
            <p:nvPr/>
          </p:nvSpPr>
          <p:spPr bwMode="auto">
            <a:xfrm>
              <a:off x="1284" y="1872"/>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5" name="Group 11">
            <a:extLst>
              <a:ext uri="{FF2B5EF4-FFF2-40B4-BE49-F238E27FC236}">
                <a16:creationId xmlns:a16="http://schemas.microsoft.com/office/drawing/2014/main" id="{508A1E94-B4A9-EF56-27E2-0A9C5842C6B4}"/>
              </a:ext>
            </a:extLst>
          </p:cNvPr>
          <p:cNvGrpSpPr>
            <a:grpSpLocks/>
          </p:cNvGrpSpPr>
          <p:nvPr/>
        </p:nvGrpSpPr>
        <p:grpSpPr bwMode="auto">
          <a:xfrm>
            <a:off x="6659564" y="3021014"/>
            <a:ext cx="2357437" cy="731837"/>
            <a:chOff x="3333" y="1202"/>
            <a:chExt cx="1485" cy="461"/>
          </a:xfrm>
        </p:grpSpPr>
        <p:sp>
          <p:nvSpPr>
            <p:cNvPr id="229411" name="Text Box 12">
              <a:extLst>
                <a:ext uri="{FF2B5EF4-FFF2-40B4-BE49-F238E27FC236}">
                  <a16:creationId xmlns:a16="http://schemas.microsoft.com/office/drawing/2014/main" id="{E17F1604-0685-D6D8-654B-6FCF245141BF}"/>
                </a:ext>
              </a:extLst>
            </p:cNvPr>
            <p:cNvSpPr txBox="1">
              <a:spLocks noChangeArrowheads="1"/>
            </p:cNvSpPr>
            <p:nvPr/>
          </p:nvSpPr>
          <p:spPr bwMode="auto">
            <a:xfrm>
              <a:off x="3335" y="1202"/>
              <a:ext cx="146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create socket,</a:t>
              </a:r>
            </a:p>
            <a:p>
              <a:pPr>
                <a:spcBef>
                  <a:spcPct val="0"/>
                </a:spcBef>
                <a:buClrTx/>
                <a:buSzTx/>
                <a:buFontTx/>
                <a:buNone/>
              </a:pPr>
              <a:r>
                <a:rPr lang="en-US" altLang="en-US" sz="1400">
                  <a:solidFill>
                    <a:srgbClr val="000000"/>
                  </a:solidFill>
                </a:rPr>
                <a:t>connect to </a:t>
              </a:r>
              <a:r>
                <a:rPr lang="en-US" altLang="en-US" sz="1400" b="1">
                  <a:solidFill>
                    <a:srgbClr val="000000"/>
                  </a:solidFill>
                  <a:latin typeface="Courier New" panose="02070309020205020404" pitchFamily="49" charset="0"/>
                </a:rPr>
                <a:t>hostid</a:t>
              </a:r>
              <a:r>
                <a:rPr lang="en-US" altLang="en-US" sz="1400">
                  <a:solidFill>
                    <a:srgbClr val="000000"/>
                  </a:solidFill>
                </a:rPr>
                <a:t>, port=</a:t>
              </a:r>
              <a:r>
                <a:rPr lang="en-US" altLang="en-US" sz="1400" b="1">
                  <a:solidFill>
                    <a:srgbClr val="000000"/>
                  </a:solidFill>
                  <a:latin typeface="Courier New" panose="02070309020205020404" pitchFamily="49" charset="0"/>
                </a:rPr>
                <a:t>x</a:t>
              </a:r>
              <a:endParaRPr lang="en-US" altLang="en-US" sz="2400">
                <a:solidFill>
                  <a:srgbClr val="000000"/>
                </a:solidFill>
                <a:latin typeface="Times New Roman" panose="02020603050405020304" pitchFamily="18" charset="0"/>
              </a:endParaRPr>
            </a:p>
          </p:txBody>
        </p:sp>
        <p:sp>
          <p:nvSpPr>
            <p:cNvPr id="229412" name="Text Box 13">
              <a:extLst>
                <a:ext uri="{FF2B5EF4-FFF2-40B4-BE49-F238E27FC236}">
                  <a16:creationId xmlns:a16="http://schemas.microsoft.com/office/drawing/2014/main" id="{1783C643-A68E-8483-BEAC-9331377DEF67}"/>
                </a:ext>
              </a:extLst>
            </p:cNvPr>
            <p:cNvSpPr txBox="1">
              <a:spLocks noChangeArrowheads="1"/>
            </p:cNvSpPr>
            <p:nvPr/>
          </p:nvSpPr>
          <p:spPr bwMode="auto">
            <a:xfrm>
              <a:off x="3333" y="1469"/>
              <a:ext cx="148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CC0000"/>
                  </a:solidFill>
                </a:rPr>
                <a:t>clientSocket = socket()</a:t>
              </a:r>
              <a:endParaRPr lang="en-US" altLang="en-US" sz="2400">
                <a:solidFill>
                  <a:srgbClr val="CC0000"/>
                </a:solidFill>
                <a:latin typeface="Times New Roman" panose="02020603050405020304" pitchFamily="18" charset="0"/>
              </a:endParaRPr>
            </a:p>
          </p:txBody>
        </p:sp>
      </p:grpSp>
      <p:sp>
        <p:nvSpPr>
          <p:cNvPr id="229383" name="Text Box 22">
            <a:extLst>
              <a:ext uri="{FF2B5EF4-FFF2-40B4-BE49-F238E27FC236}">
                <a16:creationId xmlns:a16="http://schemas.microsoft.com/office/drawing/2014/main" id="{D27B414D-D683-4B4F-F1E0-559F650C4F3F}"/>
              </a:ext>
            </a:extLst>
          </p:cNvPr>
          <p:cNvSpPr txBox="1">
            <a:spLocks noChangeArrowheads="1"/>
          </p:cNvSpPr>
          <p:nvPr/>
        </p:nvSpPr>
        <p:spPr bwMode="auto">
          <a:xfrm>
            <a:off x="2227263" y="1138239"/>
            <a:ext cx="35750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50000"/>
              </a:spcBef>
              <a:buClrTx/>
              <a:buSzTx/>
              <a:buFontTx/>
              <a:buNone/>
            </a:pPr>
            <a:r>
              <a:rPr lang="en-US" altLang="en-US" sz="2800">
                <a:solidFill>
                  <a:srgbClr val="000000"/>
                </a:solidFill>
                <a:latin typeface="Gill Sans MT" panose="020B0502020104020203" pitchFamily="34" charset="77"/>
              </a:rPr>
              <a:t>server</a:t>
            </a:r>
            <a:r>
              <a:rPr lang="en-US" altLang="en-US" sz="2400">
                <a:solidFill>
                  <a:srgbClr val="000000"/>
                </a:solidFill>
                <a:latin typeface="Gill Sans MT" panose="020B0502020104020203" pitchFamily="34" charset="77"/>
              </a:rPr>
              <a:t> (running</a:t>
            </a:r>
            <a:r>
              <a:rPr lang="en-US" altLang="en-US">
                <a:solidFill>
                  <a:srgbClr val="000000"/>
                </a:solidFill>
                <a:latin typeface="Gill Sans MT" panose="020B0502020104020203" pitchFamily="34" charset="77"/>
              </a:rPr>
              <a:t> on</a:t>
            </a:r>
            <a:r>
              <a:rPr lang="en-US" altLang="en-US" sz="1800">
                <a:solidFill>
                  <a:srgbClr val="000000"/>
                </a:solidFill>
                <a:latin typeface="Comic Sans MS" panose="030F0902030302020204" pitchFamily="66" charset="0"/>
              </a:rPr>
              <a:t> </a:t>
            </a:r>
            <a:r>
              <a:rPr lang="en-US" altLang="en-US" sz="1800" b="1">
                <a:solidFill>
                  <a:srgbClr val="000000"/>
                </a:solidFill>
                <a:latin typeface="Courier New" panose="02070309020205020404" pitchFamily="49" charset="0"/>
              </a:rPr>
              <a:t>hostid</a:t>
            </a:r>
            <a:r>
              <a:rPr lang="en-US" altLang="en-US" sz="2400">
                <a:solidFill>
                  <a:srgbClr val="000000"/>
                </a:solidFill>
                <a:latin typeface="Gill Sans MT" panose="020B0502020104020203" pitchFamily="34" charset="77"/>
              </a:rPr>
              <a:t>)</a:t>
            </a:r>
          </a:p>
        </p:txBody>
      </p:sp>
      <p:sp>
        <p:nvSpPr>
          <p:cNvPr id="229384" name="Text Box 23">
            <a:extLst>
              <a:ext uri="{FF2B5EF4-FFF2-40B4-BE49-F238E27FC236}">
                <a16:creationId xmlns:a16="http://schemas.microsoft.com/office/drawing/2014/main" id="{61EA6A69-6CAF-17C1-D77E-59D43C19ECF0}"/>
              </a:ext>
            </a:extLst>
          </p:cNvPr>
          <p:cNvSpPr txBox="1">
            <a:spLocks noChangeArrowheads="1"/>
          </p:cNvSpPr>
          <p:nvPr/>
        </p:nvSpPr>
        <p:spPr bwMode="auto">
          <a:xfrm>
            <a:off x="6935789" y="1135063"/>
            <a:ext cx="962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50000"/>
              </a:spcBef>
              <a:buClrTx/>
              <a:buSzTx/>
              <a:buFontTx/>
              <a:buNone/>
            </a:pPr>
            <a:r>
              <a:rPr lang="en-US" altLang="en-US" sz="2800">
                <a:solidFill>
                  <a:srgbClr val="000000"/>
                </a:solidFill>
                <a:latin typeface="Gill Sans MT" panose="020B0502020104020203" pitchFamily="34" charset="77"/>
              </a:rPr>
              <a:t>client</a:t>
            </a:r>
          </a:p>
        </p:txBody>
      </p:sp>
      <p:grpSp>
        <p:nvGrpSpPr>
          <p:cNvPr id="6" name="Group 24">
            <a:extLst>
              <a:ext uri="{FF2B5EF4-FFF2-40B4-BE49-F238E27FC236}">
                <a16:creationId xmlns:a16="http://schemas.microsoft.com/office/drawing/2014/main" id="{EC60C2F5-47A7-796F-BF15-106A281993DD}"/>
              </a:ext>
            </a:extLst>
          </p:cNvPr>
          <p:cNvGrpSpPr>
            <a:grpSpLocks/>
          </p:cNvGrpSpPr>
          <p:nvPr/>
        </p:nvGrpSpPr>
        <p:grpSpPr bwMode="auto">
          <a:xfrm>
            <a:off x="4502151" y="3808413"/>
            <a:ext cx="4062413" cy="1371600"/>
            <a:chOff x="1848" y="2526"/>
            <a:chExt cx="2559" cy="864"/>
          </a:xfrm>
        </p:grpSpPr>
        <p:sp>
          <p:nvSpPr>
            <p:cNvPr id="229406" name="Line 25">
              <a:extLst>
                <a:ext uri="{FF2B5EF4-FFF2-40B4-BE49-F238E27FC236}">
                  <a16:creationId xmlns:a16="http://schemas.microsoft.com/office/drawing/2014/main" id="{3B7C1AB0-EFCD-9DD2-6BF1-6B6CF5E7E6C0}"/>
                </a:ext>
              </a:extLst>
            </p:cNvPr>
            <p:cNvSpPr>
              <a:spLocks noChangeShapeType="1"/>
            </p:cNvSpPr>
            <p:nvPr/>
          </p:nvSpPr>
          <p:spPr bwMode="auto">
            <a:xfrm flipH="1">
              <a:off x="3792" y="2964"/>
              <a:ext cx="6" cy="42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229407" name="Group 26">
              <a:extLst>
                <a:ext uri="{FF2B5EF4-FFF2-40B4-BE49-F238E27FC236}">
                  <a16:creationId xmlns:a16="http://schemas.microsoft.com/office/drawing/2014/main" id="{2E12BCAF-F8CC-629C-C8DB-B371D86C5181}"/>
                </a:ext>
              </a:extLst>
            </p:cNvPr>
            <p:cNvGrpSpPr>
              <a:grpSpLocks/>
            </p:cNvGrpSpPr>
            <p:nvPr/>
          </p:nvGrpSpPr>
          <p:grpSpPr bwMode="auto">
            <a:xfrm>
              <a:off x="1848" y="2526"/>
              <a:ext cx="2559" cy="516"/>
              <a:chOff x="1848" y="2526"/>
              <a:chExt cx="2559" cy="516"/>
            </a:xfrm>
          </p:grpSpPr>
          <p:sp>
            <p:nvSpPr>
              <p:cNvPr id="229408" name="Text Box 27">
                <a:extLst>
                  <a:ext uri="{FF2B5EF4-FFF2-40B4-BE49-F238E27FC236}">
                    <a16:creationId xmlns:a16="http://schemas.microsoft.com/office/drawing/2014/main" id="{0551F320-C8F2-3E39-98F8-1EA75103D9A1}"/>
                  </a:ext>
                </a:extLst>
              </p:cNvPr>
              <p:cNvSpPr txBox="1">
                <a:spLocks noChangeArrowheads="1"/>
              </p:cNvSpPr>
              <p:nvPr/>
            </p:nvSpPr>
            <p:spPr bwMode="auto">
              <a:xfrm>
                <a:off x="3335" y="2673"/>
                <a:ext cx="107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send request using</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anose="02020603050405020304" pitchFamily="18" charset="0"/>
                </a:endParaRPr>
              </a:p>
            </p:txBody>
          </p:sp>
          <p:sp>
            <p:nvSpPr>
              <p:cNvPr id="229409" name="Line 28">
                <a:extLst>
                  <a:ext uri="{FF2B5EF4-FFF2-40B4-BE49-F238E27FC236}">
                    <a16:creationId xmlns:a16="http://schemas.microsoft.com/office/drawing/2014/main" id="{03AF677E-A931-AF8F-C59F-047D43B36599}"/>
                  </a:ext>
                </a:extLst>
              </p:cNvPr>
              <p:cNvSpPr>
                <a:spLocks noChangeShapeType="1"/>
              </p:cNvSpPr>
              <p:nvPr/>
            </p:nvSpPr>
            <p:spPr bwMode="auto">
              <a:xfrm>
                <a:off x="3792" y="2526"/>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9410" name="Line 29">
                <a:extLst>
                  <a:ext uri="{FF2B5EF4-FFF2-40B4-BE49-F238E27FC236}">
                    <a16:creationId xmlns:a16="http://schemas.microsoft.com/office/drawing/2014/main" id="{FB75978E-A137-FBF3-ED99-301D54FA11B1}"/>
                  </a:ext>
                </a:extLst>
              </p:cNvPr>
              <p:cNvSpPr>
                <a:spLocks noChangeShapeType="1"/>
              </p:cNvSpPr>
              <p:nvPr/>
            </p:nvSpPr>
            <p:spPr bwMode="auto">
              <a:xfrm flipH="1">
                <a:off x="1848" y="2790"/>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8" name="Group 30">
            <a:extLst>
              <a:ext uri="{FF2B5EF4-FFF2-40B4-BE49-F238E27FC236}">
                <a16:creationId xmlns:a16="http://schemas.microsoft.com/office/drawing/2014/main" id="{1C84269B-CFB6-7836-12A2-714379DFD4BC}"/>
              </a:ext>
            </a:extLst>
          </p:cNvPr>
          <p:cNvGrpSpPr>
            <a:grpSpLocks/>
          </p:cNvGrpSpPr>
          <p:nvPr/>
        </p:nvGrpSpPr>
        <p:grpSpPr bwMode="auto">
          <a:xfrm>
            <a:off x="2871789" y="3903663"/>
            <a:ext cx="4097337" cy="1490662"/>
            <a:chOff x="821" y="2586"/>
            <a:chExt cx="2581" cy="939"/>
          </a:xfrm>
        </p:grpSpPr>
        <p:sp>
          <p:nvSpPr>
            <p:cNvPr id="229401" name="Text Box 31">
              <a:extLst>
                <a:ext uri="{FF2B5EF4-FFF2-40B4-BE49-F238E27FC236}">
                  <a16:creationId xmlns:a16="http://schemas.microsoft.com/office/drawing/2014/main" id="{1B135C08-D287-D2E8-AA38-87772D61F5BC}"/>
                </a:ext>
              </a:extLst>
            </p:cNvPr>
            <p:cNvSpPr txBox="1">
              <a:spLocks noChangeArrowheads="1"/>
            </p:cNvSpPr>
            <p:nvPr/>
          </p:nvSpPr>
          <p:spPr bwMode="auto">
            <a:xfrm>
              <a:off x="821" y="2787"/>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read request from</a:t>
              </a:r>
            </a:p>
            <a:p>
              <a:pPr>
                <a:spcBef>
                  <a:spcPct val="0"/>
                </a:spcBef>
                <a:buClrTx/>
                <a:buSzTx/>
                <a:buFontTx/>
                <a:buNone/>
              </a:pPr>
              <a:r>
                <a:rPr lang="en-US" altLang="en-US" sz="1400">
                  <a:solidFill>
                    <a:srgbClr val="CC0000"/>
                  </a:solidFill>
                </a:rPr>
                <a:t>connectionSocke</a:t>
              </a:r>
              <a:r>
                <a:rPr lang="en-US" altLang="en-US" sz="1400">
                  <a:solidFill>
                    <a:srgbClr val="FF0000"/>
                  </a:solidFill>
                </a:rPr>
                <a:t>t</a:t>
              </a:r>
              <a:endParaRPr lang="en-US" altLang="en-US" sz="2400">
                <a:solidFill>
                  <a:srgbClr val="000000"/>
                </a:solidFill>
                <a:latin typeface="Times New Roman" panose="02020603050405020304" pitchFamily="18" charset="0"/>
              </a:endParaRPr>
            </a:p>
          </p:txBody>
        </p:sp>
        <p:sp>
          <p:nvSpPr>
            <p:cNvPr id="229402" name="Text Box 32">
              <a:extLst>
                <a:ext uri="{FF2B5EF4-FFF2-40B4-BE49-F238E27FC236}">
                  <a16:creationId xmlns:a16="http://schemas.microsoft.com/office/drawing/2014/main" id="{1F9E1A22-C03E-E90F-A9B3-0B75FE8D62B0}"/>
                </a:ext>
              </a:extLst>
            </p:cNvPr>
            <p:cNvSpPr txBox="1">
              <a:spLocks noChangeArrowheads="1"/>
            </p:cNvSpPr>
            <p:nvPr/>
          </p:nvSpPr>
          <p:spPr bwMode="auto">
            <a:xfrm>
              <a:off x="851" y="3195"/>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write reply to</a:t>
              </a:r>
            </a:p>
            <a:p>
              <a:pPr>
                <a:spcBef>
                  <a:spcPct val="0"/>
                </a:spcBef>
                <a:buClrTx/>
                <a:buSzTx/>
                <a:buFontTx/>
                <a:buNone/>
              </a:pPr>
              <a:r>
                <a:rPr lang="en-US" altLang="en-US" sz="1400">
                  <a:solidFill>
                    <a:srgbClr val="CC0000"/>
                  </a:solidFill>
                </a:rPr>
                <a:t>connectionSocket</a:t>
              </a:r>
              <a:endParaRPr lang="en-US" altLang="en-US" sz="2400">
                <a:solidFill>
                  <a:srgbClr val="CC0000"/>
                </a:solidFill>
                <a:latin typeface="Times New Roman" panose="02020603050405020304" pitchFamily="18" charset="0"/>
              </a:endParaRPr>
            </a:p>
          </p:txBody>
        </p:sp>
        <p:sp>
          <p:nvSpPr>
            <p:cNvPr id="229403" name="Line 33">
              <a:extLst>
                <a:ext uri="{FF2B5EF4-FFF2-40B4-BE49-F238E27FC236}">
                  <a16:creationId xmlns:a16="http://schemas.microsoft.com/office/drawing/2014/main" id="{40722747-22C7-22E9-ED71-8D4524DD50A3}"/>
                </a:ext>
              </a:extLst>
            </p:cNvPr>
            <p:cNvSpPr>
              <a:spLocks noChangeShapeType="1"/>
            </p:cNvSpPr>
            <p:nvPr/>
          </p:nvSpPr>
          <p:spPr bwMode="auto">
            <a:xfrm>
              <a:off x="1278" y="2586"/>
              <a:ext cx="0" cy="24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9404" name="Line 34">
              <a:extLst>
                <a:ext uri="{FF2B5EF4-FFF2-40B4-BE49-F238E27FC236}">
                  <a16:creationId xmlns:a16="http://schemas.microsoft.com/office/drawing/2014/main" id="{D0EE96A0-DEE6-DCEE-F5DE-6DC0AFFC339C}"/>
                </a:ext>
              </a:extLst>
            </p:cNvPr>
            <p:cNvSpPr>
              <a:spLocks noChangeShapeType="1"/>
            </p:cNvSpPr>
            <p:nvPr/>
          </p:nvSpPr>
          <p:spPr bwMode="auto">
            <a:xfrm flipH="1">
              <a:off x="1284" y="3090"/>
              <a:ext cx="6" cy="15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9405" name="Line 35">
              <a:extLst>
                <a:ext uri="{FF2B5EF4-FFF2-40B4-BE49-F238E27FC236}">
                  <a16:creationId xmlns:a16="http://schemas.microsoft.com/office/drawing/2014/main" id="{45921848-2D70-3472-B64A-D5DC65C3AFBC}"/>
                </a:ext>
              </a:extLst>
            </p:cNvPr>
            <p:cNvSpPr>
              <a:spLocks noChangeShapeType="1"/>
            </p:cNvSpPr>
            <p:nvPr/>
          </p:nvSpPr>
          <p:spPr bwMode="auto">
            <a:xfrm>
              <a:off x="1866" y="3306"/>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29388" name="Line 49">
            <a:extLst>
              <a:ext uri="{FF2B5EF4-FFF2-40B4-BE49-F238E27FC236}">
                <a16:creationId xmlns:a16="http://schemas.microsoft.com/office/drawing/2014/main" id="{624AB144-C6CF-AB92-6757-2487225B4DDA}"/>
              </a:ext>
            </a:extLst>
          </p:cNvPr>
          <p:cNvSpPr>
            <a:spLocks noChangeShapeType="1"/>
          </p:cNvSpPr>
          <p:nvPr/>
        </p:nvSpPr>
        <p:spPr bwMode="auto">
          <a:xfrm>
            <a:off x="2328864" y="1589088"/>
            <a:ext cx="3341687"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 name="Group 52">
            <a:extLst>
              <a:ext uri="{FF2B5EF4-FFF2-40B4-BE49-F238E27FC236}">
                <a16:creationId xmlns:a16="http://schemas.microsoft.com/office/drawing/2014/main" id="{ADD3DF38-F8A3-1586-4841-F9071EB4F278}"/>
              </a:ext>
            </a:extLst>
          </p:cNvPr>
          <p:cNvGrpSpPr>
            <a:grpSpLocks/>
          </p:cNvGrpSpPr>
          <p:nvPr/>
        </p:nvGrpSpPr>
        <p:grpSpPr bwMode="auto">
          <a:xfrm>
            <a:off x="4491039" y="3103564"/>
            <a:ext cx="2200275" cy="587375"/>
            <a:chOff x="3043" y="1189"/>
            <a:chExt cx="1386" cy="370"/>
          </a:xfrm>
        </p:grpSpPr>
        <p:sp>
          <p:nvSpPr>
            <p:cNvPr id="229399" name="Line 37">
              <a:extLst>
                <a:ext uri="{FF2B5EF4-FFF2-40B4-BE49-F238E27FC236}">
                  <a16:creationId xmlns:a16="http://schemas.microsoft.com/office/drawing/2014/main" id="{FBB25985-A09E-8E17-D882-B00D2B4970B4}"/>
                </a:ext>
              </a:extLst>
            </p:cNvPr>
            <p:cNvSpPr>
              <a:spLocks noChangeShapeType="1"/>
            </p:cNvSpPr>
            <p:nvPr/>
          </p:nvSpPr>
          <p:spPr bwMode="auto">
            <a:xfrm>
              <a:off x="3043" y="1372"/>
              <a:ext cx="1386" cy="0"/>
            </a:xfrm>
            <a:prstGeom prst="line">
              <a:avLst/>
            </a:prstGeom>
            <a:noFill/>
            <a:ln w="38100">
              <a:solidFill>
                <a:srgbClr val="CC0000"/>
              </a:solidFill>
              <a:prstDash val="dash"/>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29400" name="Text Box 38">
              <a:extLst>
                <a:ext uri="{FF2B5EF4-FFF2-40B4-BE49-F238E27FC236}">
                  <a16:creationId xmlns:a16="http://schemas.microsoft.com/office/drawing/2014/main" id="{BB5BD6FD-1EDD-5BAC-E73A-6D8D09B8FD07}"/>
                </a:ext>
              </a:extLst>
            </p:cNvPr>
            <p:cNvSpPr txBox="1">
              <a:spLocks noChangeArrowheads="1"/>
            </p:cNvSpPr>
            <p:nvPr/>
          </p:nvSpPr>
          <p:spPr bwMode="auto">
            <a:xfrm>
              <a:off x="3106" y="1189"/>
              <a:ext cx="1204"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90000"/>
                </a:lnSpc>
                <a:spcBef>
                  <a:spcPct val="0"/>
                </a:spcBef>
                <a:buClrTx/>
                <a:buSzTx/>
                <a:buFontTx/>
                <a:buNone/>
              </a:pPr>
              <a:r>
                <a:rPr lang="en-US" altLang="en-US" sz="1800">
                  <a:solidFill>
                    <a:srgbClr val="CC0000"/>
                  </a:solidFill>
                </a:rPr>
                <a:t>TCP </a:t>
              </a:r>
            </a:p>
            <a:p>
              <a:pPr algn="ctr">
                <a:lnSpc>
                  <a:spcPct val="90000"/>
                </a:lnSpc>
                <a:spcBef>
                  <a:spcPct val="0"/>
                </a:spcBef>
                <a:buClrTx/>
                <a:buSzTx/>
                <a:buFontTx/>
                <a:buNone/>
              </a:pPr>
              <a:r>
                <a:rPr lang="en-US" altLang="en-US" sz="1800">
                  <a:solidFill>
                    <a:srgbClr val="CC0000"/>
                  </a:solidFill>
                </a:rPr>
                <a:t>connection setup</a:t>
              </a:r>
              <a:endParaRPr lang="en-US" altLang="en-US" sz="2400">
                <a:solidFill>
                  <a:srgbClr val="CC0000"/>
                </a:solidFill>
              </a:endParaRPr>
            </a:p>
          </p:txBody>
        </p:sp>
      </p:grpSp>
      <p:sp>
        <p:nvSpPr>
          <p:cNvPr id="229390" name="Line 50">
            <a:extLst>
              <a:ext uri="{FF2B5EF4-FFF2-40B4-BE49-F238E27FC236}">
                <a16:creationId xmlns:a16="http://schemas.microsoft.com/office/drawing/2014/main" id="{73A1A38E-B606-5288-6D7F-B8D8CBF99799}"/>
              </a:ext>
            </a:extLst>
          </p:cNvPr>
          <p:cNvSpPr>
            <a:spLocks noChangeShapeType="1"/>
          </p:cNvSpPr>
          <p:nvPr/>
        </p:nvSpPr>
        <p:spPr bwMode="auto">
          <a:xfrm>
            <a:off x="7069139" y="1600200"/>
            <a:ext cx="676275"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0" name="Group 53">
            <a:extLst>
              <a:ext uri="{FF2B5EF4-FFF2-40B4-BE49-F238E27FC236}">
                <a16:creationId xmlns:a16="http://schemas.microsoft.com/office/drawing/2014/main" id="{49455656-FFA8-542F-A9C4-D7B006CB20F7}"/>
              </a:ext>
            </a:extLst>
          </p:cNvPr>
          <p:cNvGrpSpPr>
            <a:grpSpLocks/>
          </p:cNvGrpSpPr>
          <p:nvPr/>
        </p:nvGrpSpPr>
        <p:grpSpPr bwMode="auto">
          <a:xfrm>
            <a:off x="2822576" y="4310062"/>
            <a:ext cx="5457825" cy="1895475"/>
            <a:chOff x="832" y="2750"/>
            <a:chExt cx="3438" cy="1194"/>
          </a:xfrm>
        </p:grpSpPr>
        <p:sp>
          <p:nvSpPr>
            <p:cNvPr id="229392" name="Text Box 15">
              <a:extLst>
                <a:ext uri="{FF2B5EF4-FFF2-40B4-BE49-F238E27FC236}">
                  <a16:creationId xmlns:a16="http://schemas.microsoft.com/office/drawing/2014/main" id="{46A4B664-9DB3-5C5B-E990-E216A723DCE1}"/>
                </a:ext>
              </a:extLst>
            </p:cNvPr>
            <p:cNvSpPr txBox="1">
              <a:spLocks noChangeArrowheads="1"/>
            </p:cNvSpPr>
            <p:nvPr/>
          </p:nvSpPr>
          <p:spPr bwMode="auto">
            <a:xfrm>
              <a:off x="867" y="3512"/>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close</a:t>
              </a:r>
            </a:p>
            <a:p>
              <a:pPr>
                <a:spcBef>
                  <a:spcPct val="0"/>
                </a:spcBef>
                <a:buClrTx/>
                <a:buSzTx/>
                <a:buFontTx/>
                <a:buNone/>
              </a:pPr>
              <a:r>
                <a:rPr lang="en-US" altLang="en-US" sz="1400">
                  <a:solidFill>
                    <a:srgbClr val="CC0000"/>
                  </a:solidFill>
                </a:rPr>
                <a:t>connectionSocket</a:t>
              </a:r>
              <a:endParaRPr lang="en-US" altLang="en-US" sz="2400">
                <a:solidFill>
                  <a:srgbClr val="CC0000"/>
                </a:solidFill>
                <a:latin typeface="Times New Roman" panose="02020603050405020304" pitchFamily="18" charset="0"/>
              </a:endParaRPr>
            </a:p>
          </p:txBody>
        </p:sp>
        <p:sp>
          <p:nvSpPr>
            <p:cNvPr id="229393" name="Line 16">
              <a:extLst>
                <a:ext uri="{FF2B5EF4-FFF2-40B4-BE49-F238E27FC236}">
                  <a16:creationId xmlns:a16="http://schemas.microsoft.com/office/drawing/2014/main" id="{D30360AC-B021-BF9D-F885-7768997D6B05}"/>
                </a:ext>
              </a:extLst>
            </p:cNvPr>
            <p:cNvSpPr>
              <a:spLocks noChangeShapeType="1"/>
            </p:cNvSpPr>
            <p:nvPr/>
          </p:nvSpPr>
          <p:spPr bwMode="auto">
            <a:xfrm>
              <a:off x="1318" y="3437"/>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9394" name="Freeform 17">
              <a:extLst>
                <a:ext uri="{FF2B5EF4-FFF2-40B4-BE49-F238E27FC236}">
                  <a16:creationId xmlns:a16="http://schemas.microsoft.com/office/drawing/2014/main" id="{F3D81420-0450-2F98-FA30-F31704AD262A}"/>
                </a:ext>
              </a:extLst>
            </p:cNvPr>
            <p:cNvSpPr>
              <a:spLocks/>
            </p:cNvSpPr>
            <p:nvPr/>
          </p:nvSpPr>
          <p:spPr bwMode="auto">
            <a:xfrm>
              <a:off x="832" y="2750"/>
              <a:ext cx="492" cy="233"/>
            </a:xfrm>
            <a:custGeom>
              <a:avLst/>
              <a:gdLst>
                <a:gd name="T0" fmla="*/ 492 w 492"/>
                <a:gd name="T1" fmla="*/ 0 h 2112"/>
                <a:gd name="T2" fmla="*/ 492 w 492"/>
                <a:gd name="T3" fmla="*/ 0 h 2112"/>
                <a:gd name="T4" fmla="*/ 0 w 492"/>
                <a:gd name="T5" fmla="*/ 0 h 2112"/>
                <a:gd name="T6" fmla="*/ 0 w 492"/>
                <a:gd name="T7" fmla="*/ 0 h 2112"/>
                <a:gd name="T8" fmla="*/ 402 w 492"/>
                <a:gd name="T9" fmla="*/ 0 h 2112"/>
                <a:gd name="T10" fmla="*/ 0 60000 65536"/>
                <a:gd name="T11" fmla="*/ 0 60000 65536"/>
                <a:gd name="T12" fmla="*/ 0 60000 65536"/>
                <a:gd name="T13" fmla="*/ 0 60000 65536"/>
                <a:gd name="T14" fmla="*/ 0 60000 65536"/>
                <a:gd name="T15" fmla="*/ 0 w 492"/>
                <a:gd name="T16" fmla="*/ 0 h 2112"/>
                <a:gd name="T17" fmla="*/ 492 w 492"/>
                <a:gd name="T18" fmla="*/ 2112 h 2112"/>
              </a:gdLst>
              <a:ahLst/>
              <a:cxnLst>
                <a:cxn ang="T10">
                  <a:pos x="T0" y="T1"/>
                </a:cxn>
                <a:cxn ang="T11">
                  <a:pos x="T2" y="T3"/>
                </a:cxn>
                <a:cxn ang="T12">
                  <a:pos x="T4" y="T5"/>
                </a:cxn>
                <a:cxn ang="T13">
                  <a:pos x="T6" y="T7"/>
                </a:cxn>
                <a:cxn ang="T14">
                  <a:pos x="T8" y="T9"/>
                </a:cxn>
              </a:cxnLst>
              <a:rect l="T15" t="T16" r="T17" b="T18"/>
              <a:pathLst>
                <a:path w="492" h="2112">
                  <a:moveTo>
                    <a:pt x="492" y="1968"/>
                  </a:moveTo>
                  <a:lnTo>
                    <a:pt x="492" y="2112"/>
                  </a:lnTo>
                  <a:lnTo>
                    <a:pt x="0" y="2112"/>
                  </a:lnTo>
                  <a:lnTo>
                    <a:pt x="0" y="0"/>
                  </a:lnTo>
                  <a:lnTo>
                    <a:pt x="402" y="0"/>
                  </a:lnTo>
                </a:path>
              </a:pathLst>
            </a:custGeom>
            <a:noFill/>
            <a:ln w="28575">
              <a:solidFill>
                <a:srgbClr val="000099"/>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nvGrpSpPr>
            <p:cNvPr id="229395" name="Group 18">
              <a:extLst>
                <a:ext uri="{FF2B5EF4-FFF2-40B4-BE49-F238E27FC236}">
                  <a16:creationId xmlns:a16="http://schemas.microsoft.com/office/drawing/2014/main" id="{A8DBBCCD-7036-0D72-329C-AADB266AEE01}"/>
                </a:ext>
              </a:extLst>
            </p:cNvPr>
            <p:cNvGrpSpPr>
              <a:grpSpLocks/>
            </p:cNvGrpSpPr>
            <p:nvPr/>
          </p:nvGrpSpPr>
          <p:grpSpPr bwMode="auto">
            <a:xfrm>
              <a:off x="3393" y="3248"/>
              <a:ext cx="877" cy="696"/>
              <a:chOff x="3365" y="3375"/>
              <a:chExt cx="877" cy="696"/>
            </a:xfrm>
          </p:grpSpPr>
          <p:sp>
            <p:nvSpPr>
              <p:cNvPr id="229396" name="Text Box 19">
                <a:extLst>
                  <a:ext uri="{FF2B5EF4-FFF2-40B4-BE49-F238E27FC236}">
                    <a16:creationId xmlns:a16="http://schemas.microsoft.com/office/drawing/2014/main" id="{CDCFDE8C-C599-1B51-1B29-4BB131CD2706}"/>
                  </a:ext>
                </a:extLst>
              </p:cNvPr>
              <p:cNvSpPr txBox="1">
                <a:spLocks noChangeArrowheads="1"/>
              </p:cNvSpPr>
              <p:nvPr/>
            </p:nvSpPr>
            <p:spPr bwMode="auto">
              <a:xfrm>
                <a:off x="3365" y="3375"/>
                <a:ext cx="87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read reply from</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anose="02020603050405020304" pitchFamily="18" charset="0"/>
                </a:endParaRPr>
              </a:p>
            </p:txBody>
          </p:sp>
          <p:sp>
            <p:nvSpPr>
              <p:cNvPr id="229397" name="Text Box 20">
                <a:extLst>
                  <a:ext uri="{FF2B5EF4-FFF2-40B4-BE49-F238E27FC236}">
                    <a16:creationId xmlns:a16="http://schemas.microsoft.com/office/drawing/2014/main" id="{476DA7F4-3BBD-B683-B953-81AEE938762E}"/>
                  </a:ext>
                </a:extLst>
              </p:cNvPr>
              <p:cNvSpPr txBox="1">
                <a:spLocks noChangeArrowheads="1"/>
              </p:cNvSpPr>
              <p:nvPr/>
            </p:nvSpPr>
            <p:spPr bwMode="auto">
              <a:xfrm>
                <a:off x="3389" y="3741"/>
                <a:ext cx="7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close</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anose="02020603050405020304" pitchFamily="18" charset="0"/>
                </a:endParaRPr>
              </a:p>
            </p:txBody>
          </p:sp>
          <p:sp>
            <p:nvSpPr>
              <p:cNvPr id="229398" name="Line 21">
                <a:extLst>
                  <a:ext uri="{FF2B5EF4-FFF2-40B4-BE49-F238E27FC236}">
                    <a16:creationId xmlns:a16="http://schemas.microsoft.com/office/drawing/2014/main" id="{8329C363-AE34-A63C-B35A-A6F5C4794AC8}"/>
                  </a:ext>
                </a:extLst>
              </p:cNvPr>
              <p:cNvSpPr>
                <a:spLocks noChangeShapeType="1"/>
              </p:cNvSpPr>
              <p:nvPr/>
            </p:nvSpPr>
            <p:spPr bwMode="auto">
              <a:xfrm>
                <a:off x="3816" y="369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xit" presetSubtype="0" fill="hold" nodeType="clickEffect">
                                  <p:stCondLst>
                                    <p:cond delay="0"/>
                                  </p:stCondLst>
                                  <p:childTnLst>
                                    <p:animEffect transition="out" filter="dissolve">
                                      <p:cBhvr>
                                        <p:cTn id="26" dur="500"/>
                                        <p:tgtEl>
                                          <p:spTgt spid="9"/>
                                        </p:tgtEl>
                                      </p:cBhvr>
                                    </p:animEffect>
                                    <p:set>
                                      <p:cBhvr>
                                        <p:cTn id="27" dur="1" fill="hold">
                                          <p:stCondLst>
                                            <p:cond delay="499"/>
                                          </p:stCondLst>
                                        </p:cTn>
                                        <p:tgtEl>
                                          <p:spTgt spid="9"/>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dissolve">
                                      <p:cBhvr>
                                        <p:cTn id="4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3" name="Rectangle 2">
            <a:extLst>
              <a:ext uri="{FF2B5EF4-FFF2-40B4-BE49-F238E27FC236}">
                <a16:creationId xmlns:a16="http://schemas.microsoft.com/office/drawing/2014/main" id="{BE113B98-4AF9-DF4A-B239-F69C6A4B7EA9}"/>
              </a:ext>
            </a:extLst>
          </p:cNvPr>
          <p:cNvSpPr>
            <a:spLocks noChangeArrowheads="1"/>
          </p:cNvSpPr>
          <p:nvPr/>
        </p:nvSpPr>
        <p:spPr bwMode="auto">
          <a:xfrm>
            <a:off x="1946275" y="88900"/>
            <a:ext cx="77724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4400" dirty="0">
              <a:solidFill>
                <a:srgbClr val="000099"/>
              </a:solidFill>
              <a:latin typeface="Gill Sans MT" panose="020B0502020104020203" pitchFamily="34" charset="77"/>
            </a:endParaRPr>
          </a:p>
        </p:txBody>
      </p:sp>
      <p:sp>
        <p:nvSpPr>
          <p:cNvPr id="230404" name="TextBox 1">
            <a:extLst>
              <a:ext uri="{FF2B5EF4-FFF2-40B4-BE49-F238E27FC236}">
                <a16:creationId xmlns:a16="http://schemas.microsoft.com/office/drawing/2014/main" id="{C47E7AF1-6B30-518A-78A5-2B559168A115}"/>
              </a:ext>
            </a:extLst>
          </p:cNvPr>
          <p:cNvSpPr txBox="1">
            <a:spLocks noChangeArrowheads="1"/>
          </p:cNvSpPr>
          <p:nvPr/>
        </p:nvSpPr>
        <p:spPr bwMode="auto">
          <a:xfrm>
            <a:off x="4229100" y="1651001"/>
            <a:ext cx="5889754" cy="3651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2800"/>
              </a:lnSpc>
            </a:pPr>
            <a:r>
              <a:rPr lang="en-US" altLang="en-US" dirty="0"/>
              <a:t>from socket import *</a:t>
            </a:r>
          </a:p>
          <a:p>
            <a:pPr>
              <a:lnSpc>
                <a:spcPts val="2800"/>
              </a:lnSpc>
            </a:pPr>
            <a:r>
              <a:rPr lang="en-US" altLang="en-US" dirty="0" err="1"/>
              <a:t>serverName</a:t>
            </a:r>
            <a:r>
              <a:rPr lang="en-US" altLang="en-US" dirty="0"/>
              <a:t> = ’</a:t>
            </a:r>
            <a:r>
              <a:rPr lang="en-US" altLang="ja-JP" dirty="0" err="1"/>
              <a:t>servername</a:t>
            </a:r>
            <a:r>
              <a:rPr lang="en-US" altLang="en-US" dirty="0"/>
              <a:t>’</a:t>
            </a:r>
            <a:endParaRPr lang="en-US" altLang="ja-JP" dirty="0"/>
          </a:p>
          <a:p>
            <a:pPr>
              <a:lnSpc>
                <a:spcPts val="2800"/>
              </a:lnSpc>
            </a:pPr>
            <a:r>
              <a:rPr lang="en-US" altLang="en-US" dirty="0" err="1"/>
              <a:t>serverPort</a:t>
            </a:r>
            <a:r>
              <a:rPr lang="en-US" altLang="en-US" dirty="0"/>
              <a:t> = 12000</a:t>
            </a:r>
          </a:p>
          <a:p>
            <a:pPr>
              <a:lnSpc>
                <a:spcPts val="2800"/>
              </a:lnSpc>
            </a:pPr>
            <a:r>
              <a:rPr lang="en-US" altLang="en-US" dirty="0" err="1"/>
              <a:t>clientSocket</a:t>
            </a:r>
            <a:r>
              <a:rPr lang="en-US" altLang="en-US" dirty="0"/>
              <a:t> = socket(AF_INET, SOCK_STREAM)</a:t>
            </a:r>
          </a:p>
          <a:p>
            <a:pPr>
              <a:lnSpc>
                <a:spcPts val="2800"/>
              </a:lnSpc>
            </a:pPr>
            <a:r>
              <a:rPr lang="en-US" altLang="en-US" dirty="0" err="1"/>
              <a:t>clientSocket.connect</a:t>
            </a:r>
            <a:r>
              <a:rPr lang="en-US" altLang="en-US" dirty="0"/>
              <a:t>((</a:t>
            </a:r>
            <a:r>
              <a:rPr lang="en-US" altLang="en-US" dirty="0" err="1"/>
              <a:t>serverName,serverPort</a:t>
            </a:r>
            <a:r>
              <a:rPr lang="en-US" altLang="en-US" dirty="0"/>
              <a:t>))</a:t>
            </a:r>
          </a:p>
          <a:p>
            <a:pPr>
              <a:lnSpc>
                <a:spcPts val="2800"/>
              </a:lnSpc>
            </a:pPr>
            <a:r>
              <a:rPr lang="en-US" altLang="en-US" dirty="0"/>
              <a:t>sentence = </a:t>
            </a:r>
            <a:r>
              <a:rPr lang="en-US" altLang="en-US" dirty="0" err="1"/>
              <a:t>raw_input</a:t>
            </a:r>
            <a:r>
              <a:rPr lang="en-US" altLang="en-US" dirty="0"/>
              <a:t>(‘Input lowercase sentence:’)</a:t>
            </a:r>
          </a:p>
          <a:p>
            <a:pPr>
              <a:lnSpc>
                <a:spcPts val="2800"/>
              </a:lnSpc>
            </a:pPr>
            <a:r>
              <a:rPr lang="en-US" altLang="en-US" dirty="0" err="1"/>
              <a:t>clientSocket.send</a:t>
            </a:r>
            <a:r>
              <a:rPr lang="en-US" altLang="en-US" dirty="0"/>
              <a:t>(</a:t>
            </a:r>
            <a:r>
              <a:rPr lang="en-US" altLang="en-US" dirty="0" err="1"/>
              <a:t>sentence.encode</a:t>
            </a:r>
            <a:r>
              <a:rPr lang="en-US" altLang="en-US" dirty="0"/>
              <a:t>())</a:t>
            </a:r>
          </a:p>
          <a:p>
            <a:pPr>
              <a:lnSpc>
                <a:spcPts val="2800"/>
              </a:lnSpc>
            </a:pPr>
            <a:r>
              <a:rPr lang="en-US" altLang="en-US" dirty="0" err="1"/>
              <a:t>modifiedSentence</a:t>
            </a:r>
            <a:r>
              <a:rPr lang="en-US" altLang="en-US" dirty="0"/>
              <a:t> = </a:t>
            </a:r>
            <a:r>
              <a:rPr lang="en-US" altLang="en-US" dirty="0" err="1"/>
              <a:t>clientSocket.recv</a:t>
            </a:r>
            <a:r>
              <a:rPr lang="en-US" altLang="en-US" dirty="0"/>
              <a:t>(1024)</a:t>
            </a:r>
          </a:p>
          <a:p>
            <a:pPr>
              <a:lnSpc>
                <a:spcPts val="2800"/>
              </a:lnSpc>
            </a:pPr>
            <a:r>
              <a:rPr lang="en-US" altLang="en-US" dirty="0"/>
              <a:t>print (‘From Server:’, </a:t>
            </a:r>
            <a:r>
              <a:rPr lang="en-US" altLang="en-US" dirty="0" err="1"/>
              <a:t>modifiedSentence.decode</a:t>
            </a:r>
            <a:r>
              <a:rPr lang="en-US" altLang="en-US" dirty="0"/>
              <a:t>())</a:t>
            </a:r>
          </a:p>
          <a:p>
            <a:pPr>
              <a:lnSpc>
                <a:spcPts val="2800"/>
              </a:lnSpc>
            </a:pPr>
            <a:r>
              <a:rPr lang="en-US" altLang="en-US" dirty="0" err="1"/>
              <a:t>clientSocket.close</a:t>
            </a:r>
            <a:r>
              <a:rPr lang="en-US" altLang="en-US" dirty="0"/>
              <a:t>()</a:t>
            </a:r>
          </a:p>
        </p:txBody>
      </p:sp>
      <p:sp>
        <p:nvSpPr>
          <p:cNvPr id="230405" name="TextBox 2">
            <a:extLst>
              <a:ext uri="{FF2B5EF4-FFF2-40B4-BE49-F238E27FC236}">
                <a16:creationId xmlns:a16="http://schemas.microsoft.com/office/drawing/2014/main" id="{EBED5167-A109-3CB1-4F34-54E2FB03D99D}"/>
              </a:ext>
            </a:extLst>
          </p:cNvPr>
          <p:cNvSpPr txBox="1">
            <a:spLocks noChangeArrowheads="1"/>
          </p:cNvSpPr>
          <p:nvPr/>
        </p:nvSpPr>
        <p:spPr bwMode="auto">
          <a:xfrm>
            <a:off x="4241800" y="1168401"/>
            <a:ext cx="27066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a:solidFill>
                  <a:srgbClr val="CC0000"/>
                </a:solidFill>
              </a:rPr>
              <a:t>Python TCPClient</a:t>
            </a:r>
          </a:p>
        </p:txBody>
      </p:sp>
      <p:grpSp>
        <p:nvGrpSpPr>
          <p:cNvPr id="2" name="Group 47">
            <a:extLst>
              <a:ext uri="{FF2B5EF4-FFF2-40B4-BE49-F238E27FC236}">
                <a16:creationId xmlns:a16="http://schemas.microsoft.com/office/drawing/2014/main" id="{51D0B1D8-2A4D-3E81-335F-1EE872F179DA}"/>
              </a:ext>
            </a:extLst>
          </p:cNvPr>
          <p:cNvGrpSpPr>
            <a:grpSpLocks/>
          </p:cNvGrpSpPr>
          <p:nvPr/>
        </p:nvGrpSpPr>
        <p:grpSpPr bwMode="auto">
          <a:xfrm>
            <a:off x="1524001" y="2670176"/>
            <a:ext cx="2778125" cy="523875"/>
            <a:chOff x="-811" y="2671324"/>
            <a:chExt cx="2778483" cy="523220"/>
          </a:xfrm>
        </p:grpSpPr>
        <p:sp>
          <p:nvSpPr>
            <p:cNvPr id="230412" name="TextBox 31">
              <a:extLst>
                <a:ext uri="{FF2B5EF4-FFF2-40B4-BE49-F238E27FC236}">
                  <a16:creationId xmlns:a16="http://schemas.microsoft.com/office/drawing/2014/main" id="{E3A91770-9FFB-B3A7-317D-AA3E858E61EC}"/>
                </a:ext>
              </a:extLst>
            </p:cNvPr>
            <p:cNvSpPr txBox="1">
              <a:spLocks noChangeArrowheads="1"/>
            </p:cNvSpPr>
            <p:nvPr/>
          </p:nvSpPr>
          <p:spPr bwMode="auto">
            <a:xfrm>
              <a:off x="-811" y="2671324"/>
              <a:ext cx="22718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create TCP socket for server, remote port 12000</a:t>
              </a:r>
            </a:p>
          </p:txBody>
        </p:sp>
        <p:cxnSp>
          <p:nvCxnSpPr>
            <p:cNvPr id="230413" name="Straight Connector 32">
              <a:extLst>
                <a:ext uri="{FF2B5EF4-FFF2-40B4-BE49-F238E27FC236}">
                  <a16:creationId xmlns:a16="http://schemas.microsoft.com/office/drawing/2014/main" id="{0B98CB7C-05EA-6295-9B45-F626083A2E73}"/>
                </a:ext>
              </a:extLst>
            </p:cNvPr>
            <p:cNvCxnSpPr>
              <a:cxnSpLocks noChangeShapeType="1"/>
            </p:cNvCxnSpPr>
            <p:nvPr/>
          </p:nvCxnSpPr>
          <p:spPr bwMode="auto">
            <a:xfrm>
              <a:off x="2050143"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5" name="Oval 4">
            <a:extLst>
              <a:ext uri="{FF2B5EF4-FFF2-40B4-BE49-F238E27FC236}">
                <a16:creationId xmlns:a16="http://schemas.microsoft.com/office/drawing/2014/main" id="{36C13A06-7BD9-5C30-D06E-A92C736277E5}"/>
              </a:ext>
            </a:extLst>
          </p:cNvPr>
          <p:cNvSpPr>
            <a:spLocks noChangeArrowheads="1"/>
          </p:cNvSpPr>
          <p:nvPr/>
        </p:nvSpPr>
        <p:spPr bwMode="auto">
          <a:xfrm>
            <a:off x="7810500" y="2895600"/>
            <a:ext cx="2247900" cy="508000"/>
          </a:xfrm>
          <a:prstGeom prst="ellipse">
            <a:avLst/>
          </a:pr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Comic Sans MS" panose="030F0902030302020204" pitchFamily="66" charset="0"/>
            </a:endParaRPr>
          </a:p>
        </p:txBody>
      </p:sp>
      <p:grpSp>
        <p:nvGrpSpPr>
          <p:cNvPr id="3" name="Group 47">
            <a:extLst>
              <a:ext uri="{FF2B5EF4-FFF2-40B4-BE49-F238E27FC236}">
                <a16:creationId xmlns:a16="http://schemas.microsoft.com/office/drawing/2014/main" id="{D2FC783B-FCFF-D659-CA6E-350BCD31B72A}"/>
              </a:ext>
            </a:extLst>
          </p:cNvPr>
          <p:cNvGrpSpPr>
            <a:grpSpLocks/>
          </p:cNvGrpSpPr>
          <p:nvPr/>
        </p:nvGrpSpPr>
        <p:grpSpPr bwMode="auto">
          <a:xfrm>
            <a:off x="1524000" y="4157664"/>
            <a:ext cx="2794000" cy="523875"/>
            <a:chOff x="-17288" y="2918148"/>
            <a:chExt cx="2794960" cy="522566"/>
          </a:xfrm>
        </p:grpSpPr>
        <p:sp>
          <p:nvSpPr>
            <p:cNvPr id="230410" name="TextBox 31">
              <a:extLst>
                <a:ext uri="{FF2B5EF4-FFF2-40B4-BE49-F238E27FC236}">
                  <a16:creationId xmlns:a16="http://schemas.microsoft.com/office/drawing/2014/main" id="{82331E39-AF4A-4624-BC11-2B7D9012A054}"/>
                </a:ext>
              </a:extLst>
            </p:cNvPr>
            <p:cNvSpPr txBox="1">
              <a:spLocks noChangeArrowheads="1"/>
            </p:cNvSpPr>
            <p:nvPr/>
          </p:nvSpPr>
          <p:spPr bwMode="auto">
            <a:xfrm>
              <a:off x="-17288" y="2918148"/>
              <a:ext cx="2271818" cy="522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No need to attach server name, port </a:t>
              </a:r>
            </a:p>
          </p:txBody>
        </p:sp>
        <p:cxnSp>
          <p:nvCxnSpPr>
            <p:cNvPr id="230411" name="Straight Connector 32">
              <a:extLst>
                <a:ext uri="{FF2B5EF4-FFF2-40B4-BE49-F238E27FC236}">
                  <a16:creationId xmlns:a16="http://schemas.microsoft.com/office/drawing/2014/main" id="{2C755693-E685-77F4-4EFC-F2260220B63B}"/>
                </a:ext>
              </a:extLst>
            </p:cNvPr>
            <p:cNvCxnSpPr>
              <a:cxnSpLocks noChangeShapeType="1"/>
            </p:cNvCxnSpPr>
            <p:nvPr/>
          </p:nvCxnSpPr>
          <p:spPr bwMode="auto">
            <a:xfrm>
              <a:off x="2050143"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4" name="Title 3">
            <a:extLst>
              <a:ext uri="{FF2B5EF4-FFF2-40B4-BE49-F238E27FC236}">
                <a16:creationId xmlns:a16="http://schemas.microsoft.com/office/drawing/2014/main" id="{9D8FB12C-173E-C029-4A1F-479C6BD80025}"/>
              </a:ext>
            </a:extLst>
          </p:cNvPr>
          <p:cNvSpPr>
            <a:spLocks noGrp="1"/>
          </p:cNvSpPr>
          <p:nvPr>
            <p:ph type="title"/>
          </p:nvPr>
        </p:nvSpPr>
        <p:spPr/>
        <p:txBody>
          <a:bodyPr>
            <a:normAutofit/>
          </a:bodyPr>
          <a:lstStyle/>
          <a:p>
            <a:r>
              <a:rPr lang="en-US" altLang="en-US" sz="4400" dirty="0">
                <a:solidFill>
                  <a:srgbClr val="000099"/>
                </a:solidFill>
                <a:latin typeface="Gill Sans MT" panose="020B0502020104020203" pitchFamily="34" charset="77"/>
              </a:rPr>
              <a:t>Example app: TCP client</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dissolv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C458A8D9-236B-1A84-3A17-0CEFED18CA94}"/>
              </a:ext>
            </a:extLst>
          </p:cNvPr>
          <p:cNvSpPr>
            <a:spLocks noGrp="1"/>
          </p:cNvSpPr>
          <p:nvPr>
            <p:ph type="title"/>
          </p:nvPr>
        </p:nvSpPr>
        <p:spPr/>
        <p:txBody>
          <a:bodyPr>
            <a:normAutofit/>
          </a:bodyPr>
          <a:lstStyle/>
          <a:p>
            <a:r>
              <a:rPr lang="en-US" altLang="en-US" sz="4400" dirty="0">
                <a:solidFill>
                  <a:srgbClr val="000099"/>
                </a:solidFill>
                <a:latin typeface="Gill Sans MT" panose="020B0502020104020203" pitchFamily="34" charset="77"/>
              </a:rPr>
              <a:t>Example app: TCP server</a:t>
            </a:r>
            <a:endParaRPr lang="en-US" dirty="0"/>
          </a:p>
        </p:txBody>
      </p:sp>
      <p:sp>
        <p:nvSpPr>
          <p:cNvPr id="231427" name="Rectangle 2">
            <a:extLst>
              <a:ext uri="{FF2B5EF4-FFF2-40B4-BE49-F238E27FC236}">
                <a16:creationId xmlns:a16="http://schemas.microsoft.com/office/drawing/2014/main" id="{1E28BF75-58A2-A559-0B4B-E44BE3530155}"/>
              </a:ext>
            </a:extLst>
          </p:cNvPr>
          <p:cNvSpPr>
            <a:spLocks noChangeArrowheads="1"/>
          </p:cNvSpPr>
          <p:nvPr/>
        </p:nvSpPr>
        <p:spPr bwMode="auto">
          <a:xfrm>
            <a:off x="1946275" y="88900"/>
            <a:ext cx="77724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4400" dirty="0">
              <a:solidFill>
                <a:srgbClr val="000099"/>
              </a:solidFill>
              <a:latin typeface="Gill Sans MT" panose="020B0502020104020203" pitchFamily="34" charset="77"/>
            </a:endParaRPr>
          </a:p>
        </p:txBody>
      </p:sp>
      <p:sp>
        <p:nvSpPr>
          <p:cNvPr id="231428" name="TextBox 1">
            <a:extLst>
              <a:ext uri="{FF2B5EF4-FFF2-40B4-BE49-F238E27FC236}">
                <a16:creationId xmlns:a16="http://schemas.microsoft.com/office/drawing/2014/main" id="{DD6DC623-4824-4028-EC4F-CF8F7F3FE32D}"/>
              </a:ext>
            </a:extLst>
          </p:cNvPr>
          <p:cNvSpPr txBox="1">
            <a:spLocks noChangeArrowheads="1"/>
          </p:cNvSpPr>
          <p:nvPr/>
        </p:nvSpPr>
        <p:spPr bwMode="auto">
          <a:xfrm>
            <a:off x="4241801" y="1439864"/>
            <a:ext cx="6269665"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 from socket import *</a:t>
            </a:r>
          </a:p>
          <a:p>
            <a:r>
              <a:rPr lang="en-US" altLang="en-US"/>
              <a:t>serverPort = 12000</a:t>
            </a:r>
          </a:p>
          <a:p>
            <a:r>
              <a:rPr lang="en-US" altLang="en-US"/>
              <a:t>serverSocket = socket(AF_INET,SOCK_STREAM)</a:t>
            </a:r>
          </a:p>
          <a:p>
            <a:r>
              <a:rPr lang="en-US" altLang="en-US"/>
              <a:t>serverSocket.bind((‘’,serverPort))</a:t>
            </a:r>
          </a:p>
          <a:p>
            <a:r>
              <a:rPr lang="en-US" altLang="en-US"/>
              <a:t>serverSocket.listen(1)</a:t>
            </a:r>
          </a:p>
          <a:p>
            <a:r>
              <a:rPr lang="en-US" altLang="en-US"/>
              <a:t>print ‘The server is ready to receive’</a:t>
            </a:r>
          </a:p>
          <a:p>
            <a:r>
              <a:rPr lang="en-US" altLang="en-US"/>
              <a:t>while True:</a:t>
            </a:r>
          </a:p>
          <a:p>
            <a:r>
              <a:rPr lang="en-US" altLang="en-US"/>
              <a:t>     connectionSocket, addr = serverSocket.accept()</a:t>
            </a:r>
          </a:p>
          <a:p>
            <a:r>
              <a:rPr lang="en-US" altLang="en-US"/>
              <a:t>     </a:t>
            </a:r>
          </a:p>
          <a:p>
            <a:r>
              <a:rPr lang="en-US" altLang="en-US"/>
              <a:t>     sentence = connectionSocket.recv(1024).decode()</a:t>
            </a:r>
          </a:p>
          <a:p>
            <a:r>
              <a:rPr lang="en-US" altLang="en-US"/>
              <a:t>     capitalizedSentence = sentence.upper()</a:t>
            </a:r>
          </a:p>
          <a:p>
            <a:r>
              <a:rPr lang="en-US" altLang="en-US"/>
              <a:t>     connectionSocket.send(capitalizedSentence.</a:t>
            </a:r>
          </a:p>
          <a:p>
            <a:r>
              <a:rPr lang="en-US" altLang="en-US"/>
              <a:t>                                                            encode())</a:t>
            </a:r>
          </a:p>
          <a:p>
            <a:r>
              <a:rPr lang="en-US" altLang="en-US"/>
              <a:t>     connectionSocket.close()</a:t>
            </a:r>
            <a:endParaRPr lang="en-US" altLang="en-US" sz="1800"/>
          </a:p>
        </p:txBody>
      </p:sp>
      <p:sp>
        <p:nvSpPr>
          <p:cNvPr id="231429" name="TextBox 2">
            <a:extLst>
              <a:ext uri="{FF2B5EF4-FFF2-40B4-BE49-F238E27FC236}">
                <a16:creationId xmlns:a16="http://schemas.microsoft.com/office/drawing/2014/main" id="{255800CB-ADE5-4D70-33CB-3DB79496DD80}"/>
              </a:ext>
            </a:extLst>
          </p:cNvPr>
          <p:cNvSpPr txBox="1">
            <a:spLocks noChangeArrowheads="1"/>
          </p:cNvSpPr>
          <p:nvPr/>
        </p:nvSpPr>
        <p:spPr bwMode="auto">
          <a:xfrm>
            <a:off x="4241800" y="957263"/>
            <a:ext cx="28273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a:solidFill>
                  <a:srgbClr val="CC0000"/>
                </a:solidFill>
              </a:rPr>
              <a:t>Python TCPServer</a:t>
            </a:r>
          </a:p>
        </p:txBody>
      </p:sp>
      <p:grpSp>
        <p:nvGrpSpPr>
          <p:cNvPr id="2" name="Group 13">
            <a:extLst>
              <a:ext uri="{FF2B5EF4-FFF2-40B4-BE49-F238E27FC236}">
                <a16:creationId xmlns:a16="http://schemas.microsoft.com/office/drawing/2014/main" id="{858B6A29-B41F-EC0C-B395-F40E13F98663}"/>
              </a:ext>
            </a:extLst>
          </p:cNvPr>
          <p:cNvGrpSpPr>
            <a:grpSpLocks/>
          </p:cNvGrpSpPr>
          <p:nvPr/>
        </p:nvGrpSpPr>
        <p:grpSpPr bwMode="auto">
          <a:xfrm>
            <a:off x="1676400" y="1962150"/>
            <a:ext cx="2559050" cy="523220"/>
            <a:chOff x="151614" y="2173972"/>
            <a:chExt cx="2559082" cy="522824"/>
          </a:xfrm>
        </p:grpSpPr>
        <p:sp>
          <p:nvSpPr>
            <p:cNvPr id="231447" name="TextBox 31">
              <a:extLst>
                <a:ext uri="{FF2B5EF4-FFF2-40B4-BE49-F238E27FC236}">
                  <a16:creationId xmlns:a16="http://schemas.microsoft.com/office/drawing/2014/main" id="{7DC5204D-6778-621C-6493-7AC86629D1AB}"/>
                </a:ext>
              </a:extLst>
            </p:cNvPr>
            <p:cNvSpPr txBox="1">
              <a:spLocks noChangeArrowheads="1"/>
            </p:cNvSpPr>
            <p:nvPr/>
          </p:nvSpPr>
          <p:spPr bwMode="auto">
            <a:xfrm>
              <a:off x="151614" y="2173972"/>
              <a:ext cx="2559082" cy="522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create TCP welcoming</a:t>
              </a:r>
            </a:p>
            <a:p>
              <a:r>
                <a:rPr lang="en-US" altLang="en-US" sz="1400">
                  <a:solidFill>
                    <a:srgbClr val="000099"/>
                  </a:solidFill>
                </a:rPr>
                <a:t>socket</a:t>
              </a:r>
            </a:p>
          </p:txBody>
        </p:sp>
        <p:cxnSp>
          <p:nvCxnSpPr>
            <p:cNvPr id="231448" name="Straight Connector 32">
              <a:extLst>
                <a:ext uri="{FF2B5EF4-FFF2-40B4-BE49-F238E27FC236}">
                  <a16:creationId xmlns:a16="http://schemas.microsoft.com/office/drawing/2014/main" id="{EC6E6DFA-077F-4484-33C6-8BFB7F754908}"/>
                </a:ext>
              </a:extLst>
            </p:cNvPr>
            <p:cNvCxnSpPr>
              <a:cxnSpLocks noChangeShapeType="1"/>
            </p:cNvCxnSpPr>
            <p:nvPr/>
          </p:nvCxnSpPr>
          <p:spPr bwMode="auto">
            <a:xfrm>
              <a:off x="1695045" y="2596011"/>
              <a:ext cx="930227" cy="113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 name="Group 14">
            <a:extLst>
              <a:ext uri="{FF2B5EF4-FFF2-40B4-BE49-F238E27FC236}">
                <a16:creationId xmlns:a16="http://schemas.microsoft.com/office/drawing/2014/main" id="{E33B4A87-5BA3-A92A-BD4E-1ABD88A49500}"/>
              </a:ext>
            </a:extLst>
          </p:cNvPr>
          <p:cNvGrpSpPr>
            <a:grpSpLocks/>
          </p:cNvGrpSpPr>
          <p:nvPr/>
        </p:nvGrpSpPr>
        <p:grpSpPr bwMode="auto">
          <a:xfrm>
            <a:off x="1655763" y="2825751"/>
            <a:ext cx="2540000" cy="523875"/>
            <a:chOff x="169076" y="2884812"/>
            <a:chExt cx="2541127" cy="523220"/>
          </a:xfrm>
        </p:grpSpPr>
        <p:sp>
          <p:nvSpPr>
            <p:cNvPr id="231445" name="TextBox 26">
              <a:extLst>
                <a:ext uri="{FF2B5EF4-FFF2-40B4-BE49-F238E27FC236}">
                  <a16:creationId xmlns:a16="http://schemas.microsoft.com/office/drawing/2014/main" id="{8C91CE56-0435-CA30-7993-CACB9BF1D19C}"/>
                </a:ext>
              </a:extLst>
            </p:cNvPr>
            <p:cNvSpPr txBox="1">
              <a:spLocks noChangeArrowheads="1"/>
            </p:cNvSpPr>
            <p:nvPr/>
          </p:nvSpPr>
          <p:spPr bwMode="auto">
            <a:xfrm>
              <a:off x="169076" y="2884812"/>
              <a:ext cx="22718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server begins listening for  incoming TCP requests</a:t>
              </a:r>
            </a:p>
          </p:txBody>
        </p:sp>
        <p:cxnSp>
          <p:nvCxnSpPr>
            <p:cNvPr id="231446" name="Straight Connector 30">
              <a:extLst>
                <a:ext uri="{FF2B5EF4-FFF2-40B4-BE49-F238E27FC236}">
                  <a16:creationId xmlns:a16="http://schemas.microsoft.com/office/drawing/2014/main" id="{9A37D703-B545-DED1-8B1D-DC2991488EF8}"/>
                </a:ext>
              </a:extLst>
            </p:cNvPr>
            <p:cNvCxnSpPr>
              <a:cxnSpLocks noChangeShapeType="1"/>
            </p:cNvCxnSpPr>
            <p:nvPr/>
          </p:nvCxnSpPr>
          <p:spPr bwMode="auto">
            <a:xfrm>
              <a:off x="1982674" y="3169104"/>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4" name="Group 15">
            <a:extLst>
              <a:ext uri="{FF2B5EF4-FFF2-40B4-BE49-F238E27FC236}">
                <a16:creationId xmlns:a16="http://schemas.microsoft.com/office/drawing/2014/main" id="{5C4EE478-FCC9-036B-40CE-496B36D94BCE}"/>
              </a:ext>
            </a:extLst>
          </p:cNvPr>
          <p:cNvGrpSpPr>
            <a:grpSpLocks/>
          </p:cNvGrpSpPr>
          <p:nvPr/>
        </p:nvGrpSpPr>
        <p:grpSpPr bwMode="auto">
          <a:xfrm>
            <a:off x="2052639" y="3605213"/>
            <a:ext cx="2155825" cy="298450"/>
            <a:chOff x="553383" y="3714241"/>
            <a:chExt cx="2157273" cy="299227"/>
          </a:xfrm>
        </p:grpSpPr>
        <p:sp>
          <p:nvSpPr>
            <p:cNvPr id="231443" name="TextBox 34">
              <a:extLst>
                <a:ext uri="{FF2B5EF4-FFF2-40B4-BE49-F238E27FC236}">
                  <a16:creationId xmlns:a16="http://schemas.microsoft.com/office/drawing/2014/main" id="{0DE3D65E-A512-EFA3-7B8A-63529B6994C1}"/>
                </a:ext>
              </a:extLst>
            </p:cNvPr>
            <p:cNvSpPr txBox="1">
              <a:spLocks noChangeArrowheads="1"/>
            </p:cNvSpPr>
            <p:nvPr/>
          </p:nvSpPr>
          <p:spPr bwMode="auto">
            <a:xfrm>
              <a:off x="553383" y="3714241"/>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a:solidFill>
                    <a:srgbClr val="000099"/>
                  </a:solidFill>
                </a:rPr>
                <a:t>loop forever</a:t>
              </a:r>
            </a:p>
          </p:txBody>
        </p:sp>
        <p:cxnSp>
          <p:nvCxnSpPr>
            <p:cNvPr id="231444" name="Straight Connector 35">
              <a:extLst>
                <a:ext uri="{FF2B5EF4-FFF2-40B4-BE49-F238E27FC236}">
                  <a16:creationId xmlns:a16="http://schemas.microsoft.com/office/drawing/2014/main" id="{FBF8F00F-E12C-0D08-5585-0521847E94F1}"/>
                </a:ext>
              </a:extLst>
            </p:cNvPr>
            <p:cNvCxnSpPr>
              <a:cxnSpLocks noChangeShapeType="1"/>
            </p:cNvCxnSpPr>
            <p:nvPr/>
          </p:nvCxnSpPr>
          <p:spPr bwMode="auto">
            <a:xfrm flipV="1">
              <a:off x="1266031" y="3964781"/>
              <a:ext cx="1444625" cy="396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5" name="Group 17">
            <a:extLst>
              <a:ext uri="{FF2B5EF4-FFF2-40B4-BE49-F238E27FC236}">
                <a16:creationId xmlns:a16="http://schemas.microsoft.com/office/drawing/2014/main" id="{902E63EC-C876-D6E6-B645-00971F635248}"/>
              </a:ext>
            </a:extLst>
          </p:cNvPr>
          <p:cNvGrpSpPr>
            <a:grpSpLocks/>
          </p:cNvGrpSpPr>
          <p:nvPr/>
        </p:nvGrpSpPr>
        <p:grpSpPr bwMode="auto">
          <a:xfrm>
            <a:off x="1722438" y="3965573"/>
            <a:ext cx="2813050" cy="707886"/>
            <a:chOff x="380319" y="3965998"/>
            <a:chExt cx="2392469" cy="708084"/>
          </a:xfrm>
        </p:grpSpPr>
        <p:sp>
          <p:nvSpPr>
            <p:cNvPr id="231441" name="TextBox 36">
              <a:extLst>
                <a:ext uri="{FF2B5EF4-FFF2-40B4-BE49-F238E27FC236}">
                  <a16:creationId xmlns:a16="http://schemas.microsoft.com/office/drawing/2014/main" id="{4B1042B8-F9CA-8662-4C6B-2424C825ACBB}"/>
                </a:ext>
              </a:extLst>
            </p:cNvPr>
            <p:cNvSpPr txBox="1">
              <a:spLocks noChangeArrowheads="1"/>
            </p:cNvSpPr>
            <p:nvPr/>
          </p:nvSpPr>
          <p:spPr bwMode="auto">
            <a:xfrm>
              <a:off x="380319" y="3965998"/>
              <a:ext cx="2184910" cy="708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a:solidFill>
                    <a:srgbClr val="000099"/>
                  </a:solidFill>
                </a:rPr>
                <a:t>server waits on accept()</a:t>
              </a:r>
            </a:p>
            <a:p>
              <a:pPr>
                <a:lnSpc>
                  <a:spcPts val="1600"/>
                </a:lnSpc>
              </a:pPr>
              <a:r>
                <a:rPr lang="en-US" altLang="en-US" sz="1400">
                  <a:solidFill>
                    <a:srgbClr val="000099"/>
                  </a:solidFill>
                </a:rPr>
                <a:t>for incoming requests, new socket created on return</a:t>
              </a:r>
            </a:p>
          </p:txBody>
        </p:sp>
        <p:cxnSp>
          <p:nvCxnSpPr>
            <p:cNvPr id="231442" name="Straight Connector 39">
              <a:extLst>
                <a:ext uri="{FF2B5EF4-FFF2-40B4-BE49-F238E27FC236}">
                  <a16:creationId xmlns:a16="http://schemas.microsoft.com/office/drawing/2014/main" id="{17F3599E-E471-D116-7432-330CA401B932}"/>
                </a:ext>
              </a:extLst>
            </p:cNvPr>
            <p:cNvCxnSpPr>
              <a:cxnSpLocks noChangeShapeType="1"/>
            </p:cNvCxnSpPr>
            <p:nvPr/>
          </p:nvCxnSpPr>
          <p:spPr bwMode="auto">
            <a:xfrm flipV="1">
              <a:off x="2231565" y="4229808"/>
              <a:ext cx="541223" cy="586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6" name="Group 18">
            <a:extLst>
              <a:ext uri="{FF2B5EF4-FFF2-40B4-BE49-F238E27FC236}">
                <a16:creationId xmlns:a16="http://schemas.microsoft.com/office/drawing/2014/main" id="{298F7F06-12B1-CACE-B0C1-542E7736CE42}"/>
              </a:ext>
            </a:extLst>
          </p:cNvPr>
          <p:cNvGrpSpPr>
            <a:grpSpLocks/>
          </p:cNvGrpSpPr>
          <p:nvPr/>
        </p:nvGrpSpPr>
        <p:grpSpPr bwMode="auto">
          <a:xfrm>
            <a:off x="1782764" y="4938714"/>
            <a:ext cx="2860675" cy="523875"/>
            <a:chOff x="316741" y="4661874"/>
            <a:chExt cx="2859521" cy="524153"/>
          </a:xfrm>
        </p:grpSpPr>
        <p:sp>
          <p:nvSpPr>
            <p:cNvPr id="231439" name="TextBox 61">
              <a:extLst>
                <a:ext uri="{FF2B5EF4-FFF2-40B4-BE49-F238E27FC236}">
                  <a16:creationId xmlns:a16="http://schemas.microsoft.com/office/drawing/2014/main" id="{CCCF694E-D40E-A4D8-5236-DB11425BA6FC}"/>
                </a:ext>
              </a:extLst>
            </p:cNvPr>
            <p:cNvSpPr txBox="1">
              <a:spLocks noChangeArrowheads="1"/>
            </p:cNvSpPr>
            <p:nvPr/>
          </p:nvSpPr>
          <p:spPr bwMode="auto">
            <a:xfrm>
              <a:off x="316741" y="4661874"/>
              <a:ext cx="2349500" cy="524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read bytes from socket (but not address as in UDP)</a:t>
              </a:r>
            </a:p>
          </p:txBody>
        </p:sp>
        <p:cxnSp>
          <p:nvCxnSpPr>
            <p:cNvPr id="231440" name="Straight Connector 62">
              <a:extLst>
                <a:ext uri="{FF2B5EF4-FFF2-40B4-BE49-F238E27FC236}">
                  <a16:creationId xmlns:a16="http://schemas.microsoft.com/office/drawing/2014/main" id="{3DDE20AB-3D62-38AD-6D32-81C711CCDF40}"/>
                </a:ext>
              </a:extLst>
            </p:cNvPr>
            <p:cNvCxnSpPr>
              <a:cxnSpLocks noChangeShapeType="1"/>
            </p:cNvCxnSpPr>
            <p:nvPr/>
          </p:nvCxnSpPr>
          <p:spPr bwMode="auto">
            <a:xfrm>
              <a:off x="1875609" y="4682209"/>
              <a:ext cx="1300653" cy="49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7" name="Group 28">
            <a:extLst>
              <a:ext uri="{FF2B5EF4-FFF2-40B4-BE49-F238E27FC236}">
                <a16:creationId xmlns:a16="http://schemas.microsoft.com/office/drawing/2014/main" id="{F114A25C-2181-C19A-BB4E-2B615CDED4BF}"/>
              </a:ext>
            </a:extLst>
          </p:cNvPr>
          <p:cNvGrpSpPr>
            <a:grpSpLocks/>
          </p:cNvGrpSpPr>
          <p:nvPr/>
        </p:nvGrpSpPr>
        <p:grpSpPr bwMode="auto">
          <a:xfrm>
            <a:off x="1651000" y="5548314"/>
            <a:ext cx="2878138" cy="738187"/>
            <a:chOff x="162014" y="4686636"/>
            <a:chExt cx="2878315" cy="738664"/>
          </a:xfrm>
        </p:grpSpPr>
        <p:sp>
          <p:nvSpPr>
            <p:cNvPr id="231437" name="TextBox 29">
              <a:extLst>
                <a:ext uri="{FF2B5EF4-FFF2-40B4-BE49-F238E27FC236}">
                  <a16:creationId xmlns:a16="http://schemas.microsoft.com/office/drawing/2014/main" id="{E077360D-3CB0-A3CC-C5E5-C2622B726019}"/>
                </a:ext>
              </a:extLst>
            </p:cNvPr>
            <p:cNvSpPr txBox="1">
              <a:spLocks noChangeArrowheads="1"/>
            </p:cNvSpPr>
            <p:nvPr/>
          </p:nvSpPr>
          <p:spPr bwMode="auto">
            <a:xfrm>
              <a:off x="162014" y="4686636"/>
              <a:ext cx="23495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000099"/>
                  </a:solidFill>
                </a:rPr>
                <a:t>close connection to this client (but </a:t>
              </a:r>
              <a:r>
                <a:rPr lang="en-US" altLang="en-US" sz="1400" i="1">
                  <a:solidFill>
                    <a:srgbClr val="000099"/>
                  </a:solidFill>
                </a:rPr>
                <a:t>not</a:t>
              </a:r>
              <a:r>
                <a:rPr lang="en-US" altLang="en-US" sz="1400">
                  <a:solidFill>
                    <a:srgbClr val="000099"/>
                  </a:solidFill>
                </a:rPr>
                <a:t> welcoming socket)</a:t>
              </a:r>
            </a:p>
          </p:txBody>
        </p:sp>
        <p:cxnSp>
          <p:nvCxnSpPr>
            <p:cNvPr id="231438" name="Straight Connector 33">
              <a:extLst>
                <a:ext uri="{FF2B5EF4-FFF2-40B4-BE49-F238E27FC236}">
                  <a16:creationId xmlns:a16="http://schemas.microsoft.com/office/drawing/2014/main" id="{9F863C0D-1B93-90B9-B8E2-9E4D848DF8B2}"/>
                </a:ext>
              </a:extLst>
            </p:cNvPr>
            <p:cNvCxnSpPr>
              <a:cxnSpLocks noChangeShapeType="1"/>
            </p:cNvCxnSpPr>
            <p:nvPr/>
          </p:nvCxnSpPr>
          <p:spPr bwMode="auto">
            <a:xfrm>
              <a:off x="2184198" y="4843734"/>
              <a:ext cx="856131" cy="226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dissolve">
                                      <p:cBhvr>
                                        <p:cTn id="15" dur="500"/>
                                        <p:tgtEl>
                                          <p:spTgt spid="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xit" presetSubtype="0" fill="hold" nodeType="clickEffect">
                                  <p:stCondLst>
                                    <p:cond delay="0"/>
                                  </p:stCondLst>
                                  <p:childTnLst>
                                    <p:animEffect transition="out" filter="dissolve">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dissolve">
                                      <p:cBhvr>
                                        <p:cTn id="23" dur="500"/>
                                        <p:tgtEl>
                                          <p:spTgt spid="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xit" presetSubtype="0" fill="hold" nodeType="clickEffect">
                                  <p:stCondLst>
                                    <p:cond delay="0"/>
                                  </p:stCondLst>
                                  <p:childTnLst>
                                    <p:animEffect transition="out" filter="dissolve">
                                      <p:cBhvr>
                                        <p:cTn id="27" dur="500"/>
                                        <p:tgtEl>
                                          <p:spTgt spid="4"/>
                                        </p:tgtEl>
                                      </p:cBhvr>
                                    </p:animEffect>
                                    <p:set>
                                      <p:cBhvr>
                                        <p:cTn id="28" dur="1" fill="hold">
                                          <p:stCondLst>
                                            <p:cond delay="499"/>
                                          </p:stCondLst>
                                        </p:cTn>
                                        <p:tgtEl>
                                          <p:spTgt spid="4"/>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dissolve">
                                      <p:cBhvr>
                                        <p:cTn id="31" dur="500"/>
                                        <p:tgtEl>
                                          <p:spTgt spid="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xit" presetSubtype="0" fill="hold" nodeType="clickEffect">
                                  <p:stCondLst>
                                    <p:cond delay="0"/>
                                  </p:stCondLst>
                                  <p:childTnLst>
                                    <p:animEffect transition="out" filter="dissolve">
                                      <p:cBhvr>
                                        <p:cTn id="35" dur="500"/>
                                        <p:tgtEl>
                                          <p:spTgt spid="5"/>
                                        </p:tgtEl>
                                      </p:cBhvr>
                                    </p:animEffect>
                                    <p:set>
                                      <p:cBhvr>
                                        <p:cTn id="36" dur="1" fill="hold">
                                          <p:stCondLst>
                                            <p:cond delay="499"/>
                                          </p:stCondLst>
                                        </p:cTn>
                                        <p:tgtEl>
                                          <p:spTgt spid="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xit" presetSubtype="0" fill="hold" nodeType="clickEffect">
                                  <p:stCondLst>
                                    <p:cond delay="0"/>
                                  </p:stCondLst>
                                  <p:childTnLst>
                                    <p:animEffect transition="out" filter="dissolve">
                                      <p:cBhvr>
                                        <p:cTn id="43" dur="500"/>
                                        <p:tgtEl>
                                          <p:spTgt spid="6"/>
                                        </p:tgtEl>
                                      </p:cBhvr>
                                    </p:animEffect>
                                    <p:set>
                                      <p:cBhvr>
                                        <p:cTn id="44" dur="1" fill="hold">
                                          <p:stCondLst>
                                            <p:cond delay="499"/>
                                          </p:stCondLst>
                                        </p:cTn>
                                        <p:tgtEl>
                                          <p:spTgt spid="6"/>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dissolve">
                                      <p:cBhvr>
                                        <p:cTn id="4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5" name="Rectangle 3">
            <a:extLst>
              <a:ext uri="{FF2B5EF4-FFF2-40B4-BE49-F238E27FC236}">
                <a16:creationId xmlns:a16="http://schemas.microsoft.com/office/drawing/2014/main" id="{130235C8-CBF2-BC40-8C2F-CC9AFE97994B}"/>
              </a:ext>
            </a:extLst>
          </p:cNvPr>
          <p:cNvSpPr>
            <a:spLocks noGrp="1" noChangeArrowheads="1"/>
          </p:cNvSpPr>
          <p:nvPr>
            <p:ph sz="half" idx="1"/>
          </p:nvPr>
        </p:nvSpPr>
        <p:spPr>
          <a:xfrm>
            <a:off x="838200" y="2094161"/>
            <a:ext cx="5710084" cy="4194034"/>
          </a:xfrm>
        </p:spPr>
        <p:txBody>
          <a:bodyPr>
            <a:normAutofit/>
          </a:bodyPr>
          <a:lstStyle/>
          <a:p>
            <a:pPr marL="287338" indent="-287338">
              <a:buFont typeface="Wingdings" charset="2"/>
              <a:buChar char="§"/>
              <a:defRPr/>
            </a:pPr>
            <a:r>
              <a:rPr lang="en-US" dirty="0"/>
              <a:t>application architectures</a:t>
            </a:r>
          </a:p>
          <a:p>
            <a:pPr marL="681038" lvl="1" indent="-223838">
              <a:buFont typeface="Arial"/>
              <a:buChar char="•"/>
              <a:defRPr/>
            </a:pPr>
            <a:r>
              <a:rPr lang="en-US" dirty="0"/>
              <a:t>client-server</a:t>
            </a:r>
          </a:p>
          <a:p>
            <a:pPr marL="681038" lvl="1" indent="-223838">
              <a:buFont typeface="Arial"/>
              <a:buChar char="•"/>
              <a:defRPr/>
            </a:pPr>
            <a:r>
              <a:rPr lang="en-US" dirty="0"/>
              <a:t>P2P</a:t>
            </a:r>
          </a:p>
          <a:p>
            <a:pPr marL="287338" indent="-287338">
              <a:buFont typeface="Wingdings" charset="2"/>
              <a:buChar char="§"/>
              <a:defRPr/>
            </a:pPr>
            <a:r>
              <a:rPr lang="en-US" dirty="0"/>
              <a:t>application service requirements:</a:t>
            </a:r>
          </a:p>
          <a:p>
            <a:pPr marL="682625" lvl="1" indent="-228600">
              <a:buFont typeface="Arial"/>
              <a:buChar char="•"/>
              <a:defRPr/>
            </a:pPr>
            <a:r>
              <a:rPr lang="en-US" dirty="0"/>
              <a:t>reliability, bandwidth, delay</a:t>
            </a:r>
          </a:p>
          <a:p>
            <a:pPr marL="287338" indent="-287338">
              <a:buFont typeface="Wingdings" charset="2"/>
              <a:buChar char="§"/>
              <a:defRPr/>
            </a:pPr>
            <a:r>
              <a:rPr lang="en-US" dirty="0"/>
              <a:t>Internet transport service model</a:t>
            </a:r>
          </a:p>
          <a:p>
            <a:pPr marL="681038" lvl="1" indent="-223838">
              <a:buFont typeface="Arial"/>
              <a:buChar char="•"/>
              <a:defRPr/>
            </a:pPr>
            <a:r>
              <a:rPr lang="en-US" dirty="0"/>
              <a:t>connection-oriented, reliable: TCP</a:t>
            </a:r>
          </a:p>
          <a:p>
            <a:pPr marL="681038" lvl="1" indent="-223838">
              <a:buFont typeface="Arial"/>
              <a:buChar char="•"/>
              <a:defRPr/>
            </a:pPr>
            <a:r>
              <a:rPr lang="en-US" dirty="0"/>
              <a:t>unreliable, datagrams: UDP</a:t>
            </a:r>
            <a:endParaRPr lang="en-US" sz="2000" dirty="0"/>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our study of network application layer is now complete!</a:t>
            </a:r>
          </a:p>
        </p:txBody>
      </p:sp>
      <p:sp>
        <p:nvSpPr>
          <p:cNvPr id="27" name="Rectangle 5">
            <a:extLst>
              <a:ext uri="{FF2B5EF4-FFF2-40B4-BE49-F238E27FC236}">
                <a16:creationId xmlns:a16="http://schemas.microsoft.com/office/drawing/2014/main" id="{64F252F4-9047-6D40-8B28-18D2E55365CA}"/>
              </a:ext>
            </a:extLst>
          </p:cNvPr>
          <p:cNvSpPr>
            <a:spLocks noChangeArrowheads="1"/>
          </p:cNvSpPr>
          <p:nvPr/>
        </p:nvSpPr>
        <p:spPr bwMode="auto">
          <a:xfrm>
            <a:off x="7310006" y="2054984"/>
            <a:ext cx="4652810" cy="367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specific protocols: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HTTP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SMTP, IMAP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DNS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sng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P2P: BitTorrent</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video streaming, CDNs</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socket programming: </a:t>
            </a:r>
          </a:p>
          <a:p>
            <a:pPr marL="0" marR="0" lvl="0" indent="0" algn="l" defTabSz="914400" rtl="0" eaLnBrk="1" fontAlgn="auto" latinLnBrk="0" hangingPunct="1">
              <a:lnSpc>
                <a:spcPct val="100000"/>
              </a:lnSpc>
              <a:spcBef>
                <a:spcPts val="0"/>
              </a:spcBef>
              <a:spcAft>
                <a:spcPts val="0"/>
              </a:spcAft>
              <a:buClr>
                <a:srgbClr val="000099"/>
              </a:buClr>
              <a:buSzPct val="100000"/>
              <a:buFont typeface="ZapfDingbats" charset="0"/>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    TCP, UDP sockets</a:t>
            </a:r>
          </a:p>
        </p:txBody>
      </p:sp>
      <p:sp>
        <p:nvSpPr>
          <p:cNvPr id="6" name="Slide Number Placeholder 2">
            <a:extLst>
              <a:ext uri="{FF2B5EF4-FFF2-40B4-BE49-F238E27FC236}">
                <a16:creationId xmlns:a16="http://schemas.microsoft.com/office/drawing/2014/main" id="{8FBD60C3-995D-4948-A95F-E9B0A22398C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127</a:t>
            </a:fld>
            <a:endParaRPr lang="en-US" dirty="0"/>
          </a:p>
        </p:txBody>
      </p:sp>
    </p:spTree>
    <p:extLst>
      <p:ext uri="{BB962C8B-B14F-4D97-AF65-F5344CB8AC3E}">
        <p14:creationId xmlns:p14="http://schemas.microsoft.com/office/powerpoint/2010/main" val="1108475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Most importantly: learned about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protocols</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p:txBody>
      </p:sp>
      <p:sp>
        <p:nvSpPr>
          <p:cNvPr id="9" name="Rectangle 3">
            <a:extLst>
              <a:ext uri="{FF2B5EF4-FFF2-40B4-BE49-F238E27FC236}">
                <a16:creationId xmlns:a16="http://schemas.microsoft.com/office/drawing/2014/main" id="{F2B1E62A-5D04-3E42-88B2-20CD0FBD1BBD}"/>
              </a:ext>
            </a:extLst>
          </p:cNvPr>
          <p:cNvSpPr>
            <a:spLocks noGrp="1" noChangeArrowheads="1"/>
          </p:cNvSpPr>
          <p:nvPr>
            <p:ph idx="1"/>
          </p:nvPr>
        </p:nvSpPr>
        <p:spPr>
          <a:xfrm>
            <a:off x="838200" y="2069589"/>
            <a:ext cx="5695335" cy="4351338"/>
          </a:xfrm>
        </p:spPr>
        <p:txBody>
          <a:bodyPr>
            <a:normAutofit/>
          </a:bodyPr>
          <a:lstStyle/>
          <a:p>
            <a:pPr marL="287338" indent="-287338"/>
            <a:r>
              <a:rPr lang="en-US" altLang="en-US" dirty="0">
                <a:ea typeface="ＭＳ Ｐゴシック" panose="020B0600070205080204" pitchFamily="34" charset="-128"/>
              </a:rPr>
              <a:t>typical request/reply message exchange:</a:t>
            </a:r>
          </a:p>
          <a:p>
            <a:pPr marL="681038" lvl="1" indent="-223838"/>
            <a:r>
              <a:rPr lang="en-US" altLang="en-US" dirty="0">
                <a:ea typeface="ＭＳ Ｐゴシック" panose="020B0600070205080204" pitchFamily="34" charset="-128"/>
              </a:rPr>
              <a:t>client requests info or service</a:t>
            </a:r>
          </a:p>
          <a:p>
            <a:pPr marL="681038" lvl="1" indent="-223838"/>
            <a:r>
              <a:rPr lang="en-US" altLang="en-US" dirty="0">
                <a:ea typeface="ＭＳ Ｐゴシック" panose="020B0600070205080204" pitchFamily="34" charset="-128"/>
              </a:rPr>
              <a:t>server responds with data, status code</a:t>
            </a:r>
          </a:p>
          <a:p>
            <a:pPr marL="287338" indent="-287338"/>
            <a:r>
              <a:rPr lang="en-US" altLang="en-US" dirty="0">
                <a:ea typeface="ＭＳ Ｐゴシック" panose="020B0600070205080204" pitchFamily="34" charset="-128"/>
              </a:rPr>
              <a:t>message formats:</a:t>
            </a:r>
          </a:p>
          <a:p>
            <a:pPr marL="681038" lvl="1" indent="-223838"/>
            <a:r>
              <a:rPr lang="en-US" altLang="en-US" i="1" dirty="0">
                <a:solidFill>
                  <a:srgbClr val="000090"/>
                </a:solidFill>
                <a:ea typeface="ＭＳ Ｐゴシック" panose="020B0600070205080204" pitchFamily="34" charset="-128"/>
              </a:rPr>
              <a:t>headers</a:t>
            </a:r>
            <a:r>
              <a:rPr lang="en-US" altLang="en-US" dirty="0">
                <a:ea typeface="ＭＳ Ｐゴシック" panose="020B0600070205080204" pitchFamily="34" charset="-128"/>
              </a:rPr>
              <a:t>: fields giving info about data</a:t>
            </a:r>
          </a:p>
          <a:p>
            <a:pPr marL="681038" lvl="1" indent="-223838"/>
            <a:r>
              <a:rPr lang="en-US" altLang="en-US" i="1" dirty="0">
                <a:solidFill>
                  <a:srgbClr val="000090"/>
                </a:solidFill>
                <a:ea typeface="ＭＳ Ｐゴシック" panose="020B0600070205080204" pitchFamily="34" charset="-128"/>
              </a:rPr>
              <a:t>data: </a:t>
            </a:r>
            <a:r>
              <a:rPr lang="en-US" altLang="en-US" dirty="0">
                <a:ea typeface="ＭＳ Ｐゴシック" panose="020B0600070205080204" pitchFamily="34" charset="-128"/>
              </a:rPr>
              <a:t>info(payload)  being communicated</a:t>
            </a:r>
          </a:p>
        </p:txBody>
      </p:sp>
      <p:sp>
        <p:nvSpPr>
          <p:cNvPr id="10" name="Rectangle 5">
            <a:extLst>
              <a:ext uri="{FF2B5EF4-FFF2-40B4-BE49-F238E27FC236}">
                <a16:creationId xmlns:a16="http://schemas.microsoft.com/office/drawing/2014/main" id="{09AD5240-FBC2-9D46-B622-22B9C356A03C}"/>
              </a:ext>
            </a:extLst>
          </p:cNvPr>
          <p:cNvSpPr>
            <a:spLocks noChangeArrowheads="1"/>
          </p:cNvSpPr>
          <p:nvPr/>
        </p:nvSpPr>
        <p:spPr bwMode="auto">
          <a:xfrm>
            <a:off x="6832343" y="2015039"/>
            <a:ext cx="4654808" cy="367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227013" indent="-227013">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27013" marR="0" lvl="0" indent="-227013" algn="l" defTabSz="914400" rtl="0" eaLnBrk="1" fontAlgn="auto" latinLnBrk="0" hangingPunct="1">
              <a:lnSpc>
                <a:spcPct val="100000"/>
              </a:lnSpc>
              <a:spcBef>
                <a:spcPts val="0"/>
              </a:spcBef>
              <a:spcAft>
                <a:spcPts val="0"/>
              </a:spcAft>
              <a:buClr>
                <a:srgbClr val="3333CC"/>
              </a:buClr>
              <a:buSzTx/>
              <a:buFontTx/>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important themes:</a:t>
            </a:r>
            <a:r>
              <a:rPr kumimoji="0" lang="en-US" altLang="en-US" sz="2400" b="0" i="0" u="none" strike="noStrike" kern="1200" cap="none" spc="0" normalizeH="0" baseline="0" noProof="0" dirty="0">
                <a:ln>
                  <a:noFill/>
                </a:ln>
                <a:solidFill>
                  <a:srgbClr val="FF3300"/>
                </a:solidFill>
                <a:effectLst/>
                <a:uLnTx/>
                <a:uFillTx/>
                <a:latin typeface="Calibri" panose="020F0502020204030204"/>
                <a:ea typeface="ＭＳ Ｐゴシック" panose="020B0600070205080204" pitchFamily="34" charset="-128"/>
                <a:cs typeface="+mn-cs"/>
              </a:rPr>
              <a:t>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centralized vs. decentralized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stateless vs. stateful</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scalability</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reliable vs. unreliable message transfer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“complexity at network edge”</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FE0ABB88-CECD-DD4A-8A5D-BE042621800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128</a:t>
            </a:fld>
            <a:endParaRPr lang="en-US" dirty="0"/>
          </a:p>
        </p:txBody>
      </p:sp>
    </p:spTree>
    <p:extLst>
      <p:ext uri="{BB962C8B-B14F-4D97-AF65-F5344CB8AC3E}">
        <p14:creationId xmlns:p14="http://schemas.microsoft.com/office/powerpoint/2010/main" val="3988395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protocols services</a:t>
            </a:r>
            <a:endParaRPr lang="en-US" sz="4400"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6016137"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service: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transport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between sending and receiving process</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won’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overwhelm receiver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congestion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throttle sender when network overloaded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connection-oriented:</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setup required between client and server processes</a:t>
            </a:r>
          </a:p>
          <a:p>
            <a:r>
              <a:rPr lang="en-US" altLang="en-US" i="1" dirty="0">
                <a:solidFill>
                  <a:srgbClr val="C00000"/>
                </a:solidFill>
                <a:ea typeface="ＭＳ Ｐゴシック" panose="020B0600070205080204" pitchFamily="34" charset="-128"/>
              </a:rPr>
              <a:t>does not provide:</a:t>
            </a:r>
            <a:r>
              <a:rPr lang="en-US" altLang="en-US" dirty="0">
                <a:solidFill>
                  <a:srgbClr val="C00000"/>
                </a:solidFill>
                <a:ea typeface="ＭＳ Ｐゴシック" panose="020B0600070205080204" pitchFamily="34" charset="-128"/>
              </a:rPr>
              <a:t> </a:t>
            </a:r>
            <a:r>
              <a:rPr lang="en-US" altLang="en-US" dirty="0">
                <a:solidFill>
                  <a:prstClr val="black"/>
                </a:solidFill>
                <a:ea typeface="ＭＳ Ｐゴシック" panose="020B0600070205080204" pitchFamily="34" charset="-128"/>
              </a:rPr>
              <a:t>timing, minimum throughput guarantee, security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924091" y="1395634"/>
            <a:ext cx="5038725"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R="0" lvl="0" indent="-338138" algn="l" defTabSz="914400" rtl="0" eaLnBrk="1" fontAlgn="auto" latinLnBrk="0" hangingPunct="1">
              <a:lnSpc>
                <a:spcPct val="90000"/>
              </a:lnSpc>
              <a:spcBef>
                <a:spcPts val="1000"/>
              </a:spcBef>
              <a:spcAft>
                <a:spcPts val="0"/>
              </a:spcAft>
              <a:buClr>
                <a:srgbClr val="0000A3"/>
              </a:buClr>
              <a:buSzTx/>
              <a:buFont typeface="Wingdings" charset="0"/>
              <a:buNone/>
              <a:defRPr/>
            </a:pP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UDP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unreliable data transfer</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between sending and receiving process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does not provide:</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reliability, flow control, congestion control, timing, throughput guarantee, security, or connection setup.</a:t>
            </a:r>
          </a:p>
        </p:txBody>
      </p:sp>
      <p:sp>
        <p:nvSpPr>
          <p:cNvPr id="19" name="Rectangle 4">
            <a:extLst>
              <a:ext uri="{FF2B5EF4-FFF2-40B4-BE49-F238E27FC236}">
                <a16:creationId xmlns:a16="http://schemas.microsoft.com/office/drawing/2014/main" id="{A063EBCE-3A03-8F4C-B279-46497740F45C}"/>
              </a:ext>
            </a:extLst>
          </p:cNvPr>
          <p:cNvSpPr txBox="1">
            <a:spLocks noChangeArrowheads="1"/>
          </p:cNvSpPr>
          <p:nvPr/>
        </p:nvSpPr>
        <p:spPr>
          <a:xfrm>
            <a:off x="7316721" y="5388865"/>
            <a:ext cx="3651156" cy="12596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why bother?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is there a UDP?</a:t>
            </a:r>
          </a:p>
        </p:txBody>
      </p:sp>
      <p:sp>
        <p:nvSpPr>
          <p:cNvPr id="6" name="Slide Number Placeholder 2">
            <a:extLst>
              <a:ext uri="{FF2B5EF4-FFF2-40B4-BE49-F238E27FC236}">
                <a16:creationId xmlns:a16="http://schemas.microsoft.com/office/drawing/2014/main" id="{F16E5A18-9D2E-8A4C-A214-8B012F33094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13</a:t>
            </a:fld>
            <a:endParaRPr lang="en-US" dirty="0"/>
          </a:p>
        </p:txBody>
      </p:sp>
    </p:spTree>
    <p:extLst>
      <p:ext uri="{BB962C8B-B14F-4D97-AF65-F5344CB8AC3E}">
        <p14:creationId xmlns:p14="http://schemas.microsoft.com/office/powerpoint/2010/main" val="1781887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xEl>
                                              <p:pRg st="1" end="1"/>
                                            </p:txEl>
                                          </p:spTgt>
                                        </p:tgtEl>
                                        <p:attrNameLst>
                                          <p:attrName>style.visibility</p:attrName>
                                        </p:attrNameLst>
                                      </p:cBhvr>
                                      <p:to>
                                        <p:strVal val="visible"/>
                                      </p:to>
                                    </p:set>
                                    <p:animEffect transition="in" filter="dissolve">
                                      <p:cBhvr>
                                        <p:cTn id="7" dur="500"/>
                                        <p:tgtEl>
                                          <p:spTgt spid="1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7">
                                            <p:txEl>
                                              <p:pRg st="2" end="2"/>
                                            </p:txEl>
                                          </p:spTgt>
                                        </p:tgtEl>
                                        <p:attrNameLst>
                                          <p:attrName>style.visibility</p:attrName>
                                        </p:attrNameLst>
                                      </p:cBhvr>
                                      <p:to>
                                        <p:strVal val="visible"/>
                                      </p:to>
                                    </p:set>
                                    <p:animEffect transition="in" filter="dissolve">
                                      <p:cBhvr>
                                        <p:cTn id="12" dur="500"/>
                                        <p:tgtEl>
                                          <p:spTgt spid="1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7">
                                            <p:txEl>
                                              <p:pRg st="3" end="3"/>
                                            </p:txEl>
                                          </p:spTgt>
                                        </p:tgtEl>
                                        <p:attrNameLst>
                                          <p:attrName>style.visibility</p:attrName>
                                        </p:attrNameLst>
                                      </p:cBhvr>
                                      <p:to>
                                        <p:strVal val="visible"/>
                                      </p:to>
                                    </p:set>
                                    <p:animEffect transition="in" filter="dissolve">
                                      <p:cBhvr>
                                        <p:cTn id="17" dur="500"/>
                                        <p:tgtEl>
                                          <p:spTgt spid="1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7">
                                            <p:txEl>
                                              <p:pRg st="4" end="4"/>
                                            </p:txEl>
                                          </p:spTgt>
                                        </p:tgtEl>
                                        <p:attrNameLst>
                                          <p:attrName>style.visibility</p:attrName>
                                        </p:attrNameLst>
                                      </p:cBhvr>
                                      <p:to>
                                        <p:strVal val="visible"/>
                                      </p:to>
                                    </p:set>
                                    <p:animEffect transition="in" filter="dissolve">
                                      <p:cBhvr>
                                        <p:cTn id="22" dur="500"/>
                                        <p:tgtEl>
                                          <p:spTgt spid="1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7">
                                            <p:txEl>
                                              <p:pRg st="5" end="5"/>
                                            </p:txEl>
                                          </p:spTgt>
                                        </p:tgtEl>
                                        <p:attrNameLst>
                                          <p:attrName>style.visibility</p:attrName>
                                        </p:attrNameLst>
                                      </p:cBhvr>
                                      <p:to>
                                        <p:strVal val="visible"/>
                                      </p:to>
                                    </p:set>
                                    <p:animEffect transition="in" filter="dissolve">
                                      <p:cBhvr>
                                        <p:cTn id="27" dur="500"/>
                                        <p:tgtEl>
                                          <p:spTgt spid="17">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8">
                                            <p:txEl>
                                              <p:pRg st="1" end="1"/>
                                            </p:txEl>
                                          </p:spTgt>
                                        </p:tgtEl>
                                        <p:attrNameLst>
                                          <p:attrName>style.visibility</p:attrName>
                                        </p:attrNameLst>
                                      </p:cBhvr>
                                      <p:to>
                                        <p:strVal val="visible"/>
                                      </p:to>
                                    </p:set>
                                    <p:animEffect transition="in" filter="dissolve">
                                      <p:cBhvr>
                                        <p:cTn id="32" dur="500"/>
                                        <p:tgtEl>
                                          <p:spTgt spid="18">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8">
                                            <p:txEl>
                                              <p:pRg st="2" end="2"/>
                                            </p:txEl>
                                          </p:spTgt>
                                        </p:tgtEl>
                                        <p:attrNameLst>
                                          <p:attrName>style.visibility</p:attrName>
                                        </p:attrNameLst>
                                      </p:cBhvr>
                                      <p:to>
                                        <p:strVal val="visible"/>
                                      </p:to>
                                    </p:set>
                                    <p:animEffect transition="in" filter="dissolve">
                                      <p:cBhvr>
                                        <p:cTn id="37" dur="500"/>
                                        <p:tgtEl>
                                          <p:spTgt spid="18">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dissolve">
                                      <p:cBhvr>
                                        <p:cTn id="4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8" grpId="0" uiExpand="1" build="p"/>
      <p:bldP spid="1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dirty="0">
                <a:ea typeface="ＭＳ Ｐゴシック" panose="020B0600070205080204" pitchFamily="34" charset="-128"/>
              </a:rPr>
              <a:t>Internet applications, and transport protocols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telephony</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FTP [RFC 959]</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[RFC 5321]</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1.1 [RFC 7320]</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SIP [RFC 3261], RTP [RFC 3550], or proprietary HTTP [RFC 7320], DASH</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WOW, FPS (proprietary) </a:t>
            </a:r>
            <a:b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b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or UDP</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or TCP</a:t>
            </a:r>
          </a:p>
        </p:txBody>
      </p:sp>
      <p:sp>
        <p:nvSpPr>
          <p:cNvPr id="13" name="Slide Number Placeholder 2">
            <a:extLst>
              <a:ext uri="{FF2B5EF4-FFF2-40B4-BE49-F238E27FC236}">
                <a16:creationId xmlns:a16="http://schemas.microsoft.com/office/drawing/2014/main" id="{93C3B59E-F3F5-494A-B878-7AC0C33A93C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14</a:t>
            </a:fld>
            <a:endParaRPr lang="en-US" dirty="0"/>
          </a:p>
        </p:txBody>
      </p:sp>
    </p:spTree>
    <p:extLst>
      <p:ext uri="{BB962C8B-B14F-4D97-AF65-F5344CB8AC3E}">
        <p14:creationId xmlns:p14="http://schemas.microsoft.com/office/powerpoint/2010/main" val="52429235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solidFill>
                  <a:srgbClr val="0000A8"/>
                </a:solidFill>
                <a:ea typeface="ＭＳ Ｐゴシック" panose="020B0600070205080204" pitchFamily="34" charset="-128"/>
              </a:rPr>
              <a:t>Securing TCP</a:t>
            </a:r>
            <a:endParaRPr lang="en-US" sz="4400" dirty="0">
              <a:solidFill>
                <a:srgbClr val="0000A8"/>
              </a:solidFill>
            </a:endParaRPr>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5957195"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Vanilla TCP &amp; UDP sockets:</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encryption</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cleartext passwords sent into socket traverse Internet  in cleartext (!)</a:t>
            </a:r>
          </a:p>
          <a:p>
            <a:pPr marL="0" marR="0" lvl="0" indent="0" algn="l" defTabSz="914400" rtl="0" eaLnBrk="1" fontAlgn="auto" latinLnBrk="0" hangingPunct="1">
              <a:lnSpc>
                <a:spcPct val="90000"/>
              </a:lnSpc>
              <a:spcBef>
                <a:spcPts val="1000"/>
              </a:spcBef>
              <a:spcAft>
                <a:spcPts val="0"/>
              </a:spcAft>
              <a:buClr>
                <a:srgbClr val="0000A3"/>
              </a:buClr>
              <a:buSzTx/>
              <a:buFont typeface="Wingdings"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 Security </a:t>
            </a: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(TLS) </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provides encrypted TCP connections</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integrity</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end-point authenticatio</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7115815" y="1395634"/>
            <a:ext cx="451458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TSL implemented in application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apps use TSL libraries, that use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in turn</a:t>
            </a:r>
            <a:endPar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endParaRP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cleartext sent into “socket”  traverse Internet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Chapter 8</a:t>
            </a:r>
          </a:p>
        </p:txBody>
      </p:sp>
      <p:sp>
        <p:nvSpPr>
          <p:cNvPr id="5" name="Slide Number Placeholder 2">
            <a:extLst>
              <a:ext uri="{FF2B5EF4-FFF2-40B4-BE49-F238E27FC236}">
                <a16:creationId xmlns:a16="http://schemas.microsoft.com/office/drawing/2014/main" id="{D4741FF1-2F57-E94D-AE55-790B077EBD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15</a:t>
            </a:fld>
            <a:endParaRPr lang="en-US" dirty="0"/>
          </a:p>
        </p:txBody>
      </p:sp>
    </p:spTree>
    <p:extLst>
      <p:ext uri="{BB962C8B-B14F-4D97-AF65-F5344CB8AC3E}">
        <p14:creationId xmlns:p14="http://schemas.microsoft.com/office/powerpoint/2010/main" val="128837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7">
                                            <p:txEl>
                                              <p:pRg st="3" end="3"/>
                                            </p:txEl>
                                          </p:spTgt>
                                        </p:tgtEl>
                                        <p:attrNameLst>
                                          <p:attrName>style.visibility</p:attrName>
                                        </p:attrNameLst>
                                      </p:cBhvr>
                                      <p:to>
                                        <p:strVal val="visible"/>
                                      </p:to>
                                    </p:set>
                                    <p:animEffect transition="in" filter="dissolve">
                                      <p:cBhvr>
                                        <p:cTn id="18" dur="500"/>
                                        <p:tgtEl>
                                          <p:spTgt spid="17">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7">
                                            <p:txEl>
                                              <p:pRg st="4" end="4"/>
                                            </p:txEl>
                                          </p:spTgt>
                                        </p:tgtEl>
                                        <p:attrNameLst>
                                          <p:attrName>style.visibility</p:attrName>
                                        </p:attrNameLst>
                                      </p:cBhvr>
                                      <p:to>
                                        <p:strVal val="visible"/>
                                      </p:to>
                                    </p:set>
                                    <p:animEffect transition="in" filter="dissolve">
                                      <p:cBhvr>
                                        <p:cTn id="21" dur="500"/>
                                        <p:tgtEl>
                                          <p:spTgt spid="17">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7">
                                            <p:txEl>
                                              <p:pRg st="5" end="5"/>
                                            </p:txEl>
                                          </p:spTgt>
                                        </p:tgtEl>
                                        <p:attrNameLst>
                                          <p:attrName>style.visibility</p:attrName>
                                        </p:attrNameLst>
                                      </p:cBhvr>
                                      <p:to>
                                        <p:strVal val="visible"/>
                                      </p:to>
                                    </p:set>
                                    <p:animEffect transition="in" filter="dissolve">
                                      <p:cBhvr>
                                        <p:cTn id="24" dur="500"/>
                                        <p:tgtEl>
                                          <p:spTgt spid="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xEl>
                                              <p:pRg st="6" end="6"/>
                                            </p:txEl>
                                          </p:spTgt>
                                        </p:tgtEl>
                                        <p:attrNameLst>
                                          <p:attrName>style.visibility</p:attrName>
                                        </p:attrNameLst>
                                      </p:cBhvr>
                                      <p:to>
                                        <p:strVal val="visible"/>
                                      </p:to>
                                    </p:set>
                                    <p:animEffect transition="in" filter="dissolve">
                                      <p:cBhvr>
                                        <p:cTn id="27" dur="500"/>
                                        <p:tgtEl>
                                          <p:spTgt spid="17">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dissolve">
                                      <p:cBhvr>
                                        <p:cTn id="3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16</a:t>
            </a:fld>
            <a:endParaRPr lang="en-US" dirty="0"/>
          </a:p>
        </p:txBody>
      </p:sp>
    </p:spTree>
    <p:extLst>
      <p:ext uri="{BB962C8B-B14F-4D97-AF65-F5344CB8AC3E}">
        <p14:creationId xmlns:p14="http://schemas.microsoft.com/office/powerpoint/2010/main" val="428083705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idx="1"/>
          </p:nvPr>
        </p:nvSpPr>
        <p:spPr/>
        <p:txBody>
          <a:bodyPr/>
          <a:lstStyle/>
          <a:p>
            <a:r>
              <a:rPr lang="en-US" dirty="0"/>
              <a:t>Most popular or a killer application on the Internet</a:t>
            </a:r>
          </a:p>
          <a:p>
            <a:r>
              <a:rPr lang="en-US" dirty="0"/>
              <a:t>Client-server model</a:t>
            </a:r>
          </a:p>
        </p:txBody>
      </p:sp>
      <p:sp>
        <p:nvSpPr>
          <p:cNvPr id="6" name="Title 5"/>
          <p:cNvSpPr>
            <a:spLocks noGrp="1"/>
          </p:cNvSpPr>
          <p:nvPr>
            <p:ph type="title"/>
          </p:nvPr>
        </p:nvSpPr>
        <p:spPr/>
        <p:txBody>
          <a:bodyPr/>
          <a:lstStyle/>
          <a:p>
            <a:r>
              <a:rPr lang="en-US" dirty="0"/>
              <a:t>Web and HTTP </a:t>
            </a:r>
          </a:p>
        </p:txBody>
      </p:sp>
      <p:sp>
        <p:nvSpPr>
          <p:cNvPr id="3" name="Slide Number Placeholder 2">
            <a:extLst>
              <a:ext uri="{FF2B5EF4-FFF2-40B4-BE49-F238E27FC236}">
                <a16:creationId xmlns:a16="http://schemas.microsoft.com/office/drawing/2014/main" id="{F083203D-E545-8C4A-B113-ECCB76199C1E}"/>
              </a:ext>
            </a:extLst>
          </p:cNvPr>
          <p:cNvSpPr>
            <a:spLocks noGrp="1"/>
          </p:cNvSpPr>
          <p:nvPr>
            <p:ph type="sldNum" sz="quarter" idx="4294967295"/>
          </p:nvPr>
        </p:nvSpPr>
        <p:spPr bwMode="auto">
          <a:xfrm>
            <a:off x="11515725"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17</a:t>
            </a:fld>
            <a:endParaRPr lang="en-US" dirty="0"/>
          </a:p>
        </p:txBody>
      </p:sp>
      <p:sp>
        <p:nvSpPr>
          <p:cNvPr id="8" name="Text Box 7"/>
          <p:cNvSpPr txBox="1">
            <a:spLocks noChangeArrowheads="1"/>
          </p:cNvSpPr>
          <p:nvPr/>
        </p:nvSpPr>
        <p:spPr bwMode="auto">
          <a:xfrm>
            <a:off x="3759283" y="3966507"/>
            <a:ext cx="271580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spcBef>
                <a:spcPct val="0"/>
              </a:spcBef>
              <a:buClrTx/>
              <a:buSzTx/>
              <a:buFontTx/>
              <a:buNone/>
            </a:pPr>
            <a:r>
              <a:rPr lang="en-US" sz="1600" dirty="0"/>
              <a:t>PC, phone, pad</a:t>
            </a:r>
          </a:p>
          <a:p>
            <a:pPr algn="ctr">
              <a:spcBef>
                <a:spcPct val="0"/>
              </a:spcBef>
              <a:buClrTx/>
              <a:buSzTx/>
              <a:buFontTx/>
              <a:buNone/>
            </a:pPr>
            <a:r>
              <a:rPr lang="en-US" sz="1600" dirty="0"/>
              <a:t> running web browser</a:t>
            </a:r>
          </a:p>
          <a:p>
            <a:pPr algn="ctr">
              <a:spcBef>
                <a:spcPct val="0"/>
              </a:spcBef>
              <a:buClrTx/>
              <a:buSzTx/>
              <a:buFontTx/>
              <a:buNone/>
            </a:pPr>
            <a:r>
              <a:rPr lang="en-US" sz="1600" dirty="0"/>
              <a:t>(chrome, Firefox, Safari, …)</a:t>
            </a:r>
            <a:endParaRPr lang="en-US" sz="2400" dirty="0"/>
          </a:p>
        </p:txBody>
      </p:sp>
      <p:sp>
        <p:nvSpPr>
          <p:cNvPr id="9" name="Text Box 9"/>
          <p:cNvSpPr txBox="1">
            <a:spLocks noChangeArrowheads="1"/>
          </p:cNvSpPr>
          <p:nvPr/>
        </p:nvSpPr>
        <p:spPr bwMode="auto">
          <a:xfrm>
            <a:off x="9028095" y="3449317"/>
            <a:ext cx="1355760"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spcBef>
                <a:spcPct val="0"/>
              </a:spcBef>
              <a:buClrTx/>
              <a:buSzTx/>
              <a:buFontTx/>
              <a:buNone/>
            </a:pPr>
            <a:r>
              <a:rPr lang="en-US" sz="1600" dirty="0"/>
              <a:t>server </a:t>
            </a:r>
          </a:p>
          <a:p>
            <a:pPr algn="ctr">
              <a:spcBef>
                <a:spcPct val="0"/>
              </a:spcBef>
              <a:buClrTx/>
              <a:buSzTx/>
              <a:buFontTx/>
              <a:buNone/>
            </a:pPr>
            <a:endParaRPr lang="en-US" sz="1600" dirty="0"/>
          </a:p>
          <a:p>
            <a:pPr algn="ctr">
              <a:spcBef>
                <a:spcPct val="0"/>
              </a:spcBef>
              <a:buClrTx/>
              <a:buSzTx/>
              <a:buFontTx/>
              <a:buNone/>
            </a:pPr>
            <a:r>
              <a:rPr lang="en-US" sz="1600" dirty="0"/>
              <a:t>e.g., running</a:t>
            </a:r>
          </a:p>
          <a:p>
            <a:pPr algn="ctr">
              <a:spcBef>
                <a:spcPct val="0"/>
              </a:spcBef>
              <a:buClrTx/>
              <a:buSzTx/>
              <a:buFontTx/>
              <a:buNone/>
            </a:pPr>
            <a:r>
              <a:rPr lang="en-US" sz="1600" dirty="0"/>
              <a:t>Apache Web</a:t>
            </a:r>
          </a:p>
          <a:p>
            <a:pPr algn="ctr">
              <a:spcBef>
                <a:spcPct val="0"/>
              </a:spcBef>
              <a:buClrTx/>
              <a:buSzTx/>
              <a:buFontTx/>
              <a:buNone/>
            </a:pPr>
            <a:r>
              <a:rPr lang="en-US" sz="1600" dirty="0"/>
              <a:t>server</a:t>
            </a:r>
            <a:endParaRPr lang="en-US" sz="2400" dirty="0"/>
          </a:p>
        </p:txBody>
      </p:sp>
      <p:pic>
        <p:nvPicPr>
          <p:cNvPr id="61" name="Picture 43" descr="iphone_stylized_small"/>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82218" y="2829104"/>
            <a:ext cx="382588" cy="917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2" name="Picture 61"/>
          <p:cNvPicPr>
            <a:picLocks noChangeAspect="1"/>
          </p:cNvPicPr>
          <p:nvPr/>
        </p:nvPicPr>
        <p:blipFill>
          <a:blip r:embed="rId3"/>
          <a:stretch>
            <a:fillRect/>
          </a:stretch>
        </p:blipFill>
        <p:spPr>
          <a:xfrm>
            <a:off x="3654927" y="3074750"/>
            <a:ext cx="796758" cy="1036159"/>
          </a:xfrm>
          <a:prstGeom prst="rect">
            <a:avLst/>
          </a:prstGeom>
        </p:spPr>
      </p:pic>
      <p:pic>
        <p:nvPicPr>
          <p:cNvPr id="64" name="Picture 63" descr="Untitled.tif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95381" y="4859380"/>
            <a:ext cx="2680831" cy="1879403"/>
          </a:xfrm>
          <a:prstGeom prst="rect">
            <a:avLst/>
          </a:prstGeom>
        </p:spPr>
      </p:pic>
      <p:pic>
        <p:nvPicPr>
          <p:cNvPr id="65" name="Picture 64"/>
          <p:cNvPicPr>
            <a:picLocks noChangeAspect="1"/>
          </p:cNvPicPr>
          <p:nvPr/>
        </p:nvPicPr>
        <p:blipFill>
          <a:blip r:embed="rId5"/>
          <a:stretch>
            <a:fillRect/>
          </a:stretch>
        </p:blipFill>
        <p:spPr>
          <a:xfrm>
            <a:off x="8794035" y="5026527"/>
            <a:ext cx="1810465" cy="1069473"/>
          </a:xfrm>
          <a:prstGeom prst="rect">
            <a:avLst/>
          </a:prstGeom>
        </p:spPr>
      </p:pic>
      <p:sp>
        <p:nvSpPr>
          <p:cNvPr id="104" name="Line 19"/>
          <p:cNvSpPr>
            <a:spLocks noChangeShapeType="1"/>
          </p:cNvSpPr>
          <p:nvPr/>
        </p:nvSpPr>
        <p:spPr bwMode="auto">
          <a:xfrm>
            <a:off x="6309895" y="2713790"/>
            <a:ext cx="2954755" cy="27611"/>
          </a:xfrm>
          <a:prstGeom prst="line">
            <a:avLst/>
          </a:prstGeom>
          <a:noFill/>
          <a:ln w="28575">
            <a:solidFill>
              <a:srgbClr val="CC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05" name="Line 20"/>
          <p:cNvSpPr>
            <a:spLocks noChangeShapeType="1"/>
          </p:cNvSpPr>
          <p:nvPr/>
        </p:nvSpPr>
        <p:spPr bwMode="auto">
          <a:xfrm flipH="1" flipV="1">
            <a:off x="6309894" y="2994527"/>
            <a:ext cx="3007144" cy="26165"/>
          </a:xfrm>
          <a:prstGeom prst="line">
            <a:avLst/>
          </a:prstGeom>
          <a:noFill/>
          <a:ln w="28575">
            <a:solidFill>
              <a:srgbClr val="CC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106" name="Group 44"/>
          <p:cNvGrpSpPr>
            <a:grpSpLocks/>
          </p:cNvGrpSpPr>
          <p:nvPr/>
        </p:nvGrpSpPr>
        <p:grpSpPr bwMode="auto">
          <a:xfrm>
            <a:off x="4999785" y="2430977"/>
            <a:ext cx="1279275" cy="1258720"/>
            <a:chOff x="-44" y="1473"/>
            <a:chExt cx="981" cy="1105"/>
          </a:xfrm>
        </p:grpSpPr>
        <p:pic>
          <p:nvPicPr>
            <p:cNvPr id="107" name="Picture 45"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8" name="Freeform 46"/>
            <p:cNvSpPr>
              <a:spLocks/>
            </p:cNvSpPr>
            <p:nvPr/>
          </p:nvSpPr>
          <p:spPr bwMode="auto">
            <a:xfrm flipH="1">
              <a:off x="374" y="1579"/>
              <a:ext cx="477" cy="506"/>
            </a:xfrm>
            <a:custGeom>
              <a:avLst/>
              <a:gdLst>
                <a:gd name="T0" fmla="*/ 0 w 356"/>
                <a:gd name="T1" fmla="*/ 0 h 368"/>
                <a:gd name="T2" fmla="*/ 139825 w 356"/>
                <a:gd name="T3" fmla="*/ 11340 h 368"/>
                <a:gd name="T4" fmla="*/ 165873 w 356"/>
                <a:gd name="T5" fmla="*/ 236254 h 368"/>
                <a:gd name="T6" fmla="*/ 36556 w 356"/>
                <a:gd name="T7" fmla="*/ 2954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9" name="Group 47"/>
          <p:cNvGrpSpPr>
            <a:grpSpLocks/>
          </p:cNvGrpSpPr>
          <p:nvPr/>
        </p:nvGrpSpPr>
        <p:grpSpPr bwMode="auto">
          <a:xfrm>
            <a:off x="9402764" y="2245991"/>
            <a:ext cx="695325" cy="1282700"/>
            <a:chOff x="4140" y="429"/>
            <a:chExt cx="1425" cy="2396"/>
          </a:xfrm>
        </p:grpSpPr>
        <p:sp>
          <p:nvSpPr>
            <p:cNvPr id="110" name="Freeform 48"/>
            <p:cNvSpPr>
              <a:spLocks/>
            </p:cNvSpPr>
            <p:nvPr/>
          </p:nvSpPr>
          <p:spPr bwMode="auto">
            <a:xfrm>
              <a:off x="5268" y="433"/>
              <a:ext cx="283" cy="2286"/>
            </a:xfrm>
            <a:custGeom>
              <a:avLst/>
              <a:gdLst>
                <a:gd name="T0" fmla="*/ 2 w 354"/>
                <a:gd name="T1" fmla="*/ 0 h 2742"/>
                <a:gd name="T2" fmla="*/ 3 w 354"/>
                <a:gd name="T3" fmla="*/ 8 h 2742"/>
                <a:gd name="T4" fmla="*/ 3 w 354"/>
                <a:gd name="T5" fmla="*/ 58 h 2742"/>
                <a:gd name="T6" fmla="*/ 0 w 354"/>
                <a:gd name="T7" fmla="*/ 6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1" name="Rectangle 49"/>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2" name="Freeform 50"/>
            <p:cNvSpPr>
              <a:spLocks/>
            </p:cNvSpPr>
            <p:nvPr/>
          </p:nvSpPr>
          <p:spPr bwMode="auto">
            <a:xfrm>
              <a:off x="5321" y="570"/>
              <a:ext cx="169" cy="2115"/>
            </a:xfrm>
            <a:custGeom>
              <a:avLst/>
              <a:gdLst>
                <a:gd name="T0" fmla="*/ 2 w 211"/>
                <a:gd name="T1" fmla="*/ 0 h 2537"/>
                <a:gd name="T2" fmla="*/ 2 w 211"/>
                <a:gd name="T3" fmla="*/ 6 h 2537"/>
                <a:gd name="T4" fmla="*/ 2 w 211"/>
                <a:gd name="T5" fmla="*/ 54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3" name="Freeform 51"/>
            <p:cNvSpPr>
              <a:spLocks/>
            </p:cNvSpPr>
            <p:nvPr/>
          </p:nvSpPr>
          <p:spPr bwMode="auto">
            <a:xfrm>
              <a:off x="5284" y="1640"/>
              <a:ext cx="263" cy="189"/>
            </a:xfrm>
            <a:custGeom>
              <a:avLst/>
              <a:gdLst>
                <a:gd name="T0" fmla="*/ 2 w 328"/>
                <a:gd name="T1" fmla="*/ 0 h 226"/>
                <a:gd name="T2" fmla="*/ 3 w 328"/>
                <a:gd name="T3" fmla="*/ 3 h 226"/>
                <a:gd name="T4" fmla="*/ 3 w 328"/>
                <a:gd name="T5" fmla="*/ 6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4" name="Rectangle 52"/>
            <p:cNvSpPr>
              <a:spLocks noChangeArrowheads="1"/>
            </p:cNvSpPr>
            <p:nvPr/>
          </p:nvSpPr>
          <p:spPr bwMode="auto">
            <a:xfrm>
              <a:off x="4212" y="693"/>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15" name="Group 53"/>
            <p:cNvGrpSpPr>
              <a:grpSpLocks/>
            </p:cNvGrpSpPr>
            <p:nvPr/>
          </p:nvGrpSpPr>
          <p:grpSpPr bwMode="auto">
            <a:xfrm>
              <a:off x="4749" y="668"/>
              <a:ext cx="581" cy="145"/>
              <a:chOff x="614" y="2568"/>
              <a:chExt cx="725" cy="139"/>
            </a:xfrm>
          </p:grpSpPr>
          <p:sp>
            <p:nvSpPr>
              <p:cNvPr id="140" name="AutoShape 54"/>
              <p:cNvSpPr>
                <a:spLocks noChangeArrowheads="1"/>
              </p:cNvSpPr>
              <p:nvPr/>
            </p:nvSpPr>
            <p:spPr bwMode="auto">
              <a:xfrm>
                <a:off x="613" y="2569"/>
                <a:ext cx="727" cy="13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41" name="AutoShape 55"/>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16" name="Rectangle 56"/>
            <p:cNvSpPr>
              <a:spLocks noChangeArrowheads="1"/>
            </p:cNvSpPr>
            <p:nvPr/>
          </p:nvSpPr>
          <p:spPr bwMode="auto">
            <a:xfrm>
              <a:off x="4225" y="1019"/>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17" name="Group 57"/>
            <p:cNvGrpSpPr>
              <a:grpSpLocks/>
            </p:cNvGrpSpPr>
            <p:nvPr/>
          </p:nvGrpSpPr>
          <p:grpSpPr bwMode="auto">
            <a:xfrm>
              <a:off x="4747" y="994"/>
              <a:ext cx="581" cy="134"/>
              <a:chOff x="614" y="2568"/>
              <a:chExt cx="725" cy="139"/>
            </a:xfrm>
          </p:grpSpPr>
          <p:sp>
            <p:nvSpPr>
              <p:cNvPr id="138" name="AutoShape 58"/>
              <p:cNvSpPr>
                <a:spLocks noChangeArrowheads="1"/>
              </p:cNvSpPr>
              <p:nvPr/>
            </p:nvSpPr>
            <p:spPr bwMode="auto">
              <a:xfrm>
                <a:off x="616" y="2569"/>
                <a:ext cx="723" cy="138"/>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9" name="AutoShape 59"/>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18" name="Rectangle 60"/>
            <p:cNvSpPr>
              <a:spLocks noChangeArrowheads="1"/>
            </p:cNvSpPr>
            <p:nvPr/>
          </p:nvSpPr>
          <p:spPr bwMode="auto">
            <a:xfrm>
              <a:off x="4218" y="1357"/>
              <a:ext cx="595" cy="47"/>
            </a:xfrm>
            <a:prstGeom prst="rect">
              <a:avLst/>
            </a:prstGeom>
            <a:solidFill>
              <a:schemeClr val="tx1"/>
            </a:solidFill>
            <a:ln w="9525">
              <a:solidFill>
                <a:schemeClr val="tx1"/>
              </a:solidFill>
              <a:miter lim="800000"/>
              <a:headEnd/>
              <a:tailEnd/>
            </a:ln>
          </p:spPr>
          <p:txBody>
            <a:bodyPr wrap="none" anchor="ctr"/>
            <a:lstStyle/>
            <a:p>
              <a:endParaRPr lang="en-US"/>
            </a:p>
          </p:txBody>
        </p:sp>
        <p:sp>
          <p:nvSpPr>
            <p:cNvPr id="119" name="Rectangle 61"/>
            <p:cNvSpPr>
              <a:spLocks noChangeArrowheads="1"/>
            </p:cNvSpPr>
            <p:nvPr/>
          </p:nvSpPr>
          <p:spPr bwMode="auto">
            <a:xfrm>
              <a:off x="4228" y="1654"/>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20" name="Group 62"/>
            <p:cNvGrpSpPr>
              <a:grpSpLocks/>
            </p:cNvGrpSpPr>
            <p:nvPr/>
          </p:nvGrpSpPr>
          <p:grpSpPr bwMode="auto">
            <a:xfrm>
              <a:off x="4735" y="1627"/>
              <a:ext cx="582" cy="151"/>
              <a:chOff x="614" y="2568"/>
              <a:chExt cx="725" cy="139"/>
            </a:xfrm>
          </p:grpSpPr>
          <p:sp>
            <p:nvSpPr>
              <p:cNvPr id="136" name="AutoShape 63"/>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7" name="AutoShape 64"/>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21" name="Freeform 65"/>
            <p:cNvSpPr>
              <a:spLocks/>
            </p:cNvSpPr>
            <p:nvPr/>
          </p:nvSpPr>
          <p:spPr bwMode="auto">
            <a:xfrm>
              <a:off x="5288" y="1354"/>
              <a:ext cx="263" cy="188"/>
            </a:xfrm>
            <a:custGeom>
              <a:avLst/>
              <a:gdLst>
                <a:gd name="T0" fmla="*/ 2 w 328"/>
                <a:gd name="T1" fmla="*/ 0 h 226"/>
                <a:gd name="T2" fmla="*/ 3 w 328"/>
                <a:gd name="T3" fmla="*/ 2 h 226"/>
                <a:gd name="T4" fmla="*/ 3 w 328"/>
                <a:gd name="T5" fmla="*/ 5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22" name="Group 66"/>
            <p:cNvGrpSpPr>
              <a:grpSpLocks/>
            </p:cNvGrpSpPr>
            <p:nvPr/>
          </p:nvGrpSpPr>
          <p:grpSpPr bwMode="auto">
            <a:xfrm>
              <a:off x="4739" y="1327"/>
              <a:ext cx="582" cy="139"/>
              <a:chOff x="614" y="2568"/>
              <a:chExt cx="725" cy="139"/>
            </a:xfrm>
          </p:grpSpPr>
          <p:sp>
            <p:nvSpPr>
              <p:cNvPr id="134" name="AutoShape 67"/>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5" name="AutoShape 68"/>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23" name="Rectangle 69"/>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p>
              <a:endParaRPr lang="en-US"/>
            </a:p>
          </p:txBody>
        </p:sp>
        <p:sp>
          <p:nvSpPr>
            <p:cNvPr id="124" name="Freeform 70"/>
            <p:cNvSpPr>
              <a:spLocks/>
            </p:cNvSpPr>
            <p:nvPr/>
          </p:nvSpPr>
          <p:spPr bwMode="auto">
            <a:xfrm>
              <a:off x="5312" y="1007"/>
              <a:ext cx="237" cy="213"/>
            </a:xfrm>
            <a:custGeom>
              <a:avLst/>
              <a:gdLst>
                <a:gd name="T0" fmla="*/ 2 w 296"/>
                <a:gd name="T1" fmla="*/ 0 h 256"/>
                <a:gd name="T2" fmla="*/ 3 w 296"/>
                <a:gd name="T3" fmla="*/ 2 h 256"/>
                <a:gd name="T4" fmla="*/ 3 w 296"/>
                <a:gd name="T5" fmla="*/ 5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5" name="Freeform 71"/>
            <p:cNvSpPr>
              <a:spLocks/>
            </p:cNvSpPr>
            <p:nvPr/>
          </p:nvSpPr>
          <p:spPr bwMode="auto">
            <a:xfrm>
              <a:off x="5315" y="680"/>
              <a:ext cx="244" cy="240"/>
            </a:xfrm>
            <a:custGeom>
              <a:avLst/>
              <a:gdLst>
                <a:gd name="T0" fmla="*/ 0 w 304"/>
                <a:gd name="T1" fmla="*/ 0 h 288"/>
                <a:gd name="T2" fmla="*/ 3 w 304"/>
                <a:gd name="T3" fmla="*/ 4 h 288"/>
                <a:gd name="T4" fmla="*/ 2 w 304"/>
                <a:gd name="T5" fmla="*/ 7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6" name="Oval 72"/>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27" name="Freeform 73"/>
            <p:cNvSpPr>
              <a:spLocks/>
            </p:cNvSpPr>
            <p:nvPr/>
          </p:nvSpPr>
          <p:spPr bwMode="auto">
            <a:xfrm>
              <a:off x="5302" y="2614"/>
              <a:ext cx="245" cy="200"/>
            </a:xfrm>
            <a:custGeom>
              <a:avLst/>
              <a:gdLst>
                <a:gd name="T0" fmla="*/ 0 w 306"/>
                <a:gd name="T1" fmla="*/ 3 h 240"/>
                <a:gd name="T2" fmla="*/ 2 w 306"/>
                <a:gd name="T3" fmla="*/ 6 h 240"/>
                <a:gd name="T4" fmla="*/ 3 w 306"/>
                <a:gd name="T5" fmla="*/ 3 h 240"/>
                <a:gd name="T6" fmla="*/ 3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AutoShape 74"/>
            <p:cNvSpPr>
              <a:spLocks noChangeArrowheads="1"/>
            </p:cNvSpPr>
            <p:nvPr/>
          </p:nvSpPr>
          <p:spPr bwMode="auto">
            <a:xfrm>
              <a:off x="4140" y="2677"/>
              <a:ext cx="1201" cy="148"/>
            </a:xfrm>
            <a:prstGeom prst="roundRect">
              <a:avLst>
                <a:gd name="adj" fmla="val 50000"/>
              </a:avLst>
            </a:prstGeom>
            <a:solidFill>
              <a:srgbClr val="DDDDDD"/>
            </a:solidFill>
            <a:ln w="9525">
              <a:solidFill>
                <a:schemeClr val="tx1"/>
              </a:solidFill>
              <a:round/>
              <a:headEnd/>
              <a:tailEnd/>
            </a:ln>
          </p:spPr>
          <p:txBody>
            <a:bodyPr wrap="none" anchor="ctr"/>
            <a:lstStyle/>
            <a:p>
              <a:endParaRPr lang="en-US"/>
            </a:p>
          </p:txBody>
        </p:sp>
        <p:sp>
          <p:nvSpPr>
            <p:cNvPr id="129" name="AutoShape 75"/>
            <p:cNvSpPr>
              <a:spLocks noChangeArrowheads="1"/>
            </p:cNvSpPr>
            <p:nvPr/>
          </p:nvSpPr>
          <p:spPr bwMode="auto">
            <a:xfrm>
              <a:off x="4205" y="2712"/>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p>
              <a:endParaRPr lang="en-US"/>
            </a:p>
          </p:txBody>
        </p:sp>
        <p:sp>
          <p:nvSpPr>
            <p:cNvPr id="130" name="Oval 76"/>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1" name="Oval 77"/>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spcBef>
                  <a:spcPct val="0"/>
                </a:spcBef>
                <a:buClrTx/>
                <a:buSzTx/>
                <a:buFontTx/>
                <a:buNone/>
              </a:pPr>
              <a:endParaRPr lang="en-US">
                <a:solidFill>
                  <a:srgbClr val="FF0000"/>
                </a:solidFill>
                <a:cs typeface="Arial" charset="0"/>
              </a:endParaRPr>
            </a:p>
          </p:txBody>
        </p:sp>
        <p:sp>
          <p:nvSpPr>
            <p:cNvPr id="132" name="Oval 78"/>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 name="Rectangle 79"/>
            <p:cNvSpPr>
              <a:spLocks noChangeArrowheads="1"/>
            </p:cNvSpPr>
            <p:nvPr/>
          </p:nvSpPr>
          <p:spPr bwMode="auto">
            <a:xfrm>
              <a:off x="5061" y="1835"/>
              <a:ext cx="88" cy="762"/>
            </a:xfrm>
            <a:prstGeom prst="rect">
              <a:avLst/>
            </a:prstGeom>
            <a:solidFill>
              <a:srgbClr val="292929"/>
            </a:solidFill>
            <a:ln w="9525">
              <a:solidFill>
                <a:schemeClr val="tx1"/>
              </a:solidFill>
              <a:miter lim="800000"/>
              <a:headEnd/>
              <a:tailEnd/>
            </a:ln>
          </p:spPr>
          <p:txBody>
            <a:bodyPr wrap="none" anchor="ctr"/>
            <a:lstStyle/>
            <a:p>
              <a:endParaRPr lang="en-US"/>
            </a:p>
          </p:txBody>
        </p:sp>
      </p:grpSp>
    </p:spTree>
    <p:extLst>
      <p:ext uri="{BB962C8B-B14F-4D97-AF65-F5344CB8AC3E}">
        <p14:creationId xmlns:p14="http://schemas.microsoft.com/office/powerpoint/2010/main" val="76859192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4 Questions in Web and HTTP </a:t>
            </a:r>
          </a:p>
        </p:txBody>
      </p:sp>
      <p:sp>
        <p:nvSpPr>
          <p:cNvPr id="3" name="Content Placeholder 2"/>
          <p:cNvSpPr>
            <a:spLocks noGrp="1"/>
          </p:cNvSpPr>
          <p:nvPr>
            <p:ph idx="1"/>
          </p:nvPr>
        </p:nvSpPr>
        <p:spPr/>
        <p:txBody>
          <a:bodyPr>
            <a:normAutofit lnSpcReduction="10000"/>
          </a:bodyPr>
          <a:lstStyle/>
          <a:p>
            <a:r>
              <a:rPr lang="en-US"/>
              <a:t>What content to transfer?</a:t>
            </a:r>
            <a:endParaRPr lang="en-US" dirty="0"/>
          </a:p>
          <a:p>
            <a:pPr lvl="1"/>
            <a:r>
              <a:rPr lang="en-US" dirty="0"/>
              <a:t>Web pages</a:t>
            </a:r>
          </a:p>
          <a:p>
            <a:pPr lvl="1"/>
            <a:endParaRPr lang="en-US" dirty="0"/>
          </a:p>
          <a:p>
            <a:r>
              <a:rPr lang="en-US" dirty="0"/>
              <a:t>How to transfer?</a:t>
            </a:r>
          </a:p>
          <a:p>
            <a:pPr lvl="1"/>
            <a:r>
              <a:rPr lang="en-US" dirty="0"/>
              <a:t>HTTP connections</a:t>
            </a:r>
          </a:p>
          <a:p>
            <a:pPr lvl="1"/>
            <a:endParaRPr lang="en-US" dirty="0"/>
          </a:p>
          <a:p>
            <a:r>
              <a:rPr lang="en-US" dirty="0"/>
              <a:t>In what messages?</a:t>
            </a:r>
          </a:p>
          <a:p>
            <a:pPr lvl="1"/>
            <a:r>
              <a:rPr lang="en-US" dirty="0"/>
              <a:t>HTTP messages</a:t>
            </a:r>
          </a:p>
          <a:p>
            <a:endParaRPr lang="en-US" dirty="0"/>
          </a:p>
          <a:p>
            <a:r>
              <a:rPr lang="en-US" dirty="0"/>
              <a:t>Advanced features</a:t>
            </a:r>
          </a:p>
        </p:txBody>
      </p:sp>
      <p:sp>
        <p:nvSpPr>
          <p:cNvPr id="5" name="Line 19"/>
          <p:cNvSpPr>
            <a:spLocks noChangeShapeType="1"/>
          </p:cNvSpPr>
          <p:nvPr/>
        </p:nvSpPr>
        <p:spPr bwMode="auto">
          <a:xfrm>
            <a:off x="6309895" y="2713790"/>
            <a:ext cx="2954755" cy="27611"/>
          </a:xfrm>
          <a:prstGeom prst="line">
            <a:avLst/>
          </a:prstGeom>
          <a:noFill/>
          <a:ln w="28575">
            <a:solidFill>
              <a:srgbClr val="CC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6" name="Line 20"/>
          <p:cNvSpPr>
            <a:spLocks noChangeShapeType="1"/>
          </p:cNvSpPr>
          <p:nvPr/>
        </p:nvSpPr>
        <p:spPr bwMode="auto">
          <a:xfrm flipH="1" flipV="1">
            <a:off x="6309894" y="2994527"/>
            <a:ext cx="3007144" cy="26165"/>
          </a:xfrm>
          <a:prstGeom prst="line">
            <a:avLst/>
          </a:prstGeom>
          <a:noFill/>
          <a:ln w="28575">
            <a:solidFill>
              <a:srgbClr val="CC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7" name="Group 44"/>
          <p:cNvGrpSpPr>
            <a:grpSpLocks/>
          </p:cNvGrpSpPr>
          <p:nvPr/>
        </p:nvGrpSpPr>
        <p:grpSpPr bwMode="auto">
          <a:xfrm>
            <a:off x="4999785" y="2430977"/>
            <a:ext cx="1279275" cy="1258720"/>
            <a:chOff x="-44" y="1473"/>
            <a:chExt cx="981" cy="1105"/>
          </a:xfrm>
        </p:grpSpPr>
        <p:pic>
          <p:nvPicPr>
            <p:cNvPr id="8" name="Picture 45"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Freeform 46"/>
            <p:cNvSpPr>
              <a:spLocks/>
            </p:cNvSpPr>
            <p:nvPr/>
          </p:nvSpPr>
          <p:spPr bwMode="auto">
            <a:xfrm flipH="1">
              <a:off x="374" y="1579"/>
              <a:ext cx="477" cy="506"/>
            </a:xfrm>
            <a:custGeom>
              <a:avLst/>
              <a:gdLst>
                <a:gd name="T0" fmla="*/ 0 w 356"/>
                <a:gd name="T1" fmla="*/ 0 h 368"/>
                <a:gd name="T2" fmla="*/ 139825 w 356"/>
                <a:gd name="T3" fmla="*/ 11340 h 368"/>
                <a:gd name="T4" fmla="*/ 165873 w 356"/>
                <a:gd name="T5" fmla="*/ 236254 h 368"/>
                <a:gd name="T6" fmla="*/ 36556 w 356"/>
                <a:gd name="T7" fmla="*/ 2954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 name="Group 47"/>
          <p:cNvGrpSpPr>
            <a:grpSpLocks/>
          </p:cNvGrpSpPr>
          <p:nvPr/>
        </p:nvGrpSpPr>
        <p:grpSpPr bwMode="auto">
          <a:xfrm>
            <a:off x="9402764" y="2245991"/>
            <a:ext cx="695325" cy="1282700"/>
            <a:chOff x="4140" y="429"/>
            <a:chExt cx="1425" cy="2396"/>
          </a:xfrm>
        </p:grpSpPr>
        <p:sp>
          <p:nvSpPr>
            <p:cNvPr id="11" name="Freeform 48"/>
            <p:cNvSpPr>
              <a:spLocks/>
            </p:cNvSpPr>
            <p:nvPr/>
          </p:nvSpPr>
          <p:spPr bwMode="auto">
            <a:xfrm>
              <a:off x="5268" y="433"/>
              <a:ext cx="283" cy="2286"/>
            </a:xfrm>
            <a:custGeom>
              <a:avLst/>
              <a:gdLst>
                <a:gd name="T0" fmla="*/ 2 w 354"/>
                <a:gd name="T1" fmla="*/ 0 h 2742"/>
                <a:gd name="T2" fmla="*/ 3 w 354"/>
                <a:gd name="T3" fmla="*/ 8 h 2742"/>
                <a:gd name="T4" fmla="*/ 3 w 354"/>
                <a:gd name="T5" fmla="*/ 58 h 2742"/>
                <a:gd name="T6" fmla="*/ 0 w 354"/>
                <a:gd name="T7" fmla="*/ 6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Rectangle 49"/>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Freeform 50"/>
            <p:cNvSpPr>
              <a:spLocks/>
            </p:cNvSpPr>
            <p:nvPr/>
          </p:nvSpPr>
          <p:spPr bwMode="auto">
            <a:xfrm>
              <a:off x="5321" y="570"/>
              <a:ext cx="169" cy="2115"/>
            </a:xfrm>
            <a:custGeom>
              <a:avLst/>
              <a:gdLst>
                <a:gd name="T0" fmla="*/ 2 w 211"/>
                <a:gd name="T1" fmla="*/ 0 h 2537"/>
                <a:gd name="T2" fmla="*/ 2 w 211"/>
                <a:gd name="T3" fmla="*/ 6 h 2537"/>
                <a:gd name="T4" fmla="*/ 2 w 211"/>
                <a:gd name="T5" fmla="*/ 54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51"/>
            <p:cNvSpPr>
              <a:spLocks/>
            </p:cNvSpPr>
            <p:nvPr/>
          </p:nvSpPr>
          <p:spPr bwMode="auto">
            <a:xfrm>
              <a:off x="5284" y="1640"/>
              <a:ext cx="263" cy="189"/>
            </a:xfrm>
            <a:custGeom>
              <a:avLst/>
              <a:gdLst>
                <a:gd name="T0" fmla="*/ 2 w 328"/>
                <a:gd name="T1" fmla="*/ 0 h 226"/>
                <a:gd name="T2" fmla="*/ 3 w 328"/>
                <a:gd name="T3" fmla="*/ 3 h 226"/>
                <a:gd name="T4" fmla="*/ 3 w 328"/>
                <a:gd name="T5" fmla="*/ 6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Rectangle 52"/>
            <p:cNvSpPr>
              <a:spLocks noChangeArrowheads="1"/>
            </p:cNvSpPr>
            <p:nvPr/>
          </p:nvSpPr>
          <p:spPr bwMode="auto">
            <a:xfrm>
              <a:off x="4212" y="693"/>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6" name="Group 53"/>
            <p:cNvGrpSpPr>
              <a:grpSpLocks/>
            </p:cNvGrpSpPr>
            <p:nvPr/>
          </p:nvGrpSpPr>
          <p:grpSpPr bwMode="auto">
            <a:xfrm>
              <a:off x="4749" y="668"/>
              <a:ext cx="581" cy="145"/>
              <a:chOff x="614" y="2568"/>
              <a:chExt cx="725" cy="139"/>
            </a:xfrm>
          </p:grpSpPr>
          <p:sp>
            <p:nvSpPr>
              <p:cNvPr id="41" name="AutoShape 54"/>
              <p:cNvSpPr>
                <a:spLocks noChangeArrowheads="1"/>
              </p:cNvSpPr>
              <p:nvPr/>
            </p:nvSpPr>
            <p:spPr bwMode="auto">
              <a:xfrm>
                <a:off x="613" y="2569"/>
                <a:ext cx="727" cy="13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2" name="AutoShape 55"/>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7" name="Rectangle 56"/>
            <p:cNvSpPr>
              <a:spLocks noChangeArrowheads="1"/>
            </p:cNvSpPr>
            <p:nvPr/>
          </p:nvSpPr>
          <p:spPr bwMode="auto">
            <a:xfrm>
              <a:off x="4225" y="1019"/>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 name="Group 57"/>
            <p:cNvGrpSpPr>
              <a:grpSpLocks/>
            </p:cNvGrpSpPr>
            <p:nvPr/>
          </p:nvGrpSpPr>
          <p:grpSpPr bwMode="auto">
            <a:xfrm>
              <a:off x="4747" y="994"/>
              <a:ext cx="581" cy="134"/>
              <a:chOff x="614" y="2568"/>
              <a:chExt cx="725" cy="139"/>
            </a:xfrm>
          </p:grpSpPr>
          <p:sp>
            <p:nvSpPr>
              <p:cNvPr id="39" name="AutoShape 58"/>
              <p:cNvSpPr>
                <a:spLocks noChangeArrowheads="1"/>
              </p:cNvSpPr>
              <p:nvPr/>
            </p:nvSpPr>
            <p:spPr bwMode="auto">
              <a:xfrm>
                <a:off x="616" y="2569"/>
                <a:ext cx="723" cy="138"/>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0" name="AutoShape 59"/>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9" name="Rectangle 60"/>
            <p:cNvSpPr>
              <a:spLocks noChangeArrowheads="1"/>
            </p:cNvSpPr>
            <p:nvPr/>
          </p:nvSpPr>
          <p:spPr bwMode="auto">
            <a:xfrm>
              <a:off x="4218" y="1357"/>
              <a:ext cx="595" cy="47"/>
            </a:xfrm>
            <a:prstGeom prst="rect">
              <a:avLst/>
            </a:prstGeom>
            <a:solidFill>
              <a:schemeClr val="tx1"/>
            </a:solidFill>
            <a:ln w="9525">
              <a:solidFill>
                <a:schemeClr val="tx1"/>
              </a:solidFill>
              <a:miter lim="800000"/>
              <a:headEnd/>
              <a:tailEnd/>
            </a:ln>
          </p:spPr>
          <p:txBody>
            <a:bodyPr wrap="none" anchor="ctr"/>
            <a:lstStyle/>
            <a:p>
              <a:endParaRPr lang="en-US"/>
            </a:p>
          </p:txBody>
        </p:sp>
        <p:sp>
          <p:nvSpPr>
            <p:cNvPr id="20" name="Rectangle 61"/>
            <p:cNvSpPr>
              <a:spLocks noChangeArrowheads="1"/>
            </p:cNvSpPr>
            <p:nvPr/>
          </p:nvSpPr>
          <p:spPr bwMode="auto">
            <a:xfrm>
              <a:off x="4228" y="1654"/>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21" name="Group 62"/>
            <p:cNvGrpSpPr>
              <a:grpSpLocks/>
            </p:cNvGrpSpPr>
            <p:nvPr/>
          </p:nvGrpSpPr>
          <p:grpSpPr bwMode="auto">
            <a:xfrm>
              <a:off x="4735" y="1627"/>
              <a:ext cx="582" cy="151"/>
              <a:chOff x="614" y="2568"/>
              <a:chExt cx="725" cy="139"/>
            </a:xfrm>
          </p:grpSpPr>
          <p:sp>
            <p:nvSpPr>
              <p:cNvPr id="37" name="AutoShape 63"/>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 name="AutoShape 64"/>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2" name="Freeform 65"/>
            <p:cNvSpPr>
              <a:spLocks/>
            </p:cNvSpPr>
            <p:nvPr/>
          </p:nvSpPr>
          <p:spPr bwMode="auto">
            <a:xfrm>
              <a:off x="5288" y="1354"/>
              <a:ext cx="263" cy="188"/>
            </a:xfrm>
            <a:custGeom>
              <a:avLst/>
              <a:gdLst>
                <a:gd name="T0" fmla="*/ 2 w 328"/>
                <a:gd name="T1" fmla="*/ 0 h 226"/>
                <a:gd name="T2" fmla="*/ 3 w 328"/>
                <a:gd name="T3" fmla="*/ 2 h 226"/>
                <a:gd name="T4" fmla="*/ 3 w 328"/>
                <a:gd name="T5" fmla="*/ 5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23" name="Group 66"/>
            <p:cNvGrpSpPr>
              <a:grpSpLocks/>
            </p:cNvGrpSpPr>
            <p:nvPr/>
          </p:nvGrpSpPr>
          <p:grpSpPr bwMode="auto">
            <a:xfrm>
              <a:off x="4739" y="1327"/>
              <a:ext cx="582" cy="139"/>
              <a:chOff x="614" y="2568"/>
              <a:chExt cx="725" cy="139"/>
            </a:xfrm>
          </p:grpSpPr>
          <p:sp>
            <p:nvSpPr>
              <p:cNvPr id="35" name="AutoShape 67"/>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6" name="AutoShape 68"/>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4" name="Rectangle 69"/>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p>
              <a:endParaRPr lang="en-US"/>
            </a:p>
          </p:txBody>
        </p:sp>
        <p:sp>
          <p:nvSpPr>
            <p:cNvPr id="25" name="Freeform 70"/>
            <p:cNvSpPr>
              <a:spLocks/>
            </p:cNvSpPr>
            <p:nvPr/>
          </p:nvSpPr>
          <p:spPr bwMode="auto">
            <a:xfrm>
              <a:off x="5312" y="1007"/>
              <a:ext cx="237" cy="213"/>
            </a:xfrm>
            <a:custGeom>
              <a:avLst/>
              <a:gdLst>
                <a:gd name="T0" fmla="*/ 2 w 296"/>
                <a:gd name="T1" fmla="*/ 0 h 256"/>
                <a:gd name="T2" fmla="*/ 3 w 296"/>
                <a:gd name="T3" fmla="*/ 2 h 256"/>
                <a:gd name="T4" fmla="*/ 3 w 296"/>
                <a:gd name="T5" fmla="*/ 5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Freeform 71"/>
            <p:cNvSpPr>
              <a:spLocks/>
            </p:cNvSpPr>
            <p:nvPr/>
          </p:nvSpPr>
          <p:spPr bwMode="auto">
            <a:xfrm>
              <a:off x="5315" y="680"/>
              <a:ext cx="244" cy="240"/>
            </a:xfrm>
            <a:custGeom>
              <a:avLst/>
              <a:gdLst>
                <a:gd name="T0" fmla="*/ 0 w 304"/>
                <a:gd name="T1" fmla="*/ 0 h 288"/>
                <a:gd name="T2" fmla="*/ 3 w 304"/>
                <a:gd name="T3" fmla="*/ 4 h 288"/>
                <a:gd name="T4" fmla="*/ 2 w 304"/>
                <a:gd name="T5" fmla="*/ 7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72"/>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8" name="Freeform 73"/>
            <p:cNvSpPr>
              <a:spLocks/>
            </p:cNvSpPr>
            <p:nvPr/>
          </p:nvSpPr>
          <p:spPr bwMode="auto">
            <a:xfrm>
              <a:off x="5302" y="2614"/>
              <a:ext cx="245" cy="200"/>
            </a:xfrm>
            <a:custGeom>
              <a:avLst/>
              <a:gdLst>
                <a:gd name="T0" fmla="*/ 0 w 306"/>
                <a:gd name="T1" fmla="*/ 3 h 240"/>
                <a:gd name="T2" fmla="*/ 2 w 306"/>
                <a:gd name="T3" fmla="*/ 6 h 240"/>
                <a:gd name="T4" fmla="*/ 3 w 306"/>
                <a:gd name="T5" fmla="*/ 3 h 240"/>
                <a:gd name="T6" fmla="*/ 3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AutoShape 74"/>
            <p:cNvSpPr>
              <a:spLocks noChangeArrowheads="1"/>
            </p:cNvSpPr>
            <p:nvPr/>
          </p:nvSpPr>
          <p:spPr bwMode="auto">
            <a:xfrm>
              <a:off x="4140" y="2677"/>
              <a:ext cx="1201" cy="148"/>
            </a:xfrm>
            <a:prstGeom prst="roundRect">
              <a:avLst>
                <a:gd name="adj" fmla="val 50000"/>
              </a:avLst>
            </a:prstGeom>
            <a:solidFill>
              <a:srgbClr val="DDDDDD"/>
            </a:solidFill>
            <a:ln w="9525">
              <a:solidFill>
                <a:schemeClr val="tx1"/>
              </a:solidFill>
              <a:round/>
              <a:headEnd/>
              <a:tailEnd/>
            </a:ln>
          </p:spPr>
          <p:txBody>
            <a:bodyPr wrap="none" anchor="ctr"/>
            <a:lstStyle/>
            <a:p>
              <a:endParaRPr lang="en-US"/>
            </a:p>
          </p:txBody>
        </p:sp>
        <p:sp>
          <p:nvSpPr>
            <p:cNvPr id="30" name="AutoShape 75"/>
            <p:cNvSpPr>
              <a:spLocks noChangeArrowheads="1"/>
            </p:cNvSpPr>
            <p:nvPr/>
          </p:nvSpPr>
          <p:spPr bwMode="auto">
            <a:xfrm>
              <a:off x="4205" y="2712"/>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p>
              <a:endParaRPr lang="en-US"/>
            </a:p>
          </p:txBody>
        </p:sp>
        <p:sp>
          <p:nvSpPr>
            <p:cNvPr id="31" name="Oval 76"/>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2" name="Oval 77"/>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spcBef>
                  <a:spcPct val="0"/>
                </a:spcBef>
                <a:buClrTx/>
                <a:buSzTx/>
                <a:buFontTx/>
                <a:buNone/>
              </a:pPr>
              <a:endParaRPr lang="en-US">
                <a:solidFill>
                  <a:srgbClr val="FF0000"/>
                </a:solidFill>
                <a:cs typeface="Arial" charset="0"/>
              </a:endParaRPr>
            </a:p>
          </p:txBody>
        </p:sp>
        <p:sp>
          <p:nvSpPr>
            <p:cNvPr id="33" name="Oval 78"/>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4" name="Rectangle 79"/>
            <p:cNvSpPr>
              <a:spLocks noChangeArrowheads="1"/>
            </p:cNvSpPr>
            <p:nvPr/>
          </p:nvSpPr>
          <p:spPr bwMode="auto">
            <a:xfrm>
              <a:off x="5061" y="1835"/>
              <a:ext cx="88" cy="762"/>
            </a:xfrm>
            <a:prstGeom prst="rect">
              <a:avLst/>
            </a:prstGeom>
            <a:solidFill>
              <a:srgbClr val="292929"/>
            </a:solidFill>
            <a:ln w="9525">
              <a:solidFill>
                <a:schemeClr val="tx1"/>
              </a:solidFill>
              <a:miter lim="800000"/>
              <a:headEnd/>
              <a:tailEnd/>
            </a:ln>
          </p:spPr>
          <p:txBody>
            <a:bodyPr wrap="none" anchor="ctr"/>
            <a:lstStyle/>
            <a:p>
              <a:endParaRPr lang="en-US"/>
            </a:p>
          </p:txBody>
        </p:sp>
      </p:grpSp>
      <p:sp>
        <p:nvSpPr>
          <p:cNvPr id="43" name="Freeform 7"/>
          <p:cNvSpPr>
            <a:spLocks/>
          </p:cNvSpPr>
          <p:nvPr/>
        </p:nvSpPr>
        <p:spPr bwMode="auto">
          <a:xfrm>
            <a:off x="6868929" y="5021511"/>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 name="Text Box 51"/>
          <p:cNvSpPr txBox="1">
            <a:spLocks noChangeArrowheads="1"/>
          </p:cNvSpPr>
          <p:nvPr/>
        </p:nvSpPr>
        <p:spPr bwMode="auto">
          <a:xfrm>
            <a:off x="7226871" y="5153273"/>
            <a:ext cx="87471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spcBef>
                <a:spcPct val="0"/>
              </a:spcBef>
              <a:buClrTx/>
              <a:buSzTx/>
              <a:buFontTx/>
              <a:buNone/>
            </a:pPr>
            <a:r>
              <a:rPr lang="en-US" sz="1600"/>
              <a:t>Internet</a:t>
            </a:r>
          </a:p>
        </p:txBody>
      </p:sp>
      <p:sp>
        <p:nvSpPr>
          <p:cNvPr id="45" name="Line 52"/>
          <p:cNvSpPr>
            <a:spLocks noChangeShapeType="1"/>
          </p:cNvSpPr>
          <p:nvPr/>
        </p:nvSpPr>
        <p:spPr bwMode="auto">
          <a:xfrm flipV="1">
            <a:off x="6550526" y="5547895"/>
            <a:ext cx="2406316"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46" name="Rectangle 23"/>
          <p:cNvSpPr>
            <a:spLocks noChangeArrowheads="1"/>
          </p:cNvSpPr>
          <p:nvPr/>
        </p:nvSpPr>
        <p:spPr bwMode="auto">
          <a:xfrm>
            <a:off x="5420289" y="3743573"/>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0"/>
              </a:spcBef>
              <a:buClrTx/>
              <a:buSzTx/>
              <a:buFontTx/>
              <a:buNone/>
            </a:pPr>
            <a:endParaRPr lang="en-US" sz="2400">
              <a:latin typeface="Times New Roman" charset="0"/>
            </a:endParaRPr>
          </a:p>
        </p:txBody>
      </p:sp>
      <p:sp>
        <p:nvSpPr>
          <p:cNvPr id="47" name="Rectangle 24"/>
          <p:cNvSpPr>
            <a:spLocks noChangeArrowheads="1"/>
          </p:cNvSpPr>
          <p:nvPr/>
        </p:nvSpPr>
        <p:spPr bwMode="auto">
          <a:xfrm>
            <a:off x="5382189" y="3797548"/>
            <a:ext cx="1273175" cy="1979612"/>
          </a:xfrm>
          <a:prstGeom prst="rect">
            <a:avLst/>
          </a:prstGeom>
          <a:solidFill>
            <a:schemeClr val="bg1"/>
          </a:solidFill>
          <a:ln w="28575">
            <a:solidFill>
              <a:schemeClr val="tx1"/>
            </a:solidFill>
            <a:miter lim="800000"/>
            <a:headEnd/>
            <a:tailEnd/>
          </a:ln>
        </p:spPr>
        <p:txBody>
          <a:bodyPr wrap="none" anchor="ctr"/>
          <a:lstStyle/>
          <a:p>
            <a:pPr>
              <a:spcBef>
                <a:spcPct val="0"/>
              </a:spcBef>
              <a:buClrTx/>
              <a:buSzTx/>
              <a:buFontTx/>
              <a:buNone/>
            </a:pPr>
            <a:endParaRPr lang="en-US" sz="2400">
              <a:latin typeface="Times New Roman" charset="0"/>
            </a:endParaRPr>
          </a:p>
        </p:txBody>
      </p:sp>
      <p:sp>
        <p:nvSpPr>
          <p:cNvPr id="48" name="Line 25"/>
          <p:cNvSpPr>
            <a:spLocks noChangeShapeType="1"/>
          </p:cNvSpPr>
          <p:nvPr/>
        </p:nvSpPr>
        <p:spPr bwMode="auto">
          <a:xfrm>
            <a:off x="5391713" y="4557961"/>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9" name="Text Box 26"/>
          <p:cNvSpPr txBox="1">
            <a:spLocks noChangeArrowheads="1"/>
          </p:cNvSpPr>
          <p:nvPr/>
        </p:nvSpPr>
        <p:spPr bwMode="auto">
          <a:xfrm>
            <a:off x="5348851" y="4540498"/>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transport</a:t>
            </a:r>
          </a:p>
        </p:txBody>
      </p:sp>
      <p:sp>
        <p:nvSpPr>
          <p:cNvPr id="50" name="Line 27"/>
          <p:cNvSpPr>
            <a:spLocks noChangeShapeType="1"/>
          </p:cNvSpPr>
          <p:nvPr/>
        </p:nvSpPr>
        <p:spPr bwMode="auto">
          <a:xfrm>
            <a:off x="5399650" y="4878636"/>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1" name="Line 28"/>
          <p:cNvSpPr>
            <a:spLocks noChangeShapeType="1"/>
          </p:cNvSpPr>
          <p:nvPr/>
        </p:nvSpPr>
        <p:spPr bwMode="auto">
          <a:xfrm>
            <a:off x="5385363" y="518819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2" name="Line 29"/>
          <p:cNvSpPr>
            <a:spLocks noChangeShapeType="1"/>
          </p:cNvSpPr>
          <p:nvPr/>
        </p:nvSpPr>
        <p:spPr bwMode="auto">
          <a:xfrm>
            <a:off x="5385363" y="547394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3" name="Text Box 26"/>
          <p:cNvSpPr txBox="1">
            <a:spLocks noChangeArrowheads="1"/>
          </p:cNvSpPr>
          <p:nvPr/>
        </p:nvSpPr>
        <p:spPr bwMode="auto">
          <a:xfrm>
            <a:off x="5383776" y="378802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latin typeface="Tahoma" charset="0"/>
              </a:rPr>
              <a:t>application</a:t>
            </a:r>
          </a:p>
        </p:txBody>
      </p:sp>
      <p:sp>
        <p:nvSpPr>
          <p:cNvPr id="54" name="Text Box 26"/>
          <p:cNvSpPr txBox="1">
            <a:spLocks noChangeArrowheads="1"/>
          </p:cNvSpPr>
          <p:nvPr/>
        </p:nvSpPr>
        <p:spPr bwMode="auto">
          <a:xfrm>
            <a:off x="5339326" y="544537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physical</a:t>
            </a:r>
          </a:p>
        </p:txBody>
      </p:sp>
      <p:sp>
        <p:nvSpPr>
          <p:cNvPr id="55" name="Text Box 26"/>
          <p:cNvSpPr txBox="1">
            <a:spLocks noChangeArrowheads="1"/>
          </p:cNvSpPr>
          <p:nvPr/>
        </p:nvSpPr>
        <p:spPr bwMode="auto">
          <a:xfrm>
            <a:off x="5358376" y="515962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link</a:t>
            </a:r>
          </a:p>
        </p:txBody>
      </p:sp>
      <p:sp>
        <p:nvSpPr>
          <p:cNvPr id="56" name="Text Box 26"/>
          <p:cNvSpPr txBox="1">
            <a:spLocks noChangeArrowheads="1"/>
          </p:cNvSpPr>
          <p:nvPr/>
        </p:nvSpPr>
        <p:spPr bwMode="auto">
          <a:xfrm>
            <a:off x="5348851" y="4864348"/>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network</a:t>
            </a:r>
          </a:p>
        </p:txBody>
      </p:sp>
      <p:sp>
        <p:nvSpPr>
          <p:cNvPr id="57" name="Oval 57"/>
          <p:cNvSpPr>
            <a:spLocks noChangeArrowheads="1"/>
          </p:cNvSpPr>
          <p:nvPr/>
        </p:nvSpPr>
        <p:spPr bwMode="auto">
          <a:xfrm>
            <a:off x="5517125" y="4062660"/>
            <a:ext cx="990600" cy="304800"/>
          </a:xfrm>
          <a:prstGeom prst="ellipse">
            <a:avLst/>
          </a:prstGeom>
          <a:solidFill>
            <a:srgbClr val="CCFFFF"/>
          </a:solidFill>
          <a:ln w="9525">
            <a:solidFill>
              <a:schemeClr val="tx1"/>
            </a:solidFill>
            <a:round/>
            <a:headEnd/>
            <a:tailEnd/>
          </a:ln>
        </p:spPr>
        <p:txBody>
          <a:bodyPr wrap="none" anchor="ctr"/>
          <a:lstStyle/>
          <a:p>
            <a:pPr algn="ctr">
              <a:spcBef>
                <a:spcPct val="0"/>
              </a:spcBef>
              <a:buClrTx/>
              <a:buSzTx/>
              <a:buFontTx/>
              <a:buNone/>
            </a:pPr>
            <a:r>
              <a:rPr lang="en-US" sz="1600"/>
              <a:t>process</a:t>
            </a:r>
          </a:p>
        </p:txBody>
      </p:sp>
      <p:grpSp>
        <p:nvGrpSpPr>
          <p:cNvPr id="58" name="Group 58"/>
          <p:cNvGrpSpPr>
            <a:grpSpLocks/>
          </p:cNvGrpSpPr>
          <p:nvPr/>
        </p:nvGrpSpPr>
        <p:grpSpPr bwMode="auto">
          <a:xfrm>
            <a:off x="5764775" y="4423024"/>
            <a:ext cx="546100" cy="225425"/>
            <a:chOff x="1287" y="2524"/>
            <a:chExt cx="260" cy="100"/>
          </a:xfrm>
        </p:grpSpPr>
        <p:sp>
          <p:nvSpPr>
            <p:cNvPr id="59" name="Rectangle 59"/>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p>
              <a:endParaRPr lang="en-US"/>
            </a:p>
          </p:txBody>
        </p:sp>
        <p:sp>
          <p:nvSpPr>
            <p:cNvPr id="60" name="Rectangle 60"/>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p>
              <a:endParaRPr lang="en-US"/>
            </a:p>
          </p:txBody>
        </p:sp>
        <p:sp>
          <p:nvSpPr>
            <p:cNvPr id="61" name="Rectangle 61"/>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p>
              <a:endParaRPr lang="en-US"/>
            </a:p>
          </p:txBody>
        </p:sp>
        <p:sp>
          <p:nvSpPr>
            <p:cNvPr id="62" name="Rectangle 62"/>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p>
              <a:endParaRPr lang="en-US"/>
            </a:p>
          </p:txBody>
        </p:sp>
      </p:grpSp>
      <p:sp>
        <p:nvSpPr>
          <p:cNvPr id="63" name="Rectangle 23"/>
          <p:cNvSpPr>
            <a:spLocks noChangeArrowheads="1"/>
          </p:cNvSpPr>
          <p:nvPr/>
        </p:nvSpPr>
        <p:spPr bwMode="auto">
          <a:xfrm>
            <a:off x="9069282" y="3728366"/>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0"/>
              </a:spcBef>
              <a:buClrTx/>
              <a:buSzTx/>
              <a:buFontTx/>
              <a:buNone/>
            </a:pPr>
            <a:endParaRPr lang="en-US" sz="2400">
              <a:latin typeface="Times New Roman" charset="0"/>
            </a:endParaRPr>
          </a:p>
        </p:txBody>
      </p:sp>
      <p:sp>
        <p:nvSpPr>
          <p:cNvPr id="64" name="Rectangle 24"/>
          <p:cNvSpPr>
            <a:spLocks noChangeArrowheads="1"/>
          </p:cNvSpPr>
          <p:nvPr/>
        </p:nvSpPr>
        <p:spPr bwMode="auto">
          <a:xfrm>
            <a:off x="9031183" y="3782341"/>
            <a:ext cx="1273175" cy="1979612"/>
          </a:xfrm>
          <a:prstGeom prst="rect">
            <a:avLst/>
          </a:prstGeom>
          <a:solidFill>
            <a:schemeClr val="bg1"/>
          </a:solidFill>
          <a:ln w="28575">
            <a:solidFill>
              <a:schemeClr val="tx1"/>
            </a:solidFill>
            <a:miter lim="800000"/>
            <a:headEnd/>
            <a:tailEnd/>
          </a:ln>
        </p:spPr>
        <p:txBody>
          <a:bodyPr wrap="none" anchor="ctr"/>
          <a:lstStyle/>
          <a:p>
            <a:pPr>
              <a:spcBef>
                <a:spcPct val="0"/>
              </a:spcBef>
              <a:buClrTx/>
              <a:buSzTx/>
              <a:buFontTx/>
              <a:buNone/>
            </a:pPr>
            <a:endParaRPr lang="en-US" sz="2400">
              <a:latin typeface="Times New Roman" charset="0"/>
            </a:endParaRPr>
          </a:p>
        </p:txBody>
      </p:sp>
      <p:sp>
        <p:nvSpPr>
          <p:cNvPr id="65" name="Line 25"/>
          <p:cNvSpPr>
            <a:spLocks noChangeShapeType="1"/>
          </p:cNvSpPr>
          <p:nvPr/>
        </p:nvSpPr>
        <p:spPr bwMode="auto">
          <a:xfrm>
            <a:off x="9040707" y="4542754"/>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 name="Text Box 26"/>
          <p:cNvSpPr txBox="1">
            <a:spLocks noChangeArrowheads="1"/>
          </p:cNvSpPr>
          <p:nvPr/>
        </p:nvSpPr>
        <p:spPr bwMode="auto">
          <a:xfrm>
            <a:off x="8997846" y="4525291"/>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transport</a:t>
            </a:r>
          </a:p>
        </p:txBody>
      </p:sp>
      <p:sp>
        <p:nvSpPr>
          <p:cNvPr id="67" name="Line 27"/>
          <p:cNvSpPr>
            <a:spLocks noChangeShapeType="1"/>
          </p:cNvSpPr>
          <p:nvPr/>
        </p:nvSpPr>
        <p:spPr bwMode="auto">
          <a:xfrm>
            <a:off x="9048645" y="486342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8" name="Line 28"/>
          <p:cNvSpPr>
            <a:spLocks noChangeShapeType="1"/>
          </p:cNvSpPr>
          <p:nvPr/>
        </p:nvSpPr>
        <p:spPr bwMode="auto">
          <a:xfrm>
            <a:off x="9034357" y="5172992"/>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9" name="Line 29"/>
          <p:cNvSpPr>
            <a:spLocks noChangeShapeType="1"/>
          </p:cNvSpPr>
          <p:nvPr/>
        </p:nvSpPr>
        <p:spPr bwMode="auto">
          <a:xfrm>
            <a:off x="9034357" y="5458742"/>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0" name="Text Box 26"/>
          <p:cNvSpPr txBox="1">
            <a:spLocks noChangeArrowheads="1"/>
          </p:cNvSpPr>
          <p:nvPr/>
        </p:nvSpPr>
        <p:spPr bwMode="auto">
          <a:xfrm>
            <a:off x="9032771" y="377281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latin typeface="Tahoma" charset="0"/>
              </a:rPr>
              <a:t>application</a:t>
            </a:r>
          </a:p>
        </p:txBody>
      </p:sp>
      <p:sp>
        <p:nvSpPr>
          <p:cNvPr id="71" name="Text Box 26"/>
          <p:cNvSpPr txBox="1">
            <a:spLocks noChangeArrowheads="1"/>
          </p:cNvSpPr>
          <p:nvPr/>
        </p:nvSpPr>
        <p:spPr bwMode="auto">
          <a:xfrm>
            <a:off x="8988321" y="543016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physical</a:t>
            </a:r>
          </a:p>
        </p:txBody>
      </p:sp>
      <p:sp>
        <p:nvSpPr>
          <p:cNvPr id="72" name="Text Box 26"/>
          <p:cNvSpPr txBox="1">
            <a:spLocks noChangeArrowheads="1"/>
          </p:cNvSpPr>
          <p:nvPr/>
        </p:nvSpPr>
        <p:spPr bwMode="auto">
          <a:xfrm>
            <a:off x="9007371" y="514441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link</a:t>
            </a:r>
          </a:p>
        </p:txBody>
      </p:sp>
      <p:sp>
        <p:nvSpPr>
          <p:cNvPr id="73" name="Text Box 26"/>
          <p:cNvSpPr txBox="1">
            <a:spLocks noChangeArrowheads="1"/>
          </p:cNvSpPr>
          <p:nvPr/>
        </p:nvSpPr>
        <p:spPr bwMode="auto">
          <a:xfrm>
            <a:off x="8997846" y="4849141"/>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network</a:t>
            </a:r>
          </a:p>
        </p:txBody>
      </p:sp>
      <p:sp>
        <p:nvSpPr>
          <p:cNvPr id="74" name="Oval 78"/>
          <p:cNvSpPr>
            <a:spLocks noChangeArrowheads="1"/>
          </p:cNvSpPr>
          <p:nvPr/>
        </p:nvSpPr>
        <p:spPr bwMode="auto">
          <a:xfrm>
            <a:off x="9166120" y="4047453"/>
            <a:ext cx="990600" cy="304800"/>
          </a:xfrm>
          <a:prstGeom prst="ellipse">
            <a:avLst/>
          </a:prstGeom>
          <a:solidFill>
            <a:srgbClr val="CCFFFF"/>
          </a:solidFill>
          <a:ln w="9525">
            <a:solidFill>
              <a:schemeClr val="tx1"/>
            </a:solidFill>
            <a:round/>
            <a:headEnd/>
            <a:tailEnd/>
          </a:ln>
        </p:spPr>
        <p:txBody>
          <a:bodyPr wrap="none" anchor="ctr"/>
          <a:lstStyle/>
          <a:p>
            <a:pPr algn="ctr">
              <a:spcBef>
                <a:spcPct val="0"/>
              </a:spcBef>
              <a:buClrTx/>
              <a:buSzTx/>
              <a:buFontTx/>
              <a:buNone/>
            </a:pPr>
            <a:r>
              <a:rPr lang="en-US" sz="1600"/>
              <a:t>process</a:t>
            </a:r>
          </a:p>
        </p:txBody>
      </p:sp>
      <p:grpSp>
        <p:nvGrpSpPr>
          <p:cNvPr id="75" name="Group 79"/>
          <p:cNvGrpSpPr>
            <a:grpSpLocks/>
          </p:cNvGrpSpPr>
          <p:nvPr/>
        </p:nvGrpSpPr>
        <p:grpSpPr bwMode="auto">
          <a:xfrm>
            <a:off x="9413770" y="4407817"/>
            <a:ext cx="546100" cy="225425"/>
            <a:chOff x="1287" y="2524"/>
            <a:chExt cx="260" cy="100"/>
          </a:xfrm>
        </p:grpSpPr>
        <p:sp>
          <p:nvSpPr>
            <p:cNvPr id="76" name="Rectangle 80"/>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p>
              <a:endParaRPr lang="en-US"/>
            </a:p>
          </p:txBody>
        </p:sp>
        <p:sp>
          <p:nvSpPr>
            <p:cNvPr id="77" name="Rectangle 81"/>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p>
              <a:endParaRPr lang="en-US"/>
            </a:p>
          </p:txBody>
        </p:sp>
        <p:sp>
          <p:nvSpPr>
            <p:cNvPr id="78" name="Rectangle 82"/>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p>
              <a:endParaRPr lang="en-US"/>
            </a:p>
          </p:txBody>
        </p:sp>
        <p:sp>
          <p:nvSpPr>
            <p:cNvPr id="79" name="Rectangle 83"/>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p>
              <a:endParaRPr lang="en-US"/>
            </a:p>
          </p:txBody>
        </p:sp>
      </p:grpSp>
      <p:sp>
        <p:nvSpPr>
          <p:cNvPr id="81" name="Text Box 56"/>
          <p:cNvSpPr txBox="1">
            <a:spLocks noChangeArrowheads="1"/>
          </p:cNvSpPr>
          <p:nvPr/>
        </p:nvSpPr>
        <p:spPr bwMode="auto">
          <a:xfrm>
            <a:off x="7145909" y="3846761"/>
            <a:ext cx="9175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nSpc>
                <a:spcPct val="90000"/>
              </a:lnSpc>
              <a:spcBef>
                <a:spcPct val="0"/>
              </a:spcBef>
              <a:buClrTx/>
              <a:buSzTx/>
              <a:buFontTx/>
              <a:buNone/>
            </a:pPr>
            <a:r>
              <a:rPr lang="en-US" i="1" dirty="0">
                <a:solidFill>
                  <a:srgbClr val="CC0000"/>
                </a:solidFill>
              </a:rPr>
              <a:t>socket</a:t>
            </a:r>
          </a:p>
        </p:txBody>
      </p:sp>
      <p:sp>
        <p:nvSpPr>
          <p:cNvPr id="82" name="Line 92"/>
          <p:cNvSpPr>
            <a:spLocks noChangeShapeType="1"/>
          </p:cNvSpPr>
          <p:nvPr/>
        </p:nvSpPr>
        <p:spPr bwMode="auto">
          <a:xfrm flipV="1">
            <a:off x="6148959" y="4046786"/>
            <a:ext cx="968375" cy="434975"/>
          </a:xfrm>
          <a:prstGeom prst="line">
            <a:avLst/>
          </a:prstGeom>
          <a:noFill/>
          <a:ln w="19050">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83" name="Line 93"/>
          <p:cNvSpPr>
            <a:spLocks noChangeShapeType="1"/>
          </p:cNvSpPr>
          <p:nvPr/>
        </p:nvSpPr>
        <p:spPr bwMode="auto">
          <a:xfrm flipH="1" flipV="1">
            <a:off x="8150977" y="4008935"/>
            <a:ext cx="1313865" cy="509590"/>
          </a:xfrm>
          <a:prstGeom prst="line">
            <a:avLst/>
          </a:prstGeom>
          <a:noFill/>
          <a:ln w="19050">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80" name="Slide Number Placeholder 79">
            <a:extLst>
              <a:ext uri="{FF2B5EF4-FFF2-40B4-BE49-F238E27FC236}">
                <a16:creationId xmlns:a16="http://schemas.microsoft.com/office/drawing/2014/main" id="{B933D157-9C9A-DC42-9790-7BDDD9D964AB}"/>
              </a:ext>
            </a:extLst>
          </p:cNvPr>
          <p:cNvSpPr>
            <a:spLocks noGrp="1"/>
          </p:cNvSpPr>
          <p:nvPr>
            <p:ph type="sldNum" sz="quarter" idx="12"/>
          </p:nvPr>
        </p:nvSpPr>
        <p:spPr bwMode="auto">
          <a:xfrm>
            <a:off x="8324850"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18</a:t>
            </a:fld>
            <a:endParaRPr lang="en-US" dirty="0"/>
          </a:p>
        </p:txBody>
      </p:sp>
    </p:spTree>
    <p:extLst>
      <p:ext uri="{BB962C8B-B14F-4D97-AF65-F5344CB8AC3E}">
        <p14:creationId xmlns:p14="http://schemas.microsoft.com/office/powerpoint/2010/main" val="162247843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r>
              <a:rPr lang="en-US" dirty="0"/>
              <a:t>On the client</a:t>
            </a:r>
          </a:p>
          <a:p>
            <a:pPr lvl="1"/>
            <a:r>
              <a:rPr lang="en-US" dirty="0"/>
              <a:t>Loading web pages in web browser </a:t>
            </a:r>
          </a:p>
        </p:txBody>
      </p:sp>
      <p:sp>
        <p:nvSpPr>
          <p:cNvPr id="2" name="Title 1"/>
          <p:cNvSpPr>
            <a:spLocks noGrp="1"/>
          </p:cNvSpPr>
          <p:nvPr>
            <p:ph type="title"/>
          </p:nvPr>
        </p:nvSpPr>
        <p:spPr/>
        <p:txBody>
          <a:bodyPr/>
          <a:lstStyle/>
          <a:p>
            <a:r>
              <a:rPr lang="en-US" dirty="0"/>
              <a:t>Web and Web browser</a:t>
            </a:r>
          </a:p>
        </p:txBody>
      </p:sp>
      <p:sp>
        <p:nvSpPr>
          <p:cNvPr id="5" name="Slide Number Placeholder 4">
            <a:extLst>
              <a:ext uri="{FF2B5EF4-FFF2-40B4-BE49-F238E27FC236}">
                <a16:creationId xmlns:a16="http://schemas.microsoft.com/office/drawing/2014/main" id="{C00F34B8-08FD-2F44-A767-62636F55AF7A}"/>
              </a:ext>
            </a:extLst>
          </p:cNvPr>
          <p:cNvSpPr>
            <a:spLocks noGrp="1"/>
          </p:cNvSpPr>
          <p:nvPr>
            <p:ph type="sldNum" sz="quarter" idx="4294967295"/>
          </p:nvPr>
        </p:nvSpPr>
        <p:spPr bwMode="auto">
          <a:xfrm>
            <a:off x="11515725"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19</a:t>
            </a:fld>
            <a:endParaRPr lang="en-US" dirty="0"/>
          </a:p>
        </p:txBody>
      </p:sp>
      <p:sp>
        <p:nvSpPr>
          <p:cNvPr id="8" name="Rectangle 7"/>
          <p:cNvSpPr/>
          <p:nvPr/>
        </p:nvSpPr>
        <p:spPr bwMode="auto">
          <a:xfrm>
            <a:off x="4451684" y="3181685"/>
            <a:ext cx="5975684" cy="3248527"/>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indent="-342900" eaLnBrk="0" fontAlgn="base" hangingPunct="0">
              <a:spcBef>
                <a:spcPct val="20000"/>
              </a:spcBef>
              <a:spcAft>
                <a:spcPct val="0"/>
              </a:spcAft>
              <a:buClr>
                <a:schemeClr val="accent2"/>
              </a:buClr>
              <a:buSzPct val="85000"/>
            </a:pPr>
            <a:endParaRPr lang="en-US" sz="2400">
              <a:latin typeface="Comic Sans MS" pitchFamily="66" charset="0"/>
            </a:endParaRPr>
          </a:p>
        </p:txBody>
      </p:sp>
      <p:sp>
        <p:nvSpPr>
          <p:cNvPr id="10" name="Rectangle 9"/>
          <p:cNvSpPr/>
          <p:nvPr/>
        </p:nvSpPr>
        <p:spPr>
          <a:xfrm>
            <a:off x="1498945" y="3670103"/>
            <a:ext cx="3212034" cy="1200329"/>
          </a:xfrm>
          <a:prstGeom prst="rect">
            <a:avLst/>
          </a:prstGeom>
        </p:spPr>
        <p:txBody>
          <a:bodyPr wrap="none">
            <a:spAutoFit/>
          </a:bodyPr>
          <a:lstStyle/>
          <a:p>
            <a:pPr algn="ctr"/>
            <a:r>
              <a:rPr lang="en-US" sz="2400" dirty="0">
                <a:solidFill>
                  <a:srgbClr val="C00000"/>
                </a:solidFill>
              </a:rPr>
              <a:t>A web page </a:t>
            </a:r>
          </a:p>
          <a:p>
            <a:pPr algn="ctr"/>
            <a:r>
              <a:rPr lang="en-US" sz="2400" dirty="0">
                <a:solidFill>
                  <a:srgbClr val="C00000"/>
                </a:solidFill>
              </a:rPr>
              <a:t>for </a:t>
            </a:r>
            <a:r>
              <a:rPr lang="en-US" sz="2400" dirty="0" err="1">
                <a:solidFill>
                  <a:srgbClr val="C00000"/>
                </a:solidFill>
              </a:rPr>
              <a:t>www.google.com</a:t>
            </a:r>
            <a:endParaRPr lang="en-US" sz="2400" dirty="0">
              <a:solidFill>
                <a:srgbClr val="C00000"/>
              </a:solidFill>
            </a:endParaRPr>
          </a:p>
          <a:p>
            <a:pPr algn="ctr"/>
            <a:r>
              <a:rPr lang="en-US" sz="2400" dirty="0">
                <a:solidFill>
                  <a:srgbClr val="C00000"/>
                </a:solidFill>
              </a:rPr>
              <a:t>(right-click: view source)</a:t>
            </a:r>
          </a:p>
        </p:txBody>
      </p:sp>
      <p:pic>
        <p:nvPicPr>
          <p:cNvPr id="4" name="Picture 3">
            <a:extLst>
              <a:ext uri="{FF2B5EF4-FFF2-40B4-BE49-F238E27FC236}">
                <a16:creationId xmlns:a16="http://schemas.microsoft.com/office/drawing/2014/main" id="{A42D23C6-E9F9-35DC-6F2E-5ED82ABB6B9B}"/>
              </a:ext>
            </a:extLst>
          </p:cNvPr>
          <p:cNvPicPr>
            <a:picLocks noChangeAspect="1"/>
          </p:cNvPicPr>
          <p:nvPr/>
        </p:nvPicPr>
        <p:blipFill>
          <a:blip r:embed="rId3"/>
          <a:stretch>
            <a:fillRect/>
          </a:stretch>
        </p:blipFill>
        <p:spPr>
          <a:xfrm>
            <a:off x="4985204" y="2491327"/>
            <a:ext cx="6301753" cy="4290275"/>
          </a:xfrm>
          <a:prstGeom prst="rect">
            <a:avLst/>
          </a:prstGeom>
        </p:spPr>
      </p:pic>
      <p:sp>
        <p:nvSpPr>
          <p:cNvPr id="6" name="Rectangle 5">
            <a:extLst>
              <a:ext uri="{FF2B5EF4-FFF2-40B4-BE49-F238E27FC236}">
                <a16:creationId xmlns:a16="http://schemas.microsoft.com/office/drawing/2014/main" id="{5B5D444D-B919-777D-989F-E4992B532D79}"/>
              </a:ext>
            </a:extLst>
          </p:cNvPr>
          <p:cNvSpPr/>
          <p:nvPr/>
        </p:nvSpPr>
        <p:spPr bwMode="auto">
          <a:xfrm>
            <a:off x="4927967" y="2895586"/>
            <a:ext cx="6358990" cy="3843352"/>
          </a:xfrm>
          <a:prstGeom prst="rect">
            <a:avLst/>
          </a:prstGeom>
          <a:noFill/>
          <a:ln w="3810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indent="-342900" eaLnBrk="0" fontAlgn="base" hangingPunct="0">
              <a:spcBef>
                <a:spcPct val="20000"/>
              </a:spcBef>
              <a:spcAft>
                <a:spcPct val="0"/>
              </a:spcAft>
              <a:buClr>
                <a:schemeClr val="accent2"/>
              </a:buClr>
              <a:buSzPct val="85000"/>
            </a:pPr>
            <a:endParaRPr lang="en-US" sz="2400">
              <a:latin typeface="Comic Sans MS" pitchFamily="66" charset="0"/>
            </a:endParaRPr>
          </a:p>
        </p:txBody>
      </p:sp>
    </p:spTree>
    <p:extLst>
      <p:ext uri="{BB962C8B-B14F-4D97-AF65-F5344CB8AC3E}">
        <p14:creationId xmlns:p14="http://schemas.microsoft.com/office/powerpoint/2010/main" val="41433463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Rectangle 2"/>
          <p:cNvSpPr>
            <a:spLocks noGrp="1" noChangeArrowheads="1"/>
          </p:cNvSpPr>
          <p:nvPr>
            <p:ph type="title"/>
          </p:nvPr>
        </p:nvSpPr>
        <p:spPr/>
        <p:txBody>
          <a:bodyPr/>
          <a:lstStyle/>
          <a:p>
            <a:r>
              <a:rPr lang="en-US" altLang="en-US" sz="4400" dirty="0">
                <a:cs typeface="Calibri" panose="020F0502020204030204" pitchFamily="34" charset="0"/>
              </a:rPr>
              <a:t>Application layer: goals</a:t>
            </a:r>
            <a:endParaRPr lang="en-US" dirty="0"/>
          </a:p>
        </p:txBody>
      </p:sp>
      <p:sp>
        <p:nvSpPr>
          <p:cNvPr id="21509" name="Rectangle 3"/>
          <p:cNvSpPr>
            <a:spLocks noGrp="1" noChangeArrowheads="1"/>
          </p:cNvSpPr>
          <p:nvPr>
            <p:ph sz="half" idx="1"/>
          </p:nvPr>
        </p:nvSpPr>
        <p:spPr/>
        <p:txBody>
          <a:bodyPr/>
          <a:lstStyle/>
          <a:p>
            <a:r>
              <a:rPr lang="en-US" dirty="0">
                <a:latin typeface="Gill Sans MT" charset="0"/>
              </a:rPr>
              <a:t>conceptual, implementation aspects of network application protocols</a:t>
            </a:r>
          </a:p>
          <a:p>
            <a:pPr lvl="1"/>
            <a:r>
              <a:rPr lang="en-US" dirty="0">
                <a:latin typeface="Gill Sans MT" charset="0"/>
              </a:rPr>
              <a:t>transport-layer service models</a:t>
            </a:r>
          </a:p>
          <a:p>
            <a:pPr lvl="1"/>
            <a:r>
              <a:rPr lang="en-US" dirty="0">
                <a:latin typeface="Gill Sans MT" charset="0"/>
              </a:rPr>
              <a:t>client-server paradigm</a:t>
            </a:r>
          </a:p>
          <a:p>
            <a:pPr lvl="1"/>
            <a:r>
              <a:rPr lang="en-US" dirty="0">
                <a:latin typeface="Gill Sans MT" charset="0"/>
              </a:rPr>
              <a:t>peer-to-peer paradigm</a:t>
            </a:r>
            <a:endParaRPr lang="en-US" sz="2000" dirty="0">
              <a:latin typeface="Gill Sans MT" charset="0"/>
            </a:endParaRPr>
          </a:p>
        </p:txBody>
      </p:sp>
      <p:sp>
        <p:nvSpPr>
          <p:cNvPr id="21510" name="Rectangle 4"/>
          <p:cNvSpPr>
            <a:spLocks noGrp="1" noChangeArrowheads="1"/>
          </p:cNvSpPr>
          <p:nvPr>
            <p:ph sz="half" idx="2"/>
          </p:nvPr>
        </p:nvSpPr>
        <p:spPr/>
        <p:txBody>
          <a:bodyPr/>
          <a:lstStyle/>
          <a:p>
            <a:r>
              <a:rPr lang="en-US" dirty="0">
                <a:latin typeface="Gill Sans MT" charset="0"/>
              </a:rPr>
              <a:t>learn about protocols by examining popular application-level protocols</a:t>
            </a:r>
          </a:p>
          <a:p>
            <a:pPr lvl="1"/>
            <a:r>
              <a:rPr lang="en-US" sz="2000" dirty="0">
                <a:latin typeface="Gill Sans MT" charset="0"/>
              </a:rPr>
              <a:t>HTTP</a:t>
            </a:r>
          </a:p>
          <a:p>
            <a:pPr lvl="1"/>
            <a:r>
              <a:rPr lang="en-US" sz="2000" dirty="0">
                <a:latin typeface="Gill Sans MT" charset="0"/>
              </a:rPr>
              <a:t>SMTP / POP3 / IMAP</a:t>
            </a:r>
          </a:p>
          <a:p>
            <a:pPr lvl="1"/>
            <a:r>
              <a:rPr lang="en-US" sz="2000" dirty="0">
                <a:latin typeface="Gill Sans MT" charset="0"/>
              </a:rPr>
              <a:t>DNS</a:t>
            </a:r>
          </a:p>
          <a:p>
            <a:pPr lvl="1"/>
            <a:r>
              <a:rPr lang="en-US" sz="2000" strike="sngStrike" dirty="0">
                <a:latin typeface="Gill Sans MT" charset="0"/>
              </a:rPr>
              <a:t>P2P</a:t>
            </a:r>
          </a:p>
          <a:p>
            <a:pPr lvl="1"/>
            <a:r>
              <a:rPr lang="en-US" sz="2000" dirty="0">
                <a:latin typeface="Gill Sans MT" charset="0"/>
              </a:rPr>
              <a:t>Video streaming</a:t>
            </a:r>
          </a:p>
          <a:p>
            <a:pPr marL="457200" lvl="1" indent="0">
              <a:buNone/>
            </a:pPr>
            <a:endParaRPr lang="en-US" sz="2000" dirty="0">
              <a:latin typeface="Gill Sans MT" charset="0"/>
            </a:endParaRPr>
          </a:p>
          <a:p>
            <a:r>
              <a:rPr lang="en-US" dirty="0">
                <a:latin typeface="Gill Sans MT" charset="0"/>
              </a:rPr>
              <a:t>creating network applications</a:t>
            </a:r>
          </a:p>
          <a:p>
            <a:pPr lvl="1"/>
            <a:r>
              <a:rPr lang="en-US" dirty="0">
                <a:latin typeface="Gill Sans MT" charset="0"/>
              </a:rPr>
              <a:t>socket API</a:t>
            </a:r>
          </a:p>
        </p:txBody>
      </p:sp>
      <p:sp>
        <p:nvSpPr>
          <p:cNvPr id="3" name="Slide Number Placeholder 2">
            <a:extLst>
              <a:ext uri="{FF2B5EF4-FFF2-40B4-BE49-F238E27FC236}">
                <a16:creationId xmlns:a16="http://schemas.microsoft.com/office/drawing/2014/main" id="{67AF236F-66A8-B544-BBE0-9AB42A2BBF49}"/>
              </a:ext>
            </a:extLst>
          </p:cNvPr>
          <p:cNvSpPr>
            <a:spLocks noGrp="1"/>
          </p:cNvSpPr>
          <p:nvPr>
            <p:ph type="sldNum" sz="quarter" idx="4294967295"/>
          </p:nvPr>
        </p:nvSpPr>
        <p:spPr bwMode="auto">
          <a:xfrm>
            <a:off x="11515725"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fld id="{F9CF3EC9-FCE7-224A-A96A-1847684BB860}" type="slidenum">
              <a:rPr lang="en-US" smtClean="0"/>
              <a:pPr>
                <a:defRPr/>
              </a:pPr>
              <a:t>2</a:t>
            </a:fld>
            <a:endParaRPr lang="en-US" dirty="0"/>
          </a:p>
        </p:txBody>
      </p:sp>
    </p:spTree>
    <p:extLst>
      <p:ext uri="{BB962C8B-B14F-4D97-AF65-F5344CB8AC3E}">
        <p14:creationId xmlns:p14="http://schemas.microsoft.com/office/powerpoint/2010/main" val="4216372192"/>
      </p:ext>
    </p:extLst>
  </p:cSld>
  <p:clrMapOvr>
    <a:masterClrMapping/>
  </p:clrMapOvr>
  <p:transition spd="slow"/>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a:extLst>
              <a:ext uri="{FF2B5EF4-FFF2-40B4-BE49-F238E27FC236}">
                <a16:creationId xmlns:a16="http://schemas.microsoft.com/office/drawing/2014/main" id="{50F35A7F-5F96-BA1E-5A4A-56F3A90B0856}"/>
              </a:ext>
            </a:extLst>
          </p:cNvPr>
          <p:cNvSpPr>
            <a:spLocks noGrp="1"/>
          </p:cNvSpPr>
          <p:nvPr>
            <p:ph type="title"/>
          </p:nvPr>
        </p:nvSpPr>
        <p:spPr/>
        <p:txBody>
          <a:bodyPr/>
          <a:lstStyle/>
          <a:p>
            <a:r>
              <a:rPr lang="en-US" dirty="0"/>
              <a:t>Web page source (example)</a:t>
            </a:r>
          </a:p>
        </p:txBody>
      </p:sp>
      <p:sp>
        <p:nvSpPr>
          <p:cNvPr id="4" name="Slide Number Placeholder 3">
            <a:extLst>
              <a:ext uri="{FF2B5EF4-FFF2-40B4-BE49-F238E27FC236}">
                <a16:creationId xmlns:a16="http://schemas.microsoft.com/office/drawing/2014/main" id="{46296DBB-2150-B9C2-0EF4-F76E7D7AAB7D}"/>
              </a:ext>
            </a:extLst>
          </p:cNvPr>
          <p:cNvSpPr>
            <a:spLocks noGrp="1"/>
          </p:cNvSpPr>
          <p:nvPr>
            <p:ph type="sldNum" sz="quarter" idx="4"/>
          </p:nvPr>
        </p:nvSpPr>
        <p:spPr/>
        <p:txBody>
          <a:bodyPr/>
          <a:lstStyle/>
          <a:p>
            <a:r>
              <a:rPr lang="en-US"/>
              <a:t>Application Layer: 2-</a:t>
            </a:r>
            <a:fld id="{C4204591-24BD-A542-B9D5-F8D8A88D2FEE}" type="slidenum">
              <a:rPr lang="en-US" smtClean="0"/>
              <a:pPr/>
              <a:t>20</a:t>
            </a:fld>
            <a:endParaRPr lang="en-US" dirty="0"/>
          </a:p>
        </p:txBody>
      </p:sp>
      <p:sp>
        <p:nvSpPr>
          <p:cNvPr id="6" name="TextBox 5">
            <a:extLst>
              <a:ext uri="{FF2B5EF4-FFF2-40B4-BE49-F238E27FC236}">
                <a16:creationId xmlns:a16="http://schemas.microsoft.com/office/drawing/2014/main" id="{C7E7CFC5-B4E2-67D9-FF5F-98986A6848E4}"/>
              </a:ext>
            </a:extLst>
          </p:cNvPr>
          <p:cNvSpPr txBox="1"/>
          <p:nvPr/>
        </p:nvSpPr>
        <p:spPr>
          <a:xfrm>
            <a:off x="55262" y="1176375"/>
            <a:ext cx="6483851" cy="5632311"/>
          </a:xfrm>
          <a:prstGeom prst="rect">
            <a:avLst/>
          </a:prstGeom>
          <a:noFill/>
          <a:ln w="38100">
            <a:solidFill>
              <a:srgbClr val="C00000"/>
            </a:solidFill>
          </a:ln>
        </p:spPr>
        <p:txBody>
          <a:bodyPr wrap="square">
            <a:spAutoFit/>
          </a:bodyPr>
          <a:lstStyle/>
          <a:p>
            <a:r>
              <a:rPr lang="en-US" dirty="0">
                <a:solidFill>
                  <a:srgbClr val="C00000"/>
                </a:solidFill>
              </a:rPr>
              <a:t>&lt;!doctype html&gt;</a:t>
            </a:r>
          </a:p>
          <a:p>
            <a:r>
              <a:rPr lang="en-US" dirty="0">
                <a:solidFill>
                  <a:srgbClr val="C00000"/>
                </a:solidFill>
              </a:rPr>
              <a:t>	&lt;html </a:t>
            </a:r>
            <a:r>
              <a:rPr lang="en-US" dirty="0" err="1">
                <a:solidFill>
                  <a:srgbClr val="C00000"/>
                </a:solidFill>
              </a:rPr>
              <a:t>itemscope</a:t>
            </a:r>
            <a:r>
              <a:rPr lang="en-US" dirty="0">
                <a:solidFill>
                  <a:srgbClr val="C00000"/>
                </a:solidFill>
              </a:rPr>
              <a:t>="" </a:t>
            </a:r>
            <a:r>
              <a:rPr lang="en-US" dirty="0" err="1">
                <a:solidFill>
                  <a:srgbClr val="C00000"/>
                </a:solidFill>
              </a:rPr>
              <a:t>itemtype</a:t>
            </a:r>
            <a:r>
              <a:rPr lang="en-US" dirty="0">
                <a:solidFill>
                  <a:srgbClr val="C00000"/>
                </a:solidFill>
              </a:rPr>
              <a:t>="http://</a:t>
            </a:r>
            <a:r>
              <a:rPr lang="en-US" dirty="0" err="1">
                <a:solidFill>
                  <a:srgbClr val="C00000"/>
                </a:solidFill>
              </a:rPr>
              <a:t>schema.org</a:t>
            </a:r>
            <a:r>
              <a:rPr lang="en-US" dirty="0">
                <a:solidFill>
                  <a:srgbClr val="C00000"/>
                </a:solidFill>
              </a:rPr>
              <a:t>/</a:t>
            </a:r>
            <a:r>
              <a:rPr lang="en-US" dirty="0" err="1">
                <a:solidFill>
                  <a:srgbClr val="C00000"/>
                </a:solidFill>
              </a:rPr>
              <a:t>WebPage</a:t>
            </a:r>
            <a:r>
              <a:rPr lang="en-US" dirty="0">
                <a:solidFill>
                  <a:srgbClr val="C00000"/>
                </a:solidFill>
              </a:rPr>
              <a:t>" lang="</a:t>
            </a:r>
            <a:r>
              <a:rPr lang="en-US" dirty="0" err="1">
                <a:solidFill>
                  <a:srgbClr val="C00000"/>
                </a:solidFill>
              </a:rPr>
              <a:t>en</a:t>
            </a:r>
            <a:r>
              <a:rPr lang="en-US" dirty="0">
                <a:solidFill>
                  <a:srgbClr val="C00000"/>
                </a:solidFill>
              </a:rPr>
              <a:t>"&gt;</a:t>
            </a:r>
          </a:p>
          <a:p>
            <a:r>
              <a:rPr lang="en-US" dirty="0">
                <a:solidFill>
                  <a:srgbClr val="C00000"/>
                </a:solidFill>
              </a:rPr>
              <a:t>	&lt;head&gt;</a:t>
            </a:r>
          </a:p>
          <a:p>
            <a:r>
              <a:rPr lang="en-US" dirty="0"/>
              <a:t>		&lt;meta charset="UTF-8"&gt;</a:t>
            </a:r>
          </a:p>
          <a:p>
            <a:r>
              <a:rPr lang="en-US" dirty="0"/>
              <a:t>		&lt;meta content="origin" name="referrer"&gt;&lt;meta content="Anm+hhtuh7NJguqSnXHEAIqqMaV+GXCks8WYXHJKF7l6AeYMj+wO+fi9OdDqFnJTg9t0492DykVxx4jpvFbxnA8AAABseyJvcmlnaW4iOiJodHRwczovL2dvb2dsZS5jb206NDQzIiwiZmVhdHVyZSI6IlByaXZhY3lTYW5kYm94QWRzQVBJcyIsImV4cGlyeSI6MTY5NTE2Nzk5OSwiaXNTdWJkb21haW4iOnRydWV9" http-</a:t>
            </a:r>
            <a:r>
              <a:rPr lang="en-US" dirty="0" err="1"/>
              <a:t>equiv</a:t>
            </a:r>
            <a:r>
              <a:rPr lang="en-US" dirty="0"/>
              <a:t>="origin-trial"&gt;</a:t>
            </a:r>
          </a:p>
          <a:p>
            <a:r>
              <a:rPr lang="en-US" dirty="0"/>
              <a:t>		</a:t>
            </a:r>
          </a:p>
          <a:p>
            <a:r>
              <a:rPr lang="en-US" dirty="0">
                <a:solidFill>
                  <a:srgbClr val="C00000"/>
                </a:solidFill>
              </a:rPr>
              <a:t>&lt;meta content="</a:t>
            </a:r>
            <a:r>
              <a:rPr lang="en-US" dirty="0">
                <a:solidFill>
                  <a:srgbClr val="C00000"/>
                </a:solidFill>
                <a:highlight>
                  <a:srgbClr val="FFFF00"/>
                </a:highlight>
              </a:rPr>
              <a:t>/images/branding/</a:t>
            </a:r>
            <a:r>
              <a:rPr lang="en-US" dirty="0" err="1">
                <a:solidFill>
                  <a:srgbClr val="C00000"/>
                </a:solidFill>
                <a:highlight>
                  <a:srgbClr val="FFFF00"/>
                </a:highlight>
              </a:rPr>
              <a:t>googleg</a:t>
            </a:r>
            <a:r>
              <a:rPr lang="en-US" dirty="0">
                <a:solidFill>
                  <a:srgbClr val="C00000"/>
                </a:solidFill>
                <a:highlight>
                  <a:srgbClr val="FFFF00"/>
                </a:highlight>
              </a:rPr>
              <a:t>/1x/googleg_standard_color_128dp.png" </a:t>
            </a:r>
            <a:r>
              <a:rPr lang="en-US" dirty="0">
                <a:solidFill>
                  <a:srgbClr val="C00000"/>
                </a:solidFill>
              </a:rPr>
              <a:t>itemprop="image"&gt;&lt;</a:t>
            </a:r>
            <a:r>
              <a:rPr lang="en-US" dirty="0"/>
              <a:t>title&gt;Google&lt;/title&gt;&lt;script nonce="</a:t>
            </a:r>
            <a:r>
              <a:rPr lang="en-US" dirty="0" err="1"/>
              <a:t>JJKfRqtwMmdETGNCuWyfCA</a:t>
            </a:r>
            <a:r>
              <a:rPr lang="en-US" dirty="0"/>
              <a:t>"&gt;window._</a:t>
            </a:r>
            <a:r>
              <a:rPr lang="en-US" dirty="0" err="1"/>
              <a:t>hst</a:t>
            </a:r>
            <a:r>
              <a:rPr lang="en-US" dirty="0"/>
              <a:t>=</a:t>
            </a:r>
            <a:r>
              <a:rPr lang="en-US" dirty="0" err="1"/>
              <a:t>Date.now</a:t>
            </a:r>
            <a:r>
              <a:rPr lang="en-US" dirty="0"/>
              <a:t>();&lt;/script&gt;&lt;script nonce="</a:t>
            </a:r>
            <a:r>
              <a:rPr lang="en-US" dirty="0" err="1"/>
              <a:t>JJKfRqtwMmdETGNCuWyfCA</a:t>
            </a:r>
            <a:r>
              <a:rPr lang="en-US" dirty="0"/>
              <a:t>"&gt;(function()</a:t>
            </a:r>
          </a:p>
          <a:p>
            <a:r>
              <a:rPr lang="en-US" dirty="0"/>
              <a:t>...</a:t>
            </a:r>
          </a:p>
          <a:p>
            <a:r>
              <a:rPr lang="en-US" dirty="0"/>
              <a:t>...</a:t>
            </a:r>
          </a:p>
        </p:txBody>
      </p:sp>
      <p:sp>
        <p:nvSpPr>
          <p:cNvPr id="8" name="TextBox 7">
            <a:extLst>
              <a:ext uri="{FF2B5EF4-FFF2-40B4-BE49-F238E27FC236}">
                <a16:creationId xmlns:a16="http://schemas.microsoft.com/office/drawing/2014/main" id="{552D0E49-BEE0-B38D-36D1-779DF2F0BA28}"/>
              </a:ext>
            </a:extLst>
          </p:cNvPr>
          <p:cNvSpPr txBox="1"/>
          <p:nvPr/>
        </p:nvSpPr>
        <p:spPr>
          <a:xfrm>
            <a:off x="6821521" y="6139165"/>
            <a:ext cx="5094248" cy="646331"/>
          </a:xfrm>
          <a:prstGeom prst="rect">
            <a:avLst/>
          </a:prstGeom>
          <a:noFill/>
        </p:spPr>
        <p:txBody>
          <a:bodyPr wrap="square">
            <a:spAutoFit/>
          </a:bodyPr>
          <a:lstStyle/>
          <a:p>
            <a:r>
              <a:rPr lang="en-US" dirty="0"/>
              <a:t>https://</a:t>
            </a:r>
            <a:r>
              <a:rPr lang="en-US" dirty="0" err="1"/>
              <a:t>www.google.com</a:t>
            </a:r>
            <a:r>
              <a:rPr lang="en-US" dirty="0">
                <a:highlight>
                  <a:srgbClr val="FFFF00"/>
                </a:highlight>
              </a:rPr>
              <a:t>/images/branding/</a:t>
            </a:r>
            <a:r>
              <a:rPr lang="en-US" dirty="0" err="1">
                <a:highlight>
                  <a:srgbClr val="FFFF00"/>
                </a:highlight>
              </a:rPr>
              <a:t>googleg</a:t>
            </a:r>
            <a:r>
              <a:rPr lang="en-US" dirty="0">
                <a:highlight>
                  <a:srgbClr val="FFFF00"/>
                </a:highlight>
              </a:rPr>
              <a:t>/1x/googleg_standard_color_128dp.png</a:t>
            </a:r>
          </a:p>
        </p:txBody>
      </p:sp>
      <p:pic>
        <p:nvPicPr>
          <p:cNvPr id="1026" name="Picture 2">
            <a:extLst>
              <a:ext uri="{FF2B5EF4-FFF2-40B4-BE49-F238E27FC236}">
                <a16:creationId xmlns:a16="http://schemas.microsoft.com/office/drawing/2014/main" id="{3F15788D-1652-AF6C-C3AF-9A3202281A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60215" y="4358455"/>
            <a:ext cx="1625600" cy="1625600"/>
          </a:xfrm>
          <a:prstGeom prst="rect">
            <a:avLst/>
          </a:prstGeom>
          <a:noFill/>
          <a:extLst>
            <a:ext uri="{909E8E84-426E-40DD-AFC4-6F175D3DCCD1}">
              <a14:hiddenFill xmlns:a14="http://schemas.microsoft.com/office/drawing/2010/main">
                <a:solidFill>
                  <a:srgbClr val="FFFFFF"/>
                </a:solidFill>
              </a14:hiddenFill>
            </a:ext>
          </a:extLst>
        </p:spPr>
      </p:pic>
      <p:sp>
        <p:nvSpPr>
          <p:cNvPr id="9" name="Line 19">
            <a:extLst>
              <a:ext uri="{FF2B5EF4-FFF2-40B4-BE49-F238E27FC236}">
                <a16:creationId xmlns:a16="http://schemas.microsoft.com/office/drawing/2014/main" id="{27EF0942-4802-384C-00A2-8E711D458725}"/>
              </a:ext>
            </a:extLst>
          </p:cNvPr>
          <p:cNvSpPr>
            <a:spLocks noChangeShapeType="1"/>
          </p:cNvSpPr>
          <p:nvPr/>
        </p:nvSpPr>
        <p:spPr bwMode="auto">
          <a:xfrm>
            <a:off x="6480029" y="5202044"/>
            <a:ext cx="1523217" cy="13433"/>
          </a:xfrm>
          <a:prstGeom prst="line">
            <a:avLst/>
          </a:prstGeom>
          <a:noFill/>
          <a:ln w="76200">
            <a:solidFill>
              <a:srgbClr val="C0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pic>
        <p:nvPicPr>
          <p:cNvPr id="10" name="Picture 9">
            <a:extLst>
              <a:ext uri="{FF2B5EF4-FFF2-40B4-BE49-F238E27FC236}">
                <a16:creationId xmlns:a16="http://schemas.microsoft.com/office/drawing/2014/main" id="{4263BDAE-4D74-BA56-E07C-55CC2F2BE771}"/>
              </a:ext>
            </a:extLst>
          </p:cNvPr>
          <p:cNvPicPr>
            <a:picLocks noChangeAspect="1"/>
          </p:cNvPicPr>
          <p:nvPr/>
        </p:nvPicPr>
        <p:blipFill>
          <a:blip r:embed="rId4"/>
          <a:stretch>
            <a:fillRect/>
          </a:stretch>
        </p:blipFill>
        <p:spPr>
          <a:xfrm>
            <a:off x="10385812" y="2605388"/>
            <a:ext cx="457200" cy="622300"/>
          </a:xfrm>
          <a:prstGeom prst="rect">
            <a:avLst/>
          </a:prstGeom>
        </p:spPr>
      </p:pic>
      <p:pic>
        <p:nvPicPr>
          <p:cNvPr id="11" name="Picture 10">
            <a:extLst>
              <a:ext uri="{FF2B5EF4-FFF2-40B4-BE49-F238E27FC236}">
                <a16:creationId xmlns:a16="http://schemas.microsoft.com/office/drawing/2014/main" id="{35C0DFE2-B294-09B0-3955-DDFD23DBBD90}"/>
              </a:ext>
            </a:extLst>
          </p:cNvPr>
          <p:cNvPicPr>
            <a:picLocks noChangeAspect="1"/>
          </p:cNvPicPr>
          <p:nvPr/>
        </p:nvPicPr>
        <p:blipFill>
          <a:blip r:embed="rId5"/>
          <a:stretch>
            <a:fillRect/>
          </a:stretch>
        </p:blipFill>
        <p:spPr>
          <a:xfrm>
            <a:off x="10948573" y="2602588"/>
            <a:ext cx="457200" cy="622300"/>
          </a:xfrm>
          <a:prstGeom prst="rect">
            <a:avLst/>
          </a:prstGeom>
        </p:spPr>
      </p:pic>
      <p:sp>
        <p:nvSpPr>
          <p:cNvPr id="13" name="TextBox 12">
            <a:extLst>
              <a:ext uri="{FF2B5EF4-FFF2-40B4-BE49-F238E27FC236}">
                <a16:creationId xmlns:a16="http://schemas.microsoft.com/office/drawing/2014/main" id="{D71A716B-8123-65BA-6092-BC56363F1E3F}"/>
              </a:ext>
            </a:extLst>
          </p:cNvPr>
          <p:cNvSpPr txBox="1"/>
          <p:nvPr/>
        </p:nvSpPr>
        <p:spPr>
          <a:xfrm>
            <a:off x="10707982" y="1979031"/>
            <a:ext cx="1428756" cy="646331"/>
          </a:xfrm>
          <a:prstGeom prst="rect">
            <a:avLst/>
          </a:prstGeom>
          <a:noFill/>
        </p:spPr>
        <p:txBody>
          <a:bodyPr wrap="square">
            <a:spAutoFit/>
          </a:bodyPr>
          <a:lstStyle/>
          <a:p>
            <a:r>
              <a:rPr lang="en-US" sz="3600" dirty="0">
                <a:solidFill>
                  <a:srgbClr val="C00000"/>
                </a:solidFill>
              </a:rPr>
              <a:t>?</a:t>
            </a:r>
            <a:endParaRPr lang="en-US" sz="3600" dirty="0"/>
          </a:p>
        </p:txBody>
      </p:sp>
      <p:pic>
        <p:nvPicPr>
          <p:cNvPr id="16" name="Picture 15">
            <a:extLst>
              <a:ext uri="{FF2B5EF4-FFF2-40B4-BE49-F238E27FC236}">
                <a16:creationId xmlns:a16="http://schemas.microsoft.com/office/drawing/2014/main" id="{AA450823-F40C-DAD1-3A16-6311FE147E45}"/>
              </a:ext>
            </a:extLst>
          </p:cNvPr>
          <p:cNvPicPr>
            <a:picLocks noChangeAspect="1"/>
          </p:cNvPicPr>
          <p:nvPr/>
        </p:nvPicPr>
        <p:blipFill>
          <a:blip r:embed="rId6"/>
          <a:stretch>
            <a:fillRect/>
          </a:stretch>
        </p:blipFill>
        <p:spPr>
          <a:xfrm>
            <a:off x="7796258" y="1089710"/>
            <a:ext cx="2300396" cy="1566125"/>
          </a:xfrm>
          <a:prstGeom prst="rect">
            <a:avLst/>
          </a:prstGeom>
        </p:spPr>
      </p:pic>
      <p:sp>
        <p:nvSpPr>
          <p:cNvPr id="17" name="Rectangle 16">
            <a:extLst>
              <a:ext uri="{FF2B5EF4-FFF2-40B4-BE49-F238E27FC236}">
                <a16:creationId xmlns:a16="http://schemas.microsoft.com/office/drawing/2014/main" id="{7A0BDAC4-9D50-F7BD-0A34-1023CFF10725}"/>
              </a:ext>
            </a:extLst>
          </p:cNvPr>
          <p:cNvSpPr/>
          <p:nvPr/>
        </p:nvSpPr>
        <p:spPr bwMode="auto">
          <a:xfrm>
            <a:off x="8010536" y="1210191"/>
            <a:ext cx="2086118" cy="1402980"/>
          </a:xfrm>
          <a:prstGeom prst="rect">
            <a:avLst/>
          </a:prstGeom>
          <a:noFill/>
          <a:ln w="3810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indent="-342900" eaLnBrk="0" fontAlgn="base" hangingPunct="0">
              <a:spcBef>
                <a:spcPct val="20000"/>
              </a:spcBef>
              <a:spcAft>
                <a:spcPct val="0"/>
              </a:spcAft>
              <a:buClr>
                <a:schemeClr val="accent2"/>
              </a:buClr>
              <a:buSzPct val="85000"/>
            </a:pPr>
            <a:endParaRPr lang="en-US" sz="2400">
              <a:latin typeface="Comic Sans MS" pitchFamily="66" charset="0"/>
            </a:endParaRPr>
          </a:p>
        </p:txBody>
      </p:sp>
      <p:sp>
        <p:nvSpPr>
          <p:cNvPr id="18" name="Line 19">
            <a:extLst>
              <a:ext uri="{FF2B5EF4-FFF2-40B4-BE49-F238E27FC236}">
                <a16:creationId xmlns:a16="http://schemas.microsoft.com/office/drawing/2014/main" id="{7E4204B9-F415-8FC1-2605-9707DF1AE473}"/>
              </a:ext>
            </a:extLst>
          </p:cNvPr>
          <p:cNvSpPr>
            <a:spLocks noChangeShapeType="1"/>
          </p:cNvSpPr>
          <p:nvPr/>
        </p:nvSpPr>
        <p:spPr bwMode="auto">
          <a:xfrm>
            <a:off x="9785815" y="1804889"/>
            <a:ext cx="922167" cy="757835"/>
          </a:xfrm>
          <a:prstGeom prst="line">
            <a:avLst/>
          </a:prstGeom>
          <a:noFill/>
          <a:ln w="76200">
            <a:solidFill>
              <a:srgbClr val="C0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976677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1"/>
      <p:bldP spid="1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Web page</a:t>
            </a:r>
            <a:endParaRPr lang="en-US" sz="4400"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First, a quick review…</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objects,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each of</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which can be stored on different Web servers</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 can be HTML file, JPEG image, Java applet, audio file,…</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base HTML-file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which includes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several referenced objects, each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addressable by a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URL,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1344659" y="5403954"/>
            <a:ext cx="9964744" cy="646113"/>
            <a:chOff x="808" y="3269"/>
            <a:chExt cx="6277" cy="407"/>
          </a:xfrm>
        </p:grpSpPr>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16200000">
              <a:off x="5029" y="1370"/>
              <a:ext cx="157" cy="3955"/>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4637" y="3381"/>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path</a:t>
              </a:r>
              <a:r>
                <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name</a:t>
              </a:r>
            </a:p>
          </p:txBody>
        </p:sp>
      </p:grpSp>
      <p:sp>
        <p:nvSpPr>
          <p:cNvPr id="10" name="Slide Number Placeholder 2">
            <a:extLst>
              <a:ext uri="{FF2B5EF4-FFF2-40B4-BE49-F238E27FC236}">
                <a16:creationId xmlns:a16="http://schemas.microsoft.com/office/drawing/2014/main" id="{31E9D565-6810-E44B-9B1D-6FAB7B7F8E1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21</a:t>
            </a:fld>
            <a:endParaRPr lang="en-US" dirty="0"/>
          </a:p>
        </p:txBody>
      </p:sp>
      <p:sp>
        <p:nvSpPr>
          <p:cNvPr id="2" name="Rectangle 1">
            <a:extLst>
              <a:ext uri="{FF2B5EF4-FFF2-40B4-BE49-F238E27FC236}">
                <a16:creationId xmlns:a16="http://schemas.microsoft.com/office/drawing/2014/main" id="{B804FA64-4603-42DB-5E7F-0CE42503AE13}"/>
              </a:ext>
            </a:extLst>
          </p:cNvPr>
          <p:cNvSpPr/>
          <p:nvPr/>
        </p:nvSpPr>
        <p:spPr>
          <a:xfrm>
            <a:off x="4955916" y="4928912"/>
            <a:ext cx="6566689" cy="369332"/>
          </a:xfrm>
          <a:prstGeom prst="rect">
            <a:avLst/>
          </a:prstGeom>
        </p:spPr>
        <p:txBody>
          <a:bodyPr wrap="square">
            <a:spAutoFit/>
          </a:bodyPr>
          <a:lstStyle/>
          <a:p>
            <a:r>
              <a:rPr lang="en-US" dirty="0">
                <a:solidFill>
                  <a:srgbClr val="FF0000"/>
                </a:solidFill>
                <a:highlight>
                  <a:srgbClr val="FFFF00"/>
                </a:highlight>
              </a:rPr>
              <a:t>/images/branding/</a:t>
            </a:r>
            <a:r>
              <a:rPr lang="en-US" dirty="0" err="1">
                <a:solidFill>
                  <a:srgbClr val="FF0000"/>
                </a:solidFill>
                <a:highlight>
                  <a:srgbClr val="FFFF00"/>
                </a:highlight>
              </a:rPr>
              <a:t>googleg</a:t>
            </a:r>
            <a:r>
              <a:rPr lang="en-US" dirty="0">
                <a:solidFill>
                  <a:srgbClr val="FF0000"/>
                </a:solidFill>
                <a:highlight>
                  <a:srgbClr val="FFFF00"/>
                </a:highlight>
              </a:rPr>
              <a:t>/1x/googleg_standard_color_128dp.png</a:t>
            </a:r>
          </a:p>
        </p:txBody>
      </p:sp>
      <p:sp>
        <p:nvSpPr>
          <p:cNvPr id="3" name="Rectangle 2">
            <a:extLst>
              <a:ext uri="{FF2B5EF4-FFF2-40B4-BE49-F238E27FC236}">
                <a16:creationId xmlns:a16="http://schemas.microsoft.com/office/drawing/2014/main" id="{FED7BF95-A0B4-C992-0E06-3FAC8FCDBEED}"/>
              </a:ext>
            </a:extLst>
          </p:cNvPr>
          <p:cNvSpPr/>
          <p:nvPr/>
        </p:nvSpPr>
        <p:spPr>
          <a:xfrm>
            <a:off x="1281947" y="4928912"/>
            <a:ext cx="4572000" cy="369332"/>
          </a:xfrm>
          <a:prstGeom prst="rect">
            <a:avLst/>
          </a:prstGeom>
        </p:spPr>
        <p:txBody>
          <a:bodyPr>
            <a:spAutoFit/>
          </a:bodyPr>
          <a:lstStyle/>
          <a:p>
            <a:r>
              <a:rPr lang="en-US" dirty="0">
                <a:solidFill>
                  <a:srgbClr val="000000"/>
                </a:solidFill>
                <a:latin typeface="Courier"/>
                <a:cs typeface="Courier"/>
              </a:rPr>
              <a:t>http://</a:t>
            </a:r>
            <a:r>
              <a:rPr lang="en-US" dirty="0" err="1">
                <a:solidFill>
                  <a:srgbClr val="000000"/>
                </a:solidFill>
                <a:latin typeface="Courier"/>
                <a:cs typeface="Courier"/>
              </a:rPr>
              <a:t>www.google.com</a:t>
            </a:r>
            <a:endParaRPr lang="en-US" dirty="0">
              <a:solidFill>
                <a:srgbClr val="000000"/>
              </a:solidFill>
              <a:latin typeface="Courier"/>
              <a:cs typeface="Courier"/>
            </a:endParaRPr>
          </a:p>
        </p:txBody>
      </p:sp>
    </p:spTree>
    <p:extLst>
      <p:ext uri="{BB962C8B-B14F-4D97-AF65-F5344CB8AC3E}">
        <p14:creationId xmlns:p14="http://schemas.microsoft.com/office/powerpoint/2010/main" val="1237811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Effect transition="in" filter="dissolve">
                                      <p:cBhvr>
                                        <p:cTn id="7" dur="500"/>
                                        <p:tgtEl>
                                          <p:spTgt spid="8">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3" end="3"/>
                                            </p:txEl>
                                          </p:spTgt>
                                        </p:tgtEl>
                                        <p:attrNameLst>
                                          <p:attrName>style.visibility</p:attrName>
                                        </p:attrNameLst>
                                      </p:cBhvr>
                                      <p:to>
                                        <p:strVal val="visible"/>
                                      </p:to>
                                    </p:set>
                                    <p:animEffect transition="in" filter="dissolve">
                                      <p:cBhvr>
                                        <p:cTn id="12" dur="500"/>
                                        <p:tgtEl>
                                          <p:spTgt spid="8">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4 Questions in Web and HTTP </a:t>
            </a:r>
          </a:p>
        </p:txBody>
      </p:sp>
      <p:sp>
        <p:nvSpPr>
          <p:cNvPr id="3" name="Content Placeholder 2"/>
          <p:cNvSpPr>
            <a:spLocks noGrp="1"/>
          </p:cNvSpPr>
          <p:nvPr>
            <p:ph idx="1"/>
          </p:nvPr>
        </p:nvSpPr>
        <p:spPr/>
        <p:txBody>
          <a:bodyPr>
            <a:normAutofit lnSpcReduction="10000"/>
          </a:bodyPr>
          <a:lstStyle/>
          <a:p>
            <a:r>
              <a:rPr lang="en-US" dirty="0">
                <a:solidFill>
                  <a:schemeClr val="bg1">
                    <a:lumMod val="75000"/>
                  </a:schemeClr>
                </a:solidFill>
              </a:rPr>
              <a:t>What content to transfer?</a:t>
            </a:r>
          </a:p>
          <a:p>
            <a:pPr lvl="1"/>
            <a:r>
              <a:rPr lang="en-US" dirty="0">
                <a:solidFill>
                  <a:schemeClr val="bg1">
                    <a:lumMod val="75000"/>
                  </a:schemeClr>
                </a:solidFill>
              </a:rPr>
              <a:t>Web pages</a:t>
            </a:r>
          </a:p>
          <a:p>
            <a:pPr lvl="1"/>
            <a:endParaRPr lang="en-US" dirty="0">
              <a:solidFill>
                <a:schemeClr val="bg1">
                  <a:lumMod val="75000"/>
                </a:schemeClr>
              </a:solidFill>
            </a:endParaRPr>
          </a:p>
          <a:p>
            <a:r>
              <a:rPr lang="en-US" dirty="0"/>
              <a:t>How to transfer?</a:t>
            </a:r>
          </a:p>
          <a:p>
            <a:pPr lvl="1"/>
            <a:r>
              <a:rPr lang="en-US" dirty="0"/>
              <a:t>HTTP connections</a:t>
            </a:r>
          </a:p>
          <a:p>
            <a:pPr lvl="1"/>
            <a:endParaRPr lang="en-US" dirty="0"/>
          </a:p>
          <a:p>
            <a:r>
              <a:rPr lang="en-US" dirty="0">
                <a:solidFill>
                  <a:schemeClr val="bg1">
                    <a:lumMod val="75000"/>
                  </a:schemeClr>
                </a:solidFill>
              </a:rPr>
              <a:t>In what messages?</a:t>
            </a:r>
          </a:p>
          <a:p>
            <a:pPr lvl="1"/>
            <a:r>
              <a:rPr lang="en-US" dirty="0">
                <a:solidFill>
                  <a:schemeClr val="bg1">
                    <a:lumMod val="75000"/>
                  </a:schemeClr>
                </a:solidFill>
              </a:rPr>
              <a:t>HTTP messages</a:t>
            </a:r>
          </a:p>
          <a:p>
            <a:endParaRPr lang="en-US" dirty="0"/>
          </a:p>
          <a:p>
            <a:r>
              <a:rPr lang="en-US" dirty="0">
                <a:solidFill>
                  <a:schemeClr val="bg1">
                    <a:lumMod val="75000"/>
                  </a:schemeClr>
                </a:solidFill>
              </a:rPr>
              <a:t>Advanced features</a:t>
            </a:r>
          </a:p>
        </p:txBody>
      </p:sp>
      <p:sp>
        <p:nvSpPr>
          <p:cNvPr id="5" name="Line 19"/>
          <p:cNvSpPr>
            <a:spLocks noChangeShapeType="1"/>
          </p:cNvSpPr>
          <p:nvPr/>
        </p:nvSpPr>
        <p:spPr bwMode="auto">
          <a:xfrm>
            <a:off x="6309895" y="2713790"/>
            <a:ext cx="2954755" cy="27611"/>
          </a:xfrm>
          <a:prstGeom prst="line">
            <a:avLst/>
          </a:prstGeom>
          <a:noFill/>
          <a:ln w="28575">
            <a:solidFill>
              <a:srgbClr val="CC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6" name="Line 20"/>
          <p:cNvSpPr>
            <a:spLocks noChangeShapeType="1"/>
          </p:cNvSpPr>
          <p:nvPr/>
        </p:nvSpPr>
        <p:spPr bwMode="auto">
          <a:xfrm flipH="1" flipV="1">
            <a:off x="6309894" y="2994527"/>
            <a:ext cx="3007144" cy="26165"/>
          </a:xfrm>
          <a:prstGeom prst="line">
            <a:avLst/>
          </a:prstGeom>
          <a:noFill/>
          <a:ln w="28575">
            <a:solidFill>
              <a:srgbClr val="CC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7" name="Group 44"/>
          <p:cNvGrpSpPr>
            <a:grpSpLocks/>
          </p:cNvGrpSpPr>
          <p:nvPr/>
        </p:nvGrpSpPr>
        <p:grpSpPr bwMode="auto">
          <a:xfrm>
            <a:off x="4999785" y="2430977"/>
            <a:ext cx="1279275" cy="1258720"/>
            <a:chOff x="-44" y="1473"/>
            <a:chExt cx="981" cy="1105"/>
          </a:xfrm>
        </p:grpSpPr>
        <p:pic>
          <p:nvPicPr>
            <p:cNvPr id="8" name="Picture 45"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Freeform 46"/>
            <p:cNvSpPr>
              <a:spLocks/>
            </p:cNvSpPr>
            <p:nvPr/>
          </p:nvSpPr>
          <p:spPr bwMode="auto">
            <a:xfrm flipH="1">
              <a:off x="374" y="1579"/>
              <a:ext cx="477" cy="506"/>
            </a:xfrm>
            <a:custGeom>
              <a:avLst/>
              <a:gdLst>
                <a:gd name="T0" fmla="*/ 0 w 356"/>
                <a:gd name="T1" fmla="*/ 0 h 368"/>
                <a:gd name="T2" fmla="*/ 139825 w 356"/>
                <a:gd name="T3" fmla="*/ 11340 h 368"/>
                <a:gd name="T4" fmla="*/ 165873 w 356"/>
                <a:gd name="T5" fmla="*/ 236254 h 368"/>
                <a:gd name="T6" fmla="*/ 36556 w 356"/>
                <a:gd name="T7" fmla="*/ 2954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 name="Group 47"/>
          <p:cNvGrpSpPr>
            <a:grpSpLocks/>
          </p:cNvGrpSpPr>
          <p:nvPr/>
        </p:nvGrpSpPr>
        <p:grpSpPr bwMode="auto">
          <a:xfrm>
            <a:off x="9402764" y="2245991"/>
            <a:ext cx="695325" cy="1282700"/>
            <a:chOff x="4140" y="429"/>
            <a:chExt cx="1425" cy="2396"/>
          </a:xfrm>
        </p:grpSpPr>
        <p:sp>
          <p:nvSpPr>
            <p:cNvPr id="11" name="Freeform 48"/>
            <p:cNvSpPr>
              <a:spLocks/>
            </p:cNvSpPr>
            <p:nvPr/>
          </p:nvSpPr>
          <p:spPr bwMode="auto">
            <a:xfrm>
              <a:off x="5268" y="433"/>
              <a:ext cx="283" cy="2286"/>
            </a:xfrm>
            <a:custGeom>
              <a:avLst/>
              <a:gdLst>
                <a:gd name="T0" fmla="*/ 2 w 354"/>
                <a:gd name="T1" fmla="*/ 0 h 2742"/>
                <a:gd name="T2" fmla="*/ 3 w 354"/>
                <a:gd name="T3" fmla="*/ 8 h 2742"/>
                <a:gd name="T4" fmla="*/ 3 w 354"/>
                <a:gd name="T5" fmla="*/ 58 h 2742"/>
                <a:gd name="T6" fmla="*/ 0 w 354"/>
                <a:gd name="T7" fmla="*/ 6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Rectangle 49"/>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Freeform 50"/>
            <p:cNvSpPr>
              <a:spLocks/>
            </p:cNvSpPr>
            <p:nvPr/>
          </p:nvSpPr>
          <p:spPr bwMode="auto">
            <a:xfrm>
              <a:off x="5321" y="570"/>
              <a:ext cx="169" cy="2115"/>
            </a:xfrm>
            <a:custGeom>
              <a:avLst/>
              <a:gdLst>
                <a:gd name="T0" fmla="*/ 2 w 211"/>
                <a:gd name="T1" fmla="*/ 0 h 2537"/>
                <a:gd name="T2" fmla="*/ 2 w 211"/>
                <a:gd name="T3" fmla="*/ 6 h 2537"/>
                <a:gd name="T4" fmla="*/ 2 w 211"/>
                <a:gd name="T5" fmla="*/ 54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51"/>
            <p:cNvSpPr>
              <a:spLocks/>
            </p:cNvSpPr>
            <p:nvPr/>
          </p:nvSpPr>
          <p:spPr bwMode="auto">
            <a:xfrm>
              <a:off x="5284" y="1640"/>
              <a:ext cx="263" cy="189"/>
            </a:xfrm>
            <a:custGeom>
              <a:avLst/>
              <a:gdLst>
                <a:gd name="T0" fmla="*/ 2 w 328"/>
                <a:gd name="T1" fmla="*/ 0 h 226"/>
                <a:gd name="T2" fmla="*/ 3 w 328"/>
                <a:gd name="T3" fmla="*/ 3 h 226"/>
                <a:gd name="T4" fmla="*/ 3 w 328"/>
                <a:gd name="T5" fmla="*/ 6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Rectangle 52"/>
            <p:cNvSpPr>
              <a:spLocks noChangeArrowheads="1"/>
            </p:cNvSpPr>
            <p:nvPr/>
          </p:nvSpPr>
          <p:spPr bwMode="auto">
            <a:xfrm>
              <a:off x="4212" y="693"/>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6" name="Group 53"/>
            <p:cNvGrpSpPr>
              <a:grpSpLocks/>
            </p:cNvGrpSpPr>
            <p:nvPr/>
          </p:nvGrpSpPr>
          <p:grpSpPr bwMode="auto">
            <a:xfrm>
              <a:off x="4749" y="668"/>
              <a:ext cx="581" cy="145"/>
              <a:chOff x="614" y="2568"/>
              <a:chExt cx="725" cy="139"/>
            </a:xfrm>
          </p:grpSpPr>
          <p:sp>
            <p:nvSpPr>
              <p:cNvPr id="41" name="AutoShape 54"/>
              <p:cNvSpPr>
                <a:spLocks noChangeArrowheads="1"/>
              </p:cNvSpPr>
              <p:nvPr/>
            </p:nvSpPr>
            <p:spPr bwMode="auto">
              <a:xfrm>
                <a:off x="613" y="2569"/>
                <a:ext cx="727" cy="13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2" name="AutoShape 55"/>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7" name="Rectangle 56"/>
            <p:cNvSpPr>
              <a:spLocks noChangeArrowheads="1"/>
            </p:cNvSpPr>
            <p:nvPr/>
          </p:nvSpPr>
          <p:spPr bwMode="auto">
            <a:xfrm>
              <a:off x="4225" y="1019"/>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 name="Group 57"/>
            <p:cNvGrpSpPr>
              <a:grpSpLocks/>
            </p:cNvGrpSpPr>
            <p:nvPr/>
          </p:nvGrpSpPr>
          <p:grpSpPr bwMode="auto">
            <a:xfrm>
              <a:off x="4747" y="994"/>
              <a:ext cx="581" cy="134"/>
              <a:chOff x="614" y="2568"/>
              <a:chExt cx="725" cy="139"/>
            </a:xfrm>
          </p:grpSpPr>
          <p:sp>
            <p:nvSpPr>
              <p:cNvPr id="39" name="AutoShape 58"/>
              <p:cNvSpPr>
                <a:spLocks noChangeArrowheads="1"/>
              </p:cNvSpPr>
              <p:nvPr/>
            </p:nvSpPr>
            <p:spPr bwMode="auto">
              <a:xfrm>
                <a:off x="616" y="2569"/>
                <a:ext cx="723" cy="138"/>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0" name="AutoShape 59"/>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9" name="Rectangle 60"/>
            <p:cNvSpPr>
              <a:spLocks noChangeArrowheads="1"/>
            </p:cNvSpPr>
            <p:nvPr/>
          </p:nvSpPr>
          <p:spPr bwMode="auto">
            <a:xfrm>
              <a:off x="4218" y="1357"/>
              <a:ext cx="595" cy="47"/>
            </a:xfrm>
            <a:prstGeom prst="rect">
              <a:avLst/>
            </a:prstGeom>
            <a:solidFill>
              <a:schemeClr val="tx1"/>
            </a:solidFill>
            <a:ln w="9525">
              <a:solidFill>
                <a:schemeClr val="tx1"/>
              </a:solidFill>
              <a:miter lim="800000"/>
              <a:headEnd/>
              <a:tailEnd/>
            </a:ln>
          </p:spPr>
          <p:txBody>
            <a:bodyPr wrap="none" anchor="ctr"/>
            <a:lstStyle/>
            <a:p>
              <a:endParaRPr lang="en-US"/>
            </a:p>
          </p:txBody>
        </p:sp>
        <p:sp>
          <p:nvSpPr>
            <p:cNvPr id="20" name="Rectangle 61"/>
            <p:cNvSpPr>
              <a:spLocks noChangeArrowheads="1"/>
            </p:cNvSpPr>
            <p:nvPr/>
          </p:nvSpPr>
          <p:spPr bwMode="auto">
            <a:xfrm>
              <a:off x="4228" y="1654"/>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21" name="Group 62"/>
            <p:cNvGrpSpPr>
              <a:grpSpLocks/>
            </p:cNvGrpSpPr>
            <p:nvPr/>
          </p:nvGrpSpPr>
          <p:grpSpPr bwMode="auto">
            <a:xfrm>
              <a:off x="4735" y="1627"/>
              <a:ext cx="582" cy="151"/>
              <a:chOff x="614" y="2568"/>
              <a:chExt cx="725" cy="139"/>
            </a:xfrm>
          </p:grpSpPr>
          <p:sp>
            <p:nvSpPr>
              <p:cNvPr id="37" name="AutoShape 63"/>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 name="AutoShape 64"/>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2" name="Freeform 65"/>
            <p:cNvSpPr>
              <a:spLocks/>
            </p:cNvSpPr>
            <p:nvPr/>
          </p:nvSpPr>
          <p:spPr bwMode="auto">
            <a:xfrm>
              <a:off x="5288" y="1354"/>
              <a:ext cx="263" cy="188"/>
            </a:xfrm>
            <a:custGeom>
              <a:avLst/>
              <a:gdLst>
                <a:gd name="T0" fmla="*/ 2 w 328"/>
                <a:gd name="T1" fmla="*/ 0 h 226"/>
                <a:gd name="T2" fmla="*/ 3 w 328"/>
                <a:gd name="T3" fmla="*/ 2 h 226"/>
                <a:gd name="T4" fmla="*/ 3 w 328"/>
                <a:gd name="T5" fmla="*/ 5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23" name="Group 66"/>
            <p:cNvGrpSpPr>
              <a:grpSpLocks/>
            </p:cNvGrpSpPr>
            <p:nvPr/>
          </p:nvGrpSpPr>
          <p:grpSpPr bwMode="auto">
            <a:xfrm>
              <a:off x="4739" y="1327"/>
              <a:ext cx="582" cy="139"/>
              <a:chOff x="614" y="2568"/>
              <a:chExt cx="725" cy="139"/>
            </a:xfrm>
          </p:grpSpPr>
          <p:sp>
            <p:nvSpPr>
              <p:cNvPr id="35" name="AutoShape 67"/>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6" name="AutoShape 68"/>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4" name="Rectangle 69"/>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p>
              <a:endParaRPr lang="en-US"/>
            </a:p>
          </p:txBody>
        </p:sp>
        <p:sp>
          <p:nvSpPr>
            <p:cNvPr id="25" name="Freeform 70"/>
            <p:cNvSpPr>
              <a:spLocks/>
            </p:cNvSpPr>
            <p:nvPr/>
          </p:nvSpPr>
          <p:spPr bwMode="auto">
            <a:xfrm>
              <a:off x="5312" y="1007"/>
              <a:ext cx="237" cy="213"/>
            </a:xfrm>
            <a:custGeom>
              <a:avLst/>
              <a:gdLst>
                <a:gd name="T0" fmla="*/ 2 w 296"/>
                <a:gd name="T1" fmla="*/ 0 h 256"/>
                <a:gd name="T2" fmla="*/ 3 w 296"/>
                <a:gd name="T3" fmla="*/ 2 h 256"/>
                <a:gd name="T4" fmla="*/ 3 w 296"/>
                <a:gd name="T5" fmla="*/ 5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Freeform 71"/>
            <p:cNvSpPr>
              <a:spLocks/>
            </p:cNvSpPr>
            <p:nvPr/>
          </p:nvSpPr>
          <p:spPr bwMode="auto">
            <a:xfrm>
              <a:off x="5315" y="680"/>
              <a:ext cx="244" cy="240"/>
            </a:xfrm>
            <a:custGeom>
              <a:avLst/>
              <a:gdLst>
                <a:gd name="T0" fmla="*/ 0 w 304"/>
                <a:gd name="T1" fmla="*/ 0 h 288"/>
                <a:gd name="T2" fmla="*/ 3 w 304"/>
                <a:gd name="T3" fmla="*/ 4 h 288"/>
                <a:gd name="T4" fmla="*/ 2 w 304"/>
                <a:gd name="T5" fmla="*/ 7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72"/>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8" name="Freeform 73"/>
            <p:cNvSpPr>
              <a:spLocks/>
            </p:cNvSpPr>
            <p:nvPr/>
          </p:nvSpPr>
          <p:spPr bwMode="auto">
            <a:xfrm>
              <a:off x="5302" y="2614"/>
              <a:ext cx="245" cy="200"/>
            </a:xfrm>
            <a:custGeom>
              <a:avLst/>
              <a:gdLst>
                <a:gd name="T0" fmla="*/ 0 w 306"/>
                <a:gd name="T1" fmla="*/ 3 h 240"/>
                <a:gd name="T2" fmla="*/ 2 w 306"/>
                <a:gd name="T3" fmla="*/ 6 h 240"/>
                <a:gd name="T4" fmla="*/ 3 w 306"/>
                <a:gd name="T5" fmla="*/ 3 h 240"/>
                <a:gd name="T6" fmla="*/ 3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AutoShape 74"/>
            <p:cNvSpPr>
              <a:spLocks noChangeArrowheads="1"/>
            </p:cNvSpPr>
            <p:nvPr/>
          </p:nvSpPr>
          <p:spPr bwMode="auto">
            <a:xfrm>
              <a:off x="4140" y="2677"/>
              <a:ext cx="1201" cy="148"/>
            </a:xfrm>
            <a:prstGeom prst="roundRect">
              <a:avLst>
                <a:gd name="adj" fmla="val 50000"/>
              </a:avLst>
            </a:prstGeom>
            <a:solidFill>
              <a:srgbClr val="DDDDDD"/>
            </a:solidFill>
            <a:ln w="9525">
              <a:solidFill>
                <a:schemeClr val="tx1"/>
              </a:solidFill>
              <a:round/>
              <a:headEnd/>
              <a:tailEnd/>
            </a:ln>
          </p:spPr>
          <p:txBody>
            <a:bodyPr wrap="none" anchor="ctr"/>
            <a:lstStyle/>
            <a:p>
              <a:endParaRPr lang="en-US"/>
            </a:p>
          </p:txBody>
        </p:sp>
        <p:sp>
          <p:nvSpPr>
            <p:cNvPr id="30" name="AutoShape 75"/>
            <p:cNvSpPr>
              <a:spLocks noChangeArrowheads="1"/>
            </p:cNvSpPr>
            <p:nvPr/>
          </p:nvSpPr>
          <p:spPr bwMode="auto">
            <a:xfrm>
              <a:off x="4205" y="2712"/>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p>
              <a:endParaRPr lang="en-US"/>
            </a:p>
          </p:txBody>
        </p:sp>
        <p:sp>
          <p:nvSpPr>
            <p:cNvPr id="31" name="Oval 76"/>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2" name="Oval 77"/>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spcBef>
                  <a:spcPct val="0"/>
                </a:spcBef>
                <a:buClrTx/>
                <a:buSzTx/>
                <a:buFontTx/>
                <a:buNone/>
              </a:pPr>
              <a:endParaRPr lang="en-US">
                <a:solidFill>
                  <a:srgbClr val="FF0000"/>
                </a:solidFill>
                <a:cs typeface="Arial" charset="0"/>
              </a:endParaRPr>
            </a:p>
          </p:txBody>
        </p:sp>
        <p:sp>
          <p:nvSpPr>
            <p:cNvPr id="33" name="Oval 78"/>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4" name="Rectangle 79"/>
            <p:cNvSpPr>
              <a:spLocks noChangeArrowheads="1"/>
            </p:cNvSpPr>
            <p:nvPr/>
          </p:nvSpPr>
          <p:spPr bwMode="auto">
            <a:xfrm>
              <a:off x="5061" y="1835"/>
              <a:ext cx="88" cy="762"/>
            </a:xfrm>
            <a:prstGeom prst="rect">
              <a:avLst/>
            </a:prstGeom>
            <a:solidFill>
              <a:srgbClr val="292929"/>
            </a:solidFill>
            <a:ln w="9525">
              <a:solidFill>
                <a:schemeClr val="tx1"/>
              </a:solidFill>
              <a:miter lim="800000"/>
              <a:headEnd/>
              <a:tailEnd/>
            </a:ln>
          </p:spPr>
          <p:txBody>
            <a:bodyPr wrap="none" anchor="ctr"/>
            <a:lstStyle/>
            <a:p>
              <a:endParaRPr lang="en-US"/>
            </a:p>
          </p:txBody>
        </p:sp>
      </p:grpSp>
      <p:sp>
        <p:nvSpPr>
          <p:cNvPr id="43" name="Freeform 7"/>
          <p:cNvSpPr>
            <a:spLocks/>
          </p:cNvSpPr>
          <p:nvPr/>
        </p:nvSpPr>
        <p:spPr bwMode="auto">
          <a:xfrm>
            <a:off x="6868929" y="5021511"/>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 name="Text Box 51"/>
          <p:cNvSpPr txBox="1">
            <a:spLocks noChangeArrowheads="1"/>
          </p:cNvSpPr>
          <p:nvPr/>
        </p:nvSpPr>
        <p:spPr bwMode="auto">
          <a:xfrm>
            <a:off x="7226871" y="5153273"/>
            <a:ext cx="87471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spcBef>
                <a:spcPct val="0"/>
              </a:spcBef>
              <a:buClrTx/>
              <a:buSzTx/>
              <a:buFontTx/>
              <a:buNone/>
            </a:pPr>
            <a:r>
              <a:rPr lang="en-US" sz="1600"/>
              <a:t>Internet</a:t>
            </a:r>
          </a:p>
        </p:txBody>
      </p:sp>
      <p:sp>
        <p:nvSpPr>
          <p:cNvPr id="45" name="Line 52"/>
          <p:cNvSpPr>
            <a:spLocks noChangeShapeType="1"/>
          </p:cNvSpPr>
          <p:nvPr/>
        </p:nvSpPr>
        <p:spPr bwMode="auto">
          <a:xfrm flipV="1">
            <a:off x="6550526" y="5547895"/>
            <a:ext cx="2406316"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46" name="Rectangle 23"/>
          <p:cNvSpPr>
            <a:spLocks noChangeArrowheads="1"/>
          </p:cNvSpPr>
          <p:nvPr/>
        </p:nvSpPr>
        <p:spPr bwMode="auto">
          <a:xfrm>
            <a:off x="5420289" y="3743573"/>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0"/>
              </a:spcBef>
              <a:buClrTx/>
              <a:buSzTx/>
              <a:buFontTx/>
              <a:buNone/>
            </a:pPr>
            <a:endParaRPr lang="en-US" sz="2400">
              <a:latin typeface="Times New Roman" charset="0"/>
            </a:endParaRPr>
          </a:p>
        </p:txBody>
      </p:sp>
      <p:sp>
        <p:nvSpPr>
          <p:cNvPr id="47" name="Rectangle 24"/>
          <p:cNvSpPr>
            <a:spLocks noChangeArrowheads="1"/>
          </p:cNvSpPr>
          <p:nvPr/>
        </p:nvSpPr>
        <p:spPr bwMode="auto">
          <a:xfrm>
            <a:off x="5382189" y="3797548"/>
            <a:ext cx="1273175" cy="1979612"/>
          </a:xfrm>
          <a:prstGeom prst="rect">
            <a:avLst/>
          </a:prstGeom>
          <a:solidFill>
            <a:schemeClr val="bg1"/>
          </a:solidFill>
          <a:ln w="28575">
            <a:solidFill>
              <a:schemeClr val="tx1"/>
            </a:solidFill>
            <a:miter lim="800000"/>
            <a:headEnd/>
            <a:tailEnd/>
          </a:ln>
        </p:spPr>
        <p:txBody>
          <a:bodyPr wrap="none" anchor="ctr"/>
          <a:lstStyle/>
          <a:p>
            <a:pPr>
              <a:spcBef>
                <a:spcPct val="0"/>
              </a:spcBef>
              <a:buClrTx/>
              <a:buSzTx/>
              <a:buFontTx/>
              <a:buNone/>
            </a:pPr>
            <a:endParaRPr lang="en-US" sz="2400">
              <a:latin typeface="Times New Roman" charset="0"/>
            </a:endParaRPr>
          </a:p>
        </p:txBody>
      </p:sp>
      <p:sp>
        <p:nvSpPr>
          <p:cNvPr id="48" name="Line 25"/>
          <p:cNvSpPr>
            <a:spLocks noChangeShapeType="1"/>
          </p:cNvSpPr>
          <p:nvPr/>
        </p:nvSpPr>
        <p:spPr bwMode="auto">
          <a:xfrm>
            <a:off x="5391713" y="4557961"/>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9" name="Text Box 26"/>
          <p:cNvSpPr txBox="1">
            <a:spLocks noChangeArrowheads="1"/>
          </p:cNvSpPr>
          <p:nvPr/>
        </p:nvSpPr>
        <p:spPr bwMode="auto">
          <a:xfrm>
            <a:off x="5348851" y="4540498"/>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transport</a:t>
            </a:r>
          </a:p>
        </p:txBody>
      </p:sp>
      <p:sp>
        <p:nvSpPr>
          <p:cNvPr id="50" name="Line 27"/>
          <p:cNvSpPr>
            <a:spLocks noChangeShapeType="1"/>
          </p:cNvSpPr>
          <p:nvPr/>
        </p:nvSpPr>
        <p:spPr bwMode="auto">
          <a:xfrm>
            <a:off x="5399650" y="4878636"/>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1" name="Line 28"/>
          <p:cNvSpPr>
            <a:spLocks noChangeShapeType="1"/>
          </p:cNvSpPr>
          <p:nvPr/>
        </p:nvSpPr>
        <p:spPr bwMode="auto">
          <a:xfrm>
            <a:off x="5385363" y="518819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2" name="Line 29"/>
          <p:cNvSpPr>
            <a:spLocks noChangeShapeType="1"/>
          </p:cNvSpPr>
          <p:nvPr/>
        </p:nvSpPr>
        <p:spPr bwMode="auto">
          <a:xfrm>
            <a:off x="5385363" y="547394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3" name="Text Box 26"/>
          <p:cNvSpPr txBox="1">
            <a:spLocks noChangeArrowheads="1"/>
          </p:cNvSpPr>
          <p:nvPr/>
        </p:nvSpPr>
        <p:spPr bwMode="auto">
          <a:xfrm>
            <a:off x="5383776" y="378802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latin typeface="Tahoma" charset="0"/>
              </a:rPr>
              <a:t>application</a:t>
            </a:r>
          </a:p>
        </p:txBody>
      </p:sp>
      <p:sp>
        <p:nvSpPr>
          <p:cNvPr id="54" name="Text Box 26"/>
          <p:cNvSpPr txBox="1">
            <a:spLocks noChangeArrowheads="1"/>
          </p:cNvSpPr>
          <p:nvPr/>
        </p:nvSpPr>
        <p:spPr bwMode="auto">
          <a:xfrm>
            <a:off x="5339326" y="544537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physical</a:t>
            </a:r>
          </a:p>
        </p:txBody>
      </p:sp>
      <p:sp>
        <p:nvSpPr>
          <p:cNvPr id="55" name="Text Box 26"/>
          <p:cNvSpPr txBox="1">
            <a:spLocks noChangeArrowheads="1"/>
          </p:cNvSpPr>
          <p:nvPr/>
        </p:nvSpPr>
        <p:spPr bwMode="auto">
          <a:xfrm>
            <a:off x="5358376" y="515962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link</a:t>
            </a:r>
          </a:p>
        </p:txBody>
      </p:sp>
      <p:sp>
        <p:nvSpPr>
          <p:cNvPr id="56" name="Text Box 26"/>
          <p:cNvSpPr txBox="1">
            <a:spLocks noChangeArrowheads="1"/>
          </p:cNvSpPr>
          <p:nvPr/>
        </p:nvSpPr>
        <p:spPr bwMode="auto">
          <a:xfrm>
            <a:off x="5348851" y="4864348"/>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network</a:t>
            </a:r>
          </a:p>
        </p:txBody>
      </p:sp>
      <p:sp>
        <p:nvSpPr>
          <p:cNvPr id="57" name="Oval 57"/>
          <p:cNvSpPr>
            <a:spLocks noChangeArrowheads="1"/>
          </p:cNvSpPr>
          <p:nvPr/>
        </p:nvSpPr>
        <p:spPr bwMode="auto">
          <a:xfrm>
            <a:off x="5517125" y="4062660"/>
            <a:ext cx="990600" cy="304800"/>
          </a:xfrm>
          <a:prstGeom prst="ellipse">
            <a:avLst/>
          </a:prstGeom>
          <a:solidFill>
            <a:srgbClr val="CCFFFF"/>
          </a:solidFill>
          <a:ln w="9525">
            <a:solidFill>
              <a:schemeClr val="tx1"/>
            </a:solidFill>
            <a:round/>
            <a:headEnd/>
            <a:tailEnd/>
          </a:ln>
        </p:spPr>
        <p:txBody>
          <a:bodyPr wrap="none" anchor="ctr"/>
          <a:lstStyle/>
          <a:p>
            <a:pPr algn="ctr">
              <a:spcBef>
                <a:spcPct val="0"/>
              </a:spcBef>
              <a:buClrTx/>
              <a:buSzTx/>
              <a:buFontTx/>
              <a:buNone/>
            </a:pPr>
            <a:r>
              <a:rPr lang="en-US" sz="1600"/>
              <a:t>process</a:t>
            </a:r>
          </a:p>
        </p:txBody>
      </p:sp>
      <p:grpSp>
        <p:nvGrpSpPr>
          <p:cNvPr id="58" name="Group 58"/>
          <p:cNvGrpSpPr>
            <a:grpSpLocks/>
          </p:cNvGrpSpPr>
          <p:nvPr/>
        </p:nvGrpSpPr>
        <p:grpSpPr bwMode="auto">
          <a:xfrm>
            <a:off x="5764775" y="4423024"/>
            <a:ext cx="546100" cy="225425"/>
            <a:chOff x="1287" y="2524"/>
            <a:chExt cx="260" cy="100"/>
          </a:xfrm>
        </p:grpSpPr>
        <p:sp>
          <p:nvSpPr>
            <p:cNvPr id="59" name="Rectangle 59"/>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p>
              <a:endParaRPr lang="en-US"/>
            </a:p>
          </p:txBody>
        </p:sp>
        <p:sp>
          <p:nvSpPr>
            <p:cNvPr id="60" name="Rectangle 60"/>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p>
              <a:endParaRPr lang="en-US"/>
            </a:p>
          </p:txBody>
        </p:sp>
        <p:sp>
          <p:nvSpPr>
            <p:cNvPr id="61" name="Rectangle 61"/>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p>
              <a:endParaRPr lang="en-US"/>
            </a:p>
          </p:txBody>
        </p:sp>
        <p:sp>
          <p:nvSpPr>
            <p:cNvPr id="62" name="Rectangle 62"/>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p>
              <a:endParaRPr lang="en-US"/>
            </a:p>
          </p:txBody>
        </p:sp>
      </p:grpSp>
      <p:sp>
        <p:nvSpPr>
          <p:cNvPr id="63" name="Rectangle 23"/>
          <p:cNvSpPr>
            <a:spLocks noChangeArrowheads="1"/>
          </p:cNvSpPr>
          <p:nvPr/>
        </p:nvSpPr>
        <p:spPr bwMode="auto">
          <a:xfrm>
            <a:off x="9069282" y="3728366"/>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0"/>
              </a:spcBef>
              <a:buClrTx/>
              <a:buSzTx/>
              <a:buFontTx/>
              <a:buNone/>
            </a:pPr>
            <a:endParaRPr lang="en-US" sz="2400">
              <a:latin typeface="Times New Roman" charset="0"/>
            </a:endParaRPr>
          </a:p>
        </p:txBody>
      </p:sp>
      <p:sp>
        <p:nvSpPr>
          <p:cNvPr id="64" name="Rectangle 24"/>
          <p:cNvSpPr>
            <a:spLocks noChangeArrowheads="1"/>
          </p:cNvSpPr>
          <p:nvPr/>
        </p:nvSpPr>
        <p:spPr bwMode="auto">
          <a:xfrm>
            <a:off x="9031183" y="3782341"/>
            <a:ext cx="1273175" cy="1979612"/>
          </a:xfrm>
          <a:prstGeom prst="rect">
            <a:avLst/>
          </a:prstGeom>
          <a:solidFill>
            <a:schemeClr val="bg1"/>
          </a:solidFill>
          <a:ln w="28575">
            <a:solidFill>
              <a:schemeClr val="tx1"/>
            </a:solidFill>
            <a:miter lim="800000"/>
            <a:headEnd/>
            <a:tailEnd/>
          </a:ln>
        </p:spPr>
        <p:txBody>
          <a:bodyPr wrap="none" anchor="ctr"/>
          <a:lstStyle/>
          <a:p>
            <a:pPr>
              <a:spcBef>
                <a:spcPct val="0"/>
              </a:spcBef>
              <a:buClrTx/>
              <a:buSzTx/>
              <a:buFontTx/>
              <a:buNone/>
            </a:pPr>
            <a:endParaRPr lang="en-US" sz="2400">
              <a:latin typeface="Times New Roman" charset="0"/>
            </a:endParaRPr>
          </a:p>
        </p:txBody>
      </p:sp>
      <p:sp>
        <p:nvSpPr>
          <p:cNvPr id="65" name="Line 25"/>
          <p:cNvSpPr>
            <a:spLocks noChangeShapeType="1"/>
          </p:cNvSpPr>
          <p:nvPr/>
        </p:nvSpPr>
        <p:spPr bwMode="auto">
          <a:xfrm>
            <a:off x="9040707" y="4542754"/>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 name="Text Box 26"/>
          <p:cNvSpPr txBox="1">
            <a:spLocks noChangeArrowheads="1"/>
          </p:cNvSpPr>
          <p:nvPr/>
        </p:nvSpPr>
        <p:spPr bwMode="auto">
          <a:xfrm>
            <a:off x="8997846" y="4525291"/>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transport</a:t>
            </a:r>
          </a:p>
        </p:txBody>
      </p:sp>
      <p:sp>
        <p:nvSpPr>
          <p:cNvPr id="67" name="Line 27"/>
          <p:cNvSpPr>
            <a:spLocks noChangeShapeType="1"/>
          </p:cNvSpPr>
          <p:nvPr/>
        </p:nvSpPr>
        <p:spPr bwMode="auto">
          <a:xfrm>
            <a:off x="9048645" y="486342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8" name="Line 28"/>
          <p:cNvSpPr>
            <a:spLocks noChangeShapeType="1"/>
          </p:cNvSpPr>
          <p:nvPr/>
        </p:nvSpPr>
        <p:spPr bwMode="auto">
          <a:xfrm>
            <a:off x="9034357" y="5172992"/>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9" name="Line 29"/>
          <p:cNvSpPr>
            <a:spLocks noChangeShapeType="1"/>
          </p:cNvSpPr>
          <p:nvPr/>
        </p:nvSpPr>
        <p:spPr bwMode="auto">
          <a:xfrm>
            <a:off x="9034357" y="5458742"/>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0" name="Text Box 26"/>
          <p:cNvSpPr txBox="1">
            <a:spLocks noChangeArrowheads="1"/>
          </p:cNvSpPr>
          <p:nvPr/>
        </p:nvSpPr>
        <p:spPr bwMode="auto">
          <a:xfrm>
            <a:off x="9032771" y="377281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latin typeface="Tahoma" charset="0"/>
              </a:rPr>
              <a:t>application</a:t>
            </a:r>
          </a:p>
        </p:txBody>
      </p:sp>
      <p:sp>
        <p:nvSpPr>
          <p:cNvPr id="71" name="Text Box 26"/>
          <p:cNvSpPr txBox="1">
            <a:spLocks noChangeArrowheads="1"/>
          </p:cNvSpPr>
          <p:nvPr/>
        </p:nvSpPr>
        <p:spPr bwMode="auto">
          <a:xfrm>
            <a:off x="8988321" y="543016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physical</a:t>
            </a:r>
          </a:p>
        </p:txBody>
      </p:sp>
      <p:sp>
        <p:nvSpPr>
          <p:cNvPr id="72" name="Text Box 26"/>
          <p:cNvSpPr txBox="1">
            <a:spLocks noChangeArrowheads="1"/>
          </p:cNvSpPr>
          <p:nvPr/>
        </p:nvSpPr>
        <p:spPr bwMode="auto">
          <a:xfrm>
            <a:off x="9007371" y="514441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link</a:t>
            </a:r>
          </a:p>
        </p:txBody>
      </p:sp>
      <p:sp>
        <p:nvSpPr>
          <p:cNvPr id="73" name="Text Box 26"/>
          <p:cNvSpPr txBox="1">
            <a:spLocks noChangeArrowheads="1"/>
          </p:cNvSpPr>
          <p:nvPr/>
        </p:nvSpPr>
        <p:spPr bwMode="auto">
          <a:xfrm>
            <a:off x="8997846" y="4849141"/>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network</a:t>
            </a:r>
          </a:p>
        </p:txBody>
      </p:sp>
      <p:sp>
        <p:nvSpPr>
          <p:cNvPr id="74" name="Oval 78"/>
          <p:cNvSpPr>
            <a:spLocks noChangeArrowheads="1"/>
          </p:cNvSpPr>
          <p:nvPr/>
        </p:nvSpPr>
        <p:spPr bwMode="auto">
          <a:xfrm>
            <a:off x="9166120" y="4047453"/>
            <a:ext cx="990600" cy="304800"/>
          </a:xfrm>
          <a:prstGeom prst="ellipse">
            <a:avLst/>
          </a:prstGeom>
          <a:solidFill>
            <a:srgbClr val="CCFFFF"/>
          </a:solidFill>
          <a:ln w="9525">
            <a:solidFill>
              <a:schemeClr val="tx1"/>
            </a:solidFill>
            <a:round/>
            <a:headEnd/>
            <a:tailEnd/>
          </a:ln>
        </p:spPr>
        <p:txBody>
          <a:bodyPr wrap="none" anchor="ctr"/>
          <a:lstStyle/>
          <a:p>
            <a:pPr algn="ctr">
              <a:spcBef>
                <a:spcPct val="0"/>
              </a:spcBef>
              <a:buClrTx/>
              <a:buSzTx/>
              <a:buFontTx/>
              <a:buNone/>
            </a:pPr>
            <a:r>
              <a:rPr lang="en-US" sz="1600"/>
              <a:t>process</a:t>
            </a:r>
          </a:p>
        </p:txBody>
      </p:sp>
      <p:grpSp>
        <p:nvGrpSpPr>
          <p:cNvPr id="75" name="Group 79"/>
          <p:cNvGrpSpPr>
            <a:grpSpLocks/>
          </p:cNvGrpSpPr>
          <p:nvPr/>
        </p:nvGrpSpPr>
        <p:grpSpPr bwMode="auto">
          <a:xfrm>
            <a:off x="9413770" y="4407817"/>
            <a:ext cx="546100" cy="225425"/>
            <a:chOff x="1287" y="2524"/>
            <a:chExt cx="260" cy="100"/>
          </a:xfrm>
        </p:grpSpPr>
        <p:sp>
          <p:nvSpPr>
            <p:cNvPr id="76" name="Rectangle 80"/>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p>
              <a:endParaRPr lang="en-US"/>
            </a:p>
          </p:txBody>
        </p:sp>
        <p:sp>
          <p:nvSpPr>
            <p:cNvPr id="77" name="Rectangle 81"/>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p>
              <a:endParaRPr lang="en-US"/>
            </a:p>
          </p:txBody>
        </p:sp>
        <p:sp>
          <p:nvSpPr>
            <p:cNvPr id="78" name="Rectangle 82"/>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p>
              <a:endParaRPr lang="en-US"/>
            </a:p>
          </p:txBody>
        </p:sp>
        <p:sp>
          <p:nvSpPr>
            <p:cNvPr id="79" name="Rectangle 83"/>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p>
              <a:endParaRPr lang="en-US"/>
            </a:p>
          </p:txBody>
        </p:sp>
      </p:grpSp>
      <p:sp>
        <p:nvSpPr>
          <p:cNvPr id="81" name="Text Box 56"/>
          <p:cNvSpPr txBox="1">
            <a:spLocks noChangeArrowheads="1"/>
          </p:cNvSpPr>
          <p:nvPr/>
        </p:nvSpPr>
        <p:spPr bwMode="auto">
          <a:xfrm>
            <a:off x="7145909" y="3846761"/>
            <a:ext cx="9175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nSpc>
                <a:spcPct val="90000"/>
              </a:lnSpc>
              <a:spcBef>
                <a:spcPct val="0"/>
              </a:spcBef>
              <a:buClrTx/>
              <a:buSzTx/>
              <a:buFontTx/>
              <a:buNone/>
            </a:pPr>
            <a:r>
              <a:rPr lang="en-US" i="1" dirty="0">
                <a:solidFill>
                  <a:srgbClr val="CC0000"/>
                </a:solidFill>
              </a:rPr>
              <a:t>socket</a:t>
            </a:r>
          </a:p>
        </p:txBody>
      </p:sp>
      <p:sp>
        <p:nvSpPr>
          <p:cNvPr id="82" name="Line 92"/>
          <p:cNvSpPr>
            <a:spLocks noChangeShapeType="1"/>
          </p:cNvSpPr>
          <p:nvPr/>
        </p:nvSpPr>
        <p:spPr bwMode="auto">
          <a:xfrm flipV="1">
            <a:off x="6148959" y="4046786"/>
            <a:ext cx="968375" cy="434975"/>
          </a:xfrm>
          <a:prstGeom prst="line">
            <a:avLst/>
          </a:prstGeom>
          <a:noFill/>
          <a:ln w="19050">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83" name="Line 93"/>
          <p:cNvSpPr>
            <a:spLocks noChangeShapeType="1"/>
          </p:cNvSpPr>
          <p:nvPr/>
        </p:nvSpPr>
        <p:spPr bwMode="auto">
          <a:xfrm flipH="1" flipV="1">
            <a:off x="8150977" y="4008935"/>
            <a:ext cx="1313865" cy="509590"/>
          </a:xfrm>
          <a:prstGeom prst="line">
            <a:avLst/>
          </a:prstGeom>
          <a:noFill/>
          <a:ln w="19050">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80" name="Slide Number Placeholder 79">
            <a:extLst>
              <a:ext uri="{FF2B5EF4-FFF2-40B4-BE49-F238E27FC236}">
                <a16:creationId xmlns:a16="http://schemas.microsoft.com/office/drawing/2014/main" id="{B933D157-9C9A-DC42-9790-7BDDD9D964AB}"/>
              </a:ext>
            </a:extLst>
          </p:cNvPr>
          <p:cNvSpPr>
            <a:spLocks noGrp="1"/>
          </p:cNvSpPr>
          <p:nvPr>
            <p:ph type="sldNum" sz="quarter" idx="12"/>
          </p:nvPr>
        </p:nvSpPr>
        <p:spPr bwMode="auto">
          <a:xfrm>
            <a:off x="8324850"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22</a:t>
            </a:fld>
            <a:endParaRPr lang="en-US" dirty="0"/>
          </a:p>
        </p:txBody>
      </p:sp>
    </p:spTree>
    <p:extLst>
      <p:ext uri="{BB962C8B-B14F-4D97-AF65-F5344CB8AC3E}">
        <p14:creationId xmlns:p14="http://schemas.microsoft.com/office/powerpoint/2010/main" val="288553228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a:t>
            </a:r>
            <a:endParaRPr lang="en-US" sz="4400"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791849" y="1608374"/>
            <a:ext cx="5988172"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0"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Web’</a:t>
            </a:r>
            <a:r>
              <a:rPr kumimoji="0" lang="en-US" altLang="ja-JP"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client/server model:</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a:t>
            </a:r>
            <a:r>
              <a:rPr kumimoji="0" lang="en-US" altLang="en-US" sz="2800" b="0" i="1" u="none" strike="noStrike" kern="0" cap="none" spc="0" normalizeH="0" baseline="0" noProof="0" dirty="0">
                <a:ln>
                  <a:noFill/>
                </a:ln>
                <a:solidFill>
                  <a:srgbClr val="FF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displays</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objects </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endPar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8129954" y="2391117"/>
            <a:ext cx="2101850" cy="946150"/>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8241079" y="2599080"/>
            <a:ext cx="1971675" cy="904875"/>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8106142" y="3884955"/>
            <a:ext cx="2101850" cy="946150"/>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8152179" y="4124667"/>
            <a:ext cx="1971675" cy="904875"/>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7046475" y="4540592"/>
            <a:ext cx="2210665" cy="1578194"/>
            <a:chOff x="7046475" y="4540592"/>
            <a:chExt cx="2210665" cy="1578194"/>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5"/>
              <a:ext cx="22106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iPhone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Safari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6584832" y="1722780"/>
            <a:ext cx="2270564" cy="1610628"/>
            <a:chOff x="6584832" y="1722780"/>
            <a:chExt cx="2270564" cy="1610628"/>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PC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Firefox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9655810" y="2888005"/>
            <a:ext cx="2414547" cy="2197950"/>
            <a:chOff x="9655810" y="2888005"/>
            <a:chExt cx="2414547" cy="2197950"/>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Apache Web</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9" name="Slide Number Placeholder 2">
            <a:extLst>
              <a:ext uri="{FF2B5EF4-FFF2-40B4-BE49-F238E27FC236}">
                <a16:creationId xmlns:a16="http://schemas.microsoft.com/office/drawing/2014/main" id="{C473C8CC-FB59-904B-86D0-BFB6A614029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23</a:t>
            </a:fld>
            <a:endParaRPr lang="en-US" dirty="0"/>
          </a:p>
        </p:txBody>
      </p:sp>
    </p:spTree>
    <p:extLst>
      <p:ext uri="{BB962C8B-B14F-4D97-AF65-F5344CB8AC3E}">
        <p14:creationId xmlns:p14="http://schemas.microsoft.com/office/powerpoint/2010/main" val="2155258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500"/>
                            </p:stCondLst>
                            <p:childTnLst>
                              <p:par>
                                <p:cTn id="39" presetID="22" presetClass="entr" presetSubtype="2" fill="hold" nodeType="afterEffect">
                                  <p:stCondLst>
                                    <p:cond delay="0"/>
                                  </p:stCondLst>
                                  <p:childTnLst>
                                    <p:set>
                                      <p:cBhvr>
                                        <p:cTn id="40" dur="1" fill="hold">
                                          <p:stCondLst>
                                            <p:cond delay="0"/>
                                          </p:stCondLst>
                                        </p:cTn>
                                        <p:tgtEl>
                                          <p:spTgt spid="84"/>
                                        </p:tgtEl>
                                        <p:attrNameLst>
                                          <p:attrName>style.visibility</p:attrName>
                                        </p:attrNameLst>
                                      </p:cBhvr>
                                      <p:to>
                                        <p:strVal val="visible"/>
                                      </p:to>
                                    </p:set>
                                    <p:animEffect transition="in" filter="wipe(right)">
                                      <p:cBhvr>
                                        <p:cTn id="41"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 (continued)</a:t>
            </a:r>
            <a:endParaRPr lang="en-US" sz="4400" dirty="0"/>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947614" y="1548630"/>
            <a:ext cx="55514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3200" b="0" i="1" u="none" strike="noStrike" kern="0" cap="none" spc="0" normalizeH="0" baseline="0" noProof="0" dirty="0">
                <a:ln>
                  <a:noFill/>
                </a:ln>
                <a:solidFill>
                  <a:srgbClr val="CC0000"/>
                </a:solidFill>
                <a:effectLst/>
                <a:uLnTx/>
                <a:uFillTx/>
                <a:latin typeface="Calibri"/>
                <a:ea typeface="ＭＳ Ｐゴシック" charset="0"/>
              </a:rPr>
              <a:t>HTTP uses TCP:</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client initiates TCP connection (creates socket) to server,  port 80</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server accepts TCP connection from client</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HTTP messages (application-layer protocol messages) exchanged between browser (HTTP client) and Web server (HTTP server)</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6909801" y="1582098"/>
            <a:ext cx="5053013" cy="170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HTTP is </a:t>
            </a:r>
            <a:r>
              <a:rPr kumimoji="0" lang="ja-JP" altLang="en-US" sz="3200" b="0" i="1" u="none" strike="noStrike" kern="0" cap="none" spc="0" normalizeH="0" baseline="0" noProof="0">
                <a:ln>
                  <a:noFill/>
                </a:ln>
                <a:solidFill>
                  <a:srgbClr val="CC0000"/>
                </a:solidFill>
                <a:effectLst/>
                <a:uLnTx/>
                <a:uFillTx/>
                <a:latin typeface="Calibri"/>
                <a:ea typeface="ＭＳ Ｐゴシック" panose="020B0600070205080204" pitchFamily="34" charset="-128"/>
              </a:rPr>
              <a:t>“</a:t>
            </a:r>
            <a:r>
              <a:rPr kumimoji="0" lang="en-US" altLang="ja-JP"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stateless</a:t>
            </a:r>
            <a:r>
              <a:rPr kumimoji="0" lang="ja-JP" altLang="en-US" sz="3200" b="0" i="1" u="none" strike="noStrike" kern="0" cap="none" spc="0" normalizeH="0" baseline="0" noProof="0">
                <a:ln>
                  <a:noFill/>
                </a:ln>
                <a:solidFill>
                  <a:srgbClr val="CC0000"/>
                </a:solidFill>
                <a:effectLst/>
                <a:uLnTx/>
                <a:uFillTx/>
                <a:latin typeface="Calibri"/>
                <a:ea typeface="ＭＳ Ｐゴシック" panose="020B0600070205080204" pitchFamily="34" charset="-128"/>
              </a:rPr>
              <a:t>”</a:t>
            </a:r>
            <a:endParaRPr kumimoji="0" lang="en-US" altLang="ja-JP"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server maintains</a:t>
            </a:r>
            <a:r>
              <a:rPr kumimoji="0" lang="en-US" altLang="en-US" sz="2800" b="0" i="1" u="none" strike="noStrike" kern="0" cap="none" spc="0" normalizeH="0" baseline="0" noProof="0" dirty="0">
                <a:ln>
                  <a:noFill/>
                </a:ln>
                <a:solidFill>
                  <a:prstClr val="black"/>
                </a:solidFill>
                <a:effectLst/>
                <a:uLnTx/>
                <a:uFillTx/>
                <a:latin typeface="Calibri"/>
                <a:ea typeface="ＭＳ Ｐゴシック" panose="020B0600070205080204" pitchFamily="34" charset="-128"/>
              </a:rPr>
              <a:t> no </a:t>
            </a: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information about past client requests</a:t>
            </a:r>
          </a:p>
        </p:txBody>
      </p:sp>
      <p:grpSp>
        <p:nvGrpSpPr>
          <p:cNvPr id="2" name="Group 1">
            <a:extLst>
              <a:ext uri="{FF2B5EF4-FFF2-40B4-BE49-F238E27FC236}">
                <a16:creationId xmlns:a16="http://schemas.microsoft.com/office/drawing/2014/main" id="{4594DB0D-84CB-6F41-9F45-5FA35ED2C87F}"/>
              </a:ext>
            </a:extLst>
          </p:cNvPr>
          <p:cNvGrpSpPr/>
          <p:nvPr/>
        </p:nvGrpSpPr>
        <p:grpSpPr>
          <a:xfrm>
            <a:off x="6909802" y="3209500"/>
            <a:ext cx="5282198" cy="3248103"/>
            <a:chOff x="6909802" y="3209500"/>
            <a:chExt cx="5282198" cy="3248103"/>
          </a:xfrm>
        </p:grpSpPr>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5053013" cy="284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3333CC"/>
                </a:buClr>
                <a:buSzPct val="85000"/>
                <a:buFont typeface="ZapfDingbats" charset="2"/>
                <a:buNone/>
                <a:tabLst/>
                <a:defRPr/>
              </a:pPr>
              <a:r>
                <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protocols that maintain </a:t>
              </a:r>
              <a:r>
                <a:rPr kumimoji="0" lang="ja-JP" altLang="en-US" sz="2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state</a:t>
              </a:r>
              <a:r>
                <a:rPr kumimoji="0" lang="ja-JP" altLang="en-US" sz="2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 are complex!</a:t>
              </a:r>
            </a:p>
            <a:p>
              <a:pPr marL="342900" marR="0" lvl="0" indent="-342900"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past history (state) must be maintained</a:t>
              </a:r>
            </a:p>
            <a:p>
              <a:pPr marL="342900" marR="0" lvl="0" indent="-342900"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if server/client crashes, their views of </a:t>
              </a:r>
              <a:r>
                <a:rPr kumimoji="0" lang="ja-JP" altLang="en-US"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state</a:t>
              </a:r>
              <a:r>
                <a:rPr kumimoji="0" lang="ja-JP" altLang="en-US"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 may be inconsistent, must be reconciled</a:t>
              </a:r>
            </a:p>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Char char="r"/>
                <a:tabLst/>
                <a:defRPr/>
              </a:pPr>
              <a:endPar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9716532" y="3209500"/>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aside</a:t>
              </a:r>
            </a:p>
          </p:txBody>
        </p:sp>
      </p:grpSp>
      <p:sp>
        <p:nvSpPr>
          <p:cNvPr id="11" name="Slide Number Placeholder 2">
            <a:extLst>
              <a:ext uri="{FF2B5EF4-FFF2-40B4-BE49-F238E27FC236}">
                <a16:creationId xmlns:a16="http://schemas.microsoft.com/office/drawing/2014/main" id="{F43C0D7C-054F-1B4F-AC91-25A09EF9905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24</a:t>
            </a:fld>
            <a:endParaRPr lang="en-US" dirty="0"/>
          </a:p>
        </p:txBody>
      </p:sp>
    </p:spTree>
    <p:extLst>
      <p:ext uri="{BB962C8B-B14F-4D97-AF65-F5344CB8AC3E}">
        <p14:creationId xmlns:p14="http://schemas.microsoft.com/office/powerpoint/2010/main" val="313370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connections: two types</a:t>
            </a:r>
            <a:endParaRPr lang="en-US" sz="4400"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798690"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Non-persistent HTTP</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most one object sent over TCP connection</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downloading multiple objects required multiple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6781215"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Persistent HTTP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 to a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multiple objects can be sent over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single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TCP connection between client, and that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55A10CF-7248-164C-A5EF-FC5AA96E941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25</a:t>
            </a:fld>
            <a:endParaRPr lang="en-US" dirty="0"/>
          </a:p>
        </p:txBody>
      </p:sp>
    </p:spTree>
    <p:extLst>
      <p:ext uri="{BB962C8B-B14F-4D97-AF65-F5344CB8AC3E}">
        <p14:creationId xmlns:p14="http://schemas.microsoft.com/office/powerpoint/2010/main" val="824238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2" end="2"/>
                                            </p:txEl>
                                          </p:spTgt>
                                        </p:tgtEl>
                                        <p:attrNameLst>
                                          <p:attrName>style.visibility</p:attrName>
                                        </p:attrNameLst>
                                      </p:cBhvr>
                                      <p:to>
                                        <p:strVal val="visible"/>
                                      </p:to>
                                    </p:set>
                                    <p:animEffect transition="in" filter="dissolve">
                                      <p:cBhvr>
                                        <p:cTn id="10" dur="500"/>
                                        <p:tgtEl>
                                          <p:spTgt spid="11">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Effect transition="in" filter="dissolve">
                                      <p:cBhvr>
                                        <p:cTn id="13" dur="500"/>
                                        <p:tgtEl>
                                          <p:spTgt spid="11">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4" end="4"/>
                                            </p:txEl>
                                          </p:spTgt>
                                        </p:tgtEl>
                                        <p:attrNameLst>
                                          <p:attrName>style.visibility</p:attrName>
                                        </p:attrNameLst>
                                      </p:cBhvr>
                                      <p:to>
                                        <p:strVal val="visible"/>
                                      </p:to>
                                    </p:set>
                                    <p:animEffect transition="in" filter="dissolve">
                                      <p:cBhvr>
                                        <p:cTn id="16" dur="500"/>
                                        <p:tgtEl>
                                          <p:spTgt spid="11">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dissolve">
                                      <p:cBhvr>
                                        <p:cTn id="21" dur="500"/>
                                        <p:tgtEl>
                                          <p:spTgt spid="12">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dissolve">
                                      <p:cBhvr>
                                        <p:cTn id="24" dur="500"/>
                                        <p:tgtEl>
                                          <p:spTgt spid="12">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Effect transition="in" filter="dissolve">
                                      <p:cBhvr>
                                        <p:cTn id="2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a:t>
            </a:r>
            <a:endParaRPr lang="en-US" sz="4400"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initiates TCP connection to HTTP server (process) at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www.someSchool.edu</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sends HTTP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URL) into TCP connection socket. Message indicates that client wants object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someDepartment</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home.index</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www.someSchool.edu</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waiting for TCP connection at port 80  </a:t>
            </a:r>
            <a:r>
              <a:rPr kumimoji="0" lang="ja-JP"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accepts</a:t>
            </a:r>
            <a:r>
              <a:rPr kumimoji="0" lang="ja-JP"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connection, notifying 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a:t>
            </a:r>
            <a:r>
              <a:rPr kumimoji="0" lang="en-US" altLang="en-US" sz="20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server receives request message, forms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response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requested object, and sends message into its socket</a:t>
            </a: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a:t>
            </a: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someDepartment</a:t>
            </a: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home.index</a:t>
            </a:r>
            <a:endPar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Slide Number Placeholder 2">
            <a:extLst>
              <a:ext uri="{FF2B5EF4-FFF2-40B4-BE49-F238E27FC236}">
                <a16:creationId xmlns:a16="http://schemas.microsoft.com/office/drawing/2014/main" id="{FD2215CF-ECE6-6746-8DE5-3833EE2398C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26</a:t>
            </a:fld>
            <a:endParaRPr lang="en-US" dirty="0"/>
          </a:p>
        </p:txBody>
      </p:sp>
    </p:spTree>
    <p:extLst>
      <p:ext uri="{BB962C8B-B14F-4D97-AF65-F5344CB8AC3E}">
        <p14:creationId xmlns:p14="http://schemas.microsoft.com/office/powerpoint/2010/main" val="65626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 (cont.)</a:t>
            </a:r>
            <a:endParaRPr lang="en-US" sz="4400"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a:t>
            </a: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someDepartment</a:t>
            </a: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home.index</a:t>
            </a:r>
            <a:endPar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a:t>
            </a: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receives response message containing html file, displays html.  Parsing html file, finds 10 referenced jpeg  objects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6.</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4.</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62" name="Slide Number Placeholder 2">
            <a:extLst>
              <a:ext uri="{FF2B5EF4-FFF2-40B4-BE49-F238E27FC236}">
                <a16:creationId xmlns:a16="http://schemas.microsoft.com/office/drawing/2014/main" id="{805F15D5-7E9E-E54C-BDFB-FEFBBAA1DB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27</a:t>
            </a:fld>
            <a:endParaRPr lang="en-US" dirty="0"/>
          </a:p>
        </p:txBody>
      </p:sp>
    </p:spTree>
    <p:extLst>
      <p:ext uri="{BB962C8B-B14F-4D97-AF65-F5344CB8AC3E}">
        <p14:creationId xmlns:p14="http://schemas.microsoft.com/office/powerpoint/2010/main" val="4243264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response time</a:t>
            </a:r>
            <a:endParaRPr lang="en-US" sz="4400"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736393" y="1919178"/>
            <a:ext cx="5683502" cy="33373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RTT (definition):</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time for a small packet to travel from client to server and back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 time (per object):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to initiate TCP connection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for HTTP request and first few bytes of HTTP response to return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object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/file transmission time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8197229" y="267128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9887916" y="266493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8211516" y="290305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8197229" y="334120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8205166" y="384920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9903942" y="424914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9997454" y="3944459"/>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time to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transmit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7806704" y="287765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6516660" y="256301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initiate TCP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7941641" y="292845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7459041" y="313959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7855916" y="378253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6493113" y="3589815"/>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7947991" y="383809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7478091" y="406193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7818988" y="480500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6405684" y="461723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7971804" y="551767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9649791" y="550020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9687891" y="1898171"/>
            <a:ext cx="423863" cy="684213"/>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7686054" y="1920396"/>
            <a:ext cx="698500" cy="709613"/>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8188984" y="424681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8069711" y="464326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1056514" y="5919854"/>
            <a:ext cx="9257241"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Non-persistent HTTP response time =  2RTT+ file transmission  time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Slide Number Placeholder 2">
            <a:extLst>
              <a:ext uri="{FF2B5EF4-FFF2-40B4-BE49-F238E27FC236}">
                <a16:creationId xmlns:a16="http://schemas.microsoft.com/office/drawing/2014/main" id="{7E482904-1521-274F-AE73-DF7E96ACE75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28</a:t>
            </a:fld>
            <a:endParaRPr lang="en-US" dirty="0"/>
          </a:p>
        </p:txBody>
      </p:sp>
    </p:spTree>
    <p:extLst>
      <p:ext uri="{BB962C8B-B14F-4D97-AF65-F5344CB8AC3E}">
        <p14:creationId xmlns:p14="http://schemas.microsoft.com/office/powerpoint/2010/main" val="2285330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2" end="2"/>
                                            </p:txEl>
                                          </p:spTgt>
                                        </p:tgtEl>
                                        <p:attrNameLst>
                                          <p:attrName>style.visibility</p:attrName>
                                        </p:attrNameLst>
                                      </p:cBhvr>
                                      <p:to>
                                        <p:strVal val="visible"/>
                                      </p:to>
                                    </p:set>
                                    <p:animEffect transition="in" filter="dissolve">
                                      <p:cBhvr>
                                        <p:cTn id="10" dur="500"/>
                                        <p:tgtEl>
                                          <p:spTgt spid="6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2">
                                            <p:txEl>
                                              <p:pRg st="3" end="3"/>
                                            </p:txEl>
                                          </p:spTgt>
                                        </p:tgtEl>
                                        <p:attrNameLst>
                                          <p:attrName>style.visibility</p:attrName>
                                        </p:attrNameLst>
                                      </p:cBhvr>
                                      <p:to>
                                        <p:strVal val="visible"/>
                                      </p:to>
                                    </p:set>
                                    <p:animEffect transition="in" filter="dissolve">
                                      <p:cBhvr>
                                        <p:cTn id="13" dur="500"/>
                                        <p:tgtEl>
                                          <p:spTgt spid="6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2">
                                            <p:txEl>
                                              <p:pRg st="4" end="4"/>
                                            </p:txEl>
                                          </p:spTgt>
                                        </p:tgtEl>
                                        <p:attrNameLst>
                                          <p:attrName>style.visibility</p:attrName>
                                        </p:attrNameLst>
                                      </p:cBhvr>
                                      <p:to>
                                        <p:strVal val="visible"/>
                                      </p:to>
                                    </p:set>
                                    <p:animEffect transition="in" filter="dissolve">
                                      <p:cBhvr>
                                        <p:cTn id="16" dur="500"/>
                                        <p:tgtEl>
                                          <p:spTgt spid="6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Persistent HTTP </a:t>
            </a:r>
            <a:r>
              <a:rPr lang="en-US" altLang="en-US" sz="3200" dirty="0">
                <a:cs typeface="Calibri" panose="020F0502020204030204" pitchFamily="34" charset="0"/>
              </a:rPr>
              <a:t>(HTTP 1.1)</a:t>
            </a:r>
            <a:endParaRPr lang="en-US" sz="4400" dirty="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798691" y="1401764"/>
            <a:ext cx="516554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Non-persistent HTTP issues:</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requires 2 RTTs per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OS overhead for </a:t>
            </a:r>
            <a:r>
              <a:rPr kumimoji="0" lang="en-US" sz="2800" b="0" i="1" u="none" strike="noStrike" kern="1200" cap="none" spc="0" normalizeH="0" baseline="0" noProof="0" dirty="0">
                <a:ln>
                  <a:noFill/>
                </a:ln>
                <a:solidFill>
                  <a:prstClr val="black"/>
                </a:solidFill>
                <a:effectLst/>
                <a:uLnTx/>
                <a:uFillTx/>
                <a:latin typeface="Calibri"/>
                <a:ea typeface="+mn-ea"/>
                <a:cs typeface="+mn-cs"/>
              </a:rPr>
              <a:t>each</a:t>
            </a:r>
            <a:r>
              <a:rPr kumimoji="0" lang="en-US" sz="2800" b="0" i="0" u="none" strike="noStrike" kern="1200" cap="none" spc="0" normalizeH="0" baseline="0" noProof="0" dirty="0">
                <a:ln>
                  <a:noFill/>
                </a:ln>
                <a:solidFill>
                  <a:prstClr val="black"/>
                </a:solidFill>
                <a:effectLst/>
                <a:uLnTx/>
                <a:uFillTx/>
                <a:latin typeface="Calibri"/>
                <a:ea typeface="+mn-ea"/>
                <a:cs typeface="+mn-cs"/>
              </a:rPr>
              <a:t> TCP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browsers often open multiple parallel TCP connections to fetch referenced objects in parallel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6227762" y="1414463"/>
            <a:ext cx="573505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Persistent  HTTP </a:t>
            </a:r>
            <a:r>
              <a:rPr kumimoji="0" lang="en-US" sz="2400" b="0" i="1" u="none" strike="noStrike" kern="1200" cap="none" spc="0" normalizeH="0" baseline="0" noProof="0" dirty="0">
                <a:ln>
                  <a:noFill/>
                </a:ln>
                <a:solidFill>
                  <a:srgbClr val="CC0000"/>
                </a:solidFill>
                <a:effectLst/>
                <a:uLnTx/>
                <a:uFillTx/>
                <a:latin typeface="Calibri"/>
                <a:ea typeface="+mn-ea"/>
                <a:cs typeface="+mn-cs"/>
              </a:rPr>
              <a:t>(HTTP1.1):</a:t>
            </a:r>
            <a:endParaRPr kumimoji="0" lang="en-US" sz="3200" b="0" i="1" u="none" strike="noStrike" kern="1200" cap="none" spc="0" normalizeH="0" baseline="0" noProof="0" dirty="0">
              <a:ln>
                <a:noFill/>
              </a:ln>
              <a:solidFill>
                <a:srgbClr val="CC0000"/>
              </a:solidFill>
              <a:effectLst/>
              <a:uLnTx/>
              <a:uFillTx/>
              <a:latin typeface="Calibri"/>
              <a:ea typeface="+mn-ea"/>
              <a:cs typeface="+mn-cs"/>
            </a:endParaRP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server leaves connection open after sending response</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subsequent HTTP messages  between same client/server sent over open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 sends requests as soon as it encounters a referenced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as little as one RTT for all the referenced objects (cutting response time in half)</a:t>
            </a:r>
          </a:p>
        </p:txBody>
      </p:sp>
      <p:sp>
        <p:nvSpPr>
          <p:cNvPr id="5" name="Slide Number Placeholder 2">
            <a:extLst>
              <a:ext uri="{FF2B5EF4-FFF2-40B4-BE49-F238E27FC236}">
                <a16:creationId xmlns:a16="http://schemas.microsoft.com/office/drawing/2014/main" id="{2C9DB959-15FC-7A47-B54E-965B407AAA5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29</a:t>
            </a:fld>
            <a:endParaRPr lang="en-US" dirty="0"/>
          </a:p>
        </p:txBody>
      </p:sp>
    </p:spTree>
    <p:extLst>
      <p:ext uri="{BB962C8B-B14F-4D97-AF65-F5344CB8AC3E}">
        <p14:creationId xmlns:p14="http://schemas.microsoft.com/office/powerpoint/2010/main" val="4103117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rgbClr val="C00000"/>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latin typeface="Calibri" panose="020F0502020204030204" pitchFamily="34" charset="0"/>
                <a:cs typeface="Calibri" panose="020F0502020204030204" pitchFamily="34" charset="0"/>
              </a:rPr>
              <a:t>Web and HTTP</a:t>
            </a:r>
          </a:p>
          <a:p>
            <a:pPr marL="401638" indent="-401638">
              <a:buClr>
                <a:srgbClr val="0000A8"/>
              </a:buClr>
              <a:defRPr/>
            </a:pPr>
            <a:r>
              <a:rPr lang="en-US" sz="3200" dirty="0">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strike="sngStrike" dirty="0">
                <a:ea typeface="ＭＳ Ｐゴシック" panose="020B0600070205080204" pitchFamily="34" charset="-128"/>
              </a:rPr>
              <a:t>P2P applications</a:t>
            </a:r>
          </a:p>
          <a:p>
            <a:pPr marL="349250" indent="-349250">
              <a:buClr>
                <a:schemeClr val="bg1">
                  <a:lumMod val="75000"/>
                </a:schemeClr>
              </a:buClr>
            </a:pPr>
            <a:r>
              <a:rPr lang="en-US" altLang="en-US" sz="3200" dirty="0">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a:t>
            </a:fld>
            <a:endParaRPr lang="en-US" dirty="0"/>
          </a:p>
        </p:txBody>
      </p:sp>
      <p:pic>
        <p:nvPicPr>
          <p:cNvPr id="2" name="Picture 1" descr="Kurose&amp;Ross 8th edition photo">
            <a:extLst>
              <a:ext uri="{FF2B5EF4-FFF2-40B4-BE49-F238E27FC236}">
                <a16:creationId xmlns:a16="http://schemas.microsoft.com/office/drawing/2014/main" id="{9A5ACF32-D696-6E5C-97D2-6D99A5DBFD6F}"/>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17329430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normAutofit/>
          </a:bodyPr>
          <a:lstStyle/>
          <a:p>
            <a:r>
              <a:rPr lang="en-US" dirty="0"/>
              <a:t>Non-persistent HTTP vs. persistent HTTP </a:t>
            </a:r>
          </a:p>
        </p:txBody>
      </p:sp>
      <p:sp>
        <p:nvSpPr>
          <p:cNvPr id="8" name="Content Placeholder 7"/>
          <p:cNvSpPr>
            <a:spLocks noGrp="1"/>
          </p:cNvSpPr>
          <p:nvPr>
            <p:ph idx="1"/>
          </p:nvPr>
        </p:nvSpPr>
        <p:spPr/>
        <p:txBody>
          <a:bodyPr/>
          <a:lstStyle/>
          <a:p>
            <a:r>
              <a:rPr lang="en-US" sz="3200" dirty="0"/>
              <a:t>A web page with 10 image objects. How long to complete all?</a:t>
            </a:r>
          </a:p>
          <a:p>
            <a:pPr lvl="1"/>
            <a:r>
              <a:rPr lang="en-US" dirty="0"/>
              <a:t>Ignore the object transmission time  </a:t>
            </a:r>
            <a:endParaRPr lang="en-US" sz="3200" dirty="0"/>
          </a:p>
          <a:p>
            <a:pPr lvl="1"/>
            <a:r>
              <a:rPr lang="en-US" sz="2800" dirty="0"/>
              <a:t>non-persistent HTTP (with 1 object one time)</a:t>
            </a:r>
          </a:p>
          <a:p>
            <a:pPr marL="457200" lvl="1" indent="0">
              <a:buNone/>
            </a:pPr>
            <a:endParaRPr lang="en-US" sz="2800" dirty="0"/>
          </a:p>
          <a:p>
            <a:pPr lvl="1"/>
            <a:r>
              <a:rPr lang="en-US" sz="2800" dirty="0"/>
              <a:t>Persistent HTTP </a:t>
            </a:r>
          </a:p>
          <a:p>
            <a:pPr marL="457200" lvl="1" indent="0">
              <a:buNone/>
            </a:pPr>
            <a:endParaRPr lang="en-US" sz="2800" dirty="0"/>
          </a:p>
          <a:p>
            <a:pPr lvl="1"/>
            <a:r>
              <a:rPr lang="en-US" sz="2800" dirty="0"/>
              <a:t>non-persistent HTTP (5 objects in parallel)</a:t>
            </a:r>
          </a:p>
          <a:p>
            <a:pPr marL="457200" lvl="1" indent="0">
              <a:buNone/>
            </a:pPr>
            <a:endParaRPr lang="en-US" dirty="0"/>
          </a:p>
          <a:p>
            <a:endParaRPr lang="en-US" dirty="0"/>
          </a:p>
        </p:txBody>
      </p:sp>
      <p:sp>
        <p:nvSpPr>
          <p:cNvPr id="3" name="Slide Number Placeholder 2">
            <a:extLst>
              <a:ext uri="{FF2B5EF4-FFF2-40B4-BE49-F238E27FC236}">
                <a16:creationId xmlns:a16="http://schemas.microsoft.com/office/drawing/2014/main" id="{DA78CB66-6EDE-314E-B3AF-D2908CBEF9AC}"/>
              </a:ext>
            </a:extLst>
          </p:cNvPr>
          <p:cNvSpPr>
            <a:spLocks noGrp="1"/>
          </p:cNvSpPr>
          <p:nvPr>
            <p:ph type="sldNum" sz="quarter" idx="12"/>
          </p:nvPr>
        </p:nvSpPr>
        <p:spPr bwMode="auto">
          <a:xfrm>
            <a:off x="8324850"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30</a:t>
            </a:fld>
            <a:endParaRPr lang="en-US" dirty="0"/>
          </a:p>
        </p:txBody>
      </p:sp>
      <p:sp>
        <p:nvSpPr>
          <p:cNvPr id="2" name="Rectangle 1">
            <a:extLst>
              <a:ext uri="{FF2B5EF4-FFF2-40B4-BE49-F238E27FC236}">
                <a16:creationId xmlns:a16="http://schemas.microsoft.com/office/drawing/2014/main" id="{BCE06E7D-34A6-F342-B20E-2299F9CBEA42}"/>
              </a:ext>
            </a:extLst>
          </p:cNvPr>
          <p:cNvSpPr/>
          <p:nvPr/>
        </p:nvSpPr>
        <p:spPr>
          <a:xfrm>
            <a:off x="2519536" y="3484197"/>
            <a:ext cx="8620531" cy="830997"/>
          </a:xfrm>
          <a:prstGeom prst="rect">
            <a:avLst/>
          </a:prstGeom>
        </p:spPr>
        <p:txBody>
          <a:bodyPr wrap="square">
            <a:spAutoFit/>
          </a:bodyPr>
          <a:lstStyle/>
          <a:p>
            <a:r>
              <a:rPr lang="en-US" sz="2400" dirty="0">
                <a:solidFill>
                  <a:srgbClr val="C00000"/>
                </a:solidFill>
                <a:latin typeface="Gill Sans MT" charset="0"/>
              </a:rPr>
              <a:t>22 RTTs = 2RTTs x (1 + 10) (2 RTTs for base HTML file, </a:t>
            </a:r>
          </a:p>
          <a:p>
            <a:r>
              <a:rPr lang="en-US" sz="2400" dirty="0">
                <a:solidFill>
                  <a:srgbClr val="C00000"/>
                </a:solidFill>
                <a:latin typeface="Gill Sans MT" charset="0"/>
              </a:rPr>
              <a:t>				2 RTTs per object)</a:t>
            </a:r>
          </a:p>
        </p:txBody>
      </p:sp>
      <p:sp>
        <p:nvSpPr>
          <p:cNvPr id="6" name="Rectangle 5">
            <a:extLst>
              <a:ext uri="{FF2B5EF4-FFF2-40B4-BE49-F238E27FC236}">
                <a16:creationId xmlns:a16="http://schemas.microsoft.com/office/drawing/2014/main" id="{CAE7D7B6-ADB1-F543-8D2F-083DC969F37C}"/>
              </a:ext>
            </a:extLst>
          </p:cNvPr>
          <p:cNvSpPr/>
          <p:nvPr/>
        </p:nvSpPr>
        <p:spPr>
          <a:xfrm>
            <a:off x="2486136" y="4402862"/>
            <a:ext cx="6514989" cy="461665"/>
          </a:xfrm>
          <a:prstGeom prst="rect">
            <a:avLst/>
          </a:prstGeom>
        </p:spPr>
        <p:txBody>
          <a:bodyPr wrap="none">
            <a:spAutoFit/>
          </a:bodyPr>
          <a:lstStyle/>
          <a:p>
            <a:r>
              <a:rPr lang="en-US" sz="2400" dirty="0">
                <a:solidFill>
                  <a:srgbClr val="C00000"/>
                </a:solidFill>
                <a:latin typeface="Gill Sans MT" charset="0"/>
              </a:rPr>
              <a:t>12 RTTs = 2RTTs  + 10 RTTs (1 RTT per object)</a:t>
            </a:r>
          </a:p>
        </p:txBody>
      </p:sp>
      <p:sp>
        <p:nvSpPr>
          <p:cNvPr id="9" name="Rectangle 8">
            <a:extLst>
              <a:ext uri="{FF2B5EF4-FFF2-40B4-BE49-F238E27FC236}">
                <a16:creationId xmlns:a16="http://schemas.microsoft.com/office/drawing/2014/main" id="{554125B7-CE8F-554E-93E4-A13BC8D30B8C}"/>
              </a:ext>
            </a:extLst>
          </p:cNvPr>
          <p:cNvSpPr/>
          <p:nvPr/>
        </p:nvSpPr>
        <p:spPr>
          <a:xfrm>
            <a:off x="2519536" y="5262384"/>
            <a:ext cx="8283101" cy="1200329"/>
          </a:xfrm>
          <a:prstGeom prst="rect">
            <a:avLst/>
          </a:prstGeom>
        </p:spPr>
        <p:txBody>
          <a:bodyPr wrap="none">
            <a:spAutoFit/>
          </a:bodyPr>
          <a:lstStyle/>
          <a:p>
            <a:r>
              <a:rPr lang="en-US" sz="2400" dirty="0">
                <a:solidFill>
                  <a:srgbClr val="C00000"/>
                </a:solidFill>
                <a:latin typeface="Gill Sans MT" charset="0"/>
              </a:rPr>
              <a:t>6RTTs = 2RTTs  + 2RTTs + 2RTTs (2 RTTs for base html file, </a:t>
            </a:r>
          </a:p>
          <a:p>
            <a:r>
              <a:rPr lang="en-US" sz="2400" dirty="0">
                <a:solidFill>
                  <a:srgbClr val="C00000"/>
                </a:solidFill>
                <a:latin typeface="Gill Sans MT" charset="0"/>
              </a:rPr>
              <a:t>				2 more RTTs for the first 5 objects</a:t>
            </a:r>
          </a:p>
          <a:p>
            <a:r>
              <a:rPr lang="en-US" sz="2400" dirty="0">
                <a:solidFill>
                  <a:srgbClr val="C00000"/>
                </a:solidFill>
                <a:latin typeface="Gill Sans MT" charset="0"/>
              </a:rPr>
              <a:t>				2 more RTTs for the last 5 objects)</a:t>
            </a:r>
          </a:p>
        </p:txBody>
      </p:sp>
    </p:spTree>
    <p:extLst>
      <p:ext uri="{BB962C8B-B14F-4D97-AF65-F5344CB8AC3E}">
        <p14:creationId xmlns:p14="http://schemas.microsoft.com/office/powerpoint/2010/main" val="2979532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4 Questions in Web and HTTP </a:t>
            </a:r>
          </a:p>
        </p:txBody>
      </p:sp>
      <p:sp>
        <p:nvSpPr>
          <p:cNvPr id="3" name="Content Placeholder 2"/>
          <p:cNvSpPr>
            <a:spLocks noGrp="1"/>
          </p:cNvSpPr>
          <p:nvPr>
            <p:ph idx="1"/>
          </p:nvPr>
        </p:nvSpPr>
        <p:spPr/>
        <p:txBody>
          <a:bodyPr>
            <a:normAutofit lnSpcReduction="10000"/>
          </a:bodyPr>
          <a:lstStyle/>
          <a:p>
            <a:r>
              <a:rPr lang="en-US" dirty="0">
                <a:solidFill>
                  <a:schemeClr val="bg1">
                    <a:lumMod val="75000"/>
                  </a:schemeClr>
                </a:solidFill>
              </a:rPr>
              <a:t>What content to transfer?</a:t>
            </a:r>
          </a:p>
          <a:p>
            <a:pPr lvl="1"/>
            <a:r>
              <a:rPr lang="en-US" dirty="0">
                <a:solidFill>
                  <a:schemeClr val="bg1">
                    <a:lumMod val="75000"/>
                  </a:schemeClr>
                </a:solidFill>
              </a:rPr>
              <a:t>Web pages</a:t>
            </a:r>
          </a:p>
          <a:p>
            <a:pPr lvl="1"/>
            <a:endParaRPr lang="en-US" dirty="0">
              <a:solidFill>
                <a:schemeClr val="bg1">
                  <a:lumMod val="75000"/>
                </a:schemeClr>
              </a:solidFill>
            </a:endParaRPr>
          </a:p>
          <a:p>
            <a:r>
              <a:rPr lang="en-US" dirty="0">
                <a:solidFill>
                  <a:schemeClr val="bg1">
                    <a:lumMod val="75000"/>
                  </a:schemeClr>
                </a:solidFill>
              </a:rPr>
              <a:t>How to transfer?</a:t>
            </a:r>
          </a:p>
          <a:p>
            <a:pPr lvl="1"/>
            <a:r>
              <a:rPr lang="en-US" dirty="0">
                <a:solidFill>
                  <a:schemeClr val="bg1">
                    <a:lumMod val="75000"/>
                  </a:schemeClr>
                </a:solidFill>
              </a:rPr>
              <a:t>HTTP connections</a:t>
            </a:r>
          </a:p>
          <a:p>
            <a:pPr lvl="1"/>
            <a:endParaRPr lang="en-US" dirty="0"/>
          </a:p>
          <a:p>
            <a:r>
              <a:rPr lang="en-US" dirty="0"/>
              <a:t>In what messages?</a:t>
            </a:r>
          </a:p>
          <a:p>
            <a:pPr lvl="1"/>
            <a:r>
              <a:rPr lang="en-US" dirty="0"/>
              <a:t>HTTP messages</a:t>
            </a:r>
          </a:p>
          <a:p>
            <a:endParaRPr lang="en-US" dirty="0"/>
          </a:p>
          <a:p>
            <a:r>
              <a:rPr lang="en-US" dirty="0">
                <a:solidFill>
                  <a:schemeClr val="bg1">
                    <a:lumMod val="75000"/>
                  </a:schemeClr>
                </a:solidFill>
              </a:rPr>
              <a:t>Advanced features</a:t>
            </a:r>
          </a:p>
        </p:txBody>
      </p:sp>
      <p:sp>
        <p:nvSpPr>
          <p:cNvPr id="5" name="Line 19"/>
          <p:cNvSpPr>
            <a:spLocks noChangeShapeType="1"/>
          </p:cNvSpPr>
          <p:nvPr/>
        </p:nvSpPr>
        <p:spPr bwMode="auto">
          <a:xfrm>
            <a:off x="6309895" y="2713790"/>
            <a:ext cx="2954755" cy="27611"/>
          </a:xfrm>
          <a:prstGeom prst="line">
            <a:avLst/>
          </a:prstGeom>
          <a:noFill/>
          <a:ln w="28575">
            <a:solidFill>
              <a:srgbClr val="CC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6" name="Line 20"/>
          <p:cNvSpPr>
            <a:spLocks noChangeShapeType="1"/>
          </p:cNvSpPr>
          <p:nvPr/>
        </p:nvSpPr>
        <p:spPr bwMode="auto">
          <a:xfrm flipH="1" flipV="1">
            <a:off x="6309894" y="2994527"/>
            <a:ext cx="3007144" cy="26165"/>
          </a:xfrm>
          <a:prstGeom prst="line">
            <a:avLst/>
          </a:prstGeom>
          <a:noFill/>
          <a:ln w="28575">
            <a:solidFill>
              <a:srgbClr val="CC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7" name="Group 44"/>
          <p:cNvGrpSpPr>
            <a:grpSpLocks/>
          </p:cNvGrpSpPr>
          <p:nvPr/>
        </p:nvGrpSpPr>
        <p:grpSpPr bwMode="auto">
          <a:xfrm>
            <a:off x="4999785" y="2430977"/>
            <a:ext cx="1279275" cy="1258720"/>
            <a:chOff x="-44" y="1473"/>
            <a:chExt cx="981" cy="1105"/>
          </a:xfrm>
        </p:grpSpPr>
        <p:pic>
          <p:nvPicPr>
            <p:cNvPr id="8" name="Picture 45"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Freeform 46"/>
            <p:cNvSpPr>
              <a:spLocks/>
            </p:cNvSpPr>
            <p:nvPr/>
          </p:nvSpPr>
          <p:spPr bwMode="auto">
            <a:xfrm flipH="1">
              <a:off x="374" y="1579"/>
              <a:ext cx="477" cy="506"/>
            </a:xfrm>
            <a:custGeom>
              <a:avLst/>
              <a:gdLst>
                <a:gd name="T0" fmla="*/ 0 w 356"/>
                <a:gd name="T1" fmla="*/ 0 h 368"/>
                <a:gd name="T2" fmla="*/ 139825 w 356"/>
                <a:gd name="T3" fmla="*/ 11340 h 368"/>
                <a:gd name="T4" fmla="*/ 165873 w 356"/>
                <a:gd name="T5" fmla="*/ 236254 h 368"/>
                <a:gd name="T6" fmla="*/ 36556 w 356"/>
                <a:gd name="T7" fmla="*/ 2954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 name="Group 47"/>
          <p:cNvGrpSpPr>
            <a:grpSpLocks/>
          </p:cNvGrpSpPr>
          <p:nvPr/>
        </p:nvGrpSpPr>
        <p:grpSpPr bwMode="auto">
          <a:xfrm>
            <a:off x="9402764" y="2245991"/>
            <a:ext cx="695325" cy="1282700"/>
            <a:chOff x="4140" y="429"/>
            <a:chExt cx="1425" cy="2396"/>
          </a:xfrm>
        </p:grpSpPr>
        <p:sp>
          <p:nvSpPr>
            <p:cNvPr id="11" name="Freeform 48"/>
            <p:cNvSpPr>
              <a:spLocks/>
            </p:cNvSpPr>
            <p:nvPr/>
          </p:nvSpPr>
          <p:spPr bwMode="auto">
            <a:xfrm>
              <a:off x="5268" y="433"/>
              <a:ext cx="283" cy="2286"/>
            </a:xfrm>
            <a:custGeom>
              <a:avLst/>
              <a:gdLst>
                <a:gd name="T0" fmla="*/ 2 w 354"/>
                <a:gd name="T1" fmla="*/ 0 h 2742"/>
                <a:gd name="T2" fmla="*/ 3 w 354"/>
                <a:gd name="T3" fmla="*/ 8 h 2742"/>
                <a:gd name="T4" fmla="*/ 3 w 354"/>
                <a:gd name="T5" fmla="*/ 58 h 2742"/>
                <a:gd name="T6" fmla="*/ 0 w 354"/>
                <a:gd name="T7" fmla="*/ 6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Rectangle 49"/>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Freeform 50"/>
            <p:cNvSpPr>
              <a:spLocks/>
            </p:cNvSpPr>
            <p:nvPr/>
          </p:nvSpPr>
          <p:spPr bwMode="auto">
            <a:xfrm>
              <a:off x="5321" y="570"/>
              <a:ext cx="169" cy="2115"/>
            </a:xfrm>
            <a:custGeom>
              <a:avLst/>
              <a:gdLst>
                <a:gd name="T0" fmla="*/ 2 w 211"/>
                <a:gd name="T1" fmla="*/ 0 h 2537"/>
                <a:gd name="T2" fmla="*/ 2 w 211"/>
                <a:gd name="T3" fmla="*/ 6 h 2537"/>
                <a:gd name="T4" fmla="*/ 2 w 211"/>
                <a:gd name="T5" fmla="*/ 54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51"/>
            <p:cNvSpPr>
              <a:spLocks/>
            </p:cNvSpPr>
            <p:nvPr/>
          </p:nvSpPr>
          <p:spPr bwMode="auto">
            <a:xfrm>
              <a:off x="5284" y="1640"/>
              <a:ext cx="263" cy="189"/>
            </a:xfrm>
            <a:custGeom>
              <a:avLst/>
              <a:gdLst>
                <a:gd name="T0" fmla="*/ 2 w 328"/>
                <a:gd name="T1" fmla="*/ 0 h 226"/>
                <a:gd name="T2" fmla="*/ 3 w 328"/>
                <a:gd name="T3" fmla="*/ 3 h 226"/>
                <a:gd name="T4" fmla="*/ 3 w 328"/>
                <a:gd name="T5" fmla="*/ 6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Rectangle 52"/>
            <p:cNvSpPr>
              <a:spLocks noChangeArrowheads="1"/>
            </p:cNvSpPr>
            <p:nvPr/>
          </p:nvSpPr>
          <p:spPr bwMode="auto">
            <a:xfrm>
              <a:off x="4212" y="693"/>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6" name="Group 53"/>
            <p:cNvGrpSpPr>
              <a:grpSpLocks/>
            </p:cNvGrpSpPr>
            <p:nvPr/>
          </p:nvGrpSpPr>
          <p:grpSpPr bwMode="auto">
            <a:xfrm>
              <a:off x="4749" y="668"/>
              <a:ext cx="581" cy="145"/>
              <a:chOff x="614" y="2568"/>
              <a:chExt cx="725" cy="139"/>
            </a:xfrm>
          </p:grpSpPr>
          <p:sp>
            <p:nvSpPr>
              <p:cNvPr id="41" name="AutoShape 54"/>
              <p:cNvSpPr>
                <a:spLocks noChangeArrowheads="1"/>
              </p:cNvSpPr>
              <p:nvPr/>
            </p:nvSpPr>
            <p:spPr bwMode="auto">
              <a:xfrm>
                <a:off x="613" y="2569"/>
                <a:ext cx="727" cy="13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2" name="AutoShape 55"/>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7" name="Rectangle 56"/>
            <p:cNvSpPr>
              <a:spLocks noChangeArrowheads="1"/>
            </p:cNvSpPr>
            <p:nvPr/>
          </p:nvSpPr>
          <p:spPr bwMode="auto">
            <a:xfrm>
              <a:off x="4225" y="1019"/>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 name="Group 57"/>
            <p:cNvGrpSpPr>
              <a:grpSpLocks/>
            </p:cNvGrpSpPr>
            <p:nvPr/>
          </p:nvGrpSpPr>
          <p:grpSpPr bwMode="auto">
            <a:xfrm>
              <a:off x="4747" y="994"/>
              <a:ext cx="581" cy="134"/>
              <a:chOff x="614" y="2568"/>
              <a:chExt cx="725" cy="139"/>
            </a:xfrm>
          </p:grpSpPr>
          <p:sp>
            <p:nvSpPr>
              <p:cNvPr id="39" name="AutoShape 58"/>
              <p:cNvSpPr>
                <a:spLocks noChangeArrowheads="1"/>
              </p:cNvSpPr>
              <p:nvPr/>
            </p:nvSpPr>
            <p:spPr bwMode="auto">
              <a:xfrm>
                <a:off x="616" y="2569"/>
                <a:ext cx="723" cy="138"/>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0" name="AutoShape 59"/>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9" name="Rectangle 60"/>
            <p:cNvSpPr>
              <a:spLocks noChangeArrowheads="1"/>
            </p:cNvSpPr>
            <p:nvPr/>
          </p:nvSpPr>
          <p:spPr bwMode="auto">
            <a:xfrm>
              <a:off x="4218" y="1357"/>
              <a:ext cx="595" cy="47"/>
            </a:xfrm>
            <a:prstGeom prst="rect">
              <a:avLst/>
            </a:prstGeom>
            <a:solidFill>
              <a:schemeClr val="tx1"/>
            </a:solidFill>
            <a:ln w="9525">
              <a:solidFill>
                <a:schemeClr val="tx1"/>
              </a:solidFill>
              <a:miter lim="800000"/>
              <a:headEnd/>
              <a:tailEnd/>
            </a:ln>
          </p:spPr>
          <p:txBody>
            <a:bodyPr wrap="none" anchor="ctr"/>
            <a:lstStyle/>
            <a:p>
              <a:endParaRPr lang="en-US"/>
            </a:p>
          </p:txBody>
        </p:sp>
        <p:sp>
          <p:nvSpPr>
            <p:cNvPr id="20" name="Rectangle 61"/>
            <p:cNvSpPr>
              <a:spLocks noChangeArrowheads="1"/>
            </p:cNvSpPr>
            <p:nvPr/>
          </p:nvSpPr>
          <p:spPr bwMode="auto">
            <a:xfrm>
              <a:off x="4228" y="1654"/>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21" name="Group 62"/>
            <p:cNvGrpSpPr>
              <a:grpSpLocks/>
            </p:cNvGrpSpPr>
            <p:nvPr/>
          </p:nvGrpSpPr>
          <p:grpSpPr bwMode="auto">
            <a:xfrm>
              <a:off x="4735" y="1627"/>
              <a:ext cx="582" cy="151"/>
              <a:chOff x="614" y="2568"/>
              <a:chExt cx="725" cy="139"/>
            </a:xfrm>
          </p:grpSpPr>
          <p:sp>
            <p:nvSpPr>
              <p:cNvPr id="37" name="AutoShape 63"/>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 name="AutoShape 64"/>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2" name="Freeform 65"/>
            <p:cNvSpPr>
              <a:spLocks/>
            </p:cNvSpPr>
            <p:nvPr/>
          </p:nvSpPr>
          <p:spPr bwMode="auto">
            <a:xfrm>
              <a:off x="5288" y="1354"/>
              <a:ext cx="263" cy="188"/>
            </a:xfrm>
            <a:custGeom>
              <a:avLst/>
              <a:gdLst>
                <a:gd name="T0" fmla="*/ 2 w 328"/>
                <a:gd name="T1" fmla="*/ 0 h 226"/>
                <a:gd name="T2" fmla="*/ 3 w 328"/>
                <a:gd name="T3" fmla="*/ 2 h 226"/>
                <a:gd name="T4" fmla="*/ 3 w 328"/>
                <a:gd name="T5" fmla="*/ 5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23" name="Group 66"/>
            <p:cNvGrpSpPr>
              <a:grpSpLocks/>
            </p:cNvGrpSpPr>
            <p:nvPr/>
          </p:nvGrpSpPr>
          <p:grpSpPr bwMode="auto">
            <a:xfrm>
              <a:off x="4739" y="1327"/>
              <a:ext cx="582" cy="139"/>
              <a:chOff x="614" y="2568"/>
              <a:chExt cx="725" cy="139"/>
            </a:xfrm>
          </p:grpSpPr>
          <p:sp>
            <p:nvSpPr>
              <p:cNvPr id="35" name="AutoShape 67"/>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6" name="AutoShape 68"/>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4" name="Rectangle 69"/>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p>
              <a:endParaRPr lang="en-US"/>
            </a:p>
          </p:txBody>
        </p:sp>
        <p:sp>
          <p:nvSpPr>
            <p:cNvPr id="25" name="Freeform 70"/>
            <p:cNvSpPr>
              <a:spLocks/>
            </p:cNvSpPr>
            <p:nvPr/>
          </p:nvSpPr>
          <p:spPr bwMode="auto">
            <a:xfrm>
              <a:off x="5312" y="1007"/>
              <a:ext cx="237" cy="213"/>
            </a:xfrm>
            <a:custGeom>
              <a:avLst/>
              <a:gdLst>
                <a:gd name="T0" fmla="*/ 2 w 296"/>
                <a:gd name="T1" fmla="*/ 0 h 256"/>
                <a:gd name="T2" fmla="*/ 3 w 296"/>
                <a:gd name="T3" fmla="*/ 2 h 256"/>
                <a:gd name="T4" fmla="*/ 3 w 296"/>
                <a:gd name="T5" fmla="*/ 5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Freeform 71"/>
            <p:cNvSpPr>
              <a:spLocks/>
            </p:cNvSpPr>
            <p:nvPr/>
          </p:nvSpPr>
          <p:spPr bwMode="auto">
            <a:xfrm>
              <a:off x="5315" y="680"/>
              <a:ext cx="244" cy="240"/>
            </a:xfrm>
            <a:custGeom>
              <a:avLst/>
              <a:gdLst>
                <a:gd name="T0" fmla="*/ 0 w 304"/>
                <a:gd name="T1" fmla="*/ 0 h 288"/>
                <a:gd name="T2" fmla="*/ 3 w 304"/>
                <a:gd name="T3" fmla="*/ 4 h 288"/>
                <a:gd name="T4" fmla="*/ 2 w 304"/>
                <a:gd name="T5" fmla="*/ 7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72"/>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8" name="Freeform 73"/>
            <p:cNvSpPr>
              <a:spLocks/>
            </p:cNvSpPr>
            <p:nvPr/>
          </p:nvSpPr>
          <p:spPr bwMode="auto">
            <a:xfrm>
              <a:off x="5302" y="2614"/>
              <a:ext cx="245" cy="200"/>
            </a:xfrm>
            <a:custGeom>
              <a:avLst/>
              <a:gdLst>
                <a:gd name="T0" fmla="*/ 0 w 306"/>
                <a:gd name="T1" fmla="*/ 3 h 240"/>
                <a:gd name="T2" fmla="*/ 2 w 306"/>
                <a:gd name="T3" fmla="*/ 6 h 240"/>
                <a:gd name="T4" fmla="*/ 3 w 306"/>
                <a:gd name="T5" fmla="*/ 3 h 240"/>
                <a:gd name="T6" fmla="*/ 3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AutoShape 74"/>
            <p:cNvSpPr>
              <a:spLocks noChangeArrowheads="1"/>
            </p:cNvSpPr>
            <p:nvPr/>
          </p:nvSpPr>
          <p:spPr bwMode="auto">
            <a:xfrm>
              <a:off x="4140" y="2677"/>
              <a:ext cx="1201" cy="148"/>
            </a:xfrm>
            <a:prstGeom prst="roundRect">
              <a:avLst>
                <a:gd name="adj" fmla="val 50000"/>
              </a:avLst>
            </a:prstGeom>
            <a:solidFill>
              <a:srgbClr val="DDDDDD"/>
            </a:solidFill>
            <a:ln w="9525">
              <a:solidFill>
                <a:schemeClr val="tx1"/>
              </a:solidFill>
              <a:round/>
              <a:headEnd/>
              <a:tailEnd/>
            </a:ln>
          </p:spPr>
          <p:txBody>
            <a:bodyPr wrap="none" anchor="ctr"/>
            <a:lstStyle/>
            <a:p>
              <a:endParaRPr lang="en-US"/>
            </a:p>
          </p:txBody>
        </p:sp>
        <p:sp>
          <p:nvSpPr>
            <p:cNvPr id="30" name="AutoShape 75"/>
            <p:cNvSpPr>
              <a:spLocks noChangeArrowheads="1"/>
            </p:cNvSpPr>
            <p:nvPr/>
          </p:nvSpPr>
          <p:spPr bwMode="auto">
            <a:xfrm>
              <a:off x="4205" y="2712"/>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p>
              <a:endParaRPr lang="en-US"/>
            </a:p>
          </p:txBody>
        </p:sp>
        <p:sp>
          <p:nvSpPr>
            <p:cNvPr id="31" name="Oval 76"/>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2" name="Oval 77"/>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spcBef>
                  <a:spcPct val="0"/>
                </a:spcBef>
                <a:buClrTx/>
                <a:buSzTx/>
                <a:buFontTx/>
                <a:buNone/>
              </a:pPr>
              <a:endParaRPr lang="en-US">
                <a:solidFill>
                  <a:srgbClr val="FF0000"/>
                </a:solidFill>
                <a:cs typeface="Arial" charset="0"/>
              </a:endParaRPr>
            </a:p>
          </p:txBody>
        </p:sp>
        <p:sp>
          <p:nvSpPr>
            <p:cNvPr id="33" name="Oval 78"/>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4" name="Rectangle 79"/>
            <p:cNvSpPr>
              <a:spLocks noChangeArrowheads="1"/>
            </p:cNvSpPr>
            <p:nvPr/>
          </p:nvSpPr>
          <p:spPr bwMode="auto">
            <a:xfrm>
              <a:off x="5061" y="1835"/>
              <a:ext cx="88" cy="762"/>
            </a:xfrm>
            <a:prstGeom prst="rect">
              <a:avLst/>
            </a:prstGeom>
            <a:solidFill>
              <a:srgbClr val="292929"/>
            </a:solidFill>
            <a:ln w="9525">
              <a:solidFill>
                <a:schemeClr val="tx1"/>
              </a:solidFill>
              <a:miter lim="800000"/>
              <a:headEnd/>
              <a:tailEnd/>
            </a:ln>
          </p:spPr>
          <p:txBody>
            <a:bodyPr wrap="none" anchor="ctr"/>
            <a:lstStyle/>
            <a:p>
              <a:endParaRPr lang="en-US"/>
            </a:p>
          </p:txBody>
        </p:sp>
      </p:grpSp>
      <p:sp>
        <p:nvSpPr>
          <p:cNvPr id="43" name="Freeform 7"/>
          <p:cNvSpPr>
            <a:spLocks/>
          </p:cNvSpPr>
          <p:nvPr/>
        </p:nvSpPr>
        <p:spPr bwMode="auto">
          <a:xfrm>
            <a:off x="6868929" y="5021511"/>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 name="Text Box 51"/>
          <p:cNvSpPr txBox="1">
            <a:spLocks noChangeArrowheads="1"/>
          </p:cNvSpPr>
          <p:nvPr/>
        </p:nvSpPr>
        <p:spPr bwMode="auto">
          <a:xfrm>
            <a:off x="7226871" y="5153273"/>
            <a:ext cx="87471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spcBef>
                <a:spcPct val="0"/>
              </a:spcBef>
              <a:buClrTx/>
              <a:buSzTx/>
              <a:buFontTx/>
              <a:buNone/>
            </a:pPr>
            <a:r>
              <a:rPr lang="en-US" sz="1600"/>
              <a:t>Internet</a:t>
            </a:r>
          </a:p>
        </p:txBody>
      </p:sp>
      <p:sp>
        <p:nvSpPr>
          <p:cNvPr id="45" name="Line 52"/>
          <p:cNvSpPr>
            <a:spLocks noChangeShapeType="1"/>
          </p:cNvSpPr>
          <p:nvPr/>
        </p:nvSpPr>
        <p:spPr bwMode="auto">
          <a:xfrm flipV="1">
            <a:off x="6550526" y="5547895"/>
            <a:ext cx="2406316"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46" name="Rectangle 23"/>
          <p:cNvSpPr>
            <a:spLocks noChangeArrowheads="1"/>
          </p:cNvSpPr>
          <p:nvPr/>
        </p:nvSpPr>
        <p:spPr bwMode="auto">
          <a:xfrm>
            <a:off x="5420289" y="3743573"/>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0"/>
              </a:spcBef>
              <a:buClrTx/>
              <a:buSzTx/>
              <a:buFontTx/>
              <a:buNone/>
            </a:pPr>
            <a:endParaRPr lang="en-US" sz="2400">
              <a:latin typeface="Times New Roman" charset="0"/>
            </a:endParaRPr>
          </a:p>
        </p:txBody>
      </p:sp>
      <p:sp>
        <p:nvSpPr>
          <p:cNvPr id="47" name="Rectangle 24"/>
          <p:cNvSpPr>
            <a:spLocks noChangeArrowheads="1"/>
          </p:cNvSpPr>
          <p:nvPr/>
        </p:nvSpPr>
        <p:spPr bwMode="auto">
          <a:xfrm>
            <a:off x="5382189" y="3797548"/>
            <a:ext cx="1273175" cy="1979612"/>
          </a:xfrm>
          <a:prstGeom prst="rect">
            <a:avLst/>
          </a:prstGeom>
          <a:solidFill>
            <a:schemeClr val="bg1"/>
          </a:solidFill>
          <a:ln w="28575">
            <a:solidFill>
              <a:schemeClr val="tx1"/>
            </a:solidFill>
            <a:miter lim="800000"/>
            <a:headEnd/>
            <a:tailEnd/>
          </a:ln>
        </p:spPr>
        <p:txBody>
          <a:bodyPr wrap="none" anchor="ctr"/>
          <a:lstStyle/>
          <a:p>
            <a:pPr>
              <a:spcBef>
                <a:spcPct val="0"/>
              </a:spcBef>
              <a:buClrTx/>
              <a:buSzTx/>
              <a:buFontTx/>
              <a:buNone/>
            </a:pPr>
            <a:endParaRPr lang="en-US" sz="2400">
              <a:latin typeface="Times New Roman" charset="0"/>
            </a:endParaRPr>
          </a:p>
        </p:txBody>
      </p:sp>
      <p:sp>
        <p:nvSpPr>
          <p:cNvPr id="48" name="Line 25"/>
          <p:cNvSpPr>
            <a:spLocks noChangeShapeType="1"/>
          </p:cNvSpPr>
          <p:nvPr/>
        </p:nvSpPr>
        <p:spPr bwMode="auto">
          <a:xfrm>
            <a:off x="5391713" y="4557961"/>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9" name="Text Box 26"/>
          <p:cNvSpPr txBox="1">
            <a:spLocks noChangeArrowheads="1"/>
          </p:cNvSpPr>
          <p:nvPr/>
        </p:nvSpPr>
        <p:spPr bwMode="auto">
          <a:xfrm>
            <a:off x="5348851" y="4540498"/>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transport</a:t>
            </a:r>
          </a:p>
        </p:txBody>
      </p:sp>
      <p:sp>
        <p:nvSpPr>
          <p:cNvPr id="50" name="Line 27"/>
          <p:cNvSpPr>
            <a:spLocks noChangeShapeType="1"/>
          </p:cNvSpPr>
          <p:nvPr/>
        </p:nvSpPr>
        <p:spPr bwMode="auto">
          <a:xfrm>
            <a:off x="5399650" y="4878636"/>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1" name="Line 28"/>
          <p:cNvSpPr>
            <a:spLocks noChangeShapeType="1"/>
          </p:cNvSpPr>
          <p:nvPr/>
        </p:nvSpPr>
        <p:spPr bwMode="auto">
          <a:xfrm>
            <a:off x="5385363" y="518819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2" name="Line 29"/>
          <p:cNvSpPr>
            <a:spLocks noChangeShapeType="1"/>
          </p:cNvSpPr>
          <p:nvPr/>
        </p:nvSpPr>
        <p:spPr bwMode="auto">
          <a:xfrm>
            <a:off x="5385363" y="547394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3" name="Text Box 26"/>
          <p:cNvSpPr txBox="1">
            <a:spLocks noChangeArrowheads="1"/>
          </p:cNvSpPr>
          <p:nvPr/>
        </p:nvSpPr>
        <p:spPr bwMode="auto">
          <a:xfrm>
            <a:off x="5383776" y="378802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latin typeface="Tahoma" charset="0"/>
              </a:rPr>
              <a:t>application</a:t>
            </a:r>
          </a:p>
        </p:txBody>
      </p:sp>
      <p:sp>
        <p:nvSpPr>
          <p:cNvPr id="54" name="Text Box 26"/>
          <p:cNvSpPr txBox="1">
            <a:spLocks noChangeArrowheads="1"/>
          </p:cNvSpPr>
          <p:nvPr/>
        </p:nvSpPr>
        <p:spPr bwMode="auto">
          <a:xfrm>
            <a:off x="5339326" y="544537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physical</a:t>
            </a:r>
          </a:p>
        </p:txBody>
      </p:sp>
      <p:sp>
        <p:nvSpPr>
          <p:cNvPr id="55" name="Text Box 26"/>
          <p:cNvSpPr txBox="1">
            <a:spLocks noChangeArrowheads="1"/>
          </p:cNvSpPr>
          <p:nvPr/>
        </p:nvSpPr>
        <p:spPr bwMode="auto">
          <a:xfrm>
            <a:off x="5358376" y="515962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link</a:t>
            </a:r>
          </a:p>
        </p:txBody>
      </p:sp>
      <p:sp>
        <p:nvSpPr>
          <p:cNvPr id="56" name="Text Box 26"/>
          <p:cNvSpPr txBox="1">
            <a:spLocks noChangeArrowheads="1"/>
          </p:cNvSpPr>
          <p:nvPr/>
        </p:nvSpPr>
        <p:spPr bwMode="auto">
          <a:xfrm>
            <a:off x="5348851" y="4864348"/>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network</a:t>
            </a:r>
          </a:p>
        </p:txBody>
      </p:sp>
      <p:sp>
        <p:nvSpPr>
          <p:cNvPr id="57" name="Oval 57"/>
          <p:cNvSpPr>
            <a:spLocks noChangeArrowheads="1"/>
          </p:cNvSpPr>
          <p:nvPr/>
        </p:nvSpPr>
        <p:spPr bwMode="auto">
          <a:xfrm>
            <a:off x="5517125" y="4062660"/>
            <a:ext cx="990600" cy="304800"/>
          </a:xfrm>
          <a:prstGeom prst="ellipse">
            <a:avLst/>
          </a:prstGeom>
          <a:solidFill>
            <a:srgbClr val="CCFFFF"/>
          </a:solidFill>
          <a:ln w="9525">
            <a:solidFill>
              <a:schemeClr val="tx1"/>
            </a:solidFill>
            <a:round/>
            <a:headEnd/>
            <a:tailEnd/>
          </a:ln>
        </p:spPr>
        <p:txBody>
          <a:bodyPr wrap="none" anchor="ctr"/>
          <a:lstStyle/>
          <a:p>
            <a:pPr algn="ctr">
              <a:spcBef>
                <a:spcPct val="0"/>
              </a:spcBef>
              <a:buClrTx/>
              <a:buSzTx/>
              <a:buFontTx/>
              <a:buNone/>
            </a:pPr>
            <a:r>
              <a:rPr lang="en-US" sz="1600"/>
              <a:t>process</a:t>
            </a:r>
          </a:p>
        </p:txBody>
      </p:sp>
      <p:grpSp>
        <p:nvGrpSpPr>
          <p:cNvPr id="58" name="Group 58"/>
          <p:cNvGrpSpPr>
            <a:grpSpLocks/>
          </p:cNvGrpSpPr>
          <p:nvPr/>
        </p:nvGrpSpPr>
        <p:grpSpPr bwMode="auto">
          <a:xfrm>
            <a:off x="5764775" y="4423024"/>
            <a:ext cx="546100" cy="225425"/>
            <a:chOff x="1287" y="2524"/>
            <a:chExt cx="260" cy="100"/>
          </a:xfrm>
        </p:grpSpPr>
        <p:sp>
          <p:nvSpPr>
            <p:cNvPr id="59" name="Rectangle 59"/>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p>
              <a:endParaRPr lang="en-US"/>
            </a:p>
          </p:txBody>
        </p:sp>
        <p:sp>
          <p:nvSpPr>
            <p:cNvPr id="60" name="Rectangle 60"/>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p>
              <a:endParaRPr lang="en-US"/>
            </a:p>
          </p:txBody>
        </p:sp>
        <p:sp>
          <p:nvSpPr>
            <p:cNvPr id="61" name="Rectangle 61"/>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p>
              <a:endParaRPr lang="en-US"/>
            </a:p>
          </p:txBody>
        </p:sp>
        <p:sp>
          <p:nvSpPr>
            <p:cNvPr id="62" name="Rectangle 62"/>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p>
              <a:endParaRPr lang="en-US"/>
            </a:p>
          </p:txBody>
        </p:sp>
      </p:grpSp>
      <p:sp>
        <p:nvSpPr>
          <p:cNvPr id="63" name="Rectangle 23"/>
          <p:cNvSpPr>
            <a:spLocks noChangeArrowheads="1"/>
          </p:cNvSpPr>
          <p:nvPr/>
        </p:nvSpPr>
        <p:spPr bwMode="auto">
          <a:xfrm>
            <a:off x="9069282" y="3728366"/>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0"/>
              </a:spcBef>
              <a:buClrTx/>
              <a:buSzTx/>
              <a:buFontTx/>
              <a:buNone/>
            </a:pPr>
            <a:endParaRPr lang="en-US" sz="2400">
              <a:latin typeface="Times New Roman" charset="0"/>
            </a:endParaRPr>
          </a:p>
        </p:txBody>
      </p:sp>
      <p:sp>
        <p:nvSpPr>
          <p:cNvPr id="64" name="Rectangle 24"/>
          <p:cNvSpPr>
            <a:spLocks noChangeArrowheads="1"/>
          </p:cNvSpPr>
          <p:nvPr/>
        </p:nvSpPr>
        <p:spPr bwMode="auto">
          <a:xfrm>
            <a:off x="9031183" y="3782341"/>
            <a:ext cx="1273175" cy="1979612"/>
          </a:xfrm>
          <a:prstGeom prst="rect">
            <a:avLst/>
          </a:prstGeom>
          <a:solidFill>
            <a:schemeClr val="bg1"/>
          </a:solidFill>
          <a:ln w="28575">
            <a:solidFill>
              <a:schemeClr val="tx1"/>
            </a:solidFill>
            <a:miter lim="800000"/>
            <a:headEnd/>
            <a:tailEnd/>
          </a:ln>
        </p:spPr>
        <p:txBody>
          <a:bodyPr wrap="none" anchor="ctr"/>
          <a:lstStyle/>
          <a:p>
            <a:pPr>
              <a:spcBef>
                <a:spcPct val="0"/>
              </a:spcBef>
              <a:buClrTx/>
              <a:buSzTx/>
              <a:buFontTx/>
              <a:buNone/>
            </a:pPr>
            <a:endParaRPr lang="en-US" sz="2400">
              <a:latin typeface="Times New Roman" charset="0"/>
            </a:endParaRPr>
          </a:p>
        </p:txBody>
      </p:sp>
      <p:sp>
        <p:nvSpPr>
          <p:cNvPr id="65" name="Line 25"/>
          <p:cNvSpPr>
            <a:spLocks noChangeShapeType="1"/>
          </p:cNvSpPr>
          <p:nvPr/>
        </p:nvSpPr>
        <p:spPr bwMode="auto">
          <a:xfrm>
            <a:off x="9040707" y="4542754"/>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 name="Text Box 26"/>
          <p:cNvSpPr txBox="1">
            <a:spLocks noChangeArrowheads="1"/>
          </p:cNvSpPr>
          <p:nvPr/>
        </p:nvSpPr>
        <p:spPr bwMode="auto">
          <a:xfrm>
            <a:off x="8997846" y="4525291"/>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transport</a:t>
            </a:r>
          </a:p>
        </p:txBody>
      </p:sp>
      <p:sp>
        <p:nvSpPr>
          <p:cNvPr id="67" name="Line 27"/>
          <p:cNvSpPr>
            <a:spLocks noChangeShapeType="1"/>
          </p:cNvSpPr>
          <p:nvPr/>
        </p:nvSpPr>
        <p:spPr bwMode="auto">
          <a:xfrm>
            <a:off x="9048645" y="486342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8" name="Line 28"/>
          <p:cNvSpPr>
            <a:spLocks noChangeShapeType="1"/>
          </p:cNvSpPr>
          <p:nvPr/>
        </p:nvSpPr>
        <p:spPr bwMode="auto">
          <a:xfrm>
            <a:off x="9034357" y="5172992"/>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9" name="Line 29"/>
          <p:cNvSpPr>
            <a:spLocks noChangeShapeType="1"/>
          </p:cNvSpPr>
          <p:nvPr/>
        </p:nvSpPr>
        <p:spPr bwMode="auto">
          <a:xfrm>
            <a:off x="9034357" y="5458742"/>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0" name="Text Box 26"/>
          <p:cNvSpPr txBox="1">
            <a:spLocks noChangeArrowheads="1"/>
          </p:cNvSpPr>
          <p:nvPr/>
        </p:nvSpPr>
        <p:spPr bwMode="auto">
          <a:xfrm>
            <a:off x="9032771" y="377281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latin typeface="Tahoma" charset="0"/>
              </a:rPr>
              <a:t>application</a:t>
            </a:r>
          </a:p>
        </p:txBody>
      </p:sp>
      <p:sp>
        <p:nvSpPr>
          <p:cNvPr id="71" name="Text Box 26"/>
          <p:cNvSpPr txBox="1">
            <a:spLocks noChangeArrowheads="1"/>
          </p:cNvSpPr>
          <p:nvPr/>
        </p:nvSpPr>
        <p:spPr bwMode="auto">
          <a:xfrm>
            <a:off x="8988321" y="543016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physical</a:t>
            </a:r>
          </a:p>
        </p:txBody>
      </p:sp>
      <p:sp>
        <p:nvSpPr>
          <p:cNvPr id="72" name="Text Box 26"/>
          <p:cNvSpPr txBox="1">
            <a:spLocks noChangeArrowheads="1"/>
          </p:cNvSpPr>
          <p:nvPr/>
        </p:nvSpPr>
        <p:spPr bwMode="auto">
          <a:xfrm>
            <a:off x="9007371" y="514441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link</a:t>
            </a:r>
          </a:p>
        </p:txBody>
      </p:sp>
      <p:sp>
        <p:nvSpPr>
          <p:cNvPr id="73" name="Text Box 26"/>
          <p:cNvSpPr txBox="1">
            <a:spLocks noChangeArrowheads="1"/>
          </p:cNvSpPr>
          <p:nvPr/>
        </p:nvSpPr>
        <p:spPr bwMode="auto">
          <a:xfrm>
            <a:off x="8997846" y="4849141"/>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network</a:t>
            </a:r>
          </a:p>
        </p:txBody>
      </p:sp>
      <p:sp>
        <p:nvSpPr>
          <p:cNvPr id="74" name="Oval 78"/>
          <p:cNvSpPr>
            <a:spLocks noChangeArrowheads="1"/>
          </p:cNvSpPr>
          <p:nvPr/>
        </p:nvSpPr>
        <p:spPr bwMode="auto">
          <a:xfrm>
            <a:off x="9166120" y="4047453"/>
            <a:ext cx="990600" cy="304800"/>
          </a:xfrm>
          <a:prstGeom prst="ellipse">
            <a:avLst/>
          </a:prstGeom>
          <a:solidFill>
            <a:srgbClr val="CCFFFF"/>
          </a:solidFill>
          <a:ln w="9525">
            <a:solidFill>
              <a:schemeClr val="tx1"/>
            </a:solidFill>
            <a:round/>
            <a:headEnd/>
            <a:tailEnd/>
          </a:ln>
        </p:spPr>
        <p:txBody>
          <a:bodyPr wrap="none" anchor="ctr"/>
          <a:lstStyle/>
          <a:p>
            <a:pPr algn="ctr">
              <a:spcBef>
                <a:spcPct val="0"/>
              </a:spcBef>
              <a:buClrTx/>
              <a:buSzTx/>
              <a:buFontTx/>
              <a:buNone/>
            </a:pPr>
            <a:r>
              <a:rPr lang="en-US" sz="1600"/>
              <a:t>process</a:t>
            </a:r>
          </a:p>
        </p:txBody>
      </p:sp>
      <p:grpSp>
        <p:nvGrpSpPr>
          <p:cNvPr id="75" name="Group 79"/>
          <p:cNvGrpSpPr>
            <a:grpSpLocks/>
          </p:cNvGrpSpPr>
          <p:nvPr/>
        </p:nvGrpSpPr>
        <p:grpSpPr bwMode="auto">
          <a:xfrm>
            <a:off x="9413770" y="4407817"/>
            <a:ext cx="546100" cy="225425"/>
            <a:chOff x="1287" y="2524"/>
            <a:chExt cx="260" cy="100"/>
          </a:xfrm>
        </p:grpSpPr>
        <p:sp>
          <p:nvSpPr>
            <p:cNvPr id="76" name="Rectangle 80"/>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p>
              <a:endParaRPr lang="en-US"/>
            </a:p>
          </p:txBody>
        </p:sp>
        <p:sp>
          <p:nvSpPr>
            <p:cNvPr id="77" name="Rectangle 81"/>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p>
              <a:endParaRPr lang="en-US"/>
            </a:p>
          </p:txBody>
        </p:sp>
        <p:sp>
          <p:nvSpPr>
            <p:cNvPr id="78" name="Rectangle 82"/>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p>
              <a:endParaRPr lang="en-US"/>
            </a:p>
          </p:txBody>
        </p:sp>
        <p:sp>
          <p:nvSpPr>
            <p:cNvPr id="79" name="Rectangle 83"/>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p>
              <a:endParaRPr lang="en-US"/>
            </a:p>
          </p:txBody>
        </p:sp>
      </p:grpSp>
      <p:sp>
        <p:nvSpPr>
          <p:cNvPr id="81" name="Text Box 56"/>
          <p:cNvSpPr txBox="1">
            <a:spLocks noChangeArrowheads="1"/>
          </p:cNvSpPr>
          <p:nvPr/>
        </p:nvSpPr>
        <p:spPr bwMode="auto">
          <a:xfrm>
            <a:off x="7145909" y="3846761"/>
            <a:ext cx="9175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nSpc>
                <a:spcPct val="90000"/>
              </a:lnSpc>
              <a:spcBef>
                <a:spcPct val="0"/>
              </a:spcBef>
              <a:buClrTx/>
              <a:buSzTx/>
              <a:buFontTx/>
              <a:buNone/>
            </a:pPr>
            <a:r>
              <a:rPr lang="en-US" i="1" dirty="0">
                <a:solidFill>
                  <a:srgbClr val="CC0000"/>
                </a:solidFill>
              </a:rPr>
              <a:t>socket</a:t>
            </a:r>
          </a:p>
        </p:txBody>
      </p:sp>
      <p:sp>
        <p:nvSpPr>
          <p:cNvPr id="82" name="Line 92"/>
          <p:cNvSpPr>
            <a:spLocks noChangeShapeType="1"/>
          </p:cNvSpPr>
          <p:nvPr/>
        </p:nvSpPr>
        <p:spPr bwMode="auto">
          <a:xfrm flipV="1">
            <a:off x="6148959" y="4046786"/>
            <a:ext cx="968375" cy="434975"/>
          </a:xfrm>
          <a:prstGeom prst="line">
            <a:avLst/>
          </a:prstGeom>
          <a:noFill/>
          <a:ln w="19050">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83" name="Line 93"/>
          <p:cNvSpPr>
            <a:spLocks noChangeShapeType="1"/>
          </p:cNvSpPr>
          <p:nvPr/>
        </p:nvSpPr>
        <p:spPr bwMode="auto">
          <a:xfrm flipH="1" flipV="1">
            <a:off x="8150977" y="4008935"/>
            <a:ext cx="1313865" cy="509590"/>
          </a:xfrm>
          <a:prstGeom prst="line">
            <a:avLst/>
          </a:prstGeom>
          <a:noFill/>
          <a:ln w="19050">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80" name="Slide Number Placeholder 79">
            <a:extLst>
              <a:ext uri="{FF2B5EF4-FFF2-40B4-BE49-F238E27FC236}">
                <a16:creationId xmlns:a16="http://schemas.microsoft.com/office/drawing/2014/main" id="{B933D157-9C9A-DC42-9790-7BDDD9D964AB}"/>
              </a:ext>
            </a:extLst>
          </p:cNvPr>
          <p:cNvSpPr>
            <a:spLocks noGrp="1"/>
          </p:cNvSpPr>
          <p:nvPr>
            <p:ph type="sldNum" sz="quarter" idx="12"/>
          </p:nvPr>
        </p:nvSpPr>
        <p:spPr bwMode="auto">
          <a:xfrm>
            <a:off x="8324850"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31</a:t>
            </a:fld>
            <a:endParaRPr lang="en-US" dirty="0"/>
          </a:p>
        </p:txBody>
      </p:sp>
    </p:spTree>
    <p:extLst>
      <p:ext uri="{BB962C8B-B14F-4D97-AF65-F5344CB8AC3E}">
        <p14:creationId xmlns:p14="http://schemas.microsoft.com/office/powerpoint/2010/main" val="301480865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request </a:t>
            </a:r>
            <a:r>
              <a:rPr lang="en-US" altLang="en-US" dirty="0">
                <a:cs typeface="Calibri" panose="020F0502020204030204" pitchFamily="34" charset="0"/>
              </a:rPr>
              <a:t>m</a:t>
            </a:r>
            <a:r>
              <a:rPr lang="en-US" altLang="en-US" sz="4400" dirty="0">
                <a:cs typeface="Calibri" panose="020F0502020204030204" pitchFamily="34" charset="0"/>
              </a:rPr>
              <a:t>essage</a:t>
            </a:r>
            <a:endParaRPr lang="en-US" sz="4400"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142920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two types of HTTP messages: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response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 message: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ASCII (human-readable format)</a:t>
            </a:r>
            <a:endParaRPr kumimoji="0" lang="en-US" altLang="en-US" sz="2400" b="0" i="0" u="none" strike="noStrike" kern="1200" cap="none" spc="0" normalizeH="0" baseline="0" noProof="0" dirty="0">
              <a:ln>
                <a:noFill/>
              </a:ln>
              <a:solidFill>
                <a:srgbClr val="ED7D31"/>
              </a:solidFill>
              <a:effectLst/>
              <a:uLnTx/>
              <a:uFillTx/>
              <a:latin typeface="Calibri"/>
              <a:ea typeface="ＭＳ Ｐゴシック" panose="020B0600070205080204" pitchFamily="34" charset="-128"/>
              <a:cs typeface="+mn-cs"/>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771677" y="4189643"/>
            <a:ext cx="1071127"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4000046" y="3323999"/>
            <a:ext cx="7921878" cy="2342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GET /</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index.html</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HTTP/1.1\r\n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Host: www-</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net.cs.umass.edu</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User-Agent: Mozilla/5.0 (Macintosh; Intel Mac OS X 10.15; rv:80.0) Gecko/20100101 Firefox/80.0 \r\n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 text/</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html,application</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xhtml+xml</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Accept-Language: </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en-us,en;q</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=0.5\r\n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Accept-Encoding: </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gzip,deflate</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Connection: keep-alive\r\n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7524296" y="2623511"/>
            <a:ext cx="2834575" cy="849313"/>
            <a:chOff x="7524296" y="2554061"/>
            <a:chExt cx="2834575"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7837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149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304572" y="3050979"/>
            <a:ext cx="3691165" cy="830997"/>
            <a:chOff x="304572" y="3050979"/>
            <a:chExt cx="3691165" cy="83099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line (GET, POST,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 commands)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743905" y="5424803"/>
            <a:ext cx="7763054" cy="1145473"/>
            <a:chOff x="743905" y="5548787"/>
            <a:chExt cx="7763054" cy="1145473"/>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carriage return, line feed at start of line indicates end of header lines</a:t>
              </a:r>
              <a:endPar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grpSp>
      <p:sp>
        <p:nvSpPr>
          <p:cNvPr id="5" name="Left Brace 4">
            <a:extLst>
              <a:ext uri="{FF2B5EF4-FFF2-40B4-BE49-F238E27FC236}">
                <a16:creationId xmlns:a16="http://schemas.microsoft.com/office/drawing/2014/main" id="{36B9FB67-1AD8-6146-8926-BFEB803718A3}"/>
              </a:ext>
            </a:extLst>
          </p:cNvPr>
          <p:cNvSpPr/>
          <p:nvPr/>
        </p:nvSpPr>
        <p:spPr>
          <a:xfrm>
            <a:off x="3812583" y="3704095"/>
            <a:ext cx="217442" cy="1797803"/>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5F809E13-4068-2140-8EEF-80CD03B5F69C}"/>
              </a:ext>
            </a:extLst>
          </p:cNvPr>
          <p:cNvSpPr/>
          <p:nvPr/>
        </p:nvSpPr>
        <p:spPr>
          <a:xfrm>
            <a:off x="4019515" y="3331027"/>
            <a:ext cx="6620718" cy="3021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95D7502B-9EA4-9D49-A251-DB91BDC6BB3C}"/>
              </a:ext>
            </a:extLst>
          </p:cNvPr>
          <p:cNvSpPr/>
          <p:nvPr/>
        </p:nvSpPr>
        <p:spPr>
          <a:xfrm>
            <a:off x="2726871" y="3599519"/>
            <a:ext cx="8392886" cy="1968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Slide Number Placeholder 2">
            <a:extLst>
              <a:ext uri="{FF2B5EF4-FFF2-40B4-BE49-F238E27FC236}">
                <a16:creationId xmlns:a16="http://schemas.microsoft.com/office/drawing/2014/main" id="{C3381709-4DCC-204B-A742-66F4884C7AF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32</a:t>
            </a:fld>
            <a:endParaRPr lang="en-US" dirty="0"/>
          </a:p>
        </p:txBody>
      </p:sp>
    </p:spTree>
    <p:extLst>
      <p:ext uri="{BB962C8B-B14F-4D97-AF65-F5344CB8AC3E}">
        <p14:creationId xmlns:p14="http://schemas.microsoft.com/office/powerpoint/2010/main" val="195858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xit" presetSubtype="0" fill="hold" grpId="0" nodeType="withEffect">
                                  <p:stCondLst>
                                    <p:cond delay="0"/>
                                  </p:stCondLst>
                                  <p:childTnLst>
                                    <p:animEffect transition="out" filter="dissolv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grpId="0" nodeType="clickEffect">
                                  <p:stCondLst>
                                    <p:cond delay="0"/>
                                  </p:stCondLst>
                                  <p:childTnLst>
                                    <p:animEffect transition="out" filter="dissolv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request message: general format</a:t>
            </a:r>
            <a:endParaRPr lang="en-US" sz="4400"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8704472" y="1752600"/>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request</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8699709" y="2768600"/>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header</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8315534" y="2338387"/>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8182184" y="2287587"/>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8550484" y="4394200"/>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8701297" y="4959350"/>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879934" y="1789112"/>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41880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46325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59406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6366084" y="178593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76678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810598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3003759" y="1816100"/>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4165809" y="179705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5931109" y="180340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7683709" y="1809750"/>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8153609" y="1820862"/>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6521659" y="1803400"/>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4896059" y="1816100"/>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879934" y="2233612"/>
            <a:ext cx="4565650" cy="446088"/>
            <a:chOff x="192" y="1894"/>
            <a:chExt cx="2876" cy="28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876759" y="3709987"/>
            <a:ext cx="4565650" cy="446088"/>
            <a:chOff x="192" y="1894"/>
            <a:chExt cx="2876" cy="28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879934" y="26812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711659" y="2905125"/>
            <a:ext cx="331788" cy="461962"/>
            <a:chOff x="462" y="1727"/>
            <a:chExt cx="209" cy="291"/>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7443997" y="26685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7275722" y="2892425"/>
            <a:ext cx="331787" cy="461962"/>
            <a:chOff x="462" y="1727"/>
            <a:chExt cx="209" cy="291"/>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875172" y="4156075"/>
            <a:ext cx="963612" cy="446087"/>
            <a:chOff x="3105" y="2650"/>
            <a:chExt cx="607" cy="28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875172" y="4603750"/>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4811922" y="4927600"/>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711659" y="4941887"/>
            <a:ext cx="331788" cy="461963"/>
            <a:chOff x="462" y="1727"/>
            <a:chExt cx="209" cy="291"/>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7871034" y="4932362"/>
            <a:ext cx="331788" cy="461963"/>
            <a:chOff x="462" y="1727"/>
            <a:chExt cx="209" cy="291"/>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87" name="Slide Number Placeholder 2">
            <a:extLst>
              <a:ext uri="{FF2B5EF4-FFF2-40B4-BE49-F238E27FC236}">
                <a16:creationId xmlns:a16="http://schemas.microsoft.com/office/drawing/2014/main" id="{09896B4E-767E-074F-8EDA-CDA62F29047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33</a:t>
            </a:fld>
            <a:endParaRPr lang="en-US" dirty="0"/>
          </a:p>
        </p:txBody>
      </p:sp>
    </p:spTree>
    <p:extLst>
      <p:ext uri="{BB962C8B-B14F-4D97-AF65-F5344CB8AC3E}">
        <p14:creationId xmlns:p14="http://schemas.microsoft.com/office/powerpoint/2010/main" val="371936590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Other HTTP request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essages</a:t>
            </a:r>
            <a:endParaRPr lang="en-US" sz="4400"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685573" y="1727394"/>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POST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web page often includes form input</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685573" y="4466964"/>
            <a:ext cx="5541055"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GET method </a:t>
            </a:r>
            <a:r>
              <a:rPr kumimoji="0" lang="en-US" sz="2400" b="0" i="0" u="none" strike="noStrike" kern="1200" cap="none" spc="0" normalizeH="0" baseline="0" noProof="0" dirty="0">
                <a:ln>
                  <a:noFill/>
                </a:ln>
                <a:solidFill>
                  <a:prstClr val="black"/>
                </a:solidFill>
                <a:effectLst/>
                <a:uLnTx/>
                <a:uFillTx/>
                <a:latin typeface="Calibri"/>
                <a:ea typeface="+mn-ea"/>
                <a:cs typeface="+mn-cs"/>
              </a:rPr>
              <a:t>(for sending data to server):</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798692" y="5806133"/>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www.somesite.com</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animalsearch?monkeys&amp;banana</a:t>
            </a:r>
            <a:endPar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6991758" y="1752600"/>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HEAD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requests headers (only) that would be returned</a:t>
            </a:r>
            <a:r>
              <a:rPr kumimoji="0" lang="en-US" sz="2400" b="0" i="1" u="none" strike="noStrike" kern="1200" cap="none" spc="0" normalizeH="0" baseline="0" noProof="0" dirty="0">
                <a:ln>
                  <a:noFill/>
                </a:ln>
                <a:solidFill>
                  <a:prstClr val="black"/>
                </a:solidFill>
                <a:effectLst/>
                <a:uLnTx/>
                <a:uFillTx/>
                <a:latin typeface="Calibri"/>
                <a:ea typeface="+mn-ea"/>
                <a:cs typeface="+mn-cs"/>
              </a:rPr>
              <a:t> if </a:t>
            </a:r>
            <a:r>
              <a:rPr kumimoji="0" lang="en-US" sz="2400" b="0" i="0" u="none" strike="noStrike" kern="1200" cap="none" spc="0" normalizeH="0" baseline="0" noProof="0" dirty="0">
                <a:ln>
                  <a:noFill/>
                </a:ln>
                <a:solidFill>
                  <a:prstClr val="black"/>
                </a:solidFill>
                <a:effectLst/>
                <a:uLnTx/>
                <a:uFillTx/>
                <a:latin typeface="Calibri"/>
                <a:ea typeface="+mn-ea"/>
                <a:cs typeface="+mn-cs"/>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6993371" y="3839527"/>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PUT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uploads new file (object) to server</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completely replaces file that exists at specified URL with content in entity body of POST HTTP request message</a:t>
            </a:r>
          </a:p>
        </p:txBody>
      </p:sp>
      <p:sp>
        <p:nvSpPr>
          <p:cNvPr id="8" name="Slide Number Placeholder 2">
            <a:extLst>
              <a:ext uri="{FF2B5EF4-FFF2-40B4-BE49-F238E27FC236}">
                <a16:creationId xmlns:a16="http://schemas.microsoft.com/office/drawing/2014/main" id="{40C538BA-1C71-0F4D-B753-A7D597D981F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34</a:t>
            </a:fld>
            <a:endParaRPr lang="en-US" dirty="0"/>
          </a:p>
        </p:txBody>
      </p:sp>
    </p:spTree>
    <p:extLst>
      <p:ext uri="{BB962C8B-B14F-4D97-AF65-F5344CB8AC3E}">
        <p14:creationId xmlns:p14="http://schemas.microsoft.com/office/powerpoint/2010/main" val="36912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dirty="0">
                <a:ea typeface="ＭＳ Ｐゴシック" panose="020B0600070205080204" pitchFamily="34" charset="-128"/>
              </a:rPr>
              <a:t>Demo: try</a:t>
            </a:r>
            <a:r>
              <a:rPr lang="en-US" altLang="en-US" sz="4400" dirty="0">
                <a:ea typeface="ＭＳ Ｐゴシック" panose="020B0600070205080204" pitchFamily="34" charset="-128"/>
              </a:rPr>
              <a:t> out HTTP (client side) for yourself</a:t>
            </a:r>
            <a:endParaRPr lang="en-US" sz="4400"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579438" y="1474924"/>
            <a:ext cx="8096250"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a:t>
            </a:r>
            <a:r>
              <a:rPr kumimoji="0" lang="en-US" altLang="en-US" sz="28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netcat</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to your favorite Web server:</a:t>
            </a:r>
          </a:p>
          <a:p>
            <a:pPr marL="1143000" marR="0" lvl="2" indent="-228600" algn="l" defTabSz="914400" rtl="0" eaLnBrk="1" fontAlgn="auto" latinLnBrk="0" hangingPunct="1">
              <a:lnSpc>
                <a:spcPct val="90000"/>
              </a:lnSpc>
              <a:spcBef>
                <a:spcPts val="50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5718629" y="1884363"/>
            <a:ext cx="6244187"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5750" marR="0" lvl="0" indent="-2857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opens TCP connection to port 80 (default HTTP server port)  at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gaia.cs.umass</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edu</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p>
          <a:p>
            <a:pPr marL="285750" marR="0" lvl="0" indent="-2857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anything typed in will be sent  to port 80 at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 name="Text Box 6">
            <a:extLst>
              <a:ext uri="{FF2B5EF4-FFF2-40B4-BE49-F238E27FC236}">
                <a16:creationId xmlns:a16="http://schemas.microsoft.com/office/drawing/2014/main" id="{A05D1437-BBD8-714B-ADDF-C3F7DEF74ECB}"/>
              </a:ext>
            </a:extLst>
          </p:cNvPr>
          <p:cNvSpPr txBox="1">
            <a:spLocks noChangeArrowheads="1"/>
          </p:cNvSpPr>
          <p:nvPr/>
        </p:nvSpPr>
        <p:spPr bwMode="auto">
          <a:xfrm>
            <a:off x="1201297" y="1998799"/>
            <a:ext cx="388439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nc</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 -v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80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a:defRPr/>
            </a:pPr>
            <a:r>
              <a:rPr lang="en-US" dirty="0">
                <a:solidFill>
                  <a:srgbClr val="C00000"/>
                </a:solidFill>
              </a:rPr>
              <a:t>% </a:t>
            </a:r>
            <a:r>
              <a:rPr lang="en-US" sz="2000" dirty="0">
                <a:solidFill>
                  <a:srgbClr val="C00000"/>
                </a:solidFill>
              </a:rPr>
              <a:t>telnet </a:t>
            </a:r>
            <a:r>
              <a:rPr kumimoji="0" 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gaia.cs.umass.edu</a:t>
            </a:r>
            <a:r>
              <a:rPr kumimoji="0" 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80</a:t>
            </a:r>
            <a:endParaRPr lang="en-US" sz="2000" dirty="0">
              <a:solidFill>
                <a:srgbClr val="C00000"/>
              </a:solidFill>
            </a:endParaRPr>
          </a:p>
        </p:txBody>
      </p:sp>
      <p:grpSp>
        <p:nvGrpSpPr>
          <p:cNvPr id="4" name="Group 3">
            <a:extLst>
              <a:ext uri="{FF2B5EF4-FFF2-40B4-BE49-F238E27FC236}">
                <a16:creationId xmlns:a16="http://schemas.microsoft.com/office/drawing/2014/main" id="{28AAC288-3206-534D-929C-FFD2305EC27E}"/>
              </a:ext>
            </a:extLst>
          </p:cNvPr>
          <p:cNvGrpSpPr/>
          <p:nvPr/>
        </p:nvGrpSpPr>
        <p:grpSpPr>
          <a:xfrm>
            <a:off x="711200" y="5286696"/>
            <a:ext cx="8289126" cy="996484"/>
            <a:chOff x="711200" y="5286696"/>
            <a:chExt cx="8289126" cy="996484"/>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7934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727530" y="3145663"/>
            <a:ext cx="11243449" cy="2045073"/>
            <a:chOff x="727530" y="3145663"/>
            <a:chExt cx="11243449" cy="2045073"/>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type in a GET HTTP request:</a:t>
              </a:r>
            </a:p>
            <a:p>
              <a:pPr marL="1143000" marR="0" lvl="2" indent="-22860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741741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GET /</a:t>
              </a:r>
              <a:r>
                <a:rPr kumimoji="0" lang="en-US" altLang="en-US" sz="2000" b="1" i="0" u="none" strike="noStrike" kern="1200" cap="none" spc="0" normalizeH="0" baseline="0" noProof="0" dirty="0" err="1">
                  <a:ln>
                    <a:noFill/>
                  </a:ln>
                  <a:solidFill>
                    <a:srgbClr val="CC0000"/>
                  </a:solidFill>
                  <a:effectLst/>
                  <a:uLnTx/>
                  <a:uFillTx/>
                  <a:latin typeface="Courier New" panose="02070309020205020404" pitchFamily="49" charset="0"/>
                  <a:ea typeface="ＭＳ Ｐゴシック" panose="020B0600070205080204" pitchFamily="34" charset="-128"/>
                  <a:cs typeface="+mn-cs"/>
                </a:rPr>
                <a:t>kurose_ross</a:t>
              </a: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/interactive/</a:t>
              </a:r>
              <a:r>
                <a:rPr kumimoji="0" lang="en-US" altLang="en-US" sz="2000" b="1" i="0" u="none" strike="noStrike" kern="1200" cap="none" spc="0" normalizeH="0" baseline="0" noProof="0" dirty="0" err="1">
                  <a:ln>
                    <a:noFill/>
                  </a:ln>
                  <a:solidFill>
                    <a:srgbClr val="CC0000"/>
                  </a:solidFill>
                  <a:effectLst/>
                  <a:uLnTx/>
                  <a:uFillTx/>
                  <a:latin typeface="Courier New" panose="02070309020205020404" pitchFamily="49" charset="0"/>
                  <a:ea typeface="ＭＳ Ｐゴシック" panose="020B0600070205080204" pitchFamily="34" charset="-128"/>
                  <a:cs typeface="+mn-cs"/>
                </a:rPr>
                <a:t>index.php</a:t>
              </a: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 HTTP/1.1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Host: </a:t>
              </a:r>
              <a:r>
                <a:rPr kumimoji="0" lang="en-US" altLang="en-US" sz="2000" b="1" i="0" u="none" strike="noStrike" kern="1200" cap="none" spc="0" normalizeH="0" baseline="0" noProof="0" dirty="0" err="1">
                  <a:ln>
                    <a:noFill/>
                  </a:ln>
                  <a:solidFill>
                    <a:srgbClr val="CC0000"/>
                  </a:solidFill>
                  <a:effectLst/>
                  <a:uLnTx/>
                  <a:uFillTx/>
                  <a:latin typeface="Courier New" panose="02070309020205020404" pitchFamily="49" charset="0"/>
                  <a:ea typeface="ＭＳ Ｐゴシック" panose="020B0600070205080204" pitchFamily="34" charset="-128"/>
                  <a:cs typeface="+mn-cs"/>
                </a:rPr>
                <a:t>gaia.cs.umass.edu</a:t>
              </a:r>
              <a:endPar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endParaRP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5726792" y="4175073"/>
              <a:ext cx="624418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5750" marR="0" lvl="0" indent="-285750" algn="l" defTabSz="914400" rtl="0" eaLnBrk="1" fontAlgn="auto" latinLnBrk="0" hangingPunct="1">
                <a:lnSpc>
                  <a:spcPct val="100000"/>
                </a:lnSpc>
                <a:spcBef>
                  <a:spcPct val="0"/>
                </a:spcBef>
                <a:spcAft>
                  <a:spcPts val="0"/>
                </a:spcAft>
                <a:buClr>
                  <a:srgbClr val="0000A3"/>
                </a:buClr>
                <a:buSzTx/>
                <a:buFont typeface="Wingdings"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by typing this in (hit carriage return </a:t>
              </a:r>
              <a:r>
                <a:rPr kumimoji="0" lang="en-US" altLang="en-US" sz="20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twice</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you send this minimal (but complete)  GET request to HTTP server</a:t>
              </a:r>
            </a:p>
          </p:txBody>
        </p:sp>
      </p:grpSp>
      <p:sp>
        <p:nvSpPr>
          <p:cNvPr id="13" name="Slide Number Placeholder 2">
            <a:extLst>
              <a:ext uri="{FF2B5EF4-FFF2-40B4-BE49-F238E27FC236}">
                <a16:creationId xmlns:a16="http://schemas.microsoft.com/office/drawing/2014/main" id="{C4905279-7B20-4F4C-AC34-18EB5C18F59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35</a:t>
            </a:fld>
            <a:endParaRPr lang="en-US" dirty="0"/>
          </a:p>
        </p:txBody>
      </p:sp>
    </p:spTree>
    <p:extLst>
      <p:ext uri="{BB962C8B-B14F-4D97-AF65-F5344CB8AC3E}">
        <p14:creationId xmlns:p14="http://schemas.microsoft.com/office/powerpoint/2010/main" val="3698154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a:t>
            </a:r>
            <a:endParaRPr lang="en-US" sz="4400"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889630" y="1555730"/>
            <a:ext cx="40561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line (protocol</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code status phrase)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3979618" y="2984961"/>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828397" y="4607159"/>
            <a:ext cx="36028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data, e.g.,  requested</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HTML file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5193900" y="1693016"/>
            <a:ext cx="6311900" cy="3340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HTTP/1.1 200 OK</a:t>
            </a:r>
          </a:p>
          <a:p>
            <a:r>
              <a:rPr lang="en-US" sz="1800" b="1" dirty="0">
                <a:latin typeface="Courier" pitchFamily="2" charset="0"/>
              </a:rPr>
              <a:t>Date: Tue, 21 Jan 2025 15:00:35 GMT</a:t>
            </a:r>
          </a:p>
          <a:p>
            <a:r>
              <a:rPr lang="en-US" sz="1800" b="1" dirty="0">
                <a:latin typeface="Courier" pitchFamily="2" charset="0"/>
              </a:rPr>
              <a:t>Server: Apache/2.4.6 (CentOS) OpenSSL/1.0.2k-fips PHP/7.4.33 </a:t>
            </a:r>
            <a:r>
              <a:rPr lang="en-US" sz="1800" b="1" dirty="0" err="1">
                <a:latin typeface="Courier" pitchFamily="2" charset="0"/>
              </a:rPr>
              <a:t>mod_perl</a:t>
            </a:r>
            <a:r>
              <a:rPr lang="en-US" sz="1800" b="1" dirty="0">
                <a:latin typeface="Courier" pitchFamily="2" charset="0"/>
              </a:rPr>
              <a:t>/2.0.11 Perl/v5.16.3</a:t>
            </a:r>
          </a:p>
          <a:p>
            <a:r>
              <a:rPr lang="en-US" sz="1800" b="1" dirty="0">
                <a:latin typeface="Courier" pitchFamily="2" charset="0"/>
              </a:rPr>
              <a:t>X-Powered-By: PHP/7.4.33</a:t>
            </a:r>
          </a:p>
          <a:p>
            <a:r>
              <a:rPr lang="en-US" sz="1800" b="1" dirty="0">
                <a:latin typeface="Courier" pitchFamily="2" charset="0"/>
              </a:rPr>
              <a:t>Set-Cookie: </a:t>
            </a:r>
            <a:r>
              <a:rPr lang="en-US" sz="1800" b="1" dirty="0" err="1">
                <a:latin typeface="Courier" pitchFamily="2" charset="0"/>
              </a:rPr>
              <a:t>DevMode</a:t>
            </a:r>
            <a:r>
              <a:rPr lang="en-US" sz="1800" b="1" dirty="0">
                <a:latin typeface="Courier" pitchFamily="2" charset="0"/>
              </a:rPr>
              <a:t>=0</a:t>
            </a:r>
          </a:p>
          <a:p>
            <a:r>
              <a:rPr lang="en-US" sz="1800" b="1" dirty="0">
                <a:latin typeface="Courier" pitchFamily="2" charset="0"/>
              </a:rPr>
              <a:t>Transfer-Encoding: chunked</a:t>
            </a:r>
          </a:p>
          <a:p>
            <a:r>
              <a:rPr lang="en-US" sz="1800" b="1" dirty="0">
                <a:latin typeface="Courier" pitchFamily="2" charset="0"/>
              </a:rPr>
              <a:t>Content-Type: text/html; charset=UTF-8</a:t>
            </a:r>
            <a:endParaRPr lang="en-US" sz="1800" dirty="0"/>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endParaRPr kumimoji="0" lang="it-IT"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it-IT"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data data data data data ... </a:t>
            </a:r>
            <a:endPar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3593872" y="18458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3642857" y="4850277"/>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889630" y="6155251"/>
            <a:ext cx="95213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
        <p:nvSpPr>
          <p:cNvPr id="12" name="Rectangle 11">
            <a:extLst>
              <a:ext uri="{FF2B5EF4-FFF2-40B4-BE49-F238E27FC236}">
                <a16:creationId xmlns:a16="http://schemas.microsoft.com/office/drawing/2014/main" id="{C9A44120-8306-2742-A6C5-833CF39C2053}"/>
              </a:ext>
            </a:extLst>
          </p:cNvPr>
          <p:cNvSpPr/>
          <p:nvPr/>
        </p:nvSpPr>
        <p:spPr>
          <a:xfrm>
            <a:off x="729342" y="4743519"/>
            <a:ext cx="10733315" cy="1894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Left Brace 2">
            <a:extLst>
              <a:ext uri="{FF2B5EF4-FFF2-40B4-BE49-F238E27FC236}">
                <a16:creationId xmlns:a16="http://schemas.microsoft.com/office/drawing/2014/main" id="{7B4A04F6-6325-3B46-B996-B1257F5CC1D8}"/>
              </a:ext>
            </a:extLst>
          </p:cNvPr>
          <p:cNvSpPr/>
          <p:nvPr/>
        </p:nvSpPr>
        <p:spPr>
          <a:xfrm>
            <a:off x="4963885" y="2057400"/>
            <a:ext cx="261258" cy="2694214"/>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73B0BCB5-3B5E-AE49-AE9B-AE6FFB902BA8}"/>
              </a:ext>
            </a:extLst>
          </p:cNvPr>
          <p:cNvSpPr/>
          <p:nvPr/>
        </p:nvSpPr>
        <p:spPr>
          <a:xfrm>
            <a:off x="4810902" y="2050477"/>
            <a:ext cx="7151914" cy="29826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DB7232E2-6D04-AD43-8E7F-3073A3A01F08}"/>
              </a:ext>
            </a:extLst>
          </p:cNvPr>
          <p:cNvSpPr/>
          <p:nvPr/>
        </p:nvSpPr>
        <p:spPr>
          <a:xfrm>
            <a:off x="3917931" y="2885501"/>
            <a:ext cx="7151914" cy="13552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Slide Number Placeholder 2">
            <a:extLst>
              <a:ext uri="{FF2B5EF4-FFF2-40B4-BE49-F238E27FC236}">
                <a16:creationId xmlns:a16="http://schemas.microsoft.com/office/drawing/2014/main" id="{1A72BEEE-6164-8340-B1FC-05E6C79CF76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36</a:t>
            </a:fld>
            <a:endParaRPr lang="en-US" dirty="0"/>
          </a:p>
        </p:txBody>
      </p:sp>
    </p:spTree>
    <p:extLst>
      <p:ext uri="{BB962C8B-B14F-4D97-AF65-F5344CB8AC3E}">
        <p14:creationId xmlns:p14="http://schemas.microsoft.com/office/powerpoint/2010/main" val="71689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0" nodeType="clickEffect">
                                  <p:stCondLst>
                                    <p:cond delay="0"/>
                                  </p:stCondLst>
                                  <p:childTnLst>
                                    <p:animEffect transition="out" filter="dissolve">
                                      <p:cBhvr>
                                        <p:cTn id="14" dur="500"/>
                                        <p:tgtEl>
                                          <p:spTgt spid="12"/>
                                        </p:tgtEl>
                                      </p:cBhvr>
                                    </p:animEffect>
                                    <p:set>
                                      <p:cBhvr>
                                        <p:cTn id="15"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4400" dirty="0">
                <a:ea typeface="ＭＳ Ｐゴシック" panose="020B0600070205080204" pitchFamily="34" charset="-128"/>
              </a:rPr>
              <a:t>odes</a:t>
            </a:r>
            <a:endParaRPr lang="en-US" sz="4400"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1179871" y="2274314"/>
            <a:ext cx="10678300" cy="4168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200 OK</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succeeded, requested object later in this message</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301 Moved Permanently</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object moved, new location specified later in this message (in Location: field)</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400 Bad Request</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msg not understood by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404 Not Found</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document not found on this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798691" y="1325562"/>
            <a:ext cx="1085628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0838" marR="0" lvl="0" indent="-350838"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status code appears in 1st line in server-to-client response message.</a:t>
            </a:r>
          </a:p>
          <a:p>
            <a:pPr marL="350838" marR="0" lvl="0" indent="-350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 sample codes</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p>
        </p:txBody>
      </p:sp>
      <p:sp>
        <p:nvSpPr>
          <p:cNvPr id="5" name="Slide Number Placeholder 2">
            <a:extLst>
              <a:ext uri="{FF2B5EF4-FFF2-40B4-BE49-F238E27FC236}">
                <a16:creationId xmlns:a16="http://schemas.microsoft.com/office/drawing/2014/main" id="{2F3EBF3D-1991-B942-BC94-7A161F52592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37</a:t>
            </a:fld>
            <a:endParaRPr lang="en-US" dirty="0"/>
          </a:p>
        </p:txBody>
      </p:sp>
    </p:spTree>
    <p:extLst>
      <p:ext uri="{BB962C8B-B14F-4D97-AF65-F5344CB8AC3E}">
        <p14:creationId xmlns:p14="http://schemas.microsoft.com/office/powerpoint/2010/main" val="420651581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C5D453-49A7-3248-8B07-AB05DA302C48}"/>
              </a:ext>
            </a:extLst>
          </p:cNvPr>
          <p:cNvSpPr>
            <a:spLocks noGrp="1"/>
          </p:cNvSpPr>
          <p:nvPr>
            <p:ph type="title"/>
          </p:nvPr>
        </p:nvSpPr>
        <p:spPr/>
        <p:txBody>
          <a:bodyPr>
            <a:normAutofit fontScale="90000"/>
          </a:bodyPr>
          <a:lstStyle/>
          <a:p>
            <a:r>
              <a:rPr lang="en-US" dirty="0"/>
              <a:t>HTTP response status codes (more, optional)</a:t>
            </a:r>
          </a:p>
        </p:txBody>
      </p:sp>
      <p:sp>
        <p:nvSpPr>
          <p:cNvPr id="7" name="Content Placeholder 6">
            <a:extLst>
              <a:ext uri="{FF2B5EF4-FFF2-40B4-BE49-F238E27FC236}">
                <a16:creationId xmlns:a16="http://schemas.microsoft.com/office/drawing/2014/main" id="{ADD1D64D-8F47-6149-B501-D1B42A3A3109}"/>
              </a:ext>
            </a:extLst>
          </p:cNvPr>
          <p:cNvSpPr>
            <a:spLocks noGrp="1"/>
          </p:cNvSpPr>
          <p:nvPr>
            <p:ph idx="1"/>
          </p:nvPr>
        </p:nvSpPr>
        <p:spPr/>
        <p:txBody>
          <a:bodyPr>
            <a:normAutofit lnSpcReduction="10000"/>
          </a:bodyPr>
          <a:lstStyle/>
          <a:p>
            <a:r>
              <a:rPr lang="en-US" dirty="0">
                <a:solidFill>
                  <a:srgbClr val="C00000"/>
                </a:solidFill>
                <a:latin typeface="Calibri" panose="020F0502020204030204" pitchFamily="34" charset="0"/>
                <a:cs typeface="Calibri" panose="020F0502020204030204" pitchFamily="34" charset="0"/>
              </a:rPr>
              <a:t>1xx: </a:t>
            </a:r>
            <a:r>
              <a:rPr lang="en-US" dirty="0">
                <a:latin typeface="Calibri" panose="020F0502020204030204" pitchFamily="34" charset="0"/>
                <a:cs typeface="Calibri" panose="020F0502020204030204" pitchFamily="34" charset="0"/>
              </a:rPr>
              <a:t>Informational means the request was received and the process is continuing.</a:t>
            </a:r>
          </a:p>
          <a:p>
            <a:r>
              <a:rPr lang="en-US" dirty="0">
                <a:solidFill>
                  <a:srgbClr val="C00000"/>
                </a:solidFill>
                <a:latin typeface="Calibri" panose="020F0502020204030204" pitchFamily="34" charset="0"/>
                <a:cs typeface="Calibri" panose="020F0502020204030204" pitchFamily="34" charset="0"/>
              </a:rPr>
              <a:t>2xx: </a:t>
            </a:r>
            <a:r>
              <a:rPr lang="en-US" dirty="0">
                <a:latin typeface="Calibri" panose="020F0502020204030204" pitchFamily="34" charset="0"/>
                <a:cs typeface="Calibri" panose="020F0502020204030204" pitchFamily="34" charset="0"/>
              </a:rPr>
              <a:t>Success means the action was successfully received, understood, and accepted.</a:t>
            </a:r>
          </a:p>
          <a:p>
            <a:r>
              <a:rPr lang="en-US" dirty="0">
                <a:solidFill>
                  <a:srgbClr val="C00000"/>
                </a:solidFill>
                <a:latin typeface="Calibri" panose="020F0502020204030204" pitchFamily="34" charset="0"/>
                <a:cs typeface="Calibri" panose="020F0502020204030204" pitchFamily="34" charset="0"/>
              </a:rPr>
              <a:t>3xx: </a:t>
            </a:r>
            <a:r>
              <a:rPr lang="en-US" dirty="0">
                <a:latin typeface="Calibri" panose="020F0502020204030204" pitchFamily="34" charset="0"/>
                <a:cs typeface="Calibri" panose="020F0502020204030204" pitchFamily="34" charset="0"/>
              </a:rPr>
              <a:t>Redirection  means further action must be taken in order to complete the request.</a:t>
            </a:r>
          </a:p>
          <a:p>
            <a:r>
              <a:rPr lang="en-US" dirty="0">
                <a:solidFill>
                  <a:srgbClr val="C00000"/>
                </a:solidFill>
                <a:latin typeface="Calibri" panose="020F0502020204030204" pitchFamily="34" charset="0"/>
                <a:cs typeface="Calibri" panose="020F0502020204030204" pitchFamily="34" charset="0"/>
              </a:rPr>
              <a:t>4xx: </a:t>
            </a:r>
            <a:r>
              <a:rPr lang="en-US" dirty="0">
                <a:latin typeface="Calibri" panose="020F0502020204030204" pitchFamily="34" charset="0"/>
                <a:cs typeface="Calibri" panose="020F0502020204030204" pitchFamily="34" charset="0"/>
              </a:rPr>
              <a:t>Client </a:t>
            </a:r>
            <a:r>
              <a:rPr lang="en-US" dirty="0" err="1">
                <a:latin typeface="Calibri" panose="020F0502020204030204" pitchFamily="34" charset="0"/>
                <a:cs typeface="Calibri" panose="020F0502020204030204" pitchFamily="34" charset="0"/>
              </a:rPr>
              <a:t>ErrorIt</a:t>
            </a:r>
            <a:r>
              <a:rPr lang="en-US" dirty="0">
                <a:latin typeface="Calibri" panose="020F0502020204030204" pitchFamily="34" charset="0"/>
                <a:cs typeface="Calibri" panose="020F0502020204030204" pitchFamily="34" charset="0"/>
              </a:rPr>
              <a:t> means the request contains incorrect syntax or cannot be fulfilled.</a:t>
            </a:r>
          </a:p>
          <a:p>
            <a:r>
              <a:rPr lang="en-US" dirty="0">
                <a:solidFill>
                  <a:srgbClr val="C00000"/>
                </a:solidFill>
                <a:latin typeface="Calibri" panose="020F0502020204030204" pitchFamily="34" charset="0"/>
                <a:cs typeface="Calibri" panose="020F0502020204030204" pitchFamily="34" charset="0"/>
              </a:rPr>
              <a:t>5xx: </a:t>
            </a:r>
            <a:r>
              <a:rPr lang="en-US" dirty="0">
                <a:latin typeface="Calibri" panose="020F0502020204030204" pitchFamily="34" charset="0"/>
                <a:cs typeface="Calibri" panose="020F0502020204030204" pitchFamily="34" charset="0"/>
              </a:rPr>
              <a:t>Server Error means the server failed to fulfill an apparently valid request.</a:t>
            </a:r>
          </a:p>
        </p:txBody>
      </p:sp>
      <p:sp>
        <p:nvSpPr>
          <p:cNvPr id="8" name="Rectangle 7">
            <a:extLst>
              <a:ext uri="{FF2B5EF4-FFF2-40B4-BE49-F238E27FC236}">
                <a16:creationId xmlns:a16="http://schemas.microsoft.com/office/drawing/2014/main" id="{2B06A8CF-7348-AA44-BED2-7D639350EC80}"/>
              </a:ext>
            </a:extLst>
          </p:cNvPr>
          <p:cNvSpPr/>
          <p:nvPr/>
        </p:nvSpPr>
        <p:spPr>
          <a:xfrm>
            <a:off x="1186912" y="5899119"/>
            <a:ext cx="10166888" cy="923330"/>
          </a:xfrm>
          <a:prstGeom prst="rect">
            <a:avLst/>
          </a:prstGeom>
        </p:spPr>
        <p:txBody>
          <a:bodyPr wrap="square">
            <a:spAutoFit/>
          </a:bodyPr>
          <a:lstStyle/>
          <a:p>
            <a:r>
              <a:rPr lang="en-US" dirty="0">
                <a:solidFill>
                  <a:srgbClr val="FF0000"/>
                </a:solidFill>
              </a:rPr>
              <a:t>Reference: </a:t>
            </a:r>
            <a:r>
              <a:rPr lang="en-US" dirty="0">
                <a:solidFill>
                  <a:srgbClr val="FF0000"/>
                </a:solidFill>
                <a:hlinkClick r:id="rId3"/>
              </a:rPr>
              <a:t>https://www.tutorialspoint.com/http/http_responses.htm</a:t>
            </a:r>
            <a:endParaRPr lang="en-US" dirty="0">
              <a:solidFill>
                <a:srgbClr val="FF0000"/>
              </a:solidFill>
            </a:endParaRPr>
          </a:p>
          <a:p>
            <a:r>
              <a:rPr lang="en-US" dirty="0">
                <a:solidFill>
                  <a:srgbClr val="FF0000"/>
                </a:solidFill>
              </a:rPr>
              <a:t>Reference of 200 OK status:  </a:t>
            </a:r>
            <a:r>
              <a:rPr lang="en-US" dirty="0"/>
              <a:t>https://</a:t>
            </a:r>
            <a:r>
              <a:rPr lang="en-US" dirty="0" err="1"/>
              <a:t>restfulapi.net</a:t>
            </a:r>
            <a:r>
              <a:rPr lang="en-US" dirty="0"/>
              <a:t>/http-status-200-ok/</a:t>
            </a:r>
          </a:p>
          <a:p>
            <a:endParaRPr lang="en-US" dirty="0">
              <a:solidFill>
                <a:srgbClr val="FF0000"/>
              </a:solidFill>
            </a:endParaRPr>
          </a:p>
        </p:txBody>
      </p:sp>
    </p:spTree>
    <p:extLst>
      <p:ext uri="{BB962C8B-B14F-4D97-AF65-F5344CB8AC3E}">
        <p14:creationId xmlns:p14="http://schemas.microsoft.com/office/powerpoint/2010/main" val="364649903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4 Questions in Web and HTTP </a:t>
            </a:r>
          </a:p>
        </p:txBody>
      </p:sp>
      <p:sp>
        <p:nvSpPr>
          <p:cNvPr id="3" name="Content Placeholder 2"/>
          <p:cNvSpPr>
            <a:spLocks noGrp="1"/>
          </p:cNvSpPr>
          <p:nvPr>
            <p:ph idx="1"/>
          </p:nvPr>
        </p:nvSpPr>
        <p:spPr/>
        <p:txBody>
          <a:bodyPr>
            <a:normAutofit lnSpcReduction="10000"/>
          </a:bodyPr>
          <a:lstStyle/>
          <a:p>
            <a:r>
              <a:rPr lang="en-US" dirty="0">
                <a:solidFill>
                  <a:schemeClr val="bg1">
                    <a:lumMod val="75000"/>
                  </a:schemeClr>
                </a:solidFill>
              </a:rPr>
              <a:t>What content to transfer?</a:t>
            </a:r>
          </a:p>
          <a:p>
            <a:pPr lvl="1"/>
            <a:r>
              <a:rPr lang="en-US" dirty="0">
                <a:solidFill>
                  <a:schemeClr val="bg1">
                    <a:lumMod val="75000"/>
                  </a:schemeClr>
                </a:solidFill>
              </a:rPr>
              <a:t>Web pages</a:t>
            </a:r>
          </a:p>
          <a:p>
            <a:pPr lvl="1"/>
            <a:endParaRPr lang="en-US" dirty="0">
              <a:solidFill>
                <a:schemeClr val="bg1">
                  <a:lumMod val="75000"/>
                </a:schemeClr>
              </a:solidFill>
            </a:endParaRPr>
          </a:p>
          <a:p>
            <a:r>
              <a:rPr lang="en-US" dirty="0">
                <a:solidFill>
                  <a:schemeClr val="bg1">
                    <a:lumMod val="75000"/>
                  </a:schemeClr>
                </a:solidFill>
              </a:rPr>
              <a:t>How to transfer?</a:t>
            </a:r>
          </a:p>
          <a:p>
            <a:pPr lvl="1"/>
            <a:r>
              <a:rPr lang="en-US" dirty="0">
                <a:solidFill>
                  <a:schemeClr val="bg1">
                    <a:lumMod val="75000"/>
                  </a:schemeClr>
                </a:solidFill>
              </a:rPr>
              <a:t>HTTP connections</a:t>
            </a:r>
          </a:p>
          <a:p>
            <a:pPr lvl="1"/>
            <a:endParaRPr lang="en-US" dirty="0">
              <a:solidFill>
                <a:schemeClr val="bg1">
                  <a:lumMod val="75000"/>
                </a:schemeClr>
              </a:solidFill>
            </a:endParaRPr>
          </a:p>
          <a:p>
            <a:r>
              <a:rPr lang="en-US" dirty="0">
                <a:solidFill>
                  <a:schemeClr val="bg1">
                    <a:lumMod val="75000"/>
                  </a:schemeClr>
                </a:solidFill>
              </a:rPr>
              <a:t>In what messages?</a:t>
            </a:r>
          </a:p>
          <a:p>
            <a:pPr lvl="1"/>
            <a:r>
              <a:rPr lang="en-US" dirty="0">
                <a:solidFill>
                  <a:schemeClr val="bg1">
                    <a:lumMod val="75000"/>
                  </a:schemeClr>
                </a:solidFill>
              </a:rPr>
              <a:t>HTTP messages</a:t>
            </a:r>
          </a:p>
          <a:p>
            <a:endParaRPr lang="en-US" dirty="0"/>
          </a:p>
          <a:p>
            <a:r>
              <a:rPr lang="en-US" dirty="0"/>
              <a:t>Advanced features</a:t>
            </a:r>
          </a:p>
        </p:txBody>
      </p:sp>
      <p:sp>
        <p:nvSpPr>
          <p:cNvPr id="5" name="Line 19"/>
          <p:cNvSpPr>
            <a:spLocks noChangeShapeType="1"/>
          </p:cNvSpPr>
          <p:nvPr/>
        </p:nvSpPr>
        <p:spPr bwMode="auto">
          <a:xfrm>
            <a:off x="6309895" y="2713790"/>
            <a:ext cx="2954755" cy="27611"/>
          </a:xfrm>
          <a:prstGeom prst="line">
            <a:avLst/>
          </a:prstGeom>
          <a:noFill/>
          <a:ln w="28575">
            <a:solidFill>
              <a:srgbClr val="CC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6" name="Line 20"/>
          <p:cNvSpPr>
            <a:spLocks noChangeShapeType="1"/>
          </p:cNvSpPr>
          <p:nvPr/>
        </p:nvSpPr>
        <p:spPr bwMode="auto">
          <a:xfrm flipH="1" flipV="1">
            <a:off x="6309894" y="2994527"/>
            <a:ext cx="3007144" cy="26165"/>
          </a:xfrm>
          <a:prstGeom prst="line">
            <a:avLst/>
          </a:prstGeom>
          <a:noFill/>
          <a:ln w="28575">
            <a:solidFill>
              <a:srgbClr val="CC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7" name="Group 44"/>
          <p:cNvGrpSpPr>
            <a:grpSpLocks/>
          </p:cNvGrpSpPr>
          <p:nvPr/>
        </p:nvGrpSpPr>
        <p:grpSpPr bwMode="auto">
          <a:xfrm>
            <a:off x="4999785" y="2430977"/>
            <a:ext cx="1279275" cy="1258720"/>
            <a:chOff x="-44" y="1473"/>
            <a:chExt cx="981" cy="1105"/>
          </a:xfrm>
        </p:grpSpPr>
        <p:pic>
          <p:nvPicPr>
            <p:cNvPr id="8" name="Picture 45"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Freeform 46"/>
            <p:cNvSpPr>
              <a:spLocks/>
            </p:cNvSpPr>
            <p:nvPr/>
          </p:nvSpPr>
          <p:spPr bwMode="auto">
            <a:xfrm flipH="1">
              <a:off x="374" y="1579"/>
              <a:ext cx="477" cy="506"/>
            </a:xfrm>
            <a:custGeom>
              <a:avLst/>
              <a:gdLst>
                <a:gd name="T0" fmla="*/ 0 w 356"/>
                <a:gd name="T1" fmla="*/ 0 h 368"/>
                <a:gd name="T2" fmla="*/ 139825 w 356"/>
                <a:gd name="T3" fmla="*/ 11340 h 368"/>
                <a:gd name="T4" fmla="*/ 165873 w 356"/>
                <a:gd name="T5" fmla="*/ 236254 h 368"/>
                <a:gd name="T6" fmla="*/ 36556 w 356"/>
                <a:gd name="T7" fmla="*/ 2954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 name="Group 47"/>
          <p:cNvGrpSpPr>
            <a:grpSpLocks/>
          </p:cNvGrpSpPr>
          <p:nvPr/>
        </p:nvGrpSpPr>
        <p:grpSpPr bwMode="auto">
          <a:xfrm>
            <a:off x="9402764" y="2245991"/>
            <a:ext cx="695325" cy="1282700"/>
            <a:chOff x="4140" y="429"/>
            <a:chExt cx="1425" cy="2396"/>
          </a:xfrm>
        </p:grpSpPr>
        <p:sp>
          <p:nvSpPr>
            <p:cNvPr id="11" name="Freeform 48"/>
            <p:cNvSpPr>
              <a:spLocks/>
            </p:cNvSpPr>
            <p:nvPr/>
          </p:nvSpPr>
          <p:spPr bwMode="auto">
            <a:xfrm>
              <a:off x="5268" y="433"/>
              <a:ext cx="283" cy="2286"/>
            </a:xfrm>
            <a:custGeom>
              <a:avLst/>
              <a:gdLst>
                <a:gd name="T0" fmla="*/ 2 w 354"/>
                <a:gd name="T1" fmla="*/ 0 h 2742"/>
                <a:gd name="T2" fmla="*/ 3 w 354"/>
                <a:gd name="T3" fmla="*/ 8 h 2742"/>
                <a:gd name="T4" fmla="*/ 3 w 354"/>
                <a:gd name="T5" fmla="*/ 58 h 2742"/>
                <a:gd name="T6" fmla="*/ 0 w 354"/>
                <a:gd name="T7" fmla="*/ 6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Rectangle 49"/>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Freeform 50"/>
            <p:cNvSpPr>
              <a:spLocks/>
            </p:cNvSpPr>
            <p:nvPr/>
          </p:nvSpPr>
          <p:spPr bwMode="auto">
            <a:xfrm>
              <a:off x="5321" y="570"/>
              <a:ext cx="169" cy="2115"/>
            </a:xfrm>
            <a:custGeom>
              <a:avLst/>
              <a:gdLst>
                <a:gd name="T0" fmla="*/ 2 w 211"/>
                <a:gd name="T1" fmla="*/ 0 h 2537"/>
                <a:gd name="T2" fmla="*/ 2 w 211"/>
                <a:gd name="T3" fmla="*/ 6 h 2537"/>
                <a:gd name="T4" fmla="*/ 2 w 211"/>
                <a:gd name="T5" fmla="*/ 54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51"/>
            <p:cNvSpPr>
              <a:spLocks/>
            </p:cNvSpPr>
            <p:nvPr/>
          </p:nvSpPr>
          <p:spPr bwMode="auto">
            <a:xfrm>
              <a:off x="5284" y="1640"/>
              <a:ext cx="263" cy="189"/>
            </a:xfrm>
            <a:custGeom>
              <a:avLst/>
              <a:gdLst>
                <a:gd name="T0" fmla="*/ 2 w 328"/>
                <a:gd name="T1" fmla="*/ 0 h 226"/>
                <a:gd name="T2" fmla="*/ 3 w 328"/>
                <a:gd name="T3" fmla="*/ 3 h 226"/>
                <a:gd name="T4" fmla="*/ 3 w 328"/>
                <a:gd name="T5" fmla="*/ 6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Rectangle 52"/>
            <p:cNvSpPr>
              <a:spLocks noChangeArrowheads="1"/>
            </p:cNvSpPr>
            <p:nvPr/>
          </p:nvSpPr>
          <p:spPr bwMode="auto">
            <a:xfrm>
              <a:off x="4212" y="693"/>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6" name="Group 53"/>
            <p:cNvGrpSpPr>
              <a:grpSpLocks/>
            </p:cNvGrpSpPr>
            <p:nvPr/>
          </p:nvGrpSpPr>
          <p:grpSpPr bwMode="auto">
            <a:xfrm>
              <a:off x="4749" y="668"/>
              <a:ext cx="581" cy="145"/>
              <a:chOff x="614" y="2568"/>
              <a:chExt cx="725" cy="139"/>
            </a:xfrm>
          </p:grpSpPr>
          <p:sp>
            <p:nvSpPr>
              <p:cNvPr id="41" name="AutoShape 54"/>
              <p:cNvSpPr>
                <a:spLocks noChangeArrowheads="1"/>
              </p:cNvSpPr>
              <p:nvPr/>
            </p:nvSpPr>
            <p:spPr bwMode="auto">
              <a:xfrm>
                <a:off x="613" y="2569"/>
                <a:ext cx="727" cy="13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2" name="AutoShape 55"/>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7" name="Rectangle 56"/>
            <p:cNvSpPr>
              <a:spLocks noChangeArrowheads="1"/>
            </p:cNvSpPr>
            <p:nvPr/>
          </p:nvSpPr>
          <p:spPr bwMode="auto">
            <a:xfrm>
              <a:off x="4225" y="1019"/>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 name="Group 57"/>
            <p:cNvGrpSpPr>
              <a:grpSpLocks/>
            </p:cNvGrpSpPr>
            <p:nvPr/>
          </p:nvGrpSpPr>
          <p:grpSpPr bwMode="auto">
            <a:xfrm>
              <a:off x="4747" y="994"/>
              <a:ext cx="581" cy="134"/>
              <a:chOff x="614" y="2568"/>
              <a:chExt cx="725" cy="139"/>
            </a:xfrm>
          </p:grpSpPr>
          <p:sp>
            <p:nvSpPr>
              <p:cNvPr id="39" name="AutoShape 58"/>
              <p:cNvSpPr>
                <a:spLocks noChangeArrowheads="1"/>
              </p:cNvSpPr>
              <p:nvPr/>
            </p:nvSpPr>
            <p:spPr bwMode="auto">
              <a:xfrm>
                <a:off x="616" y="2569"/>
                <a:ext cx="723" cy="138"/>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0" name="AutoShape 59"/>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9" name="Rectangle 60"/>
            <p:cNvSpPr>
              <a:spLocks noChangeArrowheads="1"/>
            </p:cNvSpPr>
            <p:nvPr/>
          </p:nvSpPr>
          <p:spPr bwMode="auto">
            <a:xfrm>
              <a:off x="4218" y="1357"/>
              <a:ext cx="595" cy="47"/>
            </a:xfrm>
            <a:prstGeom prst="rect">
              <a:avLst/>
            </a:prstGeom>
            <a:solidFill>
              <a:schemeClr val="tx1"/>
            </a:solidFill>
            <a:ln w="9525">
              <a:solidFill>
                <a:schemeClr val="tx1"/>
              </a:solidFill>
              <a:miter lim="800000"/>
              <a:headEnd/>
              <a:tailEnd/>
            </a:ln>
          </p:spPr>
          <p:txBody>
            <a:bodyPr wrap="none" anchor="ctr"/>
            <a:lstStyle/>
            <a:p>
              <a:endParaRPr lang="en-US"/>
            </a:p>
          </p:txBody>
        </p:sp>
        <p:sp>
          <p:nvSpPr>
            <p:cNvPr id="20" name="Rectangle 61"/>
            <p:cNvSpPr>
              <a:spLocks noChangeArrowheads="1"/>
            </p:cNvSpPr>
            <p:nvPr/>
          </p:nvSpPr>
          <p:spPr bwMode="auto">
            <a:xfrm>
              <a:off x="4228" y="1654"/>
              <a:ext cx="595"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21" name="Group 62"/>
            <p:cNvGrpSpPr>
              <a:grpSpLocks/>
            </p:cNvGrpSpPr>
            <p:nvPr/>
          </p:nvGrpSpPr>
          <p:grpSpPr bwMode="auto">
            <a:xfrm>
              <a:off x="4735" y="1627"/>
              <a:ext cx="582" cy="151"/>
              <a:chOff x="614" y="2568"/>
              <a:chExt cx="725" cy="139"/>
            </a:xfrm>
          </p:grpSpPr>
          <p:sp>
            <p:nvSpPr>
              <p:cNvPr id="37" name="AutoShape 63"/>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 name="AutoShape 64"/>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2" name="Freeform 65"/>
            <p:cNvSpPr>
              <a:spLocks/>
            </p:cNvSpPr>
            <p:nvPr/>
          </p:nvSpPr>
          <p:spPr bwMode="auto">
            <a:xfrm>
              <a:off x="5288" y="1354"/>
              <a:ext cx="263" cy="188"/>
            </a:xfrm>
            <a:custGeom>
              <a:avLst/>
              <a:gdLst>
                <a:gd name="T0" fmla="*/ 2 w 328"/>
                <a:gd name="T1" fmla="*/ 0 h 226"/>
                <a:gd name="T2" fmla="*/ 3 w 328"/>
                <a:gd name="T3" fmla="*/ 2 h 226"/>
                <a:gd name="T4" fmla="*/ 3 w 328"/>
                <a:gd name="T5" fmla="*/ 5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23" name="Group 66"/>
            <p:cNvGrpSpPr>
              <a:grpSpLocks/>
            </p:cNvGrpSpPr>
            <p:nvPr/>
          </p:nvGrpSpPr>
          <p:grpSpPr bwMode="auto">
            <a:xfrm>
              <a:off x="4739" y="1327"/>
              <a:ext cx="582" cy="139"/>
              <a:chOff x="614" y="2568"/>
              <a:chExt cx="725" cy="139"/>
            </a:xfrm>
          </p:grpSpPr>
          <p:sp>
            <p:nvSpPr>
              <p:cNvPr id="35" name="AutoShape 67"/>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6" name="AutoShape 68"/>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4" name="Rectangle 69"/>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p>
              <a:endParaRPr lang="en-US"/>
            </a:p>
          </p:txBody>
        </p:sp>
        <p:sp>
          <p:nvSpPr>
            <p:cNvPr id="25" name="Freeform 70"/>
            <p:cNvSpPr>
              <a:spLocks/>
            </p:cNvSpPr>
            <p:nvPr/>
          </p:nvSpPr>
          <p:spPr bwMode="auto">
            <a:xfrm>
              <a:off x="5312" y="1007"/>
              <a:ext cx="237" cy="213"/>
            </a:xfrm>
            <a:custGeom>
              <a:avLst/>
              <a:gdLst>
                <a:gd name="T0" fmla="*/ 2 w 296"/>
                <a:gd name="T1" fmla="*/ 0 h 256"/>
                <a:gd name="T2" fmla="*/ 3 w 296"/>
                <a:gd name="T3" fmla="*/ 2 h 256"/>
                <a:gd name="T4" fmla="*/ 3 w 296"/>
                <a:gd name="T5" fmla="*/ 5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Freeform 71"/>
            <p:cNvSpPr>
              <a:spLocks/>
            </p:cNvSpPr>
            <p:nvPr/>
          </p:nvSpPr>
          <p:spPr bwMode="auto">
            <a:xfrm>
              <a:off x="5315" y="680"/>
              <a:ext cx="244" cy="240"/>
            </a:xfrm>
            <a:custGeom>
              <a:avLst/>
              <a:gdLst>
                <a:gd name="T0" fmla="*/ 0 w 304"/>
                <a:gd name="T1" fmla="*/ 0 h 288"/>
                <a:gd name="T2" fmla="*/ 3 w 304"/>
                <a:gd name="T3" fmla="*/ 4 h 288"/>
                <a:gd name="T4" fmla="*/ 2 w 304"/>
                <a:gd name="T5" fmla="*/ 7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72"/>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8" name="Freeform 73"/>
            <p:cNvSpPr>
              <a:spLocks/>
            </p:cNvSpPr>
            <p:nvPr/>
          </p:nvSpPr>
          <p:spPr bwMode="auto">
            <a:xfrm>
              <a:off x="5302" y="2614"/>
              <a:ext cx="245" cy="200"/>
            </a:xfrm>
            <a:custGeom>
              <a:avLst/>
              <a:gdLst>
                <a:gd name="T0" fmla="*/ 0 w 306"/>
                <a:gd name="T1" fmla="*/ 3 h 240"/>
                <a:gd name="T2" fmla="*/ 2 w 306"/>
                <a:gd name="T3" fmla="*/ 6 h 240"/>
                <a:gd name="T4" fmla="*/ 3 w 306"/>
                <a:gd name="T5" fmla="*/ 3 h 240"/>
                <a:gd name="T6" fmla="*/ 3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AutoShape 74"/>
            <p:cNvSpPr>
              <a:spLocks noChangeArrowheads="1"/>
            </p:cNvSpPr>
            <p:nvPr/>
          </p:nvSpPr>
          <p:spPr bwMode="auto">
            <a:xfrm>
              <a:off x="4140" y="2677"/>
              <a:ext cx="1201" cy="148"/>
            </a:xfrm>
            <a:prstGeom prst="roundRect">
              <a:avLst>
                <a:gd name="adj" fmla="val 50000"/>
              </a:avLst>
            </a:prstGeom>
            <a:solidFill>
              <a:srgbClr val="DDDDDD"/>
            </a:solidFill>
            <a:ln w="9525">
              <a:solidFill>
                <a:schemeClr val="tx1"/>
              </a:solidFill>
              <a:round/>
              <a:headEnd/>
              <a:tailEnd/>
            </a:ln>
          </p:spPr>
          <p:txBody>
            <a:bodyPr wrap="none" anchor="ctr"/>
            <a:lstStyle/>
            <a:p>
              <a:endParaRPr lang="en-US"/>
            </a:p>
          </p:txBody>
        </p:sp>
        <p:sp>
          <p:nvSpPr>
            <p:cNvPr id="30" name="AutoShape 75"/>
            <p:cNvSpPr>
              <a:spLocks noChangeArrowheads="1"/>
            </p:cNvSpPr>
            <p:nvPr/>
          </p:nvSpPr>
          <p:spPr bwMode="auto">
            <a:xfrm>
              <a:off x="4205" y="2712"/>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p>
              <a:endParaRPr lang="en-US"/>
            </a:p>
          </p:txBody>
        </p:sp>
        <p:sp>
          <p:nvSpPr>
            <p:cNvPr id="31" name="Oval 76"/>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2" name="Oval 77"/>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spcBef>
                  <a:spcPct val="0"/>
                </a:spcBef>
                <a:buClrTx/>
                <a:buSzTx/>
                <a:buFontTx/>
                <a:buNone/>
              </a:pPr>
              <a:endParaRPr lang="en-US">
                <a:solidFill>
                  <a:srgbClr val="FF0000"/>
                </a:solidFill>
                <a:cs typeface="Arial" charset="0"/>
              </a:endParaRPr>
            </a:p>
          </p:txBody>
        </p:sp>
        <p:sp>
          <p:nvSpPr>
            <p:cNvPr id="33" name="Oval 78"/>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4" name="Rectangle 79"/>
            <p:cNvSpPr>
              <a:spLocks noChangeArrowheads="1"/>
            </p:cNvSpPr>
            <p:nvPr/>
          </p:nvSpPr>
          <p:spPr bwMode="auto">
            <a:xfrm>
              <a:off x="5061" y="1835"/>
              <a:ext cx="88" cy="762"/>
            </a:xfrm>
            <a:prstGeom prst="rect">
              <a:avLst/>
            </a:prstGeom>
            <a:solidFill>
              <a:srgbClr val="292929"/>
            </a:solidFill>
            <a:ln w="9525">
              <a:solidFill>
                <a:schemeClr val="tx1"/>
              </a:solidFill>
              <a:miter lim="800000"/>
              <a:headEnd/>
              <a:tailEnd/>
            </a:ln>
          </p:spPr>
          <p:txBody>
            <a:bodyPr wrap="none" anchor="ctr"/>
            <a:lstStyle/>
            <a:p>
              <a:endParaRPr lang="en-US"/>
            </a:p>
          </p:txBody>
        </p:sp>
      </p:grpSp>
      <p:sp>
        <p:nvSpPr>
          <p:cNvPr id="43" name="Freeform 7"/>
          <p:cNvSpPr>
            <a:spLocks/>
          </p:cNvSpPr>
          <p:nvPr/>
        </p:nvSpPr>
        <p:spPr bwMode="auto">
          <a:xfrm>
            <a:off x="6868929" y="5021511"/>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 name="Text Box 51"/>
          <p:cNvSpPr txBox="1">
            <a:spLocks noChangeArrowheads="1"/>
          </p:cNvSpPr>
          <p:nvPr/>
        </p:nvSpPr>
        <p:spPr bwMode="auto">
          <a:xfrm>
            <a:off x="7226871" y="5153273"/>
            <a:ext cx="87471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spcBef>
                <a:spcPct val="0"/>
              </a:spcBef>
              <a:buClrTx/>
              <a:buSzTx/>
              <a:buFontTx/>
              <a:buNone/>
            </a:pPr>
            <a:r>
              <a:rPr lang="en-US" sz="1600"/>
              <a:t>Internet</a:t>
            </a:r>
          </a:p>
        </p:txBody>
      </p:sp>
      <p:sp>
        <p:nvSpPr>
          <p:cNvPr id="45" name="Line 52"/>
          <p:cNvSpPr>
            <a:spLocks noChangeShapeType="1"/>
          </p:cNvSpPr>
          <p:nvPr/>
        </p:nvSpPr>
        <p:spPr bwMode="auto">
          <a:xfrm flipV="1">
            <a:off x="6550526" y="5547895"/>
            <a:ext cx="2406316"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46" name="Rectangle 23"/>
          <p:cNvSpPr>
            <a:spLocks noChangeArrowheads="1"/>
          </p:cNvSpPr>
          <p:nvPr/>
        </p:nvSpPr>
        <p:spPr bwMode="auto">
          <a:xfrm>
            <a:off x="5420289" y="3743573"/>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0"/>
              </a:spcBef>
              <a:buClrTx/>
              <a:buSzTx/>
              <a:buFontTx/>
              <a:buNone/>
            </a:pPr>
            <a:endParaRPr lang="en-US" sz="2400">
              <a:latin typeface="Times New Roman" charset="0"/>
            </a:endParaRPr>
          </a:p>
        </p:txBody>
      </p:sp>
      <p:sp>
        <p:nvSpPr>
          <p:cNvPr id="47" name="Rectangle 24"/>
          <p:cNvSpPr>
            <a:spLocks noChangeArrowheads="1"/>
          </p:cNvSpPr>
          <p:nvPr/>
        </p:nvSpPr>
        <p:spPr bwMode="auto">
          <a:xfrm>
            <a:off x="5382189" y="3797548"/>
            <a:ext cx="1273175" cy="1979612"/>
          </a:xfrm>
          <a:prstGeom prst="rect">
            <a:avLst/>
          </a:prstGeom>
          <a:solidFill>
            <a:schemeClr val="bg1"/>
          </a:solidFill>
          <a:ln w="28575">
            <a:solidFill>
              <a:schemeClr val="tx1"/>
            </a:solidFill>
            <a:miter lim="800000"/>
            <a:headEnd/>
            <a:tailEnd/>
          </a:ln>
        </p:spPr>
        <p:txBody>
          <a:bodyPr wrap="none" anchor="ctr"/>
          <a:lstStyle/>
          <a:p>
            <a:pPr>
              <a:spcBef>
                <a:spcPct val="0"/>
              </a:spcBef>
              <a:buClrTx/>
              <a:buSzTx/>
              <a:buFontTx/>
              <a:buNone/>
            </a:pPr>
            <a:endParaRPr lang="en-US" sz="2400">
              <a:latin typeface="Times New Roman" charset="0"/>
            </a:endParaRPr>
          </a:p>
        </p:txBody>
      </p:sp>
      <p:sp>
        <p:nvSpPr>
          <p:cNvPr id="48" name="Line 25"/>
          <p:cNvSpPr>
            <a:spLocks noChangeShapeType="1"/>
          </p:cNvSpPr>
          <p:nvPr/>
        </p:nvSpPr>
        <p:spPr bwMode="auto">
          <a:xfrm>
            <a:off x="5391713" y="4557961"/>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9" name="Text Box 26"/>
          <p:cNvSpPr txBox="1">
            <a:spLocks noChangeArrowheads="1"/>
          </p:cNvSpPr>
          <p:nvPr/>
        </p:nvSpPr>
        <p:spPr bwMode="auto">
          <a:xfrm>
            <a:off x="5348851" y="4540498"/>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transport</a:t>
            </a:r>
          </a:p>
        </p:txBody>
      </p:sp>
      <p:sp>
        <p:nvSpPr>
          <p:cNvPr id="50" name="Line 27"/>
          <p:cNvSpPr>
            <a:spLocks noChangeShapeType="1"/>
          </p:cNvSpPr>
          <p:nvPr/>
        </p:nvSpPr>
        <p:spPr bwMode="auto">
          <a:xfrm>
            <a:off x="5399650" y="4878636"/>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1" name="Line 28"/>
          <p:cNvSpPr>
            <a:spLocks noChangeShapeType="1"/>
          </p:cNvSpPr>
          <p:nvPr/>
        </p:nvSpPr>
        <p:spPr bwMode="auto">
          <a:xfrm>
            <a:off x="5385363" y="518819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2" name="Line 29"/>
          <p:cNvSpPr>
            <a:spLocks noChangeShapeType="1"/>
          </p:cNvSpPr>
          <p:nvPr/>
        </p:nvSpPr>
        <p:spPr bwMode="auto">
          <a:xfrm>
            <a:off x="5385363" y="547394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3" name="Text Box 26"/>
          <p:cNvSpPr txBox="1">
            <a:spLocks noChangeArrowheads="1"/>
          </p:cNvSpPr>
          <p:nvPr/>
        </p:nvSpPr>
        <p:spPr bwMode="auto">
          <a:xfrm>
            <a:off x="5383776" y="378802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latin typeface="Tahoma" charset="0"/>
              </a:rPr>
              <a:t>application</a:t>
            </a:r>
          </a:p>
        </p:txBody>
      </p:sp>
      <p:sp>
        <p:nvSpPr>
          <p:cNvPr id="54" name="Text Box 26"/>
          <p:cNvSpPr txBox="1">
            <a:spLocks noChangeArrowheads="1"/>
          </p:cNvSpPr>
          <p:nvPr/>
        </p:nvSpPr>
        <p:spPr bwMode="auto">
          <a:xfrm>
            <a:off x="5339326" y="544537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physical</a:t>
            </a:r>
          </a:p>
        </p:txBody>
      </p:sp>
      <p:sp>
        <p:nvSpPr>
          <p:cNvPr id="55" name="Text Box 26"/>
          <p:cNvSpPr txBox="1">
            <a:spLocks noChangeArrowheads="1"/>
          </p:cNvSpPr>
          <p:nvPr/>
        </p:nvSpPr>
        <p:spPr bwMode="auto">
          <a:xfrm>
            <a:off x="5358376" y="5159623"/>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link</a:t>
            </a:r>
          </a:p>
        </p:txBody>
      </p:sp>
      <p:sp>
        <p:nvSpPr>
          <p:cNvPr id="56" name="Text Box 26"/>
          <p:cNvSpPr txBox="1">
            <a:spLocks noChangeArrowheads="1"/>
          </p:cNvSpPr>
          <p:nvPr/>
        </p:nvSpPr>
        <p:spPr bwMode="auto">
          <a:xfrm>
            <a:off x="5348851" y="4864348"/>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network</a:t>
            </a:r>
          </a:p>
        </p:txBody>
      </p:sp>
      <p:sp>
        <p:nvSpPr>
          <p:cNvPr id="57" name="Oval 57"/>
          <p:cNvSpPr>
            <a:spLocks noChangeArrowheads="1"/>
          </p:cNvSpPr>
          <p:nvPr/>
        </p:nvSpPr>
        <p:spPr bwMode="auto">
          <a:xfrm>
            <a:off x="5517125" y="4062660"/>
            <a:ext cx="990600" cy="304800"/>
          </a:xfrm>
          <a:prstGeom prst="ellipse">
            <a:avLst/>
          </a:prstGeom>
          <a:solidFill>
            <a:srgbClr val="CCFFFF"/>
          </a:solidFill>
          <a:ln w="9525">
            <a:solidFill>
              <a:schemeClr val="tx1"/>
            </a:solidFill>
            <a:round/>
            <a:headEnd/>
            <a:tailEnd/>
          </a:ln>
        </p:spPr>
        <p:txBody>
          <a:bodyPr wrap="none" anchor="ctr"/>
          <a:lstStyle/>
          <a:p>
            <a:pPr algn="ctr">
              <a:spcBef>
                <a:spcPct val="0"/>
              </a:spcBef>
              <a:buClrTx/>
              <a:buSzTx/>
              <a:buFontTx/>
              <a:buNone/>
            </a:pPr>
            <a:r>
              <a:rPr lang="en-US" sz="1600"/>
              <a:t>process</a:t>
            </a:r>
          </a:p>
        </p:txBody>
      </p:sp>
      <p:grpSp>
        <p:nvGrpSpPr>
          <p:cNvPr id="58" name="Group 58"/>
          <p:cNvGrpSpPr>
            <a:grpSpLocks/>
          </p:cNvGrpSpPr>
          <p:nvPr/>
        </p:nvGrpSpPr>
        <p:grpSpPr bwMode="auto">
          <a:xfrm>
            <a:off x="5764775" y="4423024"/>
            <a:ext cx="546100" cy="225425"/>
            <a:chOff x="1287" y="2524"/>
            <a:chExt cx="260" cy="100"/>
          </a:xfrm>
        </p:grpSpPr>
        <p:sp>
          <p:nvSpPr>
            <p:cNvPr id="59" name="Rectangle 59"/>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p>
              <a:endParaRPr lang="en-US"/>
            </a:p>
          </p:txBody>
        </p:sp>
        <p:sp>
          <p:nvSpPr>
            <p:cNvPr id="60" name="Rectangle 60"/>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p>
              <a:endParaRPr lang="en-US"/>
            </a:p>
          </p:txBody>
        </p:sp>
        <p:sp>
          <p:nvSpPr>
            <p:cNvPr id="61" name="Rectangle 61"/>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p>
              <a:endParaRPr lang="en-US"/>
            </a:p>
          </p:txBody>
        </p:sp>
        <p:sp>
          <p:nvSpPr>
            <p:cNvPr id="62" name="Rectangle 62"/>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p>
              <a:endParaRPr lang="en-US"/>
            </a:p>
          </p:txBody>
        </p:sp>
      </p:grpSp>
      <p:sp>
        <p:nvSpPr>
          <p:cNvPr id="63" name="Rectangle 23"/>
          <p:cNvSpPr>
            <a:spLocks noChangeArrowheads="1"/>
          </p:cNvSpPr>
          <p:nvPr/>
        </p:nvSpPr>
        <p:spPr bwMode="auto">
          <a:xfrm>
            <a:off x="9069282" y="3728366"/>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0"/>
              </a:spcBef>
              <a:buClrTx/>
              <a:buSzTx/>
              <a:buFontTx/>
              <a:buNone/>
            </a:pPr>
            <a:endParaRPr lang="en-US" sz="2400">
              <a:latin typeface="Times New Roman" charset="0"/>
            </a:endParaRPr>
          </a:p>
        </p:txBody>
      </p:sp>
      <p:sp>
        <p:nvSpPr>
          <p:cNvPr id="64" name="Rectangle 24"/>
          <p:cNvSpPr>
            <a:spLocks noChangeArrowheads="1"/>
          </p:cNvSpPr>
          <p:nvPr/>
        </p:nvSpPr>
        <p:spPr bwMode="auto">
          <a:xfrm>
            <a:off x="9031183" y="3782341"/>
            <a:ext cx="1273175" cy="1979612"/>
          </a:xfrm>
          <a:prstGeom prst="rect">
            <a:avLst/>
          </a:prstGeom>
          <a:solidFill>
            <a:schemeClr val="bg1"/>
          </a:solidFill>
          <a:ln w="28575">
            <a:solidFill>
              <a:schemeClr val="tx1"/>
            </a:solidFill>
            <a:miter lim="800000"/>
            <a:headEnd/>
            <a:tailEnd/>
          </a:ln>
        </p:spPr>
        <p:txBody>
          <a:bodyPr wrap="none" anchor="ctr"/>
          <a:lstStyle/>
          <a:p>
            <a:pPr>
              <a:spcBef>
                <a:spcPct val="0"/>
              </a:spcBef>
              <a:buClrTx/>
              <a:buSzTx/>
              <a:buFontTx/>
              <a:buNone/>
            </a:pPr>
            <a:endParaRPr lang="en-US" sz="2400">
              <a:latin typeface="Times New Roman" charset="0"/>
            </a:endParaRPr>
          </a:p>
        </p:txBody>
      </p:sp>
      <p:sp>
        <p:nvSpPr>
          <p:cNvPr id="65" name="Line 25"/>
          <p:cNvSpPr>
            <a:spLocks noChangeShapeType="1"/>
          </p:cNvSpPr>
          <p:nvPr/>
        </p:nvSpPr>
        <p:spPr bwMode="auto">
          <a:xfrm>
            <a:off x="9040707" y="4542754"/>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6" name="Text Box 26"/>
          <p:cNvSpPr txBox="1">
            <a:spLocks noChangeArrowheads="1"/>
          </p:cNvSpPr>
          <p:nvPr/>
        </p:nvSpPr>
        <p:spPr bwMode="auto">
          <a:xfrm>
            <a:off x="8997846" y="4525291"/>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transport</a:t>
            </a:r>
          </a:p>
        </p:txBody>
      </p:sp>
      <p:sp>
        <p:nvSpPr>
          <p:cNvPr id="67" name="Line 27"/>
          <p:cNvSpPr>
            <a:spLocks noChangeShapeType="1"/>
          </p:cNvSpPr>
          <p:nvPr/>
        </p:nvSpPr>
        <p:spPr bwMode="auto">
          <a:xfrm>
            <a:off x="9048645" y="4863429"/>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8" name="Line 28"/>
          <p:cNvSpPr>
            <a:spLocks noChangeShapeType="1"/>
          </p:cNvSpPr>
          <p:nvPr/>
        </p:nvSpPr>
        <p:spPr bwMode="auto">
          <a:xfrm>
            <a:off x="9034357" y="5172992"/>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9" name="Line 29"/>
          <p:cNvSpPr>
            <a:spLocks noChangeShapeType="1"/>
          </p:cNvSpPr>
          <p:nvPr/>
        </p:nvSpPr>
        <p:spPr bwMode="auto">
          <a:xfrm>
            <a:off x="9034357" y="5458742"/>
            <a:ext cx="1263650" cy="3175"/>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0" name="Text Box 26"/>
          <p:cNvSpPr txBox="1">
            <a:spLocks noChangeArrowheads="1"/>
          </p:cNvSpPr>
          <p:nvPr/>
        </p:nvSpPr>
        <p:spPr bwMode="auto">
          <a:xfrm>
            <a:off x="9032771" y="377281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latin typeface="Tahoma" charset="0"/>
              </a:rPr>
              <a:t>application</a:t>
            </a:r>
          </a:p>
        </p:txBody>
      </p:sp>
      <p:sp>
        <p:nvSpPr>
          <p:cNvPr id="71" name="Text Box 26"/>
          <p:cNvSpPr txBox="1">
            <a:spLocks noChangeArrowheads="1"/>
          </p:cNvSpPr>
          <p:nvPr/>
        </p:nvSpPr>
        <p:spPr bwMode="auto">
          <a:xfrm>
            <a:off x="8988321" y="543016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physical</a:t>
            </a:r>
          </a:p>
        </p:txBody>
      </p:sp>
      <p:sp>
        <p:nvSpPr>
          <p:cNvPr id="72" name="Text Box 26"/>
          <p:cNvSpPr txBox="1">
            <a:spLocks noChangeArrowheads="1"/>
          </p:cNvSpPr>
          <p:nvPr/>
        </p:nvSpPr>
        <p:spPr bwMode="auto">
          <a:xfrm>
            <a:off x="9007371" y="5144416"/>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link</a:t>
            </a:r>
          </a:p>
        </p:txBody>
      </p:sp>
      <p:sp>
        <p:nvSpPr>
          <p:cNvPr id="73" name="Text Box 26"/>
          <p:cNvSpPr txBox="1">
            <a:spLocks noChangeArrowheads="1"/>
          </p:cNvSpPr>
          <p:nvPr/>
        </p:nvSpPr>
        <p:spPr bwMode="auto">
          <a:xfrm>
            <a:off x="8997846" y="4849141"/>
            <a:ext cx="1317625" cy="306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a:lnSpc>
                <a:spcPct val="110000"/>
              </a:lnSpc>
              <a:spcBef>
                <a:spcPct val="0"/>
              </a:spcBef>
              <a:buClrTx/>
              <a:buSzTx/>
              <a:buFontTx/>
              <a:buNone/>
            </a:pPr>
            <a:r>
              <a:rPr lang="en-US" sz="1400">
                <a:solidFill>
                  <a:srgbClr val="969696"/>
                </a:solidFill>
                <a:latin typeface="Tahoma" charset="0"/>
              </a:rPr>
              <a:t>network</a:t>
            </a:r>
          </a:p>
        </p:txBody>
      </p:sp>
      <p:sp>
        <p:nvSpPr>
          <p:cNvPr id="74" name="Oval 78"/>
          <p:cNvSpPr>
            <a:spLocks noChangeArrowheads="1"/>
          </p:cNvSpPr>
          <p:nvPr/>
        </p:nvSpPr>
        <p:spPr bwMode="auto">
          <a:xfrm>
            <a:off x="9166120" y="4047453"/>
            <a:ext cx="990600" cy="304800"/>
          </a:xfrm>
          <a:prstGeom prst="ellipse">
            <a:avLst/>
          </a:prstGeom>
          <a:solidFill>
            <a:srgbClr val="CCFFFF"/>
          </a:solidFill>
          <a:ln w="9525">
            <a:solidFill>
              <a:schemeClr val="tx1"/>
            </a:solidFill>
            <a:round/>
            <a:headEnd/>
            <a:tailEnd/>
          </a:ln>
        </p:spPr>
        <p:txBody>
          <a:bodyPr wrap="none" anchor="ctr"/>
          <a:lstStyle/>
          <a:p>
            <a:pPr algn="ctr">
              <a:spcBef>
                <a:spcPct val="0"/>
              </a:spcBef>
              <a:buClrTx/>
              <a:buSzTx/>
              <a:buFontTx/>
              <a:buNone/>
            </a:pPr>
            <a:r>
              <a:rPr lang="en-US" sz="1600"/>
              <a:t>process</a:t>
            </a:r>
          </a:p>
        </p:txBody>
      </p:sp>
      <p:grpSp>
        <p:nvGrpSpPr>
          <p:cNvPr id="75" name="Group 79"/>
          <p:cNvGrpSpPr>
            <a:grpSpLocks/>
          </p:cNvGrpSpPr>
          <p:nvPr/>
        </p:nvGrpSpPr>
        <p:grpSpPr bwMode="auto">
          <a:xfrm>
            <a:off x="9413770" y="4407817"/>
            <a:ext cx="546100" cy="225425"/>
            <a:chOff x="1287" y="2524"/>
            <a:chExt cx="260" cy="100"/>
          </a:xfrm>
        </p:grpSpPr>
        <p:sp>
          <p:nvSpPr>
            <p:cNvPr id="76" name="Rectangle 80"/>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p>
              <a:endParaRPr lang="en-US"/>
            </a:p>
          </p:txBody>
        </p:sp>
        <p:sp>
          <p:nvSpPr>
            <p:cNvPr id="77" name="Rectangle 81"/>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p>
              <a:endParaRPr lang="en-US"/>
            </a:p>
          </p:txBody>
        </p:sp>
        <p:sp>
          <p:nvSpPr>
            <p:cNvPr id="78" name="Rectangle 82"/>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p>
              <a:endParaRPr lang="en-US"/>
            </a:p>
          </p:txBody>
        </p:sp>
        <p:sp>
          <p:nvSpPr>
            <p:cNvPr id="79" name="Rectangle 83"/>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p>
              <a:endParaRPr lang="en-US"/>
            </a:p>
          </p:txBody>
        </p:sp>
      </p:grpSp>
      <p:sp>
        <p:nvSpPr>
          <p:cNvPr id="81" name="Text Box 56"/>
          <p:cNvSpPr txBox="1">
            <a:spLocks noChangeArrowheads="1"/>
          </p:cNvSpPr>
          <p:nvPr/>
        </p:nvSpPr>
        <p:spPr bwMode="auto">
          <a:xfrm>
            <a:off x="7145909" y="3846761"/>
            <a:ext cx="917575"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nSpc>
                <a:spcPct val="90000"/>
              </a:lnSpc>
              <a:spcBef>
                <a:spcPct val="0"/>
              </a:spcBef>
              <a:buClrTx/>
              <a:buSzTx/>
              <a:buFontTx/>
              <a:buNone/>
            </a:pPr>
            <a:r>
              <a:rPr lang="en-US" i="1" dirty="0">
                <a:solidFill>
                  <a:srgbClr val="CC0000"/>
                </a:solidFill>
              </a:rPr>
              <a:t>socket</a:t>
            </a:r>
          </a:p>
        </p:txBody>
      </p:sp>
      <p:sp>
        <p:nvSpPr>
          <p:cNvPr id="82" name="Line 92"/>
          <p:cNvSpPr>
            <a:spLocks noChangeShapeType="1"/>
          </p:cNvSpPr>
          <p:nvPr/>
        </p:nvSpPr>
        <p:spPr bwMode="auto">
          <a:xfrm flipV="1">
            <a:off x="6148959" y="4046786"/>
            <a:ext cx="968375" cy="434975"/>
          </a:xfrm>
          <a:prstGeom prst="line">
            <a:avLst/>
          </a:prstGeom>
          <a:noFill/>
          <a:ln w="19050">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83" name="Line 93"/>
          <p:cNvSpPr>
            <a:spLocks noChangeShapeType="1"/>
          </p:cNvSpPr>
          <p:nvPr/>
        </p:nvSpPr>
        <p:spPr bwMode="auto">
          <a:xfrm flipH="1" flipV="1">
            <a:off x="8150977" y="4008935"/>
            <a:ext cx="1313865" cy="509590"/>
          </a:xfrm>
          <a:prstGeom prst="line">
            <a:avLst/>
          </a:prstGeom>
          <a:noFill/>
          <a:ln w="19050">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80" name="Slide Number Placeholder 79">
            <a:extLst>
              <a:ext uri="{FF2B5EF4-FFF2-40B4-BE49-F238E27FC236}">
                <a16:creationId xmlns:a16="http://schemas.microsoft.com/office/drawing/2014/main" id="{B933D157-9C9A-DC42-9790-7BDDD9D964AB}"/>
              </a:ext>
            </a:extLst>
          </p:cNvPr>
          <p:cNvSpPr>
            <a:spLocks noGrp="1"/>
          </p:cNvSpPr>
          <p:nvPr>
            <p:ph type="sldNum" sz="quarter" idx="12"/>
          </p:nvPr>
        </p:nvSpPr>
        <p:spPr bwMode="auto">
          <a:xfrm>
            <a:off x="8324850"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39</a:t>
            </a:fld>
            <a:endParaRPr lang="en-US" dirty="0"/>
          </a:p>
        </p:txBody>
      </p:sp>
    </p:spTree>
    <p:extLst>
      <p:ext uri="{BB962C8B-B14F-4D97-AF65-F5344CB8AC3E}">
        <p14:creationId xmlns:p14="http://schemas.microsoft.com/office/powerpoint/2010/main" val="131453798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8005845" y="1168489"/>
            <a:ext cx="1065213" cy="965200"/>
            <a:chOff x="4047" y="420"/>
            <a:chExt cx="671" cy="608"/>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10104523" y="4743539"/>
            <a:ext cx="1050926" cy="974725"/>
            <a:chOff x="4047" y="414"/>
            <a:chExt cx="662" cy="614"/>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7962986" y="4374557"/>
            <a:ext cx="1060451" cy="965200"/>
            <a:chOff x="4047" y="420"/>
            <a:chExt cx="668" cy="608"/>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8998030" y="4451439"/>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9093280" y="1325651"/>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Creating a network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334086"/>
            <a:ext cx="5309184"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write programs that:</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run on (different) end systems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communicate over network</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web server software communicates with browser software</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no need to write software for network-core devices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network-core devices do not run user applications </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applications on end systems  allows for rapid app development, propagation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9" name="Slide Number Placeholder 2">
            <a:extLst>
              <a:ext uri="{FF2B5EF4-FFF2-40B4-BE49-F238E27FC236}">
                <a16:creationId xmlns:a16="http://schemas.microsoft.com/office/drawing/2014/main" id="{76314F6E-363C-1941-BD9B-3234A7206E9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a:t>
            </a:fld>
            <a:endParaRPr lang="en-US" dirty="0"/>
          </a:p>
        </p:txBody>
      </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1"/>
                                        </p:tgtEl>
                                        <p:attrNameLst>
                                          <p:attrName>style.visibility</p:attrName>
                                        </p:attrNameLst>
                                      </p:cBhvr>
                                      <p:to>
                                        <p:strVal val="visible"/>
                                      </p:to>
                                    </p:set>
                                    <p:animEffect transition="in" filter="dissolve">
                                      <p:cBhvr>
                                        <p:cTn id="12" dur="500"/>
                                        <p:tgtEl>
                                          <p:spTgt spid="571"/>
                                        </p:tgtEl>
                                      </p:cBhvr>
                                    </p:animEffect>
                                  </p:childTnLst>
                                </p:cTn>
                              </p:par>
                              <p:par>
                                <p:cTn id="13" presetID="9" presetClass="entr" presetSubtype="0" fill="hold" nodeType="withEffect">
                                  <p:stCondLst>
                                    <p:cond delay="0"/>
                                  </p:stCondLst>
                                  <p:childTnLst>
                                    <p:set>
                                      <p:cBhvr>
                                        <p:cTn id="14" dur="1" fill="hold">
                                          <p:stCondLst>
                                            <p:cond delay="0"/>
                                          </p:stCondLst>
                                        </p:cTn>
                                        <p:tgtEl>
                                          <p:spTgt spid="631"/>
                                        </p:tgtEl>
                                        <p:attrNameLst>
                                          <p:attrName>style.visibility</p:attrName>
                                        </p:attrNameLst>
                                      </p:cBhvr>
                                      <p:to>
                                        <p:strVal val="visible"/>
                                      </p:to>
                                    </p:set>
                                    <p:animEffect transition="in" filter="dissolve">
                                      <p:cBhvr>
                                        <p:cTn id="15" dur="500"/>
                                        <p:tgtEl>
                                          <p:spTgt spid="631"/>
                                        </p:tgtEl>
                                      </p:cBhvr>
                                    </p:animEffect>
                                  </p:childTnLst>
                                </p:cTn>
                              </p:par>
                              <p:par>
                                <p:cTn id="16" presetID="9" presetClass="entr" presetSubtype="0" fill="hold" nodeType="withEffect">
                                  <p:stCondLst>
                                    <p:cond delay="0"/>
                                  </p:stCondLst>
                                  <p:childTnLst>
                                    <p:set>
                                      <p:cBhvr>
                                        <p:cTn id="17" dur="1" fill="hold">
                                          <p:stCondLst>
                                            <p:cond delay="0"/>
                                          </p:stCondLst>
                                        </p:cTn>
                                        <p:tgtEl>
                                          <p:spTgt spid="642"/>
                                        </p:tgtEl>
                                        <p:attrNameLst>
                                          <p:attrName>style.visibility</p:attrName>
                                        </p:attrNameLst>
                                      </p:cBhvr>
                                      <p:to>
                                        <p:strVal val="visible"/>
                                      </p:to>
                                    </p:set>
                                    <p:animEffect transition="in" filter="dissolve">
                                      <p:cBhvr>
                                        <p:cTn id="18" dur="500"/>
                                        <p:tgtEl>
                                          <p:spTgt spid="642"/>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652"/>
                                        </p:tgtEl>
                                        <p:attrNameLst>
                                          <p:attrName>style.visibility</p:attrName>
                                        </p:attrNameLst>
                                      </p:cBhvr>
                                      <p:to>
                                        <p:strVal val="visible"/>
                                      </p:to>
                                    </p:set>
                                    <p:animEffect transition="in" filter="dissolve">
                                      <p:cBhvr>
                                        <p:cTn id="23" dur="500"/>
                                        <p:tgtEl>
                                          <p:spTgt spid="65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51"/>
                                        </p:tgtEl>
                                        <p:attrNameLst>
                                          <p:attrName>style.visibility</p:attrName>
                                        </p:attrNameLst>
                                      </p:cBhvr>
                                      <p:to>
                                        <p:strVal val="visible"/>
                                      </p:to>
                                    </p:set>
                                    <p:animEffect transition="in" filter="dissolve">
                                      <p:cBhvr>
                                        <p:cTn id="26" dur="500"/>
                                        <p:tgtEl>
                                          <p:spTgt spid="651"/>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6">
                                            <p:txEl>
                                              <p:pRg st="4" end="4"/>
                                            </p:txEl>
                                          </p:spTgt>
                                        </p:tgtEl>
                                        <p:attrNameLst>
                                          <p:attrName>style.visibility</p:attrName>
                                        </p:attrNameLst>
                                      </p:cBhvr>
                                      <p:to>
                                        <p:strVal val="visible"/>
                                      </p:to>
                                    </p:set>
                                    <p:animEffect transition="in" filter="dissolve">
                                      <p:cBhvr>
                                        <p:cTn id="31" dur="500"/>
                                        <p:tgtEl>
                                          <p:spTgt spid="656">
                                            <p:txEl>
                                              <p:pRg st="4" end="4"/>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656">
                                            <p:txEl>
                                              <p:pRg st="5" end="5"/>
                                            </p:txEl>
                                          </p:spTgt>
                                        </p:tgtEl>
                                        <p:attrNameLst>
                                          <p:attrName>style.visibility</p:attrName>
                                        </p:attrNameLst>
                                      </p:cBhvr>
                                      <p:to>
                                        <p:strVal val="visible"/>
                                      </p:to>
                                    </p:set>
                                    <p:animEffect transition="in" filter="dissolve">
                                      <p:cBhvr>
                                        <p:cTn id="34" dur="500"/>
                                        <p:tgtEl>
                                          <p:spTgt spid="656">
                                            <p:txEl>
                                              <p:pRg st="5" end="5"/>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656">
                                            <p:txEl>
                                              <p:pRg st="6" end="6"/>
                                            </p:txEl>
                                          </p:spTgt>
                                        </p:tgtEl>
                                        <p:attrNameLst>
                                          <p:attrName>style.visibility</p:attrName>
                                        </p:attrNameLst>
                                      </p:cBhvr>
                                      <p:to>
                                        <p:strVal val="visible"/>
                                      </p:to>
                                    </p:set>
                                    <p:animEffect transition="in" filter="dissolve">
                                      <p:cBhvr>
                                        <p:cTn id="37"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751523" y="1368109"/>
            <a:ext cx="5877880" cy="48367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Recall:  HTTP GET/response interaction is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stateless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notion of multi-step exchanges of HTTP messages to complete a Web “transaction”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track “state” of multi-step exchange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all HTTP requests are independent of each 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“recover” from a partially-completed-but-never-completely-completed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7777183" y="1266045"/>
            <a:ext cx="334734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a:ea typeface="+mn-ea"/>
                <a:cs typeface="+mn-cs"/>
              </a:rPr>
              <a:t>a stateful protocol: </a:t>
            </a:r>
            <a:r>
              <a:rPr kumimoji="0" lang="en-US" sz="1800" b="0" i="0" u="none" strike="noStrike" kern="1200" cap="none" spc="0" normalizeH="0" baseline="0" noProof="0" dirty="0">
                <a:ln>
                  <a:noFill/>
                </a:ln>
                <a:solidFill>
                  <a:prstClr val="black"/>
                </a:solidFill>
                <a:effectLst/>
                <a:uLnTx/>
                <a:uFillTx/>
                <a:latin typeface="Calibri"/>
                <a:ea typeface="+mn-ea"/>
                <a:cs typeface="+mn-cs"/>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8211743" y="2818375"/>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9902430" y="2812025"/>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7986318" y="5664762"/>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9664305" y="5647300"/>
            <a:ext cx="5196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9702405" y="2045262"/>
            <a:ext cx="423863" cy="684213"/>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7700568" y="2067487"/>
            <a:ext cx="698500" cy="709613"/>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8211743" y="3942941"/>
            <a:ext cx="1673225" cy="337184"/>
            <a:chOff x="8211743" y="3942941"/>
            <a:chExt cx="1673225" cy="337184"/>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72348"/>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8220565" y="4654247"/>
            <a:ext cx="1673225" cy="307777"/>
            <a:chOff x="8220565" y="4654247"/>
            <a:chExt cx="1673225" cy="307777"/>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5424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8226030" y="4881121"/>
            <a:ext cx="1684338" cy="344172"/>
            <a:chOff x="8226030" y="4881121"/>
            <a:chExt cx="1684338" cy="344172"/>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81121"/>
              <a:ext cx="11269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unlock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8211743" y="5253900"/>
            <a:ext cx="1673225" cy="336684"/>
            <a:chOff x="8211743" y="5253900"/>
            <a:chExt cx="1673225" cy="336684"/>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6" y="528280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8226030" y="3575737"/>
            <a:ext cx="1696234" cy="338597"/>
            <a:chOff x="8226030" y="3575737"/>
            <a:chExt cx="1696234" cy="338597"/>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75737"/>
              <a:ext cx="133292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8234852" y="4259764"/>
            <a:ext cx="1684338" cy="366949"/>
            <a:chOff x="8234852" y="4259764"/>
            <a:chExt cx="1684338" cy="366949"/>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259764"/>
              <a:ext cx="12570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8226030" y="2820539"/>
            <a:ext cx="1684338" cy="362594"/>
            <a:chOff x="8226030" y="2820539"/>
            <a:chExt cx="1684338" cy="362594"/>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20539"/>
              <a:ext cx="15606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lock data record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8211743" y="3211740"/>
            <a:ext cx="1673225" cy="326272"/>
            <a:chOff x="8211743" y="3211740"/>
            <a:chExt cx="1673225" cy="326272"/>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30235"/>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10136156" y="2957082"/>
            <a:ext cx="522425" cy="400110"/>
            <a:chOff x="10136156" y="2957082"/>
            <a:chExt cx="522425" cy="400110"/>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10157378" y="2195369"/>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10383166" y="2287702"/>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10132163" y="3702128"/>
            <a:ext cx="592569" cy="400110"/>
            <a:chOff x="10136156" y="2957082"/>
            <a:chExt cx="592569" cy="400110"/>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10128170" y="4447174"/>
            <a:ext cx="592569" cy="400110"/>
            <a:chOff x="10136156" y="2957082"/>
            <a:chExt cx="592569" cy="400110"/>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10126354" y="5192220"/>
            <a:ext cx="726072" cy="400110"/>
            <a:chOff x="10138333" y="2957082"/>
            <a:chExt cx="726072" cy="400110"/>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7895870" y="4140346"/>
            <a:ext cx="41429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A3"/>
                </a:solidFill>
                <a:effectLst/>
                <a:uLnTx/>
                <a:uFillTx/>
                <a:latin typeface="Calibri"/>
                <a:ea typeface="+mn-ea"/>
                <a:cs typeface="+mn-cs"/>
              </a:rPr>
              <a:t>t’</a:t>
            </a:r>
            <a:endParaRPr kumimoji="0" lang="en-US" sz="1600" b="0" i="1" u="none" strike="noStrike" kern="1200" cap="none" spc="0" normalizeH="0" baseline="0" noProof="0" dirty="0">
              <a:ln>
                <a:noFill/>
              </a:ln>
              <a:solidFill>
                <a:prstClr val="black"/>
              </a:solidFill>
              <a:effectLst/>
              <a:uLnTx/>
              <a:uFillTx/>
              <a:latin typeface="Calibri"/>
              <a:ea typeface="+mn-ea"/>
              <a:cs typeface="+mn-cs"/>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7384517" y="5969340"/>
            <a:ext cx="411550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C00000"/>
                </a:solidFill>
                <a:effectLst/>
                <a:uLnTx/>
                <a:uFillTx/>
                <a:latin typeface="Calibri"/>
                <a:ea typeface="+mn-ea"/>
                <a:cs typeface="+mn-cs"/>
              </a:rPr>
              <a:t>Q: </a:t>
            </a:r>
            <a:r>
              <a:rPr kumimoji="0" lang="en-US" sz="1600" b="0" i="0" u="none" strike="noStrike" kern="1200" cap="none" spc="0" normalizeH="0" baseline="0" noProof="0" dirty="0">
                <a:ln>
                  <a:noFill/>
                </a:ln>
                <a:solidFill>
                  <a:prstClr val="black"/>
                </a:solidFill>
                <a:effectLst/>
                <a:uLnTx/>
                <a:uFillTx/>
                <a:latin typeface="Calibri"/>
                <a:ea typeface="+mn-ea"/>
                <a:cs typeface="+mn-cs"/>
              </a:rPr>
              <a:t>what happens if network connection or client crashes at </a:t>
            </a:r>
            <a:r>
              <a:rPr kumimoji="0" lang="en-US" sz="1600" b="0" i="1" u="none" strike="noStrike" kern="1200" cap="none" spc="0" normalizeH="0" baseline="0" noProof="0" dirty="0">
                <a:ln>
                  <a:noFill/>
                </a:ln>
                <a:solidFill>
                  <a:prstClr val="black"/>
                </a:solidFill>
                <a:effectLst/>
                <a:uLnTx/>
                <a:uFillTx/>
                <a:latin typeface="Calibri"/>
                <a:ea typeface="+mn-ea"/>
                <a:cs typeface="+mn-cs"/>
              </a:rPr>
              <a:t>t’ </a:t>
            </a:r>
            <a:r>
              <a:rPr kumimoji="0" lang="en-US" sz="1600" b="0" i="0" u="none" strike="noStrike" kern="1200" cap="none" spc="0" normalizeH="0" baseline="0" noProof="0" dirty="0">
                <a:ln>
                  <a:noFill/>
                </a:ln>
                <a:solidFill>
                  <a:prstClr val="black"/>
                </a:solidFill>
                <a:effectLst/>
                <a:uLnTx/>
                <a:uFillTx/>
                <a:latin typeface="Calibri"/>
                <a:ea typeface="+mn-ea"/>
                <a:cs typeface="+mn-cs"/>
              </a:rPr>
              <a:t>?</a:t>
            </a:r>
          </a:p>
        </p:txBody>
      </p:sp>
      <p:sp>
        <p:nvSpPr>
          <p:cNvPr id="90" name="Slide Number Placeholder 2">
            <a:extLst>
              <a:ext uri="{FF2B5EF4-FFF2-40B4-BE49-F238E27FC236}">
                <a16:creationId xmlns:a16="http://schemas.microsoft.com/office/drawing/2014/main" id="{FF729FF4-43F7-A040-B78F-BE4EC8E9855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40</a:t>
            </a:fld>
            <a:endParaRPr lang="en-US" dirty="0"/>
          </a:p>
        </p:txBody>
      </p:sp>
    </p:spTree>
    <p:extLst>
      <p:ext uri="{BB962C8B-B14F-4D97-AF65-F5344CB8AC3E}">
        <p14:creationId xmlns:p14="http://schemas.microsoft.com/office/powerpoint/2010/main" val="26459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2">
                                            <p:txEl>
                                              <p:pRg st="2" end="2"/>
                                            </p:txEl>
                                          </p:spTgt>
                                        </p:tgtEl>
                                        <p:attrNameLst>
                                          <p:attrName>style.visibility</p:attrName>
                                        </p:attrNameLst>
                                      </p:cBhvr>
                                      <p:to>
                                        <p:strVal val="visible"/>
                                      </p:to>
                                    </p:set>
                                    <p:animEffect transition="in" filter="dissolve">
                                      <p:cBhvr>
                                        <p:cTn id="63" dur="500"/>
                                        <p:tgtEl>
                                          <p:spTgt spid="12">
                                            <p:txEl>
                                              <p:pRg st="2" end="2"/>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12">
                                            <p:txEl>
                                              <p:pRg st="3" end="3"/>
                                            </p:txEl>
                                          </p:spTgt>
                                        </p:tgtEl>
                                        <p:attrNameLst>
                                          <p:attrName>style.visibility</p:attrName>
                                        </p:attrNameLst>
                                      </p:cBhvr>
                                      <p:to>
                                        <p:strVal val="visible"/>
                                      </p:to>
                                    </p:set>
                                    <p:animEffect transition="in" filter="dissolve">
                                      <p:cBhvr>
                                        <p:cTn id="68" dur="500"/>
                                        <p:tgtEl>
                                          <p:spTgt spid="12">
                                            <p:txEl>
                                              <p:pRg st="3" end="3"/>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12">
                                            <p:txEl>
                                              <p:pRg st="4" end="4"/>
                                            </p:txEl>
                                          </p:spTgt>
                                        </p:tgtEl>
                                        <p:attrNameLst>
                                          <p:attrName>style.visibility</p:attrName>
                                        </p:attrNameLst>
                                      </p:cBhvr>
                                      <p:to>
                                        <p:strVal val="visible"/>
                                      </p:to>
                                    </p:set>
                                    <p:animEffect transition="in" filter="dissolve">
                                      <p:cBhvr>
                                        <p:cTn id="73"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452389"/>
            <a:ext cx="6335547"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sites and client browser  use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cookies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to maintain some state between transactions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four components: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cookie header line of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cookie header line in next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cookie file kept on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host, managed by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browser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7599363" y="1452389"/>
            <a:ext cx="4363453" cy="502573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111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3"/>
                </a:solidFill>
                <a:effectLst/>
                <a:uLnTx/>
                <a:uFillTx/>
                <a:latin typeface="Calibri"/>
                <a:ea typeface="+mn-ea"/>
                <a:cs typeface="+mn-cs"/>
              </a:rPr>
              <a:t>Example: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Susan uses browser on laptop, visits specific e-commerce site for first time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when initial HTTP requests arrives at site, site creates: </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unique ID (aka “cookie”)</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entry in backend database for ID</a:t>
            </a:r>
          </a:p>
          <a:p>
            <a:pPr marL="342900" marR="0" lvl="0" indent="-228600" algn="l" defTabSz="914400" rtl="0" eaLnBrk="1" fontAlgn="auto" latinLnBrk="0" hangingPunct="1">
              <a:lnSpc>
                <a:spcPct val="90000"/>
              </a:lnSpc>
              <a:spcBef>
                <a:spcPts val="600"/>
              </a:spcBef>
              <a:spcAft>
                <a:spcPts val="0"/>
              </a:spcAft>
              <a:buClr>
                <a:srgbClr val="0000A3"/>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subsequent HTTP requests from Susan to this site will contain cookie ID value, allowing site to “identify” Susan</a:t>
            </a:r>
          </a:p>
        </p:txBody>
      </p:sp>
      <p:sp>
        <p:nvSpPr>
          <p:cNvPr id="5" name="Slide Number Placeholder 2">
            <a:extLst>
              <a:ext uri="{FF2B5EF4-FFF2-40B4-BE49-F238E27FC236}">
                <a16:creationId xmlns:a16="http://schemas.microsoft.com/office/drawing/2014/main" id="{A52BCA24-99F8-C342-B95E-EB6833D8CAE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41</a:t>
            </a:fld>
            <a:endParaRPr lang="en-US" dirty="0"/>
          </a:p>
        </p:txBody>
      </p:sp>
    </p:spTree>
    <p:extLst>
      <p:ext uri="{BB962C8B-B14F-4D97-AF65-F5344CB8AC3E}">
        <p14:creationId xmlns:p14="http://schemas.microsoft.com/office/powerpoint/2010/main" val="14758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3">
                                            <p:txEl>
                                              <p:pRg st="2" end="2"/>
                                            </p:txEl>
                                          </p:spTgt>
                                        </p:tgtEl>
                                        <p:attrNameLst>
                                          <p:attrName>style.visibility</p:attrName>
                                        </p:attrNameLst>
                                      </p:cBhvr>
                                      <p:to>
                                        <p:strVal val="visible"/>
                                      </p:to>
                                    </p:set>
                                    <p:animEffect transition="in" filter="dissolve">
                                      <p:cBhvr>
                                        <p:cTn id="7" dur="500"/>
                                        <p:tgtEl>
                                          <p:spTgt spid="93">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3">
                                            <p:txEl>
                                              <p:pRg st="3" end="3"/>
                                            </p:txEl>
                                          </p:spTgt>
                                        </p:tgtEl>
                                        <p:attrNameLst>
                                          <p:attrName>style.visibility</p:attrName>
                                        </p:attrNameLst>
                                      </p:cBhvr>
                                      <p:to>
                                        <p:strVal val="visible"/>
                                      </p:to>
                                    </p:set>
                                    <p:animEffect transition="in" filter="dissolve">
                                      <p:cBhvr>
                                        <p:cTn id="12" dur="500"/>
                                        <p:tgtEl>
                                          <p:spTgt spid="93">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93">
                                            <p:txEl>
                                              <p:pRg st="4" end="4"/>
                                            </p:txEl>
                                          </p:spTgt>
                                        </p:tgtEl>
                                        <p:attrNameLst>
                                          <p:attrName>style.visibility</p:attrName>
                                        </p:attrNameLst>
                                      </p:cBhvr>
                                      <p:to>
                                        <p:strVal val="visible"/>
                                      </p:to>
                                    </p:set>
                                    <p:animEffect transition="in" filter="dissolve">
                                      <p:cBhvr>
                                        <p:cTn id="17" dur="500"/>
                                        <p:tgtEl>
                                          <p:spTgt spid="9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3">
                                            <p:txEl>
                                              <p:pRg st="5" end="5"/>
                                            </p:txEl>
                                          </p:spTgt>
                                        </p:tgtEl>
                                        <p:attrNameLst>
                                          <p:attrName>style.visibility</p:attrName>
                                        </p:attrNameLst>
                                      </p:cBhvr>
                                      <p:to>
                                        <p:strVal val="visible"/>
                                      </p:to>
                                    </p:set>
                                    <p:animEffect transition="in" filter="dissolve">
                                      <p:cBhvr>
                                        <p:cTn id="22" dur="500"/>
                                        <p:tgtEl>
                                          <p:spTgt spid="9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dissolve">
                                      <p:cBhvr>
                                        <p:cTn id="27"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2092674" y="1266659"/>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7072999" y="1555531"/>
            <a:ext cx="9669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996806" y="4057653"/>
            <a:ext cx="3873500" cy="458788"/>
            <a:chOff x="1414" y="2657"/>
            <a:chExt cx="2440" cy="289"/>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52"/>
              <a:chOff x="3268" y="2846"/>
              <a:chExt cx="1897" cy="252"/>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3002432" y="5867498"/>
            <a:ext cx="3859213" cy="463549"/>
            <a:chOff x="1392" y="3579"/>
            <a:chExt cx="2431" cy="292"/>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733156" y="2293935"/>
            <a:ext cx="1787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550772" y="4672055"/>
            <a:ext cx="18101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998327" y="3429000"/>
            <a:ext cx="6777024" cy="1128713"/>
            <a:chOff x="1411" y="2261"/>
            <a:chExt cx="3533" cy="711"/>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04"/>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49" y="233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539" cy="252"/>
              <a:chOff x="4306" y="2273"/>
              <a:chExt cx="539" cy="252"/>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5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704581" y="1762123"/>
            <a:ext cx="1066800" cy="565150"/>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0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Calibri"/>
                  <a:ea typeface="ＭＳ Ｐゴシック" panose="020B0600070205080204" pitchFamily="34" charset="-128"/>
                  <a:cs typeface="+mn-cs"/>
                </a:rPr>
                <a:t>ebay</a:t>
              </a: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952356" y="1946272"/>
            <a:ext cx="6972540" cy="1301749"/>
            <a:chOff x="1386" y="1327"/>
            <a:chExt cx="3730" cy="82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52"/>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60" y="1390"/>
              <a:ext cx="84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Amazon server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creates 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1678 for user</a:t>
              </a:r>
              <a:endPar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17"/>
              <a:chOff x="4377" y="1640"/>
              <a:chExt cx="739" cy="41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create</a:t>
                </a:r>
              </a:p>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675603" y="2474086"/>
            <a:ext cx="5151555" cy="890270"/>
            <a:chOff x="462" y="1603"/>
            <a:chExt cx="3550" cy="719"/>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18"/>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486"/>
              <a:chOff x="687" y="1746"/>
              <a:chExt cx="1004" cy="486"/>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Calibri"/>
                    <a:ea typeface="ＭＳ Ｐゴシック" panose="020B0600070205080204" pitchFamily="34" charset="-128"/>
                    <a:cs typeface="+mn-cs"/>
                  </a:rPr>
                  <a:t>ebay</a:t>
                </a: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994226" y="4365354"/>
            <a:ext cx="6781125" cy="2001838"/>
            <a:chOff x="1406" y="2641"/>
            <a:chExt cx="3562" cy="1261"/>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04"/>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579" y="326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539" cy="2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655687" y="5113066"/>
            <a:ext cx="1389062" cy="633978"/>
            <a:chOff x="702" y="1746"/>
            <a:chExt cx="1004" cy="486"/>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Calibri"/>
                  <a:ea typeface="ＭＳ Ｐゴシック" panose="020B0600070205080204" pitchFamily="34" charset="-128"/>
                  <a:cs typeface="+mn-cs"/>
                </a:rPr>
                <a:t>ebay</a:t>
              </a: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endParaRPr kumimoji="0" lang="en-US" altLang="en-US" sz="16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9834963" y="2582111"/>
            <a:ext cx="11400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backend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10104838" y="3202824"/>
            <a:ext cx="592138" cy="908050"/>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6709231" y="1274501"/>
            <a:ext cx="351110" cy="610396"/>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734523" y="1369488"/>
            <a:ext cx="667783" cy="586047"/>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999897" y="1993139"/>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746707" y="6459827"/>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6867352" y="2001551"/>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6614162" y="6468239"/>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2" name="Slide Number Placeholder 2">
            <a:extLst>
              <a:ext uri="{FF2B5EF4-FFF2-40B4-BE49-F238E27FC236}">
                <a16:creationId xmlns:a16="http://schemas.microsoft.com/office/drawing/2014/main" id="{5F971824-E93B-A24D-9AB3-D5859F34EEA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42</a:t>
            </a:fld>
            <a:endParaRPr lang="en-US" dirty="0"/>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 cookies: comments</a:t>
            </a:r>
            <a:endParaRPr lang="en-US" sz="4400"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648049" y="1556443"/>
            <a:ext cx="6034668" cy="2641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What cookies can be used for</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authorization</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shopping carts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recommendations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7504291" y="1568189"/>
            <a:ext cx="3810000" cy="3553646"/>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cookies and privacy:</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permit sites to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learn</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 lot about you on their site.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10149568" y="1325611"/>
            <a:ext cx="838691"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721562" y="3980757"/>
            <a:ext cx="6267067"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Challenge: How to keep </a:t>
            </a:r>
            <a:r>
              <a:rPr kumimoji="0" lang="en-US" altLang="ja-JP"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state?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at protocol endpoints: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maintain state at sender/receiver over multiple transactions</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in messages: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a:t>
            </a:r>
            <a:r>
              <a:rPr kumimoji="0" lang="en-US" altLang="en-US" sz="28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inHTTP</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messages carry state</a:t>
            </a:r>
          </a:p>
        </p:txBody>
      </p:sp>
      <p:sp>
        <p:nvSpPr>
          <p:cNvPr id="7" name="Slide Number Placeholder 2">
            <a:extLst>
              <a:ext uri="{FF2B5EF4-FFF2-40B4-BE49-F238E27FC236}">
                <a16:creationId xmlns:a16="http://schemas.microsoft.com/office/drawing/2014/main" id="{4CE1477A-D004-E440-8562-59DA6EAD8E6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43</a:t>
            </a:fld>
            <a:endParaRPr lang="en-US" dirty="0"/>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9806082"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Example:  displaying a NY Times web page</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5009242" y="1223204"/>
            <a:ext cx="1797957" cy="129956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8211457" y="4524829"/>
            <a:ext cx="1788365" cy="250371"/>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4051300" y="2946400"/>
            <a:ext cx="965200" cy="1308100"/>
            <a:chOff x="4051300" y="2946400"/>
            <a:chExt cx="965200"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342900" cy="1308100"/>
              <a:chOff x="4673600" y="2946400"/>
              <a:chExt cx="3429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5143500" y="2959100"/>
            <a:ext cx="990600" cy="1308100"/>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342900" cy="1308100"/>
              <a:chOff x="4673600" y="2946400"/>
              <a:chExt cx="342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4749800" y="4826000"/>
            <a:ext cx="342900" cy="369332"/>
            <a:chOff x="2857500" y="6540500"/>
            <a:chExt cx="342900" cy="369332"/>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4775200" y="5207000"/>
            <a:ext cx="342900" cy="369332"/>
            <a:chOff x="2857500" y="6540500"/>
            <a:chExt cx="342900" cy="369332"/>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5016500" y="4394023"/>
            <a:ext cx="1790700" cy="1295576"/>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917701" y="5803900"/>
            <a:ext cx="24257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584200" y="1511300"/>
            <a:ext cx="3403600" cy="830997"/>
            <a:chOff x="584200" y="1511300"/>
            <a:chExt cx="3403600" cy="830997"/>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30997"/>
            </a:xfrm>
            <a:prstGeom prst="rect">
              <a:avLst/>
            </a:prstGeom>
            <a:noFill/>
          </p:spPr>
          <p:txBody>
            <a:bodyPr wrap="square" rtlCol="0">
              <a:spAutoFit/>
            </a:bodyPr>
            <a:lstStyle/>
            <a:p>
              <a:pPr marL="50800" marR="0" lvl="0" indent="-127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GET base html file from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nytimes.com</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04800" cy="369332"/>
              <a:chOff x="8953500" y="1841500"/>
              <a:chExt cx="304800" cy="369332"/>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14386" cy="369332"/>
              <a:chOff x="8953500" y="1841500"/>
              <a:chExt cx="314386" cy="369332"/>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546100" y="2527300"/>
            <a:ext cx="3162300" cy="830997"/>
            <a:chOff x="546100" y="2527300"/>
            <a:chExt cx="3162300" cy="830997"/>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fetch ad from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AdX.com</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04800" cy="369332"/>
              <a:chOff x="8953500" y="1841500"/>
              <a:chExt cx="304800" cy="369332"/>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14386" cy="369332"/>
              <a:chOff x="8953500" y="1841500"/>
              <a:chExt cx="314386" cy="369332"/>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635000" y="3556000"/>
            <a:ext cx="3060700" cy="830997"/>
            <a:chOff x="635000" y="3556000"/>
            <a:chExt cx="3060700" cy="830997"/>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14386" cy="369332"/>
              <a:chOff x="8953500" y="1841500"/>
              <a:chExt cx="314386" cy="369332"/>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5726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5029200" y="2971800"/>
            <a:ext cx="1866900" cy="1308100"/>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63946"/>
              <a:chOff x="6464300" y="3225800"/>
              <a:chExt cx="1866900" cy="763946"/>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5829300" y="4457700"/>
            <a:ext cx="2565400" cy="826532"/>
            <a:chOff x="5829300" y="4457700"/>
            <a:chExt cx="2565400" cy="826532"/>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22848"/>
              <a:chOff x="6667500" y="3098800"/>
              <a:chExt cx="2565400" cy="522848"/>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Referer</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6032500" y="5308600"/>
            <a:ext cx="2641600" cy="840348"/>
            <a:chOff x="6032500" y="5308600"/>
            <a:chExt cx="2641600" cy="840348"/>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48248"/>
              <a:chOff x="6680200" y="3187700"/>
              <a:chExt cx="2641600" cy="548248"/>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3771900" y="2946400"/>
            <a:ext cx="1473200" cy="1308100"/>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5670332" y="2112579"/>
            <a:ext cx="5759667" cy="392035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“first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814558" y="5481147"/>
            <a:ext cx="3877874" cy="1015663"/>
            <a:chOff x="9112474" y="3373822"/>
            <a:chExt cx="3877874" cy="1015663"/>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“third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did </a:t>
              </a:r>
              <a:r>
                <a:rPr kumimoji="0" lang="en-US" sz="2000" b="0" i="1" u="sng"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2655782" y="3088525"/>
            <a:ext cx="1853925" cy="1453555"/>
            <a:chOff x="2655782" y="3088525"/>
            <a:chExt cx="1853925" cy="1453555"/>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96693" y="3474816"/>
              <a:ext cx="826353" cy="1308176"/>
              <a:chOff x="4220856" y="2946324"/>
              <a:chExt cx="826353" cy="1308176"/>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73600" y="2946400"/>
                <a:ext cx="373609" cy="1308100"/>
                <a:chOff x="4673600" y="2946400"/>
                <a:chExt cx="373609"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23079" y="3044101"/>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7459" y="2812673"/>
              <a:ext cx="756395" cy="1308100"/>
              <a:chOff x="5143500" y="2959100"/>
              <a:chExt cx="756395"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43500" y="2959100"/>
                <a:ext cx="373609" cy="1308100"/>
                <a:chOff x="4673600" y="2946400"/>
                <a:chExt cx="373609"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63392"/>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5130800" y="4368800"/>
            <a:ext cx="3136900" cy="890032"/>
            <a:chOff x="5461000" y="4394200"/>
            <a:chExt cx="3136900" cy="8900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35548"/>
              <a:chOff x="6299200" y="3035300"/>
              <a:chExt cx="3136900" cy="535548"/>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Referer</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socks.com</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cookie: 7493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51500" y="5346700"/>
            <a:ext cx="2641600" cy="840348"/>
            <a:chOff x="6032500" y="5308600"/>
            <a:chExt cx="2641600" cy="84034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48248"/>
              <a:chOff x="6680200" y="3187700"/>
              <a:chExt cx="2641600" cy="548248"/>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socks.com</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4216838" y="1104901"/>
            <a:ext cx="4737100" cy="18288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7973060" y="2425700"/>
            <a:ext cx="3886201" cy="20005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tracks my web browsing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over sites with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ads</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1068415"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 </a:t>
            </a:r>
            <a:r>
              <a:rPr kumimoji="0" lang="en-US" sz="2400" b="0" i="0" u="none" strike="noStrike" kern="1200" cap="none" spc="0" normalizeH="0" baseline="0" noProof="0" dirty="0">
                <a:ln>
                  <a:noFill/>
                </a:ln>
                <a:solidFill>
                  <a:srgbClr val="0E01A0"/>
                </a:solidFill>
                <a:effectLst/>
                <a:uLnTx/>
                <a:uFillTx/>
                <a:latin typeface="Calibri" panose="020F0502020204030204"/>
                <a:ea typeface="+mn-ea"/>
                <a:cs typeface="+mn-cs"/>
              </a:rPr>
              <a:t>(one day later)</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34987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6369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4978400" y="4381500"/>
            <a:ext cx="3289300" cy="877332"/>
            <a:chOff x="5308600" y="4406900"/>
            <a:chExt cx="3289300" cy="8773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289300" cy="548046"/>
              <a:chOff x="6146800" y="3048000"/>
              <a:chExt cx="3289300" cy="548046"/>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600"/>
                <a:ext cx="31623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Referer:nytimes.com</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26100" y="5346700"/>
            <a:ext cx="2641600" cy="865546"/>
            <a:chOff x="6007100" y="5308600"/>
            <a:chExt cx="2641600" cy="865546"/>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573446"/>
              <a:chOff x="6654800" y="3187700"/>
              <a:chExt cx="2641600" cy="573446"/>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19446"/>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socks.com</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52400" y="1257300"/>
            <a:ext cx="3035300" cy="22733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5041900" y="1663700"/>
            <a:ext cx="1676400" cy="825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5168900" y="1705046"/>
            <a:ext cx="1447800" cy="777076"/>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946400" y="2946400"/>
            <a:ext cx="3797300" cy="1333500"/>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7010400" y="2019300"/>
            <a:ext cx="18485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9251409" y="5626100"/>
            <a:ext cx="26661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5753100" y="6108700"/>
            <a:ext cx="22695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79013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13541" y="1386556"/>
            <a:ext cx="10515600" cy="5071394"/>
          </a:xfrm>
        </p:spPr>
        <p:txBody>
          <a:bodyPr>
            <a:normAutofit/>
          </a:bodyPr>
          <a:lstStyle/>
          <a:p>
            <a:pPr marL="0" indent="0">
              <a:buNone/>
            </a:pPr>
            <a:r>
              <a:rPr lang="en-US" sz="3200" dirty="0"/>
              <a:t>Cookies can be used to: </a:t>
            </a:r>
          </a:p>
          <a:p>
            <a:pPr marL="463550" indent="-227013">
              <a:buClr>
                <a:srgbClr val="0A14A3"/>
              </a:buClr>
              <a:buFont typeface="Wingdings" pitchFamily="2" charset="2"/>
              <a:buChar char="§"/>
            </a:pPr>
            <a:r>
              <a:rPr lang="en-US" dirty="0"/>
              <a:t>track user behavior on a given website (</a:t>
            </a:r>
            <a:r>
              <a:rPr lang="en-US" dirty="0">
                <a:solidFill>
                  <a:srgbClr val="C00000"/>
                </a:solidFill>
              </a:rPr>
              <a:t>first party cookies</a:t>
            </a:r>
            <a:r>
              <a:rPr lang="en-US" dirty="0"/>
              <a:t>)</a:t>
            </a:r>
          </a:p>
          <a:p>
            <a:pPr marL="463550" indent="-227013">
              <a:buClr>
                <a:srgbClr val="0A14A3"/>
              </a:buClr>
              <a:buFont typeface="Wingdings" pitchFamily="2" charset="2"/>
              <a:buChar char="§"/>
            </a:pPr>
            <a:r>
              <a:rPr lang="en-US" dirty="0"/>
              <a:t>track user behavior across multiple websites (</a:t>
            </a:r>
            <a:r>
              <a:rPr lang="en-US" dirty="0">
                <a:solidFill>
                  <a:srgbClr val="C00000"/>
                </a:solidFill>
              </a:rPr>
              <a:t>third party cookies</a:t>
            </a:r>
            <a:r>
              <a:rPr lang="en-US" dirty="0"/>
              <a:t>) without user ever choosing to visit tracker site (!)</a:t>
            </a:r>
          </a:p>
          <a:p>
            <a:pPr marL="463550" indent="-227013">
              <a:buClr>
                <a:srgbClr val="0A14A3"/>
              </a:buClr>
              <a:buFont typeface="Wingdings" pitchFamily="2" charset="2"/>
              <a:buChar char="§"/>
            </a:pPr>
            <a:r>
              <a:rPr lang="en-US" dirty="0"/>
              <a:t>tracking may be </a:t>
            </a:r>
            <a:r>
              <a:rPr lang="en-US" i="1" dirty="0">
                <a:solidFill>
                  <a:srgbClr val="C00000"/>
                </a:solidFill>
              </a:rPr>
              <a:t>invisible</a:t>
            </a:r>
            <a:r>
              <a:rPr lang="en-US" dirty="0"/>
              <a:t> to user:</a:t>
            </a:r>
          </a:p>
          <a:p>
            <a:pPr marL="860425" lvl="1" indent="-168275">
              <a:buClr>
                <a:srgbClr val="0A14A3"/>
              </a:buClr>
            </a:pPr>
            <a:r>
              <a:rPr lang="en-US" dirty="0"/>
              <a:t>rather than displayed ad triggering HTTP GET to tracker, could be an invisible link</a:t>
            </a:r>
          </a:p>
          <a:p>
            <a:pPr marL="920750" lvl="1" indent="-227013">
              <a:buClr>
                <a:srgbClr val="0A14A3"/>
              </a:buClr>
              <a:buFont typeface="Wingdings" pitchFamily="2" charset="2"/>
              <a:buChar char="§"/>
            </a:pPr>
            <a:endParaRPr lang="en-US" dirty="0"/>
          </a:p>
          <a:p>
            <a:pPr marL="236537" indent="0">
              <a:buClr>
                <a:srgbClr val="0A14A3"/>
              </a:buClr>
              <a:buNone/>
            </a:pPr>
            <a:r>
              <a:rPr lang="en-US" dirty="0"/>
              <a:t>third party tracking via cookies:</a:t>
            </a:r>
          </a:p>
          <a:p>
            <a:pPr marL="692150" indent="-341313">
              <a:buClr>
                <a:srgbClr val="0A14A3"/>
              </a:buClr>
            </a:pPr>
            <a:r>
              <a:rPr lang="en-US" dirty="0"/>
              <a:t>Allow or disable in browsers, check the settings of Chrome, Firefox, Safari browsers</a:t>
            </a:r>
          </a:p>
        </p:txBody>
      </p:sp>
    </p:spTree>
    <p:extLst>
      <p:ext uri="{BB962C8B-B14F-4D97-AF65-F5344CB8AC3E}">
        <p14:creationId xmlns:p14="http://schemas.microsoft.com/office/powerpoint/2010/main" val="411581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6" end="6"/>
                                            </p:txEl>
                                          </p:spTgt>
                                        </p:tgtEl>
                                        <p:attrNameLst>
                                          <p:attrName>style.visibility</p:attrName>
                                        </p:attrNameLst>
                                      </p:cBhvr>
                                      <p:to>
                                        <p:strVal val="visible"/>
                                      </p:to>
                                    </p:set>
                                    <p:animEffect transition="in" filter="dissolve">
                                      <p:cBhvr>
                                        <p:cTn id="7" dur="500"/>
                                        <p:tgtEl>
                                          <p:spTgt spid="11">
                                            <p:txEl>
                                              <p:pRg st="6" end="6"/>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7" end="7"/>
                                            </p:txEl>
                                          </p:spTgt>
                                        </p:tgtEl>
                                        <p:attrNameLst>
                                          <p:attrName>style.visibility</p:attrName>
                                        </p:attrNameLst>
                                      </p:cBhvr>
                                      <p:to>
                                        <p:strVal val="visible"/>
                                      </p:to>
                                    </p:set>
                                    <p:animEffect transition="in" filter="dissolve">
                                      <p:cBhvr>
                                        <p:cTn id="10" dur="500"/>
                                        <p:tgtEl>
                                          <p:spTgt spid="11">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28307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 GDPR </a:t>
            </a:r>
            <a:r>
              <a:rPr kumimoji="0" lang="en-US" sz="2800" b="0" i="0" u="none" strike="noStrike" kern="1200" cap="none" spc="0" normalizeH="0" baseline="0" noProof="0" dirty="0">
                <a:ln>
                  <a:noFill/>
                </a:ln>
                <a:solidFill>
                  <a:srgbClr val="0E01A0"/>
                </a:solidFill>
                <a:effectLst/>
                <a:uLnTx/>
                <a:uFillTx/>
                <a:latin typeface="Calibri" panose="020F0502020204030204"/>
                <a:ea typeface="+mn-ea"/>
                <a:cs typeface="+mn-cs"/>
              </a:rPr>
              <a:t>(EU General Data Protection Regulation)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and cookies</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802727" y="1632893"/>
            <a:ext cx="5736021" cy="2911124"/>
          </a:xfrm>
        </p:spPr>
        <p:txBody>
          <a:bodyPr>
            <a:normAutofit/>
          </a:bodyPr>
          <a:lstStyle/>
          <a:p>
            <a:pPr marL="0" indent="0">
              <a:buNone/>
            </a:pPr>
            <a:r>
              <a:rPr lang="en-US" sz="2000" dirty="0"/>
              <a:t>“Natural persons may be associated with online identifiers […] such as internet protocol addresses, cookie identifiers or other identifiers […].</a:t>
            </a:r>
          </a:p>
          <a:p>
            <a:pPr marL="0" indent="0">
              <a:buNone/>
            </a:pPr>
            <a:r>
              <a:rPr lang="en-US" sz="2000" dirty="0"/>
              <a:t>This may leave traces which, in particular when combined with unique identifiers and other information received by the servers, may be used to create profiles of the natural persons and identify them.”</a:t>
            </a:r>
          </a:p>
          <a:p>
            <a:pPr marL="0" indent="0">
              <a:buNone/>
            </a:pPr>
            <a:endParaRPr lang="en-US" dirty="0"/>
          </a:p>
        </p:txBody>
      </p:sp>
      <p:sp>
        <p:nvSpPr>
          <p:cNvPr id="53" name="Rectangle 52">
            <a:extLst>
              <a:ext uri="{FF2B5EF4-FFF2-40B4-BE49-F238E27FC236}">
                <a16:creationId xmlns:a16="http://schemas.microsoft.com/office/drawing/2014/main" id="{BFBE1986-1770-D04F-A610-BF1A6514BB48}"/>
              </a:ext>
            </a:extLst>
          </p:cNvPr>
          <p:cNvSpPr/>
          <p:nvPr/>
        </p:nvSpPr>
        <p:spPr>
          <a:xfrm>
            <a:off x="547457" y="1418109"/>
            <a:ext cx="6229350" cy="2903220"/>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3578771" y="4114800"/>
            <a:ext cx="2817887"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7162802" y="1198179"/>
            <a:ext cx="5029198" cy="4840014"/>
            <a:chOff x="6810703" y="931954"/>
            <a:chExt cx="5675585" cy="573686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4" y="5580992"/>
              <a:ext cx="3263462" cy="923330"/>
            </a:xfrm>
            <a:prstGeom prst="rect">
              <a:avLst/>
            </a:prstGeom>
            <a:solidFill>
              <a:schemeClr val="bg1">
                <a:alpha val="67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504498" y="4461641"/>
            <a:ext cx="6274676" cy="1988605"/>
            <a:chOff x="504498" y="4461641"/>
            <a:chExt cx="6274676" cy="1988605"/>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8310623" y="5474824"/>
            <a:ext cx="1423686" cy="28936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8370450" y="2297968"/>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aradigm</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always-on host</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permanent IP address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often in data centers, for scaling</a:t>
            </a:r>
          </a:p>
          <a:p>
            <a:pPr marL="352425" marR="0" lvl="0" indent="-222250" algn="l" defTabSz="914400" rtl="0" eaLnBrk="1" fontAlgn="auto" latinLnBrk="0" hangingPunct="1">
              <a:lnSpc>
                <a:spcPct val="90000"/>
              </a:lnSpc>
              <a:spcBef>
                <a:spcPct val="75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 communicate with server</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be intermittently connected</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have dynamic IP addresses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communicate directly with each other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1" name="Slide Number Placeholder 2">
            <a:extLst>
              <a:ext uri="{FF2B5EF4-FFF2-40B4-BE49-F238E27FC236}">
                <a16:creationId xmlns:a16="http://schemas.microsoft.com/office/drawing/2014/main" id="{96ECE80E-E07E-F54F-B7D9-AC2C33DC5BD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a:t>
            </a:fld>
            <a:endParaRPr lang="en-US" dirty="0"/>
          </a:p>
        </p:txBody>
      </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2" end="2"/>
                                            </p:txEl>
                                          </p:spTgt>
                                        </p:tgtEl>
                                        <p:attrNameLst>
                                          <p:attrName>style.visibility</p:attrName>
                                        </p:attrNameLst>
                                      </p:cBhvr>
                                      <p:to>
                                        <p:strVal val="visible"/>
                                      </p:to>
                                    </p:set>
                                    <p:animEffect transition="in" filter="dissolve">
                                      <p:cBhvr>
                                        <p:cTn id="10" dur="500"/>
                                        <p:tgtEl>
                                          <p:spTgt spid="6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56">
                                            <p:txEl>
                                              <p:pRg st="3" end="3"/>
                                            </p:txEl>
                                          </p:spTgt>
                                        </p:tgtEl>
                                        <p:attrNameLst>
                                          <p:attrName>style.visibility</p:attrName>
                                        </p:attrNameLst>
                                      </p:cBhvr>
                                      <p:to>
                                        <p:strVal val="visible"/>
                                      </p:to>
                                    </p:set>
                                    <p:animEffect transition="in" filter="dissolve">
                                      <p:cBhvr>
                                        <p:cTn id="13" dur="500"/>
                                        <p:tgtEl>
                                          <p:spTgt spid="65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56">
                                            <p:txEl>
                                              <p:pRg st="5" end="5"/>
                                            </p:txEl>
                                          </p:spTgt>
                                        </p:tgtEl>
                                        <p:attrNameLst>
                                          <p:attrName>style.visibility</p:attrName>
                                        </p:attrNameLst>
                                      </p:cBhvr>
                                      <p:to>
                                        <p:strVal val="visible"/>
                                      </p:to>
                                    </p:set>
                                    <p:animEffect transition="in" filter="dissolve">
                                      <p:cBhvr>
                                        <p:cTn id="18" dur="500"/>
                                        <p:tgtEl>
                                          <p:spTgt spid="65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56">
                                            <p:txEl>
                                              <p:pRg st="6" end="6"/>
                                            </p:txEl>
                                          </p:spTgt>
                                        </p:tgtEl>
                                        <p:attrNameLst>
                                          <p:attrName>style.visibility</p:attrName>
                                        </p:attrNameLst>
                                      </p:cBhvr>
                                      <p:to>
                                        <p:strVal val="visible"/>
                                      </p:to>
                                    </p:set>
                                    <p:animEffect transition="in" filter="dissolve">
                                      <p:cBhvr>
                                        <p:cTn id="21" dur="500"/>
                                        <p:tgtEl>
                                          <p:spTgt spid="656">
                                            <p:txEl>
                                              <p:pRg st="6" end="6"/>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656">
                                            <p:txEl>
                                              <p:pRg st="7" end="7"/>
                                            </p:txEl>
                                          </p:spTgt>
                                        </p:tgtEl>
                                        <p:attrNameLst>
                                          <p:attrName>style.visibility</p:attrName>
                                        </p:attrNameLst>
                                      </p:cBhvr>
                                      <p:to>
                                        <p:strVal val="visible"/>
                                      </p:to>
                                    </p:set>
                                    <p:animEffect transition="in" filter="dissolve">
                                      <p:cBhvr>
                                        <p:cTn id="24" dur="500"/>
                                        <p:tgtEl>
                                          <p:spTgt spid="656">
                                            <p:txEl>
                                              <p:pRg st="7" end="7"/>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656">
                                            <p:txEl>
                                              <p:pRg st="8" end="8"/>
                                            </p:txEl>
                                          </p:spTgt>
                                        </p:tgtEl>
                                        <p:attrNameLst>
                                          <p:attrName>style.visibility</p:attrName>
                                        </p:attrNameLst>
                                      </p:cBhvr>
                                      <p:to>
                                        <p:strVal val="visible"/>
                                      </p:to>
                                    </p:set>
                                    <p:animEffect transition="in" filter="dissolve">
                                      <p:cBhvr>
                                        <p:cTn id="27" dur="500"/>
                                        <p:tgtEl>
                                          <p:spTgt spid="656">
                                            <p:txEl>
                                              <p:pRg st="8" end="8"/>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56">
                                            <p:txEl>
                                              <p:pRg st="9" end="9"/>
                                            </p:txEl>
                                          </p:spTgt>
                                        </p:tgtEl>
                                        <p:attrNameLst>
                                          <p:attrName>style.visibility</p:attrName>
                                        </p:attrNameLst>
                                      </p:cBhvr>
                                      <p:to>
                                        <p:strVal val="visible"/>
                                      </p:to>
                                    </p:set>
                                    <p:animEffect transition="in" filter="dissolve">
                                      <p:cBhvr>
                                        <p:cTn id="30"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a:t>
            </a:r>
            <a:endParaRPr lang="en-US" sz="4400"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794606" y="2233994"/>
            <a:ext cx="4908362"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configures browser to point to a (local) </a:t>
            </a:r>
            <a:r>
              <a:rPr kumimoji="0" lang="en-US" altLang="en-US" sz="28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Web cache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browser sends all HTTP requests to cache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if</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object in cache: cache returns object to client</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else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0" y="1333500"/>
            <a:ext cx="1029261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8270000" y="2687749"/>
            <a:ext cx="786882" cy="1235302"/>
            <a:chOff x="8270000" y="2687749"/>
            <a:chExt cx="786882"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70000" y="2687749"/>
              <a:ext cx="78688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7010400" y="2873713"/>
            <a:ext cx="3251200" cy="730250"/>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29" y="200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60" y="201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origin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6237288" y="2421276"/>
            <a:ext cx="4110038" cy="1814512"/>
            <a:chOff x="2515" y="1687"/>
            <a:chExt cx="2589"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63" y="2243"/>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93" y="2231"/>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Slide Number Placeholder 2">
            <a:extLst>
              <a:ext uri="{FF2B5EF4-FFF2-40B4-BE49-F238E27FC236}">
                <a16:creationId xmlns:a16="http://schemas.microsoft.com/office/drawing/2014/main" id="{AAEEF6BD-F1CB-4A4C-82D3-5C6EE9E6D0E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50</a:t>
            </a:fld>
            <a:endParaRPr lang="en-US" dirty="0"/>
          </a:p>
        </p:txBody>
      </p:sp>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 (aka proxy servers)</a:t>
            </a:r>
            <a:endParaRPr lang="en-US" sz="4400"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600308" y="1534695"/>
            <a:ext cx="4752277" cy="21349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cache acts as both client and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for original requesting 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5544015" y="1534695"/>
            <a:ext cx="60476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Why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caching?</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response time for client request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 is closer to client</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traffic on an institution</a:t>
            </a:r>
            <a:r>
              <a:rPr kumimoji="0" lang="en-US" altLang="ja-JP"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access link</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Internet is dense with caches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enables “</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poor” content providers to more effectively deliver content</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8078A0BA-EA92-E84B-9D25-74AB5B584F39}"/>
              </a:ext>
            </a:extLst>
          </p:cNvPr>
          <p:cNvGrpSpPr/>
          <p:nvPr/>
        </p:nvGrpSpPr>
        <p:grpSpPr>
          <a:xfrm>
            <a:off x="632391" y="3810000"/>
            <a:ext cx="4798594" cy="2217821"/>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tells cache about object’s allowable caching in response header:</a:t>
              </a:r>
            </a:p>
          </p:txBody>
        </p:sp>
      </p:grpSp>
      <p:sp>
        <p:nvSpPr>
          <p:cNvPr id="10" name="Slide Number Placeholder 2">
            <a:extLst>
              <a:ext uri="{FF2B5EF4-FFF2-40B4-BE49-F238E27FC236}">
                <a16:creationId xmlns:a16="http://schemas.microsoft.com/office/drawing/2014/main" id="{293899FF-7A74-EF40-AE83-53C0062783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51</a:t>
            </a:fld>
            <a:endParaRPr lang="en-US" dirty="0"/>
          </a:p>
        </p:txBody>
      </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5">
                                            <p:txEl>
                                              <p:pRg st="0" end="0"/>
                                            </p:txEl>
                                          </p:spTgt>
                                        </p:tgtEl>
                                        <p:attrNameLst>
                                          <p:attrName>style.visibility</p:attrName>
                                        </p:attrNameLst>
                                      </p:cBhvr>
                                      <p:to>
                                        <p:strVal val="visible"/>
                                      </p:to>
                                    </p:set>
                                    <p:animEffect transition="in" filter="dissolve">
                                      <p:cBhvr>
                                        <p:cTn id="12" dur="500"/>
                                        <p:tgtEl>
                                          <p:spTgt spid="1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
                                            <p:txEl>
                                              <p:pRg st="1" end="1"/>
                                            </p:txEl>
                                          </p:spTgt>
                                        </p:tgtEl>
                                        <p:attrNameLst>
                                          <p:attrName>style.visibility</p:attrName>
                                        </p:attrNameLst>
                                      </p:cBhvr>
                                      <p:to>
                                        <p:strVal val="visible"/>
                                      </p:to>
                                    </p:set>
                                    <p:animEffect transition="in" filter="dissolve">
                                      <p:cBhvr>
                                        <p:cTn id="17" dur="500"/>
                                        <p:tgtEl>
                                          <p:spTgt spid="145">
                                            <p:txEl>
                                              <p:pRg st="1" end="1"/>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45">
                                            <p:txEl>
                                              <p:pRg st="2" end="2"/>
                                            </p:txEl>
                                          </p:spTgt>
                                        </p:tgtEl>
                                        <p:attrNameLst>
                                          <p:attrName>style.visibility</p:attrName>
                                        </p:attrNameLst>
                                      </p:cBhvr>
                                      <p:to>
                                        <p:strVal val="visible"/>
                                      </p:to>
                                    </p:set>
                                    <p:animEffect transition="in" filter="dissolve">
                                      <p:cBhvr>
                                        <p:cTn id="20" dur="500"/>
                                        <p:tgtEl>
                                          <p:spTgt spid="14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45">
                                            <p:txEl>
                                              <p:pRg st="3" end="3"/>
                                            </p:txEl>
                                          </p:spTgt>
                                        </p:tgtEl>
                                        <p:attrNameLst>
                                          <p:attrName>style.visibility</p:attrName>
                                        </p:attrNameLst>
                                      </p:cBhvr>
                                      <p:to>
                                        <p:strVal val="visible"/>
                                      </p:to>
                                    </p:set>
                                    <p:animEffect transition="in" filter="dissolve">
                                      <p:cBhvr>
                                        <p:cTn id="25" dur="500"/>
                                        <p:tgtEl>
                                          <p:spTgt spid="14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45">
                                            <p:txEl>
                                              <p:pRg st="4" end="4"/>
                                            </p:txEl>
                                          </p:spTgt>
                                        </p:tgtEl>
                                        <p:attrNameLst>
                                          <p:attrName>style.visibility</p:attrName>
                                        </p:attrNameLst>
                                      </p:cBhvr>
                                      <p:to>
                                        <p:strVal val="visible"/>
                                      </p:to>
                                    </p:set>
                                    <p:animEffect transition="in" filter="dissolve">
                                      <p:cBhvr>
                                        <p:cTn id="30" dur="500"/>
                                        <p:tgtEl>
                                          <p:spTgt spid="145">
                                            <p:txEl>
                                              <p:pRg st="4" end="4"/>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45">
                                            <p:txEl>
                                              <p:pRg st="5" end="5"/>
                                            </p:txEl>
                                          </p:spTgt>
                                        </p:tgtEl>
                                        <p:attrNameLst>
                                          <p:attrName>style.visibility</p:attrName>
                                        </p:attrNameLst>
                                      </p:cBhvr>
                                      <p:to>
                                        <p:strVal val="visible"/>
                                      </p:to>
                                    </p:set>
                                    <p:animEffect transition="in" filter="dissolve">
                                      <p:cBhvr>
                                        <p:cTn id="33" dur="500"/>
                                        <p:tgtEl>
                                          <p:spTgt spid="14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uiExpand="1"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0E83591-8817-3D4E-B1D7-7CB768593A6D}"/>
              </a:ext>
            </a:extLst>
          </p:cNvPr>
          <p:cNvPicPr>
            <a:picLocks noChangeAspect="1"/>
          </p:cNvPicPr>
          <p:nvPr/>
        </p:nvPicPr>
        <p:blipFill>
          <a:blip r:embed="rId3"/>
          <a:stretch>
            <a:fillRect/>
          </a:stretch>
        </p:blipFill>
        <p:spPr>
          <a:xfrm>
            <a:off x="6451600" y="3598333"/>
            <a:ext cx="1255183" cy="1030679"/>
          </a:xfrm>
          <a:prstGeom prst="rect">
            <a:avLst/>
          </a:prstGeom>
        </p:spPr>
      </p:pic>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20660" y="3598333"/>
            <a:ext cx="721782" cy="721782"/>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800" dirty="0">
                <a:ea typeface="ＭＳ Ｐゴシック" panose="020B0600070205080204" pitchFamily="34" charset="-128"/>
              </a:rPr>
              <a:t>Caching example</a:t>
            </a:r>
            <a:endParaRPr lang="en-US" sz="48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3943717" y="4370340"/>
            <a:ext cx="940980" cy="50997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a:t>
            </a:r>
            <a:r>
              <a:rPr kumimoji="0" lang="en-US" sz="24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usecs</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sp>
        <p:nvSpPr>
          <p:cNvPr id="214" name="Oval 137">
            <a:extLst>
              <a:ext uri="{FF2B5EF4-FFF2-40B4-BE49-F238E27FC236}">
                <a16:creationId xmlns:a16="http://schemas.microsoft.com/office/drawing/2014/main" id="{23716FFF-6EE9-1D40-8627-3412B2DC1621}"/>
              </a:ext>
            </a:extLst>
          </p:cNvPr>
          <p:cNvSpPr>
            <a:spLocks noChangeArrowheads="1"/>
          </p:cNvSpPr>
          <p:nvPr/>
        </p:nvSpPr>
        <p:spPr bwMode="auto">
          <a:xfrm>
            <a:off x="4316250" y="5809673"/>
            <a:ext cx="1119350" cy="591127"/>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4884698" y="4320866"/>
            <a:ext cx="212570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9525" marR="0" lvl="0" indent="0" algn="l" defTabSz="914400" rtl="0" eaLnBrk="0" fontAlgn="base" latinLnBrk="0" hangingPunct="0">
              <a:lnSpc>
                <a:spcPct val="90000"/>
              </a:lnSpc>
              <a:spcBef>
                <a:spcPct val="20000"/>
              </a:spcBef>
              <a:spcAft>
                <a:spcPct val="0"/>
              </a:spcAft>
              <a:buClr>
                <a:srgbClr val="3333CC"/>
              </a:buClr>
              <a:buSzPct val="85000"/>
              <a:buFont typeface="ZapfDingbats" charset="2"/>
              <a:buNone/>
              <a:tabLst/>
              <a:defRPr/>
            </a:pPr>
            <a:r>
              <a:rPr kumimoji="0" lang="en-US" altLang="en-US" sz="20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problem: </a:t>
            </a: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large queueing delays at high utilization!</a:t>
            </a:r>
          </a:p>
        </p:txBody>
      </p:sp>
      <p:sp>
        <p:nvSpPr>
          <p:cNvPr id="216" name="Slide Number Placeholder 2">
            <a:extLst>
              <a:ext uri="{FF2B5EF4-FFF2-40B4-BE49-F238E27FC236}">
                <a16:creationId xmlns:a16="http://schemas.microsoft.com/office/drawing/2014/main" id="{FE5CDB2C-98A2-A94B-BF70-466F1E23168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52</a:t>
            </a:fld>
            <a:endParaRPr lang="en-US" dirty="0"/>
          </a:p>
        </p:txBody>
      </p:sp>
    </p:spTree>
    <p:extLst>
      <p:ext uri="{BB962C8B-B14F-4D97-AF65-F5344CB8AC3E}">
        <p14:creationId xmlns:p14="http://schemas.microsoft.com/office/powerpoint/2010/main" val="31615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29">
                                            <p:txEl>
                                              <p:pRg st="0" end="0"/>
                                            </p:txEl>
                                          </p:spTgt>
                                        </p:tgtEl>
                                        <p:attrNameLst>
                                          <p:attrName>style.visibility</p:attrName>
                                        </p:attrNameLst>
                                      </p:cBhvr>
                                      <p:to>
                                        <p:strVal val="visible"/>
                                      </p:to>
                                    </p:set>
                                    <p:animEffect transition="in" filter="dissolve">
                                      <p:cBhvr>
                                        <p:cTn id="7" dur="500"/>
                                        <p:tgtEl>
                                          <p:spTgt spid="52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29">
                                            <p:txEl>
                                              <p:pRg st="1" end="1"/>
                                            </p:txEl>
                                          </p:spTgt>
                                        </p:tgtEl>
                                        <p:attrNameLst>
                                          <p:attrName>style.visibility</p:attrName>
                                        </p:attrNameLst>
                                      </p:cBhvr>
                                      <p:to>
                                        <p:strVal val="visible"/>
                                      </p:to>
                                    </p:set>
                                    <p:animEffect transition="in" filter="dissolve">
                                      <p:cBhvr>
                                        <p:cTn id="10" dur="500"/>
                                        <p:tgtEl>
                                          <p:spTgt spid="529">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90"/>
                                        </p:tgtEl>
                                        <p:attrNameLst>
                                          <p:attrName>style.visibility</p:attrName>
                                        </p:attrNameLst>
                                      </p:cBhvr>
                                      <p:to>
                                        <p:strVal val="visible"/>
                                      </p:to>
                                    </p:set>
                                    <p:animEffect transition="in" filter="dissolve">
                                      <p:cBhvr>
                                        <p:cTn id="15" dur="500"/>
                                        <p:tgtEl>
                                          <p:spTgt spid="29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91"/>
                                        </p:tgtEl>
                                        <p:attrNameLst>
                                          <p:attrName>style.visibility</p:attrName>
                                        </p:attrNameLst>
                                      </p:cBhvr>
                                      <p:to>
                                        <p:strVal val="visible"/>
                                      </p:to>
                                    </p:set>
                                    <p:animEffect transition="in" filter="dissolve">
                                      <p:cBhvr>
                                        <p:cTn id="18" dur="500"/>
                                        <p:tgtEl>
                                          <p:spTgt spid="291"/>
                                        </p:tgtEl>
                                      </p:cBhvr>
                                    </p:animEffect>
                                  </p:childTnLst>
                                </p:cTn>
                              </p:par>
                              <p:par>
                                <p:cTn id="19" presetID="9" presetClass="entr" presetSubtype="0" fill="hold"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dissolve">
                                      <p:cBhvr>
                                        <p:cTn id="21" dur="500"/>
                                        <p:tgtEl>
                                          <p:spTgt spid="1026"/>
                                        </p:tgtEl>
                                      </p:cBhvr>
                                    </p:animEffect>
                                  </p:childTnLst>
                                </p:cTn>
                              </p:par>
                              <p:par>
                                <p:cTn id="22" presetID="9"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9">
                                            <p:txEl>
                                              <p:pRg st="2" end="2"/>
                                            </p:txEl>
                                          </p:spTgt>
                                        </p:tgtEl>
                                        <p:attrNameLst>
                                          <p:attrName>style.visibility</p:attrName>
                                        </p:attrNameLst>
                                      </p:cBhvr>
                                      <p:to>
                                        <p:strVal val="visible"/>
                                      </p:to>
                                    </p:set>
                                    <p:animEffect transition="in" filter="dissolve">
                                      <p:cBhvr>
                                        <p:cTn id="29" dur="500"/>
                                        <p:tgtEl>
                                          <p:spTgt spid="529">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29">
                                            <p:txEl>
                                              <p:pRg st="3" end="3"/>
                                            </p:txEl>
                                          </p:spTgt>
                                        </p:tgtEl>
                                        <p:attrNameLst>
                                          <p:attrName>style.visibility</p:attrName>
                                        </p:attrNameLst>
                                      </p:cBhvr>
                                      <p:to>
                                        <p:strVal val="visible"/>
                                      </p:to>
                                    </p:set>
                                    <p:animEffect transition="in" filter="dissolve">
                                      <p:cBhvr>
                                        <p:cTn id="34" dur="500"/>
                                        <p:tgtEl>
                                          <p:spTgt spid="529">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29">
                                            <p:txEl>
                                              <p:pRg st="4" end="4"/>
                                            </p:txEl>
                                          </p:spTgt>
                                        </p:tgtEl>
                                        <p:attrNameLst>
                                          <p:attrName>style.visibility</p:attrName>
                                        </p:attrNameLst>
                                      </p:cBhvr>
                                      <p:to>
                                        <p:strVal val="visible"/>
                                      </p:to>
                                    </p:set>
                                    <p:animEffect transition="in" filter="dissolve">
                                      <p:cBhvr>
                                        <p:cTn id="37" dur="500"/>
                                        <p:tgtEl>
                                          <p:spTgt spid="529">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29">
                                            <p:txEl>
                                              <p:pRg st="5" end="5"/>
                                            </p:txEl>
                                          </p:spTgt>
                                        </p:tgtEl>
                                        <p:attrNameLst>
                                          <p:attrName>style.visibility</p:attrName>
                                        </p:attrNameLst>
                                      </p:cBhvr>
                                      <p:to>
                                        <p:strVal val="visible"/>
                                      </p:to>
                                    </p:set>
                                    <p:animEffect transition="in" filter="dissolve">
                                      <p:cBhvr>
                                        <p:cTn id="40" dur="500"/>
                                        <p:tgtEl>
                                          <p:spTgt spid="529">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4"/>
                                        </p:tgtEl>
                                        <p:attrNameLst>
                                          <p:attrName>style.visibility</p:attrName>
                                        </p:attrNameLst>
                                      </p:cBhvr>
                                      <p:to>
                                        <p:strVal val="visible"/>
                                      </p:to>
                                    </p:set>
                                    <p:animEffect transition="in" filter="dissolve">
                                      <p:cBhvr>
                                        <p:cTn id="45"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14" grpId="0" animBg="1"/>
      <p:bldP spid="291"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4">
            <a:extLst>
              <a:ext uri="{FF2B5EF4-FFF2-40B4-BE49-F238E27FC236}">
                <a16:creationId xmlns:a16="http://schemas.microsoft.com/office/drawing/2014/main" id="{98A75405-209A-CD48-8E25-225D64187B47}"/>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a:t>
            </a:r>
            <a:r>
              <a:rPr kumimoji="0" lang="en-US" sz="24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usecs</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1: buy a faster access link</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3269205" y="1370475"/>
            <a:ext cx="7974440" cy="2642996"/>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70" y="3567941"/>
                <a:ext cx="1585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4067394" y="4387359"/>
            <a:ext cx="2583033" cy="461665"/>
            <a:chOff x="4114801" y="3880785"/>
            <a:chExt cx="2583033" cy="461665"/>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7" y="3880785"/>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4351868" y="5927346"/>
            <a:ext cx="3101886" cy="698305"/>
            <a:chOff x="3557204" y="3415545"/>
            <a:chExt cx="3101886" cy="698305"/>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msecs</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8" name="Rectangle 227">
              <a:extLst>
                <a:ext uri="{FF2B5EF4-FFF2-40B4-BE49-F238E27FC236}">
                  <a16:creationId xmlns:a16="http://schemas.microsoft.com/office/drawing/2014/main" id="{4EE7EB05-EB77-DA46-8D82-2C1B89B59FCD}"/>
                </a:ext>
              </a:extLst>
            </p:cNvPr>
            <p:cNvSpPr/>
            <p:nvPr/>
          </p:nvSpPr>
          <p:spPr>
            <a:xfrm>
              <a:off x="3557204" y="3415545"/>
              <a:ext cx="1041334" cy="337988"/>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870724" y="6212256"/>
            <a:ext cx="45657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faster access link (expensive!)</a:t>
            </a:r>
          </a:p>
        </p:txBody>
      </p:sp>
      <p:sp>
        <p:nvSpPr>
          <p:cNvPr id="231" name="Slide Number Placeholder 2">
            <a:extLst>
              <a:ext uri="{FF2B5EF4-FFF2-40B4-BE49-F238E27FC236}">
                <a16:creationId xmlns:a16="http://schemas.microsoft.com/office/drawing/2014/main" id="{FF0ECF32-52FF-7941-8B38-AE471D68A41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53</a:t>
            </a:fld>
            <a:endParaRPr lang="en-US" dirty="0"/>
          </a:p>
        </p:txBody>
      </p:sp>
    </p:spTree>
    <p:extLst>
      <p:ext uri="{BB962C8B-B14F-4D97-AF65-F5344CB8AC3E}">
        <p14:creationId xmlns:p14="http://schemas.microsoft.com/office/powerpoint/2010/main" val="384993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dissolv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dissolve">
                                      <p:cBhvr>
                                        <p:cTn id="22"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922868" y="4719957"/>
            <a:ext cx="6361287" cy="23024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end-end delay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2: install a web cache</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300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4483372" y="5180762"/>
            <a:ext cx="2818464" cy="6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How to compute link </a:t>
            </a:r>
          </a:p>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853791" y="4053039"/>
            <a:ext cx="3306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Slide Number Placeholder 2">
            <a:extLst>
              <a:ext uri="{FF2B5EF4-FFF2-40B4-BE49-F238E27FC236}">
                <a16:creationId xmlns:a16="http://schemas.microsoft.com/office/drawing/2014/main" id="{CD12BA19-40D2-F44B-8E23-E4E6B15A6DE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54</a:t>
            </a:fld>
            <a:endParaRPr lang="en-US" dirty="0"/>
          </a:p>
        </p:txBody>
      </p:sp>
    </p:spTree>
    <p:extLst>
      <p:ext uri="{BB962C8B-B14F-4D97-AF65-F5344CB8AC3E}">
        <p14:creationId xmlns:p14="http://schemas.microsoft.com/office/powerpoint/2010/main" val="18071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29"/>
                                        </p:tgtEl>
                                        <p:attrNameLst>
                                          <p:attrName>style.visibility</p:attrName>
                                        </p:attrNameLst>
                                      </p:cBhvr>
                                      <p:to>
                                        <p:strVal val="visible"/>
                                      </p:to>
                                    </p:set>
                                    <p:animEffect transition="in" filter="dissolve">
                                      <p:cBhvr>
                                        <p:cTn id="20" dur="500"/>
                                        <p:tgtEl>
                                          <p:spTgt spid="5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81">
                                            <p:txEl>
                                              <p:pRg st="0" end="0"/>
                                            </p:txEl>
                                          </p:spTgt>
                                        </p:tgtEl>
                                        <p:attrNameLst>
                                          <p:attrName>style.visibility</p:attrName>
                                        </p:attrNameLst>
                                      </p:cBhvr>
                                      <p:to>
                                        <p:strVal val="visible"/>
                                      </p:to>
                                    </p:set>
                                    <p:animEffect transition="in" filter="dissolve">
                                      <p:cBhvr>
                                        <p:cTn id="25" dur="500"/>
                                        <p:tgtEl>
                                          <p:spTgt spid="281">
                                            <p:txEl>
                                              <p:pRg st="0" end="0"/>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81">
                                            <p:txEl>
                                              <p:pRg st="1" end="1"/>
                                            </p:txEl>
                                          </p:spTgt>
                                        </p:tgtEl>
                                        <p:attrNameLst>
                                          <p:attrName>style.visibility</p:attrName>
                                        </p:attrNameLst>
                                      </p:cBhvr>
                                      <p:to>
                                        <p:strVal val="visible"/>
                                      </p:to>
                                    </p:set>
                                    <p:animEffect transition="in" filter="dissolve">
                                      <p:cBhvr>
                                        <p:cTn id="28"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82" grpId="0"/>
      <p:bldP spid="251"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fontScale="90000"/>
          </a:bodyPr>
          <a:lstStyle/>
          <a:p>
            <a:r>
              <a:rPr lang="en-US" dirty="0">
                <a:ea typeface="ＭＳ Ｐゴシック" panose="020B0600070205080204" pitchFamily="34" charset="-128"/>
              </a:rPr>
              <a:t>Calculating access link utilization, end-end delay with cache:</a:t>
            </a:r>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48492" y="4470671"/>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889002" y="1405471"/>
            <a:ext cx="6166171" cy="1744128"/>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110000"/>
              </a:lnSpc>
              <a:spcBef>
                <a:spcPts val="400"/>
              </a:spcBef>
              <a:spcAft>
                <a:spcPts val="0"/>
              </a:spcAft>
              <a:buClr>
                <a:srgbClr val="0000A3"/>
              </a:buClr>
              <a:buSzTx/>
              <a:buFont typeface="Wingdings" pitchFamily="2" charset="2"/>
              <a:buNone/>
              <a:tabLst>
                <a:tab pos="53975" algn="l"/>
                <a:tab pos="576263" algn="l"/>
              </a:tabLst>
              <a:defRPr/>
            </a:pPr>
            <a:r>
              <a:rPr kumimoji="0" lang="en-US" altLang="en-US" sz="3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suppose cache hit rate is 0.4:  </a:t>
            </a:r>
          </a:p>
          <a:p>
            <a:pPr marL="352425" marR="0" lvl="0" indent="-231775" algn="l" defTabSz="914400" rtl="0" eaLnBrk="1" fontAlgn="auto" latinLnBrk="0" hangingPunct="1">
              <a:lnSpc>
                <a:spcPct val="110000"/>
              </a:lnSpc>
              <a:spcBef>
                <a:spcPts val="400"/>
              </a:spcBef>
              <a:spcAft>
                <a:spcPts val="0"/>
              </a:spcAft>
              <a:buClr>
                <a:srgbClr val="0000A3"/>
              </a:buClr>
              <a:buSzTx/>
              <a:buFont typeface="Wingdings" pitchFamily="2" charset="2"/>
              <a:buChar char="§"/>
              <a:tabLst>
                <a:tab pos="53975" algn="l"/>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40% requests served by cache, with low (msec) delay </a:t>
            </a:r>
          </a:p>
          <a:p>
            <a:pPr marL="228600" marR="0" lvl="0" indent="-228600" algn="l" defTabSz="914400" rtl="0" eaLnBrk="1" fontAlgn="auto" latinLnBrk="0" hangingPunct="1">
              <a:lnSpc>
                <a:spcPct val="80000"/>
              </a:lnSpc>
              <a:spcBef>
                <a:spcPts val="1000"/>
              </a:spcBef>
              <a:spcAft>
                <a:spcPts val="0"/>
              </a:spcAft>
              <a:buClr>
                <a:srgbClr val="0000A3"/>
              </a:buClr>
              <a:buSzTx/>
              <a:buFont typeface="Wingdings" pitchFamily="2" charset="2"/>
              <a:buNone/>
              <a:tabLst>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1010219" y="2685374"/>
            <a:ext cx="6168360" cy="1570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1775" marR="0" lvl="0" indent="-231775" algn="l" defTabSz="914400" rtl="0" eaLnBrk="1" fontAlgn="auto" latinLnBrk="0" hangingPunct="1">
              <a:lnSpc>
                <a:spcPct val="90000"/>
              </a:lnSpc>
              <a:spcBef>
                <a:spcPts val="400"/>
              </a:spcBef>
              <a:spcAft>
                <a:spcPts val="0"/>
              </a:spcAft>
              <a:buClr>
                <a:srgbClr val="000099"/>
              </a:buClr>
              <a:buSzPct val="100000"/>
              <a:buFont typeface="Wingdings" charset="2"/>
              <a:buChar char="§"/>
              <a:tabLst>
                <a:tab pos="576263" algn="l"/>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60% requests satisfied at origin </a:t>
            </a:r>
          </a:p>
          <a:p>
            <a:pPr marL="406400" marR="0" lvl="1" indent="-169863" algn="l" defTabSz="914400" rtl="0" eaLnBrk="1" fontAlgn="auto" latinLnBrk="0" hangingPunct="1">
              <a:lnSpc>
                <a:spcPct val="90000"/>
              </a:lnSpc>
              <a:spcBef>
                <a:spcPts val="400"/>
              </a:spcBef>
              <a:spcAft>
                <a:spcPts val="0"/>
              </a:spcAft>
              <a:buClr>
                <a:srgbClr val="000099"/>
              </a:buClr>
              <a:buSzPct val="100000"/>
              <a:buFont typeface="Arial" panose="020B0604020202020204" pitchFamily="34" charset="0"/>
              <a:buChar char="•"/>
              <a:tabLst>
                <a:tab pos="457200"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rate to browsers over access link </a:t>
            </a:r>
          </a:p>
          <a:p>
            <a:pPr marL="457200" marR="0" lvl="1" indent="0" algn="l" defTabSz="914400" rtl="0" eaLnBrk="1" fontAlgn="auto" latinLnBrk="0" hangingPunct="1">
              <a:lnSpc>
                <a:spcPct val="90000"/>
              </a:lnSpc>
              <a:spcBef>
                <a:spcPts val="400"/>
              </a:spcBef>
              <a:spcAft>
                <a:spcPts val="0"/>
              </a:spcAft>
              <a:buClr>
                <a:srgbClr val="000099"/>
              </a:buClr>
              <a:buSzPct val="65000"/>
              <a:buFont typeface="ZapfDingbat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 0.6 * 1.50 Mbps  =  .9 Mbps </a:t>
            </a:r>
          </a:p>
          <a:p>
            <a:pPr marL="473075" marR="0" lvl="1" indent="-287338" algn="l" defTabSz="914400" rtl="0" eaLnBrk="1" fontAlgn="auto" latinLnBrk="0" hangingPunct="1">
              <a:lnSpc>
                <a:spcPct val="90000"/>
              </a:lnSpc>
              <a:spcBef>
                <a:spcPts val="400"/>
              </a:spcBef>
              <a:spcAft>
                <a:spcPts val="0"/>
              </a:spcAft>
              <a:buClr>
                <a:srgbClr val="0000A3"/>
              </a:buClr>
              <a:buSzPct val="100000"/>
              <a:buFont typeface="Arial" panose="020B0604020202020204" pitchFamily="34" charset="0"/>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access link utilization = 0.9/1.54 = .58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949326" y="4570944"/>
            <a:ext cx="6438281" cy="1492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85750" marR="0" lvl="0" indent="-220663" algn="l" defTabSz="914400" rtl="0" eaLnBrk="1" fontAlgn="auto" latinLnBrk="0" hangingPunct="1">
              <a:lnSpc>
                <a:spcPct val="85000"/>
              </a:lnSpc>
              <a:spcBef>
                <a:spcPts val="0"/>
              </a:spcBef>
              <a:spcAft>
                <a:spcPts val="0"/>
              </a:spcAft>
              <a:buClr>
                <a:srgbClr val="000099"/>
              </a:buClr>
              <a:buSzPct val="100000"/>
              <a:buFont typeface="Wingdings" charset="2"/>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average end-end delay:</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0.6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from origin servers)</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0.4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when satisfied at cache)</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0.6 (2.01) + 0.4 (~msecs) = ~ 1.2 secs</a:t>
            </a:r>
          </a:p>
          <a:p>
            <a:pPr marL="228600" marR="0" lvl="0" indent="-228600" algn="l" defTabSz="914400" rtl="0" eaLnBrk="1" fontAlgn="auto" latinLnBrk="0" hangingPunct="1">
              <a:lnSpc>
                <a:spcPct val="80000"/>
              </a:lnSpc>
              <a:spcBef>
                <a:spcPts val="0"/>
              </a:spcBef>
              <a:spcAft>
                <a:spcPts val="0"/>
              </a:spcAft>
              <a:buClr>
                <a:srgbClr val="000099"/>
              </a:buClr>
              <a:buSzPct val="65000"/>
              <a:buFont typeface="Wingding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990600" y="6119336"/>
            <a:ext cx="9274975"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lower average end-end delay than with 154 Mbps link (and cheaper too!)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2" name="Slide Number Placeholder 2">
            <a:extLst>
              <a:ext uri="{FF2B5EF4-FFF2-40B4-BE49-F238E27FC236}">
                <a16:creationId xmlns:a16="http://schemas.microsoft.com/office/drawing/2014/main" id="{14DEAC98-1261-9342-BC5F-A639A0695D7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55</a:t>
            </a:fld>
            <a:endParaRPr lang="en-US" dirty="0"/>
          </a:p>
        </p:txBody>
      </p:sp>
    </p:spTree>
    <p:extLst>
      <p:ext uri="{BB962C8B-B14F-4D97-AF65-F5344CB8AC3E}">
        <p14:creationId xmlns:p14="http://schemas.microsoft.com/office/powerpoint/2010/main" val="8645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Browser caching: Conditional GET</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14337" y="1626575"/>
            <a:ext cx="5597253" cy="513238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 send object if browser has up-to-date cached version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object transmission delay (or use of network resources)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client:</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specify date of browser-cached copy in HTTP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 contains no object if browser-cached copy is up-to-date: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HTTP/1.0 304 Not Modified</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7035490" y="2068251"/>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7341878" y="1952364"/>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7054540" y="281437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7322828" y="2808026"/>
            <a:ext cx="2643187" cy="865188"/>
            <a:chOff x="2698" y="2036"/>
            <a:chExt cx="1665" cy="545"/>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HTTP/1.0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304 Not Modified</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10420040" y="2103176"/>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not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before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6792603" y="4033576"/>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7102165" y="4632064"/>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7346640" y="4516176"/>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7121215" y="541152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7365690" y="5355964"/>
            <a:ext cx="2643188" cy="123110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HTTP/1.0 200 OK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&lt;data&gt;</a:t>
            </a: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10499415" y="4762239"/>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after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6311590" y="1146753"/>
            <a:ext cx="4549154" cy="787400"/>
            <a:chOff x="6311590" y="931601"/>
            <a:chExt cx="4549154"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311590" y="10157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10023785" y="1010976"/>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
        <p:nvSpPr>
          <p:cNvPr id="56" name="Slide Number Placeholder 2">
            <a:extLst>
              <a:ext uri="{FF2B5EF4-FFF2-40B4-BE49-F238E27FC236}">
                <a16:creationId xmlns:a16="http://schemas.microsoft.com/office/drawing/2014/main" id="{8064881B-A35A-8B40-BFE6-0E4FAAB88A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51033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2" end="2"/>
                                            </p:txEl>
                                          </p:spTgt>
                                        </p:tgtEl>
                                        <p:attrNameLst>
                                          <p:attrName>style.visibility</p:attrName>
                                        </p:attrNameLst>
                                      </p:cBhvr>
                                      <p:to>
                                        <p:strVal val="visible"/>
                                      </p:to>
                                    </p:set>
                                    <p:animEffect transition="in" filter="dissolve">
                                      <p:cBhvr>
                                        <p:cTn id="7" dur="500"/>
                                        <p:tgtEl>
                                          <p:spTgt spid="27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2">
                                            <p:txEl>
                                              <p:pRg st="3" end="3"/>
                                            </p:txEl>
                                          </p:spTgt>
                                        </p:tgtEl>
                                        <p:attrNameLst>
                                          <p:attrName>style.visibility</p:attrName>
                                        </p:attrNameLst>
                                      </p:cBhvr>
                                      <p:to>
                                        <p:strVal val="visible"/>
                                      </p:to>
                                    </p:set>
                                    <p:animEffect transition="in" filter="dissolve">
                                      <p:cBhvr>
                                        <p:cTn id="10" dur="500"/>
                                        <p:tgtEl>
                                          <p:spTgt spid="27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72">
                                            <p:txEl>
                                              <p:pRg st="4" end="4"/>
                                            </p:txEl>
                                          </p:spTgt>
                                        </p:tgtEl>
                                        <p:attrNameLst>
                                          <p:attrName>style.visibility</p:attrName>
                                        </p:attrNameLst>
                                      </p:cBhvr>
                                      <p:to>
                                        <p:strVal val="visible"/>
                                      </p:to>
                                    </p:set>
                                    <p:animEffect transition="in" filter="dissolve">
                                      <p:cBhvr>
                                        <p:cTn id="15" dur="500"/>
                                        <p:tgtEl>
                                          <p:spTgt spid="27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72">
                                            <p:txEl>
                                              <p:pRg st="5" end="5"/>
                                            </p:txEl>
                                          </p:spTgt>
                                        </p:tgtEl>
                                        <p:attrNameLst>
                                          <p:attrName>style.visibility</p:attrName>
                                        </p:attrNameLst>
                                      </p:cBhvr>
                                      <p:to>
                                        <p:strVal val="visible"/>
                                      </p:to>
                                    </p:set>
                                    <p:animEffect transition="in" filter="dissolve">
                                      <p:cBhvr>
                                        <p:cTn id="18" dur="500"/>
                                        <p:tgtEl>
                                          <p:spTgt spid="272">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73"/>
                                        </p:tgtEl>
                                        <p:attrNameLst>
                                          <p:attrName>style.visibility</p:attrName>
                                        </p:attrNameLst>
                                      </p:cBhvr>
                                      <p:to>
                                        <p:strVal val="visible"/>
                                      </p:to>
                                    </p:set>
                                    <p:animEffect transition="in" filter="wipe(left)">
                                      <p:cBhvr>
                                        <p:cTn id="27" dur="500"/>
                                        <p:tgtEl>
                                          <p:spTgt spid="27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wipe(left)">
                                      <p:cBhvr>
                                        <p:cTn id="30" dur="500"/>
                                        <p:tgtEl>
                                          <p:spTgt spid="274"/>
                                        </p:tgtEl>
                                      </p:cBhvr>
                                    </p:animEffect>
                                  </p:childTnLst>
                                </p:cTn>
                              </p:par>
                            </p:childTnLst>
                          </p:cTn>
                        </p:par>
                        <p:par>
                          <p:cTn id="31" fill="hold">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279"/>
                                        </p:tgtEl>
                                        <p:attrNameLst>
                                          <p:attrName>style.visibility</p:attrName>
                                        </p:attrNameLst>
                                      </p:cBhvr>
                                      <p:to>
                                        <p:strVal val="visible"/>
                                      </p:to>
                                    </p:set>
                                    <p:animEffect transition="in" filter="dissolve">
                                      <p:cBhvr>
                                        <p:cTn id="34" dur="500"/>
                                        <p:tgtEl>
                                          <p:spTgt spid="2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75"/>
                                        </p:tgtEl>
                                        <p:attrNameLst>
                                          <p:attrName>style.visibility</p:attrName>
                                        </p:attrNameLst>
                                      </p:cBhvr>
                                      <p:to>
                                        <p:strVal val="visible"/>
                                      </p:to>
                                    </p:set>
                                    <p:animEffect transition="in" filter="wipe(right)">
                                      <p:cBhvr>
                                        <p:cTn id="39" dur="500"/>
                                        <p:tgtEl>
                                          <p:spTgt spid="275"/>
                                        </p:tgtEl>
                                      </p:cBhvr>
                                    </p:animEffect>
                                  </p:childTnLst>
                                </p:cTn>
                              </p:par>
                              <p:par>
                                <p:cTn id="40" presetID="22" presetClass="entr" presetSubtype="2" fill="hold" nodeType="with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wipe(right)">
                                      <p:cBhvr>
                                        <p:cTn id="42" dur="500"/>
                                        <p:tgtEl>
                                          <p:spTgt spid="27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80"/>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nodeType="afterEffect">
                                  <p:stCondLst>
                                    <p:cond delay="0"/>
                                  </p:stCondLst>
                                  <p:childTnLst>
                                    <p:set>
                                      <p:cBhvr>
                                        <p:cTn id="49" dur="1" fill="hold">
                                          <p:stCondLst>
                                            <p:cond delay="0"/>
                                          </p:stCondLst>
                                        </p:cTn>
                                        <p:tgtEl>
                                          <p:spTgt spid="281"/>
                                        </p:tgtEl>
                                        <p:attrNameLst>
                                          <p:attrName>style.visibility</p:attrName>
                                        </p:attrNameLst>
                                      </p:cBhvr>
                                      <p:to>
                                        <p:strVal val="visible"/>
                                      </p:to>
                                    </p:set>
                                    <p:animEffect transition="in" filter="wipe(left)">
                                      <p:cBhvr>
                                        <p:cTn id="50" dur="500"/>
                                        <p:tgtEl>
                                          <p:spTgt spid="281"/>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82"/>
                                        </p:tgtEl>
                                        <p:attrNameLst>
                                          <p:attrName>style.visibility</p:attrName>
                                        </p:attrNameLst>
                                      </p:cBhvr>
                                      <p:to>
                                        <p:strVal val="visible"/>
                                      </p:to>
                                    </p:set>
                                    <p:animEffect transition="in" filter="wipe(left)">
                                      <p:cBhvr>
                                        <p:cTn id="53" dur="500"/>
                                        <p:tgtEl>
                                          <p:spTgt spid="282"/>
                                        </p:tgtEl>
                                      </p:cBhvr>
                                    </p:animEffec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285"/>
                                        </p:tgtEl>
                                        <p:attrNameLst>
                                          <p:attrName>style.visibility</p:attrName>
                                        </p:attrNameLst>
                                      </p:cBhvr>
                                      <p:to>
                                        <p:strVal val="visible"/>
                                      </p:to>
                                    </p:set>
                                    <p:animEffect transition="in" filter="dissolve">
                                      <p:cBhvr>
                                        <p:cTn id="57" dur="500"/>
                                        <p:tgtEl>
                                          <p:spTgt spid="28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83"/>
                                        </p:tgtEl>
                                        <p:attrNameLst>
                                          <p:attrName>style.visibility</p:attrName>
                                        </p:attrNameLst>
                                      </p:cBhvr>
                                      <p:to>
                                        <p:strVal val="visible"/>
                                      </p:to>
                                    </p:set>
                                    <p:animEffect transition="in" filter="wipe(right)">
                                      <p:cBhvr>
                                        <p:cTn id="62" dur="500"/>
                                        <p:tgtEl>
                                          <p:spTgt spid="28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wipe(right)">
                                      <p:cBhvr>
                                        <p:cTn id="65"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914400" y="2142059"/>
            <a:ext cx="10654118" cy="393044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HTTP1.1:</a:t>
            </a:r>
            <a:r>
              <a:rPr kumimoji="0" lang="en-US" altLang="en-US" sz="3200" b="0" i="0"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introduced </a:t>
            </a:r>
            <a:r>
              <a:rPr kumimoji="0" lang="en-US" altLang="en-US" sz="32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multiple, pipelined GETs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over single TCP connection</a:t>
            </a:r>
            <a:endParaRPr kumimoji="0" lang="en-US" altLang="en-US" sz="32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responds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(FCFS: first-come-first-served scheduling) to GET requests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with FCFS, small object may have to wait for transmission  (</a:t>
            </a:r>
            <a:r>
              <a:rPr kumimoji="0" lang="en-US" altLang="en-US" sz="28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head-of-line (HOL) blocking</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behind large object(s)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loss recovery (retransmitting lost TCP segments) stalls object transmission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A6F2E176-E832-C946-945A-E70AAE074BF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57</a:t>
            </a:fld>
            <a:endParaRPr lang="en-US" dirty="0"/>
          </a:p>
        </p:txBody>
      </p:sp>
    </p:spTree>
    <p:extLst>
      <p:ext uri="{BB962C8B-B14F-4D97-AF65-F5344CB8AC3E}">
        <p14:creationId xmlns:p14="http://schemas.microsoft.com/office/powerpoint/2010/main" val="326121607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901486" y="2150525"/>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HTTP/2:</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[RFC 7540, 2015]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increased flexibility at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in sending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methods, status codes, most header fields unchanged from HTTP 1.1</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transmission order of requested objects based on client-specified object priority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(not necessarily FCFS)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push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unrequested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divide objects into frames, schedule frames to mitigate HOL blocking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20476A41-E13C-BC40-A484-B8CD2CE4B46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58</a:t>
            </a:fld>
            <a:endParaRPr lang="en-US" dirty="0"/>
          </a:p>
        </p:txBody>
      </p:sp>
    </p:spTree>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1.1: client requests 1 large object (e.g., video file) and 3 smaller objects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3400914" y="3064264"/>
            <a:ext cx="4052925" cy="2231577"/>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3389679" y="5054301"/>
            <a:ext cx="4064160" cy="386589"/>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3401181" y="5445216"/>
            <a:ext cx="4028803" cy="375356"/>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750742" y="5112121"/>
            <a:ext cx="1641327" cy="338554"/>
            <a:chOff x="1750742" y="5112121"/>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38554"/>
              <a:chOff x="2709565" y="5090498"/>
              <a:chExt cx="459104" cy="338554"/>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2453226" y="5330278"/>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750742" y="5274392"/>
            <a:ext cx="1641172" cy="338554"/>
            <a:chOff x="1750742" y="5274392"/>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6" y="5274392"/>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750742" y="5500058"/>
            <a:ext cx="1644347" cy="338554"/>
            <a:chOff x="1750742" y="5500058"/>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1" y="550005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750742" y="5634943"/>
            <a:ext cx="1641326" cy="338554"/>
            <a:chOff x="1750742" y="5634943"/>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3" y="563494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22039" y="2665582"/>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10065868" y="3696565"/>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410244" y="6238081"/>
            <a:ext cx="8451975"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objects delivered in order requested: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wait behind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3400914" y="5195255"/>
            <a:ext cx="4029070" cy="477315"/>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93" name="Slide Number Placeholder 2">
            <a:extLst>
              <a:ext uri="{FF2B5EF4-FFF2-40B4-BE49-F238E27FC236}">
                <a16:creationId xmlns:a16="http://schemas.microsoft.com/office/drawing/2014/main" id="{04B1ED28-70FB-1F43-9411-4F7106AECB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59</a:t>
            </a:fld>
            <a:endParaRPr lang="en-US" dirty="0"/>
          </a:p>
        </p:txBody>
      </p:sp>
    </p:spTree>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Peer-peer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always-on server</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arbitrary end systems directly communicate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request service from other peers, provide service in return to other peers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self scalability</a:t>
            </a: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 new peers bring new service capacity, as well as new service demands</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are intermittently connected and change IP addresses</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 management</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P2P file sharing</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11" name="Slide Number Placeholder 2">
            <a:extLst>
              <a:ext uri="{FF2B5EF4-FFF2-40B4-BE49-F238E27FC236}">
                <a16:creationId xmlns:a16="http://schemas.microsoft.com/office/drawing/2014/main" id="{BF49A24D-3811-4749-86AF-DF0821A5234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a:t>
            </a:fld>
            <a:endParaRPr lang="en-US" dirty="0"/>
          </a:p>
        </p:txBody>
      </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6">
                                            <p:txEl>
                                              <p:pRg st="1" end="1"/>
                                            </p:txEl>
                                          </p:spTgt>
                                        </p:tgtEl>
                                        <p:attrNameLst>
                                          <p:attrName>style.visibility</p:attrName>
                                        </p:attrNameLst>
                                      </p:cBhvr>
                                      <p:to>
                                        <p:strVal val="visible"/>
                                      </p:to>
                                    </p:set>
                                    <p:animEffect transition="in" filter="dissolve">
                                      <p:cBhvr>
                                        <p:cTn id="12" dur="500"/>
                                        <p:tgtEl>
                                          <p:spTgt spid="6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6">
                                            <p:txEl>
                                              <p:pRg st="2" end="2"/>
                                            </p:txEl>
                                          </p:spTgt>
                                        </p:tgtEl>
                                        <p:attrNameLst>
                                          <p:attrName>style.visibility</p:attrName>
                                        </p:attrNameLst>
                                      </p:cBhvr>
                                      <p:to>
                                        <p:strVal val="visible"/>
                                      </p:to>
                                    </p:set>
                                    <p:animEffect transition="in" filter="dissolve">
                                      <p:cBhvr>
                                        <p:cTn id="17" dur="500"/>
                                        <p:tgtEl>
                                          <p:spTgt spid="656">
                                            <p:txEl>
                                              <p:pRg st="2" end="2"/>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656">
                                            <p:txEl>
                                              <p:pRg st="3" end="3"/>
                                            </p:txEl>
                                          </p:spTgt>
                                        </p:tgtEl>
                                        <p:attrNameLst>
                                          <p:attrName>style.visibility</p:attrName>
                                        </p:attrNameLst>
                                      </p:cBhvr>
                                      <p:to>
                                        <p:strVal val="visible"/>
                                      </p:to>
                                    </p:set>
                                    <p:animEffect transition="in" filter="dissolve">
                                      <p:cBhvr>
                                        <p:cTn id="20" dur="500"/>
                                        <p:tgtEl>
                                          <p:spTgt spid="656">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656">
                                            <p:txEl>
                                              <p:pRg st="4" end="4"/>
                                            </p:txEl>
                                          </p:spTgt>
                                        </p:tgtEl>
                                        <p:attrNameLst>
                                          <p:attrName>style.visibility</p:attrName>
                                        </p:attrNameLst>
                                      </p:cBhvr>
                                      <p:to>
                                        <p:strVal val="visible"/>
                                      </p:to>
                                    </p:set>
                                    <p:animEffect transition="in" filter="dissolve">
                                      <p:cBhvr>
                                        <p:cTn id="25" dur="500"/>
                                        <p:tgtEl>
                                          <p:spTgt spid="656">
                                            <p:txEl>
                                              <p:pRg st="4" end="4"/>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656">
                                            <p:txEl>
                                              <p:pRg st="5" end="5"/>
                                            </p:txEl>
                                          </p:spTgt>
                                        </p:tgtEl>
                                        <p:attrNameLst>
                                          <p:attrName>style.visibility</p:attrName>
                                        </p:attrNameLst>
                                      </p:cBhvr>
                                      <p:to>
                                        <p:strVal val="visible"/>
                                      </p:to>
                                    </p:set>
                                    <p:animEffect transition="in" filter="dissolve">
                                      <p:cBhvr>
                                        <p:cTn id="28" dur="500"/>
                                        <p:tgtEl>
                                          <p:spTgt spid="656">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56">
                                            <p:txEl>
                                              <p:pRg st="6" end="6"/>
                                            </p:txEl>
                                          </p:spTgt>
                                        </p:tgtEl>
                                        <p:attrNameLst>
                                          <p:attrName>style.visibility</p:attrName>
                                        </p:attrNameLst>
                                      </p:cBhvr>
                                      <p:to>
                                        <p:strVal val="visible"/>
                                      </p:to>
                                    </p:set>
                                    <p:animEffect transition="in" filter="dissolve">
                                      <p:cBhvr>
                                        <p:cTn id="33"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objects divided into frames, frame transmission interleaved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347464" y="5534648"/>
            <a:ext cx="4093672" cy="2751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3486512" y="3835610"/>
            <a:ext cx="3867383" cy="197852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3479865" y="32076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3479865" y="33366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3485129" y="346808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2231742" y="3441675"/>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770738" y="3385789"/>
            <a:ext cx="1641327" cy="338554"/>
            <a:chOff x="1770738" y="3385789"/>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2369264" y="3728151"/>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759658" y="3661763"/>
            <a:ext cx="1641172" cy="338554"/>
            <a:chOff x="1759658" y="3661763"/>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45639" y="2644827"/>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3131136" y="6194429"/>
            <a:ext cx="6552840"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delivered quickly,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slightly delayed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3362984" y="3078482"/>
            <a:ext cx="4052925" cy="379692"/>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3480625" y="3596230"/>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3485129" y="37195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BC622377-2E31-1842-B7B8-108319C7B7A5}"/>
              </a:ext>
            </a:extLst>
          </p:cNvPr>
          <p:cNvSpPr/>
          <p:nvPr/>
        </p:nvSpPr>
        <p:spPr>
          <a:xfrm>
            <a:off x="2575260" y="3949241"/>
            <a:ext cx="310918" cy="2811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756483" y="3920514"/>
            <a:ext cx="1644347" cy="338554"/>
            <a:chOff x="1756483" y="3920514"/>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869378" y="5701781"/>
            <a:ext cx="269557" cy="229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706138" y="5621746"/>
            <a:ext cx="1641326" cy="338554"/>
            <a:chOff x="1706138" y="5621746"/>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69" y="5621746"/>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8570246" y="531145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8585033" y="495696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8579058" y="482487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8573083" y="469278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8567108" y="456068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8561133" y="442859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8555158" y="429649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8549183" y="416440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8543208" y="403231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8537233" y="390021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8531258" y="376812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8525283" y="363602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8540494" y="350393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8534519" y="337184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8535606" y="323974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3452698" y="3962094"/>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3392013" y="411308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3403873" y="425067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3415733" y="439955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3474493" y="556214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3486353" y="571667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3467438" y="4527480"/>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3406753" y="467846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3418613" y="481606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3430473" y="496494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3482178" y="5092866"/>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3421493" y="524385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3433353" y="538144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566D02CB-0278-FB40-AE5B-D652B1719C9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60</a:t>
            </a:fld>
            <a:endParaRPr lang="en-US" dirty="0"/>
          </a:p>
        </p:txBody>
      </p:sp>
    </p:spTree>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 to HTTP/3</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833751" y="14901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5087"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over single TCP connection means: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recovery from packet loss still stalls all object transmissions</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 in HTTP 1.1, browsers have incentive to open multiple parallel TCP connections to reduce stalling, increase overall throughput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security over vanilla TCP connection</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HTTP/3 (optional):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adds security, per object error- and congestion-control (more pipelining) over </a:t>
            </a: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UDP</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on HTTP/3 in transport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B9970898-8B56-614D-BEEC-E655E686FD7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61</a:t>
            </a:fld>
            <a:endParaRPr lang="en-US" dirty="0"/>
          </a:p>
        </p:txBody>
      </p:sp>
    </p:spTree>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56">
                                            <p:txEl>
                                              <p:pRg st="5" end="5"/>
                                            </p:txEl>
                                          </p:spTgt>
                                        </p:tgtEl>
                                        <p:attrNameLst>
                                          <p:attrName>style.visibility</p:attrName>
                                        </p:attrNameLst>
                                      </p:cBhvr>
                                      <p:to>
                                        <p:strVal val="visible"/>
                                      </p:to>
                                    </p:set>
                                    <p:animEffect transition="in" filter="dissolve">
                                      <p:cBhvr>
                                        <p:cTn id="20" dur="500"/>
                                        <p:tgtEl>
                                          <p:spTgt spid="5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rgbClr val="0000A8"/>
              </a:buClr>
              <a:defRPr/>
            </a:pPr>
            <a:r>
              <a:rPr lang="en-US" sz="3200" dirty="0">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62</a:t>
            </a:fld>
            <a:endParaRPr lang="en-US" dirty="0"/>
          </a:p>
        </p:txBody>
      </p:sp>
    </p:spTree>
    <p:extLst>
      <p:ext uri="{BB962C8B-B14F-4D97-AF65-F5344CB8AC3E}">
        <p14:creationId xmlns:p14="http://schemas.microsoft.com/office/powerpoint/2010/main" val="196310058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a:t>
            </a:r>
            <a:endParaRPr lang="en-US" sz="4400"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544512" y="1366838"/>
            <a:ext cx="7119031" cy="48768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Three major components: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agents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servers </a:t>
            </a:r>
          </a:p>
          <a:p>
            <a:pPr marL="460375" marR="0" lvl="0" indent="-215900" algn="l" defTabSz="914400" rtl="0" eaLnBrk="1" fontAlgn="auto" latinLnBrk="0" hangingPunct="1">
              <a:lnSpc>
                <a:spcPct val="90000"/>
              </a:lnSpc>
              <a:spcBef>
                <a:spcPts val="400"/>
              </a:spcBef>
              <a:spcAft>
                <a:spcPct val="75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simple mail transfer protocol: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User Agent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reader”</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composing, editing, reading mail messages</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Outlook, iPhone mail client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outgoing, incoming messages stored on server</a:t>
            </a:r>
          </a:p>
        </p:txBody>
      </p:sp>
      <p:grpSp>
        <p:nvGrpSpPr>
          <p:cNvPr id="433" name="Group 279">
            <a:extLst>
              <a:ext uri="{FF2B5EF4-FFF2-40B4-BE49-F238E27FC236}">
                <a16:creationId xmlns:a16="http://schemas.microsoft.com/office/drawing/2014/main" id="{2EF60A4B-BB2C-B34B-90F3-D1FE6C8FFDAD}"/>
              </a:ext>
            </a:extLst>
          </p:cNvPr>
          <p:cNvGrpSpPr>
            <a:grpSpLocks/>
          </p:cNvGrpSpPr>
          <p:nvPr/>
        </p:nvGrpSpPr>
        <p:grpSpPr bwMode="auto">
          <a:xfrm>
            <a:off x="9926119" y="5308075"/>
            <a:ext cx="1736725" cy="973138"/>
            <a:chOff x="4458" y="3335"/>
            <a:chExt cx="1094" cy="613"/>
          </a:xfrm>
        </p:grpSpPr>
        <p:sp>
          <p:nvSpPr>
            <p:cNvPr id="434" name="Text Box 263">
              <a:extLst>
                <a:ext uri="{FF2B5EF4-FFF2-40B4-BE49-F238E27FC236}">
                  <a16:creationId xmlns:a16="http://schemas.microsoft.com/office/drawing/2014/main" id="{41250870-CE47-A94F-91C6-42B94321E1E7}"/>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35" name="Group 278">
              <a:extLst>
                <a:ext uri="{FF2B5EF4-FFF2-40B4-BE49-F238E27FC236}">
                  <a16:creationId xmlns:a16="http://schemas.microsoft.com/office/drawing/2014/main" id="{F337E40C-B180-194A-B368-8F35ECF83896}"/>
                </a:ext>
              </a:extLst>
            </p:cNvPr>
            <p:cNvGrpSpPr>
              <a:grpSpLocks/>
            </p:cNvGrpSpPr>
            <p:nvPr/>
          </p:nvGrpSpPr>
          <p:grpSpPr bwMode="auto">
            <a:xfrm>
              <a:off x="4458" y="3408"/>
              <a:ext cx="450" cy="120"/>
              <a:chOff x="4314" y="3444"/>
              <a:chExt cx="450" cy="120"/>
            </a:xfrm>
          </p:grpSpPr>
          <p:sp>
            <p:nvSpPr>
              <p:cNvPr id="438" name="Rectangle 264">
                <a:extLst>
                  <a:ext uri="{FF2B5EF4-FFF2-40B4-BE49-F238E27FC236}">
                    <a16:creationId xmlns:a16="http://schemas.microsoft.com/office/drawing/2014/main" id="{952BA00D-1B4A-4948-82B5-82AE8D13A24F}"/>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9" name="Line 265">
                <a:extLst>
                  <a:ext uri="{FF2B5EF4-FFF2-40B4-BE49-F238E27FC236}">
                    <a16:creationId xmlns:a16="http://schemas.microsoft.com/office/drawing/2014/main" id="{B275CB99-7AAC-A148-8381-65E960D05921}"/>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0" name="Line 266">
                <a:extLst>
                  <a:ext uri="{FF2B5EF4-FFF2-40B4-BE49-F238E27FC236}">
                    <a16:creationId xmlns:a16="http://schemas.microsoft.com/office/drawing/2014/main" id="{47491974-AD71-004E-AB59-0655640AEC45}"/>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1" name="Line 267">
                <a:extLst>
                  <a:ext uri="{FF2B5EF4-FFF2-40B4-BE49-F238E27FC236}">
                    <a16:creationId xmlns:a16="http://schemas.microsoft.com/office/drawing/2014/main" id="{B200EE76-91FF-8846-8C54-A23D92713A6F}"/>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2" name="Line 268">
                <a:extLst>
                  <a:ext uri="{FF2B5EF4-FFF2-40B4-BE49-F238E27FC236}">
                    <a16:creationId xmlns:a16="http://schemas.microsoft.com/office/drawing/2014/main" id="{FF930B76-2857-B14D-AD85-09CD6FA57CA5}"/>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3" name="Line 269">
                <a:extLst>
                  <a:ext uri="{FF2B5EF4-FFF2-40B4-BE49-F238E27FC236}">
                    <a16:creationId xmlns:a16="http://schemas.microsoft.com/office/drawing/2014/main" id="{A45A103A-DECC-1641-9DE7-659C116522FC}"/>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4" name="Line 270">
                <a:extLst>
                  <a:ext uri="{FF2B5EF4-FFF2-40B4-BE49-F238E27FC236}">
                    <a16:creationId xmlns:a16="http://schemas.microsoft.com/office/drawing/2014/main" id="{73B06C32-185A-D246-82A4-C6DC25E70096}"/>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5" name="Line 271">
                <a:extLst>
                  <a:ext uri="{FF2B5EF4-FFF2-40B4-BE49-F238E27FC236}">
                    <a16:creationId xmlns:a16="http://schemas.microsoft.com/office/drawing/2014/main" id="{7341EBA5-2E81-A74B-8F94-6ADE0EB85AE6}"/>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36" name="Rectangle 272">
              <a:extLst>
                <a:ext uri="{FF2B5EF4-FFF2-40B4-BE49-F238E27FC236}">
                  <a16:creationId xmlns:a16="http://schemas.microsoft.com/office/drawing/2014/main" id="{0B665308-9EC4-5A44-9326-2A177FF67D5A}"/>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7" name="Text Box 277">
              <a:extLst>
                <a:ext uri="{FF2B5EF4-FFF2-40B4-BE49-F238E27FC236}">
                  <a16:creationId xmlns:a16="http://schemas.microsoft.com/office/drawing/2014/main" id="{F20D1BFA-9817-D84B-AAED-9E047761E91E}"/>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8" name="Group 17">
            <a:extLst>
              <a:ext uri="{FF2B5EF4-FFF2-40B4-BE49-F238E27FC236}">
                <a16:creationId xmlns:a16="http://schemas.microsoft.com/office/drawing/2014/main" id="{A40EF7C7-BC9E-1D46-9787-9C4C966D32B3}"/>
              </a:ext>
            </a:extLst>
          </p:cNvPr>
          <p:cNvGrpSpPr/>
          <p:nvPr/>
        </p:nvGrpSpPr>
        <p:grpSpPr>
          <a:xfrm>
            <a:off x="7241455" y="1234950"/>
            <a:ext cx="2992437" cy="3595688"/>
            <a:chOff x="7241455" y="1234950"/>
            <a:chExt cx="2992437" cy="3595688"/>
          </a:xfrm>
        </p:grpSpPr>
        <p:grpSp>
          <p:nvGrpSpPr>
            <p:cNvPr id="17" name="Group 16">
              <a:extLst>
                <a:ext uri="{FF2B5EF4-FFF2-40B4-BE49-F238E27FC236}">
                  <a16:creationId xmlns:a16="http://schemas.microsoft.com/office/drawing/2014/main" id="{40F0B8AA-4B19-CB47-90E3-2610230A6897}"/>
                </a:ext>
              </a:extLst>
            </p:cNvPr>
            <p:cNvGrpSpPr/>
            <p:nvPr/>
          </p:nvGrpSpPr>
          <p:grpSpPr>
            <a:xfrm>
              <a:off x="9233767" y="2182687"/>
              <a:ext cx="1000125" cy="1247776"/>
              <a:chOff x="9233767" y="2182687"/>
              <a:chExt cx="1000125" cy="1247776"/>
            </a:xfrm>
          </p:grpSpPr>
          <p:grpSp>
            <p:nvGrpSpPr>
              <p:cNvPr id="447" name="Group 389">
                <a:extLst>
                  <a:ext uri="{FF2B5EF4-FFF2-40B4-BE49-F238E27FC236}">
                    <a16:creationId xmlns:a16="http://schemas.microsoft.com/office/drawing/2014/main" id="{0E121856-D2CF-BD44-A732-5CF1698DF941}"/>
                  </a:ext>
                </a:extLst>
              </p:cNvPr>
              <p:cNvGrpSpPr>
                <a:grpSpLocks/>
              </p:cNvGrpSpPr>
              <p:nvPr/>
            </p:nvGrpSpPr>
            <p:grpSpPr bwMode="auto">
              <a:xfrm>
                <a:off x="9233767" y="2182687"/>
                <a:ext cx="477838" cy="715963"/>
                <a:chOff x="4140" y="429"/>
                <a:chExt cx="1425" cy="2396"/>
              </a:xfrm>
            </p:grpSpPr>
            <p:sp>
              <p:nvSpPr>
                <p:cNvPr id="610" name="Freeform 390">
                  <a:extLst>
                    <a:ext uri="{FF2B5EF4-FFF2-40B4-BE49-F238E27FC236}">
                      <a16:creationId xmlns:a16="http://schemas.microsoft.com/office/drawing/2014/main" id="{D8B60AB9-7CE6-F14B-893A-0B1ECB740A5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1" name="Rectangle 391">
                  <a:extLst>
                    <a:ext uri="{FF2B5EF4-FFF2-40B4-BE49-F238E27FC236}">
                      <a16:creationId xmlns:a16="http://schemas.microsoft.com/office/drawing/2014/main" id="{D3C4D367-DB85-294D-941E-C4CCF95D17E3}"/>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2" name="Freeform 392">
                  <a:extLst>
                    <a:ext uri="{FF2B5EF4-FFF2-40B4-BE49-F238E27FC236}">
                      <a16:creationId xmlns:a16="http://schemas.microsoft.com/office/drawing/2014/main" id="{5CA055FA-0720-7840-BE18-48478EEE554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3" name="Freeform 393">
                  <a:extLst>
                    <a:ext uri="{FF2B5EF4-FFF2-40B4-BE49-F238E27FC236}">
                      <a16:creationId xmlns:a16="http://schemas.microsoft.com/office/drawing/2014/main" id="{3BBFE8BC-0BD4-134B-A671-36514DDAC58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4" name="Rectangle 394">
                  <a:extLst>
                    <a:ext uri="{FF2B5EF4-FFF2-40B4-BE49-F238E27FC236}">
                      <a16:creationId xmlns:a16="http://schemas.microsoft.com/office/drawing/2014/main" id="{D0B0114B-71C7-6A4B-951C-64F84E158BCF}"/>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5" name="Group 395">
                  <a:extLst>
                    <a:ext uri="{FF2B5EF4-FFF2-40B4-BE49-F238E27FC236}">
                      <a16:creationId xmlns:a16="http://schemas.microsoft.com/office/drawing/2014/main" id="{CCE97BC5-B32E-A244-B98A-2D18B9679406}"/>
                    </a:ext>
                  </a:extLst>
                </p:cNvPr>
                <p:cNvGrpSpPr>
                  <a:grpSpLocks/>
                </p:cNvGrpSpPr>
                <p:nvPr/>
              </p:nvGrpSpPr>
              <p:grpSpPr bwMode="auto">
                <a:xfrm>
                  <a:off x="4749" y="668"/>
                  <a:ext cx="581" cy="145"/>
                  <a:chOff x="614" y="2568"/>
                  <a:chExt cx="725" cy="139"/>
                </a:xfrm>
              </p:grpSpPr>
              <p:sp>
                <p:nvSpPr>
                  <p:cNvPr id="640" name="AutoShape 396">
                    <a:extLst>
                      <a:ext uri="{FF2B5EF4-FFF2-40B4-BE49-F238E27FC236}">
                        <a16:creationId xmlns:a16="http://schemas.microsoft.com/office/drawing/2014/main" id="{EFA6368E-1013-B44C-9AE2-9FFA4CC527BB}"/>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41" name="AutoShape 397">
                    <a:extLst>
                      <a:ext uri="{FF2B5EF4-FFF2-40B4-BE49-F238E27FC236}">
                        <a16:creationId xmlns:a16="http://schemas.microsoft.com/office/drawing/2014/main" id="{2A187B97-5F9E-CE47-A163-46FD77373D6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6" name="Rectangle 398">
                  <a:extLst>
                    <a:ext uri="{FF2B5EF4-FFF2-40B4-BE49-F238E27FC236}">
                      <a16:creationId xmlns:a16="http://schemas.microsoft.com/office/drawing/2014/main" id="{B19FBC61-83B0-A14E-99F0-5BFCCFCB1B17}"/>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7" name="Group 399">
                  <a:extLst>
                    <a:ext uri="{FF2B5EF4-FFF2-40B4-BE49-F238E27FC236}">
                      <a16:creationId xmlns:a16="http://schemas.microsoft.com/office/drawing/2014/main" id="{1C88BBDC-CC23-854A-A7B8-9B5383302B0E}"/>
                    </a:ext>
                  </a:extLst>
                </p:cNvPr>
                <p:cNvGrpSpPr>
                  <a:grpSpLocks/>
                </p:cNvGrpSpPr>
                <p:nvPr/>
              </p:nvGrpSpPr>
              <p:grpSpPr bwMode="auto">
                <a:xfrm>
                  <a:off x="4747" y="994"/>
                  <a:ext cx="581" cy="134"/>
                  <a:chOff x="614" y="2568"/>
                  <a:chExt cx="725" cy="139"/>
                </a:xfrm>
              </p:grpSpPr>
              <p:sp>
                <p:nvSpPr>
                  <p:cNvPr id="638" name="AutoShape 400">
                    <a:extLst>
                      <a:ext uri="{FF2B5EF4-FFF2-40B4-BE49-F238E27FC236}">
                        <a16:creationId xmlns:a16="http://schemas.microsoft.com/office/drawing/2014/main" id="{D6910F87-2FF9-EA4E-BC68-494D372CF51F}"/>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9" name="AutoShape 401">
                    <a:extLst>
                      <a:ext uri="{FF2B5EF4-FFF2-40B4-BE49-F238E27FC236}">
                        <a16:creationId xmlns:a16="http://schemas.microsoft.com/office/drawing/2014/main" id="{36245E4E-FB1E-2C43-BBAA-D642BCC1B1A4}"/>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8" name="Rectangle 402">
                  <a:extLst>
                    <a:ext uri="{FF2B5EF4-FFF2-40B4-BE49-F238E27FC236}">
                      <a16:creationId xmlns:a16="http://schemas.microsoft.com/office/drawing/2014/main" id="{C98B4378-660F-1847-8A4B-3CAB9591D15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9" name="Rectangle 403">
                  <a:extLst>
                    <a:ext uri="{FF2B5EF4-FFF2-40B4-BE49-F238E27FC236}">
                      <a16:creationId xmlns:a16="http://schemas.microsoft.com/office/drawing/2014/main" id="{A0C2801C-C1EF-0E49-A30F-D154AACBD32C}"/>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0" name="Group 404">
                  <a:extLst>
                    <a:ext uri="{FF2B5EF4-FFF2-40B4-BE49-F238E27FC236}">
                      <a16:creationId xmlns:a16="http://schemas.microsoft.com/office/drawing/2014/main" id="{C3C627D1-CE9C-6540-87D5-7005B1BB7761}"/>
                    </a:ext>
                  </a:extLst>
                </p:cNvPr>
                <p:cNvGrpSpPr>
                  <a:grpSpLocks/>
                </p:cNvGrpSpPr>
                <p:nvPr/>
              </p:nvGrpSpPr>
              <p:grpSpPr bwMode="auto">
                <a:xfrm>
                  <a:off x="4735" y="1627"/>
                  <a:ext cx="582" cy="151"/>
                  <a:chOff x="614" y="2568"/>
                  <a:chExt cx="725" cy="139"/>
                </a:xfrm>
              </p:grpSpPr>
              <p:sp>
                <p:nvSpPr>
                  <p:cNvPr id="636" name="AutoShape 405">
                    <a:extLst>
                      <a:ext uri="{FF2B5EF4-FFF2-40B4-BE49-F238E27FC236}">
                        <a16:creationId xmlns:a16="http://schemas.microsoft.com/office/drawing/2014/main" id="{F5475DB0-E162-B943-9743-BEE80D59A6BC}"/>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7" name="AutoShape 406">
                    <a:extLst>
                      <a:ext uri="{FF2B5EF4-FFF2-40B4-BE49-F238E27FC236}">
                        <a16:creationId xmlns:a16="http://schemas.microsoft.com/office/drawing/2014/main" id="{0E11B07E-90A2-774A-B7AE-AC422F4C847B}"/>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1" name="Freeform 407">
                  <a:extLst>
                    <a:ext uri="{FF2B5EF4-FFF2-40B4-BE49-F238E27FC236}">
                      <a16:creationId xmlns:a16="http://schemas.microsoft.com/office/drawing/2014/main" id="{1B37433A-90DE-CC44-828B-3C03F4C8E9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2" name="Group 408">
                  <a:extLst>
                    <a:ext uri="{FF2B5EF4-FFF2-40B4-BE49-F238E27FC236}">
                      <a16:creationId xmlns:a16="http://schemas.microsoft.com/office/drawing/2014/main" id="{38854C6D-17EC-FB41-ABA7-0643F7D45FAD}"/>
                    </a:ext>
                  </a:extLst>
                </p:cNvPr>
                <p:cNvGrpSpPr>
                  <a:grpSpLocks/>
                </p:cNvGrpSpPr>
                <p:nvPr/>
              </p:nvGrpSpPr>
              <p:grpSpPr bwMode="auto">
                <a:xfrm>
                  <a:off x="4739" y="1327"/>
                  <a:ext cx="582" cy="139"/>
                  <a:chOff x="614" y="2568"/>
                  <a:chExt cx="725" cy="139"/>
                </a:xfrm>
              </p:grpSpPr>
              <p:sp>
                <p:nvSpPr>
                  <p:cNvPr id="634" name="AutoShape 409">
                    <a:extLst>
                      <a:ext uri="{FF2B5EF4-FFF2-40B4-BE49-F238E27FC236}">
                        <a16:creationId xmlns:a16="http://schemas.microsoft.com/office/drawing/2014/main" id="{AE268757-BE47-B84D-A5F7-C7A75F7D40E3}"/>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5" name="AutoShape 410">
                    <a:extLst>
                      <a:ext uri="{FF2B5EF4-FFF2-40B4-BE49-F238E27FC236}">
                        <a16:creationId xmlns:a16="http://schemas.microsoft.com/office/drawing/2014/main" id="{6C0AC9FF-5D0C-3B41-AEB8-B2A9150426C7}"/>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3" name="Rectangle 411">
                  <a:extLst>
                    <a:ext uri="{FF2B5EF4-FFF2-40B4-BE49-F238E27FC236}">
                      <a16:creationId xmlns:a16="http://schemas.microsoft.com/office/drawing/2014/main" id="{24F7E0AB-A636-974F-9A33-43BD0E53FB8A}"/>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4" name="Freeform 412">
                  <a:extLst>
                    <a:ext uri="{FF2B5EF4-FFF2-40B4-BE49-F238E27FC236}">
                      <a16:creationId xmlns:a16="http://schemas.microsoft.com/office/drawing/2014/main" id="{626230FF-050C-984E-BC00-3872336DC4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5" name="Freeform 413">
                  <a:extLst>
                    <a:ext uri="{FF2B5EF4-FFF2-40B4-BE49-F238E27FC236}">
                      <a16:creationId xmlns:a16="http://schemas.microsoft.com/office/drawing/2014/main" id="{1F463BAA-0F23-DF45-8D3B-FFFDAEB5B7E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6" name="Oval 414">
                  <a:extLst>
                    <a:ext uri="{FF2B5EF4-FFF2-40B4-BE49-F238E27FC236}">
                      <a16:creationId xmlns:a16="http://schemas.microsoft.com/office/drawing/2014/main" id="{1EC71AF3-4591-B945-BADD-38C9BADCC39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7" name="Freeform 415">
                  <a:extLst>
                    <a:ext uri="{FF2B5EF4-FFF2-40B4-BE49-F238E27FC236}">
                      <a16:creationId xmlns:a16="http://schemas.microsoft.com/office/drawing/2014/main" id="{3FA9BCF9-A6ED-5043-B90A-C3836646EE5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8" name="AutoShape 416">
                  <a:extLst>
                    <a:ext uri="{FF2B5EF4-FFF2-40B4-BE49-F238E27FC236}">
                      <a16:creationId xmlns:a16="http://schemas.microsoft.com/office/drawing/2014/main" id="{BBF32DE7-F26B-6747-8D1C-21F79EC8B16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9" name="AutoShape 417">
                  <a:extLst>
                    <a:ext uri="{FF2B5EF4-FFF2-40B4-BE49-F238E27FC236}">
                      <a16:creationId xmlns:a16="http://schemas.microsoft.com/office/drawing/2014/main" id="{FF922F0B-EF31-AB4A-A5EA-3FA7101E96BC}"/>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0" name="Oval 418">
                  <a:extLst>
                    <a:ext uri="{FF2B5EF4-FFF2-40B4-BE49-F238E27FC236}">
                      <a16:creationId xmlns:a16="http://schemas.microsoft.com/office/drawing/2014/main" id="{BB6526D2-E304-EA47-868B-62023801D97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1" name="Oval 419">
                  <a:extLst>
                    <a:ext uri="{FF2B5EF4-FFF2-40B4-BE49-F238E27FC236}">
                      <a16:creationId xmlns:a16="http://schemas.microsoft.com/office/drawing/2014/main" id="{4390F52E-4427-8240-A6CD-9F975F0B8C1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32" name="Oval 420">
                  <a:extLst>
                    <a:ext uri="{FF2B5EF4-FFF2-40B4-BE49-F238E27FC236}">
                      <a16:creationId xmlns:a16="http://schemas.microsoft.com/office/drawing/2014/main" id="{17E60F8D-F128-F140-A015-7BE8151AF98B}"/>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3" name="Rectangle 421">
                  <a:extLst>
                    <a:ext uri="{FF2B5EF4-FFF2-40B4-BE49-F238E27FC236}">
                      <a16:creationId xmlns:a16="http://schemas.microsoft.com/office/drawing/2014/main" id="{DE9F5E27-DCB1-A549-A90A-C0BACA49C537}"/>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1" name="Group 19">
                <a:extLst>
                  <a:ext uri="{FF2B5EF4-FFF2-40B4-BE49-F238E27FC236}">
                    <a16:creationId xmlns:a16="http://schemas.microsoft.com/office/drawing/2014/main" id="{E14109E5-50CE-4847-B30A-2C61F96D4CA6}"/>
                  </a:ext>
                </a:extLst>
              </p:cNvPr>
              <p:cNvGrpSpPr>
                <a:grpSpLocks/>
              </p:cNvGrpSpPr>
              <p:nvPr/>
            </p:nvGrpSpPr>
            <p:grpSpPr bwMode="auto">
              <a:xfrm>
                <a:off x="9424267" y="2381125"/>
                <a:ext cx="809625" cy="1049338"/>
                <a:chOff x="4296" y="2627"/>
                <a:chExt cx="510" cy="661"/>
              </a:xfrm>
            </p:grpSpPr>
            <p:sp>
              <p:nvSpPr>
                <p:cNvPr id="531" name="Rectangle 20">
                  <a:extLst>
                    <a:ext uri="{FF2B5EF4-FFF2-40B4-BE49-F238E27FC236}">
                      <a16:creationId xmlns:a16="http://schemas.microsoft.com/office/drawing/2014/main" id="{AC5B0A66-A167-204E-8BFA-3B433DC5EA3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2" name="Text Box 21">
                  <a:extLst>
                    <a:ext uri="{FF2B5EF4-FFF2-40B4-BE49-F238E27FC236}">
                      <a16:creationId xmlns:a16="http://schemas.microsoft.com/office/drawing/2014/main" id="{0F59B7E1-B7F5-BB4A-BBE3-B5F7809DD24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3" name="Rectangle 22">
                  <a:extLst>
                    <a:ext uri="{FF2B5EF4-FFF2-40B4-BE49-F238E27FC236}">
                      <a16:creationId xmlns:a16="http://schemas.microsoft.com/office/drawing/2014/main" id="{71535726-47D0-144C-BBB8-62C6C2FEFFA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4" name="Line 23">
                  <a:extLst>
                    <a:ext uri="{FF2B5EF4-FFF2-40B4-BE49-F238E27FC236}">
                      <a16:creationId xmlns:a16="http://schemas.microsoft.com/office/drawing/2014/main" id="{DA368A70-02AC-1B46-A642-02BA5ECF6EF0}"/>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5" name="Line 24">
                  <a:extLst>
                    <a:ext uri="{FF2B5EF4-FFF2-40B4-BE49-F238E27FC236}">
                      <a16:creationId xmlns:a16="http://schemas.microsoft.com/office/drawing/2014/main" id="{F13ECAFE-D297-7F4B-812D-941FBEE37E3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6" name="Line 25">
                  <a:extLst>
                    <a:ext uri="{FF2B5EF4-FFF2-40B4-BE49-F238E27FC236}">
                      <a16:creationId xmlns:a16="http://schemas.microsoft.com/office/drawing/2014/main" id="{D1B35153-5338-A043-BE0E-433F05C2503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7" name="Line 26">
                  <a:extLst>
                    <a:ext uri="{FF2B5EF4-FFF2-40B4-BE49-F238E27FC236}">
                      <a16:creationId xmlns:a16="http://schemas.microsoft.com/office/drawing/2014/main" id="{89EADCDA-274C-2E43-8C54-9FCA855047E5}"/>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8" name="Line 27">
                  <a:extLst>
                    <a:ext uri="{FF2B5EF4-FFF2-40B4-BE49-F238E27FC236}">
                      <a16:creationId xmlns:a16="http://schemas.microsoft.com/office/drawing/2014/main" id="{17DEFD25-82BB-6545-B3F0-B1240F51A5F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9" name="Line 28">
                  <a:extLst>
                    <a:ext uri="{FF2B5EF4-FFF2-40B4-BE49-F238E27FC236}">
                      <a16:creationId xmlns:a16="http://schemas.microsoft.com/office/drawing/2014/main" id="{694FC287-3940-D144-83E9-13190F74DAF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0" name="Line 29">
                  <a:extLst>
                    <a:ext uri="{FF2B5EF4-FFF2-40B4-BE49-F238E27FC236}">
                      <a16:creationId xmlns:a16="http://schemas.microsoft.com/office/drawing/2014/main" id="{BAE767AB-23DB-7E44-99F4-F1113227541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1" name="Rectangle 30">
                  <a:extLst>
                    <a:ext uri="{FF2B5EF4-FFF2-40B4-BE49-F238E27FC236}">
                      <a16:creationId xmlns:a16="http://schemas.microsoft.com/office/drawing/2014/main" id="{49A7C92C-8BD2-6B47-9196-5E60999B8B0F}"/>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2" name="Rectangle 31">
                  <a:extLst>
                    <a:ext uri="{FF2B5EF4-FFF2-40B4-BE49-F238E27FC236}">
                      <a16:creationId xmlns:a16="http://schemas.microsoft.com/office/drawing/2014/main" id="{C3A9FD5C-54B1-7D45-B12D-299767B3ACED}"/>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3" name="Rectangle 32">
                  <a:extLst>
                    <a:ext uri="{FF2B5EF4-FFF2-40B4-BE49-F238E27FC236}">
                      <a16:creationId xmlns:a16="http://schemas.microsoft.com/office/drawing/2014/main" id="{2DFC74AC-2A06-B94B-9404-34F755D7199B}"/>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4" name="Rectangle 33">
                  <a:extLst>
                    <a:ext uri="{FF2B5EF4-FFF2-40B4-BE49-F238E27FC236}">
                      <a16:creationId xmlns:a16="http://schemas.microsoft.com/office/drawing/2014/main" id="{9821B6CC-315C-8446-BDFF-A89664E7046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5" name="Rectangle 34">
                  <a:extLst>
                    <a:ext uri="{FF2B5EF4-FFF2-40B4-BE49-F238E27FC236}">
                      <a16:creationId xmlns:a16="http://schemas.microsoft.com/office/drawing/2014/main" id="{DAB5F22E-A0E3-4743-8405-E2AEEFFCADE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6" name="Group 15">
              <a:extLst>
                <a:ext uri="{FF2B5EF4-FFF2-40B4-BE49-F238E27FC236}">
                  <a16:creationId xmlns:a16="http://schemas.microsoft.com/office/drawing/2014/main" id="{74EA5111-B6B7-B344-B449-F28A4145AF94}"/>
                </a:ext>
              </a:extLst>
            </p:cNvPr>
            <p:cNvGrpSpPr/>
            <p:nvPr/>
          </p:nvGrpSpPr>
          <p:grpSpPr>
            <a:xfrm>
              <a:off x="7241455" y="3576512"/>
              <a:ext cx="992187" cy="1254126"/>
              <a:chOff x="7241455" y="3576512"/>
              <a:chExt cx="992187" cy="1254126"/>
            </a:xfrm>
          </p:grpSpPr>
          <p:grpSp>
            <p:nvGrpSpPr>
              <p:cNvPr id="448" name="Group 356">
                <a:extLst>
                  <a:ext uri="{FF2B5EF4-FFF2-40B4-BE49-F238E27FC236}">
                    <a16:creationId xmlns:a16="http://schemas.microsoft.com/office/drawing/2014/main" id="{E94FBB23-E0FF-2E4C-ADA9-B7693567EB7C}"/>
                  </a:ext>
                </a:extLst>
              </p:cNvPr>
              <p:cNvGrpSpPr>
                <a:grpSpLocks/>
              </p:cNvGrpSpPr>
              <p:nvPr/>
            </p:nvGrpSpPr>
            <p:grpSpPr bwMode="auto">
              <a:xfrm>
                <a:off x="7241455" y="3576512"/>
                <a:ext cx="477838" cy="715963"/>
                <a:chOff x="4140" y="429"/>
                <a:chExt cx="1425" cy="2396"/>
              </a:xfrm>
            </p:grpSpPr>
            <p:sp>
              <p:nvSpPr>
                <p:cNvPr id="578" name="Freeform 357">
                  <a:extLst>
                    <a:ext uri="{FF2B5EF4-FFF2-40B4-BE49-F238E27FC236}">
                      <a16:creationId xmlns:a16="http://schemas.microsoft.com/office/drawing/2014/main" id="{83F8A882-2D18-F84A-A8B3-6AFE04482C3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9" name="Rectangle 358">
                  <a:extLst>
                    <a:ext uri="{FF2B5EF4-FFF2-40B4-BE49-F238E27FC236}">
                      <a16:creationId xmlns:a16="http://schemas.microsoft.com/office/drawing/2014/main" id="{9C1CE4E9-0931-724C-9C29-8D583A01FCBA}"/>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0" name="Freeform 359">
                  <a:extLst>
                    <a:ext uri="{FF2B5EF4-FFF2-40B4-BE49-F238E27FC236}">
                      <a16:creationId xmlns:a16="http://schemas.microsoft.com/office/drawing/2014/main" id="{5EDD0773-DE61-DE40-83D1-11CAD8B5906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1" name="Freeform 360">
                  <a:extLst>
                    <a:ext uri="{FF2B5EF4-FFF2-40B4-BE49-F238E27FC236}">
                      <a16:creationId xmlns:a16="http://schemas.microsoft.com/office/drawing/2014/main" id="{52B4DD92-CFC5-9245-BB48-BB112C50A01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2" name="Rectangle 361">
                  <a:extLst>
                    <a:ext uri="{FF2B5EF4-FFF2-40B4-BE49-F238E27FC236}">
                      <a16:creationId xmlns:a16="http://schemas.microsoft.com/office/drawing/2014/main" id="{D4F645E8-31AB-5245-8FAA-CAC16B245C38}"/>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3" name="Group 362">
                  <a:extLst>
                    <a:ext uri="{FF2B5EF4-FFF2-40B4-BE49-F238E27FC236}">
                      <a16:creationId xmlns:a16="http://schemas.microsoft.com/office/drawing/2014/main" id="{EBFEFCB3-1DE5-534A-BB6F-F63DB31F192C}"/>
                    </a:ext>
                  </a:extLst>
                </p:cNvPr>
                <p:cNvGrpSpPr>
                  <a:grpSpLocks/>
                </p:cNvGrpSpPr>
                <p:nvPr/>
              </p:nvGrpSpPr>
              <p:grpSpPr bwMode="auto">
                <a:xfrm>
                  <a:off x="4749" y="668"/>
                  <a:ext cx="581" cy="145"/>
                  <a:chOff x="614" y="2568"/>
                  <a:chExt cx="725" cy="139"/>
                </a:xfrm>
              </p:grpSpPr>
              <p:sp>
                <p:nvSpPr>
                  <p:cNvPr id="608" name="AutoShape 363">
                    <a:extLst>
                      <a:ext uri="{FF2B5EF4-FFF2-40B4-BE49-F238E27FC236}">
                        <a16:creationId xmlns:a16="http://schemas.microsoft.com/office/drawing/2014/main" id="{F74423DF-E08E-F346-B899-EAB3551FCA35}"/>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9" name="AutoShape 364">
                    <a:extLst>
                      <a:ext uri="{FF2B5EF4-FFF2-40B4-BE49-F238E27FC236}">
                        <a16:creationId xmlns:a16="http://schemas.microsoft.com/office/drawing/2014/main" id="{4FF1799F-7FEB-6F4A-9DBF-9929B67C8977}"/>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4" name="Rectangle 365">
                  <a:extLst>
                    <a:ext uri="{FF2B5EF4-FFF2-40B4-BE49-F238E27FC236}">
                      <a16:creationId xmlns:a16="http://schemas.microsoft.com/office/drawing/2014/main" id="{B07FB88B-4AAA-E84E-9D0B-2BFBEC9383D1}"/>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5" name="Group 366">
                  <a:extLst>
                    <a:ext uri="{FF2B5EF4-FFF2-40B4-BE49-F238E27FC236}">
                      <a16:creationId xmlns:a16="http://schemas.microsoft.com/office/drawing/2014/main" id="{A3E91AB2-1E99-EB48-89FF-E9A629275BA4}"/>
                    </a:ext>
                  </a:extLst>
                </p:cNvPr>
                <p:cNvGrpSpPr>
                  <a:grpSpLocks/>
                </p:cNvGrpSpPr>
                <p:nvPr/>
              </p:nvGrpSpPr>
              <p:grpSpPr bwMode="auto">
                <a:xfrm>
                  <a:off x="4747" y="994"/>
                  <a:ext cx="581" cy="134"/>
                  <a:chOff x="614" y="2568"/>
                  <a:chExt cx="725" cy="139"/>
                </a:xfrm>
              </p:grpSpPr>
              <p:sp>
                <p:nvSpPr>
                  <p:cNvPr id="606" name="AutoShape 367">
                    <a:extLst>
                      <a:ext uri="{FF2B5EF4-FFF2-40B4-BE49-F238E27FC236}">
                        <a16:creationId xmlns:a16="http://schemas.microsoft.com/office/drawing/2014/main" id="{F3BF2799-81E1-EB48-82D8-0C7388FC1D12}"/>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7" name="AutoShape 368">
                    <a:extLst>
                      <a:ext uri="{FF2B5EF4-FFF2-40B4-BE49-F238E27FC236}">
                        <a16:creationId xmlns:a16="http://schemas.microsoft.com/office/drawing/2014/main" id="{40815B01-E265-EF4D-B7AD-0310DB1E52A3}"/>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6" name="Rectangle 369">
                  <a:extLst>
                    <a:ext uri="{FF2B5EF4-FFF2-40B4-BE49-F238E27FC236}">
                      <a16:creationId xmlns:a16="http://schemas.microsoft.com/office/drawing/2014/main" id="{D725FCD3-6F82-BD46-A54E-AD91C9C01D0C}"/>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7" name="Rectangle 370">
                  <a:extLst>
                    <a:ext uri="{FF2B5EF4-FFF2-40B4-BE49-F238E27FC236}">
                      <a16:creationId xmlns:a16="http://schemas.microsoft.com/office/drawing/2014/main" id="{EECD261C-17CF-5541-AF55-4668703B9D75}"/>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8" name="Group 371">
                  <a:extLst>
                    <a:ext uri="{FF2B5EF4-FFF2-40B4-BE49-F238E27FC236}">
                      <a16:creationId xmlns:a16="http://schemas.microsoft.com/office/drawing/2014/main" id="{59C6E391-34C0-6749-ADF1-A8C086AE5EFA}"/>
                    </a:ext>
                  </a:extLst>
                </p:cNvPr>
                <p:cNvGrpSpPr>
                  <a:grpSpLocks/>
                </p:cNvGrpSpPr>
                <p:nvPr/>
              </p:nvGrpSpPr>
              <p:grpSpPr bwMode="auto">
                <a:xfrm>
                  <a:off x="4735" y="1627"/>
                  <a:ext cx="582" cy="151"/>
                  <a:chOff x="614" y="2568"/>
                  <a:chExt cx="725" cy="139"/>
                </a:xfrm>
              </p:grpSpPr>
              <p:sp>
                <p:nvSpPr>
                  <p:cNvPr id="604" name="AutoShape 372">
                    <a:extLst>
                      <a:ext uri="{FF2B5EF4-FFF2-40B4-BE49-F238E27FC236}">
                        <a16:creationId xmlns:a16="http://schemas.microsoft.com/office/drawing/2014/main" id="{464BBA8C-E6AB-BF4F-A793-C3FE2EB21E3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5" name="AutoShape 373">
                    <a:extLst>
                      <a:ext uri="{FF2B5EF4-FFF2-40B4-BE49-F238E27FC236}">
                        <a16:creationId xmlns:a16="http://schemas.microsoft.com/office/drawing/2014/main" id="{A595B797-10DB-C24B-ADD1-006D1A2CC826}"/>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9" name="Freeform 374">
                  <a:extLst>
                    <a:ext uri="{FF2B5EF4-FFF2-40B4-BE49-F238E27FC236}">
                      <a16:creationId xmlns:a16="http://schemas.microsoft.com/office/drawing/2014/main" id="{9EF523C5-BBA5-CC44-9C9B-8D6BBA2FB83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90" name="Group 375">
                  <a:extLst>
                    <a:ext uri="{FF2B5EF4-FFF2-40B4-BE49-F238E27FC236}">
                      <a16:creationId xmlns:a16="http://schemas.microsoft.com/office/drawing/2014/main" id="{21A7BCE0-C905-7245-9132-B22060D65238}"/>
                    </a:ext>
                  </a:extLst>
                </p:cNvPr>
                <p:cNvGrpSpPr>
                  <a:grpSpLocks/>
                </p:cNvGrpSpPr>
                <p:nvPr/>
              </p:nvGrpSpPr>
              <p:grpSpPr bwMode="auto">
                <a:xfrm>
                  <a:off x="4739" y="1327"/>
                  <a:ext cx="582" cy="139"/>
                  <a:chOff x="614" y="2568"/>
                  <a:chExt cx="725" cy="139"/>
                </a:xfrm>
              </p:grpSpPr>
              <p:sp>
                <p:nvSpPr>
                  <p:cNvPr id="602" name="AutoShape 376">
                    <a:extLst>
                      <a:ext uri="{FF2B5EF4-FFF2-40B4-BE49-F238E27FC236}">
                        <a16:creationId xmlns:a16="http://schemas.microsoft.com/office/drawing/2014/main" id="{8662D52E-AA25-6B4C-87A1-ADE96C3E7EBC}"/>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3" name="AutoShape 377">
                    <a:extLst>
                      <a:ext uri="{FF2B5EF4-FFF2-40B4-BE49-F238E27FC236}">
                        <a16:creationId xmlns:a16="http://schemas.microsoft.com/office/drawing/2014/main" id="{0DB37A7B-978A-FF4B-896E-D4181E5F806E}"/>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91" name="Rectangle 378">
                  <a:extLst>
                    <a:ext uri="{FF2B5EF4-FFF2-40B4-BE49-F238E27FC236}">
                      <a16:creationId xmlns:a16="http://schemas.microsoft.com/office/drawing/2014/main" id="{B290BD75-E362-B344-A460-F9BB76BE6AFD}"/>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2" name="Freeform 379">
                  <a:extLst>
                    <a:ext uri="{FF2B5EF4-FFF2-40B4-BE49-F238E27FC236}">
                      <a16:creationId xmlns:a16="http://schemas.microsoft.com/office/drawing/2014/main" id="{79B15B23-8A2F-934E-9C61-06ABF9B8B36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3" name="Freeform 380">
                  <a:extLst>
                    <a:ext uri="{FF2B5EF4-FFF2-40B4-BE49-F238E27FC236}">
                      <a16:creationId xmlns:a16="http://schemas.microsoft.com/office/drawing/2014/main" id="{469D94BF-4B49-C849-B61B-9F7323E2D40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4" name="Oval 381">
                  <a:extLst>
                    <a:ext uri="{FF2B5EF4-FFF2-40B4-BE49-F238E27FC236}">
                      <a16:creationId xmlns:a16="http://schemas.microsoft.com/office/drawing/2014/main" id="{DD6BD772-CB8F-5D41-8B4D-D90DBB916A9C}"/>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5" name="Freeform 382">
                  <a:extLst>
                    <a:ext uri="{FF2B5EF4-FFF2-40B4-BE49-F238E27FC236}">
                      <a16:creationId xmlns:a16="http://schemas.microsoft.com/office/drawing/2014/main" id="{E75141AB-B05A-D643-89AE-5FE2CD0634F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6" name="AutoShape 383">
                  <a:extLst>
                    <a:ext uri="{FF2B5EF4-FFF2-40B4-BE49-F238E27FC236}">
                      <a16:creationId xmlns:a16="http://schemas.microsoft.com/office/drawing/2014/main" id="{CB79249E-240C-7C4E-9C97-68F86E877A10}"/>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7" name="AutoShape 384">
                  <a:extLst>
                    <a:ext uri="{FF2B5EF4-FFF2-40B4-BE49-F238E27FC236}">
                      <a16:creationId xmlns:a16="http://schemas.microsoft.com/office/drawing/2014/main" id="{AFE02841-E545-6D43-9842-35F1873A31C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8" name="Oval 385">
                  <a:extLst>
                    <a:ext uri="{FF2B5EF4-FFF2-40B4-BE49-F238E27FC236}">
                      <a16:creationId xmlns:a16="http://schemas.microsoft.com/office/drawing/2014/main" id="{DF028839-2C39-E346-9828-0EEC6CA8F14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9" name="Oval 386">
                  <a:extLst>
                    <a:ext uri="{FF2B5EF4-FFF2-40B4-BE49-F238E27FC236}">
                      <a16:creationId xmlns:a16="http://schemas.microsoft.com/office/drawing/2014/main" id="{6996D80D-9F55-9848-983C-5CF57CA3112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00" name="Oval 387">
                  <a:extLst>
                    <a:ext uri="{FF2B5EF4-FFF2-40B4-BE49-F238E27FC236}">
                      <a16:creationId xmlns:a16="http://schemas.microsoft.com/office/drawing/2014/main" id="{5F857B48-B4B0-8742-B029-9B1DE202061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1" name="Rectangle 388">
                  <a:extLst>
                    <a:ext uri="{FF2B5EF4-FFF2-40B4-BE49-F238E27FC236}">
                      <a16:creationId xmlns:a16="http://schemas.microsoft.com/office/drawing/2014/main" id="{C5C7B7F3-1D8A-8641-8A5D-BAA406A899E3}"/>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2" name="Group 60">
                <a:extLst>
                  <a:ext uri="{FF2B5EF4-FFF2-40B4-BE49-F238E27FC236}">
                    <a16:creationId xmlns:a16="http://schemas.microsoft.com/office/drawing/2014/main" id="{1D0A3D53-03AA-0E40-B5FB-181B8E2FEA1E}"/>
                  </a:ext>
                </a:extLst>
              </p:cNvPr>
              <p:cNvGrpSpPr>
                <a:grpSpLocks/>
              </p:cNvGrpSpPr>
              <p:nvPr/>
            </p:nvGrpSpPr>
            <p:grpSpPr bwMode="auto">
              <a:xfrm>
                <a:off x="7424017" y="3781300"/>
                <a:ext cx="809625" cy="1049338"/>
                <a:chOff x="4296" y="2627"/>
                <a:chExt cx="510" cy="661"/>
              </a:xfrm>
            </p:grpSpPr>
            <p:sp>
              <p:nvSpPr>
                <p:cNvPr id="516" name="Rectangle 61">
                  <a:extLst>
                    <a:ext uri="{FF2B5EF4-FFF2-40B4-BE49-F238E27FC236}">
                      <a16:creationId xmlns:a16="http://schemas.microsoft.com/office/drawing/2014/main" id="{09E3AC14-3A72-6246-B449-8586196CBAF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7" name="Text Box 62">
                  <a:extLst>
                    <a:ext uri="{FF2B5EF4-FFF2-40B4-BE49-F238E27FC236}">
                      <a16:creationId xmlns:a16="http://schemas.microsoft.com/office/drawing/2014/main" id="{D2A4573A-250B-6A45-8C10-89684568692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8" name="Rectangle 63">
                  <a:extLst>
                    <a:ext uri="{FF2B5EF4-FFF2-40B4-BE49-F238E27FC236}">
                      <a16:creationId xmlns:a16="http://schemas.microsoft.com/office/drawing/2014/main" id="{40146E01-E619-F546-B029-CBBAAF30C82C}"/>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9" name="Line 64">
                  <a:extLst>
                    <a:ext uri="{FF2B5EF4-FFF2-40B4-BE49-F238E27FC236}">
                      <a16:creationId xmlns:a16="http://schemas.microsoft.com/office/drawing/2014/main" id="{FCC8A08D-9C98-EB41-A948-990137F339D3}"/>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0" name="Line 65">
                  <a:extLst>
                    <a:ext uri="{FF2B5EF4-FFF2-40B4-BE49-F238E27FC236}">
                      <a16:creationId xmlns:a16="http://schemas.microsoft.com/office/drawing/2014/main" id="{75D0D962-9B47-2146-995B-5D3637B8EB2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1" name="Line 66">
                  <a:extLst>
                    <a:ext uri="{FF2B5EF4-FFF2-40B4-BE49-F238E27FC236}">
                      <a16:creationId xmlns:a16="http://schemas.microsoft.com/office/drawing/2014/main" id="{4362F887-D4F4-4343-A7F9-49AF2E8600D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2" name="Line 67">
                  <a:extLst>
                    <a:ext uri="{FF2B5EF4-FFF2-40B4-BE49-F238E27FC236}">
                      <a16:creationId xmlns:a16="http://schemas.microsoft.com/office/drawing/2014/main" id="{4A49EBF7-F329-CC4A-8B42-F722F30857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3" name="Line 68">
                  <a:extLst>
                    <a:ext uri="{FF2B5EF4-FFF2-40B4-BE49-F238E27FC236}">
                      <a16:creationId xmlns:a16="http://schemas.microsoft.com/office/drawing/2014/main" id="{82EFD27F-3B61-A346-B083-AAFCDF0EA5BB}"/>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4" name="Line 69">
                  <a:extLst>
                    <a:ext uri="{FF2B5EF4-FFF2-40B4-BE49-F238E27FC236}">
                      <a16:creationId xmlns:a16="http://schemas.microsoft.com/office/drawing/2014/main" id="{6C135136-1AE0-D94F-997B-F186DFAB8A21}"/>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5" name="Line 70">
                  <a:extLst>
                    <a:ext uri="{FF2B5EF4-FFF2-40B4-BE49-F238E27FC236}">
                      <a16:creationId xmlns:a16="http://schemas.microsoft.com/office/drawing/2014/main" id="{016DC3AC-C1A5-5A41-8B1E-93A178B84A5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6" name="Rectangle 71">
                  <a:extLst>
                    <a:ext uri="{FF2B5EF4-FFF2-40B4-BE49-F238E27FC236}">
                      <a16:creationId xmlns:a16="http://schemas.microsoft.com/office/drawing/2014/main" id="{F20CF242-1809-FA43-9084-68A8CC4F3F9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7" name="Rectangle 72">
                  <a:extLst>
                    <a:ext uri="{FF2B5EF4-FFF2-40B4-BE49-F238E27FC236}">
                      <a16:creationId xmlns:a16="http://schemas.microsoft.com/office/drawing/2014/main" id="{A951A319-F2ED-E54B-BC34-067EB07B743B}"/>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8" name="Rectangle 73">
                  <a:extLst>
                    <a:ext uri="{FF2B5EF4-FFF2-40B4-BE49-F238E27FC236}">
                      <a16:creationId xmlns:a16="http://schemas.microsoft.com/office/drawing/2014/main" id="{C9389D47-A050-7E4E-9C99-66E158B1320A}"/>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9" name="Rectangle 74">
                  <a:extLst>
                    <a:ext uri="{FF2B5EF4-FFF2-40B4-BE49-F238E27FC236}">
                      <a16:creationId xmlns:a16="http://schemas.microsoft.com/office/drawing/2014/main" id="{82A09EAE-ECEF-4840-9456-E78E9477533D}"/>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0" name="Rectangle 75">
                  <a:extLst>
                    <a:ext uri="{FF2B5EF4-FFF2-40B4-BE49-F238E27FC236}">
                      <a16:creationId xmlns:a16="http://schemas.microsoft.com/office/drawing/2014/main" id="{98C78C1E-7887-EB4B-AF3E-B1E5417851B6}"/>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5" name="Group 14">
              <a:extLst>
                <a:ext uri="{FF2B5EF4-FFF2-40B4-BE49-F238E27FC236}">
                  <a16:creationId xmlns:a16="http://schemas.microsoft.com/office/drawing/2014/main" id="{9BC336C6-3436-2F4A-914E-3D65E6CDC4AC}"/>
                </a:ext>
              </a:extLst>
            </p:cNvPr>
            <p:cNvGrpSpPr/>
            <p:nvPr/>
          </p:nvGrpSpPr>
          <p:grpSpPr>
            <a:xfrm>
              <a:off x="7263680" y="1234950"/>
              <a:ext cx="969962" cy="1347788"/>
              <a:chOff x="7263680" y="1234950"/>
              <a:chExt cx="969962" cy="1347788"/>
            </a:xfrm>
          </p:grpSpPr>
          <p:grpSp>
            <p:nvGrpSpPr>
              <p:cNvPr id="449" name="Group 320">
                <a:extLst>
                  <a:ext uri="{FF2B5EF4-FFF2-40B4-BE49-F238E27FC236}">
                    <a16:creationId xmlns:a16="http://schemas.microsoft.com/office/drawing/2014/main" id="{340E8E49-51CF-6E45-9052-CF7181389F83}"/>
                  </a:ext>
                </a:extLst>
              </p:cNvPr>
              <p:cNvGrpSpPr>
                <a:grpSpLocks/>
              </p:cNvGrpSpPr>
              <p:nvPr/>
            </p:nvGrpSpPr>
            <p:grpSpPr bwMode="auto">
              <a:xfrm>
                <a:off x="7263680" y="1234950"/>
                <a:ext cx="477838" cy="715963"/>
                <a:chOff x="4140" y="429"/>
                <a:chExt cx="1425" cy="2396"/>
              </a:xfrm>
            </p:grpSpPr>
            <p:sp>
              <p:nvSpPr>
                <p:cNvPr id="546" name="Freeform 321">
                  <a:extLst>
                    <a:ext uri="{FF2B5EF4-FFF2-40B4-BE49-F238E27FC236}">
                      <a16:creationId xmlns:a16="http://schemas.microsoft.com/office/drawing/2014/main" id="{BEC5D903-8ABE-D349-8FB8-1F0733D7C35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7" name="Rectangle 322">
                  <a:extLst>
                    <a:ext uri="{FF2B5EF4-FFF2-40B4-BE49-F238E27FC236}">
                      <a16:creationId xmlns:a16="http://schemas.microsoft.com/office/drawing/2014/main" id="{534FC966-A738-5346-9EAA-EA12C5BAE7BF}"/>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8" name="Freeform 323">
                  <a:extLst>
                    <a:ext uri="{FF2B5EF4-FFF2-40B4-BE49-F238E27FC236}">
                      <a16:creationId xmlns:a16="http://schemas.microsoft.com/office/drawing/2014/main" id="{C7AAE311-58A8-B540-B624-7805E2A9180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9" name="Freeform 324">
                  <a:extLst>
                    <a:ext uri="{FF2B5EF4-FFF2-40B4-BE49-F238E27FC236}">
                      <a16:creationId xmlns:a16="http://schemas.microsoft.com/office/drawing/2014/main" id="{4A162690-8387-C94A-859C-898885C0C58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0" name="Rectangle 325">
                  <a:extLst>
                    <a:ext uri="{FF2B5EF4-FFF2-40B4-BE49-F238E27FC236}">
                      <a16:creationId xmlns:a16="http://schemas.microsoft.com/office/drawing/2014/main" id="{B8FCFAA4-5C48-0E42-B3F1-753DEF9195D4}"/>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1" name="Group 326">
                  <a:extLst>
                    <a:ext uri="{FF2B5EF4-FFF2-40B4-BE49-F238E27FC236}">
                      <a16:creationId xmlns:a16="http://schemas.microsoft.com/office/drawing/2014/main" id="{F3C28584-49A3-D049-AF9D-3686D903CF4E}"/>
                    </a:ext>
                  </a:extLst>
                </p:cNvPr>
                <p:cNvGrpSpPr>
                  <a:grpSpLocks/>
                </p:cNvGrpSpPr>
                <p:nvPr/>
              </p:nvGrpSpPr>
              <p:grpSpPr bwMode="auto">
                <a:xfrm>
                  <a:off x="4749" y="668"/>
                  <a:ext cx="581" cy="145"/>
                  <a:chOff x="614" y="2568"/>
                  <a:chExt cx="725" cy="139"/>
                </a:xfrm>
              </p:grpSpPr>
              <p:sp>
                <p:nvSpPr>
                  <p:cNvPr id="576" name="AutoShape 327">
                    <a:extLst>
                      <a:ext uri="{FF2B5EF4-FFF2-40B4-BE49-F238E27FC236}">
                        <a16:creationId xmlns:a16="http://schemas.microsoft.com/office/drawing/2014/main" id="{6FB655FB-E665-6C42-A605-72C0C5F8EFD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7" name="AutoShape 328">
                    <a:extLst>
                      <a:ext uri="{FF2B5EF4-FFF2-40B4-BE49-F238E27FC236}">
                        <a16:creationId xmlns:a16="http://schemas.microsoft.com/office/drawing/2014/main" id="{632596E8-4400-A54F-A67A-E9F5167C71F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2" name="Rectangle 329">
                  <a:extLst>
                    <a:ext uri="{FF2B5EF4-FFF2-40B4-BE49-F238E27FC236}">
                      <a16:creationId xmlns:a16="http://schemas.microsoft.com/office/drawing/2014/main" id="{67BA56C1-E98C-B945-B3EF-CC7F50A4EC4D}"/>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3" name="Group 330">
                  <a:extLst>
                    <a:ext uri="{FF2B5EF4-FFF2-40B4-BE49-F238E27FC236}">
                      <a16:creationId xmlns:a16="http://schemas.microsoft.com/office/drawing/2014/main" id="{5DE83AEA-657B-A646-94EA-B784E11C0A6F}"/>
                    </a:ext>
                  </a:extLst>
                </p:cNvPr>
                <p:cNvGrpSpPr>
                  <a:grpSpLocks/>
                </p:cNvGrpSpPr>
                <p:nvPr/>
              </p:nvGrpSpPr>
              <p:grpSpPr bwMode="auto">
                <a:xfrm>
                  <a:off x="4747" y="994"/>
                  <a:ext cx="581" cy="134"/>
                  <a:chOff x="614" y="2568"/>
                  <a:chExt cx="725" cy="139"/>
                </a:xfrm>
              </p:grpSpPr>
              <p:sp>
                <p:nvSpPr>
                  <p:cNvPr id="574" name="AutoShape 331">
                    <a:extLst>
                      <a:ext uri="{FF2B5EF4-FFF2-40B4-BE49-F238E27FC236}">
                        <a16:creationId xmlns:a16="http://schemas.microsoft.com/office/drawing/2014/main" id="{D9691199-9F63-E04B-A044-88265C68367A}"/>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5" name="AutoShape 332">
                    <a:extLst>
                      <a:ext uri="{FF2B5EF4-FFF2-40B4-BE49-F238E27FC236}">
                        <a16:creationId xmlns:a16="http://schemas.microsoft.com/office/drawing/2014/main" id="{861BBB5E-4B29-9743-9562-40018933ADC7}"/>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4" name="Rectangle 333">
                  <a:extLst>
                    <a:ext uri="{FF2B5EF4-FFF2-40B4-BE49-F238E27FC236}">
                      <a16:creationId xmlns:a16="http://schemas.microsoft.com/office/drawing/2014/main" id="{5A0D44FC-AE5E-B848-BCCC-201581A9A88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5" name="Rectangle 334">
                  <a:extLst>
                    <a:ext uri="{FF2B5EF4-FFF2-40B4-BE49-F238E27FC236}">
                      <a16:creationId xmlns:a16="http://schemas.microsoft.com/office/drawing/2014/main" id="{25B33689-CD79-E34A-8116-B479B04C5A38}"/>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6" name="Group 335">
                  <a:extLst>
                    <a:ext uri="{FF2B5EF4-FFF2-40B4-BE49-F238E27FC236}">
                      <a16:creationId xmlns:a16="http://schemas.microsoft.com/office/drawing/2014/main" id="{AABC70E1-3FC5-214D-95EB-D858D7228452}"/>
                    </a:ext>
                  </a:extLst>
                </p:cNvPr>
                <p:cNvGrpSpPr>
                  <a:grpSpLocks/>
                </p:cNvGrpSpPr>
                <p:nvPr/>
              </p:nvGrpSpPr>
              <p:grpSpPr bwMode="auto">
                <a:xfrm>
                  <a:off x="4735" y="1627"/>
                  <a:ext cx="582" cy="151"/>
                  <a:chOff x="614" y="2568"/>
                  <a:chExt cx="725" cy="139"/>
                </a:xfrm>
              </p:grpSpPr>
              <p:sp>
                <p:nvSpPr>
                  <p:cNvPr id="572" name="AutoShape 336">
                    <a:extLst>
                      <a:ext uri="{FF2B5EF4-FFF2-40B4-BE49-F238E27FC236}">
                        <a16:creationId xmlns:a16="http://schemas.microsoft.com/office/drawing/2014/main" id="{C3D8D779-F8CB-CD40-BAC5-CB440D038F6E}"/>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3" name="AutoShape 337">
                    <a:extLst>
                      <a:ext uri="{FF2B5EF4-FFF2-40B4-BE49-F238E27FC236}">
                        <a16:creationId xmlns:a16="http://schemas.microsoft.com/office/drawing/2014/main" id="{A7DC0708-50B4-3B45-91FC-E9945608169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7" name="Freeform 338">
                  <a:extLst>
                    <a:ext uri="{FF2B5EF4-FFF2-40B4-BE49-F238E27FC236}">
                      <a16:creationId xmlns:a16="http://schemas.microsoft.com/office/drawing/2014/main" id="{F81DB241-8545-2F47-8ED3-BCEF09EE987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8" name="Group 339">
                  <a:extLst>
                    <a:ext uri="{FF2B5EF4-FFF2-40B4-BE49-F238E27FC236}">
                      <a16:creationId xmlns:a16="http://schemas.microsoft.com/office/drawing/2014/main" id="{660A80F0-E4A2-C94C-BA95-FC179A4D243E}"/>
                    </a:ext>
                  </a:extLst>
                </p:cNvPr>
                <p:cNvGrpSpPr>
                  <a:grpSpLocks/>
                </p:cNvGrpSpPr>
                <p:nvPr/>
              </p:nvGrpSpPr>
              <p:grpSpPr bwMode="auto">
                <a:xfrm>
                  <a:off x="4739" y="1327"/>
                  <a:ext cx="582" cy="139"/>
                  <a:chOff x="614" y="2568"/>
                  <a:chExt cx="725" cy="139"/>
                </a:xfrm>
              </p:grpSpPr>
              <p:sp>
                <p:nvSpPr>
                  <p:cNvPr id="570" name="AutoShape 340">
                    <a:extLst>
                      <a:ext uri="{FF2B5EF4-FFF2-40B4-BE49-F238E27FC236}">
                        <a16:creationId xmlns:a16="http://schemas.microsoft.com/office/drawing/2014/main" id="{44957B4E-FA72-F842-B1DF-482FEA10C28F}"/>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1" name="AutoShape 341">
                    <a:extLst>
                      <a:ext uri="{FF2B5EF4-FFF2-40B4-BE49-F238E27FC236}">
                        <a16:creationId xmlns:a16="http://schemas.microsoft.com/office/drawing/2014/main" id="{A4BF6B7D-79D5-BA42-AE47-51D796FD8758}"/>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9" name="Rectangle 342">
                  <a:extLst>
                    <a:ext uri="{FF2B5EF4-FFF2-40B4-BE49-F238E27FC236}">
                      <a16:creationId xmlns:a16="http://schemas.microsoft.com/office/drawing/2014/main" id="{3D2F04C3-4A89-044A-928B-7883BBCFE81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0" name="Freeform 343">
                  <a:extLst>
                    <a:ext uri="{FF2B5EF4-FFF2-40B4-BE49-F238E27FC236}">
                      <a16:creationId xmlns:a16="http://schemas.microsoft.com/office/drawing/2014/main" id="{C3465DBB-D953-194E-872E-54B6D50106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1" name="Freeform 344">
                  <a:extLst>
                    <a:ext uri="{FF2B5EF4-FFF2-40B4-BE49-F238E27FC236}">
                      <a16:creationId xmlns:a16="http://schemas.microsoft.com/office/drawing/2014/main" id="{F1A04862-B02B-6B41-98AF-CDF41D7DFC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2" name="Oval 345">
                  <a:extLst>
                    <a:ext uri="{FF2B5EF4-FFF2-40B4-BE49-F238E27FC236}">
                      <a16:creationId xmlns:a16="http://schemas.microsoft.com/office/drawing/2014/main" id="{9BD37437-ADA3-2944-BD51-EABFA9121F92}"/>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3" name="Freeform 346">
                  <a:extLst>
                    <a:ext uri="{FF2B5EF4-FFF2-40B4-BE49-F238E27FC236}">
                      <a16:creationId xmlns:a16="http://schemas.microsoft.com/office/drawing/2014/main" id="{60737BBB-1922-B94B-9F49-5D5A31340F2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4" name="AutoShape 347">
                  <a:extLst>
                    <a:ext uri="{FF2B5EF4-FFF2-40B4-BE49-F238E27FC236}">
                      <a16:creationId xmlns:a16="http://schemas.microsoft.com/office/drawing/2014/main" id="{69A87503-8E72-B04D-B43E-68DE386A28AF}"/>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5" name="AutoShape 348">
                  <a:extLst>
                    <a:ext uri="{FF2B5EF4-FFF2-40B4-BE49-F238E27FC236}">
                      <a16:creationId xmlns:a16="http://schemas.microsoft.com/office/drawing/2014/main" id="{9C242210-75A1-C74A-AD41-CD3DFBA513F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6" name="Oval 349">
                  <a:extLst>
                    <a:ext uri="{FF2B5EF4-FFF2-40B4-BE49-F238E27FC236}">
                      <a16:creationId xmlns:a16="http://schemas.microsoft.com/office/drawing/2014/main" id="{9E20BCA0-BB6D-EB46-A9ED-9D1E316B4D04}"/>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7" name="Oval 350">
                  <a:extLst>
                    <a:ext uri="{FF2B5EF4-FFF2-40B4-BE49-F238E27FC236}">
                      <a16:creationId xmlns:a16="http://schemas.microsoft.com/office/drawing/2014/main" id="{297213E3-E288-8241-B9F6-8960296E417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568" name="Oval 351">
                  <a:extLst>
                    <a:ext uri="{FF2B5EF4-FFF2-40B4-BE49-F238E27FC236}">
                      <a16:creationId xmlns:a16="http://schemas.microsoft.com/office/drawing/2014/main" id="{5DA2A59F-3932-6E44-9575-17A09BF9BD2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9" name="Rectangle 352">
                  <a:extLst>
                    <a:ext uri="{FF2B5EF4-FFF2-40B4-BE49-F238E27FC236}">
                      <a16:creationId xmlns:a16="http://schemas.microsoft.com/office/drawing/2014/main" id="{9C26FDA8-EA55-8941-A4CE-00104425A2CD}"/>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3" name="Group 96">
                <a:extLst>
                  <a:ext uri="{FF2B5EF4-FFF2-40B4-BE49-F238E27FC236}">
                    <a16:creationId xmlns:a16="http://schemas.microsoft.com/office/drawing/2014/main" id="{2000DD18-01EC-D249-9DB7-B38FA9A4FCDE}"/>
                  </a:ext>
                </a:extLst>
              </p:cNvPr>
              <p:cNvGrpSpPr>
                <a:grpSpLocks/>
              </p:cNvGrpSpPr>
              <p:nvPr/>
            </p:nvGrpSpPr>
            <p:grpSpPr bwMode="auto">
              <a:xfrm>
                <a:off x="7424017" y="1533400"/>
                <a:ext cx="809625" cy="1049338"/>
                <a:chOff x="4296" y="2627"/>
                <a:chExt cx="510" cy="661"/>
              </a:xfrm>
            </p:grpSpPr>
            <p:sp>
              <p:nvSpPr>
                <p:cNvPr id="501" name="Rectangle 97">
                  <a:extLst>
                    <a:ext uri="{FF2B5EF4-FFF2-40B4-BE49-F238E27FC236}">
                      <a16:creationId xmlns:a16="http://schemas.microsoft.com/office/drawing/2014/main" id="{B5114480-66D5-5F4F-8FBC-DCDDCD291F16}"/>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2" name="Text Box 98">
                  <a:extLst>
                    <a:ext uri="{FF2B5EF4-FFF2-40B4-BE49-F238E27FC236}">
                      <a16:creationId xmlns:a16="http://schemas.microsoft.com/office/drawing/2014/main" id="{6724E005-ABDA-2D4B-8176-871B891BA5F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3" name="Rectangle 99">
                  <a:extLst>
                    <a:ext uri="{FF2B5EF4-FFF2-40B4-BE49-F238E27FC236}">
                      <a16:creationId xmlns:a16="http://schemas.microsoft.com/office/drawing/2014/main" id="{20411000-C9BB-0146-BD6E-64ECE7F8CB80}"/>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4" name="Line 100">
                  <a:extLst>
                    <a:ext uri="{FF2B5EF4-FFF2-40B4-BE49-F238E27FC236}">
                      <a16:creationId xmlns:a16="http://schemas.microsoft.com/office/drawing/2014/main" id="{417734CA-B3E5-ED4D-A76B-C9B698139B16}"/>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5" name="Line 101">
                  <a:extLst>
                    <a:ext uri="{FF2B5EF4-FFF2-40B4-BE49-F238E27FC236}">
                      <a16:creationId xmlns:a16="http://schemas.microsoft.com/office/drawing/2014/main" id="{8B7FC465-941C-F44A-8BB8-04BF5FE7DEF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6" name="Line 102">
                  <a:extLst>
                    <a:ext uri="{FF2B5EF4-FFF2-40B4-BE49-F238E27FC236}">
                      <a16:creationId xmlns:a16="http://schemas.microsoft.com/office/drawing/2014/main" id="{D3CD8D46-5D1A-864D-9835-95D91C69A191}"/>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7" name="Line 103">
                  <a:extLst>
                    <a:ext uri="{FF2B5EF4-FFF2-40B4-BE49-F238E27FC236}">
                      <a16:creationId xmlns:a16="http://schemas.microsoft.com/office/drawing/2014/main" id="{0FF0EB99-7ED7-A54F-9F34-F24C7C5F10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8" name="Line 104">
                  <a:extLst>
                    <a:ext uri="{FF2B5EF4-FFF2-40B4-BE49-F238E27FC236}">
                      <a16:creationId xmlns:a16="http://schemas.microsoft.com/office/drawing/2014/main" id="{809DF9DB-9AF7-1548-B87E-4B6AF3CAC2A6}"/>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9" name="Line 105">
                  <a:extLst>
                    <a:ext uri="{FF2B5EF4-FFF2-40B4-BE49-F238E27FC236}">
                      <a16:creationId xmlns:a16="http://schemas.microsoft.com/office/drawing/2014/main" id="{5A1CA32A-2C23-8643-B0AD-CC79C24E333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0" name="Line 106">
                  <a:extLst>
                    <a:ext uri="{FF2B5EF4-FFF2-40B4-BE49-F238E27FC236}">
                      <a16:creationId xmlns:a16="http://schemas.microsoft.com/office/drawing/2014/main" id="{F1A1145A-6963-0D4A-B4F9-013614B7150C}"/>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1" name="Rectangle 107">
                  <a:extLst>
                    <a:ext uri="{FF2B5EF4-FFF2-40B4-BE49-F238E27FC236}">
                      <a16:creationId xmlns:a16="http://schemas.microsoft.com/office/drawing/2014/main" id="{F0E0A255-DDCC-F14C-897A-AE9D1CEAF50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2" name="Rectangle 108">
                  <a:extLst>
                    <a:ext uri="{FF2B5EF4-FFF2-40B4-BE49-F238E27FC236}">
                      <a16:creationId xmlns:a16="http://schemas.microsoft.com/office/drawing/2014/main" id="{A8229304-AE2F-4B4F-9A8B-A0DA1B2A36DC}"/>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3" name="Rectangle 109">
                  <a:extLst>
                    <a:ext uri="{FF2B5EF4-FFF2-40B4-BE49-F238E27FC236}">
                      <a16:creationId xmlns:a16="http://schemas.microsoft.com/office/drawing/2014/main" id="{07C5E7BA-0901-FE41-A8A0-490D8AD03E6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4" name="Rectangle 110">
                  <a:extLst>
                    <a:ext uri="{FF2B5EF4-FFF2-40B4-BE49-F238E27FC236}">
                      <a16:creationId xmlns:a16="http://schemas.microsoft.com/office/drawing/2014/main" id="{421A29F7-5907-194D-9393-AFD8435D109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5" name="Rectangle 111">
                  <a:extLst>
                    <a:ext uri="{FF2B5EF4-FFF2-40B4-BE49-F238E27FC236}">
                      <a16:creationId xmlns:a16="http://schemas.microsoft.com/office/drawing/2014/main" id="{48DD03FB-6798-ED44-8836-A7F08A83D7A3}"/>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grpSp>
        <p:nvGrpSpPr>
          <p:cNvPr id="22" name="Group 21">
            <a:extLst>
              <a:ext uri="{FF2B5EF4-FFF2-40B4-BE49-F238E27FC236}">
                <a16:creationId xmlns:a16="http://schemas.microsoft.com/office/drawing/2014/main" id="{5D47C044-747C-144D-AAD3-503C152CDDD4}"/>
              </a:ext>
            </a:extLst>
          </p:cNvPr>
          <p:cNvGrpSpPr/>
          <p:nvPr/>
        </p:nvGrpSpPr>
        <p:grpSpPr>
          <a:xfrm>
            <a:off x="7036667" y="2001712"/>
            <a:ext cx="2349500" cy="2209800"/>
            <a:chOff x="7036667" y="2001712"/>
            <a:chExt cx="2349500" cy="2209800"/>
          </a:xfrm>
        </p:grpSpPr>
        <p:grpSp>
          <p:nvGrpSpPr>
            <p:cNvPr id="21" name="Group 20">
              <a:extLst>
                <a:ext uri="{FF2B5EF4-FFF2-40B4-BE49-F238E27FC236}">
                  <a16:creationId xmlns:a16="http://schemas.microsoft.com/office/drawing/2014/main" id="{72D7673F-3C6E-3A4B-BC47-0EEF8794D17D}"/>
                </a:ext>
              </a:extLst>
            </p:cNvPr>
            <p:cNvGrpSpPr/>
            <p:nvPr/>
          </p:nvGrpSpPr>
          <p:grpSpPr>
            <a:xfrm>
              <a:off x="8262217" y="3125662"/>
              <a:ext cx="1123950" cy="1085850"/>
              <a:chOff x="8262217" y="3125662"/>
              <a:chExt cx="1123950" cy="1085850"/>
            </a:xfrm>
          </p:grpSpPr>
          <p:sp>
            <p:nvSpPr>
              <p:cNvPr id="454" name="Line 117">
                <a:extLst>
                  <a:ext uri="{FF2B5EF4-FFF2-40B4-BE49-F238E27FC236}">
                    <a16:creationId xmlns:a16="http://schemas.microsoft.com/office/drawing/2014/main" id="{4A29E487-CD56-8749-B78A-9DA7D6B3AEC9}"/>
                  </a:ext>
                </a:extLst>
              </p:cNvPr>
              <p:cNvSpPr>
                <a:spLocks noChangeShapeType="1"/>
              </p:cNvSpPr>
              <p:nvPr/>
            </p:nvSpPr>
            <p:spPr bwMode="auto">
              <a:xfrm flipV="1">
                <a:off x="8262217" y="3125662"/>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6" name="Group 119">
                <a:extLst>
                  <a:ext uri="{FF2B5EF4-FFF2-40B4-BE49-F238E27FC236}">
                    <a16:creationId xmlns:a16="http://schemas.microsoft.com/office/drawing/2014/main" id="{8392F016-E5DA-B045-8480-EE0CC242FE54}"/>
                  </a:ext>
                </a:extLst>
              </p:cNvPr>
              <p:cNvGrpSpPr>
                <a:grpSpLocks/>
              </p:cNvGrpSpPr>
              <p:nvPr/>
            </p:nvGrpSpPr>
            <p:grpSpPr bwMode="auto">
              <a:xfrm>
                <a:off x="8365405" y="3419350"/>
                <a:ext cx="1017588" cy="523875"/>
                <a:chOff x="3749" y="2537"/>
                <a:chExt cx="641" cy="330"/>
              </a:xfrm>
            </p:grpSpPr>
            <p:sp>
              <p:nvSpPr>
                <p:cNvPr id="499" name="Rectangle 120">
                  <a:extLst>
                    <a:ext uri="{FF2B5EF4-FFF2-40B4-BE49-F238E27FC236}">
                      <a16:creationId xmlns:a16="http://schemas.microsoft.com/office/drawing/2014/main" id="{099A1A3B-91B2-8044-BF4F-8328704158E2}"/>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0" name="Text Box 121">
                  <a:extLst>
                    <a:ext uri="{FF2B5EF4-FFF2-40B4-BE49-F238E27FC236}">
                      <a16:creationId xmlns:a16="http://schemas.microsoft.com/office/drawing/2014/main" id="{F33E0D1E-FA20-9F44-8584-F9EC6F285FA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20" name="Group 19">
              <a:extLst>
                <a:ext uri="{FF2B5EF4-FFF2-40B4-BE49-F238E27FC236}">
                  <a16:creationId xmlns:a16="http://schemas.microsoft.com/office/drawing/2014/main" id="{E18BCB51-C445-2B48-96E9-33A1177485C4}"/>
                </a:ext>
              </a:extLst>
            </p:cNvPr>
            <p:cNvGrpSpPr/>
            <p:nvPr/>
          </p:nvGrpSpPr>
          <p:grpSpPr>
            <a:xfrm>
              <a:off x="8262217" y="2001712"/>
              <a:ext cx="1123950" cy="790575"/>
              <a:chOff x="8262217" y="2001712"/>
              <a:chExt cx="1123950" cy="790575"/>
            </a:xfrm>
          </p:grpSpPr>
          <p:sp>
            <p:nvSpPr>
              <p:cNvPr id="450" name="Line 9">
                <a:extLst>
                  <a:ext uri="{FF2B5EF4-FFF2-40B4-BE49-F238E27FC236}">
                    <a16:creationId xmlns:a16="http://schemas.microsoft.com/office/drawing/2014/main" id="{C85D5474-FE98-384B-A663-0D4ACC9DB90E}"/>
                  </a:ext>
                </a:extLst>
              </p:cNvPr>
              <p:cNvSpPr>
                <a:spLocks noChangeShapeType="1"/>
              </p:cNvSpPr>
              <p:nvPr/>
            </p:nvSpPr>
            <p:spPr bwMode="auto">
              <a:xfrm>
                <a:off x="8262217" y="2001712"/>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7" name="Group 122">
                <a:extLst>
                  <a:ext uri="{FF2B5EF4-FFF2-40B4-BE49-F238E27FC236}">
                    <a16:creationId xmlns:a16="http://schemas.microsoft.com/office/drawing/2014/main" id="{BBA0AF8E-CB3A-0344-A62B-9959A4196C30}"/>
                  </a:ext>
                </a:extLst>
              </p:cNvPr>
              <p:cNvGrpSpPr>
                <a:grpSpLocks/>
              </p:cNvGrpSpPr>
              <p:nvPr/>
            </p:nvGrpSpPr>
            <p:grpSpPr bwMode="auto">
              <a:xfrm>
                <a:off x="8327305" y="2162050"/>
                <a:ext cx="1017588" cy="523875"/>
                <a:chOff x="3749" y="2537"/>
                <a:chExt cx="641" cy="330"/>
              </a:xfrm>
            </p:grpSpPr>
            <p:sp>
              <p:nvSpPr>
                <p:cNvPr id="497" name="Rectangle 123">
                  <a:extLst>
                    <a:ext uri="{FF2B5EF4-FFF2-40B4-BE49-F238E27FC236}">
                      <a16:creationId xmlns:a16="http://schemas.microsoft.com/office/drawing/2014/main" id="{099C1906-3821-1543-9E10-34EA59C232C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8" name="Text Box 124">
                  <a:extLst>
                    <a:ext uri="{FF2B5EF4-FFF2-40B4-BE49-F238E27FC236}">
                      <a16:creationId xmlns:a16="http://schemas.microsoft.com/office/drawing/2014/main" id="{3EBC20E8-2C79-0144-BCCC-FDC909C15AE0}"/>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19" name="Group 18">
              <a:extLst>
                <a:ext uri="{FF2B5EF4-FFF2-40B4-BE49-F238E27FC236}">
                  <a16:creationId xmlns:a16="http://schemas.microsoft.com/office/drawing/2014/main" id="{09517890-8B38-E244-82C5-964EF5D704FC}"/>
                </a:ext>
              </a:extLst>
            </p:cNvPr>
            <p:cNvGrpSpPr/>
            <p:nvPr/>
          </p:nvGrpSpPr>
          <p:grpSpPr>
            <a:xfrm>
              <a:off x="7036667" y="2601787"/>
              <a:ext cx="1017588" cy="1247775"/>
              <a:chOff x="7036667" y="2601787"/>
              <a:chExt cx="1017588" cy="1247775"/>
            </a:xfrm>
          </p:grpSpPr>
          <p:sp>
            <p:nvSpPr>
              <p:cNvPr id="455" name="Line 118">
                <a:extLst>
                  <a:ext uri="{FF2B5EF4-FFF2-40B4-BE49-F238E27FC236}">
                    <a16:creationId xmlns:a16="http://schemas.microsoft.com/office/drawing/2014/main" id="{3E2BA10C-F026-3444-9F81-F7136C415AE4}"/>
                  </a:ext>
                </a:extLst>
              </p:cNvPr>
              <p:cNvSpPr>
                <a:spLocks noChangeShapeType="1"/>
              </p:cNvSpPr>
              <p:nvPr/>
            </p:nvSpPr>
            <p:spPr bwMode="auto">
              <a:xfrm flipH="1" flipV="1">
                <a:off x="7519267" y="2601787"/>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8" name="Group 125">
                <a:extLst>
                  <a:ext uri="{FF2B5EF4-FFF2-40B4-BE49-F238E27FC236}">
                    <a16:creationId xmlns:a16="http://schemas.microsoft.com/office/drawing/2014/main" id="{01686861-2518-7E4A-9CA7-12F4D39AF89A}"/>
                  </a:ext>
                </a:extLst>
              </p:cNvPr>
              <p:cNvGrpSpPr>
                <a:grpSpLocks/>
              </p:cNvGrpSpPr>
              <p:nvPr/>
            </p:nvGrpSpPr>
            <p:grpSpPr bwMode="auto">
              <a:xfrm>
                <a:off x="7036667" y="2809750"/>
                <a:ext cx="1017588" cy="523875"/>
                <a:chOff x="3770" y="2495"/>
                <a:chExt cx="641" cy="330"/>
              </a:xfrm>
            </p:grpSpPr>
            <p:sp>
              <p:nvSpPr>
                <p:cNvPr id="495" name="Rectangle 126">
                  <a:extLst>
                    <a:ext uri="{FF2B5EF4-FFF2-40B4-BE49-F238E27FC236}">
                      <a16:creationId xmlns:a16="http://schemas.microsoft.com/office/drawing/2014/main" id="{316A9CDF-5E07-6F44-8D92-09FD292C8BE3}"/>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6" name="Text Box 127">
                  <a:extLst>
                    <a:ext uri="{FF2B5EF4-FFF2-40B4-BE49-F238E27FC236}">
                      <a16:creationId xmlns:a16="http://schemas.microsoft.com/office/drawing/2014/main" id="{B5260883-E51F-614F-B418-1ADE3913D561}"/>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grpSp>
        <p:nvGrpSpPr>
          <p:cNvPr id="14" name="Group 13">
            <a:extLst>
              <a:ext uri="{FF2B5EF4-FFF2-40B4-BE49-F238E27FC236}">
                <a16:creationId xmlns:a16="http://schemas.microsoft.com/office/drawing/2014/main" id="{A01D6118-1EED-624E-97BF-35AEC3281607}"/>
              </a:ext>
            </a:extLst>
          </p:cNvPr>
          <p:cNvGrpSpPr/>
          <p:nvPr/>
        </p:nvGrpSpPr>
        <p:grpSpPr>
          <a:xfrm>
            <a:off x="7646267" y="801562"/>
            <a:ext cx="3668713" cy="5118100"/>
            <a:chOff x="7646267" y="801562"/>
            <a:chExt cx="3668713" cy="5118100"/>
          </a:xfrm>
        </p:grpSpPr>
        <p:grpSp>
          <p:nvGrpSpPr>
            <p:cNvPr id="459" name="Group 423">
              <a:extLst>
                <a:ext uri="{FF2B5EF4-FFF2-40B4-BE49-F238E27FC236}">
                  <a16:creationId xmlns:a16="http://schemas.microsoft.com/office/drawing/2014/main" id="{A4841B85-38B7-2D4B-8B88-1F35C663B600}"/>
                </a:ext>
              </a:extLst>
            </p:cNvPr>
            <p:cNvGrpSpPr>
              <a:grpSpLocks/>
            </p:cNvGrpSpPr>
            <p:nvPr/>
          </p:nvGrpSpPr>
          <p:grpSpPr bwMode="auto">
            <a:xfrm>
              <a:off x="8016155" y="801562"/>
              <a:ext cx="925513" cy="1054100"/>
              <a:chOff x="3566" y="550"/>
              <a:chExt cx="583" cy="664"/>
            </a:xfrm>
          </p:grpSpPr>
          <p:grpSp>
            <p:nvGrpSpPr>
              <p:cNvPr id="490" name="Group 353">
                <a:extLst>
                  <a:ext uri="{FF2B5EF4-FFF2-40B4-BE49-F238E27FC236}">
                    <a16:creationId xmlns:a16="http://schemas.microsoft.com/office/drawing/2014/main" id="{AFD4D502-A0F1-D149-A78A-D73A82AE8BEA}"/>
                  </a:ext>
                </a:extLst>
              </p:cNvPr>
              <p:cNvGrpSpPr>
                <a:grpSpLocks/>
              </p:cNvGrpSpPr>
              <p:nvPr/>
            </p:nvGrpSpPr>
            <p:grpSpPr bwMode="auto">
              <a:xfrm>
                <a:off x="3588" y="692"/>
                <a:ext cx="561" cy="522"/>
                <a:chOff x="-44" y="1473"/>
                <a:chExt cx="981" cy="1105"/>
              </a:xfrm>
            </p:grpSpPr>
            <p:pic>
              <p:nvPicPr>
                <p:cNvPr id="493" name="Picture 354" descr="desktop_computer_stylized_medium">
                  <a:extLst>
                    <a:ext uri="{FF2B5EF4-FFF2-40B4-BE49-F238E27FC236}">
                      <a16:creationId xmlns:a16="http://schemas.microsoft.com/office/drawing/2014/main" id="{40D93FD7-DFF9-2B4D-B3B7-4EC913BFD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355">
                  <a:extLst>
                    <a:ext uri="{FF2B5EF4-FFF2-40B4-BE49-F238E27FC236}">
                      <a16:creationId xmlns:a16="http://schemas.microsoft.com/office/drawing/2014/main" id="{A72A10F8-9FD3-CC47-9469-090A81B9755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91" name="Rectangle 115">
                <a:extLst>
                  <a:ext uri="{FF2B5EF4-FFF2-40B4-BE49-F238E27FC236}">
                    <a16:creationId xmlns:a16="http://schemas.microsoft.com/office/drawing/2014/main" id="{D2C77E00-23F4-184B-A27D-C6B49F75B60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2" name="Text Box 116">
                <a:extLst>
                  <a:ext uri="{FF2B5EF4-FFF2-40B4-BE49-F238E27FC236}">
                    <a16:creationId xmlns:a16="http://schemas.microsoft.com/office/drawing/2014/main" id="{05F0290A-395C-4C46-87E1-FADC8794D6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0" name="Group 424">
              <a:extLst>
                <a:ext uri="{FF2B5EF4-FFF2-40B4-BE49-F238E27FC236}">
                  <a16:creationId xmlns:a16="http://schemas.microsoft.com/office/drawing/2014/main" id="{0A992F9B-3334-A546-963A-48B938222048}"/>
                </a:ext>
              </a:extLst>
            </p:cNvPr>
            <p:cNvGrpSpPr>
              <a:grpSpLocks/>
            </p:cNvGrpSpPr>
            <p:nvPr/>
          </p:nvGrpSpPr>
          <p:grpSpPr bwMode="auto">
            <a:xfrm>
              <a:off x="10052917" y="1617537"/>
              <a:ext cx="925513" cy="1054100"/>
              <a:chOff x="3566" y="550"/>
              <a:chExt cx="583" cy="664"/>
            </a:xfrm>
          </p:grpSpPr>
          <p:grpSp>
            <p:nvGrpSpPr>
              <p:cNvPr id="485" name="Group 425">
                <a:extLst>
                  <a:ext uri="{FF2B5EF4-FFF2-40B4-BE49-F238E27FC236}">
                    <a16:creationId xmlns:a16="http://schemas.microsoft.com/office/drawing/2014/main" id="{EB280194-5E79-4E47-B5D1-CEEB0FF6E43E}"/>
                  </a:ext>
                </a:extLst>
              </p:cNvPr>
              <p:cNvGrpSpPr>
                <a:grpSpLocks/>
              </p:cNvGrpSpPr>
              <p:nvPr/>
            </p:nvGrpSpPr>
            <p:grpSpPr bwMode="auto">
              <a:xfrm>
                <a:off x="3588" y="692"/>
                <a:ext cx="561" cy="522"/>
                <a:chOff x="-44" y="1473"/>
                <a:chExt cx="981" cy="1105"/>
              </a:xfrm>
            </p:grpSpPr>
            <p:pic>
              <p:nvPicPr>
                <p:cNvPr id="488" name="Picture 426" descr="desktop_computer_stylized_medium">
                  <a:extLst>
                    <a:ext uri="{FF2B5EF4-FFF2-40B4-BE49-F238E27FC236}">
                      <a16:creationId xmlns:a16="http://schemas.microsoft.com/office/drawing/2014/main" id="{95DD2938-B3F4-354F-AEEE-742FDF85FD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427">
                  <a:extLst>
                    <a:ext uri="{FF2B5EF4-FFF2-40B4-BE49-F238E27FC236}">
                      <a16:creationId xmlns:a16="http://schemas.microsoft.com/office/drawing/2014/main" id="{BD5151DD-FB70-C543-90A7-B0F10EB6BD0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6" name="Rectangle 115">
                <a:extLst>
                  <a:ext uri="{FF2B5EF4-FFF2-40B4-BE49-F238E27FC236}">
                    <a16:creationId xmlns:a16="http://schemas.microsoft.com/office/drawing/2014/main" id="{85717AA4-5337-0347-AD50-71DA1D854992}"/>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7" name="Text Box 116">
                <a:extLst>
                  <a:ext uri="{FF2B5EF4-FFF2-40B4-BE49-F238E27FC236}">
                    <a16:creationId xmlns:a16="http://schemas.microsoft.com/office/drawing/2014/main" id="{F3AA3464-AD31-9B4B-A076-587DC96DE069}"/>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1" name="Group 430">
              <a:extLst>
                <a:ext uri="{FF2B5EF4-FFF2-40B4-BE49-F238E27FC236}">
                  <a16:creationId xmlns:a16="http://schemas.microsoft.com/office/drawing/2014/main" id="{217AD242-63DC-3246-8983-194F60A7EA58}"/>
                </a:ext>
              </a:extLst>
            </p:cNvPr>
            <p:cNvGrpSpPr>
              <a:grpSpLocks/>
            </p:cNvGrpSpPr>
            <p:nvPr/>
          </p:nvGrpSpPr>
          <p:grpSpPr bwMode="auto">
            <a:xfrm>
              <a:off x="10389467" y="2379537"/>
              <a:ext cx="925513" cy="1054100"/>
              <a:chOff x="3566" y="550"/>
              <a:chExt cx="583" cy="664"/>
            </a:xfrm>
          </p:grpSpPr>
          <p:grpSp>
            <p:nvGrpSpPr>
              <p:cNvPr id="480" name="Group 431">
                <a:extLst>
                  <a:ext uri="{FF2B5EF4-FFF2-40B4-BE49-F238E27FC236}">
                    <a16:creationId xmlns:a16="http://schemas.microsoft.com/office/drawing/2014/main" id="{974C24FF-AF5F-3E4F-99B8-149696D509B6}"/>
                  </a:ext>
                </a:extLst>
              </p:cNvPr>
              <p:cNvGrpSpPr>
                <a:grpSpLocks/>
              </p:cNvGrpSpPr>
              <p:nvPr/>
            </p:nvGrpSpPr>
            <p:grpSpPr bwMode="auto">
              <a:xfrm>
                <a:off x="3588" y="692"/>
                <a:ext cx="561" cy="522"/>
                <a:chOff x="-44" y="1473"/>
                <a:chExt cx="981" cy="1105"/>
              </a:xfrm>
            </p:grpSpPr>
            <p:pic>
              <p:nvPicPr>
                <p:cNvPr id="483" name="Picture 432" descr="desktop_computer_stylized_medium">
                  <a:extLst>
                    <a:ext uri="{FF2B5EF4-FFF2-40B4-BE49-F238E27FC236}">
                      <a16:creationId xmlns:a16="http://schemas.microsoft.com/office/drawing/2014/main" id="{94FD5029-BA20-704F-8C99-9B3D77F96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433">
                  <a:extLst>
                    <a:ext uri="{FF2B5EF4-FFF2-40B4-BE49-F238E27FC236}">
                      <a16:creationId xmlns:a16="http://schemas.microsoft.com/office/drawing/2014/main" id="{63FE5925-A7DE-BB48-8E9D-2F611B484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1" name="Rectangle 115">
                <a:extLst>
                  <a:ext uri="{FF2B5EF4-FFF2-40B4-BE49-F238E27FC236}">
                    <a16:creationId xmlns:a16="http://schemas.microsoft.com/office/drawing/2014/main" id="{7AA59CDE-1819-E74E-B35C-280552DE498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2" name="Text Box 116">
                <a:extLst>
                  <a:ext uri="{FF2B5EF4-FFF2-40B4-BE49-F238E27FC236}">
                    <a16:creationId xmlns:a16="http://schemas.microsoft.com/office/drawing/2014/main" id="{941C260D-0416-B942-8EC7-39E82157676F}"/>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2" name="Group 436">
              <a:extLst>
                <a:ext uri="{FF2B5EF4-FFF2-40B4-BE49-F238E27FC236}">
                  <a16:creationId xmlns:a16="http://schemas.microsoft.com/office/drawing/2014/main" id="{7C7726AC-BD2A-0D41-9985-169CF8BB6630}"/>
                </a:ext>
              </a:extLst>
            </p:cNvPr>
            <p:cNvGrpSpPr>
              <a:grpSpLocks/>
            </p:cNvGrpSpPr>
            <p:nvPr/>
          </p:nvGrpSpPr>
          <p:grpSpPr bwMode="auto">
            <a:xfrm>
              <a:off x="10257705" y="3427287"/>
              <a:ext cx="925513" cy="1054100"/>
              <a:chOff x="3566" y="550"/>
              <a:chExt cx="583" cy="664"/>
            </a:xfrm>
          </p:grpSpPr>
          <p:grpSp>
            <p:nvGrpSpPr>
              <p:cNvPr id="475" name="Group 437">
                <a:extLst>
                  <a:ext uri="{FF2B5EF4-FFF2-40B4-BE49-F238E27FC236}">
                    <a16:creationId xmlns:a16="http://schemas.microsoft.com/office/drawing/2014/main" id="{3B182536-5340-6041-A241-A859D9FD3438}"/>
                  </a:ext>
                </a:extLst>
              </p:cNvPr>
              <p:cNvGrpSpPr>
                <a:grpSpLocks/>
              </p:cNvGrpSpPr>
              <p:nvPr/>
            </p:nvGrpSpPr>
            <p:grpSpPr bwMode="auto">
              <a:xfrm>
                <a:off x="3588" y="692"/>
                <a:ext cx="561" cy="522"/>
                <a:chOff x="-44" y="1473"/>
                <a:chExt cx="981" cy="1105"/>
              </a:xfrm>
            </p:grpSpPr>
            <p:pic>
              <p:nvPicPr>
                <p:cNvPr id="478" name="Picture 438" descr="desktop_computer_stylized_medium">
                  <a:extLst>
                    <a:ext uri="{FF2B5EF4-FFF2-40B4-BE49-F238E27FC236}">
                      <a16:creationId xmlns:a16="http://schemas.microsoft.com/office/drawing/2014/main" id="{481C4835-370F-7644-B8B7-6521A7986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439">
                  <a:extLst>
                    <a:ext uri="{FF2B5EF4-FFF2-40B4-BE49-F238E27FC236}">
                      <a16:creationId xmlns:a16="http://schemas.microsoft.com/office/drawing/2014/main" id="{6E3E1766-B8F7-7441-8310-5BA46E231C2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6" name="Rectangle 115">
                <a:extLst>
                  <a:ext uri="{FF2B5EF4-FFF2-40B4-BE49-F238E27FC236}">
                    <a16:creationId xmlns:a16="http://schemas.microsoft.com/office/drawing/2014/main" id="{AC16B0B6-DEAD-0947-9235-51B6011023CB}"/>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7" name="Text Box 116">
                <a:extLst>
                  <a:ext uri="{FF2B5EF4-FFF2-40B4-BE49-F238E27FC236}">
                    <a16:creationId xmlns:a16="http://schemas.microsoft.com/office/drawing/2014/main" id="{DDD55D7A-2C9E-A146-81FE-681A98F3F80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3" name="Group 442">
              <a:extLst>
                <a:ext uri="{FF2B5EF4-FFF2-40B4-BE49-F238E27FC236}">
                  <a16:creationId xmlns:a16="http://schemas.microsoft.com/office/drawing/2014/main" id="{759437D6-E987-894D-862E-069CDBFFC0D8}"/>
                </a:ext>
              </a:extLst>
            </p:cNvPr>
            <p:cNvGrpSpPr>
              <a:grpSpLocks/>
            </p:cNvGrpSpPr>
            <p:nvPr/>
          </p:nvGrpSpPr>
          <p:grpSpPr bwMode="auto">
            <a:xfrm>
              <a:off x="7646267" y="4865562"/>
              <a:ext cx="925513" cy="1054100"/>
              <a:chOff x="3566" y="550"/>
              <a:chExt cx="583" cy="664"/>
            </a:xfrm>
          </p:grpSpPr>
          <p:grpSp>
            <p:nvGrpSpPr>
              <p:cNvPr id="470" name="Group 443">
                <a:extLst>
                  <a:ext uri="{FF2B5EF4-FFF2-40B4-BE49-F238E27FC236}">
                    <a16:creationId xmlns:a16="http://schemas.microsoft.com/office/drawing/2014/main" id="{D021EB12-4106-5D49-896F-C2B3F59B808C}"/>
                  </a:ext>
                </a:extLst>
              </p:cNvPr>
              <p:cNvGrpSpPr>
                <a:grpSpLocks/>
              </p:cNvGrpSpPr>
              <p:nvPr/>
            </p:nvGrpSpPr>
            <p:grpSpPr bwMode="auto">
              <a:xfrm>
                <a:off x="3588" y="692"/>
                <a:ext cx="561" cy="522"/>
                <a:chOff x="-44" y="1473"/>
                <a:chExt cx="981" cy="1105"/>
              </a:xfrm>
            </p:grpSpPr>
            <p:pic>
              <p:nvPicPr>
                <p:cNvPr id="473" name="Picture 444" descr="desktop_computer_stylized_medium">
                  <a:extLst>
                    <a:ext uri="{FF2B5EF4-FFF2-40B4-BE49-F238E27FC236}">
                      <a16:creationId xmlns:a16="http://schemas.microsoft.com/office/drawing/2014/main" id="{C1FE92BF-C380-984A-8786-0046B85D4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445">
                  <a:extLst>
                    <a:ext uri="{FF2B5EF4-FFF2-40B4-BE49-F238E27FC236}">
                      <a16:creationId xmlns:a16="http://schemas.microsoft.com/office/drawing/2014/main" id="{EC0BFAF3-2E7D-9647-94C6-0E8121FA17C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1" name="Rectangle 115">
                <a:extLst>
                  <a:ext uri="{FF2B5EF4-FFF2-40B4-BE49-F238E27FC236}">
                    <a16:creationId xmlns:a16="http://schemas.microsoft.com/office/drawing/2014/main" id="{0EE4B6E2-5850-3440-9D64-C4F95323957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Text Box 116">
                <a:extLst>
                  <a:ext uri="{FF2B5EF4-FFF2-40B4-BE49-F238E27FC236}">
                    <a16:creationId xmlns:a16="http://schemas.microsoft.com/office/drawing/2014/main" id="{4630A927-61B1-794F-B5F8-8FE57CCE3DDD}"/>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4" name="Group 448">
              <a:extLst>
                <a:ext uri="{FF2B5EF4-FFF2-40B4-BE49-F238E27FC236}">
                  <a16:creationId xmlns:a16="http://schemas.microsoft.com/office/drawing/2014/main" id="{515DE8BB-C137-2A4A-93F2-F5B0D57841F8}"/>
                </a:ext>
              </a:extLst>
            </p:cNvPr>
            <p:cNvGrpSpPr>
              <a:grpSpLocks/>
            </p:cNvGrpSpPr>
            <p:nvPr/>
          </p:nvGrpSpPr>
          <p:grpSpPr bwMode="auto">
            <a:xfrm>
              <a:off x="8374930" y="4246437"/>
              <a:ext cx="925513" cy="1054100"/>
              <a:chOff x="3566" y="550"/>
              <a:chExt cx="583" cy="664"/>
            </a:xfrm>
          </p:grpSpPr>
          <p:grpSp>
            <p:nvGrpSpPr>
              <p:cNvPr id="465" name="Group 449">
                <a:extLst>
                  <a:ext uri="{FF2B5EF4-FFF2-40B4-BE49-F238E27FC236}">
                    <a16:creationId xmlns:a16="http://schemas.microsoft.com/office/drawing/2014/main" id="{8057BAD2-00F7-A94E-A7F8-44AFC3CE28A9}"/>
                  </a:ext>
                </a:extLst>
              </p:cNvPr>
              <p:cNvGrpSpPr>
                <a:grpSpLocks/>
              </p:cNvGrpSpPr>
              <p:nvPr/>
            </p:nvGrpSpPr>
            <p:grpSpPr bwMode="auto">
              <a:xfrm>
                <a:off x="3588" y="692"/>
                <a:ext cx="561" cy="522"/>
                <a:chOff x="-44" y="1473"/>
                <a:chExt cx="981" cy="1105"/>
              </a:xfrm>
            </p:grpSpPr>
            <p:pic>
              <p:nvPicPr>
                <p:cNvPr id="468" name="Picture 450" descr="desktop_computer_stylized_medium">
                  <a:extLst>
                    <a:ext uri="{FF2B5EF4-FFF2-40B4-BE49-F238E27FC236}">
                      <a16:creationId xmlns:a16="http://schemas.microsoft.com/office/drawing/2014/main" id="{DA8399E4-9D09-8A45-9879-F4564EC5EF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 name="Freeform 451">
                  <a:extLst>
                    <a:ext uri="{FF2B5EF4-FFF2-40B4-BE49-F238E27FC236}">
                      <a16:creationId xmlns:a16="http://schemas.microsoft.com/office/drawing/2014/main" id="{78EC18F8-DAAD-5B40-9CCE-F03A34A9B7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66" name="Rectangle 115">
                <a:extLst>
                  <a:ext uri="{FF2B5EF4-FFF2-40B4-BE49-F238E27FC236}">
                    <a16:creationId xmlns:a16="http://schemas.microsoft.com/office/drawing/2014/main" id="{9FD242AB-CF7E-5A41-A996-C099073211E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7" name="Text Box 116">
                <a:extLst>
                  <a:ext uri="{FF2B5EF4-FFF2-40B4-BE49-F238E27FC236}">
                    <a16:creationId xmlns:a16="http://schemas.microsoft.com/office/drawing/2014/main" id="{3C6A79A8-1567-FD40-9962-83B61094D5B0}"/>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21" name="Slide Number Placeholder 2">
            <a:extLst>
              <a:ext uri="{FF2B5EF4-FFF2-40B4-BE49-F238E27FC236}">
                <a16:creationId xmlns:a16="http://schemas.microsoft.com/office/drawing/2014/main" id="{949759AD-1D73-0346-A427-7818B3333A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63</a:t>
            </a:fld>
            <a:endParaRPr lang="en-US" dirty="0"/>
          </a:p>
        </p:txBody>
      </p:sp>
    </p:spTree>
    <p:extLst>
      <p:ext uri="{BB962C8B-B14F-4D97-AF65-F5344CB8AC3E}">
        <p14:creationId xmlns:p14="http://schemas.microsoft.com/office/powerpoint/2010/main" val="3937791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ssolv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dissolve">
                                      <p:cBhvr>
                                        <p:cTn id="15" dur="500"/>
                                        <p:tgtEl>
                                          <p:spTgt spid="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par>
                                <p:cTn id="19" presetID="9" presetClass="entr" presetSubtype="0" fill="hold" nodeType="with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dissolve">
                                      <p:cBhvr>
                                        <p:cTn id="21" dur="500"/>
                                        <p:tgtEl>
                                          <p:spTgt spid="43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ssolve">
                                      <p:cBhvr>
                                        <p:cTn id="26" dur="500"/>
                                        <p:tgtEl>
                                          <p:spTgt spid="8">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dissolv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8">
                                            <p:txEl>
                                              <p:pRg st="4" end="4"/>
                                            </p:txEl>
                                          </p:spTgt>
                                        </p:tgtEl>
                                        <p:attrNameLst>
                                          <p:attrName>style.visibility</p:attrName>
                                        </p:attrNameLst>
                                      </p:cBhvr>
                                      <p:to>
                                        <p:strVal val="visible"/>
                                      </p:to>
                                    </p:set>
                                    <p:animEffect transition="in" filter="dissolve">
                                      <p:cBhvr>
                                        <p:cTn id="34" dur="500"/>
                                        <p:tgtEl>
                                          <p:spTgt spid="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dissolve">
                                      <p:cBhvr>
                                        <p:cTn id="37" dur="500"/>
                                        <p:tgtEl>
                                          <p:spTgt spid="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6" end="6"/>
                                            </p:txEl>
                                          </p:spTgt>
                                        </p:tgtEl>
                                        <p:attrNameLst>
                                          <p:attrName>style.visibility</p:attrName>
                                        </p:attrNameLst>
                                      </p:cBhvr>
                                      <p:to>
                                        <p:strVal val="visible"/>
                                      </p:to>
                                    </p:set>
                                    <p:animEffect transition="in" filter="dissolve">
                                      <p:cBhvr>
                                        <p:cTn id="40" dur="500"/>
                                        <p:tgtEl>
                                          <p:spTgt spid="8">
                                            <p:txEl>
                                              <p:pRg st="6" end="6"/>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animEffect transition="in" filter="dissolve">
                                      <p:cBhvr>
                                        <p:cTn id="43" dur="500"/>
                                        <p:tgtEl>
                                          <p:spTgt spid="8">
                                            <p:txEl>
                                              <p:pRg st="7" end="7"/>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8">
                                            <p:txEl>
                                              <p:pRg st="8" end="8"/>
                                            </p:txEl>
                                          </p:spTgt>
                                        </p:tgtEl>
                                        <p:attrNameLst>
                                          <p:attrName>style.visibility</p:attrName>
                                        </p:attrNameLst>
                                      </p:cBhvr>
                                      <p:to>
                                        <p:strVal val="visible"/>
                                      </p:to>
                                    </p:set>
                                    <p:animEffect transition="in" filter="dissolve">
                                      <p:cBhvr>
                                        <p:cTn id="46" dur="500"/>
                                        <p:tgtEl>
                                          <p:spTgt spid="8">
                                            <p:txEl>
                                              <p:pRg st="8" end="8"/>
                                            </p:txEl>
                                          </p:spTgt>
                                        </p:tgtEl>
                                      </p:cBhvr>
                                    </p:animEffect>
                                  </p:childTnLst>
                                </p:cTn>
                              </p:par>
                              <p:par>
                                <p:cTn id="47" presetID="9" presetClass="exit" presetSubtype="0" fill="hold" nodeType="withEffect">
                                  <p:stCondLst>
                                    <p:cond delay="0"/>
                                  </p:stCondLst>
                                  <p:childTnLst>
                                    <p:animEffect transition="out" filter="dissolve">
                                      <p:cBhvr>
                                        <p:cTn id="48" dur="500"/>
                                        <p:tgtEl>
                                          <p:spTgt spid="22"/>
                                        </p:tgtEl>
                                      </p:cBhvr>
                                    </p:animEffect>
                                    <p:set>
                                      <p:cBhvr>
                                        <p:cTn id="49"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 mail servers</a:t>
            </a:r>
            <a:endParaRPr lang="en-US" sz="4400" dirty="0"/>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926119" y="5308075"/>
            <a:ext cx="1736725" cy="973138"/>
            <a:chOff x="4458" y="3335"/>
            <a:chExt cx="1094" cy="61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036667" y="801562"/>
            <a:ext cx="4278313" cy="5118100"/>
            <a:chOff x="2962" y="886"/>
            <a:chExt cx="2695"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62" y="2151"/>
              <a:ext cx="641" cy="330"/>
              <a:chOff x="3770" y="2495"/>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660265" y="1387147"/>
            <a:ext cx="567403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mail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mailbox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contains incoming messages for user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message queue</a:t>
            </a: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 outgoing (to be sent) mail messages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 protocol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between mail servers to send email messages</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client: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mail server</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ja-JP"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receiving mail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35D9358-DFF3-6B4F-B793-C73142424C20}"/>
              </a:ext>
            </a:extLst>
          </p:cNvPr>
          <p:cNvGrpSpPr/>
          <p:nvPr/>
        </p:nvGrpSpPr>
        <p:grpSpPr>
          <a:xfrm>
            <a:off x="7171111" y="1995054"/>
            <a:ext cx="3710247" cy="3732412"/>
            <a:chOff x="7171111" y="1995054"/>
            <a:chExt cx="3710247" cy="3732412"/>
          </a:xfrm>
        </p:grpSpPr>
        <p:sp>
          <p:nvSpPr>
            <p:cNvPr id="4" name="Oval 3">
              <a:extLst>
                <a:ext uri="{FF2B5EF4-FFF2-40B4-BE49-F238E27FC236}">
                  <a16:creationId xmlns:a16="http://schemas.microsoft.com/office/drawing/2014/main" id="{BBE430A9-6EC8-E04E-AC1F-E5B6080D4994}"/>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Oval 217">
              <a:extLst>
                <a:ext uri="{FF2B5EF4-FFF2-40B4-BE49-F238E27FC236}">
                  <a16:creationId xmlns:a16="http://schemas.microsoft.com/office/drawing/2014/main" id="{7240D5A6-234E-E146-AB2C-E5F301108500}"/>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Oval 218">
              <a:extLst>
                <a:ext uri="{FF2B5EF4-FFF2-40B4-BE49-F238E27FC236}">
                  <a16:creationId xmlns:a16="http://schemas.microsoft.com/office/drawing/2014/main" id="{BD61EF7B-A2A1-9B4E-A736-BF8BBEA6BDD9}"/>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Oval 219">
              <a:extLst>
                <a:ext uri="{FF2B5EF4-FFF2-40B4-BE49-F238E27FC236}">
                  <a16:creationId xmlns:a16="http://schemas.microsoft.com/office/drawing/2014/main" id="{8259EEA6-9689-C04D-BD3F-CF04D4B88165}"/>
                </a:ext>
              </a:extLst>
            </p:cNvPr>
            <p:cNvSpPr/>
            <p:nvPr/>
          </p:nvSpPr>
          <p:spPr>
            <a:xfrm>
              <a:off x="9651074" y="529520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22" name="Group 221">
            <a:extLst>
              <a:ext uri="{FF2B5EF4-FFF2-40B4-BE49-F238E27FC236}">
                <a16:creationId xmlns:a16="http://schemas.microsoft.com/office/drawing/2014/main" id="{F01800ED-B4E3-D244-99D3-D843C53AC930}"/>
              </a:ext>
            </a:extLst>
          </p:cNvPr>
          <p:cNvGrpSpPr/>
          <p:nvPr/>
        </p:nvGrpSpPr>
        <p:grpSpPr>
          <a:xfrm>
            <a:off x="7223758" y="2263832"/>
            <a:ext cx="3272445" cy="4031670"/>
            <a:chOff x="7171111" y="1995054"/>
            <a:chExt cx="3272445" cy="4031670"/>
          </a:xfrm>
        </p:grpSpPr>
        <p:sp>
          <p:nvSpPr>
            <p:cNvPr id="433" name="Oval 432">
              <a:extLst>
                <a:ext uri="{FF2B5EF4-FFF2-40B4-BE49-F238E27FC236}">
                  <a16:creationId xmlns:a16="http://schemas.microsoft.com/office/drawing/2014/main" id="{1AE66534-1742-4D4D-A771-2684958A7DEB}"/>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Oval 433">
              <a:extLst>
                <a:ext uri="{FF2B5EF4-FFF2-40B4-BE49-F238E27FC236}">
                  <a16:creationId xmlns:a16="http://schemas.microsoft.com/office/drawing/2014/main" id="{89210E69-0F0D-A54E-BE3D-5898333A054A}"/>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5" name="Oval 434">
              <a:extLst>
                <a:ext uri="{FF2B5EF4-FFF2-40B4-BE49-F238E27FC236}">
                  <a16:creationId xmlns:a16="http://schemas.microsoft.com/office/drawing/2014/main" id="{D90FA906-1714-D741-9807-A174108A555D}"/>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6" name="Oval 435">
              <a:extLst>
                <a:ext uri="{FF2B5EF4-FFF2-40B4-BE49-F238E27FC236}">
                  <a16:creationId xmlns:a16="http://schemas.microsoft.com/office/drawing/2014/main" id="{FC5F6C4F-12A6-3249-823E-31B999516BF6}"/>
                </a:ext>
              </a:extLst>
            </p:cNvPr>
            <p:cNvSpPr/>
            <p:nvPr/>
          </p:nvSpPr>
          <p:spPr>
            <a:xfrm>
              <a:off x="9590116" y="5594462"/>
              <a:ext cx="759227"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2E7737B7-4792-4C4D-ADC2-1233AEC89C9C}"/>
              </a:ext>
            </a:extLst>
          </p:cNvPr>
          <p:cNvGrpSpPr/>
          <p:nvPr/>
        </p:nvGrpSpPr>
        <p:grpSpPr>
          <a:xfrm>
            <a:off x="6988233" y="2128058"/>
            <a:ext cx="2391295" cy="1864822"/>
            <a:chOff x="6988233" y="2128058"/>
            <a:chExt cx="2391295" cy="1864822"/>
          </a:xfrm>
        </p:grpSpPr>
        <p:sp>
          <p:nvSpPr>
            <p:cNvPr id="6" name="Oval 5">
              <a:extLst>
                <a:ext uri="{FF2B5EF4-FFF2-40B4-BE49-F238E27FC236}">
                  <a16:creationId xmlns:a16="http://schemas.microsoft.com/office/drawing/2014/main" id="{59B212E0-3D25-5C48-91EF-9330F70E0B9C}"/>
                </a:ext>
              </a:extLst>
            </p:cNvPr>
            <p:cNvSpPr/>
            <p:nvPr/>
          </p:nvSpPr>
          <p:spPr>
            <a:xfrm>
              <a:off x="8262851" y="212805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7" name="Oval 436">
              <a:extLst>
                <a:ext uri="{FF2B5EF4-FFF2-40B4-BE49-F238E27FC236}">
                  <a16:creationId xmlns:a16="http://schemas.microsoft.com/office/drawing/2014/main" id="{E403B798-6196-3C4A-B374-5D484B4CC8E5}"/>
                </a:ext>
              </a:extLst>
            </p:cNvPr>
            <p:cNvSpPr/>
            <p:nvPr/>
          </p:nvSpPr>
          <p:spPr>
            <a:xfrm>
              <a:off x="8298873" y="337773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8" name="Oval 437">
              <a:extLst>
                <a:ext uri="{FF2B5EF4-FFF2-40B4-BE49-F238E27FC236}">
                  <a16:creationId xmlns:a16="http://schemas.microsoft.com/office/drawing/2014/main" id="{C60CAC5E-6F7C-8B4C-90CB-74107EEAC9E4}"/>
                </a:ext>
              </a:extLst>
            </p:cNvPr>
            <p:cNvSpPr/>
            <p:nvPr/>
          </p:nvSpPr>
          <p:spPr>
            <a:xfrm>
              <a:off x="6988233" y="2781993"/>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39" name="Slide Number Placeholder 2">
            <a:extLst>
              <a:ext uri="{FF2B5EF4-FFF2-40B4-BE49-F238E27FC236}">
                <a16:creationId xmlns:a16="http://schemas.microsoft.com/office/drawing/2014/main" id="{01EA6896-ADAC-0A4A-9F59-CC5D8AE3655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64</a:t>
            </a:fld>
            <a:endParaRPr lang="en-US" dirty="0"/>
          </a:p>
        </p:txBody>
      </p:sp>
    </p:spTree>
    <p:extLst>
      <p:ext uri="{BB962C8B-B14F-4D97-AF65-F5344CB8AC3E}">
        <p14:creationId xmlns:p14="http://schemas.microsoft.com/office/powerpoint/2010/main" val="4105037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6">
                                            <p:txEl>
                                              <p:pRg st="1" end="1"/>
                                            </p:txEl>
                                          </p:spTgt>
                                        </p:tgtEl>
                                        <p:attrNameLst>
                                          <p:attrName>style.visibility</p:attrName>
                                        </p:attrNameLst>
                                      </p:cBhvr>
                                      <p:to>
                                        <p:strVal val="visible"/>
                                      </p:to>
                                    </p:set>
                                    <p:animEffect transition="in" filter="dissolve">
                                      <p:cBhvr>
                                        <p:cTn id="7" dur="500"/>
                                        <p:tgtEl>
                                          <p:spTgt spid="21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dissolve">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16">
                                            <p:txEl>
                                              <p:pRg st="2" end="2"/>
                                            </p:txEl>
                                          </p:spTgt>
                                        </p:tgtEl>
                                        <p:attrNameLst>
                                          <p:attrName>style.visibility</p:attrName>
                                        </p:attrNameLst>
                                      </p:cBhvr>
                                      <p:to>
                                        <p:strVal val="visible"/>
                                      </p:to>
                                    </p:set>
                                    <p:animEffect transition="in" filter="dissolve">
                                      <p:cBhvr>
                                        <p:cTn id="15" dur="500"/>
                                        <p:tgtEl>
                                          <p:spTgt spid="216">
                                            <p:txEl>
                                              <p:pRg st="2" end="2"/>
                                            </p:txEl>
                                          </p:spTgt>
                                        </p:tgtEl>
                                      </p:cBhvr>
                                    </p:animEffect>
                                  </p:childTnLst>
                                </p:cTn>
                              </p:par>
                              <p:par>
                                <p:cTn id="16" presetID="9" presetClass="exit" presetSubtype="0" fill="hold" nodeType="withEffect">
                                  <p:stCondLst>
                                    <p:cond delay="0"/>
                                  </p:stCondLst>
                                  <p:childTnLst>
                                    <p:animEffect transition="out" filter="dissolve">
                                      <p:cBhvr>
                                        <p:cTn id="17" dur="500"/>
                                        <p:tgtEl>
                                          <p:spTgt spid="222"/>
                                        </p:tgtEl>
                                      </p:cBhvr>
                                    </p:animEffect>
                                    <p:set>
                                      <p:cBhvr>
                                        <p:cTn id="18" dur="1" fill="hold">
                                          <p:stCondLst>
                                            <p:cond delay="499"/>
                                          </p:stCondLst>
                                        </p:cTn>
                                        <p:tgtEl>
                                          <p:spTgt spid="222"/>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16">
                                            <p:txEl>
                                              <p:pRg st="3" end="3"/>
                                            </p:txEl>
                                          </p:spTgt>
                                        </p:tgtEl>
                                        <p:attrNameLst>
                                          <p:attrName>style.visibility</p:attrName>
                                        </p:attrNameLst>
                                      </p:cBhvr>
                                      <p:to>
                                        <p:strVal val="visible"/>
                                      </p:to>
                                    </p:set>
                                    <p:animEffect transition="in" filter="dissolve">
                                      <p:cBhvr>
                                        <p:cTn id="26" dur="500"/>
                                        <p:tgtEl>
                                          <p:spTgt spid="216">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16">
                                            <p:txEl>
                                              <p:pRg st="4" end="4"/>
                                            </p:txEl>
                                          </p:spTgt>
                                        </p:tgtEl>
                                        <p:attrNameLst>
                                          <p:attrName>style.visibility</p:attrName>
                                        </p:attrNameLst>
                                      </p:cBhvr>
                                      <p:to>
                                        <p:strVal val="visible"/>
                                      </p:to>
                                    </p:set>
                                    <p:animEffect transition="in" filter="dissolve">
                                      <p:cBhvr>
                                        <p:cTn id="29" dur="500"/>
                                        <p:tgtEl>
                                          <p:spTgt spid="216">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216">
                                            <p:txEl>
                                              <p:pRg st="5" end="5"/>
                                            </p:txEl>
                                          </p:spTgt>
                                        </p:tgtEl>
                                        <p:attrNameLst>
                                          <p:attrName>style.visibility</p:attrName>
                                        </p:attrNameLst>
                                      </p:cBhvr>
                                      <p:to>
                                        <p:strVal val="visible"/>
                                      </p:to>
                                    </p:set>
                                    <p:animEffect transition="in" filter="dissolve">
                                      <p:cBhvr>
                                        <p:cTn id="32" dur="500"/>
                                        <p:tgtEl>
                                          <p:spTgt spid="216">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par>
                                <p:cTn id="36" presetID="9" presetClass="exit" presetSubtype="0" fill="hold" nodeType="withEffect">
                                  <p:stCondLst>
                                    <p:cond delay="0"/>
                                  </p:stCondLst>
                                  <p:childTnLst>
                                    <p:animEffect transition="out" filter="dissolve">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SMTP RFC </a:t>
            </a:r>
            <a:r>
              <a:rPr lang="en-US" altLang="en-US" sz="3200" dirty="0">
                <a:cs typeface="Calibri" panose="020F0502020204030204" pitchFamily="34" charset="0"/>
              </a:rPr>
              <a:t>(5321)</a:t>
            </a:r>
            <a:endParaRPr lang="en-US" sz="4400"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693827" y="1364343"/>
            <a:ext cx="688738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uses TCP to reliably transfer email message from client (mail server initiating connection) to server, port 25</a:t>
            </a:r>
          </a:p>
          <a:p>
            <a:pPr marL="695325" marR="0" lvl="1"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direct transfer: sending server (acting like client) to receiving server</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three phases of transfer</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 (greeting)</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 of messages</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closure</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command/response interaction (like HTTP)</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commands: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ASCII text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response: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9759590" y="1806759"/>
            <a:ext cx="0" cy="4494287"/>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11450277" y="1800409"/>
            <a:ext cx="0" cy="445076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9773877" y="2038535"/>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9776216" y="2443434"/>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9784153" y="295143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9369065" y="2013135"/>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8029576" y="1681861"/>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 TCP</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9504002" y="2063935"/>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9038028" y="2241821"/>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9434903" y="2884759"/>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9733670" y="5983183"/>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11321502" y="1113906"/>
            <a:ext cx="302736" cy="620580"/>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9628476" y="1133303"/>
            <a:ext cx="302736" cy="620580"/>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7963592" y="3346866"/>
            <a:ext cx="3507671" cy="1391389"/>
            <a:chOff x="7963592" y="3346866"/>
            <a:chExt cx="3507671" cy="1391389"/>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9"/>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7699837" y="2515905"/>
            <a:ext cx="2192308"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TCP connection</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8589284" y="482929"/>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10344050" y="485700"/>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7966363" y="4829303"/>
            <a:ext cx="1745242" cy="1391389"/>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65</a:t>
            </a:fld>
            <a:endParaRPr lang="en-US" dirty="0"/>
          </a:p>
        </p:txBody>
      </p:sp>
    </p:spTree>
    <p:extLst>
      <p:ext uri="{BB962C8B-B14F-4D97-AF65-F5344CB8AC3E}">
        <p14:creationId xmlns:p14="http://schemas.microsoft.com/office/powerpoint/2010/main" val="2057786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Scenario: Alice sends e-mail to Bob</a:t>
            </a:r>
            <a:endParaRPr lang="en-US" sz="4400"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707567" y="1371600"/>
            <a:ext cx="5071156" cy="115388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 Alice uses UA to compose e-mail message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a:t>
            </a:r>
            <a:r>
              <a:rPr kumimoji="0" lang="en-US" altLang="ja-JP"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bob@someschool.edu</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6638017" y="1329168"/>
            <a:ext cx="5071155" cy="94639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4) SMTP client sends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message over the TCP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connection</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2304142" y="4981175"/>
            <a:ext cx="912813" cy="1054100"/>
            <a:chOff x="3574" y="550"/>
            <a:chExt cx="57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6014130" y="4712887"/>
            <a:ext cx="511175" cy="693738"/>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3836080" y="4768450"/>
            <a:ext cx="511175" cy="693737"/>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3969430" y="5055787"/>
            <a:ext cx="809625" cy="1049338"/>
            <a:chOff x="4296" y="2627"/>
            <a:chExt cx="510"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pic>
        <p:nvPicPr>
          <p:cNvPr id="343" name="Picture 36" descr="Alice">
            <a:extLst>
              <a:ext uri="{FF2B5EF4-FFF2-40B4-BE49-F238E27FC236}">
                <a16:creationId xmlns:a16="http://schemas.microsoft.com/office/drawing/2014/main" id="{63AFF8CB-097F-3846-84FD-E89880F62F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64367" y="5220887"/>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7" descr="Bob">
            <a:extLst>
              <a:ext uri="{FF2B5EF4-FFF2-40B4-BE49-F238E27FC236}">
                <a16:creationId xmlns:a16="http://schemas.microsoft.com/office/drawing/2014/main" id="{67A94867-6C86-964D-8B53-832FD29159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54180" y="5125637"/>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6160180" y="5001812"/>
            <a:ext cx="809625" cy="1049338"/>
            <a:chOff x="4296" y="2627"/>
            <a:chExt cx="510"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3089955" y="5593950"/>
            <a:ext cx="892175" cy="146050"/>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4775880" y="5728887"/>
            <a:ext cx="1379537" cy="219075"/>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7006317" y="5508225"/>
            <a:ext cx="1027113" cy="427037"/>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2220005" y="50430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3329667" y="55383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4201205" y="56177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5312455" y="57034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6417355" y="6035275"/>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7339692" y="56050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3485242" y="6168625"/>
            <a:ext cx="1819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Alice</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5760130" y="6232125"/>
            <a:ext cx="1741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Bob</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7833405" y="4908150"/>
            <a:ext cx="912812" cy="1054100"/>
            <a:chOff x="3574" y="550"/>
            <a:chExt cx="57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728885" y="2279968"/>
            <a:ext cx="5071156" cy="110336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UA sends message to her mail server using SMTP;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739565" y="3432318"/>
            <a:ext cx="5448733" cy="108917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3) client side of SMTP at mail server opens TCP connection with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6633422" y="2275557"/>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 places the message in Bob’s mailbox</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6630762" y="3460095"/>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6) Bob invokes his user agent to read message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2" name="Slide Number Placeholder 2">
            <a:extLst>
              <a:ext uri="{FF2B5EF4-FFF2-40B4-BE49-F238E27FC236}">
                <a16:creationId xmlns:a16="http://schemas.microsoft.com/office/drawing/2014/main" id="{FB96421F-FAF9-4A47-A990-FB1764E1CE1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66</a:t>
            </a:fld>
            <a:endParaRPr lang="en-US" dirty="0"/>
          </a:p>
        </p:txBody>
      </p:sp>
      <p:grpSp>
        <p:nvGrpSpPr>
          <p:cNvPr id="2" name="Group 1">
            <a:extLst>
              <a:ext uri="{FF2B5EF4-FFF2-40B4-BE49-F238E27FC236}">
                <a16:creationId xmlns:a16="http://schemas.microsoft.com/office/drawing/2014/main" id="{7D7B0A4C-4B32-161F-03E5-15C9E99BF108}"/>
              </a:ext>
            </a:extLst>
          </p:cNvPr>
          <p:cNvGrpSpPr/>
          <p:nvPr/>
        </p:nvGrpSpPr>
        <p:grpSpPr>
          <a:xfrm>
            <a:off x="2069478" y="4530660"/>
            <a:ext cx="2729208" cy="2409959"/>
            <a:chOff x="9824526" y="5113145"/>
            <a:chExt cx="2729208" cy="2409959"/>
          </a:xfrm>
        </p:grpSpPr>
        <p:sp>
          <p:nvSpPr>
            <p:cNvPr id="3" name="Rectangle 2">
              <a:extLst>
                <a:ext uri="{FF2B5EF4-FFF2-40B4-BE49-F238E27FC236}">
                  <a16:creationId xmlns:a16="http://schemas.microsoft.com/office/drawing/2014/main" id="{21701038-F1A4-C633-B5C0-E84C300AC745}"/>
                </a:ext>
              </a:extLst>
            </p:cNvPr>
            <p:cNvSpPr/>
            <p:nvPr/>
          </p:nvSpPr>
          <p:spPr>
            <a:xfrm>
              <a:off x="9824526" y="6999884"/>
              <a:ext cx="2729208" cy="523220"/>
            </a:xfrm>
            <a:prstGeom prst="rect">
              <a:avLst/>
            </a:prstGeom>
            <a:ln>
              <a:noFill/>
            </a:ln>
          </p:spPr>
          <p:txBody>
            <a:bodyPr wrap="none">
              <a:spAutoFit/>
            </a:bodyPr>
            <a:lstStyle/>
            <a:p>
              <a:r>
                <a:rPr lang="en-US" sz="2800" dirty="0">
                  <a:solidFill>
                    <a:srgbClr val="FF0000"/>
                  </a:solidFill>
                  <a:latin typeface="Gill Sans MT" charset="0"/>
                </a:rPr>
                <a:t>UA -  Mail Server</a:t>
              </a:r>
            </a:p>
          </p:txBody>
        </p:sp>
        <p:sp>
          <p:nvSpPr>
            <p:cNvPr id="4" name="Line 70">
              <a:extLst>
                <a:ext uri="{FF2B5EF4-FFF2-40B4-BE49-F238E27FC236}">
                  <a16:creationId xmlns:a16="http://schemas.microsoft.com/office/drawing/2014/main" id="{C3583BB3-7E3D-646B-F33C-2D7C61E659E7}"/>
                </a:ext>
              </a:extLst>
            </p:cNvPr>
            <p:cNvSpPr>
              <a:spLocks noChangeShapeType="1"/>
            </p:cNvSpPr>
            <p:nvPr/>
          </p:nvSpPr>
          <p:spPr bwMode="auto">
            <a:xfrm flipH="1">
              <a:off x="10338876" y="5113145"/>
              <a:ext cx="1470" cy="1744855"/>
            </a:xfrm>
            <a:prstGeom prst="line">
              <a:avLst/>
            </a:prstGeom>
            <a:noFill/>
            <a:ln w="12700">
              <a:solidFill>
                <a:srgbClr val="FF0000"/>
              </a:solidFill>
              <a:round/>
              <a:headEnd type="none"/>
              <a:tailEnd type="non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5" name="Line 70">
              <a:extLst>
                <a:ext uri="{FF2B5EF4-FFF2-40B4-BE49-F238E27FC236}">
                  <a16:creationId xmlns:a16="http://schemas.microsoft.com/office/drawing/2014/main" id="{F80EEE67-2996-7F9B-419E-727DCD2D39E9}"/>
                </a:ext>
              </a:extLst>
            </p:cNvPr>
            <p:cNvSpPr>
              <a:spLocks noChangeShapeType="1"/>
            </p:cNvSpPr>
            <p:nvPr/>
          </p:nvSpPr>
          <p:spPr bwMode="auto">
            <a:xfrm flipH="1">
              <a:off x="12038694" y="5113145"/>
              <a:ext cx="1470" cy="1744855"/>
            </a:xfrm>
            <a:prstGeom prst="line">
              <a:avLst/>
            </a:prstGeom>
            <a:noFill/>
            <a:ln w="12700">
              <a:solidFill>
                <a:srgbClr val="FF0000"/>
              </a:solidFill>
              <a:round/>
              <a:headEnd type="none"/>
              <a:tailEnd type="none" w="med" len="me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 name="Group 5">
            <a:extLst>
              <a:ext uri="{FF2B5EF4-FFF2-40B4-BE49-F238E27FC236}">
                <a16:creationId xmlns:a16="http://schemas.microsoft.com/office/drawing/2014/main" id="{1DCF05B2-2046-85C7-6C63-E16F75DD42C3}"/>
              </a:ext>
            </a:extLst>
          </p:cNvPr>
          <p:cNvGrpSpPr/>
          <p:nvPr/>
        </p:nvGrpSpPr>
        <p:grpSpPr>
          <a:xfrm>
            <a:off x="3758543" y="4079895"/>
            <a:ext cx="4003173" cy="2563860"/>
            <a:chOff x="9434708" y="4294140"/>
            <a:chExt cx="4003173" cy="2563860"/>
          </a:xfrm>
        </p:grpSpPr>
        <p:sp>
          <p:nvSpPr>
            <p:cNvPr id="7" name="Rectangle 6">
              <a:extLst>
                <a:ext uri="{FF2B5EF4-FFF2-40B4-BE49-F238E27FC236}">
                  <a16:creationId xmlns:a16="http://schemas.microsoft.com/office/drawing/2014/main" id="{13DB039B-C078-38D2-58B2-59C3C11BF1D2}"/>
                </a:ext>
              </a:extLst>
            </p:cNvPr>
            <p:cNvSpPr/>
            <p:nvPr/>
          </p:nvSpPr>
          <p:spPr>
            <a:xfrm>
              <a:off x="9434708" y="4294140"/>
              <a:ext cx="4003173" cy="523220"/>
            </a:xfrm>
            <a:prstGeom prst="rect">
              <a:avLst/>
            </a:prstGeom>
            <a:ln>
              <a:noFill/>
            </a:ln>
          </p:spPr>
          <p:txBody>
            <a:bodyPr wrap="square">
              <a:spAutoFit/>
            </a:bodyPr>
            <a:lstStyle/>
            <a:p>
              <a:r>
                <a:rPr lang="en-US" sz="2800" dirty="0">
                  <a:solidFill>
                    <a:srgbClr val="FF0000"/>
                  </a:solidFill>
                  <a:latin typeface="Gill Sans MT" charset="0"/>
                </a:rPr>
                <a:t>Mail Server - Mail Server</a:t>
              </a:r>
            </a:p>
          </p:txBody>
        </p:sp>
        <p:sp>
          <p:nvSpPr>
            <p:cNvPr id="8" name="Line 70">
              <a:extLst>
                <a:ext uri="{FF2B5EF4-FFF2-40B4-BE49-F238E27FC236}">
                  <a16:creationId xmlns:a16="http://schemas.microsoft.com/office/drawing/2014/main" id="{F2684709-355B-9681-0B73-5542B92702FE}"/>
                </a:ext>
              </a:extLst>
            </p:cNvPr>
            <p:cNvSpPr>
              <a:spLocks noChangeShapeType="1"/>
            </p:cNvSpPr>
            <p:nvPr/>
          </p:nvSpPr>
          <p:spPr bwMode="auto">
            <a:xfrm flipH="1">
              <a:off x="10338876" y="5113145"/>
              <a:ext cx="1470" cy="1744855"/>
            </a:xfrm>
            <a:prstGeom prst="line">
              <a:avLst/>
            </a:prstGeom>
            <a:noFill/>
            <a:ln w="12700">
              <a:solidFill>
                <a:srgbClr val="FF0000"/>
              </a:solidFill>
              <a:round/>
              <a:headEnd type="none"/>
              <a:tailEnd type="non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0" name="Line 70">
              <a:extLst>
                <a:ext uri="{FF2B5EF4-FFF2-40B4-BE49-F238E27FC236}">
                  <a16:creationId xmlns:a16="http://schemas.microsoft.com/office/drawing/2014/main" id="{12BC28A8-CEE3-F91A-7726-D3B99CD098CA}"/>
                </a:ext>
              </a:extLst>
            </p:cNvPr>
            <p:cNvSpPr>
              <a:spLocks noChangeShapeType="1"/>
            </p:cNvSpPr>
            <p:nvPr/>
          </p:nvSpPr>
          <p:spPr bwMode="auto">
            <a:xfrm flipH="1">
              <a:off x="12038694" y="5113145"/>
              <a:ext cx="1470" cy="1744855"/>
            </a:xfrm>
            <a:prstGeom prst="line">
              <a:avLst/>
            </a:prstGeom>
            <a:noFill/>
            <a:ln w="12700">
              <a:solidFill>
                <a:srgbClr val="FF0000"/>
              </a:solidFill>
              <a:round/>
              <a:headEnd type="none"/>
              <a:tailEnd type="none" w="med" len="me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1" name="Group 10">
            <a:extLst>
              <a:ext uri="{FF2B5EF4-FFF2-40B4-BE49-F238E27FC236}">
                <a16:creationId xmlns:a16="http://schemas.microsoft.com/office/drawing/2014/main" id="{AB6F66A7-2A28-8D55-6276-B4F2E72CC76F}"/>
              </a:ext>
            </a:extLst>
          </p:cNvPr>
          <p:cNvGrpSpPr/>
          <p:nvPr/>
        </p:nvGrpSpPr>
        <p:grpSpPr>
          <a:xfrm>
            <a:off x="6652819" y="5168404"/>
            <a:ext cx="2729208" cy="1794067"/>
            <a:chOff x="10321830" y="5113145"/>
            <a:chExt cx="2729208" cy="1794067"/>
          </a:xfrm>
        </p:grpSpPr>
        <p:sp>
          <p:nvSpPr>
            <p:cNvPr id="12" name="Rectangle 11">
              <a:extLst>
                <a:ext uri="{FF2B5EF4-FFF2-40B4-BE49-F238E27FC236}">
                  <a16:creationId xmlns:a16="http://schemas.microsoft.com/office/drawing/2014/main" id="{F8A379B4-68D1-3445-291D-C0E3F8E4FD96}"/>
                </a:ext>
              </a:extLst>
            </p:cNvPr>
            <p:cNvSpPr/>
            <p:nvPr/>
          </p:nvSpPr>
          <p:spPr>
            <a:xfrm>
              <a:off x="10321830" y="6383992"/>
              <a:ext cx="2729208" cy="523220"/>
            </a:xfrm>
            <a:prstGeom prst="rect">
              <a:avLst/>
            </a:prstGeom>
            <a:ln>
              <a:noFill/>
            </a:ln>
          </p:spPr>
          <p:txBody>
            <a:bodyPr wrap="none">
              <a:spAutoFit/>
            </a:bodyPr>
            <a:lstStyle/>
            <a:p>
              <a:r>
                <a:rPr lang="en-US" sz="2800" dirty="0">
                  <a:solidFill>
                    <a:srgbClr val="FF0000"/>
                  </a:solidFill>
                  <a:latin typeface="Gill Sans MT" charset="0"/>
                </a:rPr>
                <a:t>UA -  Mail Server</a:t>
              </a:r>
            </a:p>
          </p:txBody>
        </p:sp>
        <p:sp>
          <p:nvSpPr>
            <p:cNvPr id="13" name="Line 70">
              <a:extLst>
                <a:ext uri="{FF2B5EF4-FFF2-40B4-BE49-F238E27FC236}">
                  <a16:creationId xmlns:a16="http://schemas.microsoft.com/office/drawing/2014/main" id="{B33421A6-D288-BAD2-ABD2-06B89FDBE7B6}"/>
                </a:ext>
              </a:extLst>
            </p:cNvPr>
            <p:cNvSpPr>
              <a:spLocks noChangeShapeType="1"/>
            </p:cNvSpPr>
            <p:nvPr/>
          </p:nvSpPr>
          <p:spPr bwMode="auto">
            <a:xfrm flipH="1">
              <a:off x="10338876" y="5113145"/>
              <a:ext cx="1470" cy="1744855"/>
            </a:xfrm>
            <a:prstGeom prst="line">
              <a:avLst/>
            </a:prstGeom>
            <a:noFill/>
            <a:ln w="12700">
              <a:solidFill>
                <a:srgbClr val="FF0000"/>
              </a:solidFill>
              <a:round/>
              <a:headEnd type="none"/>
              <a:tailEnd type="non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4" name="Line 70">
              <a:extLst>
                <a:ext uri="{FF2B5EF4-FFF2-40B4-BE49-F238E27FC236}">
                  <a16:creationId xmlns:a16="http://schemas.microsoft.com/office/drawing/2014/main" id="{BD96B4C5-E94C-7BCB-9E1A-16B5ED7718A8}"/>
                </a:ext>
              </a:extLst>
            </p:cNvPr>
            <p:cNvSpPr>
              <a:spLocks noChangeShapeType="1"/>
            </p:cNvSpPr>
            <p:nvPr/>
          </p:nvSpPr>
          <p:spPr bwMode="auto">
            <a:xfrm flipH="1">
              <a:off x="12038694" y="5113145"/>
              <a:ext cx="1470" cy="1744855"/>
            </a:xfrm>
            <a:prstGeom prst="line">
              <a:avLst/>
            </a:prstGeom>
            <a:noFill/>
            <a:ln w="12700">
              <a:solidFill>
                <a:srgbClr val="FF0000"/>
              </a:solidFill>
              <a:round/>
              <a:headEnd type="none"/>
              <a:tailEnd type="none" w="med" len="med"/>
            </a:ln>
            <a:extLst>
              <a:ext uri="{909E8E84-426E-40dd-AFC4-6F175D3DCCD1}">
                <a14:hiddenFill xmlns="" xmlns:a14="http://schemas.microsoft.com/office/drawing/2010/main">
                  <a:noFill/>
                </a14:hiddenFill>
              </a:ext>
            </a:extLst>
          </p:spPr>
          <p:txBody>
            <a:bodyPr wrap="none" anchor="ctr"/>
            <a:lstStyle/>
            <a:p>
              <a:endParaRPr lang="en-US"/>
            </a:p>
          </p:txBody>
        </p:sp>
      </p:grpSp>
    </p:spTree>
    <p:extLst>
      <p:ext uri="{BB962C8B-B14F-4D97-AF65-F5344CB8AC3E}">
        <p14:creationId xmlns:p14="http://schemas.microsoft.com/office/powerpoint/2010/main" val="2671082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2"/>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nodeType="clickEffect">
                                  <p:stCondLst>
                                    <p:cond delay="0"/>
                                  </p:stCondLst>
                                  <p:childTnLst>
                                    <p:set>
                                      <p:cBhvr>
                                        <p:cTn id="59" dur="1" fill="hold">
                                          <p:stCondLst>
                                            <p:cond delay="0"/>
                                          </p:stCondLst>
                                        </p:cTn>
                                        <p:tgtEl>
                                          <p:spTgt spid="6"/>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nodeType="clickEffect">
                                  <p:stCondLst>
                                    <p:cond delay="0"/>
                                  </p:stCondLst>
                                  <p:childTnLst>
                                    <p:set>
                                      <p:cBhvr>
                                        <p:cTn id="63"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Sample SMTP interaction</a:t>
            </a:r>
            <a:endParaRPr lang="en-US" sz="4400"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220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hamburger.edu</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HELO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crepes.fr</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Hello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crepes.fr</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pleased to meet you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MAIL FROM: &lt;</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alice@crepes.fr</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alice@crepes.fr</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Sender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RCPT TO: &lt;</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bob@hamburger.edu</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bob@hamburger.edu</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 Recipient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DATA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354 Enter mail, end with "." on a line by itself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Do you like ketchup?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How about pickles?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Message accepted for delivery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QUIT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221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hamburger.edu</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closing connection</a:t>
            </a:r>
            <a:endParaRPr kumimoji="0" lang="en-US" altLang="en-US" sz="22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CD537EC8-F0B4-B942-8A93-7FB748DF2F45}"/>
              </a:ext>
            </a:extLst>
          </p:cNvPr>
          <p:cNvSpPr/>
          <p:nvPr/>
        </p:nvSpPr>
        <p:spPr>
          <a:xfrm>
            <a:off x="1978429" y="1587732"/>
            <a:ext cx="8994370" cy="723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F0194776-169D-9F43-BA8B-FB29B42EC638}"/>
              </a:ext>
            </a:extLst>
          </p:cNvPr>
          <p:cNvSpPr/>
          <p:nvPr/>
        </p:nvSpPr>
        <p:spPr>
          <a:xfrm>
            <a:off x="1981200" y="2213956"/>
            <a:ext cx="8994370" cy="761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B7064521-6B03-5B46-A46A-56B82F1B8EC5}"/>
              </a:ext>
            </a:extLst>
          </p:cNvPr>
          <p:cNvSpPr/>
          <p:nvPr/>
        </p:nvSpPr>
        <p:spPr>
          <a:xfrm>
            <a:off x="2000594" y="2931622"/>
            <a:ext cx="8994370" cy="6483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E38ED0F-A82C-EF4D-B01A-1798192BFFB8}"/>
              </a:ext>
            </a:extLst>
          </p:cNvPr>
          <p:cNvSpPr/>
          <p:nvPr/>
        </p:nvSpPr>
        <p:spPr>
          <a:xfrm>
            <a:off x="2019991" y="3566160"/>
            <a:ext cx="8994370" cy="7564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6C87EB37-81D8-C644-9E7C-178AB0D0876D}"/>
              </a:ext>
            </a:extLst>
          </p:cNvPr>
          <p:cNvSpPr/>
          <p:nvPr/>
        </p:nvSpPr>
        <p:spPr>
          <a:xfrm>
            <a:off x="1956261" y="4283824"/>
            <a:ext cx="8994370" cy="1269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E22AB7A7-0B80-B04C-8B1E-5378A69CED06}"/>
              </a:ext>
            </a:extLst>
          </p:cNvPr>
          <p:cNvSpPr/>
          <p:nvPr/>
        </p:nvSpPr>
        <p:spPr>
          <a:xfrm>
            <a:off x="1856507" y="5469775"/>
            <a:ext cx="8994370" cy="775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Slide Number Placeholder 2">
            <a:extLst>
              <a:ext uri="{FF2B5EF4-FFF2-40B4-BE49-F238E27FC236}">
                <a16:creationId xmlns:a16="http://schemas.microsoft.com/office/drawing/2014/main" id="{01A32920-24D5-DF48-A91B-0520F9191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67</a:t>
            </a:fld>
            <a:endParaRPr lang="en-US" dirty="0"/>
          </a:p>
        </p:txBody>
      </p:sp>
    </p:spTree>
    <p:extLst>
      <p:ext uri="{BB962C8B-B14F-4D97-AF65-F5344CB8AC3E}">
        <p14:creationId xmlns:p14="http://schemas.microsoft.com/office/powerpoint/2010/main" val="17621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0" nodeType="clickEffect">
                                  <p:stCondLst>
                                    <p:cond delay="0"/>
                                  </p:stCondLst>
                                  <p:childTnLst>
                                    <p:animEffect transition="out" filter="dissolve">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0" nodeType="click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8" grpId="0" animBg="1"/>
      <p:bldP spid="10" grpId="0" animBg="1"/>
      <p:bldP spid="11"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SMTP: observations</a:t>
            </a:r>
            <a:endParaRPr lang="en-US" sz="4400" dirty="0">
              <a:cs typeface="Calibri" panose="020F0502020204030204" pitchFamily="34" charset="0"/>
            </a:endParaRPr>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7119664" y="1518446"/>
            <a:ext cx="419462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uses persistent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requires message (header &amp; body) to be in 7-bit ASCII</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651330" y="1460390"/>
            <a:ext cx="618308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comparison with HTTP:</a:t>
            </a:r>
          </a:p>
          <a:p>
            <a:pPr marL="576263" marR="0" lvl="0" indent="-317500" algn="l" defTabSz="914400" rtl="0" eaLnBrk="1" fontAlgn="auto" latinLnBrk="0" hangingPunct="1">
              <a:lnSpc>
                <a:spcPct val="90000"/>
              </a:lnSpc>
              <a:spcBef>
                <a:spcPct val="50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client pull</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client push</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both have ASCII command/response interaction, status codes</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each object encapsulated in its own response message</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multiple objects sent in multipart message</a:t>
            </a:r>
          </a:p>
        </p:txBody>
      </p:sp>
      <p:sp>
        <p:nvSpPr>
          <p:cNvPr id="5" name="Slide Number Placeholder 2">
            <a:extLst>
              <a:ext uri="{FF2B5EF4-FFF2-40B4-BE49-F238E27FC236}">
                <a16:creationId xmlns:a16="http://schemas.microsoft.com/office/drawing/2014/main" id="{80E309B1-D180-4349-82CA-F509C53B0F7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68</a:t>
            </a:fld>
            <a:endParaRPr lang="en-US" dirty="0"/>
          </a:p>
        </p:txBody>
      </p:sp>
    </p:spTree>
    <p:extLst>
      <p:ext uri="{BB962C8B-B14F-4D97-AF65-F5344CB8AC3E}">
        <p14:creationId xmlns:p14="http://schemas.microsoft.com/office/powerpoint/2010/main" val="4118895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Effect transition="in" filter="dissolve">
                                      <p:cBhvr>
                                        <p:cTn id="7" dur="500"/>
                                        <p:tgtEl>
                                          <p:spTgt spid="10">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dissolve">
                                      <p:cBhvr>
                                        <p:cTn id="12" dur="500"/>
                                        <p:tgtEl>
                                          <p:spTgt spid="10">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0">
                                            <p:txEl>
                                              <p:pRg st="5" end="5"/>
                                            </p:txEl>
                                          </p:spTgt>
                                        </p:tgtEl>
                                        <p:attrNameLst>
                                          <p:attrName>style.visibility</p:attrName>
                                        </p:attrNameLst>
                                      </p:cBhvr>
                                      <p:to>
                                        <p:strVal val="visible"/>
                                      </p:to>
                                    </p:set>
                                    <p:animEffect transition="in" filter="dissolve">
                                      <p:cBhvr>
                                        <p:cTn id="15" dur="500"/>
                                        <p:tgtEl>
                                          <p:spTgt spid="10">
                                            <p:txEl>
                                              <p:pRg st="5" end="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dissolve">
                                      <p:cBhvr>
                                        <p:cTn id="20" dur="500"/>
                                        <p:tgtEl>
                                          <p:spTgt spid="8">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Effect transition="in" filter="dissolve">
                                      <p:cBhvr>
                                        <p:cTn id="23" dur="500"/>
                                        <p:tgtEl>
                                          <p:spTgt spid="8">
                                            <p:txEl>
                                              <p:pRg st="1" end="1"/>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8">
                                            <p:txEl>
                                              <p:pRg st="2" end="2"/>
                                            </p:txEl>
                                          </p:spTgt>
                                        </p:tgtEl>
                                        <p:attrNameLst>
                                          <p:attrName>style.visibility</p:attrName>
                                        </p:attrNameLst>
                                      </p:cBhvr>
                                      <p:to>
                                        <p:strVal val="visible"/>
                                      </p:to>
                                    </p:set>
                                    <p:animEffect transition="in" filter="dissolve">
                                      <p:cBhvr>
                                        <p:cTn id="26"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Mail message format</a:t>
            </a:r>
            <a:endParaRPr lang="en-US" sz="4400" dirty="0">
              <a:cs typeface="Calibri" panose="020F0502020204030204" pitchFamily="34" charset="0"/>
            </a:endParaRPr>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819954" y="1518446"/>
            <a:ext cx="10701485" cy="185652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protocol for exchanging e-mail messages, defined in RFC 5321 (like RFC 7231 defines HTTP)</a:t>
            </a:r>
          </a:p>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RFC 2822 defines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syntax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e-mail message itself (like HTML defines syntax for web documents)</a:t>
            </a: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8111539" y="3317071"/>
            <a:ext cx="2832100" cy="43180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8111539" y="4129871"/>
            <a:ext cx="2832100" cy="1739900"/>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7908339" y="3202771"/>
            <a:ext cx="3238500" cy="30734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567314" y="5094521"/>
            <a:ext cx="6544225" cy="812792"/>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11272252" y="3537734"/>
            <a:ext cx="7921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blank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10384839" y="3977471"/>
            <a:ext cx="9652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3614057" y="3531161"/>
            <a:ext cx="4424912"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3">
            <a:extLst>
              <a:ext uri="{FF2B5EF4-FFF2-40B4-BE49-F238E27FC236}">
                <a16:creationId xmlns:a16="http://schemas.microsoft.com/office/drawing/2014/main" id="{70542D48-C74E-9945-A7DE-1939CC0DD67B}"/>
              </a:ext>
            </a:extLst>
          </p:cNvPr>
          <p:cNvSpPr txBox="1">
            <a:spLocks noChangeArrowheads="1"/>
          </p:cNvSpPr>
          <p:nvPr/>
        </p:nvSpPr>
        <p:spPr>
          <a:xfrm>
            <a:off x="889227" y="3300140"/>
            <a:ext cx="6379126" cy="303415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header lines, e.g.,</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Subject:</a:t>
            </a:r>
          </a:p>
          <a:p>
            <a:pPr marL="403225" marR="0" lvl="1" indent="0"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these lines, within the body of the email message area different from </a:t>
            </a:r>
            <a:r>
              <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MAIL FROM:, RCPT TO: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commands!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Body: the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ASCII characters only</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Slide Number Placeholder 2">
            <a:extLst>
              <a:ext uri="{FF2B5EF4-FFF2-40B4-BE49-F238E27FC236}">
                <a16:creationId xmlns:a16="http://schemas.microsoft.com/office/drawing/2014/main" id="{ED161916-043B-2B40-A2CD-1EB81D81795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69</a:t>
            </a:fld>
            <a:endParaRPr lang="en-US" dirty="0"/>
          </a:p>
        </p:txBody>
      </p:sp>
    </p:spTree>
    <p:extLst>
      <p:ext uri="{BB962C8B-B14F-4D97-AF65-F5344CB8AC3E}">
        <p14:creationId xmlns:p14="http://schemas.microsoft.com/office/powerpoint/2010/main" val="836428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animEffect transition="in" filter="dissolve">
                                      <p:cBhvr>
                                        <p:cTn id="15" dur="500"/>
                                        <p:tgtEl>
                                          <p:spTgt spid="12">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Effect transition="in" filter="dissolve">
                                      <p:cBhvr>
                                        <p:cTn id="18" dur="500"/>
                                        <p:tgtEl>
                                          <p:spTgt spid="12">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dissolve">
                                      <p:cBhvr>
                                        <p:cTn id="21" dur="500"/>
                                        <p:tgtEl>
                                          <p:spTgt spid="12">
                                            <p:txEl>
                                              <p:pRg st="3" end="3"/>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4" end="4"/>
                                            </p:txEl>
                                          </p:spTgt>
                                        </p:tgtEl>
                                        <p:attrNameLst>
                                          <p:attrName>style.visibility</p:attrName>
                                        </p:attrNameLst>
                                      </p:cBhvr>
                                      <p:to>
                                        <p:strVal val="visible"/>
                                      </p:to>
                                    </p:set>
                                    <p:animEffect transition="in" filter="dissolve">
                                      <p:cBhvr>
                                        <p:cTn id="24" dur="500"/>
                                        <p:tgtEl>
                                          <p:spTgt spid="12">
                                            <p:txEl>
                                              <p:pRg st="4" end="4"/>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dissolve">
                                      <p:cBhvr>
                                        <p:cTn id="30" dur="500"/>
                                        <p:tgtEl>
                                          <p:spTgt spid="19"/>
                                        </p:tgtEl>
                                      </p:cBhvr>
                                    </p:animEffect>
                                  </p:childTnLst>
                                </p:cTn>
                              </p:par>
                              <p:par>
                                <p:cTn id="31" presetID="9"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ssolv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dissolve">
                                      <p:cBhvr>
                                        <p:cTn id="38" dur="500"/>
                                        <p:tgtEl>
                                          <p:spTgt spid="2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dissolv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2">
                                            <p:txEl>
                                              <p:pRg st="5" end="5"/>
                                            </p:txEl>
                                          </p:spTgt>
                                        </p:tgtEl>
                                        <p:attrNameLst>
                                          <p:attrName>style.visibility</p:attrName>
                                        </p:attrNameLst>
                                      </p:cBhvr>
                                      <p:to>
                                        <p:strVal val="visible"/>
                                      </p:to>
                                    </p:set>
                                    <p:animEffect transition="in" filter="dissolve">
                                      <p:cBhvr>
                                        <p:cTn id="46" dur="500"/>
                                        <p:tgtEl>
                                          <p:spTgt spid="12">
                                            <p:txEl>
                                              <p:pRg st="5" end="5"/>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dissolve">
                                      <p:cBhvr>
                                        <p:cTn id="49" dur="500"/>
                                        <p:tgtEl>
                                          <p:spTgt spid="18"/>
                                        </p:tgtEl>
                                      </p:cBhvr>
                                    </p:animEffect>
                                  </p:childTnLst>
                                </p:cTn>
                              </p:par>
                              <p:par>
                                <p:cTn id="50" presetID="9" presetClass="entr" presetSubtype="0" fill="hold" grpId="1"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dissolve">
                                      <p:cBhvr>
                                        <p:cTn id="52" dur="500"/>
                                        <p:tgtEl>
                                          <p:spTgt spid="23"/>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dissolv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1" grpId="0" animBg="1"/>
      <p:bldP spid="22" grpId="0"/>
      <p:bldP spid="23" grpId="0" animBg="1"/>
      <p:bldP spid="23"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Processes communicating</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06042" y="1565977"/>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process:</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 running within a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within same host, two processes communicate using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inter-process communication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by OS)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in different hosts communicate by exchanging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8F7AD000-A388-6C4C-8C9C-158A86A0C51E}"/>
              </a:ext>
            </a:extLst>
          </p:cNvPr>
          <p:cNvSpPr>
            <a:spLocks noChangeArrowheads="1"/>
          </p:cNvSpPr>
          <p:nvPr/>
        </p:nvSpPr>
        <p:spPr bwMode="auto">
          <a:xfrm>
            <a:off x="6915273" y="4263451"/>
            <a:ext cx="3989387" cy="183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applications with P2P architectures have client processes &amp; server processes</a:t>
            </a:r>
          </a:p>
        </p:txBody>
      </p:sp>
      <p:grpSp>
        <p:nvGrpSpPr>
          <p:cNvPr id="2" name="Group 1">
            <a:extLst>
              <a:ext uri="{FF2B5EF4-FFF2-40B4-BE49-F238E27FC236}">
                <a16:creationId xmlns:a16="http://schemas.microsoft.com/office/drawing/2014/main" id="{6E7D9C5A-4A0F-3E45-B3EB-48F963F34B69}"/>
              </a:ext>
            </a:extLst>
          </p:cNvPr>
          <p:cNvGrpSpPr/>
          <p:nvPr/>
        </p:nvGrpSpPr>
        <p:grpSpPr>
          <a:xfrm>
            <a:off x="6974010" y="1488501"/>
            <a:ext cx="4092575" cy="2567781"/>
            <a:chOff x="6974010" y="1488501"/>
            <a:chExt cx="4092575" cy="2567781"/>
          </a:xfrm>
        </p:grpSpPr>
        <p:sp>
          <p:nvSpPr>
            <p:cNvPr id="8" name="Rectangle 4">
              <a:extLst>
                <a:ext uri="{FF2B5EF4-FFF2-40B4-BE49-F238E27FC236}">
                  <a16:creationId xmlns:a16="http://schemas.microsoft.com/office/drawing/2014/main" id="{96562BEA-C84E-254B-BD55-56C2EB6C5088}"/>
                </a:ext>
              </a:extLst>
            </p:cNvPr>
            <p:cNvSpPr txBox="1">
              <a:spLocks noChangeArrowheads="1"/>
            </p:cNvSpPr>
            <p:nvPr/>
          </p:nvSpPr>
          <p:spPr>
            <a:xfrm>
              <a:off x="7025603" y="2022695"/>
              <a:ext cx="3989387" cy="2033587"/>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initiates communication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waits to be contacted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13">
              <a:extLst>
                <a:ext uri="{FF2B5EF4-FFF2-40B4-BE49-F238E27FC236}">
                  <a16:creationId xmlns:a16="http://schemas.microsoft.com/office/drawing/2014/main" id="{0414D3D5-1BB8-5844-8D2A-3C8E3E5DCA6A}"/>
                </a:ext>
              </a:extLst>
            </p:cNvPr>
            <p:cNvSpPr>
              <a:spLocks noChangeArrowheads="1"/>
            </p:cNvSpPr>
            <p:nvPr/>
          </p:nvSpPr>
          <p:spPr bwMode="auto">
            <a:xfrm>
              <a:off x="6974010" y="1786951"/>
              <a:ext cx="4092575" cy="2062163"/>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Text Box 14">
              <a:extLst>
                <a:ext uri="{FF2B5EF4-FFF2-40B4-BE49-F238E27FC236}">
                  <a16:creationId xmlns:a16="http://schemas.microsoft.com/office/drawing/2014/main" id="{FAA5D4F0-1DCB-7C49-A07F-4729B9F9DCA6}"/>
                </a:ext>
              </a:extLst>
            </p:cNvPr>
            <p:cNvSpPr txBox="1">
              <a:spLocks noChangeArrowheads="1"/>
            </p:cNvSpPr>
            <p:nvPr/>
          </p:nvSpPr>
          <p:spPr bwMode="auto">
            <a:xfrm>
              <a:off x="7094660" y="1488501"/>
              <a:ext cx="2325688" cy="519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clients, servers</a:t>
              </a:r>
            </a:p>
          </p:txBody>
        </p:sp>
      </p:grpSp>
      <p:sp>
        <p:nvSpPr>
          <p:cNvPr id="14" name="Slide Number Placeholder 2">
            <a:extLst>
              <a:ext uri="{FF2B5EF4-FFF2-40B4-BE49-F238E27FC236}">
                <a16:creationId xmlns:a16="http://schemas.microsoft.com/office/drawing/2014/main" id="{126C885E-4769-8644-8E59-814749DC523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a:t>
            </a:fld>
            <a:endParaRPr lang="en-US" dirty="0"/>
          </a:p>
        </p:txBody>
      </p:sp>
    </p:spTree>
    <p:extLst>
      <p:ext uri="{BB962C8B-B14F-4D97-AF65-F5344CB8AC3E}">
        <p14:creationId xmlns:p14="http://schemas.microsoft.com/office/powerpoint/2010/main" val="397073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dissolve">
                                      <p:cBhvr>
                                        <p:cTn id="7" dur="500"/>
                                        <p:tgtEl>
                                          <p:spTgt spid="1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2" end="2"/>
                                            </p:txEl>
                                          </p:spTgt>
                                        </p:tgtEl>
                                        <p:attrNameLst>
                                          <p:attrName>style.visibility</p:attrName>
                                        </p:attrNameLst>
                                      </p:cBhvr>
                                      <p:to>
                                        <p:strVal val="visible"/>
                                      </p:to>
                                    </p:set>
                                    <p:animEffect transition="in" filter="dissolve">
                                      <p:cBhvr>
                                        <p:cTn id="12" dur="500"/>
                                        <p:tgtEl>
                                          <p:spTgt spid="1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Retrieving email: mail access protocols</a:t>
            </a:r>
            <a:endParaRPr lang="en-US" sz="4400" dirty="0">
              <a:cs typeface="Calibri" panose="020F0502020204030204" pitchFamily="34" charset="0"/>
            </a:endParaRPr>
          </a:p>
        </p:txBody>
      </p:sp>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4451528" y="1694089"/>
            <a:ext cx="511175" cy="693738"/>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6137453" y="1703614"/>
            <a:ext cx="511175" cy="693738"/>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4159429" y="2103665"/>
            <a:ext cx="1689101" cy="1133476"/>
            <a:chOff x="1716" y="1206"/>
            <a:chExt cx="1064" cy="71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716" y="1583"/>
              <a:ext cx="1064"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3510141" y="1582964"/>
            <a:ext cx="89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5270678" y="1573439"/>
            <a:ext cx="857250" cy="304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5111928" y="1594077"/>
            <a:ext cx="890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5734133" y="2714852"/>
            <a:ext cx="179247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6289853" y="2116364"/>
            <a:ext cx="809625" cy="561975"/>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pic>
        <p:nvPicPr>
          <p:cNvPr id="271" name="Picture 176" descr="Alice">
            <a:extLst>
              <a:ext uri="{FF2B5EF4-FFF2-40B4-BE49-F238E27FC236}">
                <a16:creationId xmlns:a16="http://schemas.microsoft.com/office/drawing/2014/main" id="{D76D5E82-5D05-6842-89F0-A930ADA6F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753" y="1673452"/>
            <a:ext cx="561975"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179" descr="Bob">
            <a:extLst>
              <a:ext uri="{FF2B5EF4-FFF2-40B4-BE49-F238E27FC236}">
                <a16:creationId xmlns:a16="http://schemas.microsoft.com/office/drawing/2014/main" id="{8989F6E0-4E76-1C42-A3BD-A635A4955F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02953" y="1687739"/>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3492678" y="2021114"/>
            <a:ext cx="903288"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5123041" y="2017939"/>
            <a:ext cx="903287"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B91F516F-20AF-DB4E-A31F-6C9548243DF2}"/>
              </a:ext>
            </a:extLst>
          </p:cNvPr>
          <p:cNvGrpSpPr/>
          <p:nvPr/>
        </p:nvGrpSpPr>
        <p:grpSpPr>
          <a:xfrm>
            <a:off x="6699252" y="1424214"/>
            <a:ext cx="1816276" cy="1182356"/>
            <a:chOff x="6699252" y="1424214"/>
            <a:chExt cx="1816276" cy="1182356"/>
          </a:xfrm>
        </p:grpSpPr>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6699252" y="1424214"/>
              <a:ext cx="1786114"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e-mail access</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protocol</a:t>
              </a:r>
              <a:endPar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6742291" y="2014764"/>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7064731" y="2043339"/>
              <a:ext cx="1450797"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(e.g.,</a:t>
              </a: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IMAP, HTTP</a:t>
              </a: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t>
              </a:r>
            </a:p>
          </p:txBody>
        </p:sp>
      </p:gr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2556053" y="1535339"/>
            <a:ext cx="912813" cy="1054100"/>
            <a:chOff x="3574" y="550"/>
            <a:chExt cx="57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8456791" y="1538514"/>
            <a:ext cx="912812" cy="1054100"/>
            <a:chOff x="3574" y="550"/>
            <a:chExt cx="57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478971" y="3418624"/>
            <a:ext cx="11248571" cy="31500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delivery/storage of e-mail messages to receiver’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server</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access protocol: retrieval from server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IMAP:</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Internet Mail Access Protocol [RFC 3501]: messages stored on server, IMAP provides retrieval, deletion, folders of stored messages on server</a:t>
            </a:r>
          </a:p>
          <a:p>
            <a:pPr marL="346075" marR="0" lvl="0" indent="-28892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HTTP: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gmail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Hotmail,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Yahoo!Mail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etc. provides web-based interface on top of STMP (to send), IMAP (or POP) to retrieve e-mail messages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6" name="Slide Number Placeholder 2">
            <a:extLst>
              <a:ext uri="{FF2B5EF4-FFF2-40B4-BE49-F238E27FC236}">
                <a16:creationId xmlns:a16="http://schemas.microsoft.com/office/drawing/2014/main" id="{741D895B-EE03-5544-883F-BDFD215AF98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70</a:t>
            </a:fld>
            <a:endParaRPr lang="en-US" dirty="0"/>
          </a:p>
        </p:txBody>
      </p:sp>
    </p:spTree>
    <p:extLst>
      <p:ext uri="{BB962C8B-B14F-4D97-AF65-F5344CB8AC3E}">
        <p14:creationId xmlns:p14="http://schemas.microsoft.com/office/powerpoint/2010/main" val="1298297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84">
                                            <p:txEl>
                                              <p:pRg st="1" end="1"/>
                                            </p:txEl>
                                          </p:spTgt>
                                        </p:tgtEl>
                                        <p:attrNameLst>
                                          <p:attrName>style.visibility</p:attrName>
                                        </p:attrNameLst>
                                      </p:cBhvr>
                                      <p:to>
                                        <p:strVal val="visible"/>
                                      </p:to>
                                    </p:set>
                                    <p:animEffect transition="in" filter="dissolve">
                                      <p:cBhvr>
                                        <p:cTn id="10" dur="500"/>
                                        <p:tgtEl>
                                          <p:spTgt spid="384">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84">
                                            <p:txEl>
                                              <p:pRg st="2" end="2"/>
                                            </p:txEl>
                                          </p:spTgt>
                                        </p:tgtEl>
                                        <p:attrNameLst>
                                          <p:attrName>style.visibility</p:attrName>
                                        </p:attrNameLst>
                                      </p:cBhvr>
                                      <p:to>
                                        <p:strVal val="visible"/>
                                      </p:to>
                                    </p:set>
                                    <p:animEffect transition="in" filter="dissolve">
                                      <p:cBhvr>
                                        <p:cTn id="13" dur="500"/>
                                        <p:tgtEl>
                                          <p:spTgt spid="38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84">
                                            <p:txEl>
                                              <p:pRg st="3" end="3"/>
                                            </p:txEl>
                                          </p:spTgt>
                                        </p:tgtEl>
                                        <p:attrNameLst>
                                          <p:attrName>style.visibility</p:attrName>
                                        </p:attrNameLst>
                                      </p:cBhvr>
                                      <p:to>
                                        <p:strVal val="visible"/>
                                      </p:to>
                                    </p:set>
                                    <p:animEffect transition="in" filter="dissolve">
                                      <p:cBhvr>
                                        <p:cTn id="18" dur="500"/>
                                        <p:tgtEl>
                                          <p:spTgt spid="3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rgbClr val="0000A8"/>
              </a:buClr>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71</a:t>
            </a:fld>
            <a:endParaRPr lang="en-US" dirty="0"/>
          </a:p>
        </p:txBody>
      </p:sp>
    </p:spTree>
    <p:extLst>
      <p:ext uri="{BB962C8B-B14F-4D97-AF65-F5344CB8AC3E}">
        <p14:creationId xmlns:p14="http://schemas.microsoft.com/office/powerpoint/2010/main" val="131564807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Domain Name System</a:t>
            </a:r>
            <a:endParaRPr lang="en-US" sz="4400" dirty="0">
              <a:cs typeface="Calibri" panose="020F0502020204030204" pitchFamily="34" charset="0"/>
            </a:endParaRPr>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753721" y="1340962"/>
            <a:ext cx="490197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people: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many identifiers: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SSN, name, passport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Internet hosts,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address (32 bit) - used for addressing datagrams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e.g., </a:t>
            </a:r>
            <a:r>
              <a:rPr kumimoji="0" lang="en-US" altLang="ja-JP"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cs.umass.edu</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used by humans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5592033" y="1281002"/>
            <a:ext cx="6088112" cy="50069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implemented in hierarchy of many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name servers</a:t>
            </a:r>
            <a:endPar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application-layer protocol: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hosts, DNS servers communicate to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resolve</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names (address/name translation)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core Internet function,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implemented as application-layer protocol</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complexity at 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“edge”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49189B4D-1C2B-F245-A96D-9F110BA47D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72</a:t>
            </a:fld>
            <a:endParaRPr lang="en-US" dirty="0"/>
          </a:p>
        </p:txBody>
      </p:sp>
    </p:spTree>
    <p:extLst>
      <p:ext uri="{BB962C8B-B14F-4D97-AF65-F5344CB8AC3E}">
        <p14:creationId xmlns:p14="http://schemas.microsoft.com/office/powerpoint/2010/main" val="236227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xEl>
                                              <p:pRg st="2" end="2"/>
                                            </p:txEl>
                                          </p:spTgt>
                                        </p:tgtEl>
                                        <p:attrNameLst>
                                          <p:attrName>style.visibility</p:attrName>
                                        </p:attrNameLst>
                                      </p:cBhvr>
                                      <p:to>
                                        <p:strVal val="visible"/>
                                      </p:to>
                                    </p:set>
                                    <p:animEffect transition="in" filter="dissolve">
                                      <p:cBhvr>
                                        <p:cTn id="7" dur="500"/>
                                        <p:tgtEl>
                                          <p:spTgt spid="12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7">
                                            <p:txEl>
                                              <p:pRg st="3" end="3"/>
                                            </p:txEl>
                                          </p:spTgt>
                                        </p:tgtEl>
                                        <p:attrNameLst>
                                          <p:attrName>style.visibility</p:attrName>
                                        </p:attrNameLst>
                                      </p:cBhvr>
                                      <p:to>
                                        <p:strVal val="visible"/>
                                      </p:to>
                                    </p:set>
                                    <p:animEffect transition="in" filter="dissolve">
                                      <p:cBhvr>
                                        <p:cTn id="10" dur="500"/>
                                        <p:tgtEl>
                                          <p:spTgt spid="12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7">
                                            <p:txEl>
                                              <p:pRg st="4" end="4"/>
                                            </p:txEl>
                                          </p:spTgt>
                                        </p:tgtEl>
                                        <p:attrNameLst>
                                          <p:attrName>style.visibility</p:attrName>
                                        </p:attrNameLst>
                                      </p:cBhvr>
                                      <p:to>
                                        <p:strVal val="visible"/>
                                      </p:to>
                                    </p:set>
                                    <p:animEffect transition="in" filter="dissolve">
                                      <p:cBhvr>
                                        <p:cTn id="13" dur="500"/>
                                        <p:tgtEl>
                                          <p:spTgt spid="127">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7">
                                            <p:txEl>
                                              <p:pRg st="5" end="5"/>
                                            </p:txEl>
                                          </p:spTgt>
                                        </p:tgtEl>
                                        <p:attrNameLst>
                                          <p:attrName>style.visibility</p:attrName>
                                        </p:attrNameLst>
                                      </p:cBhvr>
                                      <p:to>
                                        <p:strVal val="visible"/>
                                      </p:to>
                                    </p:set>
                                    <p:animEffect transition="in" filter="dissolve">
                                      <p:cBhvr>
                                        <p:cTn id="18" dur="500"/>
                                        <p:tgtEl>
                                          <p:spTgt spid="127">
                                            <p:txEl>
                                              <p:pRg st="5" end="5"/>
                                            </p:txEl>
                                          </p:spTgt>
                                        </p:tgtEl>
                                      </p:cBhvr>
                                    </p:animEffect>
                                  </p:childTnLst>
                                </p:cTn>
                              </p:par>
                            </p:childTnLst>
                          </p:cTn>
                        </p:par>
                        <p:par>
                          <p:cTn id="19" fill="hold">
                            <p:stCondLst>
                              <p:cond delay="500"/>
                            </p:stCondLst>
                            <p:childTnLst>
                              <p:par>
                                <p:cTn id="20" presetID="9" presetClass="entr" presetSubtype="0" fill="hold" grpId="0" nodeType="afterEffect">
                                  <p:stCondLst>
                                    <p:cond delay="0"/>
                                  </p:stCondLst>
                                  <p:childTnLst>
                                    <p:set>
                                      <p:cBhvr>
                                        <p:cTn id="21" dur="1" fill="hold">
                                          <p:stCondLst>
                                            <p:cond delay="0"/>
                                          </p:stCondLst>
                                        </p:cTn>
                                        <p:tgtEl>
                                          <p:spTgt spid="128">
                                            <p:txEl>
                                              <p:pRg st="0" end="0"/>
                                            </p:txEl>
                                          </p:spTgt>
                                        </p:tgtEl>
                                        <p:attrNameLst>
                                          <p:attrName>style.visibility</p:attrName>
                                        </p:attrNameLst>
                                      </p:cBhvr>
                                      <p:to>
                                        <p:strVal val="visible"/>
                                      </p:to>
                                    </p:set>
                                    <p:animEffect transition="in" filter="dissolve">
                                      <p:cBhvr>
                                        <p:cTn id="22" dur="500"/>
                                        <p:tgtEl>
                                          <p:spTgt spid="128">
                                            <p:txEl>
                                              <p:pRg st="0" end="0"/>
                                            </p:txEl>
                                          </p:spTgt>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28">
                                            <p:txEl>
                                              <p:pRg st="1" end="1"/>
                                            </p:txEl>
                                          </p:spTgt>
                                        </p:tgtEl>
                                        <p:attrNameLst>
                                          <p:attrName>style.visibility</p:attrName>
                                        </p:attrNameLst>
                                      </p:cBhvr>
                                      <p:to>
                                        <p:strVal val="visible"/>
                                      </p:to>
                                    </p:set>
                                    <p:animEffect transition="in" filter="dissolve">
                                      <p:cBhvr>
                                        <p:cTn id="25" dur="500"/>
                                        <p:tgtEl>
                                          <p:spTgt spid="128">
                                            <p:txEl>
                                              <p:pRg st="1" end="1"/>
                                            </p:txEl>
                                          </p:spTgt>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28">
                                            <p:txEl>
                                              <p:pRg st="2" end="2"/>
                                            </p:txEl>
                                          </p:spTgt>
                                        </p:tgtEl>
                                        <p:attrNameLst>
                                          <p:attrName>style.visibility</p:attrName>
                                        </p:attrNameLst>
                                      </p:cBhvr>
                                      <p:to>
                                        <p:strVal val="visible"/>
                                      </p:to>
                                    </p:set>
                                    <p:animEffect transition="in" filter="dissolve">
                                      <p:cBhvr>
                                        <p:cTn id="28" dur="500"/>
                                        <p:tgtEl>
                                          <p:spTgt spid="128">
                                            <p:txEl>
                                              <p:pRg st="2" end="2"/>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28">
                                            <p:txEl>
                                              <p:pRg st="3" end="3"/>
                                            </p:txEl>
                                          </p:spTgt>
                                        </p:tgtEl>
                                        <p:attrNameLst>
                                          <p:attrName>style.visibility</p:attrName>
                                        </p:attrNameLst>
                                      </p:cBhvr>
                                      <p:to>
                                        <p:strVal val="visible"/>
                                      </p:to>
                                    </p:set>
                                    <p:animEffect transition="in" filter="dissolve">
                                      <p:cBhvr>
                                        <p:cTn id="31" dur="500"/>
                                        <p:tgtEl>
                                          <p:spTgt spid="128">
                                            <p:txEl>
                                              <p:pRg st="3" end="3"/>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8">
                                            <p:txEl>
                                              <p:pRg st="4" end="4"/>
                                            </p:txEl>
                                          </p:spTgt>
                                        </p:tgtEl>
                                        <p:attrNameLst>
                                          <p:attrName>style.visibility</p:attrName>
                                        </p:attrNameLst>
                                      </p:cBhvr>
                                      <p:to>
                                        <p:strVal val="visible"/>
                                      </p:to>
                                    </p:set>
                                    <p:animEffect transition="in" filter="dissolve">
                                      <p:cBhvr>
                                        <p:cTn id="34" dur="500"/>
                                        <p:tgtEl>
                                          <p:spTgt spid="1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uiExpand="1" build="p"/>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services, structure</a:t>
            </a:r>
            <a:endParaRPr lang="en-US" sz="4400" dirty="0">
              <a:cs typeface="Calibri" panose="020F0502020204030204" pitchFamily="34" charset="0"/>
            </a:endParaRPr>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6618515" y="1271135"/>
            <a:ext cx="4978400" cy="2263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traffic volume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maintenance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580866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services:</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hostname-to-IP-address translation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aliasing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alias names</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aliasing</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load distribution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replicated Web servers: many IP addresses correspond to one name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6777862" y="3709428"/>
            <a:ext cx="4956937"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6075" marR="0" lvl="0" indent="-331788"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 </a:t>
            </a: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doesn‘t</a:t>
            </a:r>
            <a:r>
              <a:rPr kumimoji="0" lang="en-US" altLang="ja-JP"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scale!</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Comcast DNS servers alone: 600B DNS queries/day</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Akamai DNS servers alone: 2.2T DNS queries/day</a:t>
            </a:r>
          </a:p>
        </p:txBody>
      </p:sp>
      <p:sp>
        <p:nvSpPr>
          <p:cNvPr id="10" name="Slide Number Placeholder 2">
            <a:extLst>
              <a:ext uri="{FF2B5EF4-FFF2-40B4-BE49-F238E27FC236}">
                <a16:creationId xmlns:a16="http://schemas.microsoft.com/office/drawing/2014/main" id="{8C5D9A65-B07F-4447-BD43-21050C29FFD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73</a:t>
            </a:fld>
            <a:endParaRPr lang="en-US" dirty="0"/>
          </a:p>
        </p:txBody>
      </p:sp>
    </p:spTree>
    <p:extLst>
      <p:ext uri="{BB962C8B-B14F-4D97-AF65-F5344CB8AC3E}">
        <p14:creationId xmlns:p14="http://schemas.microsoft.com/office/powerpoint/2010/main" val="3619097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
                                            <p:txEl>
                                              <p:pRg st="5" end="5"/>
                                            </p:txEl>
                                          </p:spTgt>
                                        </p:tgtEl>
                                        <p:attrNameLst>
                                          <p:attrName>style.visibility</p:attrName>
                                        </p:attrNameLst>
                                      </p:cBhvr>
                                      <p:to>
                                        <p:strVal val="visible"/>
                                      </p:to>
                                    </p:set>
                                    <p:animEffect transition="in" filter="dissolve">
                                      <p:cBhvr>
                                        <p:cTn id="18" dur="500"/>
                                        <p:tgtEl>
                                          <p:spTgt spid="7">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7">
                                            <p:txEl>
                                              <p:pRg st="6" end="6"/>
                                            </p:txEl>
                                          </p:spTgt>
                                        </p:tgtEl>
                                        <p:attrNameLst>
                                          <p:attrName>style.visibility</p:attrName>
                                        </p:attrNameLst>
                                      </p:cBhvr>
                                      <p:to>
                                        <p:strVal val="visible"/>
                                      </p:to>
                                    </p:set>
                                    <p:animEffect transition="in" filter="dissolve">
                                      <p:cBhvr>
                                        <p:cTn id="21" dur="500"/>
                                        <p:tgtEl>
                                          <p:spTgt spid="7">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dissolve">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dissolve">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97091" y="306258"/>
            <a:ext cx="10515600" cy="894622"/>
          </a:xfrm>
        </p:spPr>
        <p:txBody>
          <a:bodyPr>
            <a:normAutofit/>
          </a:bodyPr>
          <a:lstStyle/>
          <a:p>
            <a:r>
              <a:rPr lang="en-US" dirty="0">
                <a:ea typeface="ＭＳ Ｐゴシック" panose="020B0600070205080204" pitchFamily="34" charset="-128"/>
                <a:cs typeface="Calibri" panose="020F0502020204030204" pitchFamily="34" charset="0"/>
              </a:rPr>
              <a:t>Thinking about the DNS</a:t>
            </a:r>
            <a:endParaRPr lang="en-US" sz="4400" dirty="0">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6338434" cy="105357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humongous 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350838" marR="0" lvl="0" indent="-234950" algn="l" defTabSz="914400" rtl="0" eaLnBrk="1" fontAlgn="auto" latinLnBrk="0" hangingPunct="1">
              <a:lnSpc>
                <a:spcPct val="90000"/>
              </a:lnSpc>
              <a:spcBef>
                <a:spcPts val="400"/>
              </a:spcBef>
              <a:spcAft>
                <a:spcPts val="0"/>
              </a:spcAft>
              <a:buClr>
                <a:srgbClr val="0000A3"/>
              </a:buClr>
              <a:buSzTx/>
              <a:buFont typeface="Wingdings" pitchFamily="2" charset="2"/>
              <a:buChar char="§"/>
              <a:tabLst>
                <a:tab pos="49213" algn="l"/>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billion records, each simple</a:t>
            </a:r>
          </a:p>
        </p:txBody>
      </p:sp>
      <p:sp>
        <p:nvSpPr>
          <p:cNvPr id="10" name="Rectangle 5">
            <a:extLst>
              <a:ext uri="{FF2B5EF4-FFF2-40B4-BE49-F238E27FC236}">
                <a16:creationId xmlns:a16="http://schemas.microsoft.com/office/drawing/2014/main" id="{D59926F4-E2F6-1848-9764-95A9708A0595}"/>
              </a:ext>
            </a:extLst>
          </p:cNvPr>
          <p:cNvSpPr txBox="1">
            <a:spLocks noChangeArrowheads="1"/>
          </p:cNvSpPr>
          <p:nvPr/>
        </p:nvSpPr>
        <p:spPr>
          <a:xfrm>
            <a:off x="716718" y="2281087"/>
            <a:ext cx="5971949" cy="230784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handles many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trillions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of queries/day:</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reads than writes</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performance matters: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almost every Internet transaction interacts with DNS - msecs count!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E3BA487B-2F58-E448-B437-CA4351F78A23}"/>
              </a:ext>
            </a:extLst>
          </p:cNvPr>
          <p:cNvSpPr txBox="1">
            <a:spLocks noChangeArrowheads="1"/>
          </p:cNvSpPr>
          <p:nvPr/>
        </p:nvSpPr>
        <p:spPr>
          <a:xfrm>
            <a:off x="716717" y="4432300"/>
            <a:ext cx="7038749" cy="135890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organizationally, physically decentralized:</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millions of different organizations responsible for their records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E516052B-584F-8049-894E-365DF65A8B5A}"/>
              </a:ext>
            </a:extLst>
          </p:cNvPr>
          <p:cNvSpPr txBox="1">
            <a:spLocks noChangeArrowheads="1"/>
          </p:cNvSpPr>
          <p:nvPr/>
        </p:nvSpPr>
        <p:spPr>
          <a:xfrm>
            <a:off x="750584" y="5871634"/>
            <a:ext cx="7038749" cy="5630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“bulletproof”: reliability, security</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pic>
        <p:nvPicPr>
          <p:cNvPr id="1026" name="Picture 2" descr="SEC Says That It's Not Easy Determining Whether Teva Whistleblowers Are  Deserving Of A Bounty - FCPA Professor">
            <a:extLst>
              <a:ext uri="{FF2B5EF4-FFF2-40B4-BE49-F238E27FC236}">
                <a16:creationId xmlns:a16="http://schemas.microsoft.com/office/drawing/2014/main" id="{C4E09384-BA5E-E74E-8F77-28797AFC91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7866" y="4143022"/>
            <a:ext cx="2937933" cy="2448278"/>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2">
            <a:extLst>
              <a:ext uri="{FF2B5EF4-FFF2-40B4-BE49-F238E27FC236}">
                <a16:creationId xmlns:a16="http://schemas.microsoft.com/office/drawing/2014/main" id="{0A6AE1E9-B3D7-7642-9CCD-3E2A0C33B40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74</a:t>
            </a:fld>
            <a:endParaRPr lang="en-US" dirty="0"/>
          </a:p>
        </p:txBody>
      </p:sp>
    </p:spTree>
    <p:extLst>
      <p:ext uri="{BB962C8B-B14F-4D97-AF65-F5344CB8AC3E}">
        <p14:creationId xmlns:p14="http://schemas.microsoft.com/office/powerpoint/2010/main" val="920919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dissolve">
                                      <p:cBhvr>
                                        <p:cTn id="16" dur="500"/>
                                        <p:tgtEl>
                                          <p:spTgt spid="13"/>
                                        </p:tgtEl>
                                      </p:cBhvr>
                                    </p:animEffect>
                                  </p:childTnLst>
                                </p:cTn>
                              </p:par>
                              <p:par>
                                <p:cTn id="17" presetID="9" presetClass="entr" presetSubtype="0" fill="hold" nodeType="withEffect">
                                  <p:stCondLst>
                                    <p:cond delay="0"/>
                                  </p:stCondLst>
                                  <p:childTnLst>
                                    <p:set>
                                      <p:cBhvr>
                                        <p:cTn id="18" dur="1" fill="hold">
                                          <p:stCondLst>
                                            <p:cond delay="0"/>
                                          </p:stCondLst>
                                        </p:cTn>
                                        <p:tgtEl>
                                          <p:spTgt spid="1026"/>
                                        </p:tgtEl>
                                        <p:attrNameLst>
                                          <p:attrName>style.visibility</p:attrName>
                                        </p:attrNameLst>
                                      </p:cBhvr>
                                      <p:to>
                                        <p:strVal val="visible"/>
                                      </p:to>
                                    </p:set>
                                    <p:animEffect transition="in" filter="dissolve">
                                      <p:cBhvr>
                                        <p:cTn id="19"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2" grpId="0"/>
      <p:bldP spid="1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a distributed, hierarchical </a:t>
            </a:r>
            <a:r>
              <a:rPr lang="en-US" altLang="en-US" dirty="0">
                <a:ea typeface="ＭＳ Ｐゴシック" panose="020B0600070205080204" pitchFamily="34" charset="-128"/>
                <a:cs typeface="Calibri" panose="020F0502020204030204" pitchFamily="34" charset="0"/>
              </a:rPr>
              <a:t>d</a:t>
            </a:r>
            <a:r>
              <a:rPr lang="en-US" altLang="en-US" sz="4400" dirty="0">
                <a:ea typeface="ＭＳ Ｐゴシック" panose="020B0600070205080204" pitchFamily="34" charset="-128"/>
                <a:cs typeface="Calibri" panose="020F0502020204030204" pitchFamily="34" charset="0"/>
              </a:rPr>
              <a:t>atabase</a:t>
            </a:r>
            <a:endParaRPr lang="en-US" sz="4400" dirty="0">
              <a:cs typeface="Calibri" panose="020F0502020204030204" pitchFamily="34" charset="0"/>
            </a:endParaRP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478971" y="4398565"/>
            <a:ext cx="11713029" cy="2133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Client wants IP address for </a:t>
            </a:r>
            <a:r>
              <a:rPr kumimoji="0" lang="en-US" altLang="en-US" sz="2400" b="0" i="0" u="none" strike="noStrike" kern="1200" cap="none" spc="0" normalizeH="0" baseline="0" noProof="0" dirty="0" err="1">
                <a:ln>
                  <a:noFill/>
                </a:ln>
                <a:solidFill>
                  <a:srgbClr val="000099"/>
                </a:solidFill>
                <a:effectLst/>
                <a:uLnTx/>
                <a:uFillTx/>
                <a:latin typeface="Calibri" panose="020F0502020204030204"/>
                <a:ea typeface="ＭＳ Ｐゴシック" panose="020B0600070205080204" pitchFamily="34" charset="-128"/>
                <a:cs typeface="+mn-cs"/>
              </a:rPr>
              <a:t>www.amazon.com</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1</a:t>
            </a:r>
            <a:r>
              <a:rPr kumimoji="0" lang="en-US" altLang="en-US" sz="2800" b="0" i="0" u="none" strike="noStrike" kern="1200" cap="none" spc="0" normalizeH="0" baseline="30000" noProof="0" dirty="0">
                <a:ln>
                  <a:noFill/>
                </a:ln>
                <a:solidFill>
                  <a:srgbClr val="000099"/>
                </a:solidFill>
                <a:effectLst/>
                <a:uLnTx/>
                <a:uFillTx/>
                <a:latin typeface="Calibri" panose="020F0502020204030204"/>
                <a:ea typeface="ＭＳ Ｐゴシック" panose="020B0600070205080204" pitchFamily="34" charset="-128"/>
                <a:cs typeface="+mn-cs"/>
              </a:rPr>
              <a:t>st</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approximation: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root server to find .com 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.com DNS server to get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amazon.com</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amazon.com</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 to get  IP address for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www.amazon.com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86A00663-77DA-9B4C-A51A-04EBC6FBCCA0}"/>
              </a:ext>
            </a:extLst>
          </p:cNvPr>
          <p:cNvGrpSpPr/>
          <p:nvPr/>
        </p:nvGrpSpPr>
        <p:grpSpPr>
          <a:xfrm>
            <a:off x="1321991" y="1815164"/>
            <a:ext cx="10791292" cy="1046691"/>
            <a:chOff x="1321991" y="1815164"/>
            <a:chExt cx="10791292" cy="1046691"/>
          </a:xfrm>
        </p:grpSpPr>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1321991" y="2431570"/>
              <a:ext cx="205741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3969789" y="2432961"/>
              <a:ext cx="195454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6546026" y="2432961"/>
              <a:ext cx="200523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edu</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2538547" y="1831861"/>
              <a:ext cx="2075302" cy="601100"/>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4901588" y="1815164"/>
              <a:ext cx="0" cy="6164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5257908" y="1831861"/>
              <a:ext cx="2146864" cy="6011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3889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Top Level Domain</a:t>
              </a:r>
            </a:p>
          </p:txBody>
        </p:sp>
      </p:grpSp>
      <p:grpSp>
        <p:nvGrpSpPr>
          <p:cNvPr id="4" name="Group 3">
            <a:extLst>
              <a:ext uri="{FF2B5EF4-FFF2-40B4-BE49-F238E27FC236}">
                <a16:creationId xmlns:a16="http://schemas.microsoft.com/office/drawing/2014/main" id="{2A62B1BD-DD42-D845-9BBE-BE085C24631D}"/>
              </a:ext>
            </a:extLst>
          </p:cNvPr>
          <p:cNvGrpSpPr/>
          <p:nvPr/>
        </p:nvGrpSpPr>
        <p:grpSpPr>
          <a:xfrm>
            <a:off x="3874373" y="1407648"/>
            <a:ext cx="7294880" cy="461665"/>
            <a:chOff x="3874373" y="1407648"/>
            <a:chExt cx="7294880" cy="461665"/>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3874373" y="1432519"/>
              <a:ext cx="2064866" cy="367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Root DNS Servers</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77149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Root</a:t>
              </a:r>
            </a:p>
          </p:txBody>
        </p:sp>
      </p:grpSp>
      <p:grpSp>
        <p:nvGrpSpPr>
          <p:cNvPr id="7" name="Group 6">
            <a:extLst>
              <a:ext uri="{FF2B5EF4-FFF2-40B4-BE49-F238E27FC236}">
                <a16:creationId xmlns:a16="http://schemas.microsoft.com/office/drawing/2014/main" id="{CC7CCAC6-2E30-B94C-ABE6-16301CFD8E18}"/>
              </a:ext>
            </a:extLst>
          </p:cNvPr>
          <p:cNvGrpSpPr/>
          <p:nvPr/>
        </p:nvGrpSpPr>
        <p:grpSpPr>
          <a:xfrm>
            <a:off x="877709" y="2766905"/>
            <a:ext cx="10877911" cy="1053317"/>
            <a:chOff x="877709" y="2766905"/>
            <a:chExt cx="10877911" cy="1053317"/>
          </a:xfrm>
        </p:grpSpPr>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6241887"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nyu.edu</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7813272"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umass.edu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6774130" y="2766905"/>
              <a:ext cx="559079"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7762582" y="2766905"/>
              <a:ext cx="500935"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877709" y="3173205"/>
              <a:ext cx="1505787" cy="647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yahoo.com</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2484875" y="3150942"/>
              <a:ext cx="1492369"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amazon.com</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1666383" y="2773863"/>
              <a:ext cx="369738" cy="41325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2538547" y="2773863"/>
              <a:ext cx="429373" cy="42577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4312691" y="3132853"/>
              <a:ext cx="1480442"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pbs.org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4904570" y="2766905"/>
              <a:ext cx="0" cy="41743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2"/>
              <a:ext cx="18356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37" name="Slide Number Placeholder 2">
            <a:extLst>
              <a:ext uri="{FF2B5EF4-FFF2-40B4-BE49-F238E27FC236}">
                <a16:creationId xmlns:a16="http://schemas.microsoft.com/office/drawing/2014/main" id="{E1EB010C-42C7-6E42-AA6D-C225E874AD4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75</a:t>
            </a:fld>
            <a:endParaRPr lang="en-US" dirty="0"/>
          </a:p>
        </p:txBody>
      </p:sp>
    </p:spTree>
    <p:extLst>
      <p:ext uri="{BB962C8B-B14F-4D97-AF65-F5344CB8AC3E}">
        <p14:creationId xmlns:p14="http://schemas.microsoft.com/office/powerpoint/2010/main" val="2709529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dissolve">
                                      <p:cBhvr>
                                        <p:cTn id="17" dur="500"/>
                                        <p:tgtEl>
                                          <p:spTgt spid="30">
                                            <p:txEl>
                                              <p:pRg st="0" end="0"/>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30">
                                            <p:txEl>
                                              <p:pRg st="1" end="1"/>
                                            </p:txEl>
                                          </p:spTgt>
                                        </p:tgtEl>
                                        <p:attrNameLst>
                                          <p:attrName>style.visibility</p:attrName>
                                        </p:attrNameLst>
                                      </p:cBhvr>
                                      <p:to>
                                        <p:strVal val="visible"/>
                                      </p:to>
                                    </p:set>
                                    <p:animEffect transition="in" filter="dissolve">
                                      <p:cBhvr>
                                        <p:cTn id="20" dur="500"/>
                                        <p:tgtEl>
                                          <p:spTgt spid="30">
                                            <p:txEl>
                                              <p:pRg st="1" end="1"/>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30">
                                            <p:txEl>
                                              <p:pRg st="2" end="2"/>
                                            </p:txEl>
                                          </p:spTgt>
                                        </p:tgtEl>
                                        <p:attrNameLst>
                                          <p:attrName>style.visibility</p:attrName>
                                        </p:attrNameLst>
                                      </p:cBhvr>
                                      <p:to>
                                        <p:strVal val="visible"/>
                                      </p:to>
                                    </p:set>
                                    <p:animEffect transition="in" filter="dissolve">
                                      <p:cBhvr>
                                        <p:cTn id="23" dur="500"/>
                                        <p:tgtEl>
                                          <p:spTgt spid="30">
                                            <p:txEl>
                                              <p:pRg st="2" end="2"/>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30">
                                            <p:txEl>
                                              <p:pRg st="3" end="3"/>
                                            </p:txEl>
                                          </p:spTgt>
                                        </p:tgtEl>
                                        <p:attrNameLst>
                                          <p:attrName>style.visibility</p:attrName>
                                        </p:attrNameLst>
                                      </p:cBhvr>
                                      <p:to>
                                        <p:strVal val="visible"/>
                                      </p:to>
                                    </p:set>
                                    <p:animEffect transition="in" filter="dissolve">
                                      <p:cBhvr>
                                        <p:cTn id="26" dur="500"/>
                                        <p:tgtEl>
                                          <p:spTgt spid="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C02A27-60D0-5B4D-BD6E-00C279F7F4B7}"/>
              </a:ext>
            </a:extLst>
          </p:cNvPr>
          <p:cNvPicPr>
            <a:picLocks noChangeAspect="1"/>
          </p:cNvPicPr>
          <p:nvPr/>
        </p:nvPicPr>
        <p:blipFill>
          <a:blip r:embed="rId3"/>
          <a:stretch>
            <a:fillRect/>
          </a:stretch>
        </p:blipFill>
        <p:spPr>
          <a:xfrm>
            <a:off x="4886464" y="1529543"/>
            <a:ext cx="7122656" cy="2152001"/>
          </a:xfrm>
          <a:prstGeom prst="rect">
            <a:avLst/>
          </a:prstGeom>
        </p:spPr>
      </p:pic>
      <p:sp>
        <p:nvSpPr>
          <p:cNvPr id="10" name="Rectangle 9">
            <a:extLst>
              <a:ext uri="{FF2B5EF4-FFF2-40B4-BE49-F238E27FC236}">
                <a16:creationId xmlns:a16="http://schemas.microsoft.com/office/drawing/2014/main" id="{462E018F-A8B8-D04F-AA86-E98C6072C4D6}"/>
              </a:ext>
            </a:extLst>
          </p:cNvPr>
          <p:cNvSpPr/>
          <p:nvPr/>
        </p:nvSpPr>
        <p:spPr>
          <a:xfrm>
            <a:off x="6940647" y="1546167"/>
            <a:ext cx="2646699" cy="379307"/>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p:txBody>
      </p:sp>
      <p:sp>
        <p:nvSpPr>
          <p:cNvPr id="6" name="Slide Number Placeholder 2">
            <a:extLst>
              <a:ext uri="{FF2B5EF4-FFF2-40B4-BE49-F238E27FC236}">
                <a16:creationId xmlns:a16="http://schemas.microsoft.com/office/drawing/2014/main" id="{AE8EED64-A600-EB43-865F-526592344FF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76</a:t>
            </a:fld>
            <a:endParaRPr lang="en-US" dirty="0"/>
          </a:p>
        </p:txBody>
      </p:sp>
    </p:spTree>
    <p:extLst>
      <p:ext uri="{BB962C8B-B14F-4D97-AF65-F5344CB8AC3E}">
        <p14:creationId xmlns:p14="http://schemas.microsoft.com/office/powerpoint/2010/main" val="225468985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pic>
        <p:nvPicPr>
          <p:cNvPr id="2" name="Picture 1">
            <a:extLst>
              <a:ext uri="{FF2B5EF4-FFF2-40B4-BE49-F238E27FC236}">
                <a16:creationId xmlns:a16="http://schemas.microsoft.com/office/drawing/2014/main" id="{AF7EF7A5-82F4-A842-BA4B-88DB1EA46A55}"/>
              </a:ext>
            </a:extLst>
          </p:cNvPr>
          <p:cNvPicPr>
            <a:picLocks noChangeAspect="1"/>
          </p:cNvPicPr>
          <p:nvPr/>
        </p:nvPicPr>
        <p:blipFill>
          <a:blip r:embed="rId3"/>
          <a:stretch>
            <a:fillRect/>
          </a:stretch>
        </p:blipFill>
        <p:spPr>
          <a:xfrm>
            <a:off x="5930900" y="2856025"/>
            <a:ext cx="6261100" cy="3200400"/>
          </a:xfrm>
          <a:prstGeom prst="rect">
            <a:avLst/>
          </a:prstGeom>
        </p:spPr>
      </p:pic>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incredibly important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function</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couldn’t function without it!</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DNSSEC – provides security (authentication, message integrity)</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(Internet Corporation for Assigned Names and Numbers)</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manages root DNS domain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6423186" y="1752600"/>
            <a:ext cx="5142916" cy="11987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13 logical root name “</a:t>
            </a:r>
            <a:r>
              <a:rPr kumimoji="0" lang="en-US" altLang="ja-JP" sz="24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servers” worldwide each “server” replicated many times (~200 servers in US)</a:t>
            </a:r>
            <a:endParaRPr kumimoji="0" lang="en-US" altLang="ja-JP"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1527D7C4-251C-EC46-94F4-43E46D28257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77</a:t>
            </a:fld>
            <a:endParaRPr lang="en-US" dirty="0"/>
          </a:p>
        </p:txBody>
      </p:sp>
    </p:spTree>
    <p:extLst>
      <p:ext uri="{BB962C8B-B14F-4D97-AF65-F5344CB8AC3E}">
        <p14:creationId xmlns:p14="http://schemas.microsoft.com/office/powerpoint/2010/main" val="1932147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Effect transition="in" filter="dissolve">
                                      <p:cBhvr>
                                        <p:cTn id="7" dur="500"/>
                                        <p:tgtEl>
                                          <p:spTgt spid="3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
                                            <p:txEl>
                                              <p:pRg st="2" end="2"/>
                                            </p:txEl>
                                          </p:spTgt>
                                        </p:tgtEl>
                                        <p:attrNameLst>
                                          <p:attrName>style.visibility</p:attrName>
                                        </p:attrNameLst>
                                      </p:cBhvr>
                                      <p:to>
                                        <p:strVal val="visible"/>
                                      </p:to>
                                    </p:set>
                                    <p:animEffect transition="in" filter="dissolve">
                                      <p:cBhvr>
                                        <p:cTn id="10" dur="500"/>
                                        <p:tgtEl>
                                          <p:spTgt spid="31">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
                                            <p:txEl>
                                              <p:pRg st="3" end="3"/>
                                            </p:txEl>
                                          </p:spTgt>
                                        </p:tgtEl>
                                        <p:attrNameLst>
                                          <p:attrName>style.visibility</p:attrName>
                                        </p:attrNameLst>
                                      </p:cBhvr>
                                      <p:to>
                                        <p:strVal val="visible"/>
                                      </p:to>
                                    </p:set>
                                    <p:animEffect transition="in" filter="dissolve">
                                      <p:cBhvr>
                                        <p:cTn id="13" dur="500"/>
                                        <p:tgtEl>
                                          <p:spTgt spid="31">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
                                            <p:txEl>
                                              <p:pRg st="4" end="4"/>
                                            </p:txEl>
                                          </p:spTgt>
                                        </p:tgtEl>
                                        <p:attrNameLst>
                                          <p:attrName>style.visibility</p:attrName>
                                        </p:attrNameLst>
                                      </p:cBhvr>
                                      <p:to>
                                        <p:strVal val="visible"/>
                                      </p:to>
                                    </p:set>
                                    <p:animEffect transition="in" filter="dissolve">
                                      <p:cBhvr>
                                        <p:cTn id="18" dur="500"/>
                                        <p:tgtEl>
                                          <p:spTgt spid="31">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dissolve">
                                      <p:cBhvr>
                                        <p:cTn id="21" dur="500"/>
                                        <p:tgtEl>
                                          <p:spTgt spid="2"/>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dissolve">
                                      <p:cBhvr>
                                        <p:cTn id="2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32"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Top-Level Domain, and </a:t>
            </a:r>
            <a:r>
              <a:rPr lang="en-US" altLang="en-US" dirty="0">
                <a:ea typeface="ＭＳ Ｐゴシック" panose="020B0600070205080204" pitchFamily="34" charset="-128"/>
                <a:cs typeface="Calibri" panose="020F0502020204030204" pitchFamily="34" charset="0"/>
              </a:rPr>
              <a:t>a</a:t>
            </a:r>
            <a:r>
              <a:rPr lang="en-US" altLang="en-US" sz="4400" dirty="0">
                <a:ea typeface="ＭＳ Ｐゴシック" panose="020B0600070205080204" pitchFamily="34" charset="-128"/>
                <a:cs typeface="Calibri" panose="020F0502020204030204" pitchFamily="34" charset="0"/>
              </a:rPr>
              <a:t>uthoritative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832558" y="1286218"/>
            <a:ext cx="10868375" cy="20327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Top-Level Domain (TLD) servers:</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responsible for .com, .org,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.net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edu</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.aero, .jobs, .museums, and all top-level country domains, e.g.: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cn</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uk</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fr</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.ca,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jp</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Solutions: authoritative registry for .com,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.net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TLD</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Educause: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edu</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TLD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ED24547E-6033-E341-B415-9EEF0C28B3B1}"/>
              </a:ext>
            </a:extLst>
          </p:cNvPr>
          <p:cNvSpPr txBox="1">
            <a:spLocks noChangeArrowheads="1"/>
          </p:cNvSpPr>
          <p:nvPr/>
        </p:nvSpPr>
        <p:spPr>
          <a:xfrm>
            <a:off x="714024" y="4503552"/>
            <a:ext cx="10868375" cy="18295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authoritative DNS servers: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organization’</a:t>
            </a:r>
            <a:r>
              <a:rPr kumimoji="0" lang="en-US" altLang="ja-JP"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 name="Picture 1">
            <a:extLst>
              <a:ext uri="{FF2B5EF4-FFF2-40B4-BE49-F238E27FC236}">
                <a16:creationId xmlns:a16="http://schemas.microsoft.com/office/drawing/2014/main" id="{0326F0AB-9C7D-C946-94B2-B58E3B0956D7}"/>
              </a:ext>
            </a:extLst>
          </p:cNvPr>
          <p:cNvPicPr>
            <a:picLocks noChangeAspect="1"/>
          </p:cNvPicPr>
          <p:nvPr/>
        </p:nvPicPr>
        <p:blipFill>
          <a:blip r:embed="rId3"/>
          <a:stretch>
            <a:fillRect/>
          </a:stretch>
        </p:blipFill>
        <p:spPr>
          <a:xfrm>
            <a:off x="6265332" y="3122476"/>
            <a:ext cx="5317067" cy="1606470"/>
          </a:xfrm>
          <a:prstGeom prst="rect">
            <a:avLst/>
          </a:prstGeom>
        </p:spPr>
      </p:pic>
      <p:grpSp>
        <p:nvGrpSpPr>
          <p:cNvPr id="12" name="Group 11">
            <a:extLst>
              <a:ext uri="{FF2B5EF4-FFF2-40B4-BE49-F238E27FC236}">
                <a16:creationId xmlns:a16="http://schemas.microsoft.com/office/drawing/2014/main" id="{16353F64-060B-1F4E-AD0A-5FBB20E02BE4}"/>
              </a:ext>
            </a:extLst>
          </p:cNvPr>
          <p:cNvGrpSpPr/>
          <p:nvPr/>
        </p:nvGrpSpPr>
        <p:grpSpPr>
          <a:xfrm>
            <a:off x="4419600" y="1744133"/>
            <a:ext cx="6959600" cy="2235200"/>
            <a:chOff x="4419600" y="1744133"/>
            <a:chExt cx="6959600" cy="2235200"/>
          </a:xfrm>
        </p:grpSpPr>
        <p:sp>
          <p:nvSpPr>
            <p:cNvPr id="4" name="Rectangle 3">
              <a:extLst>
                <a:ext uri="{FF2B5EF4-FFF2-40B4-BE49-F238E27FC236}">
                  <a16:creationId xmlns:a16="http://schemas.microsoft.com/office/drawing/2014/main" id="{6C93592B-610F-B041-9201-B6C557DB96B0}"/>
                </a:ext>
              </a:extLst>
            </p:cNvPr>
            <p:cNvSpPr/>
            <p:nvPr/>
          </p:nvSpPr>
          <p:spPr>
            <a:xfrm>
              <a:off x="6366933" y="3742267"/>
              <a:ext cx="5012267" cy="237066"/>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0259AE09-DC39-F54E-8B9C-A94C202C2543}"/>
                </a:ext>
              </a:extLst>
            </p:cNvPr>
            <p:cNvCxnSpPr/>
            <p:nvPr/>
          </p:nvCxnSpPr>
          <p:spPr>
            <a:xfrm>
              <a:off x="4419600" y="1744133"/>
              <a:ext cx="1998133" cy="1998133"/>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01D7C10-72B2-BE47-9B8C-600F740CAFCE}"/>
              </a:ext>
            </a:extLst>
          </p:cNvPr>
          <p:cNvGrpSpPr/>
          <p:nvPr/>
        </p:nvGrpSpPr>
        <p:grpSpPr>
          <a:xfrm>
            <a:off x="5249333" y="4233333"/>
            <a:ext cx="6265334" cy="575734"/>
            <a:chOff x="5249333" y="4233333"/>
            <a:chExt cx="6265334" cy="575734"/>
          </a:xfrm>
        </p:grpSpPr>
        <p:sp>
          <p:nvSpPr>
            <p:cNvPr id="8" name="Rectangle 7">
              <a:extLst>
                <a:ext uri="{FF2B5EF4-FFF2-40B4-BE49-F238E27FC236}">
                  <a16:creationId xmlns:a16="http://schemas.microsoft.com/office/drawing/2014/main" id="{5B251AA5-C4FF-7E4A-BCEA-7D8B252E12F3}"/>
                </a:ext>
              </a:extLst>
            </p:cNvPr>
            <p:cNvSpPr/>
            <p:nvPr/>
          </p:nvSpPr>
          <p:spPr>
            <a:xfrm>
              <a:off x="6248400" y="4233333"/>
              <a:ext cx="5266267" cy="372534"/>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491835C5-DBDE-9A48-8554-EF6EB2FAD701}"/>
                </a:ext>
              </a:extLst>
            </p:cNvPr>
            <p:cNvCxnSpPr>
              <a:cxnSpLocks/>
            </p:cNvCxnSpPr>
            <p:nvPr/>
          </p:nvCxnSpPr>
          <p:spPr>
            <a:xfrm flipV="1">
              <a:off x="5249333" y="4267199"/>
              <a:ext cx="999068" cy="541868"/>
            </a:xfrm>
            <a:prstGeom prst="line">
              <a:avLst/>
            </a:prstGeom>
            <a:ln w="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3" name="Slide Number Placeholder 2">
            <a:extLst>
              <a:ext uri="{FF2B5EF4-FFF2-40B4-BE49-F238E27FC236}">
                <a16:creationId xmlns:a16="http://schemas.microsoft.com/office/drawing/2014/main" id="{363187FC-BBBC-984E-BB71-64F11F5AB9A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78</a:t>
            </a:fld>
            <a:endParaRPr lang="en-US" dirty="0"/>
          </a:p>
        </p:txBody>
      </p:sp>
    </p:spTree>
    <p:extLst>
      <p:ext uri="{BB962C8B-B14F-4D97-AF65-F5344CB8AC3E}">
        <p14:creationId xmlns:p14="http://schemas.microsoft.com/office/powerpoint/2010/main" val="4169635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dissolve">
                                      <p:cBhvr>
                                        <p:cTn id="10" dur="500"/>
                                        <p:tgtEl>
                                          <p:spTgt spid="5">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dissolve">
                                      <p:cBhvr>
                                        <p:cTn id="13" dur="500"/>
                                        <p:tgtEl>
                                          <p:spTgt spid="5">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dissolve">
                                      <p:cBhvr>
                                        <p:cTn id="16" dur="500"/>
                                        <p:tgtEl>
                                          <p:spTgt spid="5">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798691" y="1489418"/>
            <a:ext cx="109835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host makes DNS query, it is sent to its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DNS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returns reply, answering:</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 its local cache of recent name-to-address translation pairs (possibly out of date!)</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forwarding request into DNS hierarchy for resolution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ISP has local DNS name server; to find yours: </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MacOS: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scutil</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dns</a:t>
            </a:r>
            <a:endPar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endParaRP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Windows: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&gt;ipconfig /all</a:t>
            </a:r>
          </a:p>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doesn’t strictly belong to hierarchy</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79</a:t>
            </a:fld>
            <a:endParaRPr lang="en-US" dirty="0"/>
          </a:p>
        </p:txBody>
      </p:sp>
    </p:spTree>
    <p:extLst>
      <p:ext uri="{BB962C8B-B14F-4D97-AF65-F5344CB8AC3E}">
        <p14:creationId xmlns:p14="http://schemas.microsoft.com/office/powerpoint/2010/main" val="1734990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animEffect transition="in" filter="dissolve">
                                      <p:cBhvr>
                                        <p:cTn id="11" dur="500"/>
                                        <p:tgtEl>
                                          <p:spTgt spid="5">
                                            <p:txEl>
                                              <p:pRg st="2" end="2"/>
                                            </p:txEl>
                                          </p:spTgt>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5">
                                            <p:txEl>
                                              <p:pRg st="3" end="3"/>
                                            </p:txEl>
                                          </p:spTgt>
                                        </p:tgtEl>
                                        <p:attrNameLst>
                                          <p:attrName>style.visibility</p:attrName>
                                        </p:attrNameLst>
                                      </p:cBhvr>
                                      <p:to>
                                        <p:strVal val="visible"/>
                                      </p:to>
                                    </p:set>
                                    <p:animEffect transition="in" filter="dissolve">
                                      <p:cBhvr>
                                        <p:cTn id="15" dur="500"/>
                                        <p:tgtEl>
                                          <p:spTgt spid="5">
                                            <p:txEl>
                                              <p:pRg st="3" end="3"/>
                                            </p:txEl>
                                          </p:spTgt>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Effect transition="in" filter="dissolve">
                                      <p:cBhvr>
                                        <p:cTn id="19" dur="500"/>
                                        <p:tgtEl>
                                          <p:spTgt spid="5">
                                            <p:txEl>
                                              <p:pRg st="4" end="4"/>
                                            </p:txEl>
                                          </p:spTgt>
                                        </p:tgtEl>
                                      </p:cBhvr>
                                    </p:animEffect>
                                  </p:childTnLst>
                                </p:cTn>
                              </p:par>
                            </p:childTnLst>
                          </p:cTn>
                        </p:par>
                        <p:par>
                          <p:cTn id="20" fill="hold">
                            <p:stCondLst>
                              <p:cond delay="2000"/>
                            </p:stCondLst>
                            <p:childTnLst>
                              <p:par>
                                <p:cTn id="21" presetID="9" presetClass="entr" presetSubtype="0" fill="hold" nodeType="afterEffect">
                                  <p:stCondLst>
                                    <p:cond delay="0"/>
                                  </p:stCondLst>
                                  <p:childTnLst>
                                    <p:set>
                                      <p:cBhvr>
                                        <p:cTn id="22" dur="1" fill="hold">
                                          <p:stCondLst>
                                            <p:cond delay="0"/>
                                          </p:stCondLst>
                                        </p:cTn>
                                        <p:tgtEl>
                                          <p:spTgt spid="5">
                                            <p:txEl>
                                              <p:pRg st="5" end="5"/>
                                            </p:txEl>
                                          </p:spTgt>
                                        </p:tgtEl>
                                        <p:attrNameLst>
                                          <p:attrName>style.visibility</p:attrName>
                                        </p:attrNameLst>
                                      </p:cBhvr>
                                      <p:to>
                                        <p:strVal val="visible"/>
                                      </p:to>
                                    </p:set>
                                    <p:animEffect transition="in" filter="dissolve">
                                      <p:cBhvr>
                                        <p:cTn id="23" dur="500"/>
                                        <p:tgtEl>
                                          <p:spTgt spid="5">
                                            <p:txEl>
                                              <p:pRg st="5" end="5"/>
                                            </p:txEl>
                                          </p:spTgt>
                                        </p:tgtEl>
                                      </p:cBhvr>
                                    </p:animEffect>
                                  </p:childTnLst>
                                </p:cTn>
                              </p:par>
                            </p:childTnLst>
                          </p:cTn>
                        </p:par>
                        <p:par>
                          <p:cTn id="24" fill="hold">
                            <p:stCondLst>
                              <p:cond delay="2500"/>
                            </p:stCondLst>
                            <p:childTnLst>
                              <p:par>
                                <p:cTn id="25" presetID="9" presetClass="entr" presetSubtype="0" fill="hold" nodeType="after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animEffect transition="in" filter="dissolve">
                                      <p:cBhvr>
                                        <p:cTn id="27" dur="500"/>
                                        <p:tgtEl>
                                          <p:spTgt spid="5">
                                            <p:txEl>
                                              <p:pRg st="6" end="6"/>
                                            </p:txEl>
                                          </p:spTgt>
                                        </p:tgtEl>
                                      </p:cBhvr>
                                    </p:animEffect>
                                  </p:childTnLst>
                                </p:cTn>
                              </p:par>
                            </p:childTnLst>
                          </p:cTn>
                        </p:par>
                        <p:par>
                          <p:cTn id="28" fill="hold">
                            <p:stCondLst>
                              <p:cond delay="3000"/>
                            </p:stCondLst>
                            <p:childTnLst>
                              <p:par>
                                <p:cTn id="29" presetID="9" presetClass="entr" presetSubtype="0" fill="hold" nodeType="afterEffect">
                                  <p:stCondLst>
                                    <p:cond delay="0"/>
                                  </p:stCondLst>
                                  <p:childTnLst>
                                    <p:set>
                                      <p:cBhvr>
                                        <p:cTn id="30" dur="1" fill="hold">
                                          <p:stCondLst>
                                            <p:cond delay="0"/>
                                          </p:stCondLst>
                                        </p:cTn>
                                        <p:tgtEl>
                                          <p:spTgt spid="5">
                                            <p:txEl>
                                              <p:pRg st="7" end="7"/>
                                            </p:txEl>
                                          </p:spTgt>
                                        </p:tgtEl>
                                        <p:attrNameLst>
                                          <p:attrName>style.visibility</p:attrName>
                                        </p:attrNameLst>
                                      </p:cBhvr>
                                      <p:to>
                                        <p:strVal val="visible"/>
                                      </p:to>
                                    </p:set>
                                    <p:animEffect transition="in" filter="dissolve">
                                      <p:cBhvr>
                                        <p:cTn id="31"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Sockets</a:t>
            </a:r>
            <a:endParaRPr lang="en-US" sz="4400" dirty="0"/>
          </a:p>
        </p:txBody>
      </p:sp>
      <p:sp>
        <p:nvSpPr>
          <p:cNvPr id="68" name="Rectangle 3">
            <a:extLst>
              <a:ext uri="{FF2B5EF4-FFF2-40B4-BE49-F238E27FC236}">
                <a16:creationId xmlns:a16="http://schemas.microsoft.com/office/drawing/2014/main" id="{AE0F6699-BC13-C349-9AC1-8B36945FEAA0}"/>
              </a:ext>
            </a:extLst>
          </p:cNvPr>
          <p:cNvSpPr txBox="1">
            <a:spLocks noChangeArrowheads="1"/>
          </p:cNvSpPr>
          <p:nvPr/>
        </p:nvSpPr>
        <p:spPr bwMode="auto">
          <a:xfrm>
            <a:off x="798691" y="1183986"/>
            <a:ext cx="10965041" cy="232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process sends/receives messages to/from its </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socket analogous to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shoves message out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relies on transport infrastructure on other side of door to deliver message to socket at receiving process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sockets involved: one on each side</a:t>
            </a:r>
          </a:p>
        </p:txBody>
      </p:sp>
      <p:sp>
        <p:nvSpPr>
          <p:cNvPr id="69" name="Freeform 66">
            <a:extLst>
              <a:ext uri="{FF2B5EF4-FFF2-40B4-BE49-F238E27FC236}">
                <a16:creationId xmlns:a16="http://schemas.microsoft.com/office/drawing/2014/main" id="{C55660F8-73B5-034B-A597-DD5D87ECF66A}"/>
              </a:ext>
            </a:extLst>
          </p:cNvPr>
          <p:cNvSpPr>
            <a:spLocks/>
          </p:cNvSpPr>
          <p:nvPr/>
        </p:nvSpPr>
        <p:spPr bwMode="auto">
          <a:xfrm>
            <a:off x="8482481" y="409835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7">
            <a:extLst>
              <a:ext uri="{FF2B5EF4-FFF2-40B4-BE49-F238E27FC236}">
                <a16:creationId xmlns:a16="http://schemas.microsoft.com/office/drawing/2014/main" id="{ABAB43B4-03FC-2A42-98B9-913DD8EC77B7}"/>
              </a:ext>
            </a:extLst>
          </p:cNvPr>
          <p:cNvSpPr>
            <a:spLocks/>
          </p:cNvSpPr>
          <p:nvPr/>
        </p:nvSpPr>
        <p:spPr bwMode="auto">
          <a:xfrm>
            <a:off x="5167781" y="539533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Text Box 51">
            <a:extLst>
              <a:ext uri="{FF2B5EF4-FFF2-40B4-BE49-F238E27FC236}">
                <a16:creationId xmlns:a16="http://schemas.microsoft.com/office/drawing/2014/main" id="{66AD3E16-6743-CC4C-9091-25C6B0A95F7F}"/>
              </a:ext>
            </a:extLst>
          </p:cNvPr>
          <p:cNvSpPr txBox="1">
            <a:spLocks noChangeArrowheads="1"/>
          </p:cNvSpPr>
          <p:nvPr/>
        </p:nvSpPr>
        <p:spPr bwMode="auto">
          <a:xfrm>
            <a:off x="5605931" y="552710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72" name="Line 52">
            <a:extLst>
              <a:ext uri="{FF2B5EF4-FFF2-40B4-BE49-F238E27FC236}">
                <a16:creationId xmlns:a16="http://schemas.microsoft.com/office/drawing/2014/main" id="{2374F19B-E4B6-644E-AEE0-FC14C13C0183}"/>
              </a:ext>
            </a:extLst>
          </p:cNvPr>
          <p:cNvSpPr>
            <a:spLocks noChangeShapeType="1"/>
          </p:cNvSpPr>
          <p:nvPr/>
        </p:nvSpPr>
        <p:spPr bwMode="auto">
          <a:xfrm>
            <a:off x="4926481" y="5938264"/>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Text Box 53">
            <a:extLst>
              <a:ext uri="{FF2B5EF4-FFF2-40B4-BE49-F238E27FC236}">
                <a16:creationId xmlns:a16="http://schemas.microsoft.com/office/drawing/2014/main" id="{AD6E6CB7-7739-BE4D-84DA-1BBDF2D16B38}"/>
              </a:ext>
            </a:extLst>
          </p:cNvPr>
          <p:cNvSpPr txBox="1">
            <a:spLocks noChangeArrowheads="1"/>
          </p:cNvSpPr>
          <p:nvPr/>
        </p:nvSpPr>
        <p:spPr bwMode="auto">
          <a:xfrm>
            <a:off x="8947618" y="516356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Text Box 56">
            <a:extLst>
              <a:ext uri="{FF2B5EF4-FFF2-40B4-BE49-F238E27FC236}">
                <a16:creationId xmlns:a16="http://schemas.microsoft.com/office/drawing/2014/main" id="{20BE946D-C7D0-4A45-83B1-1480163BA20F}"/>
              </a:ext>
            </a:extLst>
          </p:cNvPr>
          <p:cNvSpPr txBox="1">
            <a:spLocks noChangeArrowheads="1"/>
          </p:cNvSpPr>
          <p:nvPr/>
        </p:nvSpPr>
        <p:spPr bwMode="auto">
          <a:xfrm>
            <a:off x="8925393" y="426345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75" name="Freeform 45">
            <a:extLst>
              <a:ext uri="{FF2B5EF4-FFF2-40B4-BE49-F238E27FC236}">
                <a16:creationId xmlns:a16="http://schemas.microsoft.com/office/drawing/2014/main" id="{6780AD31-F16D-1B4A-BC72-926F1B2A7FE8}"/>
              </a:ext>
            </a:extLst>
          </p:cNvPr>
          <p:cNvSpPr>
            <a:spLocks/>
          </p:cNvSpPr>
          <p:nvPr/>
        </p:nvSpPr>
        <p:spPr bwMode="auto">
          <a:xfrm>
            <a:off x="2742081" y="416185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Rectangle 23">
            <a:extLst>
              <a:ext uri="{FF2B5EF4-FFF2-40B4-BE49-F238E27FC236}">
                <a16:creationId xmlns:a16="http://schemas.microsoft.com/office/drawing/2014/main" id="{F7C1C383-CE46-7C44-B7F2-94606E877EF3}"/>
              </a:ext>
            </a:extLst>
          </p:cNvPr>
          <p:cNvSpPr>
            <a:spLocks noChangeArrowheads="1"/>
          </p:cNvSpPr>
          <p:nvPr/>
        </p:nvSpPr>
        <p:spPr bwMode="auto">
          <a:xfrm>
            <a:off x="3545356" y="411740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7" name="Rectangle 24">
            <a:extLst>
              <a:ext uri="{FF2B5EF4-FFF2-40B4-BE49-F238E27FC236}">
                <a16:creationId xmlns:a16="http://schemas.microsoft.com/office/drawing/2014/main" id="{FD8D123C-B8FD-A64F-9AD3-86943A5D550B}"/>
              </a:ext>
            </a:extLst>
          </p:cNvPr>
          <p:cNvSpPr>
            <a:spLocks noChangeArrowheads="1"/>
          </p:cNvSpPr>
          <p:nvPr/>
        </p:nvSpPr>
        <p:spPr bwMode="auto">
          <a:xfrm>
            <a:off x="3507256" y="4171377"/>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Line 25">
            <a:extLst>
              <a:ext uri="{FF2B5EF4-FFF2-40B4-BE49-F238E27FC236}">
                <a16:creationId xmlns:a16="http://schemas.microsoft.com/office/drawing/2014/main" id="{A30BEE8C-0165-984E-888C-91DC647B6A97}"/>
              </a:ext>
            </a:extLst>
          </p:cNvPr>
          <p:cNvSpPr>
            <a:spLocks noChangeShapeType="1"/>
          </p:cNvSpPr>
          <p:nvPr/>
        </p:nvSpPr>
        <p:spPr bwMode="auto">
          <a:xfrm>
            <a:off x="3516781" y="49317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Text Box 26">
            <a:extLst>
              <a:ext uri="{FF2B5EF4-FFF2-40B4-BE49-F238E27FC236}">
                <a16:creationId xmlns:a16="http://schemas.microsoft.com/office/drawing/2014/main" id="{4E5CE7E7-BE20-B242-B8AA-2C5D479929F4}"/>
              </a:ext>
            </a:extLst>
          </p:cNvPr>
          <p:cNvSpPr txBox="1">
            <a:spLocks noChangeArrowheads="1"/>
          </p:cNvSpPr>
          <p:nvPr/>
        </p:nvSpPr>
        <p:spPr bwMode="auto">
          <a:xfrm>
            <a:off x="3473918" y="49143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80" name="Line 27">
            <a:extLst>
              <a:ext uri="{FF2B5EF4-FFF2-40B4-BE49-F238E27FC236}">
                <a16:creationId xmlns:a16="http://schemas.microsoft.com/office/drawing/2014/main" id="{9AB6E7C8-3093-D94D-9D3B-10F5749B7340}"/>
              </a:ext>
            </a:extLst>
          </p:cNvPr>
          <p:cNvSpPr>
            <a:spLocks noChangeShapeType="1"/>
          </p:cNvSpPr>
          <p:nvPr/>
        </p:nvSpPr>
        <p:spPr bwMode="auto">
          <a:xfrm>
            <a:off x="3524718" y="525246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8">
            <a:extLst>
              <a:ext uri="{FF2B5EF4-FFF2-40B4-BE49-F238E27FC236}">
                <a16:creationId xmlns:a16="http://schemas.microsoft.com/office/drawing/2014/main" id="{2F4C67B7-677F-C84F-B3B7-01AAFB2AD3B3}"/>
              </a:ext>
            </a:extLst>
          </p:cNvPr>
          <p:cNvSpPr>
            <a:spLocks noChangeShapeType="1"/>
          </p:cNvSpPr>
          <p:nvPr/>
        </p:nvSpPr>
        <p:spPr bwMode="auto">
          <a:xfrm>
            <a:off x="3510431" y="556202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9">
            <a:extLst>
              <a:ext uri="{FF2B5EF4-FFF2-40B4-BE49-F238E27FC236}">
                <a16:creationId xmlns:a16="http://schemas.microsoft.com/office/drawing/2014/main" id="{3E1AB729-CEED-FF4B-AB94-DA2863E62F5F}"/>
              </a:ext>
            </a:extLst>
          </p:cNvPr>
          <p:cNvSpPr>
            <a:spLocks noChangeShapeType="1"/>
          </p:cNvSpPr>
          <p:nvPr/>
        </p:nvSpPr>
        <p:spPr bwMode="auto">
          <a:xfrm>
            <a:off x="3510431" y="584777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6">
            <a:extLst>
              <a:ext uri="{FF2B5EF4-FFF2-40B4-BE49-F238E27FC236}">
                <a16:creationId xmlns:a16="http://schemas.microsoft.com/office/drawing/2014/main" id="{B3BC3B01-336B-B648-9417-1795AE45E555}"/>
              </a:ext>
            </a:extLst>
          </p:cNvPr>
          <p:cNvSpPr txBox="1">
            <a:spLocks noChangeArrowheads="1"/>
          </p:cNvSpPr>
          <p:nvPr/>
        </p:nvSpPr>
        <p:spPr bwMode="auto">
          <a:xfrm>
            <a:off x="3508843" y="41618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84" name="Text Box 26">
            <a:extLst>
              <a:ext uri="{FF2B5EF4-FFF2-40B4-BE49-F238E27FC236}">
                <a16:creationId xmlns:a16="http://schemas.microsoft.com/office/drawing/2014/main" id="{DC97EC39-5ADE-8D46-9FEE-DBDD51FDB394}"/>
              </a:ext>
            </a:extLst>
          </p:cNvPr>
          <p:cNvSpPr txBox="1">
            <a:spLocks noChangeArrowheads="1"/>
          </p:cNvSpPr>
          <p:nvPr/>
        </p:nvSpPr>
        <p:spPr bwMode="auto">
          <a:xfrm>
            <a:off x="3464393" y="58192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85" name="Text Box 26">
            <a:extLst>
              <a:ext uri="{FF2B5EF4-FFF2-40B4-BE49-F238E27FC236}">
                <a16:creationId xmlns:a16="http://schemas.microsoft.com/office/drawing/2014/main" id="{8C832346-4F39-4844-8091-F736554D8A35}"/>
              </a:ext>
            </a:extLst>
          </p:cNvPr>
          <p:cNvSpPr txBox="1">
            <a:spLocks noChangeArrowheads="1"/>
          </p:cNvSpPr>
          <p:nvPr/>
        </p:nvSpPr>
        <p:spPr bwMode="auto">
          <a:xfrm>
            <a:off x="3483443" y="55334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86" name="Text Box 26">
            <a:extLst>
              <a:ext uri="{FF2B5EF4-FFF2-40B4-BE49-F238E27FC236}">
                <a16:creationId xmlns:a16="http://schemas.microsoft.com/office/drawing/2014/main" id="{68FADC82-2C08-DB43-951D-4FB06FD5E788}"/>
              </a:ext>
            </a:extLst>
          </p:cNvPr>
          <p:cNvSpPr txBox="1">
            <a:spLocks noChangeArrowheads="1"/>
          </p:cNvSpPr>
          <p:nvPr/>
        </p:nvSpPr>
        <p:spPr bwMode="auto">
          <a:xfrm>
            <a:off x="3473918" y="52381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87" name="Oval 57">
            <a:extLst>
              <a:ext uri="{FF2B5EF4-FFF2-40B4-BE49-F238E27FC236}">
                <a16:creationId xmlns:a16="http://schemas.microsoft.com/office/drawing/2014/main" id="{FBC4E611-49B5-5546-8E93-C03CEF4C030E}"/>
              </a:ext>
            </a:extLst>
          </p:cNvPr>
          <p:cNvSpPr>
            <a:spLocks noChangeArrowheads="1"/>
          </p:cNvSpPr>
          <p:nvPr/>
        </p:nvSpPr>
        <p:spPr bwMode="auto">
          <a:xfrm>
            <a:off x="3642193" y="4436489"/>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88" name="Group 58">
            <a:extLst>
              <a:ext uri="{FF2B5EF4-FFF2-40B4-BE49-F238E27FC236}">
                <a16:creationId xmlns:a16="http://schemas.microsoft.com/office/drawing/2014/main" id="{BDB7A80F-EA2D-2740-83B7-DE5AFE13D157}"/>
              </a:ext>
            </a:extLst>
          </p:cNvPr>
          <p:cNvGrpSpPr>
            <a:grpSpLocks/>
          </p:cNvGrpSpPr>
          <p:nvPr/>
        </p:nvGrpSpPr>
        <p:grpSpPr bwMode="auto">
          <a:xfrm>
            <a:off x="3889843" y="4796852"/>
            <a:ext cx="546100" cy="225425"/>
            <a:chOff x="1287" y="2524"/>
            <a:chExt cx="260" cy="100"/>
          </a:xfrm>
        </p:grpSpPr>
        <p:sp>
          <p:nvSpPr>
            <p:cNvPr id="89" name="Rectangle 59">
              <a:extLst>
                <a:ext uri="{FF2B5EF4-FFF2-40B4-BE49-F238E27FC236}">
                  <a16:creationId xmlns:a16="http://schemas.microsoft.com/office/drawing/2014/main" id="{DE66C40C-3B9D-EF46-85B9-52614CA50C61}"/>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60">
              <a:extLst>
                <a:ext uri="{FF2B5EF4-FFF2-40B4-BE49-F238E27FC236}">
                  <a16:creationId xmlns:a16="http://schemas.microsoft.com/office/drawing/2014/main" id="{BB035EC9-3E84-A147-B1F1-334CDBA3D785}"/>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61">
              <a:extLst>
                <a:ext uri="{FF2B5EF4-FFF2-40B4-BE49-F238E27FC236}">
                  <a16:creationId xmlns:a16="http://schemas.microsoft.com/office/drawing/2014/main" id="{A4F869EE-C3F1-524C-9E52-D9CF58C69BA9}"/>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62">
              <a:extLst>
                <a:ext uri="{FF2B5EF4-FFF2-40B4-BE49-F238E27FC236}">
                  <a16:creationId xmlns:a16="http://schemas.microsoft.com/office/drawing/2014/main" id="{58E3BF21-8802-5F4C-9E24-B71F07259B07}"/>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3" name="Rectangle 23">
            <a:extLst>
              <a:ext uri="{FF2B5EF4-FFF2-40B4-BE49-F238E27FC236}">
                <a16:creationId xmlns:a16="http://schemas.microsoft.com/office/drawing/2014/main" id="{EA6D85FB-86B2-B745-ADFD-3765EC14F8AD}"/>
              </a:ext>
            </a:extLst>
          </p:cNvPr>
          <p:cNvSpPr>
            <a:spLocks noChangeArrowheads="1"/>
          </p:cNvSpPr>
          <p:nvPr/>
        </p:nvSpPr>
        <p:spPr bwMode="auto">
          <a:xfrm>
            <a:off x="7207718" y="408882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 name="Rectangle 24">
            <a:extLst>
              <a:ext uri="{FF2B5EF4-FFF2-40B4-BE49-F238E27FC236}">
                <a16:creationId xmlns:a16="http://schemas.microsoft.com/office/drawing/2014/main" id="{A1355835-1546-1740-B9B8-CC9141EB37F1}"/>
              </a:ext>
            </a:extLst>
          </p:cNvPr>
          <p:cNvSpPr>
            <a:spLocks noChangeArrowheads="1"/>
          </p:cNvSpPr>
          <p:nvPr/>
        </p:nvSpPr>
        <p:spPr bwMode="auto">
          <a:xfrm>
            <a:off x="7169618" y="4142802"/>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5" name="Line 25">
            <a:extLst>
              <a:ext uri="{FF2B5EF4-FFF2-40B4-BE49-F238E27FC236}">
                <a16:creationId xmlns:a16="http://schemas.microsoft.com/office/drawing/2014/main" id="{22344C4F-F96A-944B-9A5E-6962A9AC2F9D}"/>
              </a:ext>
            </a:extLst>
          </p:cNvPr>
          <p:cNvSpPr>
            <a:spLocks noChangeShapeType="1"/>
          </p:cNvSpPr>
          <p:nvPr/>
        </p:nvSpPr>
        <p:spPr bwMode="auto">
          <a:xfrm>
            <a:off x="7179143" y="490321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Text Box 26">
            <a:extLst>
              <a:ext uri="{FF2B5EF4-FFF2-40B4-BE49-F238E27FC236}">
                <a16:creationId xmlns:a16="http://schemas.microsoft.com/office/drawing/2014/main" id="{93E8ABA8-42C2-C44C-8972-76E2C7AD813D}"/>
              </a:ext>
            </a:extLst>
          </p:cNvPr>
          <p:cNvSpPr txBox="1">
            <a:spLocks noChangeArrowheads="1"/>
          </p:cNvSpPr>
          <p:nvPr/>
        </p:nvSpPr>
        <p:spPr bwMode="auto">
          <a:xfrm>
            <a:off x="7136281" y="48857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97" name="Line 27">
            <a:extLst>
              <a:ext uri="{FF2B5EF4-FFF2-40B4-BE49-F238E27FC236}">
                <a16:creationId xmlns:a16="http://schemas.microsoft.com/office/drawing/2014/main" id="{4C22E15D-78C1-E143-93B3-4A31B8A2541D}"/>
              </a:ext>
            </a:extLst>
          </p:cNvPr>
          <p:cNvSpPr>
            <a:spLocks noChangeShapeType="1"/>
          </p:cNvSpPr>
          <p:nvPr/>
        </p:nvSpPr>
        <p:spPr bwMode="auto">
          <a:xfrm>
            <a:off x="7187081" y="52238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28">
            <a:extLst>
              <a:ext uri="{FF2B5EF4-FFF2-40B4-BE49-F238E27FC236}">
                <a16:creationId xmlns:a16="http://schemas.microsoft.com/office/drawing/2014/main" id="{5648F986-3546-E545-A6F7-3CF9C2DDADF0}"/>
              </a:ext>
            </a:extLst>
          </p:cNvPr>
          <p:cNvSpPr>
            <a:spLocks noChangeShapeType="1"/>
          </p:cNvSpPr>
          <p:nvPr/>
        </p:nvSpPr>
        <p:spPr bwMode="auto">
          <a:xfrm>
            <a:off x="7172793" y="553345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Line 29">
            <a:extLst>
              <a:ext uri="{FF2B5EF4-FFF2-40B4-BE49-F238E27FC236}">
                <a16:creationId xmlns:a16="http://schemas.microsoft.com/office/drawing/2014/main" id="{55B6D46E-D326-D64F-A181-AB7274FEB64E}"/>
              </a:ext>
            </a:extLst>
          </p:cNvPr>
          <p:cNvSpPr>
            <a:spLocks noChangeShapeType="1"/>
          </p:cNvSpPr>
          <p:nvPr/>
        </p:nvSpPr>
        <p:spPr bwMode="auto">
          <a:xfrm>
            <a:off x="7172793" y="581920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26">
            <a:extLst>
              <a:ext uri="{FF2B5EF4-FFF2-40B4-BE49-F238E27FC236}">
                <a16:creationId xmlns:a16="http://schemas.microsoft.com/office/drawing/2014/main" id="{704444CB-075A-0948-9F82-6F49A25E3EAD}"/>
              </a:ext>
            </a:extLst>
          </p:cNvPr>
          <p:cNvSpPr txBox="1">
            <a:spLocks noChangeArrowheads="1"/>
          </p:cNvSpPr>
          <p:nvPr/>
        </p:nvSpPr>
        <p:spPr bwMode="auto">
          <a:xfrm>
            <a:off x="7171206" y="41332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01" name="Text Box 26">
            <a:extLst>
              <a:ext uri="{FF2B5EF4-FFF2-40B4-BE49-F238E27FC236}">
                <a16:creationId xmlns:a16="http://schemas.microsoft.com/office/drawing/2014/main" id="{40B8469F-1FF4-FE40-9A71-D5EC33D37348}"/>
              </a:ext>
            </a:extLst>
          </p:cNvPr>
          <p:cNvSpPr txBox="1">
            <a:spLocks noChangeArrowheads="1"/>
          </p:cNvSpPr>
          <p:nvPr/>
        </p:nvSpPr>
        <p:spPr bwMode="auto">
          <a:xfrm>
            <a:off x="7126756" y="57906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02" name="Text Box 26">
            <a:extLst>
              <a:ext uri="{FF2B5EF4-FFF2-40B4-BE49-F238E27FC236}">
                <a16:creationId xmlns:a16="http://schemas.microsoft.com/office/drawing/2014/main" id="{713E03C4-58F2-5D42-92BD-0578A2D33BD2}"/>
              </a:ext>
            </a:extLst>
          </p:cNvPr>
          <p:cNvSpPr txBox="1">
            <a:spLocks noChangeArrowheads="1"/>
          </p:cNvSpPr>
          <p:nvPr/>
        </p:nvSpPr>
        <p:spPr bwMode="auto">
          <a:xfrm>
            <a:off x="7145806" y="55048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03" name="Text Box 26">
            <a:extLst>
              <a:ext uri="{FF2B5EF4-FFF2-40B4-BE49-F238E27FC236}">
                <a16:creationId xmlns:a16="http://schemas.microsoft.com/office/drawing/2014/main" id="{76001FF3-4EB3-9E44-B006-298749345144}"/>
              </a:ext>
            </a:extLst>
          </p:cNvPr>
          <p:cNvSpPr txBox="1">
            <a:spLocks noChangeArrowheads="1"/>
          </p:cNvSpPr>
          <p:nvPr/>
        </p:nvSpPr>
        <p:spPr bwMode="auto">
          <a:xfrm>
            <a:off x="7136281" y="52096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04" name="Oval 78">
            <a:extLst>
              <a:ext uri="{FF2B5EF4-FFF2-40B4-BE49-F238E27FC236}">
                <a16:creationId xmlns:a16="http://schemas.microsoft.com/office/drawing/2014/main" id="{8A13F36B-8768-0745-9E90-83E8FC5EE560}"/>
              </a:ext>
            </a:extLst>
          </p:cNvPr>
          <p:cNvSpPr>
            <a:spLocks noChangeArrowheads="1"/>
          </p:cNvSpPr>
          <p:nvPr/>
        </p:nvSpPr>
        <p:spPr bwMode="auto">
          <a:xfrm>
            <a:off x="7304556" y="4407914"/>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105" name="Group 79">
            <a:extLst>
              <a:ext uri="{FF2B5EF4-FFF2-40B4-BE49-F238E27FC236}">
                <a16:creationId xmlns:a16="http://schemas.microsoft.com/office/drawing/2014/main" id="{535443B2-390F-4D43-AFF5-FF5F8E34F3A9}"/>
              </a:ext>
            </a:extLst>
          </p:cNvPr>
          <p:cNvGrpSpPr>
            <a:grpSpLocks/>
          </p:cNvGrpSpPr>
          <p:nvPr/>
        </p:nvGrpSpPr>
        <p:grpSpPr bwMode="auto">
          <a:xfrm>
            <a:off x="7552206" y="4768277"/>
            <a:ext cx="546100" cy="225425"/>
            <a:chOff x="1287" y="2524"/>
            <a:chExt cx="260" cy="100"/>
          </a:xfrm>
        </p:grpSpPr>
        <p:sp>
          <p:nvSpPr>
            <p:cNvPr id="106" name="Rectangle 80">
              <a:extLst>
                <a:ext uri="{FF2B5EF4-FFF2-40B4-BE49-F238E27FC236}">
                  <a16:creationId xmlns:a16="http://schemas.microsoft.com/office/drawing/2014/main" id="{160B4F41-7E38-6E47-B7F6-C6AA76DC2EAA}"/>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81">
              <a:extLst>
                <a:ext uri="{FF2B5EF4-FFF2-40B4-BE49-F238E27FC236}">
                  <a16:creationId xmlns:a16="http://schemas.microsoft.com/office/drawing/2014/main" id="{28B3876F-4677-0D4D-AF89-6E06B2B3CD7D}"/>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Rectangle 82">
              <a:extLst>
                <a:ext uri="{FF2B5EF4-FFF2-40B4-BE49-F238E27FC236}">
                  <a16:creationId xmlns:a16="http://schemas.microsoft.com/office/drawing/2014/main" id="{51611D2E-921B-804E-9775-6922F75F41D7}"/>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Rectangle 83">
              <a:extLst>
                <a:ext uri="{FF2B5EF4-FFF2-40B4-BE49-F238E27FC236}">
                  <a16:creationId xmlns:a16="http://schemas.microsoft.com/office/drawing/2014/main" id="{CBFB6CF2-1A50-F741-BAE7-97F8AF134DB5}"/>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0" name="Line 88">
            <a:extLst>
              <a:ext uri="{FF2B5EF4-FFF2-40B4-BE49-F238E27FC236}">
                <a16:creationId xmlns:a16="http://schemas.microsoft.com/office/drawing/2014/main" id="{EAAA0F7C-765D-CD49-B290-164DB9D3A19B}"/>
              </a:ext>
            </a:extLst>
          </p:cNvPr>
          <p:cNvSpPr>
            <a:spLocks noChangeShapeType="1"/>
          </p:cNvSpPr>
          <p:nvPr/>
        </p:nvSpPr>
        <p:spPr bwMode="auto">
          <a:xfrm flipH="1">
            <a:off x="8361831" y="453967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89">
            <a:extLst>
              <a:ext uri="{FF2B5EF4-FFF2-40B4-BE49-F238E27FC236}">
                <a16:creationId xmlns:a16="http://schemas.microsoft.com/office/drawing/2014/main" id="{D2CD81D4-6282-5749-AF3E-B0E55816CDA4}"/>
              </a:ext>
            </a:extLst>
          </p:cNvPr>
          <p:cNvSpPr>
            <a:spLocks noChangeShapeType="1"/>
          </p:cNvSpPr>
          <p:nvPr/>
        </p:nvSpPr>
        <p:spPr bwMode="auto">
          <a:xfrm>
            <a:off x="8587256" y="496512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90">
            <a:extLst>
              <a:ext uri="{FF2B5EF4-FFF2-40B4-BE49-F238E27FC236}">
                <a16:creationId xmlns:a16="http://schemas.microsoft.com/office/drawing/2014/main" id="{86899CB5-FD7D-A644-9755-2DA9E5F4AA77}"/>
              </a:ext>
            </a:extLst>
          </p:cNvPr>
          <p:cNvSpPr>
            <a:spLocks noChangeShapeType="1"/>
          </p:cNvSpPr>
          <p:nvPr/>
        </p:nvSpPr>
        <p:spPr bwMode="auto">
          <a:xfrm flipH="1">
            <a:off x="8611068" y="546518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Text Box 56">
            <a:extLst>
              <a:ext uri="{FF2B5EF4-FFF2-40B4-BE49-F238E27FC236}">
                <a16:creationId xmlns:a16="http://schemas.microsoft.com/office/drawing/2014/main" id="{2CFC877C-1B09-8849-95D0-2EBA259C9E78}"/>
              </a:ext>
            </a:extLst>
          </p:cNvPr>
          <p:cNvSpPr txBox="1">
            <a:spLocks noChangeArrowheads="1"/>
          </p:cNvSpPr>
          <p:nvPr/>
        </p:nvSpPr>
        <p:spPr bwMode="auto">
          <a:xfrm>
            <a:off x="5524968" y="4220589"/>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14" name="Line 92">
            <a:extLst>
              <a:ext uri="{FF2B5EF4-FFF2-40B4-BE49-F238E27FC236}">
                <a16:creationId xmlns:a16="http://schemas.microsoft.com/office/drawing/2014/main" id="{F5883250-9436-014C-B8FA-7F184F4516E0}"/>
              </a:ext>
            </a:extLst>
          </p:cNvPr>
          <p:cNvSpPr>
            <a:spLocks noChangeShapeType="1"/>
          </p:cNvSpPr>
          <p:nvPr/>
        </p:nvSpPr>
        <p:spPr bwMode="auto">
          <a:xfrm flipV="1">
            <a:off x="4528018" y="4420614"/>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93">
            <a:extLst>
              <a:ext uri="{FF2B5EF4-FFF2-40B4-BE49-F238E27FC236}">
                <a16:creationId xmlns:a16="http://schemas.microsoft.com/office/drawing/2014/main" id="{F83582A8-D082-E24D-9637-B677A079F014}"/>
              </a:ext>
            </a:extLst>
          </p:cNvPr>
          <p:cNvSpPr>
            <a:spLocks noChangeShapeType="1"/>
          </p:cNvSpPr>
          <p:nvPr/>
        </p:nvSpPr>
        <p:spPr bwMode="auto">
          <a:xfrm flipH="1" flipV="1">
            <a:off x="6463181" y="4409502"/>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 name="Group 96">
            <a:extLst>
              <a:ext uri="{FF2B5EF4-FFF2-40B4-BE49-F238E27FC236}">
                <a16:creationId xmlns:a16="http://schemas.microsoft.com/office/drawing/2014/main" id="{A4EC689D-3AE5-AC42-8E9A-D41B31DF26A0}"/>
              </a:ext>
            </a:extLst>
          </p:cNvPr>
          <p:cNvGrpSpPr>
            <a:grpSpLocks/>
          </p:cNvGrpSpPr>
          <p:nvPr/>
        </p:nvGrpSpPr>
        <p:grpSpPr bwMode="auto">
          <a:xfrm>
            <a:off x="2318218" y="5474714"/>
            <a:ext cx="719138" cy="773113"/>
            <a:chOff x="-44" y="1473"/>
            <a:chExt cx="981" cy="1105"/>
          </a:xfrm>
        </p:grpSpPr>
        <p:pic>
          <p:nvPicPr>
            <p:cNvPr id="117" name="Picture 97" descr="desktop_computer_stylized_medium">
              <a:extLst>
                <a:ext uri="{FF2B5EF4-FFF2-40B4-BE49-F238E27FC236}">
                  <a16:creationId xmlns:a16="http://schemas.microsoft.com/office/drawing/2014/main" id="{4EAFAA9B-1FE4-8048-AEF5-4600C1CB33F0}"/>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98">
              <a:extLst>
                <a:ext uri="{FF2B5EF4-FFF2-40B4-BE49-F238E27FC236}">
                  <a16:creationId xmlns:a16="http://schemas.microsoft.com/office/drawing/2014/main" id="{88B1BD01-DE89-6A4D-A050-0D8D405A8F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9" name="Group 99">
            <a:extLst>
              <a:ext uri="{FF2B5EF4-FFF2-40B4-BE49-F238E27FC236}">
                <a16:creationId xmlns:a16="http://schemas.microsoft.com/office/drawing/2014/main" id="{13D0F484-888E-5342-9E3B-6B702B522B88}"/>
              </a:ext>
            </a:extLst>
          </p:cNvPr>
          <p:cNvGrpSpPr>
            <a:grpSpLocks/>
          </p:cNvGrpSpPr>
          <p:nvPr/>
        </p:nvGrpSpPr>
        <p:grpSpPr bwMode="auto">
          <a:xfrm flipH="1">
            <a:off x="9014293" y="5669977"/>
            <a:ext cx="719138" cy="773112"/>
            <a:chOff x="-44" y="1473"/>
            <a:chExt cx="981" cy="1105"/>
          </a:xfrm>
        </p:grpSpPr>
        <p:pic>
          <p:nvPicPr>
            <p:cNvPr id="120" name="Picture 100" descr="desktop_computer_stylized_medium">
              <a:extLst>
                <a:ext uri="{FF2B5EF4-FFF2-40B4-BE49-F238E27FC236}">
                  <a16:creationId xmlns:a16="http://schemas.microsoft.com/office/drawing/2014/main" id="{A3C739BC-E497-6E4F-8AF0-1E359C6228C6}"/>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
              <a:extLst>
                <a:ext uri="{FF2B5EF4-FFF2-40B4-BE49-F238E27FC236}">
                  <a16:creationId xmlns:a16="http://schemas.microsoft.com/office/drawing/2014/main" id="{34D4BA65-175D-534B-96CE-35055DA62B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7" name="Slide Number Placeholder 2">
            <a:extLst>
              <a:ext uri="{FF2B5EF4-FFF2-40B4-BE49-F238E27FC236}">
                <a16:creationId xmlns:a16="http://schemas.microsoft.com/office/drawing/2014/main" id="{4F8ECF08-A4D3-AC44-87C7-BD50757B39D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a:t>
            </a:fld>
            <a:endParaRPr lang="en-US" dirty="0"/>
          </a:p>
        </p:txBody>
      </p:sp>
    </p:spTree>
    <p:extLst>
      <p:ext uri="{BB962C8B-B14F-4D97-AF65-F5344CB8AC3E}">
        <p14:creationId xmlns:p14="http://schemas.microsoft.com/office/powerpoint/2010/main" val="2306501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8">
                                            <p:txEl>
                                              <p:pRg st="1" end="1"/>
                                            </p:txEl>
                                          </p:spTgt>
                                        </p:tgtEl>
                                        <p:attrNameLst>
                                          <p:attrName>style.visibility</p:attrName>
                                        </p:attrNameLst>
                                      </p:cBhvr>
                                      <p:to>
                                        <p:strVal val="visible"/>
                                      </p:to>
                                    </p:set>
                                    <p:animEffect transition="in" filter="dissolve">
                                      <p:cBhvr>
                                        <p:cTn id="7" dur="500"/>
                                        <p:tgtEl>
                                          <p:spTgt spid="6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8">
                                            <p:txEl>
                                              <p:pRg st="2" end="2"/>
                                            </p:txEl>
                                          </p:spTgt>
                                        </p:tgtEl>
                                        <p:attrNameLst>
                                          <p:attrName>style.visibility</p:attrName>
                                        </p:attrNameLst>
                                      </p:cBhvr>
                                      <p:to>
                                        <p:strVal val="visible"/>
                                      </p:to>
                                    </p:set>
                                    <p:animEffect transition="in" filter="dissolve">
                                      <p:cBhvr>
                                        <p:cTn id="12" dur="500"/>
                                        <p:tgtEl>
                                          <p:spTgt spid="6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8">
                                            <p:txEl>
                                              <p:pRg st="3" end="3"/>
                                            </p:txEl>
                                          </p:spTgt>
                                        </p:tgtEl>
                                        <p:attrNameLst>
                                          <p:attrName>style.visibility</p:attrName>
                                        </p:attrNameLst>
                                      </p:cBhvr>
                                      <p:to>
                                        <p:strVal val="visible"/>
                                      </p:to>
                                    </p:set>
                                    <p:animEffect transition="in" filter="dissolve">
                                      <p:cBhvr>
                                        <p:cTn id="17" dur="500"/>
                                        <p:tgtEl>
                                          <p:spTgt spid="6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8">
                                            <p:txEl>
                                              <p:pRg st="4" end="4"/>
                                            </p:txEl>
                                          </p:spTgt>
                                        </p:tgtEl>
                                        <p:attrNameLst>
                                          <p:attrName>style.visibility</p:attrName>
                                        </p:attrNameLst>
                                      </p:cBhvr>
                                      <p:to>
                                        <p:strVal val="visible"/>
                                      </p:to>
                                    </p:set>
                                    <p:animEffect transition="in" filter="dissolve">
                                      <p:cBhvr>
                                        <p:cTn id="22" dur="500"/>
                                        <p:tgtEl>
                                          <p:spTgt spid="6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iterated query</a:t>
            </a:r>
            <a:endParaRPr lang="en-US" sz="4400" dirty="0">
              <a:cs typeface="Calibri" panose="020F0502020204030204" pitchFamily="34" charset="0"/>
            </a:endParaRPr>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engineering.nyu.edu</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858433" y="2824122"/>
            <a:ext cx="4093780"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Iterated query:</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contacted server replies with name of server to contact</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 don’t know this name, but ask this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953226" y="3848735"/>
            <a:ext cx="18549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a:t>
            </a: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182058" y="423778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endPar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8172896"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489235"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968785"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8254535" y="3167743"/>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8254535" y="3339193"/>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8178335" y="2234293"/>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6381511"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759111"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939499"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8108485"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546635" y="24613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8860960" y="28708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8891123" y="335824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9488023" y="439805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921285"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860960" y="442821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940022"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8187860" y="3499530"/>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8148173" y="3624943"/>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8974583" y="2608490"/>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659797" y="4619665"/>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483417"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794410"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790985"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945098"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761073"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7" name="Slide Number Placeholder 2">
            <a:extLst>
              <a:ext uri="{FF2B5EF4-FFF2-40B4-BE49-F238E27FC236}">
                <a16:creationId xmlns:a16="http://schemas.microsoft.com/office/drawing/2014/main" id="{0480BCEF-F94C-E34B-B55C-97CE664B5D9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80</a:t>
            </a:fld>
            <a:endParaRPr lang="en-US" dirty="0"/>
          </a:p>
        </p:txBody>
      </p:sp>
    </p:spTree>
    <p:extLst>
      <p:ext uri="{BB962C8B-B14F-4D97-AF65-F5344CB8AC3E}">
        <p14:creationId xmlns:p14="http://schemas.microsoft.com/office/powerpoint/2010/main" val="2560331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83" grpId="0"/>
      <p:bldP spid="184" grpId="0"/>
      <p:bldP spid="185" grpId="0"/>
      <p:bldP spid="186" grpId="0"/>
      <p:bldP spid="187" grpId="0"/>
      <p:bldP spid="188" grpId="0"/>
      <p:bldP spid="190" grpId="0"/>
      <p:bldP spid="191"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recursive query</a:t>
            </a:r>
            <a:endParaRPr lang="en-US" sz="4400" dirty="0">
              <a:cs typeface="Calibri" panose="020F0502020204030204" pitchFamily="34" charset="0"/>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588154" y="3848735"/>
            <a:ext cx="18165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049161" y="4208147"/>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endPar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7788588"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104927"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584477"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9672062" y="3760198"/>
            <a:ext cx="2427" cy="702311"/>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9491701" y="3747010"/>
            <a:ext cx="2427" cy="73491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9038381" y="2075731"/>
            <a:ext cx="405154" cy="84121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5997203"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374803"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dns</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a:t>
              </a: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nyu</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a:t>
              </a: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555191"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7724177"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785965" y="2130702"/>
            <a:ext cx="11965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9681511" y="3917024"/>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9130827" y="3968637"/>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8914934" y="268526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536977"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122727" y="2626662"/>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555714"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8981775" y="2427554"/>
            <a:ext cx="344289" cy="645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7792268" y="2275514"/>
            <a:ext cx="710991" cy="774754"/>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9662504" y="2971557"/>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526900" y="4590027"/>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099109"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410102"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406677"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560790"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376765"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810552" y="2790656"/>
            <a:ext cx="3704869" cy="3241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Recursive query:</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puts burden of name resolution on contacted name server</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heavy load at upper levels of hierarchy</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engineering.nyu.edu</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9" name="Slide Number Placeholder 2">
            <a:extLst>
              <a:ext uri="{FF2B5EF4-FFF2-40B4-BE49-F238E27FC236}">
                <a16:creationId xmlns:a16="http://schemas.microsoft.com/office/drawing/2014/main" id="{A8961CBE-FE41-8D44-9128-97B15DEF4B5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81</a:t>
            </a:fld>
            <a:endParaRPr lang="en-US" dirty="0"/>
          </a:p>
        </p:txBody>
      </p:sp>
    </p:spTree>
    <p:extLst>
      <p:ext uri="{BB962C8B-B14F-4D97-AF65-F5344CB8AC3E}">
        <p14:creationId xmlns:p14="http://schemas.microsoft.com/office/powerpoint/2010/main" val="97902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8"/>
                                        </p:tgtEl>
                                        <p:attrNameLst>
                                          <p:attrName>style.visibility</p:attrName>
                                        </p:attrNameLst>
                                      </p:cBhvr>
                                      <p:to>
                                        <p:strVal val="visible"/>
                                      </p:to>
                                    </p:set>
                                    <p:animEffect transition="in" filter="dissolve">
                                      <p:cBhvr>
                                        <p:cTn id="7" dur="500"/>
                                        <p:tgtEl>
                                          <p:spTgt spid="16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P spid="16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Caching DNS Information</a:t>
            </a:r>
            <a:endParaRPr lang="en-US" sz="4400" dirty="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952952" y="1446555"/>
            <a:ext cx="10515600" cy="47339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once (any) name server learns mapping, it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caches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mapping, and i</a:t>
            </a: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mmediately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returns a cached mapping in response to a query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caching improves response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 entries timeout (disappear) after some time (TTL)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TLD servers typically cached in local name servers</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cached entries may be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out-of-date</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named host changes IP address, may not be known Internet-wide until all TTLs expire!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best-effort </a:t>
            </a:r>
            <a:r>
              <a:rPr kumimoji="0" lang="en-US" altLang="en-US" sz="2800" b="0" i="1" u="none" strike="noStrike" kern="1200" cap="none" spc="0" normalizeH="0" baseline="0" noProof="0" dirty="0">
                <a:ln>
                  <a:noFill/>
                </a:ln>
                <a:effectLst/>
                <a:uLnTx/>
                <a:uFillTx/>
                <a:latin typeface="Calibri" panose="020F0502020204030204"/>
                <a:ea typeface="ＭＳ Ｐゴシック" panose="020B0600070205080204" pitchFamily="34" charset="-128"/>
                <a:cs typeface="+mn-cs"/>
              </a:rPr>
              <a:t>name-to-address translation!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82</a:t>
            </a:fld>
            <a:endParaRPr lang="en-US" dirty="0"/>
          </a:p>
        </p:txBody>
      </p:sp>
    </p:spTree>
    <p:extLst>
      <p:ext uri="{BB962C8B-B14F-4D97-AF65-F5344CB8AC3E}">
        <p14:creationId xmlns:p14="http://schemas.microsoft.com/office/powerpoint/2010/main" val="825491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records</a:t>
            </a:r>
            <a:endParaRPr lang="en-US" sz="4400" dirty="0">
              <a:cs typeface="Calibri" panose="020F0502020204030204" pitchFamily="34" charset="0"/>
            </a:endParaRPr>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1347787" y="1358900"/>
            <a:ext cx="9574213"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distributed database storing resource records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1080534" y="4388077"/>
            <a:ext cx="4547961"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type=NS</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domain (e.g.,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foo.com</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hostname of authoritative name server for this domain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2659064" y="1860128"/>
            <a:ext cx="6332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 format: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value, type, </a:t>
            </a:r>
            <a:r>
              <a:rPr kumimoji="0" lang="en-US" altLang="en-US" sz="2400" b="0"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ttl</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1067384" y="2774950"/>
            <a:ext cx="3810000"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75000"/>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type=A</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hostname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IP address</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6015718" y="2797175"/>
            <a:ext cx="6176282"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type=CNAME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alias name for some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(the real) name</a:t>
            </a:r>
          </a:p>
          <a:p>
            <a:pPr marL="403225" marR="0" lvl="1" indent="-317500" algn="l" defTabSz="914400" rtl="0" eaLnBrk="1" fontAlgn="auto" latinLnBrk="0" hangingPunct="1">
              <a:lnSpc>
                <a:spcPct val="100000"/>
              </a:lnSpc>
              <a:spcBef>
                <a:spcPts val="0"/>
              </a:spcBef>
              <a:spcAft>
                <a:spcPts val="0"/>
              </a:spcAft>
              <a:buClr>
                <a:srgbClr val="000099"/>
              </a:buClr>
              <a:buSzPct val="120000"/>
              <a:buFont typeface="Wingdings" pitchFamily="2" charset="2"/>
              <a:buChar char="§"/>
              <a:tabLst/>
              <a:defRPr/>
            </a:pP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www.ibm.com</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really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servereast.backup2.ibm.com</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canonical 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6015718" y="4968875"/>
            <a:ext cx="5287866"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type=MX</a:t>
            </a:r>
          </a:p>
          <a:p>
            <a:pPr marL="742950" marR="0" lvl="1" indent="-28575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name of SMTP mail server associated with </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434497C-A235-8C46-8A1B-FDC4DB9ACC31}"/>
              </a:ext>
            </a:extLst>
          </p:cNvPr>
          <p:cNvSpPr/>
          <p:nvPr/>
        </p:nvSpPr>
        <p:spPr>
          <a:xfrm>
            <a:off x="1358900" y="1270000"/>
            <a:ext cx="9690100" cy="115570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Slide Number Placeholder 2">
            <a:extLst>
              <a:ext uri="{FF2B5EF4-FFF2-40B4-BE49-F238E27FC236}">
                <a16:creationId xmlns:a16="http://schemas.microsoft.com/office/drawing/2014/main" id="{E3AF190D-9153-4849-8D73-82E2FC3A405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83</a:t>
            </a:fld>
            <a:endParaRPr lang="en-US" dirty="0"/>
          </a:p>
        </p:txBody>
      </p:sp>
    </p:spTree>
    <p:extLst>
      <p:ext uri="{BB962C8B-B14F-4D97-AF65-F5344CB8AC3E}">
        <p14:creationId xmlns:p14="http://schemas.microsoft.com/office/powerpoint/2010/main" val="2471211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dissolv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18" grpId="0"/>
      <p:bldP spid="19"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idx="1"/>
          </p:nvPr>
        </p:nvSpPr>
        <p:spPr>
          <a:xfrm>
            <a:off x="838200" y="1724027"/>
            <a:ext cx="10515600" cy="5022762"/>
          </a:xfrm>
        </p:spPr>
        <p:txBody>
          <a:bodyPr>
            <a:normAutofit/>
          </a:bodyPr>
          <a:lstStyle/>
          <a:p>
            <a:pPr marL="0" indent="0">
              <a:buNone/>
            </a:pPr>
            <a:r>
              <a:rPr lang="en-US" dirty="0">
                <a:latin typeface="Calibri"/>
                <a:cs typeface="Calibri"/>
              </a:rPr>
              <a:t>&gt; </a:t>
            </a:r>
            <a:r>
              <a:rPr lang="en-US" dirty="0" err="1">
                <a:solidFill>
                  <a:srgbClr val="C00000"/>
                </a:solidFill>
              </a:rPr>
              <a:t>nslookup</a:t>
            </a:r>
            <a:r>
              <a:rPr lang="en-US" dirty="0">
                <a:solidFill>
                  <a:srgbClr val="C00000"/>
                </a:solidFill>
              </a:rPr>
              <a:t> </a:t>
            </a:r>
            <a:r>
              <a:rPr lang="en-US" dirty="0" err="1">
                <a:solidFill>
                  <a:srgbClr val="C00000"/>
                </a:solidFill>
              </a:rPr>
              <a:t>www.cs.purdue.edu</a:t>
            </a:r>
            <a:endParaRPr lang="en-US" dirty="0">
              <a:solidFill>
                <a:srgbClr val="C00000"/>
              </a:solidFill>
            </a:endParaRPr>
          </a:p>
          <a:p>
            <a:pPr marL="0" indent="0">
              <a:buNone/>
            </a:pPr>
            <a:r>
              <a:rPr lang="en-US" dirty="0"/>
              <a:t>Server:	128.210.11.57</a:t>
            </a:r>
          </a:p>
          <a:p>
            <a:pPr marL="0" indent="0">
              <a:buNone/>
            </a:pPr>
            <a:r>
              <a:rPr lang="en-US" dirty="0"/>
              <a:t>Address:128.210.11.57#53</a:t>
            </a:r>
          </a:p>
          <a:p>
            <a:pPr marL="0" indent="0">
              <a:buNone/>
            </a:pPr>
            <a:endParaRPr lang="en-US" dirty="0"/>
          </a:p>
          <a:p>
            <a:pPr marL="0" indent="0">
              <a:buNone/>
            </a:pPr>
            <a:r>
              <a:rPr lang="en-US" dirty="0" err="1"/>
              <a:t>www.cs.purdue.edu</a:t>
            </a:r>
            <a:r>
              <a:rPr lang="en-US" dirty="0"/>
              <a:t>	canonical name = </a:t>
            </a:r>
            <a:r>
              <a:rPr lang="en-US" u="sng" dirty="0" err="1"/>
              <a:t>pythia.cs.purdue.edu</a:t>
            </a:r>
            <a:r>
              <a:rPr lang="en-US" u="sng" dirty="0"/>
              <a:t>.</a:t>
            </a:r>
          </a:p>
          <a:p>
            <a:pPr marL="0" indent="0">
              <a:buNone/>
            </a:pPr>
            <a:r>
              <a:rPr lang="en-US" dirty="0"/>
              <a:t>Name:	</a:t>
            </a:r>
            <a:r>
              <a:rPr lang="en-US" dirty="0" err="1"/>
              <a:t>pythia.cs.purdue.edu</a:t>
            </a:r>
            <a:endParaRPr lang="en-US" dirty="0"/>
          </a:p>
          <a:p>
            <a:pPr marL="0" indent="0">
              <a:buNone/>
            </a:pPr>
            <a:r>
              <a:rPr lang="en-US" dirty="0"/>
              <a:t>Address: </a:t>
            </a:r>
            <a:r>
              <a:rPr lang="en-US" u="sng" dirty="0"/>
              <a:t>128.10.19.120</a:t>
            </a:r>
          </a:p>
          <a:p>
            <a:pPr marL="0" indent="0">
              <a:buNone/>
            </a:pPr>
            <a:endParaRPr lang="en-US" dirty="0">
              <a:solidFill>
                <a:srgbClr val="C00000"/>
              </a:solidFill>
              <a:latin typeface="Calibri"/>
              <a:cs typeface="Calibri"/>
            </a:endParaRPr>
          </a:p>
        </p:txBody>
      </p:sp>
      <p:sp>
        <p:nvSpPr>
          <p:cNvPr id="2" name="Title 1"/>
          <p:cNvSpPr>
            <a:spLocks noGrp="1"/>
          </p:cNvSpPr>
          <p:nvPr>
            <p:ph type="title"/>
          </p:nvPr>
        </p:nvSpPr>
        <p:spPr/>
        <p:txBody>
          <a:bodyPr/>
          <a:lstStyle/>
          <a:p>
            <a:r>
              <a:rPr lang="en-US" dirty="0"/>
              <a:t>Demo: Try DNS yourself (</a:t>
            </a:r>
            <a:r>
              <a:rPr lang="en-US" dirty="0" err="1"/>
              <a:t>nslookup</a:t>
            </a:r>
            <a:r>
              <a:rPr lang="en-US" dirty="0"/>
              <a:t>)</a:t>
            </a:r>
          </a:p>
        </p:txBody>
      </p:sp>
    </p:spTree>
    <p:extLst>
      <p:ext uri="{BB962C8B-B14F-4D97-AF65-F5344CB8AC3E}">
        <p14:creationId xmlns:p14="http://schemas.microsoft.com/office/powerpoint/2010/main" val="358847643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F083F-D7C6-CD45-8BD7-83E2509CAD15}"/>
              </a:ext>
            </a:extLst>
          </p:cNvPr>
          <p:cNvSpPr>
            <a:spLocks noGrp="1"/>
          </p:cNvSpPr>
          <p:nvPr>
            <p:ph idx="1"/>
          </p:nvPr>
        </p:nvSpPr>
        <p:spPr/>
        <p:txBody>
          <a:bodyPr>
            <a:normAutofit fontScale="92500" lnSpcReduction="20000"/>
          </a:bodyPr>
          <a:lstStyle/>
          <a:p>
            <a:pPr marL="0" indent="0">
              <a:buNone/>
            </a:pPr>
            <a:r>
              <a:rPr lang="en-US" dirty="0">
                <a:solidFill>
                  <a:srgbClr val="C00000"/>
                </a:solidFill>
                <a:latin typeface="Calibri"/>
                <a:cs typeface="Calibri"/>
              </a:rPr>
              <a:t>Authoritative name servers</a:t>
            </a:r>
          </a:p>
          <a:p>
            <a:pPr marL="0" indent="0">
              <a:buNone/>
            </a:pPr>
            <a:r>
              <a:rPr lang="en-US" dirty="0">
                <a:latin typeface="Calibri"/>
                <a:cs typeface="Calibri"/>
              </a:rPr>
              <a:t>&gt; </a:t>
            </a:r>
            <a:r>
              <a:rPr lang="en-US" dirty="0" err="1">
                <a:solidFill>
                  <a:srgbClr val="C00000"/>
                </a:solidFill>
                <a:latin typeface="Calibri"/>
                <a:cs typeface="Calibri"/>
              </a:rPr>
              <a:t>nslookup</a:t>
            </a:r>
            <a:r>
              <a:rPr lang="en-US" dirty="0">
                <a:solidFill>
                  <a:srgbClr val="C00000"/>
                </a:solidFill>
                <a:latin typeface="Calibri"/>
                <a:cs typeface="Calibri"/>
              </a:rPr>
              <a:t> -type=NS </a:t>
            </a:r>
            <a:r>
              <a:rPr lang="en-US" dirty="0" err="1">
                <a:solidFill>
                  <a:srgbClr val="C00000"/>
                </a:solidFill>
                <a:latin typeface="Calibri"/>
                <a:cs typeface="Calibri"/>
              </a:rPr>
              <a:t>cs.purdue.edu</a:t>
            </a:r>
            <a:endParaRPr lang="en-US" dirty="0">
              <a:solidFill>
                <a:srgbClr val="C00000"/>
              </a:solidFill>
              <a:latin typeface="Calibri"/>
              <a:cs typeface="Calibri"/>
            </a:endParaRPr>
          </a:p>
          <a:p>
            <a:pPr marL="0" indent="0">
              <a:buNone/>
            </a:pPr>
            <a:r>
              <a:rPr lang="en-US" dirty="0">
                <a:latin typeface="Calibri"/>
                <a:cs typeface="Calibri"/>
              </a:rPr>
              <a:t>&gt; </a:t>
            </a:r>
            <a:r>
              <a:rPr lang="en-US" dirty="0" err="1">
                <a:latin typeface="Calibri"/>
                <a:cs typeface="Calibri"/>
              </a:rPr>
              <a:t>nslookup</a:t>
            </a:r>
            <a:r>
              <a:rPr lang="en-US" dirty="0">
                <a:latin typeface="Calibri"/>
                <a:cs typeface="Calibri"/>
              </a:rPr>
              <a:t> –type=A </a:t>
            </a:r>
            <a:r>
              <a:rPr lang="en-US" dirty="0" err="1">
                <a:latin typeface="Calibri"/>
                <a:cs typeface="Calibri"/>
              </a:rPr>
              <a:t>harbor.ecn.purdue.edu</a:t>
            </a:r>
            <a:endParaRPr lang="en-US" dirty="0">
              <a:solidFill>
                <a:srgbClr val="FF0000"/>
              </a:solidFill>
              <a:latin typeface="Calibri"/>
              <a:cs typeface="Calibri"/>
            </a:endParaRPr>
          </a:p>
          <a:p>
            <a:pPr marL="0" indent="0">
              <a:buNone/>
            </a:pPr>
            <a:endParaRPr lang="en-US" dirty="0">
              <a:solidFill>
                <a:srgbClr val="C00000"/>
              </a:solidFill>
              <a:latin typeface="Calibri"/>
              <a:cs typeface="Calibri"/>
            </a:endParaRPr>
          </a:p>
          <a:p>
            <a:pPr marL="0" indent="0">
              <a:buNone/>
            </a:pPr>
            <a:r>
              <a:rPr lang="en-US" dirty="0">
                <a:solidFill>
                  <a:srgbClr val="C00000"/>
                </a:solidFill>
                <a:latin typeface="Calibri"/>
                <a:cs typeface="Calibri"/>
              </a:rPr>
              <a:t>Canonical name (alias)</a:t>
            </a:r>
          </a:p>
          <a:p>
            <a:pPr marL="0" indent="0">
              <a:buNone/>
            </a:pPr>
            <a:r>
              <a:rPr lang="en-US" dirty="0">
                <a:latin typeface="Calibri"/>
                <a:cs typeface="Calibri"/>
              </a:rPr>
              <a:t>&gt;</a:t>
            </a:r>
            <a:r>
              <a:rPr lang="en-US" dirty="0" err="1">
                <a:latin typeface="Calibri"/>
                <a:cs typeface="Calibri"/>
              </a:rPr>
              <a:t>nslookup</a:t>
            </a:r>
            <a:r>
              <a:rPr lang="en-US" dirty="0">
                <a:latin typeface="Calibri"/>
                <a:cs typeface="Calibri"/>
              </a:rPr>
              <a:t> -type=CNAME </a:t>
            </a:r>
            <a:r>
              <a:rPr lang="en-US" dirty="0" err="1">
                <a:latin typeface="Calibri"/>
                <a:cs typeface="Calibri"/>
              </a:rPr>
              <a:t>amazon.com</a:t>
            </a:r>
            <a:endParaRPr lang="en-US" dirty="0">
              <a:latin typeface="Calibri"/>
              <a:cs typeface="Calibri"/>
            </a:endParaRPr>
          </a:p>
          <a:p>
            <a:pPr marL="0" indent="0">
              <a:buNone/>
            </a:pPr>
            <a:r>
              <a:rPr lang="en-US" dirty="0">
                <a:latin typeface="Calibri"/>
                <a:cs typeface="Calibri"/>
              </a:rPr>
              <a:t>&gt;</a:t>
            </a:r>
            <a:r>
              <a:rPr lang="en-US" dirty="0" err="1">
                <a:latin typeface="Calibri"/>
                <a:cs typeface="Calibri"/>
              </a:rPr>
              <a:t>nslookup</a:t>
            </a:r>
            <a:r>
              <a:rPr lang="en-US" dirty="0">
                <a:latin typeface="Calibri"/>
                <a:cs typeface="Calibri"/>
              </a:rPr>
              <a:t> -type=CNAME </a:t>
            </a:r>
            <a:r>
              <a:rPr lang="en-US" dirty="0" err="1">
                <a:latin typeface="Calibri"/>
                <a:cs typeface="Calibri"/>
              </a:rPr>
              <a:t>purdue.edu</a:t>
            </a:r>
            <a:endParaRPr lang="en-US" dirty="0">
              <a:latin typeface="Calibri"/>
              <a:cs typeface="Calibri"/>
            </a:endParaRPr>
          </a:p>
          <a:p>
            <a:pPr marL="0" indent="0">
              <a:buNone/>
            </a:pPr>
            <a:r>
              <a:rPr lang="en-US" dirty="0">
                <a:solidFill>
                  <a:srgbClr val="C00000"/>
                </a:solidFill>
                <a:latin typeface="Calibri"/>
                <a:cs typeface="Calibri"/>
              </a:rPr>
              <a:t>Mail server</a:t>
            </a:r>
          </a:p>
          <a:p>
            <a:pPr marL="0" indent="0">
              <a:buNone/>
            </a:pPr>
            <a:r>
              <a:rPr lang="en-US" dirty="0">
                <a:latin typeface="Calibri"/>
                <a:cs typeface="Calibri"/>
              </a:rPr>
              <a:t>&gt;</a:t>
            </a:r>
            <a:r>
              <a:rPr lang="en-US" dirty="0" err="1">
                <a:latin typeface="Calibri"/>
                <a:cs typeface="Calibri"/>
              </a:rPr>
              <a:t>nslookup</a:t>
            </a:r>
            <a:r>
              <a:rPr lang="en-US" dirty="0">
                <a:latin typeface="Calibri"/>
                <a:cs typeface="Calibri"/>
              </a:rPr>
              <a:t> -type=MX </a:t>
            </a:r>
            <a:r>
              <a:rPr lang="en-US" dirty="0" err="1">
                <a:latin typeface="Calibri"/>
                <a:cs typeface="Calibri"/>
              </a:rPr>
              <a:t>gmail.com</a:t>
            </a:r>
            <a:endParaRPr lang="en-US" dirty="0">
              <a:solidFill>
                <a:srgbClr val="FF0000"/>
              </a:solidFill>
              <a:latin typeface="Calibri"/>
              <a:cs typeface="Calibri"/>
            </a:endParaRPr>
          </a:p>
          <a:p>
            <a:pPr marL="0" indent="0">
              <a:buNone/>
            </a:pPr>
            <a:r>
              <a:rPr lang="en-US" dirty="0">
                <a:latin typeface="Calibri"/>
                <a:cs typeface="Calibri"/>
              </a:rPr>
              <a:t>&gt;</a:t>
            </a:r>
            <a:r>
              <a:rPr lang="en-US" dirty="0" err="1">
                <a:latin typeface="Calibri"/>
                <a:cs typeface="Calibri"/>
              </a:rPr>
              <a:t>nslookup</a:t>
            </a:r>
            <a:r>
              <a:rPr lang="en-US" dirty="0">
                <a:latin typeface="Calibri"/>
                <a:cs typeface="Calibri"/>
              </a:rPr>
              <a:t> -type=MX </a:t>
            </a:r>
            <a:r>
              <a:rPr lang="en-US" dirty="0" err="1">
                <a:latin typeface="Calibri"/>
                <a:cs typeface="Calibri"/>
              </a:rPr>
              <a:t>purdue.edu</a:t>
            </a:r>
            <a:endParaRPr lang="en-US" dirty="0">
              <a:latin typeface="Calibri"/>
              <a:cs typeface="Calibri"/>
            </a:endParaRPr>
          </a:p>
          <a:p>
            <a:pPr marL="0" indent="0">
              <a:buNone/>
            </a:pPr>
            <a:endParaRPr lang="en-US" u="sng" dirty="0"/>
          </a:p>
        </p:txBody>
      </p:sp>
      <p:sp>
        <p:nvSpPr>
          <p:cNvPr id="2" name="Title 1">
            <a:extLst>
              <a:ext uri="{FF2B5EF4-FFF2-40B4-BE49-F238E27FC236}">
                <a16:creationId xmlns:a16="http://schemas.microsoft.com/office/drawing/2014/main" id="{E6C49AB7-A5F1-B84A-883E-6FB067F1513F}"/>
              </a:ext>
            </a:extLst>
          </p:cNvPr>
          <p:cNvSpPr>
            <a:spLocks noGrp="1"/>
          </p:cNvSpPr>
          <p:nvPr>
            <p:ph type="title"/>
          </p:nvPr>
        </p:nvSpPr>
        <p:spPr/>
        <p:txBody>
          <a:bodyPr/>
          <a:lstStyle/>
          <a:p>
            <a:r>
              <a:rPr lang="en-US" dirty="0"/>
              <a:t>More at demo-</a:t>
            </a:r>
            <a:r>
              <a:rPr lang="en-US" dirty="0" err="1"/>
              <a:t>nslookup</a:t>
            </a:r>
            <a:endParaRPr lang="en-US" dirty="0"/>
          </a:p>
        </p:txBody>
      </p:sp>
      <p:sp>
        <p:nvSpPr>
          <p:cNvPr id="4" name="Slide Number Placeholder 3">
            <a:extLst>
              <a:ext uri="{FF2B5EF4-FFF2-40B4-BE49-F238E27FC236}">
                <a16:creationId xmlns:a16="http://schemas.microsoft.com/office/drawing/2014/main" id="{98428074-DF9A-8D46-9D0F-2A86B020BC8A}"/>
              </a:ext>
            </a:extLst>
          </p:cNvPr>
          <p:cNvSpPr>
            <a:spLocks noGrp="1"/>
          </p:cNvSpPr>
          <p:nvPr>
            <p:ph type="sldNum" sz="quarter" idx="4294967295"/>
          </p:nvPr>
        </p:nvSpPr>
        <p:spPr bwMode="auto">
          <a:xfrm>
            <a:off x="11515725"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85</a:t>
            </a:fld>
            <a:endParaRPr lang="en-US" dirty="0"/>
          </a:p>
        </p:txBody>
      </p:sp>
    </p:spTree>
    <p:extLst>
      <p:ext uri="{BB962C8B-B14F-4D97-AF65-F5344CB8AC3E}">
        <p14:creationId xmlns:p14="http://schemas.microsoft.com/office/powerpoint/2010/main" val="292698302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C9A6680-5220-C94B-B54B-8246CBDC5236}"/>
              </a:ext>
            </a:extLst>
          </p:cNvPr>
          <p:cNvGrpSpPr/>
          <p:nvPr/>
        </p:nvGrpSpPr>
        <p:grpSpPr>
          <a:xfrm>
            <a:off x="6272212" y="1937764"/>
            <a:ext cx="3671888" cy="4505326"/>
            <a:chOff x="6272212" y="1937764"/>
            <a:chExt cx="3671888" cy="4505326"/>
          </a:xfrm>
        </p:grpSpPr>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407887" y="2394964"/>
            <a:ext cx="4688114" cy="383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auto" latinLnBrk="0" hangingPunct="1">
              <a:lnSpc>
                <a:spcPct val="100000"/>
              </a:lnSpc>
              <a:spcBef>
                <a:spcPts val="0"/>
              </a:spcBef>
              <a:spcAft>
                <a:spcPts val="0"/>
              </a:spcAft>
              <a:buClrTx/>
              <a:buSzTx/>
              <a:buFont typeface="ZapfDingbat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message header:</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identification: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16 bit # for query, reply to query uses same #</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flags:</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query or reply</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desired </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available</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reply is authoritative</a:t>
            </a:r>
          </a:p>
        </p:txBody>
      </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3710672" y="2610864"/>
            <a:ext cx="2902854" cy="295274"/>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2352675" y="2590227"/>
            <a:ext cx="6383337" cy="1208088"/>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Slide Number Placeholder 2">
            <a:extLst>
              <a:ext uri="{FF2B5EF4-FFF2-40B4-BE49-F238E27FC236}">
                <a16:creationId xmlns:a16="http://schemas.microsoft.com/office/drawing/2014/main" id="{B83050FC-315F-2544-B90A-1FF8E08E69C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86</a:t>
            </a:fld>
            <a:endParaRPr lang="en-US" dirty="0"/>
          </a:p>
        </p:txBody>
      </p:sp>
    </p:spTree>
    <p:extLst>
      <p:ext uri="{BB962C8B-B14F-4D97-AF65-F5344CB8AC3E}">
        <p14:creationId xmlns:p14="http://schemas.microsoft.com/office/powerpoint/2010/main" val="3172822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dissolv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dissolve">
                                      <p:cBhvr>
                                        <p:cTn id="15" dur="500"/>
                                        <p:tgtEl>
                                          <p:spTgt spid="1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1">
                                            <p:txEl>
                                              <p:pRg st="3" end="3"/>
                                            </p:txEl>
                                          </p:spTgt>
                                        </p:tgtEl>
                                        <p:attrNameLst>
                                          <p:attrName>style.visibility</p:attrName>
                                        </p:attrNameLst>
                                      </p:cBhvr>
                                      <p:to>
                                        <p:strVal val="visible"/>
                                      </p:to>
                                    </p:set>
                                    <p:animEffect transition="in" filter="dissolve">
                                      <p:cBhvr>
                                        <p:cTn id="18" dur="500"/>
                                        <p:tgtEl>
                                          <p:spTgt spid="1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4" end="4"/>
                                            </p:txEl>
                                          </p:spTgt>
                                        </p:tgtEl>
                                        <p:attrNameLst>
                                          <p:attrName>style.visibility</p:attrName>
                                        </p:attrNameLst>
                                      </p:cBhvr>
                                      <p:to>
                                        <p:strVal val="visible"/>
                                      </p:to>
                                    </p:set>
                                    <p:animEffect transition="in" filter="dissolve">
                                      <p:cBhvr>
                                        <p:cTn id="21" dur="500"/>
                                        <p:tgtEl>
                                          <p:spTgt spid="1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5" end="5"/>
                                            </p:txEl>
                                          </p:spTgt>
                                        </p:tgtEl>
                                        <p:attrNameLst>
                                          <p:attrName>style.visibility</p:attrName>
                                        </p:attrNameLst>
                                      </p:cBhvr>
                                      <p:to>
                                        <p:strVal val="visible"/>
                                      </p:to>
                                    </p:set>
                                    <p:animEffect transition="in" filter="dissolve">
                                      <p:cBhvr>
                                        <p:cTn id="24" dur="500"/>
                                        <p:tgtEl>
                                          <p:spTgt spid="11">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animEffect transition="in" filter="dissolve">
                                      <p:cBhvr>
                                        <p:cTn id="27" dur="500"/>
                                        <p:tgtEl>
                                          <p:spTgt spid="11">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F3A966D3-2C53-7043-9726-8E5764BD36FD}"/>
              </a:ext>
            </a:extLst>
          </p:cNvPr>
          <p:cNvGrpSpPr/>
          <p:nvPr/>
        </p:nvGrpSpPr>
        <p:grpSpPr>
          <a:xfrm>
            <a:off x="6272212" y="1937764"/>
            <a:ext cx="3671888" cy="4505326"/>
            <a:chOff x="6272212" y="1937764"/>
            <a:chExt cx="3671888" cy="4505326"/>
          </a:xfrm>
        </p:grpSpPr>
        <p:sp>
          <p:nvSpPr>
            <p:cNvPr id="58" name="Rectangle 12">
              <a:extLst>
                <a:ext uri="{FF2B5EF4-FFF2-40B4-BE49-F238E27FC236}">
                  <a16:creationId xmlns:a16="http://schemas.microsoft.com/office/drawing/2014/main" id="{D3568E88-5955-424B-B8F5-A21359D5E540}"/>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 name="Line 13">
              <a:extLst>
                <a:ext uri="{FF2B5EF4-FFF2-40B4-BE49-F238E27FC236}">
                  <a16:creationId xmlns:a16="http://schemas.microsoft.com/office/drawing/2014/main" id="{F1DAA21C-2CC0-F041-B1F7-E5116088076B}"/>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Line 14">
              <a:extLst>
                <a:ext uri="{FF2B5EF4-FFF2-40B4-BE49-F238E27FC236}">
                  <a16:creationId xmlns:a16="http://schemas.microsoft.com/office/drawing/2014/main" id="{507E3301-3AAB-0340-A7F1-6C57515086B5}"/>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15">
              <a:extLst>
                <a:ext uri="{FF2B5EF4-FFF2-40B4-BE49-F238E27FC236}">
                  <a16:creationId xmlns:a16="http://schemas.microsoft.com/office/drawing/2014/main" id="{C84DEA63-7944-AC4C-88AD-6817D39540D9}"/>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16">
              <a:extLst>
                <a:ext uri="{FF2B5EF4-FFF2-40B4-BE49-F238E27FC236}">
                  <a16:creationId xmlns:a16="http://schemas.microsoft.com/office/drawing/2014/main" id="{DC9B8E6D-9F7D-004C-98A3-75DEEEBD9AD5}"/>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17">
              <a:extLst>
                <a:ext uri="{FF2B5EF4-FFF2-40B4-BE49-F238E27FC236}">
                  <a16:creationId xmlns:a16="http://schemas.microsoft.com/office/drawing/2014/main" id="{306014BE-BC39-824E-9F78-D660CD267573}"/>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18">
              <a:extLst>
                <a:ext uri="{FF2B5EF4-FFF2-40B4-BE49-F238E27FC236}">
                  <a16:creationId xmlns:a16="http://schemas.microsoft.com/office/drawing/2014/main" id="{A42C2C1E-84BD-9743-97E0-09CF9FCFF2BD}"/>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19">
              <a:extLst>
                <a:ext uri="{FF2B5EF4-FFF2-40B4-BE49-F238E27FC236}">
                  <a16:creationId xmlns:a16="http://schemas.microsoft.com/office/drawing/2014/main" id="{A5708C43-6E7B-824A-980E-C5EB81FC2101}"/>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20">
              <a:extLst>
                <a:ext uri="{FF2B5EF4-FFF2-40B4-BE49-F238E27FC236}">
                  <a16:creationId xmlns:a16="http://schemas.microsoft.com/office/drawing/2014/main" id="{B5DFDF92-2319-2549-A363-2E65C1291108}"/>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67" name="Text Box 21">
              <a:extLst>
                <a:ext uri="{FF2B5EF4-FFF2-40B4-BE49-F238E27FC236}">
                  <a16:creationId xmlns:a16="http://schemas.microsoft.com/office/drawing/2014/main" id="{D4E993B8-AE34-384B-8C59-1B56BB128D3A}"/>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68" name="Text Box 22">
              <a:extLst>
                <a:ext uri="{FF2B5EF4-FFF2-40B4-BE49-F238E27FC236}">
                  <a16:creationId xmlns:a16="http://schemas.microsoft.com/office/drawing/2014/main" id="{B3DF818C-F6C8-E14D-A46C-FD30630746B9}"/>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69" name="Text Box 23">
              <a:extLst>
                <a:ext uri="{FF2B5EF4-FFF2-40B4-BE49-F238E27FC236}">
                  <a16:creationId xmlns:a16="http://schemas.microsoft.com/office/drawing/2014/main" id="{9A6A9AC2-926A-8B4E-81B0-9CE0DD3BB5BE}"/>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70" name="Text Box 26">
              <a:extLst>
                <a:ext uri="{FF2B5EF4-FFF2-40B4-BE49-F238E27FC236}">
                  <a16:creationId xmlns:a16="http://schemas.microsoft.com/office/drawing/2014/main" id="{C9071FBC-5A74-7341-A63F-649340BD848A}"/>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71" name="Text Box 27">
              <a:extLst>
                <a:ext uri="{FF2B5EF4-FFF2-40B4-BE49-F238E27FC236}">
                  <a16:creationId xmlns:a16="http://schemas.microsoft.com/office/drawing/2014/main" id="{9513342D-3D82-2446-A7D3-28EDD5EAEE7E}"/>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72" name="Text Box 28">
              <a:extLst>
                <a:ext uri="{FF2B5EF4-FFF2-40B4-BE49-F238E27FC236}">
                  <a16:creationId xmlns:a16="http://schemas.microsoft.com/office/drawing/2014/main" id="{83ED9871-C6FF-8644-98E4-EEE7A5BD0267}"/>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73" name="Text Box 30">
              <a:extLst>
                <a:ext uri="{FF2B5EF4-FFF2-40B4-BE49-F238E27FC236}">
                  <a16:creationId xmlns:a16="http://schemas.microsoft.com/office/drawing/2014/main" id="{646FFA4C-D2F4-804F-BB10-D2E1E711F5DF}"/>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74" name="Text Box 31">
              <a:extLst>
                <a:ext uri="{FF2B5EF4-FFF2-40B4-BE49-F238E27FC236}">
                  <a16:creationId xmlns:a16="http://schemas.microsoft.com/office/drawing/2014/main" id="{F169C7FC-D0F8-9546-93C0-00F4E6E4B0A7}"/>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75" name="Text Box 32">
              <a:extLst>
                <a:ext uri="{FF2B5EF4-FFF2-40B4-BE49-F238E27FC236}">
                  <a16:creationId xmlns:a16="http://schemas.microsoft.com/office/drawing/2014/main" id="{2A810C4D-9EF9-0B42-8366-C238D3FBAE0A}"/>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76" name="Group 60">
              <a:extLst>
                <a:ext uri="{FF2B5EF4-FFF2-40B4-BE49-F238E27FC236}">
                  <a16:creationId xmlns:a16="http://schemas.microsoft.com/office/drawing/2014/main" id="{8BF3E406-CCE3-D64E-8AB4-D91149714F06}"/>
                </a:ext>
              </a:extLst>
            </p:cNvPr>
            <p:cNvGrpSpPr>
              <a:grpSpLocks/>
            </p:cNvGrpSpPr>
            <p:nvPr/>
          </p:nvGrpSpPr>
          <p:grpSpPr bwMode="auto">
            <a:xfrm>
              <a:off x="6302375" y="1937764"/>
              <a:ext cx="1747837" cy="274638"/>
              <a:chOff x="2691" y="1194"/>
              <a:chExt cx="1101" cy="173"/>
            </a:xfrm>
          </p:grpSpPr>
          <p:sp>
            <p:nvSpPr>
              <p:cNvPr id="81" name="Text Box 57">
                <a:extLst>
                  <a:ext uri="{FF2B5EF4-FFF2-40B4-BE49-F238E27FC236}">
                    <a16:creationId xmlns:a16="http://schemas.microsoft.com/office/drawing/2014/main" id="{C33F9937-2680-5C4C-811E-5F9E3D43BD26}"/>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82" name="Line 58">
                <a:extLst>
                  <a:ext uri="{FF2B5EF4-FFF2-40B4-BE49-F238E27FC236}">
                    <a16:creationId xmlns:a16="http://schemas.microsoft.com/office/drawing/2014/main" id="{B39B871F-A818-1B4E-A225-DA01D5EDAC73}"/>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Line 59">
                <a:extLst>
                  <a:ext uri="{FF2B5EF4-FFF2-40B4-BE49-F238E27FC236}">
                    <a16:creationId xmlns:a16="http://schemas.microsoft.com/office/drawing/2014/main" id="{3CB8F9AE-D625-1D4A-8625-28F8772B9B79}"/>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oup 61">
              <a:extLst>
                <a:ext uri="{FF2B5EF4-FFF2-40B4-BE49-F238E27FC236}">
                  <a16:creationId xmlns:a16="http://schemas.microsoft.com/office/drawing/2014/main" id="{711AFC78-9A4A-CD41-A49D-623142A48198}"/>
                </a:ext>
              </a:extLst>
            </p:cNvPr>
            <p:cNvGrpSpPr>
              <a:grpSpLocks/>
            </p:cNvGrpSpPr>
            <p:nvPr/>
          </p:nvGrpSpPr>
          <p:grpSpPr bwMode="auto">
            <a:xfrm>
              <a:off x="8077200" y="1937764"/>
              <a:ext cx="1747837" cy="274638"/>
              <a:chOff x="2691" y="1194"/>
              <a:chExt cx="1101" cy="173"/>
            </a:xfrm>
          </p:grpSpPr>
          <p:sp>
            <p:nvSpPr>
              <p:cNvPr id="78" name="Text Box 62">
                <a:extLst>
                  <a:ext uri="{FF2B5EF4-FFF2-40B4-BE49-F238E27FC236}">
                    <a16:creationId xmlns:a16="http://schemas.microsoft.com/office/drawing/2014/main" id="{D2686047-8DDE-AA4D-88A8-9F0670CBD058}"/>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79" name="Line 63">
                <a:extLst>
                  <a:ext uri="{FF2B5EF4-FFF2-40B4-BE49-F238E27FC236}">
                    <a16:creationId xmlns:a16="http://schemas.microsoft.com/office/drawing/2014/main" id="{A93491FC-3FC2-BA4A-B5FC-8BFED427087D}"/>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Line 64">
                <a:extLst>
                  <a:ext uri="{FF2B5EF4-FFF2-40B4-BE49-F238E27FC236}">
                    <a16:creationId xmlns:a16="http://schemas.microsoft.com/office/drawing/2014/main" id="{B4EF32F5-CEE0-064C-98D1-0B2AED9C53EF}"/>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1027795" y="3882482"/>
            <a:ext cx="3970338"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type fields for a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998138" y="4604794"/>
            <a:ext cx="400317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RRs in response to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217715" y="5271771"/>
            <a:ext cx="4801281"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records for authoritative servers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399371" y="5790401"/>
            <a:ext cx="461440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additional “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helpful”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 that may be used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5070475" y="6126704"/>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5078413" y="54678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5086350" y="4809079"/>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5072063" y="40835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Title 1">
            <a:extLst>
              <a:ext uri="{FF2B5EF4-FFF2-40B4-BE49-F238E27FC236}">
                <a16:creationId xmlns:a16="http://schemas.microsoft.com/office/drawing/2014/main" id="{95E186ED-4245-C448-9822-1199EA93DC2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39" name="Slide Number Placeholder 2">
            <a:extLst>
              <a:ext uri="{FF2B5EF4-FFF2-40B4-BE49-F238E27FC236}">
                <a16:creationId xmlns:a16="http://schemas.microsoft.com/office/drawing/2014/main" id="{C19D16D8-DC06-E546-AA51-6069613B416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87</a:t>
            </a:fld>
            <a:endParaRPr lang="en-US" dirty="0"/>
          </a:p>
        </p:txBody>
      </p:sp>
    </p:spTree>
    <p:extLst>
      <p:ext uri="{BB962C8B-B14F-4D97-AF65-F5344CB8AC3E}">
        <p14:creationId xmlns:p14="http://schemas.microsoft.com/office/powerpoint/2010/main" val="32033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dissolve">
                                      <p:cBhvr>
                                        <p:cTn id="10" dur="5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dissolve">
                                      <p:cBhvr>
                                        <p:cTn id="18" dur="500"/>
                                        <p:tgtEl>
                                          <p:spTgt spid="5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dissolve">
                                      <p:cBhvr>
                                        <p:cTn id="23" dur="500"/>
                                        <p:tgtEl>
                                          <p:spTgt spid="5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dissolve">
                                      <p:cBhvr>
                                        <p:cTn id="26" dur="500"/>
                                        <p:tgtEl>
                                          <p:spTgt spid="51"/>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animBg="1"/>
      <p:bldP spid="53" grpId="0" animBg="1"/>
      <p:bldP spid="54" grpId="0" animBg="1"/>
      <p:bldP spid="55"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Getting your info into the DNS</a:t>
            </a:r>
            <a:endParaRPr lang="en-US" sz="4400" dirty="0">
              <a:cs typeface="Calibri" panose="020F0502020204030204" pitchFamily="34" charset="0"/>
            </a:endParaRPr>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838200" y="1404537"/>
            <a:ext cx="1025334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new startup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Utopia”</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register name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networkuptopia.com</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registrar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(e.g., Network Solutions)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 names, IP addresses of authoritative name server (primary and secondary)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registrar inserts NS, A RRs into .com TLD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200" b="0"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networkutopia.com</a:t>
            </a: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dns1.networkutopia.com, NS)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(dns1.networkutopia.com, 212.212.212.1, A)</a:t>
            </a:r>
            <a:endParaRPr kumimoji="0" lang="en-US" altLang="en-US" sz="2200" b="0" i="0" u="none" strike="noStrike" kern="1200" cap="none" spc="0" normalizeH="0" baseline="0" noProof="0" dirty="0">
              <a:ln>
                <a:noFill/>
              </a:ln>
              <a:solidFill>
                <a:srgbClr val="ED7D31"/>
              </a:solidFill>
              <a:effectLst/>
              <a:uLnTx/>
              <a:uFillTx/>
              <a:latin typeface="Courier" pitchFamily="2" charset="0"/>
              <a:ea typeface="ＭＳ Ｐゴシック" panose="020B0600070205080204" pitchFamily="34" charset="-128"/>
              <a:cs typeface="+mn-cs"/>
            </a:endParaRP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create authoritative server locally with IP address </a:t>
            </a:r>
            <a:r>
              <a:rPr kumimoji="0" lang="en-US" altLang="en-US" sz="20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212.212.212.1</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A record for www.networkuptopia.com</a:t>
            </a: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MX record for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networkutopia.com</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7792EB6E-923E-9C45-A570-23DE9782A5C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88</a:t>
            </a:fld>
            <a:endParaRPr lang="en-US" dirty="0"/>
          </a:p>
        </p:txBody>
      </p:sp>
    </p:spTree>
    <p:extLst>
      <p:ext uri="{BB962C8B-B14F-4D97-AF65-F5344CB8AC3E}">
        <p14:creationId xmlns:p14="http://schemas.microsoft.com/office/powerpoint/2010/main" val="2575035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xEl>
                                              <p:pRg st="1" end="1"/>
                                            </p:txEl>
                                          </p:spTgt>
                                        </p:tgtEl>
                                        <p:attrNameLst>
                                          <p:attrName>style.visibility</p:attrName>
                                        </p:attrNameLst>
                                      </p:cBhvr>
                                      <p:to>
                                        <p:strVal val="visible"/>
                                      </p:to>
                                    </p:set>
                                    <p:animEffect transition="in" filter="dissolve">
                                      <p:cBhvr>
                                        <p:cTn id="7" dur="500"/>
                                        <p:tgtEl>
                                          <p:spTgt spid="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6">
                                            <p:txEl>
                                              <p:pRg st="2" end="2"/>
                                            </p:txEl>
                                          </p:spTgt>
                                        </p:tgtEl>
                                        <p:attrNameLst>
                                          <p:attrName>style.visibility</p:attrName>
                                        </p:attrNameLst>
                                      </p:cBhvr>
                                      <p:to>
                                        <p:strVal val="visible"/>
                                      </p:to>
                                    </p:set>
                                    <p:animEffect transition="in" filter="dissolve">
                                      <p:cBhvr>
                                        <p:cTn id="10" dur="500"/>
                                        <p:tgtEl>
                                          <p:spTgt spid="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6">
                                            <p:txEl>
                                              <p:pRg st="3" end="3"/>
                                            </p:txEl>
                                          </p:spTgt>
                                        </p:tgtEl>
                                        <p:attrNameLst>
                                          <p:attrName>style.visibility</p:attrName>
                                        </p:attrNameLst>
                                      </p:cBhvr>
                                      <p:to>
                                        <p:strVal val="visible"/>
                                      </p:to>
                                    </p:set>
                                    <p:animEffect transition="in" filter="dissolve">
                                      <p:cBhvr>
                                        <p:cTn id="13" dur="500"/>
                                        <p:tgtEl>
                                          <p:spTgt spid="56">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6">
                                            <p:txEl>
                                              <p:pRg st="4" end="4"/>
                                            </p:txEl>
                                          </p:spTgt>
                                        </p:tgtEl>
                                        <p:attrNameLst>
                                          <p:attrName>style.visibility</p:attrName>
                                        </p:attrNameLst>
                                      </p:cBhvr>
                                      <p:to>
                                        <p:strVal val="visible"/>
                                      </p:to>
                                    </p:set>
                                    <p:animEffect transition="in" filter="dissolve">
                                      <p:cBhvr>
                                        <p:cTn id="16" dur="500"/>
                                        <p:tgtEl>
                                          <p:spTgt spid="56">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56">
                                            <p:txEl>
                                              <p:pRg st="5" end="5"/>
                                            </p:txEl>
                                          </p:spTgt>
                                        </p:tgtEl>
                                        <p:attrNameLst>
                                          <p:attrName>style.visibility</p:attrName>
                                        </p:attrNameLst>
                                      </p:cBhvr>
                                      <p:to>
                                        <p:strVal val="visible"/>
                                      </p:to>
                                    </p:set>
                                    <p:animEffect transition="in" filter="dissolve">
                                      <p:cBhvr>
                                        <p:cTn id="19" dur="500"/>
                                        <p:tgtEl>
                                          <p:spTgt spid="56">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56">
                                            <p:txEl>
                                              <p:pRg st="6" end="6"/>
                                            </p:txEl>
                                          </p:spTgt>
                                        </p:tgtEl>
                                        <p:attrNameLst>
                                          <p:attrName>style.visibility</p:attrName>
                                        </p:attrNameLst>
                                      </p:cBhvr>
                                      <p:to>
                                        <p:strVal val="visible"/>
                                      </p:to>
                                    </p:set>
                                    <p:animEffect transition="in" filter="dissolve">
                                      <p:cBhvr>
                                        <p:cTn id="24" dur="500"/>
                                        <p:tgtEl>
                                          <p:spTgt spid="56">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6">
                                            <p:txEl>
                                              <p:pRg st="7" end="7"/>
                                            </p:txEl>
                                          </p:spTgt>
                                        </p:tgtEl>
                                        <p:attrNameLst>
                                          <p:attrName>style.visibility</p:attrName>
                                        </p:attrNameLst>
                                      </p:cBhvr>
                                      <p:to>
                                        <p:strVal val="visible"/>
                                      </p:to>
                                    </p:set>
                                    <p:animEffect transition="in" filter="dissolve">
                                      <p:cBhvr>
                                        <p:cTn id="27" dur="500"/>
                                        <p:tgtEl>
                                          <p:spTgt spid="56">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6">
                                            <p:txEl>
                                              <p:pRg st="8" end="8"/>
                                            </p:txEl>
                                          </p:spTgt>
                                        </p:tgtEl>
                                        <p:attrNameLst>
                                          <p:attrName>style.visibility</p:attrName>
                                        </p:attrNameLst>
                                      </p:cBhvr>
                                      <p:to>
                                        <p:strVal val="visible"/>
                                      </p:to>
                                    </p:set>
                                    <p:animEffect transition="in" filter="dissolve">
                                      <p:cBhvr>
                                        <p:cTn id="30" dur="500"/>
                                        <p:tgtEl>
                                          <p:spTgt spid="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security</a:t>
            </a:r>
            <a:endParaRPr lang="en-US" sz="4400" dirty="0">
              <a:cs typeface="Calibri" panose="020F0502020204030204" pitchFamily="34" charset="0"/>
            </a:endParaRPr>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838200" y="1526094"/>
            <a:ext cx="502557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DDoS attacks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root servers with traffic</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successful to date</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traffic filtering</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servers cache IPs of TLD servers, allowing root server bypass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TLD servers</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potentially more dangerous</a:t>
            </a:r>
          </a:p>
          <a:p>
            <a:pPr marL="352425" marR="0" lvl="0" indent="-222250" algn="l" defTabSz="914400" rtl="0" eaLnBrk="1" fontAlgn="auto" latinLnBrk="0" hangingPunct="1">
              <a:lnSpc>
                <a:spcPct val="90000"/>
              </a:lnSpc>
              <a:spcBef>
                <a:spcPts val="1000"/>
              </a:spcBef>
              <a:spcAft>
                <a:spcPts val="0"/>
              </a:spcAft>
              <a:buClr>
                <a:srgbClr val="0000A3"/>
              </a:buClr>
              <a:buSzTx/>
              <a:buFont typeface="Comic Sans MS" panose="030F0902030302020204" pitchFamily="66" charset="0"/>
              <a:buAutoNum type="arabicPeriod"/>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6096000" y="1526094"/>
            <a:ext cx="4760686"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3200" b="0" i="0" u="none" strike="noStrike" kern="0" cap="none" spc="0" normalizeH="0" baseline="0" noProof="0" dirty="0">
                <a:ln>
                  <a:noFill/>
                </a:ln>
                <a:solidFill>
                  <a:srgbClr val="2D2DB9">
                    <a:lumMod val="75000"/>
                  </a:srgbClr>
                </a:solidFill>
                <a:effectLst/>
                <a:uLnTx/>
                <a:uFillTx/>
                <a:latin typeface="Calibri" panose="020F0502020204030204"/>
                <a:ea typeface="ＭＳ Ｐゴシック" charset="0"/>
              </a:rPr>
              <a:t>S</a:t>
            </a:r>
            <a:r>
              <a:rPr kumimoji="0" lang="en-US" sz="3200" b="0" i="0" u="none" strike="noStrike" kern="0" cap="none" spc="0" normalizeH="0" baseline="0" noProof="0" dirty="0" err="1">
                <a:ln>
                  <a:noFill/>
                </a:ln>
                <a:solidFill>
                  <a:srgbClr val="2D2DB9">
                    <a:lumMod val="75000"/>
                  </a:srgbClr>
                </a:solidFill>
                <a:effectLst/>
                <a:uLnTx/>
                <a:uFillTx/>
                <a:latin typeface="Calibri" panose="020F0502020204030204"/>
                <a:ea typeface="ＭＳ Ｐゴシック" charset="0"/>
              </a:rPr>
              <a:t>poofing</a:t>
            </a:r>
            <a:r>
              <a:rPr kumimoji="0" lang="en-US" sz="3200" b="0" i="0" u="none" strike="noStrike" kern="0" cap="none" spc="0" normalizeH="0" baseline="0" noProof="0" dirty="0">
                <a:ln>
                  <a:noFill/>
                </a:ln>
                <a:solidFill>
                  <a:srgbClr val="2D2DB9">
                    <a:lumMod val="75000"/>
                  </a:srgbClr>
                </a:solidFill>
                <a:effectLst/>
                <a:uLnTx/>
                <a:uFillTx/>
                <a:latin typeface="Calibri" panose="020F0502020204030204"/>
                <a:ea typeface="ＭＳ Ｐゴシック" charset="0"/>
              </a:rPr>
              <a:t>  attacks</a:t>
            </a:r>
          </a:p>
          <a:p>
            <a:pPr marL="342900" marR="0" lvl="0" indent="-342900" algn="l" defTabSz="914400" rtl="0" eaLnBrk="0" fontAlgn="base" latinLnBrk="0" hangingPunct="0">
              <a:lnSpc>
                <a:spcPct val="85000"/>
              </a:lnSpc>
              <a:spcBef>
                <a:spcPct val="20000"/>
              </a:spcBef>
              <a:spcAft>
                <a:spcPct val="0"/>
              </a:spcAft>
              <a:buClr>
                <a:srgbClr val="000099"/>
              </a:buClr>
              <a:buSzTx/>
              <a:buFont typeface="Wingdings" pitchFamily="2"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intercept DNS queries, returning bogus replies</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DNS cache poisoning</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RFC 4033: DNSSEC authentication services</a:t>
            </a:r>
          </a:p>
        </p:txBody>
      </p:sp>
      <p:sp>
        <p:nvSpPr>
          <p:cNvPr id="6" name="Slide Number Placeholder 2">
            <a:extLst>
              <a:ext uri="{FF2B5EF4-FFF2-40B4-BE49-F238E27FC236}">
                <a16:creationId xmlns:a16="http://schemas.microsoft.com/office/drawing/2014/main" id="{CEE8551A-CF21-2D4C-B81F-11CF85B7E4F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89</a:t>
            </a:fld>
            <a:endParaRPr lang="en-US" dirty="0"/>
          </a:p>
        </p:txBody>
      </p:sp>
    </p:spTree>
    <p:extLst>
      <p:ext uri="{BB962C8B-B14F-4D97-AF65-F5344CB8AC3E}">
        <p14:creationId xmlns:p14="http://schemas.microsoft.com/office/powerpoint/2010/main" val="398426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Addressing processes</a:t>
            </a:r>
            <a:endParaRPr lang="en-US" sz="4400" dirty="0"/>
          </a:p>
        </p:txBody>
      </p:sp>
      <p:sp>
        <p:nvSpPr>
          <p:cNvPr id="61" name="Rectangle 3">
            <a:extLst>
              <a:ext uri="{FF2B5EF4-FFF2-40B4-BE49-F238E27FC236}">
                <a16:creationId xmlns:a16="http://schemas.microsoft.com/office/drawing/2014/main" id="{4B0603A7-FD76-E142-950F-40A4CCA78957}"/>
              </a:ext>
            </a:extLst>
          </p:cNvPr>
          <p:cNvSpPr txBox="1">
            <a:spLocks noChangeArrowheads="1"/>
          </p:cNvSpPr>
          <p:nvPr/>
        </p:nvSpPr>
        <p:spPr>
          <a:xfrm>
            <a:off x="695101" y="1464896"/>
            <a:ext cx="496447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receive messages, process  must have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device has unique 32-bit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does  IP address of host on which process runs suffice for identifying the process?</a:t>
            </a:r>
          </a:p>
        </p:txBody>
      </p:sp>
      <p:sp>
        <p:nvSpPr>
          <p:cNvPr id="62" name="Rectangle 4">
            <a:extLst>
              <a:ext uri="{FF2B5EF4-FFF2-40B4-BE49-F238E27FC236}">
                <a16:creationId xmlns:a16="http://schemas.microsoft.com/office/drawing/2014/main" id="{3FB47D89-608E-6B48-B260-00596EFC3969}"/>
              </a:ext>
            </a:extLst>
          </p:cNvPr>
          <p:cNvSpPr txBox="1">
            <a:spLocks noChangeArrowheads="1"/>
          </p:cNvSpPr>
          <p:nvPr/>
        </p:nvSpPr>
        <p:spPr>
          <a:xfrm>
            <a:off x="6056491" y="1464896"/>
            <a:ext cx="5573224" cy="5218112"/>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includes both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associated with process on host.</a:t>
            </a:r>
          </a:p>
          <a:p>
            <a:pPr>
              <a:defRPr/>
            </a:pPr>
            <a:r>
              <a:rPr lang="en-US" dirty="0">
                <a:latin typeface="Gill Sans MT" charset="0"/>
              </a:rPr>
              <a:t>Example port numbers:</a:t>
            </a:r>
          </a:p>
          <a:p>
            <a:pPr lvl="1">
              <a:defRPr/>
            </a:pPr>
            <a:r>
              <a:rPr lang="en-US" dirty="0">
                <a:latin typeface="Gill Sans MT" charset="0"/>
              </a:rPr>
              <a:t>HTTP server: </a:t>
            </a:r>
            <a:r>
              <a:rPr lang="en-US" dirty="0">
                <a:solidFill>
                  <a:srgbClr val="C00000"/>
                </a:solidFill>
                <a:latin typeface="Gill Sans MT" charset="0"/>
              </a:rPr>
              <a:t>80</a:t>
            </a:r>
          </a:p>
          <a:p>
            <a:pPr lvl="1">
              <a:defRPr/>
            </a:pPr>
            <a:r>
              <a:rPr lang="en-US" dirty="0">
                <a:latin typeface="Gill Sans MT" charset="0"/>
              </a:rPr>
              <a:t>mail server: </a:t>
            </a:r>
            <a:r>
              <a:rPr lang="en-US" dirty="0">
                <a:solidFill>
                  <a:srgbClr val="C00000"/>
                </a:solidFill>
                <a:latin typeface="Gill Sans MT" charset="0"/>
              </a:rPr>
              <a:t>25</a:t>
            </a:r>
          </a:p>
          <a:p>
            <a:pPr>
              <a:defRPr/>
            </a:pPr>
            <a:r>
              <a:rPr lang="en-US" dirty="0">
                <a:latin typeface="Gill Sans MT" charset="0"/>
              </a:rPr>
              <a:t>Example: to send HTTP message to </a:t>
            </a:r>
            <a:r>
              <a:rPr lang="en-US" dirty="0" err="1">
                <a:latin typeface="Gill Sans MT" charset="0"/>
              </a:rPr>
              <a:t>google.com</a:t>
            </a:r>
            <a:r>
              <a:rPr lang="en-US" dirty="0">
                <a:latin typeface="Gill Sans MT" charset="0"/>
              </a:rPr>
              <a:t> web server:</a:t>
            </a:r>
          </a:p>
          <a:p>
            <a:pPr lvl="1">
              <a:defRPr/>
            </a:pPr>
            <a:r>
              <a:rPr lang="en-US" dirty="0">
                <a:solidFill>
                  <a:srgbClr val="CC0000"/>
                </a:solidFill>
                <a:latin typeface="Gill Sans MT" charset="0"/>
              </a:rPr>
              <a:t>IP address:</a:t>
            </a:r>
            <a:r>
              <a:rPr lang="en-US" dirty="0">
                <a:latin typeface="Gill Sans MT" charset="0"/>
              </a:rPr>
              <a:t> 142.250.191.100</a:t>
            </a:r>
          </a:p>
          <a:p>
            <a:pPr lvl="1">
              <a:defRPr/>
            </a:pPr>
            <a:r>
              <a:rPr lang="en-US" dirty="0">
                <a:solidFill>
                  <a:srgbClr val="CC0000"/>
                </a:solidFill>
                <a:latin typeface="Gill Sans MT" charset="0"/>
              </a:rPr>
              <a:t>port number:</a:t>
            </a:r>
            <a:r>
              <a:rPr lang="en-US" dirty="0">
                <a:solidFill>
                  <a:schemeClr val="accent2"/>
                </a:solidFill>
                <a:latin typeface="Gill Sans MT" charset="0"/>
              </a:rPr>
              <a:t> </a:t>
            </a:r>
            <a:r>
              <a:rPr lang="en-US" dirty="0">
                <a:latin typeface="Gill Sans MT" charset="0"/>
              </a:rPr>
              <a:t>80</a:t>
            </a:r>
          </a:p>
          <a:p>
            <a:pPr lvl="1">
              <a:defRPr/>
            </a:pPr>
            <a:endParaRPr lang="en-US" dirty="0">
              <a:latin typeface="Gill Sans MT" charset="0"/>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shortly…</a:t>
            </a:r>
          </a:p>
        </p:txBody>
      </p:sp>
      <p:sp>
        <p:nvSpPr>
          <p:cNvPr id="63" name="Rectangle 3">
            <a:extLst>
              <a:ext uri="{FF2B5EF4-FFF2-40B4-BE49-F238E27FC236}">
                <a16:creationId xmlns:a16="http://schemas.microsoft.com/office/drawing/2014/main" id="{E09403B9-43A8-5149-B58E-34440F6ABEAA}"/>
              </a:ext>
            </a:extLst>
          </p:cNvPr>
          <p:cNvSpPr>
            <a:spLocks noChangeArrowheads="1"/>
          </p:cNvSpPr>
          <p:nvPr/>
        </p:nvSpPr>
        <p:spPr bwMode="auto">
          <a:xfrm>
            <a:off x="562285" y="4507034"/>
            <a:ext cx="431451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742950" marR="0" lvl="1" indent="-285750" algn="l" defTabSz="914400" rtl="0" eaLnBrk="1" fontAlgn="auto" latinLnBrk="0" hangingPunct="1">
              <a:lnSpc>
                <a:spcPct val="85000"/>
              </a:lnSpc>
              <a:spcBef>
                <a:spcPts val="0"/>
              </a:spcBef>
              <a:spcAft>
                <a:spcPts val="0"/>
              </a:spcAft>
              <a:buClr>
                <a:srgbClr val="000099"/>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processes can be running on same host</a:t>
            </a:r>
          </a:p>
        </p:txBody>
      </p:sp>
      <p:sp>
        <p:nvSpPr>
          <p:cNvPr id="6" name="Slide Number Placeholder 2">
            <a:extLst>
              <a:ext uri="{FF2B5EF4-FFF2-40B4-BE49-F238E27FC236}">
                <a16:creationId xmlns:a16="http://schemas.microsoft.com/office/drawing/2014/main" id="{21946457-0440-7A46-8315-47A8A412F95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a:t>
            </a:fld>
            <a:endParaRPr lang="en-US" dirty="0"/>
          </a:p>
        </p:txBody>
      </p:sp>
    </p:spTree>
    <p:extLst>
      <p:ext uri="{BB962C8B-B14F-4D97-AF65-F5344CB8AC3E}">
        <p14:creationId xmlns:p14="http://schemas.microsoft.com/office/powerpoint/2010/main" val="811476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1">
                                            <p:txEl>
                                              <p:pRg st="2" end="2"/>
                                            </p:txEl>
                                          </p:spTgt>
                                        </p:tgtEl>
                                        <p:attrNameLst>
                                          <p:attrName>style.visibility</p:attrName>
                                        </p:attrNameLst>
                                      </p:cBhvr>
                                      <p:to>
                                        <p:strVal val="visible"/>
                                      </p:to>
                                    </p:set>
                                    <p:animEffect transition="in" filter="dissolve">
                                      <p:cBhvr>
                                        <p:cTn id="7" dur="500"/>
                                        <p:tgtEl>
                                          <p:spTgt spid="61">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3">
                                            <p:txEl>
                                              <p:pRg st="0" end="0"/>
                                            </p:txEl>
                                          </p:spTgt>
                                        </p:tgtEl>
                                        <p:attrNameLst>
                                          <p:attrName>style.visibility</p:attrName>
                                        </p:attrNameLst>
                                      </p:cBhvr>
                                      <p:to>
                                        <p:strVal val="visible"/>
                                      </p:to>
                                    </p:set>
                                    <p:animEffect transition="in" filter="dissolve">
                                      <p:cBhvr>
                                        <p:cTn id="12" dur="500"/>
                                        <p:tgtEl>
                                          <p:spTgt spid="6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Effect transition="in" filter="dissolve">
                                      <p:cBhvr>
                                        <p:cTn id="17" dur="500"/>
                                        <p:tgtEl>
                                          <p:spTgt spid="62">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
                                            <p:txEl>
                                              <p:pRg st="1" end="1"/>
                                            </p:txEl>
                                          </p:spTgt>
                                        </p:tgtEl>
                                        <p:attrNameLst>
                                          <p:attrName>style.visibility</p:attrName>
                                        </p:attrNameLst>
                                      </p:cBhvr>
                                      <p:to>
                                        <p:strVal val="visible"/>
                                      </p:to>
                                    </p:set>
                                    <p:animEffect transition="in" filter="dissolve">
                                      <p:cBhvr>
                                        <p:cTn id="22" dur="500"/>
                                        <p:tgtEl>
                                          <p:spTgt spid="62">
                                            <p:txEl>
                                              <p:pRg st="1" end="1"/>
                                            </p:txEl>
                                          </p:spTgt>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xEl>
                                              <p:pRg st="2" end="2"/>
                                            </p:txEl>
                                          </p:spTgt>
                                        </p:tgtEl>
                                        <p:attrNameLst>
                                          <p:attrName>style.visibility</p:attrName>
                                        </p:attrNameLst>
                                      </p:cBhvr>
                                      <p:to>
                                        <p:strVal val="visible"/>
                                      </p:to>
                                    </p:set>
                                    <p:animEffect transition="in" filter="dissolve">
                                      <p:cBhvr>
                                        <p:cTn id="25" dur="500"/>
                                        <p:tgtEl>
                                          <p:spTgt spid="62">
                                            <p:txEl>
                                              <p:pRg st="2" end="2"/>
                                            </p:txEl>
                                          </p:spTgt>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62">
                                            <p:txEl>
                                              <p:pRg st="3" end="3"/>
                                            </p:txEl>
                                          </p:spTgt>
                                        </p:tgtEl>
                                        <p:attrNameLst>
                                          <p:attrName>style.visibility</p:attrName>
                                        </p:attrNameLst>
                                      </p:cBhvr>
                                      <p:to>
                                        <p:strVal val="visible"/>
                                      </p:to>
                                    </p:set>
                                    <p:animEffect transition="in" filter="dissolve">
                                      <p:cBhvr>
                                        <p:cTn id="28" dur="500"/>
                                        <p:tgtEl>
                                          <p:spTgt spid="62">
                                            <p:txEl>
                                              <p:pRg st="3" end="3"/>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62">
                                            <p:txEl>
                                              <p:pRg st="4" end="4"/>
                                            </p:txEl>
                                          </p:spTgt>
                                        </p:tgtEl>
                                        <p:attrNameLst>
                                          <p:attrName>style.visibility</p:attrName>
                                        </p:attrNameLst>
                                      </p:cBhvr>
                                      <p:to>
                                        <p:strVal val="visible"/>
                                      </p:to>
                                    </p:set>
                                    <p:animEffect transition="in" filter="dissolve">
                                      <p:cBhvr>
                                        <p:cTn id="33" dur="500"/>
                                        <p:tgtEl>
                                          <p:spTgt spid="62">
                                            <p:txEl>
                                              <p:pRg st="4" end="4"/>
                                            </p:txEl>
                                          </p:spTgt>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62">
                                            <p:txEl>
                                              <p:pRg st="5" end="5"/>
                                            </p:txEl>
                                          </p:spTgt>
                                        </p:tgtEl>
                                        <p:attrNameLst>
                                          <p:attrName>style.visibility</p:attrName>
                                        </p:attrNameLst>
                                      </p:cBhvr>
                                      <p:to>
                                        <p:strVal val="visible"/>
                                      </p:to>
                                    </p:set>
                                    <p:animEffect transition="in" filter="dissolve">
                                      <p:cBhvr>
                                        <p:cTn id="36" dur="500"/>
                                        <p:tgtEl>
                                          <p:spTgt spid="62">
                                            <p:txEl>
                                              <p:pRg st="5" end="5"/>
                                            </p:txEl>
                                          </p:spTgt>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62">
                                            <p:txEl>
                                              <p:pRg st="6" end="6"/>
                                            </p:txEl>
                                          </p:spTgt>
                                        </p:tgtEl>
                                        <p:attrNameLst>
                                          <p:attrName>style.visibility</p:attrName>
                                        </p:attrNameLst>
                                      </p:cBhvr>
                                      <p:to>
                                        <p:strVal val="visible"/>
                                      </p:to>
                                    </p:set>
                                    <p:animEffect transition="in" filter="dissolve">
                                      <p:cBhvr>
                                        <p:cTn id="39" dur="500"/>
                                        <p:tgtEl>
                                          <p:spTgt spid="62">
                                            <p:txEl>
                                              <p:pRg st="6" end="6"/>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62">
                                            <p:txEl>
                                              <p:pRg st="8" end="8"/>
                                            </p:txEl>
                                          </p:spTgt>
                                        </p:tgtEl>
                                        <p:attrNameLst>
                                          <p:attrName>style.visibility</p:attrName>
                                        </p:attrNameLst>
                                      </p:cBhvr>
                                      <p:to>
                                        <p:strVal val="visible"/>
                                      </p:to>
                                    </p:set>
                                    <p:animEffect transition="in" filter="dissolve">
                                      <p:cBhvr>
                                        <p:cTn id="44" dur="500"/>
                                        <p:tgtEl>
                                          <p:spTgt spid="62">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build="p"/>
    </p:bld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1252" name="Rectangle 2"/>
          <p:cNvSpPr>
            <a:spLocks noGrp="1" noChangeArrowheads="1"/>
          </p:cNvSpPr>
          <p:nvPr>
            <p:ph type="title"/>
          </p:nvPr>
        </p:nvSpPr>
        <p:spPr>
          <a:xfrm>
            <a:off x="1935163" y="138114"/>
            <a:ext cx="7772400" cy="871537"/>
          </a:xfrm>
        </p:spPr>
        <p:txBody>
          <a:bodyPr/>
          <a:lstStyle/>
          <a:p>
            <a:r>
              <a:rPr lang="en-US">
                <a:latin typeface="Gill Sans MT" charset="0"/>
              </a:rPr>
              <a:t>Pure </a:t>
            </a:r>
            <a:r>
              <a:rPr lang="en-US" sz="4000">
                <a:latin typeface="Gill Sans MT" charset="0"/>
              </a:rPr>
              <a:t>P2P</a:t>
            </a:r>
            <a:r>
              <a:rPr lang="en-US">
                <a:latin typeface="Gill Sans MT" charset="0"/>
              </a:rPr>
              <a:t> architecture</a:t>
            </a:r>
          </a:p>
        </p:txBody>
      </p:sp>
      <p:sp>
        <p:nvSpPr>
          <p:cNvPr id="215045" name="Rectangle 3"/>
          <p:cNvSpPr>
            <a:spLocks noGrp="1" noChangeArrowheads="1"/>
          </p:cNvSpPr>
          <p:nvPr>
            <p:ph type="body" sz="half" idx="1"/>
          </p:nvPr>
        </p:nvSpPr>
        <p:spPr>
          <a:xfrm>
            <a:off x="1997075" y="1408113"/>
            <a:ext cx="4706938" cy="4648200"/>
          </a:xfrm>
        </p:spPr>
        <p:txBody>
          <a:bodyPr>
            <a:normAutofit lnSpcReduction="10000"/>
          </a:bodyPr>
          <a:lstStyle/>
          <a:p>
            <a:pPr>
              <a:defRPr/>
            </a:pPr>
            <a:r>
              <a:rPr lang="en-US" i="1" dirty="0">
                <a:latin typeface="Calibri"/>
                <a:cs typeface="Calibri"/>
              </a:rPr>
              <a:t>no</a:t>
            </a:r>
            <a:r>
              <a:rPr lang="en-US" dirty="0">
                <a:latin typeface="Calibri"/>
                <a:cs typeface="Calibri"/>
              </a:rPr>
              <a:t> always-on server</a:t>
            </a:r>
          </a:p>
          <a:p>
            <a:pPr>
              <a:defRPr/>
            </a:pPr>
            <a:r>
              <a:rPr lang="en-US" dirty="0">
                <a:latin typeface="Calibri"/>
                <a:cs typeface="Calibri"/>
              </a:rPr>
              <a:t>arbitrary end systems directly communicate</a:t>
            </a:r>
          </a:p>
          <a:p>
            <a:pPr>
              <a:defRPr/>
            </a:pPr>
            <a:r>
              <a:rPr lang="en-US" dirty="0">
                <a:latin typeface="Calibri"/>
                <a:cs typeface="Calibri"/>
              </a:rPr>
              <a:t>peers are intermittently connected and change IP addresses</a:t>
            </a:r>
            <a:endParaRPr lang="en-US" sz="3200" i="1" dirty="0">
              <a:solidFill>
                <a:srgbClr val="000099"/>
              </a:solidFill>
              <a:latin typeface="Calibri"/>
              <a:cs typeface="Calibri"/>
            </a:endParaRPr>
          </a:p>
          <a:p>
            <a:pPr marL="0" indent="0">
              <a:buNone/>
              <a:defRPr/>
            </a:pPr>
            <a:r>
              <a:rPr lang="en-US" i="1" dirty="0">
                <a:solidFill>
                  <a:srgbClr val="000099"/>
                </a:solidFill>
                <a:latin typeface="Calibri"/>
                <a:cs typeface="Calibri"/>
              </a:rPr>
              <a:t>Examples:</a:t>
            </a:r>
            <a:endParaRPr lang="en-US" dirty="0">
              <a:latin typeface="Calibri"/>
              <a:cs typeface="Calibri"/>
            </a:endParaRPr>
          </a:p>
          <a:p>
            <a:pPr lvl="1">
              <a:defRPr/>
            </a:pPr>
            <a:r>
              <a:rPr lang="en-US" sz="2800" dirty="0" err="1">
                <a:latin typeface="Calibri"/>
                <a:cs typeface="Calibri"/>
              </a:rPr>
              <a:t>BitTorrent</a:t>
            </a:r>
            <a:r>
              <a:rPr lang="en-US" sz="2800" dirty="0">
                <a:latin typeface="Calibri"/>
                <a:cs typeface="Calibri"/>
              </a:rPr>
              <a:t>, Skype (VoIP) </a:t>
            </a:r>
          </a:p>
          <a:p>
            <a:pPr>
              <a:spcBef>
                <a:spcPct val="60000"/>
              </a:spcBef>
              <a:buFont typeface="Wingdings" charset="0"/>
              <a:buNone/>
              <a:defRPr/>
            </a:pPr>
            <a:r>
              <a:rPr lang="en-US" sz="3200" i="1" u="sng" dirty="0">
                <a:solidFill>
                  <a:srgbClr val="000099"/>
                </a:solidFill>
                <a:latin typeface="Calibri"/>
                <a:cs typeface="Calibri"/>
              </a:rPr>
              <a:t>One Topic:</a:t>
            </a:r>
            <a:endParaRPr lang="en-US" sz="3200" u="sng" dirty="0">
              <a:latin typeface="Calibri"/>
              <a:cs typeface="Calibri"/>
            </a:endParaRPr>
          </a:p>
          <a:p>
            <a:pPr lvl="1">
              <a:defRPr/>
            </a:pPr>
            <a:r>
              <a:rPr lang="en-US" sz="3200" dirty="0">
                <a:latin typeface="Calibri"/>
                <a:cs typeface="Calibri"/>
              </a:rPr>
              <a:t>File distribution</a:t>
            </a:r>
          </a:p>
          <a:p>
            <a:pPr lvl="1">
              <a:defRPr/>
            </a:pPr>
            <a:endParaRPr lang="en-US" dirty="0">
              <a:latin typeface="Gill Sans MT" charset="0"/>
            </a:endParaRPr>
          </a:p>
          <a:p>
            <a:pPr>
              <a:buFont typeface="Wingdings" charset="0"/>
              <a:buNone/>
              <a:defRPr/>
            </a:pPr>
            <a:endParaRPr lang="en-US" sz="2400" dirty="0">
              <a:latin typeface="Gill Sans MT" charset="0"/>
            </a:endParaRPr>
          </a:p>
          <a:p>
            <a:pPr>
              <a:defRPr/>
            </a:pPr>
            <a:endParaRPr lang="en-US" sz="2400" dirty="0">
              <a:latin typeface="Gill Sans MT" charset="0"/>
            </a:endParaRPr>
          </a:p>
        </p:txBody>
      </p:sp>
      <p:grpSp>
        <p:nvGrpSpPr>
          <p:cNvPr id="181251" name="Group 564"/>
          <p:cNvGrpSpPr>
            <a:grpSpLocks/>
          </p:cNvGrpSpPr>
          <p:nvPr/>
        </p:nvGrpSpPr>
        <p:grpSpPr bwMode="auto">
          <a:xfrm>
            <a:off x="6648451" y="1257301"/>
            <a:ext cx="3540125" cy="4545013"/>
            <a:chOff x="3277" y="974"/>
            <a:chExt cx="2230" cy="2863"/>
          </a:xfrm>
        </p:grpSpPr>
        <p:sp>
          <p:nvSpPr>
            <p:cNvPr id="181258" name="Freeform 565"/>
            <p:cNvSpPr>
              <a:spLocks/>
            </p:cNvSpPr>
            <p:nvPr/>
          </p:nvSpPr>
          <p:spPr bwMode="auto">
            <a:xfrm>
              <a:off x="3277" y="1079"/>
              <a:ext cx="1094" cy="675"/>
            </a:xfrm>
            <a:custGeom>
              <a:avLst/>
              <a:gdLst>
                <a:gd name="T0" fmla="*/ 2148 w 1036"/>
                <a:gd name="T1" fmla="*/ 11 h 675"/>
                <a:gd name="T2" fmla="*/ 1293 w 1036"/>
                <a:gd name="T3" fmla="*/ 53 h 675"/>
                <a:gd name="T4" fmla="*/ 684 w 1036"/>
                <a:gd name="T5" fmla="*/ 129 h 675"/>
                <a:gd name="T6" fmla="*/ 507 w 1036"/>
                <a:gd name="T7" fmla="*/ 229 h 675"/>
                <a:gd name="T8" fmla="*/ 71 w 1036"/>
                <a:gd name="T9" fmla="*/ 297 h 675"/>
                <a:gd name="T10" fmla="*/ 57 w 1036"/>
                <a:gd name="T11" fmla="*/ 459 h 675"/>
                <a:gd name="T12" fmla="*/ 438 w 1036"/>
                <a:gd name="T13" fmla="*/ 489 h 675"/>
                <a:gd name="T14" fmla="*/ 1520 w 1036"/>
                <a:gd name="T15" fmla="*/ 489 h 675"/>
                <a:gd name="T16" fmla="*/ 1980 w 1036"/>
                <a:gd name="T17" fmla="*/ 555 h 675"/>
                <a:gd name="T18" fmla="*/ 2491 w 1036"/>
                <a:gd name="T19" fmla="*/ 657 h 675"/>
                <a:gd name="T20" fmla="*/ 2883 w 1036"/>
                <a:gd name="T21" fmla="*/ 661 h 675"/>
                <a:gd name="T22" fmla="*/ 3152 w 1036"/>
                <a:gd name="T23" fmla="*/ 603 h 675"/>
                <a:gd name="T24" fmla="*/ 3289 w 1036"/>
                <a:gd name="T25" fmla="*/ 445 h 675"/>
                <a:gd name="T26" fmla="*/ 3374 w 1036"/>
                <a:gd name="T27" fmla="*/ 291 h 675"/>
                <a:gd name="T28" fmla="*/ 3384 w 1036"/>
                <a:gd name="T29" fmla="*/ 107 h 675"/>
                <a:gd name="T30" fmla="*/ 3093 w 1036"/>
                <a:gd name="T31" fmla="*/ 17 h 675"/>
                <a:gd name="T32" fmla="*/ 2570 w 1036"/>
                <a:gd name="T33" fmla="*/ 3 h 675"/>
                <a:gd name="T34" fmla="*/ 2148 w 1036"/>
                <a:gd name="T35" fmla="*/ 11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1259" name="Group 566"/>
            <p:cNvGrpSpPr>
              <a:grpSpLocks/>
            </p:cNvGrpSpPr>
            <p:nvPr/>
          </p:nvGrpSpPr>
          <p:grpSpPr bwMode="auto">
            <a:xfrm>
              <a:off x="3383" y="1920"/>
              <a:ext cx="919" cy="588"/>
              <a:chOff x="2889" y="1631"/>
              <a:chExt cx="980" cy="743"/>
            </a:xfrm>
          </p:grpSpPr>
          <p:sp>
            <p:nvSpPr>
              <p:cNvPr id="181632" name="Rectangle 567"/>
              <p:cNvSpPr>
                <a:spLocks noChangeArrowheads="1"/>
              </p:cNvSpPr>
              <p:nvPr/>
            </p:nvSpPr>
            <p:spPr bwMode="auto">
              <a:xfrm>
                <a:off x="3046" y="1841"/>
                <a:ext cx="663" cy="533"/>
              </a:xfrm>
              <a:prstGeom prst="rect">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1633" name="AutoShape 568"/>
              <p:cNvSpPr>
                <a:spLocks noChangeArrowheads="1"/>
              </p:cNvSpPr>
              <p:nvPr/>
            </p:nvSpPr>
            <p:spPr bwMode="auto">
              <a:xfrm>
                <a:off x="2889" y="1631"/>
                <a:ext cx="980" cy="253"/>
              </a:xfrm>
              <a:prstGeom prst="triangle">
                <a:avLst>
                  <a:gd name="adj" fmla="val 50000"/>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0"/>
                  </a:spcBef>
                  <a:buClrTx/>
                  <a:buSzTx/>
                  <a:buFontTx/>
                  <a:buNone/>
                </a:pPr>
                <a:endParaRPr lang="en-US" sz="2400">
                  <a:solidFill>
                    <a:srgbClr val="00CCFF"/>
                  </a:solidFill>
                </a:endParaRPr>
              </a:p>
            </p:txBody>
          </p:sp>
        </p:grpSp>
        <p:sp>
          <p:nvSpPr>
            <p:cNvPr id="181260" name="Freeform 569"/>
            <p:cNvSpPr>
              <a:spLocks/>
            </p:cNvSpPr>
            <p:nvPr/>
          </p:nvSpPr>
          <p:spPr bwMode="auto">
            <a:xfrm>
              <a:off x="3379" y="2788"/>
              <a:ext cx="2032" cy="1049"/>
            </a:xfrm>
            <a:custGeom>
              <a:avLst/>
              <a:gdLst>
                <a:gd name="T0" fmla="*/ 1044 w 2032"/>
                <a:gd name="T1" fmla="*/ 26 h 1049"/>
                <a:gd name="T2" fmla="*/ 847 w 2032"/>
                <a:gd name="T3" fmla="*/ 125 h 1049"/>
                <a:gd name="T4" fmla="*/ 580 w 2032"/>
                <a:gd name="T5" fmla="*/ 68 h 1049"/>
                <a:gd name="T6" fmla="*/ 143 w 2032"/>
                <a:gd name="T7" fmla="*/ 170 h 1049"/>
                <a:gd name="T8" fmla="*/ 48 w 2032"/>
                <a:gd name="T9" fmla="*/ 374 h 1049"/>
                <a:gd name="T10" fmla="*/ 41 w 2032"/>
                <a:gd name="T11" fmla="*/ 680 h 1049"/>
                <a:gd name="T12" fmla="*/ 294 w 2032"/>
                <a:gd name="T13" fmla="*/ 744 h 1049"/>
                <a:gd name="T14" fmla="*/ 660 w 2032"/>
                <a:gd name="T15" fmla="*/ 893 h 1049"/>
                <a:gd name="T16" fmla="*/ 1088 w 2032"/>
                <a:gd name="T17" fmla="*/ 1014 h 1049"/>
                <a:gd name="T18" fmla="*/ 1525 w 2032"/>
                <a:gd name="T19" fmla="*/ 1031 h 1049"/>
                <a:gd name="T20" fmla="*/ 1831 w 2032"/>
                <a:gd name="T21" fmla="*/ 907 h 1049"/>
                <a:gd name="T22" fmla="*/ 2015 w 2032"/>
                <a:gd name="T23" fmla="*/ 714 h 1049"/>
                <a:gd name="T24" fmla="*/ 1931 w 2032"/>
                <a:gd name="T25" fmla="*/ 251 h 1049"/>
                <a:gd name="T26" fmla="*/ 1658 w 2032"/>
                <a:gd name="T27" fmla="*/ 114 h 1049"/>
                <a:gd name="T28" fmla="*/ 1355 w 2032"/>
                <a:gd name="T29" fmla="*/ 15 h 1049"/>
                <a:gd name="T30" fmla="*/ 1044 w 2032"/>
                <a:gd name="T31" fmla="*/ 2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32"/>
                <a:gd name="T49" fmla="*/ 0 h 1049"/>
                <a:gd name="T50" fmla="*/ 2032 w 2032"/>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32" h="1049">
                  <a:moveTo>
                    <a:pt x="1044" y="26"/>
                  </a:moveTo>
                  <a:cubicBezTo>
                    <a:pt x="959" y="45"/>
                    <a:pt x="924" y="118"/>
                    <a:pt x="847" y="125"/>
                  </a:cubicBezTo>
                  <a:cubicBezTo>
                    <a:pt x="770" y="132"/>
                    <a:pt x="697" y="61"/>
                    <a:pt x="580" y="68"/>
                  </a:cubicBezTo>
                  <a:cubicBezTo>
                    <a:pt x="463" y="75"/>
                    <a:pt x="232" y="119"/>
                    <a:pt x="143" y="170"/>
                  </a:cubicBezTo>
                  <a:cubicBezTo>
                    <a:pt x="54" y="221"/>
                    <a:pt x="65" y="289"/>
                    <a:pt x="48" y="374"/>
                  </a:cubicBezTo>
                  <a:cubicBezTo>
                    <a:pt x="31" y="459"/>
                    <a:pt x="0" y="618"/>
                    <a:pt x="41" y="680"/>
                  </a:cubicBezTo>
                  <a:cubicBezTo>
                    <a:pt x="82" y="742"/>
                    <a:pt x="191" y="709"/>
                    <a:pt x="294" y="744"/>
                  </a:cubicBezTo>
                  <a:cubicBezTo>
                    <a:pt x="397" y="779"/>
                    <a:pt x="527" y="849"/>
                    <a:pt x="660" y="893"/>
                  </a:cubicBezTo>
                  <a:cubicBezTo>
                    <a:pt x="793" y="938"/>
                    <a:pt x="944" y="991"/>
                    <a:pt x="1088" y="1014"/>
                  </a:cubicBezTo>
                  <a:cubicBezTo>
                    <a:pt x="1232" y="1036"/>
                    <a:pt x="1401" y="1049"/>
                    <a:pt x="1525" y="1031"/>
                  </a:cubicBezTo>
                  <a:cubicBezTo>
                    <a:pt x="1649" y="1012"/>
                    <a:pt x="1749" y="960"/>
                    <a:pt x="1831" y="907"/>
                  </a:cubicBezTo>
                  <a:cubicBezTo>
                    <a:pt x="1913" y="855"/>
                    <a:pt x="1998" y="824"/>
                    <a:pt x="2015" y="714"/>
                  </a:cubicBezTo>
                  <a:cubicBezTo>
                    <a:pt x="2032" y="604"/>
                    <a:pt x="1990" y="350"/>
                    <a:pt x="1931" y="251"/>
                  </a:cubicBezTo>
                  <a:cubicBezTo>
                    <a:pt x="1872" y="151"/>
                    <a:pt x="1754" y="153"/>
                    <a:pt x="1658" y="114"/>
                  </a:cubicBezTo>
                  <a:cubicBezTo>
                    <a:pt x="1562" y="76"/>
                    <a:pt x="1457" y="30"/>
                    <a:pt x="1355" y="15"/>
                  </a:cubicBezTo>
                  <a:cubicBezTo>
                    <a:pt x="1253" y="0"/>
                    <a:pt x="1129" y="8"/>
                    <a:pt x="1044" y="26"/>
                  </a:cubicBezTo>
                  <a:close/>
                </a:path>
              </a:pathLst>
            </a:cu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261" name="Line 570"/>
            <p:cNvSpPr>
              <a:spLocks noChangeShapeType="1"/>
            </p:cNvSpPr>
            <p:nvPr/>
          </p:nvSpPr>
          <p:spPr bwMode="auto">
            <a:xfrm rot="-5400000">
              <a:off x="4924" y="3318"/>
              <a:ext cx="282" cy="5"/>
            </a:xfrm>
            <a:prstGeom prst="line">
              <a:avLst/>
            </a:prstGeom>
            <a:noFill/>
            <a:ln w="127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1262" name="Line 571"/>
            <p:cNvSpPr>
              <a:spLocks noChangeShapeType="1"/>
            </p:cNvSpPr>
            <p:nvPr/>
          </p:nvSpPr>
          <p:spPr bwMode="auto">
            <a:xfrm rot="5400000" flipV="1">
              <a:off x="5034" y="3429"/>
              <a:ext cx="2" cy="54"/>
            </a:xfrm>
            <a:prstGeom prst="line">
              <a:avLst/>
            </a:prstGeom>
            <a:noFill/>
            <a:ln w="127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1263" name="Line 572"/>
            <p:cNvSpPr>
              <a:spLocks noChangeShapeType="1"/>
            </p:cNvSpPr>
            <p:nvPr/>
          </p:nvSpPr>
          <p:spPr bwMode="auto">
            <a:xfrm rot="16200000" flipH="1">
              <a:off x="5110" y="3185"/>
              <a:ext cx="82" cy="71"/>
            </a:xfrm>
            <a:prstGeom prst="line">
              <a:avLst/>
            </a:prstGeom>
            <a:noFill/>
            <a:ln w="127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1264" name="Line 574"/>
            <p:cNvSpPr>
              <a:spLocks noChangeShapeType="1"/>
            </p:cNvSpPr>
            <p:nvPr/>
          </p:nvSpPr>
          <p:spPr bwMode="auto">
            <a:xfrm>
              <a:off x="3843" y="3009"/>
              <a:ext cx="115" cy="68"/>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65" name="Line 575"/>
            <p:cNvSpPr>
              <a:spLocks noChangeShapeType="1"/>
            </p:cNvSpPr>
            <p:nvPr/>
          </p:nvSpPr>
          <p:spPr bwMode="auto">
            <a:xfrm flipV="1">
              <a:off x="3680" y="3164"/>
              <a:ext cx="257" cy="5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66" name="Line 578"/>
            <p:cNvSpPr>
              <a:spLocks noChangeShapeType="1"/>
            </p:cNvSpPr>
            <p:nvPr/>
          </p:nvSpPr>
          <p:spPr bwMode="auto">
            <a:xfrm flipH="1">
              <a:off x="3948" y="3206"/>
              <a:ext cx="91" cy="11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67" name="Line 579"/>
            <p:cNvSpPr>
              <a:spLocks noChangeShapeType="1"/>
            </p:cNvSpPr>
            <p:nvPr/>
          </p:nvSpPr>
          <p:spPr bwMode="auto">
            <a:xfrm flipH="1" flipV="1">
              <a:off x="4144" y="3212"/>
              <a:ext cx="53" cy="11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68" name="Line 580"/>
            <p:cNvSpPr>
              <a:spLocks noChangeShapeType="1"/>
            </p:cNvSpPr>
            <p:nvPr/>
          </p:nvSpPr>
          <p:spPr bwMode="auto">
            <a:xfrm>
              <a:off x="4248" y="3185"/>
              <a:ext cx="317" cy="17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69" name="Line 582"/>
            <p:cNvSpPr>
              <a:spLocks noChangeShapeType="1"/>
            </p:cNvSpPr>
            <p:nvPr/>
          </p:nvSpPr>
          <p:spPr bwMode="auto">
            <a:xfrm>
              <a:off x="3809" y="2257"/>
              <a:ext cx="148"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70" name="Line 583"/>
            <p:cNvSpPr>
              <a:spLocks noChangeShapeType="1"/>
            </p:cNvSpPr>
            <p:nvPr/>
          </p:nvSpPr>
          <p:spPr bwMode="auto">
            <a:xfrm flipV="1">
              <a:off x="3711" y="2354"/>
              <a:ext cx="106" cy="2"/>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nvGrpSpPr>
            <p:cNvPr id="181271" name="Group 584"/>
            <p:cNvGrpSpPr>
              <a:grpSpLocks/>
            </p:cNvGrpSpPr>
            <p:nvPr/>
          </p:nvGrpSpPr>
          <p:grpSpPr bwMode="auto">
            <a:xfrm>
              <a:off x="3535" y="2207"/>
              <a:ext cx="319" cy="222"/>
              <a:chOff x="2967" y="478"/>
              <a:chExt cx="788" cy="625"/>
            </a:xfrm>
          </p:grpSpPr>
          <p:pic>
            <p:nvPicPr>
              <p:cNvPr id="181630" name="Picture 585" descr="access_point_stylized_sm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631" name="Picture 586" descr="antenna_radiation_stylize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81272" name="Freeform 587"/>
            <p:cNvSpPr>
              <a:spLocks/>
            </p:cNvSpPr>
            <p:nvPr/>
          </p:nvSpPr>
          <p:spPr bwMode="auto">
            <a:xfrm>
              <a:off x="4419" y="2224"/>
              <a:ext cx="828" cy="425"/>
            </a:xfrm>
            <a:custGeom>
              <a:avLst/>
              <a:gdLst>
                <a:gd name="T0" fmla="*/ 382 w 828"/>
                <a:gd name="T1" fmla="*/ 30 h 425"/>
                <a:gd name="T2" fmla="*/ 370 w 828"/>
                <a:gd name="T3" fmla="*/ 30 h 425"/>
                <a:gd name="T4" fmla="*/ 126 w 828"/>
                <a:gd name="T5" fmla="*/ 32 h 425"/>
                <a:gd name="T6" fmla="*/ 6 w 828"/>
                <a:gd name="T7" fmla="*/ 126 h 425"/>
                <a:gd name="T8" fmla="*/ 92 w 828"/>
                <a:gd name="T9" fmla="*/ 274 h 425"/>
                <a:gd name="T10" fmla="*/ 292 w 828"/>
                <a:gd name="T11" fmla="*/ 384 h 425"/>
                <a:gd name="T12" fmla="*/ 540 w 828"/>
                <a:gd name="T13" fmla="*/ 416 h 425"/>
                <a:gd name="T14" fmla="*/ 698 w 828"/>
                <a:gd name="T15" fmla="*/ 330 h 425"/>
                <a:gd name="T16" fmla="*/ 776 w 828"/>
                <a:gd name="T17" fmla="*/ 170 h 425"/>
                <a:gd name="T18" fmla="*/ 792 w 828"/>
                <a:gd name="T19" fmla="*/ 22 h 425"/>
                <a:gd name="T20" fmla="*/ 560 w 828"/>
                <a:gd name="T21" fmla="*/ 38 h 425"/>
                <a:gd name="T22" fmla="*/ 382 w 828"/>
                <a:gd name="T23" fmla="*/ 30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8"/>
                <a:gd name="T37" fmla="*/ 0 h 425"/>
                <a:gd name="T38" fmla="*/ 828 w 828"/>
                <a:gd name="T39" fmla="*/ 425 h 4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273" name="Freeform 588"/>
            <p:cNvSpPr>
              <a:spLocks/>
            </p:cNvSpPr>
            <p:nvPr/>
          </p:nvSpPr>
          <p:spPr bwMode="auto">
            <a:xfrm>
              <a:off x="4417" y="1263"/>
              <a:ext cx="1090" cy="709"/>
            </a:xfrm>
            <a:custGeom>
              <a:avLst/>
              <a:gdLst>
                <a:gd name="T0" fmla="*/ 1024091 w 765"/>
                <a:gd name="T1" fmla="*/ 140833 h 459"/>
                <a:gd name="T2" fmla="*/ 693989 w 765"/>
                <a:gd name="T3" fmla="*/ 1000022 h 459"/>
                <a:gd name="T4" fmla="*/ 232163 w 765"/>
                <a:gd name="T5" fmla="*/ 1423273 h 459"/>
                <a:gd name="T6" fmla="*/ 33174 w 765"/>
                <a:gd name="T7" fmla="*/ 4796095 h 459"/>
                <a:gd name="T8" fmla="*/ 434226 w 765"/>
                <a:gd name="T9" fmla="*/ 6336977 h 459"/>
                <a:gd name="T10" fmla="*/ 834718 w 765"/>
                <a:gd name="T11" fmla="*/ 6074043 h 459"/>
                <a:gd name="T12" fmla="*/ 1408908 w 765"/>
                <a:gd name="T13" fmla="*/ 6336977 h 459"/>
                <a:gd name="T14" fmla="*/ 1685972 w 765"/>
                <a:gd name="T15" fmla="*/ 6189884 h 459"/>
                <a:gd name="T16" fmla="*/ 1814796 w 765"/>
                <a:gd name="T17" fmla="*/ 5310856 h 459"/>
                <a:gd name="T18" fmla="*/ 1811608 w 765"/>
                <a:gd name="T19" fmla="*/ 2254262 h 459"/>
                <a:gd name="T20" fmla="*/ 1598832 w 765"/>
                <a:gd name="T21" fmla="*/ 491743 h 459"/>
                <a:gd name="T22" fmla="*/ 1024091 w 765"/>
                <a:gd name="T23" fmla="*/ 140833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459"/>
                <a:gd name="T38" fmla="*/ 765 w 765"/>
                <a:gd name="T39" fmla="*/ 459 h 4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274" name="Line 589"/>
            <p:cNvSpPr>
              <a:spLocks noChangeShapeType="1"/>
            </p:cNvSpPr>
            <p:nvPr/>
          </p:nvSpPr>
          <p:spPr bwMode="auto">
            <a:xfrm>
              <a:off x="4659" y="2404"/>
              <a:ext cx="103" cy="76"/>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75" name="Line 590"/>
            <p:cNvSpPr>
              <a:spLocks noChangeShapeType="1"/>
            </p:cNvSpPr>
            <p:nvPr/>
          </p:nvSpPr>
          <p:spPr bwMode="auto">
            <a:xfrm>
              <a:off x="4720" y="2354"/>
              <a:ext cx="176"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76" name="Line 591"/>
            <p:cNvSpPr>
              <a:spLocks noChangeShapeType="1"/>
            </p:cNvSpPr>
            <p:nvPr/>
          </p:nvSpPr>
          <p:spPr bwMode="auto">
            <a:xfrm flipV="1">
              <a:off x="4869" y="2408"/>
              <a:ext cx="85" cy="66"/>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77" name="Line 592"/>
            <p:cNvSpPr>
              <a:spLocks noChangeShapeType="1"/>
            </p:cNvSpPr>
            <p:nvPr/>
          </p:nvSpPr>
          <p:spPr bwMode="auto">
            <a:xfrm>
              <a:off x="4235" y="1632"/>
              <a:ext cx="321" cy="2"/>
            </a:xfrm>
            <a:prstGeom prst="line">
              <a:avLst/>
            </a:prstGeom>
            <a:noFill/>
            <a:ln w="9525">
              <a:solidFill>
                <a:srgbClr val="969696"/>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78" name="Line 593"/>
            <p:cNvSpPr>
              <a:spLocks noChangeShapeType="1"/>
            </p:cNvSpPr>
            <p:nvPr/>
          </p:nvSpPr>
          <p:spPr bwMode="auto">
            <a:xfrm>
              <a:off x="4635" y="2961"/>
              <a:ext cx="246" cy="116"/>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79" name="Line 594"/>
            <p:cNvSpPr>
              <a:spLocks noChangeShapeType="1"/>
            </p:cNvSpPr>
            <p:nvPr/>
          </p:nvSpPr>
          <p:spPr bwMode="auto">
            <a:xfrm flipV="1">
              <a:off x="4244" y="2953"/>
              <a:ext cx="203" cy="12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80" name="Line 595"/>
            <p:cNvSpPr>
              <a:spLocks noChangeShapeType="1"/>
            </p:cNvSpPr>
            <p:nvPr/>
          </p:nvSpPr>
          <p:spPr bwMode="auto">
            <a:xfrm flipV="1">
              <a:off x="4271" y="3137"/>
              <a:ext cx="612"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81" name="Line 596"/>
            <p:cNvSpPr>
              <a:spLocks noChangeShapeType="1"/>
            </p:cNvSpPr>
            <p:nvPr/>
          </p:nvSpPr>
          <p:spPr bwMode="auto">
            <a:xfrm flipV="1">
              <a:off x="4773" y="1572"/>
              <a:ext cx="78" cy="5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82" name="Line 597"/>
            <p:cNvSpPr>
              <a:spLocks noChangeShapeType="1"/>
            </p:cNvSpPr>
            <p:nvPr/>
          </p:nvSpPr>
          <p:spPr bwMode="auto">
            <a:xfrm>
              <a:off x="4665" y="1681"/>
              <a:ext cx="0" cy="52"/>
            </a:xfrm>
            <a:prstGeom prst="line">
              <a:avLst/>
            </a:prstGeom>
            <a:noFill/>
            <a:ln w="9525">
              <a:solidFill>
                <a:srgbClr val="969696"/>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83" name="Line 598"/>
            <p:cNvSpPr>
              <a:spLocks noChangeShapeType="1"/>
            </p:cNvSpPr>
            <p:nvPr/>
          </p:nvSpPr>
          <p:spPr bwMode="auto">
            <a:xfrm flipV="1">
              <a:off x="4773" y="1616"/>
              <a:ext cx="166" cy="182"/>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84" name="Line 599"/>
            <p:cNvSpPr>
              <a:spLocks noChangeShapeType="1"/>
            </p:cNvSpPr>
            <p:nvPr/>
          </p:nvSpPr>
          <p:spPr bwMode="auto">
            <a:xfrm>
              <a:off x="5003" y="1615"/>
              <a:ext cx="0" cy="124"/>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85" name="Line 600"/>
            <p:cNvSpPr>
              <a:spLocks noChangeShapeType="1"/>
            </p:cNvSpPr>
            <p:nvPr/>
          </p:nvSpPr>
          <p:spPr bwMode="auto">
            <a:xfrm>
              <a:off x="4785" y="1808"/>
              <a:ext cx="119"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86" name="Line 601"/>
            <p:cNvSpPr>
              <a:spLocks noChangeShapeType="1"/>
            </p:cNvSpPr>
            <p:nvPr/>
          </p:nvSpPr>
          <p:spPr bwMode="auto">
            <a:xfrm>
              <a:off x="5134" y="1802"/>
              <a:ext cx="112"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87" name="Line 602"/>
            <p:cNvSpPr>
              <a:spLocks noChangeShapeType="1"/>
            </p:cNvSpPr>
            <p:nvPr/>
          </p:nvSpPr>
          <p:spPr bwMode="auto">
            <a:xfrm flipH="1">
              <a:off x="4596" y="1850"/>
              <a:ext cx="62" cy="444"/>
            </a:xfrm>
            <a:prstGeom prst="line">
              <a:avLst/>
            </a:prstGeom>
            <a:noFill/>
            <a:ln w="9525">
              <a:solidFill>
                <a:srgbClr val="969696"/>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88" name="Line 603"/>
            <p:cNvSpPr>
              <a:spLocks noChangeShapeType="1"/>
            </p:cNvSpPr>
            <p:nvPr/>
          </p:nvSpPr>
          <p:spPr bwMode="auto">
            <a:xfrm flipH="1">
              <a:off x="4969" y="1850"/>
              <a:ext cx="70" cy="458"/>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89" name="Line 604"/>
            <p:cNvSpPr>
              <a:spLocks noChangeShapeType="1"/>
            </p:cNvSpPr>
            <p:nvPr/>
          </p:nvSpPr>
          <p:spPr bwMode="auto">
            <a:xfrm flipV="1">
              <a:off x="4581" y="2569"/>
              <a:ext cx="143" cy="275"/>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290" name="Line 605"/>
            <p:cNvSpPr>
              <a:spLocks noChangeShapeType="1"/>
            </p:cNvSpPr>
            <p:nvPr/>
          </p:nvSpPr>
          <p:spPr bwMode="auto">
            <a:xfrm>
              <a:off x="5257" y="1801"/>
              <a:ext cx="112" cy="0"/>
            </a:xfrm>
            <a:prstGeom prst="line">
              <a:avLst/>
            </a:prstGeom>
            <a:noFill/>
            <a:ln w="9525">
              <a:solidFill>
                <a:schemeClr val="bg2"/>
              </a:solidFill>
              <a:prstDash val="dash"/>
              <a:round/>
              <a:headEnd/>
              <a:tailEnd/>
            </a:ln>
            <a:extLst>
              <a:ext uri="{909E8E84-426E-40dd-AFC4-6F175D3DCCD1}">
                <a14:hiddenFill xmlns="" xmlns:a14="http://schemas.microsoft.com/office/drawing/2010/main">
                  <a:noFill/>
                </a14:hiddenFill>
              </a:ext>
            </a:extLst>
          </p:spPr>
          <p:txBody>
            <a:bodyPr/>
            <a:lstStyle/>
            <a:p>
              <a:endParaRPr lang="en-US"/>
            </a:p>
          </p:txBody>
        </p:sp>
        <p:grpSp>
          <p:nvGrpSpPr>
            <p:cNvPr id="181291" name="Group 606"/>
            <p:cNvGrpSpPr>
              <a:grpSpLocks/>
            </p:cNvGrpSpPr>
            <p:nvPr/>
          </p:nvGrpSpPr>
          <p:grpSpPr bwMode="auto">
            <a:xfrm>
              <a:off x="3813" y="1163"/>
              <a:ext cx="295" cy="391"/>
              <a:chOff x="1653" y="3023"/>
              <a:chExt cx="622" cy="911"/>
            </a:xfrm>
          </p:grpSpPr>
          <p:sp>
            <p:nvSpPr>
              <p:cNvPr id="181613" name="Line 270"/>
              <p:cNvSpPr>
                <a:spLocks noChangeShapeType="1"/>
              </p:cNvSpPr>
              <p:nvPr/>
            </p:nvSpPr>
            <p:spPr bwMode="auto">
              <a:xfrm flipH="1">
                <a:off x="1766" y="3287"/>
                <a:ext cx="188" cy="586"/>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14" name="Line 271"/>
              <p:cNvSpPr>
                <a:spLocks noChangeShapeType="1"/>
              </p:cNvSpPr>
              <p:nvPr/>
            </p:nvSpPr>
            <p:spPr bwMode="auto">
              <a:xfrm>
                <a:off x="1954" y="3287"/>
                <a:ext cx="188" cy="583"/>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15" name="Line 272"/>
              <p:cNvSpPr>
                <a:spLocks noChangeShapeType="1"/>
              </p:cNvSpPr>
              <p:nvPr/>
            </p:nvSpPr>
            <p:spPr bwMode="auto">
              <a:xfrm>
                <a:off x="1766" y="3870"/>
                <a:ext cx="188" cy="64"/>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16" name="Line 273"/>
              <p:cNvSpPr>
                <a:spLocks noChangeShapeType="1"/>
              </p:cNvSpPr>
              <p:nvPr/>
            </p:nvSpPr>
            <p:spPr bwMode="auto">
              <a:xfrm flipH="1">
                <a:off x="1954" y="3870"/>
                <a:ext cx="188" cy="64"/>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17" name="Line 274"/>
              <p:cNvSpPr>
                <a:spLocks noChangeShapeType="1"/>
              </p:cNvSpPr>
              <p:nvPr/>
            </p:nvSpPr>
            <p:spPr bwMode="auto">
              <a:xfrm>
                <a:off x="1954" y="3300"/>
                <a:ext cx="0" cy="634"/>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18" name="Line 275"/>
              <p:cNvSpPr>
                <a:spLocks noChangeShapeType="1"/>
              </p:cNvSpPr>
              <p:nvPr/>
            </p:nvSpPr>
            <p:spPr bwMode="auto">
              <a:xfrm flipV="1">
                <a:off x="1766" y="3810"/>
                <a:ext cx="188" cy="63"/>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19" name="Line 276"/>
              <p:cNvSpPr>
                <a:spLocks noChangeShapeType="1"/>
              </p:cNvSpPr>
              <p:nvPr/>
            </p:nvSpPr>
            <p:spPr bwMode="auto">
              <a:xfrm flipH="1" flipV="1">
                <a:off x="1954" y="3810"/>
                <a:ext cx="188" cy="60"/>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20" name="Line 277"/>
              <p:cNvSpPr>
                <a:spLocks noChangeShapeType="1"/>
              </p:cNvSpPr>
              <p:nvPr/>
            </p:nvSpPr>
            <p:spPr bwMode="auto">
              <a:xfrm>
                <a:off x="1846" y="3618"/>
                <a:ext cx="108" cy="48"/>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21" name="Line 278"/>
              <p:cNvSpPr>
                <a:spLocks noChangeShapeType="1"/>
              </p:cNvSpPr>
              <p:nvPr/>
            </p:nvSpPr>
            <p:spPr bwMode="auto">
              <a:xfrm flipV="1">
                <a:off x="1954" y="3618"/>
                <a:ext cx="114" cy="48"/>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22" name="Line 279"/>
              <p:cNvSpPr>
                <a:spLocks noChangeShapeType="1"/>
              </p:cNvSpPr>
              <p:nvPr/>
            </p:nvSpPr>
            <p:spPr bwMode="auto">
              <a:xfrm>
                <a:off x="1810" y="3704"/>
                <a:ext cx="139" cy="65"/>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23" name="Line 280"/>
              <p:cNvSpPr>
                <a:spLocks noChangeShapeType="1"/>
              </p:cNvSpPr>
              <p:nvPr/>
            </p:nvSpPr>
            <p:spPr bwMode="auto">
              <a:xfrm flipV="1">
                <a:off x="1954" y="3717"/>
                <a:ext cx="140" cy="57"/>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24" name="Line 281"/>
              <p:cNvSpPr>
                <a:spLocks noChangeShapeType="1"/>
              </p:cNvSpPr>
              <p:nvPr/>
            </p:nvSpPr>
            <p:spPr bwMode="auto">
              <a:xfrm flipV="1">
                <a:off x="1954" y="3530"/>
                <a:ext cx="72" cy="24"/>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25" name="Line 282"/>
              <p:cNvSpPr>
                <a:spLocks noChangeShapeType="1"/>
              </p:cNvSpPr>
              <p:nvPr/>
            </p:nvSpPr>
            <p:spPr bwMode="auto">
              <a:xfrm flipV="1">
                <a:off x="1954" y="3409"/>
                <a:ext cx="45" cy="18"/>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26" name="Line 283"/>
              <p:cNvSpPr>
                <a:spLocks noChangeShapeType="1"/>
              </p:cNvSpPr>
              <p:nvPr/>
            </p:nvSpPr>
            <p:spPr bwMode="auto">
              <a:xfrm>
                <a:off x="1873" y="3522"/>
                <a:ext cx="87" cy="32"/>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27" name="Line 284"/>
              <p:cNvSpPr>
                <a:spLocks noChangeShapeType="1"/>
              </p:cNvSpPr>
              <p:nvPr/>
            </p:nvSpPr>
            <p:spPr bwMode="auto">
              <a:xfrm>
                <a:off x="1912" y="3404"/>
                <a:ext cx="50" cy="31"/>
              </a:xfrm>
              <a:prstGeom prst="line">
                <a:avLst/>
              </a:prstGeom>
              <a:noFill/>
              <a:ln w="19050">
                <a:solidFill>
                  <a:srgbClr val="808080"/>
                </a:solidFill>
                <a:round/>
                <a:headEnd/>
                <a:tailEnd/>
              </a:ln>
              <a:extLst>
                <a:ext uri="{909E8E84-426E-40dd-AFC4-6F175D3DCCD1}">
                  <a14:hiddenFill xmlns="" xmlns:a14="http://schemas.microsoft.com/office/drawing/2010/main">
                    <a:noFill/>
                  </a14:hiddenFill>
                </a:ext>
              </a:extLst>
            </p:spPr>
            <p:txBody>
              <a:bodyPr wrap="none"/>
              <a:lstStyle/>
              <a:p>
                <a:endParaRPr lang="en-US"/>
              </a:p>
            </p:txBody>
          </p:sp>
          <p:sp>
            <p:nvSpPr>
              <p:cNvPr id="181628" name="Oval 622"/>
              <p:cNvSpPr>
                <a:spLocks noChangeArrowheads="1"/>
              </p:cNvSpPr>
              <p:nvPr/>
            </p:nvSpPr>
            <p:spPr bwMode="auto">
              <a:xfrm>
                <a:off x="1921" y="3233"/>
                <a:ext cx="63" cy="68"/>
              </a:xfrm>
              <a:prstGeom prst="ellipse">
                <a:avLst/>
              </a:prstGeom>
              <a:solidFill>
                <a:srgbClr val="808080"/>
              </a:solidFill>
              <a:ln w="9525">
                <a:solidFill>
                  <a:srgbClr val="808080"/>
                </a:solidFill>
                <a:round/>
                <a:headEnd/>
                <a:tailEnd/>
              </a:ln>
            </p:spPr>
            <p:txBody>
              <a:bodyPr wrap="none" anchor="ctr"/>
              <a:lstStyle/>
              <a:p>
                <a:endParaRPr lang="en-US"/>
              </a:p>
            </p:txBody>
          </p:sp>
          <p:pic>
            <p:nvPicPr>
              <p:cNvPr id="181629" name="Picture 623" descr="cell_tower_radiation_gray"/>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53" y="3023"/>
                <a:ext cx="622" cy="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1292" name="Group 624"/>
            <p:cNvGrpSpPr>
              <a:grpSpLocks/>
            </p:cNvGrpSpPr>
            <p:nvPr/>
          </p:nvGrpSpPr>
          <p:grpSpPr bwMode="auto">
            <a:xfrm>
              <a:off x="3962" y="1516"/>
              <a:ext cx="286" cy="160"/>
              <a:chOff x="3843" y="1516"/>
              <a:chExt cx="286" cy="160"/>
            </a:xfrm>
          </p:grpSpPr>
          <p:sp>
            <p:nvSpPr>
              <p:cNvPr id="181604" name="Line 625"/>
              <p:cNvSpPr>
                <a:spLocks noChangeShapeType="1"/>
              </p:cNvSpPr>
              <p:nvPr/>
            </p:nvSpPr>
            <p:spPr bwMode="auto">
              <a:xfrm>
                <a:off x="3843" y="1516"/>
                <a:ext cx="96" cy="60"/>
              </a:xfrm>
              <a:prstGeom prst="line">
                <a:avLst/>
              </a:prstGeom>
              <a:noFill/>
              <a:ln w="9525">
                <a:solidFill>
                  <a:srgbClr val="969696"/>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605" name="Oval 407"/>
              <p:cNvSpPr>
                <a:spLocks noChangeArrowheads="1"/>
              </p:cNvSpPr>
              <p:nvPr/>
            </p:nvSpPr>
            <p:spPr bwMode="auto">
              <a:xfrm>
                <a:off x="3884" y="1616"/>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606" name="Rectangle 410"/>
              <p:cNvSpPr>
                <a:spLocks noChangeArrowheads="1"/>
              </p:cNvSpPr>
              <p:nvPr/>
            </p:nvSpPr>
            <p:spPr bwMode="auto">
              <a:xfrm>
                <a:off x="3884" y="1610"/>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607" name="Oval 411"/>
              <p:cNvSpPr>
                <a:spLocks noChangeArrowheads="1"/>
              </p:cNvSpPr>
              <p:nvPr/>
            </p:nvSpPr>
            <p:spPr bwMode="auto">
              <a:xfrm>
                <a:off x="3883" y="1569"/>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608" name="Group 629"/>
              <p:cNvGrpSpPr>
                <a:grpSpLocks/>
              </p:cNvGrpSpPr>
              <p:nvPr/>
            </p:nvGrpSpPr>
            <p:grpSpPr bwMode="auto">
              <a:xfrm>
                <a:off x="3932" y="1587"/>
                <a:ext cx="138" cy="33"/>
                <a:chOff x="2468" y="1332"/>
                <a:chExt cx="310" cy="60"/>
              </a:xfrm>
            </p:grpSpPr>
            <p:sp>
              <p:nvSpPr>
                <p:cNvPr id="181611" name="Freeform 63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612" name="Freeform 63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609" name="Line 632"/>
              <p:cNvSpPr>
                <a:spLocks noChangeShapeType="1"/>
              </p:cNvSpPr>
              <p:nvPr/>
            </p:nvSpPr>
            <p:spPr bwMode="auto">
              <a:xfrm>
                <a:off x="3884" y="1602"/>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610" name="Line 633"/>
              <p:cNvSpPr>
                <a:spLocks noChangeShapeType="1"/>
              </p:cNvSpPr>
              <p:nvPr/>
            </p:nvSpPr>
            <p:spPr bwMode="auto">
              <a:xfrm>
                <a:off x="4127" y="1604"/>
                <a:ext cx="0" cy="46"/>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81293" name="Group 634"/>
            <p:cNvGrpSpPr>
              <a:grpSpLocks/>
            </p:cNvGrpSpPr>
            <p:nvPr/>
          </p:nvGrpSpPr>
          <p:grpSpPr bwMode="auto">
            <a:xfrm>
              <a:off x="4537" y="1571"/>
              <a:ext cx="246" cy="110"/>
              <a:chOff x="4334" y="1470"/>
              <a:chExt cx="246" cy="107"/>
            </a:xfrm>
          </p:grpSpPr>
          <p:sp>
            <p:nvSpPr>
              <p:cNvPr id="181596"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597"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598"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599" name="Group 638"/>
              <p:cNvGrpSpPr>
                <a:grpSpLocks/>
              </p:cNvGrpSpPr>
              <p:nvPr/>
            </p:nvGrpSpPr>
            <p:grpSpPr bwMode="auto">
              <a:xfrm>
                <a:off x="4383" y="1488"/>
                <a:ext cx="138" cy="33"/>
                <a:chOff x="2468" y="1332"/>
                <a:chExt cx="310" cy="60"/>
              </a:xfrm>
            </p:grpSpPr>
            <p:sp>
              <p:nvSpPr>
                <p:cNvPr id="181602" name="Freeform 63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603" name="Freeform 64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600" name="Line 641"/>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601" name="Line 642"/>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81294" name="Group 643"/>
            <p:cNvGrpSpPr>
              <a:grpSpLocks/>
            </p:cNvGrpSpPr>
            <p:nvPr/>
          </p:nvGrpSpPr>
          <p:grpSpPr bwMode="auto">
            <a:xfrm>
              <a:off x="4544" y="1737"/>
              <a:ext cx="246" cy="110"/>
              <a:chOff x="4334" y="1470"/>
              <a:chExt cx="246" cy="107"/>
            </a:xfrm>
          </p:grpSpPr>
          <p:sp>
            <p:nvSpPr>
              <p:cNvPr id="181588"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589"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590"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591" name="Group 647"/>
              <p:cNvGrpSpPr>
                <a:grpSpLocks/>
              </p:cNvGrpSpPr>
              <p:nvPr/>
            </p:nvGrpSpPr>
            <p:grpSpPr bwMode="auto">
              <a:xfrm>
                <a:off x="4383" y="1488"/>
                <a:ext cx="138" cy="33"/>
                <a:chOff x="2468" y="1332"/>
                <a:chExt cx="310" cy="60"/>
              </a:xfrm>
            </p:grpSpPr>
            <p:sp>
              <p:nvSpPr>
                <p:cNvPr id="181594" name="Freeform 64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595" name="Freeform 64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592" name="Line 650"/>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593" name="Line 651"/>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81295" name="Group 652"/>
            <p:cNvGrpSpPr>
              <a:grpSpLocks/>
            </p:cNvGrpSpPr>
            <p:nvPr/>
          </p:nvGrpSpPr>
          <p:grpSpPr bwMode="auto">
            <a:xfrm>
              <a:off x="4890" y="1738"/>
              <a:ext cx="246" cy="110"/>
              <a:chOff x="4334" y="1470"/>
              <a:chExt cx="246" cy="107"/>
            </a:xfrm>
          </p:grpSpPr>
          <p:sp>
            <p:nvSpPr>
              <p:cNvPr id="181580"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581"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582"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583" name="Group 656"/>
              <p:cNvGrpSpPr>
                <a:grpSpLocks/>
              </p:cNvGrpSpPr>
              <p:nvPr/>
            </p:nvGrpSpPr>
            <p:grpSpPr bwMode="auto">
              <a:xfrm>
                <a:off x="4383" y="1488"/>
                <a:ext cx="138" cy="33"/>
                <a:chOff x="2468" y="1332"/>
                <a:chExt cx="310" cy="60"/>
              </a:xfrm>
            </p:grpSpPr>
            <p:sp>
              <p:nvSpPr>
                <p:cNvPr id="181586" name="Freeform 65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587" name="Freeform 65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584" name="Line 659"/>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585" name="Line 660"/>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81296" name="Group 661"/>
            <p:cNvGrpSpPr>
              <a:grpSpLocks/>
            </p:cNvGrpSpPr>
            <p:nvPr/>
          </p:nvGrpSpPr>
          <p:grpSpPr bwMode="auto">
            <a:xfrm>
              <a:off x="4844" y="1508"/>
              <a:ext cx="246" cy="110"/>
              <a:chOff x="4334" y="1470"/>
              <a:chExt cx="246" cy="107"/>
            </a:xfrm>
          </p:grpSpPr>
          <p:sp>
            <p:nvSpPr>
              <p:cNvPr id="181572"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573"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574"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575" name="Group 665"/>
              <p:cNvGrpSpPr>
                <a:grpSpLocks/>
              </p:cNvGrpSpPr>
              <p:nvPr/>
            </p:nvGrpSpPr>
            <p:grpSpPr bwMode="auto">
              <a:xfrm>
                <a:off x="4383" y="1488"/>
                <a:ext cx="138" cy="33"/>
                <a:chOff x="2468" y="1332"/>
                <a:chExt cx="310" cy="60"/>
              </a:xfrm>
            </p:grpSpPr>
            <p:sp>
              <p:nvSpPr>
                <p:cNvPr id="181578" name="Freeform 66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579" name="Freeform 66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576" name="Line 668"/>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577" name="Line 669"/>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81297" name="Group 670"/>
            <p:cNvGrpSpPr>
              <a:grpSpLocks/>
            </p:cNvGrpSpPr>
            <p:nvPr/>
          </p:nvGrpSpPr>
          <p:grpSpPr bwMode="auto">
            <a:xfrm>
              <a:off x="4874" y="2296"/>
              <a:ext cx="310" cy="130"/>
              <a:chOff x="4334" y="1470"/>
              <a:chExt cx="246" cy="107"/>
            </a:xfrm>
          </p:grpSpPr>
          <p:sp>
            <p:nvSpPr>
              <p:cNvPr id="181564"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565"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566"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567" name="Group 674"/>
              <p:cNvGrpSpPr>
                <a:grpSpLocks/>
              </p:cNvGrpSpPr>
              <p:nvPr/>
            </p:nvGrpSpPr>
            <p:grpSpPr bwMode="auto">
              <a:xfrm>
                <a:off x="4383" y="1488"/>
                <a:ext cx="138" cy="33"/>
                <a:chOff x="2468" y="1332"/>
                <a:chExt cx="310" cy="60"/>
              </a:xfrm>
            </p:grpSpPr>
            <p:sp>
              <p:nvSpPr>
                <p:cNvPr id="181570" name="Freeform 67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571" name="Freeform 67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568" name="Line 677"/>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569" name="Line 678"/>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181298" name="Line 679"/>
            <p:cNvSpPr>
              <a:spLocks noChangeShapeType="1"/>
            </p:cNvSpPr>
            <p:nvPr/>
          </p:nvSpPr>
          <p:spPr bwMode="auto">
            <a:xfrm>
              <a:off x="4049" y="2358"/>
              <a:ext cx="428" cy="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nvGrpSpPr>
            <p:cNvPr id="181299" name="Group 680"/>
            <p:cNvGrpSpPr>
              <a:grpSpLocks/>
            </p:cNvGrpSpPr>
            <p:nvPr/>
          </p:nvGrpSpPr>
          <p:grpSpPr bwMode="auto">
            <a:xfrm>
              <a:off x="4464" y="2288"/>
              <a:ext cx="310" cy="130"/>
              <a:chOff x="4334" y="1470"/>
              <a:chExt cx="246" cy="107"/>
            </a:xfrm>
          </p:grpSpPr>
          <p:sp>
            <p:nvSpPr>
              <p:cNvPr id="181556"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557"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558"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559" name="Group 684"/>
              <p:cNvGrpSpPr>
                <a:grpSpLocks/>
              </p:cNvGrpSpPr>
              <p:nvPr/>
            </p:nvGrpSpPr>
            <p:grpSpPr bwMode="auto">
              <a:xfrm>
                <a:off x="4383" y="1488"/>
                <a:ext cx="138" cy="33"/>
                <a:chOff x="2468" y="1332"/>
                <a:chExt cx="310" cy="60"/>
              </a:xfrm>
            </p:grpSpPr>
            <p:sp>
              <p:nvSpPr>
                <p:cNvPr id="181562" name="Freeform 68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563" name="Freeform 68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560" name="Line 687"/>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561" name="Line 688"/>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81300" name="Group 689"/>
            <p:cNvGrpSpPr>
              <a:grpSpLocks/>
            </p:cNvGrpSpPr>
            <p:nvPr/>
          </p:nvGrpSpPr>
          <p:grpSpPr bwMode="auto">
            <a:xfrm>
              <a:off x="4660" y="2464"/>
              <a:ext cx="310" cy="130"/>
              <a:chOff x="4334" y="1470"/>
              <a:chExt cx="246" cy="107"/>
            </a:xfrm>
          </p:grpSpPr>
          <p:sp>
            <p:nvSpPr>
              <p:cNvPr id="181548"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549"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550"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551" name="Group 693"/>
              <p:cNvGrpSpPr>
                <a:grpSpLocks/>
              </p:cNvGrpSpPr>
              <p:nvPr/>
            </p:nvGrpSpPr>
            <p:grpSpPr bwMode="auto">
              <a:xfrm>
                <a:off x="4383" y="1488"/>
                <a:ext cx="138" cy="33"/>
                <a:chOff x="2468" y="1332"/>
                <a:chExt cx="310" cy="60"/>
              </a:xfrm>
            </p:grpSpPr>
            <p:sp>
              <p:nvSpPr>
                <p:cNvPr id="181554" name="Freeform 69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555" name="Freeform 69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552" name="Line 696"/>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553" name="Line 697"/>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81301" name="Group 698"/>
            <p:cNvGrpSpPr>
              <a:grpSpLocks/>
            </p:cNvGrpSpPr>
            <p:nvPr/>
          </p:nvGrpSpPr>
          <p:grpSpPr bwMode="auto">
            <a:xfrm>
              <a:off x="4782" y="3028"/>
              <a:ext cx="392" cy="154"/>
              <a:chOff x="4334" y="1470"/>
              <a:chExt cx="246" cy="107"/>
            </a:xfrm>
          </p:grpSpPr>
          <p:sp>
            <p:nvSpPr>
              <p:cNvPr id="181540"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541"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542"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543" name="Group 702"/>
              <p:cNvGrpSpPr>
                <a:grpSpLocks/>
              </p:cNvGrpSpPr>
              <p:nvPr/>
            </p:nvGrpSpPr>
            <p:grpSpPr bwMode="auto">
              <a:xfrm>
                <a:off x="4383" y="1488"/>
                <a:ext cx="138" cy="33"/>
                <a:chOff x="2468" y="1332"/>
                <a:chExt cx="310" cy="60"/>
              </a:xfrm>
            </p:grpSpPr>
            <p:sp>
              <p:nvSpPr>
                <p:cNvPr id="181546" name="Freeform 70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547" name="Freeform 70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544" name="Line 705"/>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545" name="Line 706"/>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81302" name="Group 707"/>
            <p:cNvGrpSpPr>
              <a:grpSpLocks/>
            </p:cNvGrpSpPr>
            <p:nvPr/>
          </p:nvGrpSpPr>
          <p:grpSpPr bwMode="auto">
            <a:xfrm>
              <a:off x="4388" y="2840"/>
              <a:ext cx="392" cy="154"/>
              <a:chOff x="4334" y="1470"/>
              <a:chExt cx="246" cy="107"/>
            </a:xfrm>
          </p:grpSpPr>
          <p:sp>
            <p:nvSpPr>
              <p:cNvPr id="181532"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533"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534"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535" name="Group 711"/>
              <p:cNvGrpSpPr>
                <a:grpSpLocks/>
              </p:cNvGrpSpPr>
              <p:nvPr/>
            </p:nvGrpSpPr>
            <p:grpSpPr bwMode="auto">
              <a:xfrm>
                <a:off x="4383" y="1488"/>
                <a:ext cx="138" cy="33"/>
                <a:chOff x="2468" y="1332"/>
                <a:chExt cx="310" cy="60"/>
              </a:xfrm>
            </p:grpSpPr>
            <p:sp>
              <p:nvSpPr>
                <p:cNvPr id="181538" name="Freeform 71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539" name="Freeform 71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536" name="Line 714"/>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537" name="Line 715"/>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81303" name="Group 716"/>
            <p:cNvGrpSpPr>
              <a:grpSpLocks/>
            </p:cNvGrpSpPr>
            <p:nvPr/>
          </p:nvGrpSpPr>
          <p:grpSpPr bwMode="auto">
            <a:xfrm>
              <a:off x="3932" y="3056"/>
              <a:ext cx="392" cy="154"/>
              <a:chOff x="4334" y="1470"/>
              <a:chExt cx="246" cy="107"/>
            </a:xfrm>
          </p:grpSpPr>
          <p:sp>
            <p:nvSpPr>
              <p:cNvPr id="181525"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526"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527"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528" name="Group 720"/>
              <p:cNvGrpSpPr>
                <a:grpSpLocks/>
              </p:cNvGrpSpPr>
              <p:nvPr/>
            </p:nvGrpSpPr>
            <p:grpSpPr bwMode="auto">
              <a:xfrm>
                <a:off x="4383" y="1488"/>
                <a:ext cx="138" cy="33"/>
                <a:chOff x="2468" y="1332"/>
                <a:chExt cx="310" cy="60"/>
              </a:xfrm>
            </p:grpSpPr>
            <p:sp>
              <p:nvSpPr>
                <p:cNvPr id="181530" name="Freeform 721"/>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531" name="Freeform 722"/>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529" name="Line 724"/>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81304" name="Group 725"/>
            <p:cNvGrpSpPr>
              <a:grpSpLocks/>
            </p:cNvGrpSpPr>
            <p:nvPr/>
          </p:nvGrpSpPr>
          <p:grpSpPr bwMode="auto">
            <a:xfrm>
              <a:off x="3812" y="2296"/>
              <a:ext cx="246" cy="108"/>
              <a:chOff x="4334" y="1470"/>
              <a:chExt cx="246" cy="107"/>
            </a:xfrm>
          </p:grpSpPr>
          <p:sp>
            <p:nvSpPr>
              <p:cNvPr id="181517"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sp>
            <p:nvSpPr>
              <p:cNvPr id="181518"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ClrTx/>
                  <a:buSzTx/>
                  <a:buFontTx/>
                  <a:buNone/>
                </a:pPr>
                <a:endParaRPr lang="en-US" sz="2400">
                  <a:latin typeface="Times New Roman" charset="0"/>
                  <a:cs typeface="Arial" charset="0"/>
                </a:endParaRPr>
              </a:p>
            </p:txBody>
          </p:sp>
          <p:sp>
            <p:nvSpPr>
              <p:cNvPr id="181519"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1520" name="Group 729"/>
              <p:cNvGrpSpPr>
                <a:grpSpLocks/>
              </p:cNvGrpSpPr>
              <p:nvPr/>
            </p:nvGrpSpPr>
            <p:grpSpPr bwMode="auto">
              <a:xfrm>
                <a:off x="4383" y="1488"/>
                <a:ext cx="138" cy="33"/>
                <a:chOff x="2468" y="1332"/>
                <a:chExt cx="310" cy="60"/>
              </a:xfrm>
            </p:grpSpPr>
            <p:sp>
              <p:nvSpPr>
                <p:cNvPr id="181523" name="Freeform 73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81524" name="Freeform 73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81521" name="Line 732"/>
              <p:cNvSpPr>
                <a:spLocks noChangeShapeType="1"/>
              </p:cNvSpPr>
              <p:nvPr/>
            </p:nvSpPr>
            <p:spPr bwMode="auto">
              <a:xfrm>
                <a:off x="4335" y="1503"/>
                <a:ext cx="0" cy="50"/>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1522" name="Line 733"/>
              <p:cNvSpPr>
                <a:spLocks noChangeShapeType="1"/>
              </p:cNvSpPr>
              <p:nvPr/>
            </p:nvSpPr>
            <p:spPr bwMode="auto">
              <a:xfrm>
                <a:off x="4578" y="1505"/>
                <a:ext cx="0" cy="49"/>
              </a:xfrm>
              <a:prstGeom prst="line">
                <a:avLst/>
              </a:prstGeom>
              <a:noFill/>
              <a:ln w="9525">
                <a:solidFill>
                  <a:schemeClr val="bg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181305" name="Group 734"/>
            <p:cNvGrpSpPr>
              <a:grpSpLocks/>
            </p:cNvGrpSpPr>
            <p:nvPr/>
          </p:nvGrpSpPr>
          <p:grpSpPr bwMode="auto">
            <a:xfrm>
              <a:off x="4511" y="3153"/>
              <a:ext cx="281" cy="266"/>
              <a:chOff x="5072" y="3611"/>
              <a:chExt cx="459" cy="380"/>
            </a:xfrm>
          </p:grpSpPr>
          <p:grpSp>
            <p:nvGrpSpPr>
              <p:cNvPr id="181503" name="Group 735"/>
              <p:cNvGrpSpPr>
                <a:grpSpLocks/>
              </p:cNvGrpSpPr>
              <p:nvPr/>
            </p:nvGrpSpPr>
            <p:grpSpPr bwMode="auto">
              <a:xfrm>
                <a:off x="5144" y="3611"/>
                <a:ext cx="387" cy="99"/>
                <a:chOff x="5030" y="2639"/>
                <a:chExt cx="387" cy="99"/>
              </a:xfrm>
            </p:grpSpPr>
            <p:sp>
              <p:nvSpPr>
                <p:cNvPr id="181505" name="Freeform 736"/>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506" name="Freeform 737"/>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507" name="Freeform 738"/>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508" name="Freeform 739"/>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509" name="Freeform 740"/>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510" name="Freeform 741"/>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511" name="Freeform 742"/>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181512" name="Freeform 743"/>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181513" name="Freeform 744"/>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181514" name="Freeform 745"/>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181515" name="Freeform 746"/>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181516" name="Freeform 747"/>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181504" name="Picture 748" descr="access_point_stylized_gray_smal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1306" name="Group 749"/>
            <p:cNvGrpSpPr>
              <a:grpSpLocks/>
            </p:cNvGrpSpPr>
            <p:nvPr/>
          </p:nvGrpSpPr>
          <p:grpSpPr bwMode="auto">
            <a:xfrm>
              <a:off x="3552" y="2211"/>
              <a:ext cx="251" cy="226"/>
              <a:chOff x="5072" y="3611"/>
              <a:chExt cx="459" cy="380"/>
            </a:xfrm>
          </p:grpSpPr>
          <p:grpSp>
            <p:nvGrpSpPr>
              <p:cNvPr id="181489" name="Group 750"/>
              <p:cNvGrpSpPr>
                <a:grpSpLocks/>
              </p:cNvGrpSpPr>
              <p:nvPr/>
            </p:nvGrpSpPr>
            <p:grpSpPr bwMode="auto">
              <a:xfrm>
                <a:off x="5144" y="3611"/>
                <a:ext cx="387" cy="99"/>
                <a:chOff x="5030" y="2639"/>
                <a:chExt cx="387" cy="99"/>
              </a:xfrm>
            </p:grpSpPr>
            <p:sp>
              <p:nvSpPr>
                <p:cNvPr id="181491" name="Freeform 751"/>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92" name="Freeform 752"/>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93" name="Freeform 753"/>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94" name="Freeform 754"/>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95" name="Freeform 755"/>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96" name="Freeform 756"/>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97" name="Freeform 757"/>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181498" name="Freeform 758"/>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181499" name="Freeform 759"/>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181500" name="Freeform 760"/>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181501" name="Freeform 761"/>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181502" name="Freeform 762"/>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181490" name="Picture 763" descr="access_point_stylized_gray_smal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81307" name="Line 764"/>
            <p:cNvSpPr>
              <a:spLocks noChangeShapeType="1"/>
            </p:cNvSpPr>
            <p:nvPr/>
          </p:nvSpPr>
          <p:spPr bwMode="auto">
            <a:xfrm rot="5400000" flipV="1">
              <a:off x="5034" y="3427"/>
              <a:ext cx="2" cy="54"/>
            </a:xfrm>
            <a:prstGeom prst="line">
              <a:avLst/>
            </a:prstGeom>
            <a:noFill/>
            <a:ln w="127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181308" name="Group 765"/>
            <p:cNvGrpSpPr>
              <a:grpSpLocks/>
            </p:cNvGrpSpPr>
            <p:nvPr/>
          </p:nvGrpSpPr>
          <p:grpSpPr bwMode="auto">
            <a:xfrm flipH="1">
              <a:off x="3638" y="2856"/>
              <a:ext cx="261" cy="235"/>
              <a:chOff x="2839" y="3501"/>
              <a:chExt cx="755" cy="803"/>
            </a:xfrm>
          </p:grpSpPr>
          <p:pic>
            <p:nvPicPr>
              <p:cNvPr id="181487" name="Picture 766" descr="desktop_computer_stylized_mediu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488" name="Freeform 767"/>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1309" name="Group 768"/>
            <p:cNvGrpSpPr>
              <a:grpSpLocks/>
            </p:cNvGrpSpPr>
            <p:nvPr/>
          </p:nvGrpSpPr>
          <p:grpSpPr bwMode="auto">
            <a:xfrm flipH="1">
              <a:off x="3438" y="3121"/>
              <a:ext cx="304" cy="256"/>
              <a:chOff x="2839" y="3501"/>
              <a:chExt cx="755" cy="803"/>
            </a:xfrm>
          </p:grpSpPr>
          <p:pic>
            <p:nvPicPr>
              <p:cNvPr id="181485" name="Picture 769" descr="desktop_computer_stylized_medium"/>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486" name="Freeform 770"/>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1310" name="Group 771"/>
            <p:cNvGrpSpPr>
              <a:grpSpLocks/>
            </p:cNvGrpSpPr>
            <p:nvPr/>
          </p:nvGrpSpPr>
          <p:grpSpPr bwMode="auto">
            <a:xfrm flipH="1">
              <a:off x="3739" y="3311"/>
              <a:ext cx="269" cy="220"/>
              <a:chOff x="2839" y="3501"/>
              <a:chExt cx="755" cy="803"/>
            </a:xfrm>
          </p:grpSpPr>
          <p:pic>
            <p:nvPicPr>
              <p:cNvPr id="181483" name="Picture 772" descr="desktop_computer_stylized_medium"/>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484" name="Freeform 773"/>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1311" name="Group 774"/>
            <p:cNvGrpSpPr>
              <a:grpSpLocks/>
            </p:cNvGrpSpPr>
            <p:nvPr/>
          </p:nvGrpSpPr>
          <p:grpSpPr bwMode="auto">
            <a:xfrm>
              <a:off x="4126" y="3300"/>
              <a:ext cx="269" cy="221"/>
              <a:chOff x="2839" y="3501"/>
              <a:chExt cx="755" cy="803"/>
            </a:xfrm>
          </p:grpSpPr>
          <p:pic>
            <p:nvPicPr>
              <p:cNvPr id="181481" name="Picture 775" descr="desktop_computer_stylized_medium"/>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482" name="Freeform 776"/>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pic>
          <p:nvPicPr>
            <p:cNvPr id="181312" name="Picture 777" descr="car_icon_small"/>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95" y="1084"/>
              <a:ext cx="535"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81313" name="Group 778"/>
            <p:cNvGrpSpPr>
              <a:grpSpLocks/>
            </p:cNvGrpSpPr>
            <p:nvPr/>
          </p:nvGrpSpPr>
          <p:grpSpPr bwMode="auto">
            <a:xfrm>
              <a:off x="3536" y="974"/>
              <a:ext cx="262" cy="243"/>
              <a:chOff x="2751" y="1851"/>
              <a:chExt cx="462" cy="478"/>
            </a:xfrm>
          </p:grpSpPr>
          <p:pic>
            <p:nvPicPr>
              <p:cNvPr id="181479" name="Picture 779" descr="iphone_stylized_smal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480" name="Picture 780" descr="antenna_radiation_stylized"/>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81314" name="Group 781"/>
            <p:cNvGrpSpPr>
              <a:grpSpLocks/>
            </p:cNvGrpSpPr>
            <p:nvPr/>
          </p:nvGrpSpPr>
          <p:grpSpPr bwMode="auto">
            <a:xfrm>
              <a:off x="5191" y="3151"/>
              <a:ext cx="143" cy="303"/>
              <a:chOff x="4140" y="429"/>
              <a:chExt cx="1425" cy="2396"/>
            </a:xfrm>
          </p:grpSpPr>
          <p:sp>
            <p:nvSpPr>
              <p:cNvPr id="181447" name="Freeform 782"/>
              <p:cNvSpPr>
                <a:spLocks/>
              </p:cNvSpPr>
              <p:nvPr/>
            </p:nvSpPr>
            <p:spPr bwMode="auto">
              <a:xfrm>
                <a:off x="5268" y="433"/>
                <a:ext cx="283" cy="2286"/>
              </a:xfrm>
              <a:custGeom>
                <a:avLst/>
                <a:gdLst>
                  <a:gd name="T0" fmla="*/ 2 w 354"/>
                  <a:gd name="T1" fmla="*/ 0 h 2742"/>
                  <a:gd name="T2" fmla="*/ 2 w 354"/>
                  <a:gd name="T3" fmla="*/ 7 h 2742"/>
                  <a:gd name="T4" fmla="*/ 2 w 354"/>
                  <a:gd name="T5" fmla="*/ 48 h 2742"/>
                  <a:gd name="T6" fmla="*/ 0 w 354"/>
                  <a:gd name="T7" fmla="*/ 5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48" name="Rectangle 783"/>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1449" name="Freeform 784"/>
              <p:cNvSpPr>
                <a:spLocks/>
              </p:cNvSpPr>
              <p:nvPr/>
            </p:nvSpPr>
            <p:spPr bwMode="auto">
              <a:xfrm>
                <a:off x="5321" y="570"/>
                <a:ext cx="169" cy="2115"/>
              </a:xfrm>
              <a:custGeom>
                <a:avLst/>
                <a:gdLst>
                  <a:gd name="T0" fmla="*/ 2 w 211"/>
                  <a:gd name="T1" fmla="*/ 0 h 2537"/>
                  <a:gd name="T2" fmla="*/ 2 w 211"/>
                  <a:gd name="T3" fmla="*/ 5 h 2537"/>
                  <a:gd name="T4" fmla="*/ 2 w 211"/>
                  <a:gd name="T5" fmla="*/ 45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50" name="Freeform 785"/>
              <p:cNvSpPr>
                <a:spLocks/>
              </p:cNvSpPr>
              <p:nvPr/>
            </p:nvSpPr>
            <p:spPr bwMode="auto">
              <a:xfrm>
                <a:off x="5284" y="1640"/>
                <a:ext cx="263" cy="189"/>
              </a:xfrm>
              <a:custGeom>
                <a:avLst/>
                <a:gdLst>
                  <a:gd name="T0" fmla="*/ 2 w 328"/>
                  <a:gd name="T1" fmla="*/ 0 h 226"/>
                  <a:gd name="T2" fmla="*/ 2 w 328"/>
                  <a:gd name="T3" fmla="*/ 3 h 226"/>
                  <a:gd name="T4" fmla="*/ 2 w 328"/>
                  <a:gd name="T5" fmla="*/ 5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51" name="Rectangle 786"/>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1452" name="Group 787"/>
              <p:cNvGrpSpPr>
                <a:grpSpLocks/>
              </p:cNvGrpSpPr>
              <p:nvPr/>
            </p:nvGrpSpPr>
            <p:grpSpPr bwMode="auto">
              <a:xfrm>
                <a:off x="4749" y="668"/>
                <a:ext cx="581" cy="145"/>
                <a:chOff x="614" y="2568"/>
                <a:chExt cx="725" cy="139"/>
              </a:xfrm>
            </p:grpSpPr>
            <p:sp>
              <p:nvSpPr>
                <p:cNvPr id="181477" name="AutoShape 788"/>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78" name="AutoShape 789"/>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1453" name="Rectangle 790"/>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1454" name="Group 791"/>
              <p:cNvGrpSpPr>
                <a:grpSpLocks/>
              </p:cNvGrpSpPr>
              <p:nvPr/>
            </p:nvGrpSpPr>
            <p:grpSpPr bwMode="auto">
              <a:xfrm>
                <a:off x="4747" y="994"/>
                <a:ext cx="581" cy="134"/>
                <a:chOff x="614" y="2568"/>
                <a:chExt cx="725" cy="139"/>
              </a:xfrm>
            </p:grpSpPr>
            <p:sp>
              <p:nvSpPr>
                <p:cNvPr id="181475" name="AutoShape 792"/>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76" name="AutoShape 793"/>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1455" name="Rectangle 794"/>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p>
                <a:endParaRPr lang="en-US"/>
              </a:p>
            </p:txBody>
          </p:sp>
          <p:sp>
            <p:nvSpPr>
              <p:cNvPr id="181456" name="Rectangle 795"/>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1457" name="Group 796"/>
              <p:cNvGrpSpPr>
                <a:grpSpLocks/>
              </p:cNvGrpSpPr>
              <p:nvPr/>
            </p:nvGrpSpPr>
            <p:grpSpPr bwMode="auto">
              <a:xfrm>
                <a:off x="4735" y="1627"/>
                <a:ext cx="582" cy="151"/>
                <a:chOff x="614" y="2568"/>
                <a:chExt cx="725" cy="139"/>
              </a:xfrm>
            </p:grpSpPr>
            <p:sp>
              <p:nvSpPr>
                <p:cNvPr id="181473" name="AutoShape 797"/>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74" name="AutoShape 798"/>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1458" name="Freeform 799"/>
              <p:cNvSpPr>
                <a:spLocks/>
              </p:cNvSpPr>
              <p:nvPr/>
            </p:nvSpPr>
            <p:spPr bwMode="auto">
              <a:xfrm>
                <a:off x="5288" y="1354"/>
                <a:ext cx="263" cy="188"/>
              </a:xfrm>
              <a:custGeom>
                <a:avLst/>
                <a:gdLst>
                  <a:gd name="T0" fmla="*/ 2 w 328"/>
                  <a:gd name="T1" fmla="*/ 0 h 226"/>
                  <a:gd name="T2" fmla="*/ 2 w 328"/>
                  <a:gd name="T3" fmla="*/ 2 h 226"/>
                  <a:gd name="T4" fmla="*/ 2 w 328"/>
                  <a:gd name="T5" fmla="*/ 4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1459" name="Group 800"/>
              <p:cNvGrpSpPr>
                <a:grpSpLocks/>
              </p:cNvGrpSpPr>
              <p:nvPr/>
            </p:nvGrpSpPr>
            <p:grpSpPr bwMode="auto">
              <a:xfrm>
                <a:off x="4739" y="1327"/>
                <a:ext cx="582" cy="139"/>
                <a:chOff x="614" y="2568"/>
                <a:chExt cx="725" cy="139"/>
              </a:xfrm>
            </p:grpSpPr>
            <p:sp>
              <p:nvSpPr>
                <p:cNvPr id="181471" name="AutoShape 801"/>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72" name="AutoShape 802"/>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1460" name="Rectangle 803"/>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p>
                <a:endParaRPr lang="en-US"/>
              </a:p>
            </p:txBody>
          </p:sp>
          <p:sp>
            <p:nvSpPr>
              <p:cNvPr id="181461" name="Freeform 804"/>
              <p:cNvSpPr>
                <a:spLocks/>
              </p:cNvSpPr>
              <p:nvPr/>
            </p:nvSpPr>
            <p:spPr bwMode="auto">
              <a:xfrm>
                <a:off x="5312" y="1007"/>
                <a:ext cx="237" cy="213"/>
              </a:xfrm>
              <a:custGeom>
                <a:avLst/>
                <a:gdLst>
                  <a:gd name="T0" fmla="*/ 2 w 296"/>
                  <a:gd name="T1" fmla="*/ 0 h 256"/>
                  <a:gd name="T2" fmla="*/ 2 w 296"/>
                  <a:gd name="T3" fmla="*/ 2 h 256"/>
                  <a:gd name="T4" fmla="*/ 2 w 296"/>
                  <a:gd name="T5" fmla="*/ 4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62" name="Freeform 805"/>
              <p:cNvSpPr>
                <a:spLocks/>
              </p:cNvSpPr>
              <p:nvPr/>
            </p:nvSpPr>
            <p:spPr bwMode="auto">
              <a:xfrm>
                <a:off x="5315" y="680"/>
                <a:ext cx="244" cy="240"/>
              </a:xfrm>
              <a:custGeom>
                <a:avLst/>
                <a:gdLst>
                  <a:gd name="T0" fmla="*/ 0 w 304"/>
                  <a:gd name="T1" fmla="*/ 0 h 288"/>
                  <a:gd name="T2" fmla="*/ 2 w 304"/>
                  <a:gd name="T3" fmla="*/ 3 h 288"/>
                  <a:gd name="T4" fmla="*/ 2 w 304"/>
                  <a:gd name="T5" fmla="*/ 6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63" name="Oval 806"/>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64" name="Freeform 807"/>
              <p:cNvSpPr>
                <a:spLocks/>
              </p:cNvSpPr>
              <p:nvPr/>
            </p:nvSpPr>
            <p:spPr bwMode="auto">
              <a:xfrm>
                <a:off x="5302" y="2614"/>
                <a:ext cx="245" cy="200"/>
              </a:xfrm>
              <a:custGeom>
                <a:avLst/>
                <a:gdLst>
                  <a:gd name="T0" fmla="*/ 0 w 306"/>
                  <a:gd name="T1" fmla="*/ 3 h 240"/>
                  <a:gd name="T2" fmla="*/ 2 w 306"/>
                  <a:gd name="T3" fmla="*/ 5 h 240"/>
                  <a:gd name="T4" fmla="*/ 2 w 306"/>
                  <a:gd name="T5" fmla="*/ 3 h 240"/>
                  <a:gd name="T6" fmla="*/ 2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65" name="AutoShape 808"/>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p>
                <a:endParaRPr lang="en-US"/>
              </a:p>
            </p:txBody>
          </p:sp>
          <p:sp>
            <p:nvSpPr>
              <p:cNvPr id="181466" name="AutoShape 809"/>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p>
                <a:endParaRPr lang="en-US"/>
              </a:p>
            </p:txBody>
          </p:sp>
          <p:sp>
            <p:nvSpPr>
              <p:cNvPr id="181467" name="Oval 810"/>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68" name="Oval 811"/>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spcBef>
                    <a:spcPct val="0"/>
                  </a:spcBef>
                  <a:buClrTx/>
                  <a:buSzTx/>
                  <a:buFontTx/>
                  <a:buNone/>
                </a:pPr>
                <a:endParaRPr lang="en-US">
                  <a:solidFill>
                    <a:srgbClr val="FF0000"/>
                  </a:solidFill>
                  <a:cs typeface="Arial" charset="0"/>
                </a:endParaRPr>
              </a:p>
            </p:txBody>
          </p:sp>
          <p:sp>
            <p:nvSpPr>
              <p:cNvPr id="181469" name="Oval 812"/>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70" name="Rectangle 813"/>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p>
                <a:endParaRPr lang="en-US"/>
              </a:p>
            </p:txBody>
          </p:sp>
        </p:grpSp>
        <p:grpSp>
          <p:nvGrpSpPr>
            <p:cNvPr id="181315" name="Group 814"/>
            <p:cNvGrpSpPr>
              <a:grpSpLocks/>
            </p:cNvGrpSpPr>
            <p:nvPr/>
          </p:nvGrpSpPr>
          <p:grpSpPr bwMode="auto">
            <a:xfrm>
              <a:off x="4992" y="3341"/>
              <a:ext cx="143" cy="303"/>
              <a:chOff x="4140" y="429"/>
              <a:chExt cx="1425" cy="2396"/>
            </a:xfrm>
          </p:grpSpPr>
          <p:sp>
            <p:nvSpPr>
              <p:cNvPr id="181415" name="Freeform 815"/>
              <p:cNvSpPr>
                <a:spLocks/>
              </p:cNvSpPr>
              <p:nvPr/>
            </p:nvSpPr>
            <p:spPr bwMode="auto">
              <a:xfrm>
                <a:off x="5268" y="433"/>
                <a:ext cx="283" cy="2286"/>
              </a:xfrm>
              <a:custGeom>
                <a:avLst/>
                <a:gdLst>
                  <a:gd name="T0" fmla="*/ 2 w 354"/>
                  <a:gd name="T1" fmla="*/ 0 h 2742"/>
                  <a:gd name="T2" fmla="*/ 2 w 354"/>
                  <a:gd name="T3" fmla="*/ 7 h 2742"/>
                  <a:gd name="T4" fmla="*/ 2 w 354"/>
                  <a:gd name="T5" fmla="*/ 48 h 2742"/>
                  <a:gd name="T6" fmla="*/ 0 w 354"/>
                  <a:gd name="T7" fmla="*/ 5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16" name="Rectangle 816"/>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1417" name="Freeform 817"/>
              <p:cNvSpPr>
                <a:spLocks/>
              </p:cNvSpPr>
              <p:nvPr/>
            </p:nvSpPr>
            <p:spPr bwMode="auto">
              <a:xfrm>
                <a:off x="5321" y="570"/>
                <a:ext cx="169" cy="2115"/>
              </a:xfrm>
              <a:custGeom>
                <a:avLst/>
                <a:gdLst>
                  <a:gd name="T0" fmla="*/ 2 w 211"/>
                  <a:gd name="T1" fmla="*/ 0 h 2537"/>
                  <a:gd name="T2" fmla="*/ 2 w 211"/>
                  <a:gd name="T3" fmla="*/ 5 h 2537"/>
                  <a:gd name="T4" fmla="*/ 2 w 211"/>
                  <a:gd name="T5" fmla="*/ 45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18" name="Freeform 818"/>
              <p:cNvSpPr>
                <a:spLocks/>
              </p:cNvSpPr>
              <p:nvPr/>
            </p:nvSpPr>
            <p:spPr bwMode="auto">
              <a:xfrm>
                <a:off x="5284" y="1640"/>
                <a:ext cx="263" cy="189"/>
              </a:xfrm>
              <a:custGeom>
                <a:avLst/>
                <a:gdLst>
                  <a:gd name="T0" fmla="*/ 2 w 328"/>
                  <a:gd name="T1" fmla="*/ 0 h 226"/>
                  <a:gd name="T2" fmla="*/ 2 w 328"/>
                  <a:gd name="T3" fmla="*/ 3 h 226"/>
                  <a:gd name="T4" fmla="*/ 2 w 328"/>
                  <a:gd name="T5" fmla="*/ 5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19" name="Rectangle 819"/>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1420" name="Group 820"/>
              <p:cNvGrpSpPr>
                <a:grpSpLocks/>
              </p:cNvGrpSpPr>
              <p:nvPr/>
            </p:nvGrpSpPr>
            <p:grpSpPr bwMode="auto">
              <a:xfrm>
                <a:off x="4749" y="668"/>
                <a:ext cx="581" cy="145"/>
                <a:chOff x="614" y="2568"/>
                <a:chExt cx="725" cy="139"/>
              </a:xfrm>
            </p:grpSpPr>
            <p:sp>
              <p:nvSpPr>
                <p:cNvPr id="181445" name="AutoShape 821"/>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46" name="AutoShape 822"/>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1421" name="Rectangle 823"/>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1422" name="Group 824"/>
              <p:cNvGrpSpPr>
                <a:grpSpLocks/>
              </p:cNvGrpSpPr>
              <p:nvPr/>
            </p:nvGrpSpPr>
            <p:grpSpPr bwMode="auto">
              <a:xfrm>
                <a:off x="4747" y="994"/>
                <a:ext cx="581" cy="134"/>
                <a:chOff x="614" y="2568"/>
                <a:chExt cx="725" cy="139"/>
              </a:xfrm>
            </p:grpSpPr>
            <p:sp>
              <p:nvSpPr>
                <p:cNvPr id="181443" name="AutoShape 825"/>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44" name="AutoShape 826"/>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1423" name="Rectangle 827"/>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p>
                <a:endParaRPr lang="en-US"/>
              </a:p>
            </p:txBody>
          </p:sp>
          <p:sp>
            <p:nvSpPr>
              <p:cNvPr id="181424" name="Rectangle 828"/>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1425" name="Group 829"/>
              <p:cNvGrpSpPr>
                <a:grpSpLocks/>
              </p:cNvGrpSpPr>
              <p:nvPr/>
            </p:nvGrpSpPr>
            <p:grpSpPr bwMode="auto">
              <a:xfrm>
                <a:off x="4735" y="1627"/>
                <a:ext cx="582" cy="151"/>
                <a:chOff x="614" y="2568"/>
                <a:chExt cx="725" cy="139"/>
              </a:xfrm>
            </p:grpSpPr>
            <p:sp>
              <p:nvSpPr>
                <p:cNvPr id="181441" name="AutoShape 830"/>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42" name="AutoShape 831"/>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1426" name="Freeform 832"/>
              <p:cNvSpPr>
                <a:spLocks/>
              </p:cNvSpPr>
              <p:nvPr/>
            </p:nvSpPr>
            <p:spPr bwMode="auto">
              <a:xfrm>
                <a:off x="5288" y="1354"/>
                <a:ext cx="263" cy="188"/>
              </a:xfrm>
              <a:custGeom>
                <a:avLst/>
                <a:gdLst>
                  <a:gd name="T0" fmla="*/ 2 w 328"/>
                  <a:gd name="T1" fmla="*/ 0 h 226"/>
                  <a:gd name="T2" fmla="*/ 2 w 328"/>
                  <a:gd name="T3" fmla="*/ 2 h 226"/>
                  <a:gd name="T4" fmla="*/ 2 w 328"/>
                  <a:gd name="T5" fmla="*/ 4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1427" name="Group 833"/>
              <p:cNvGrpSpPr>
                <a:grpSpLocks/>
              </p:cNvGrpSpPr>
              <p:nvPr/>
            </p:nvGrpSpPr>
            <p:grpSpPr bwMode="auto">
              <a:xfrm>
                <a:off x="4739" y="1327"/>
                <a:ext cx="582" cy="139"/>
                <a:chOff x="614" y="2568"/>
                <a:chExt cx="725" cy="139"/>
              </a:xfrm>
            </p:grpSpPr>
            <p:sp>
              <p:nvSpPr>
                <p:cNvPr id="181439" name="AutoShape 834"/>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40" name="AutoShape 835"/>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1428" name="Rectangle 836"/>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p>
                <a:endParaRPr lang="en-US"/>
              </a:p>
            </p:txBody>
          </p:sp>
          <p:sp>
            <p:nvSpPr>
              <p:cNvPr id="181429" name="Freeform 837"/>
              <p:cNvSpPr>
                <a:spLocks/>
              </p:cNvSpPr>
              <p:nvPr/>
            </p:nvSpPr>
            <p:spPr bwMode="auto">
              <a:xfrm>
                <a:off x="5312" y="1007"/>
                <a:ext cx="237" cy="213"/>
              </a:xfrm>
              <a:custGeom>
                <a:avLst/>
                <a:gdLst>
                  <a:gd name="T0" fmla="*/ 2 w 296"/>
                  <a:gd name="T1" fmla="*/ 0 h 256"/>
                  <a:gd name="T2" fmla="*/ 2 w 296"/>
                  <a:gd name="T3" fmla="*/ 2 h 256"/>
                  <a:gd name="T4" fmla="*/ 2 w 296"/>
                  <a:gd name="T5" fmla="*/ 4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30" name="Freeform 838"/>
              <p:cNvSpPr>
                <a:spLocks/>
              </p:cNvSpPr>
              <p:nvPr/>
            </p:nvSpPr>
            <p:spPr bwMode="auto">
              <a:xfrm>
                <a:off x="5315" y="680"/>
                <a:ext cx="244" cy="240"/>
              </a:xfrm>
              <a:custGeom>
                <a:avLst/>
                <a:gdLst>
                  <a:gd name="T0" fmla="*/ 0 w 304"/>
                  <a:gd name="T1" fmla="*/ 0 h 288"/>
                  <a:gd name="T2" fmla="*/ 2 w 304"/>
                  <a:gd name="T3" fmla="*/ 3 h 288"/>
                  <a:gd name="T4" fmla="*/ 2 w 304"/>
                  <a:gd name="T5" fmla="*/ 6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31" name="Oval 839"/>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32" name="Freeform 840"/>
              <p:cNvSpPr>
                <a:spLocks/>
              </p:cNvSpPr>
              <p:nvPr/>
            </p:nvSpPr>
            <p:spPr bwMode="auto">
              <a:xfrm>
                <a:off x="5302" y="2614"/>
                <a:ext cx="245" cy="200"/>
              </a:xfrm>
              <a:custGeom>
                <a:avLst/>
                <a:gdLst>
                  <a:gd name="T0" fmla="*/ 0 w 306"/>
                  <a:gd name="T1" fmla="*/ 3 h 240"/>
                  <a:gd name="T2" fmla="*/ 2 w 306"/>
                  <a:gd name="T3" fmla="*/ 5 h 240"/>
                  <a:gd name="T4" fmla="*/ 2 w 306"/>
                  <a:gd name="T5" fmla="*/ 3 h 240"/>
                  <a:gd name="T6" fmla="*/ 2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33" name="AutoShape 841"/>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p>
                <a:endParaRPr lang="en-US"/>
              </a:p>
            </p:txBody>
          </p:sp>
          <p:sp>
            <p:nvSpPr>
              <p:cNvPr id="181434" name="AutoShape 842"/>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p>
                <a:endParaRPr lang="en-US"/>
              </a:p>
            </p:txBody>
          </p:sp>
          <p:sp>
            <p:nvSpPr>
              <p:cNvPr id="181435" name="Oval 843"/>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36" name="Oval 844"/>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spcBef>
                    <a:spcPct val="0"/>
                  </a:spcBef>
                  <a:buClrTx/>
                  <a:buSzTx/>
                  <a:buFontTx/>
                  <a:buNone/>
                </a:pPr>
                <a:endParaRPr lang="en-US">
                  <a:solidFill>
                    <a:srgbClr val="FF0000"/>
                  </a:solidFill>
                  <a:cs typeface="Arial" charset="0"/>
                </a:endParaRPr>
              </a:p>
            </p:txBody>
          </p:sp>
          <p:sp>
            <p:nvSpPr>
              <p:cNvPr id="181437" name="Oval 845"/>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1438" name="Rectangle 846"/>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p>
                <a:endParaRPr lang="en-US"/>
              </a:p>
            </p:txBody>
          </p:sp>
        </p:grpSp>
        <p:grpSp>
          <p:nvGrpSpPr>
            <p:cNvPr id="181316" name="Group 847"/>
            <p:cNvGrpSpPr>
              <a:grpSpLocks/>
            </p:cNvGrpSpPr>
            <p:nvPr/>
          </p:nvGrpSpPr>
          <p:grpSpPr bwMode="auto">
            <a:xfrm>
              <a:off x="3340" y="1287"/>
              <a:ext cx="337" cy="257"/>
              <a:chOff x="877" y="1008"/>
              <a:chExt cx="2747" cy="2591"/>
            </a:xfrm>
          </p:grpSpPr>
          <p:pic>
            <p:nvPicPr>
              <p:cNvPr id="181392" name="Picture 848" descr="antenna_stylize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393" name="Picture 849" descr="laptop_keyboard"/>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394" name="Freeform 850"/>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81395" name="Picture 851" descr="screen"/>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396" name="Freeform 852"/>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97" name="Freeform 853"/>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98" name="Freeform 854"/>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99" name="Freeform 855"/>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00" name="Freeform 856"/>
              <p:cNvSpPr>
                <a:spLocks/>
              </p:cNvSpPr>
              <p:nvPr/>
            </p:nvSpPr>
            <p:spPr bwMode="auto">
              <a:xfrm>
                <a:off x="3195" y="1755"/>
                <a:ext cx="429" cy="1187"/>
              </a:xfrm>
              <a:custGeom>
                <a:avLst/>
                <a:gdLst>
                  <a:gd name="T0" fmla="*/ 1 w 637"/>
                  <a:gd name="T1" fmla="*/ 0 h 1659"/>
                  <a:gd name="T2" fmla="*/ 1 w 637"/>
                  <a:gd name="T3" fmla="*/ 0 h 1659"/>
                  <a:gd name="T4" fmla="*/ 1 w 637"/>
                  <a:gd name="T5" fmla="*/ 1 h 1659"/>
                  <a:gd name="T6" fmla="*/ 0 w 637"/>
                  <a:gd name="T7" fmla="*/ 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01" name="Freeform 857"/>
              <p:cNvSpPr>
                <a:spLocks/>
              </p:cNvSpPr>
              <p:nvPr/>
            </p:nvSpPr>
            <p:spPr bwMode="auto">
              <a:xfrm>
                <a:off x="1734" y="2587"/>
                <a:ext cx="1494" cy="394"/>
              </a:xfrm>
              <a:custGeom>
                <a:avLst/>
                <a:gdLst>
                  <a:gd name="T0" fmla="*/ 0 w 2216"/>
                  <a:gd name="T1" fmla="*/ 0 h 550"/>
                  <a:gd name="T2" fmla="*/ 1 w 2216"/>
                  <a:gd name="T3" fmla="*/ 1 h 550"/>
                  <a:gd name="T4" fmla="*/ 1 w 2216"/>
                  <a:gd name="T5" fmla="*/ 1 h 550"/>
                  <a:gd name="T6" fmla="*/ 1 w 2216"/>
                  <a:gd name="T7" fmla="*/ 1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1402" name="Group 858"/>
              <p:cNvGrpSpPr>
                <a:grpSpLocks/>
              </p:cNvGrpSpPr>
              <p:nvPr/>
            </p:nvGrpSpPr>
            <p:grpSpPr bwMode="auto">
              <a:xfrm>
                <a:off x="1709" y="3008"/>
                <a:ext cx="507" cy="234"/>
                <a:chOff x="1740" y="2642"/>
                <a:chExt cx="752" cy="327"/>
              </a:xfrm>
            </p:grpSpPr>
            <p:sp>
              <p:nvSpPr>
                <p:cNvPr id="181409" name="Freeform 859"/>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10" name="Freeform 860"/>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11" name="Freeform 861"/>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12" name="Freeform 862"/>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13" name="Freeform 863"/>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14" name="Freeform 864"/>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81403" name="Freeform 865"/>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04" name="Freeform 866"/>
              <p:cNvSpPr>
                <a:spLocks/>
              </p:cNvSpPr>
              <p:nvPr/>
            </p:nvSpPr>
            <p:spPr bwMode="auto">
              <a:xfrm>
                <a:off x="1010" y="3084"/>
                <a:ext cx="1571" cy="469"/>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05" name="Freeform 867"/>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06" name="Freeform 868"/>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07" name="Freeform 869"/>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408" name="Freeform 870"/>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grpSp>
          <p:nvGrpSpPr>
            <p:cNvPr id="181317" name="Group 871"/>
            <p:cNvGrpSpPr>
              <a:grpSpLocks/>
            </p:cNvGrpSpPr>
            <p:nvPr/>
          </p:nvGrpSpPr>
          <p:grpSpPr bwMode="auto">
            <a:xfrm>
              <a:off x="4329" y="3456"/>
              <a:ext cx="299" cy="257"/>
              <a:chOff x="877" y="1008"/>
              <a:chExt cx="2747" cy="2591"/>
            </a:xfrm>
          </p:grpSpPr>
          <p:pic>
            <p:nvPicPr>
              <p:cNvPr id="181369" name="Picture 872" descr="antenna_stylized"/>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370" name="Picture 873" descr="laptop_keyboar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371" name="Freeform 874"/>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81372" name="Picture 875" descr="screen"/>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373" name="Freeform 876"/>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74" name="Freeform 877"/>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75" name="Freeform 878"/>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76" name="Freeform 879"/>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77" name="Freeform 880"/>
              <p:cNvSpPr>
                <a:spLocks/>
              </p:cNvSpPr>
              <p:nvPr/>
            </p:nvSpPr>
            <p:spPr bwMode="auto">
              <a:xfrm>
                <a:off x="3195" y="1755"/>
                <a:ext cx="429" cy="1187"/>
              </a:xfrm>
              <a:custGeom>
                <a:avLst/>
                <a:gdLst>
                  <a:gd name="T0" fmla="*/ 1 w 637"/>
                  <a:gd name="T1" fmla="*/ 0 h 1659"/>
                  <a:gd name="T2" fmla="*/ 1 w 637"/>
                  <a:gd name="T3" fmla="*/ 0 h 1659"/>
                  <a:gd name="T4" fmla="*/ 1 w 637"/>
                  <a:gd name="T5" fmla="*/ 1 h 1659"/>
                  <a:gd name="T6" fmla="*/ 0 w 637"/>
                  <a:gd name="T7" fmla="*/ 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78" name="Freeform 881"/>
              <p:cNvSpPr>
                <a:spLocks/>
              </p:cNvSpPr>
              <p:nvPr/>
            </p:nvSpPr>
            <p:spPr bwMode="auto">
              <a:xfrm>
                <a:off x="1734" y="2587"/>
                <a:ext cx="1494" cy="394"/>
              </a:xfrm>
              <a:custGeom>
                <a:avLst/>
                <a:gdLst>
                  <a:gd name="T0" fmla="*/ 0 w 2216"/>
                  <a:gd name="T1" fmla="*/ 0 h 550"/>
                  <a:gd name="T2" fmla="*/ 1 w 2216"/>
                  <a:gd name="T3" fmla="*/ 1 h 550"/>
                  <a:gd name="T4" fmla="*/ 1 w 2216"/>
                  <a:gd name="T5" fmla="*/ 1 h 550"/>
                  <a:gd name="T6" fmla="*/ 1 w 2216"/>
                  <a:gd name="T7" fmla="*/ 1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1379" name="Group 882"/>
              <p:cNvGrpSpPr>
                <a:grpSpLocks/>
              </p:cNvGrpSpPr>
              <p:nvPr/>
            </p:nvGrpSpPr>
            <p:grpSpPr bwMode="auto">
              <a:xfrm>
                <a:off x="1709" y="3008"/>
                <a:ext cx="507" cy="234"/>
                <a:chOff x="1740" y="2642"/>
                <a:chExt cx="752" cy="327"/>
              </a:xfrm>
            </p:grpSpPr>
            <p:sp>
              <p:nvSpPr>
                <p:cNvPr id="181386" name="Freeform 883"/>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87" name="Freeform 884"/>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88" name="Freeform 885"/>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89" name="Freeform 886"/>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90" name="Freeform 887"/>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91" name="Freeform 888"/>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81380" name="Freeform 889"/>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81" name="Freeform 890"/>
              <p:cNvSpPr>
                <a:spLocks/>
              </p:cNvSpPr>
              <p:nvPr/>
            </p:nvSpPr>
            <p:spPr bwMode="auto">
              <a:xfrm>
                <a:off x="1010" y="3084"/>
                <a:ext cx="1571" cy="469"/>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82" name="Freeform 891"/>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83" name="Freeform 892"/>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84" name="Freeform 893"/>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85" name="Freeform 894"/>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grpSp>
          <p:nvGrpSpPr>
            <p:cNvPr id="181318" name="Group 895"/>
            <p:cNvGrpSpPr>
              <a:grpSpLocks/>
            </p:cNvGrpSpPr>
            <p:nvPr/>
          </p:nvGrpSpPr>
          <p:grpSpPr bwMode="auto">
            <a:xfrm>
              <a:off x="3503" y="1916"/>
              <a:ext cx="280" cy="257"/>
              <a:chOff x="877" y="1008"/>
              <a:chExt cx="2747" cy="2591"/>
            </a:xfrm>
          </p:grpSpPr>
          <p:pic>
            <p:nvPicPr>
              <p:cNvPr id="181346" name="Picture 896" descr="antenna_stylized"/>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347" name="Picture 897" descr="laptop_keyboard"/>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348" name="Freeform 898"/>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81349" name="Picture 899" descr="screen"/>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350" name="Freeform 900"/>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51" name="Freeform 901"/>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52" name="Freeform 902"/>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53" name="Freeform 903"/>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54" name="Freeform 904"/>
              <p:cNvSpPr>
                <a:spLocks/>
              </p:cNvSpPr>
              <p:nvPr/>
            </p:nvSpPr>
            <p:spPr bwMode="auto">
              <a:xfrm>
                <a:off x="3195" y="1755"/>
                <a:ext cx="429" cy="1187"/>
              </a:xfrm>
              <a:custGeom>
                <a:avLst/>
                <a:gdLst>
                  <a:gd name="T0" fmla="*/ 1 w 637"/>
                  <a:gd name="T1" fmla="*/ 0 h 1659"/>
                  <a:gd name="T2" fmla="*/ 1 w 637"/>
                  <a:gd name="T3" fmla="*/ 0 h 1659"/>
                  <a:gd name="T4" fmla="*/ 1 w 637"/>
                  <a:gd name="T5" fmla="*/ 1 h 1659"/>
                  <a:gd name="T6" fmla="*/ 0 w 637"/>
                  <a:gd name="T7" fmla="*/ 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55" name="Freeform 905"/>
              <p:cNvSpPr>
                <a:spLocks/>
              </p:cNvSpPr>
              <p:nvPr/>
            </p:nvSpPr>
            <p:spPr bwMode="auto">
              <a:xfrm>
                <a:off x="1734" y="2587"/>
                <a:ext cx="1494" cy="394"/>
              </a:xfrm>
              <a:custGeom>
                <a:avLst/>
                <a:gdLst>
                  <a:gd name="T0" fmla="*/ 0 w 2216"/>
                  <a:gd name="T1" fmla="*/ 0 h 550"/>
                  <a:gd name="T2" fmla="*/ 1 w 2216"/>
                  <a:gd name="T3" fmla="*/ 1 h 550"/>
                  <a:gd name="T4" fmla="*/ 1 w 2216"/>
                  <a:gd name="T5" fmla="*/ 1 h 550"/>
                  <a:gd name="T6" fmla="*/ 1 w 2216"/>
                  <a:gd name="T7" fmla="*/ 1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1356" name="Group 906"/>
              <p:cNvGrpSpPr>
                <a:grpSpLocks/>
              </p:cNvGrpSpPr>
              <p:nvPr/>
            </p:nvGrpSpPr>
            <p:grpSpPr bwMode="auto">
              <a:xfrm>
                <a:off x="1709" y="3008"/>
                <a:ext cx="507" cy="234"/>
                <a:chOff x="1740" y="2642"/>
                <a:chExt cx="752" cy="327"/>
              </a:xfrm>
            </p:grpSpPr>
            <p:sp>
              <p:nvSpPr>
                <p:cNvPr id="181363" name="Freeform 907"/>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64" name="Freeform 908"/>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65" name="Freeform 909"/>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66" name="Freeform 910"/>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67" name="Freeform 911"/>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68" name="Freeform 912"/>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81357" name="Freeform 913"/>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58" name="Freeform 914"/>
              <p:cNvSpPr>
                <a:spLocks/>
              </p:cNvSpPr>
              <p:nvPr/>
            </p:nvSpPr>
            <p:spPr bwMode="auto">
              <a:xfrm>
                <a:off x="1010" y="3084"/>
                <a:ext cx="1571" cy="469"/>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59" name="Freeform 915"/>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60" name="Freeform 916"/>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61" name="Freeform 917"/>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62" name="Freeform 918"/>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grpSp>
          <p:nvGrpSpPr>
            <p:cNvPr id="181319" name="Group 919"/>
            <p:cNvGrpSpPr>
              <a:grpSpLocks/>
            </p:cNvGrpSpPr>
            <p:nvPr/>
          </p:nvGrpSpPr>
          <p:grpSpPr bwMode="auto">
            <a:xfrm flipH="1">
              <a:off x="3742" y="2030"/>
              <a:ext cx="261" cy="235"/>
              <a:chOff x="2839" y="3501"/>
              <a:chExt cx="755" cy="803"/>
            </a:xfrm>
          </p:grpSpPr>
          <p:pic>
            <p:nvPicPr>
              <p:cNvPr id="181344" name="Picture 920" descr="desktop_computer_stylized_mediu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345" name="Freeform 921"/>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1320" name="Group 922"/>
            <p:cNvGrpSpPr>
              <a:grpSpLocks/>
            </p:cNvGrpSpPr>
            <p:nvPr/>
          </p:nvGrpSpPr>
          <p:grpSpPr bwMode="auto">
            <a:xfrm>
              <a:off x="4603" y="3416"/>
              <a:ext cx="299" cy="257"/>
              <a:chOff x="877" y="1008"/>
              <a:chExt cx="2747" cy="2591"/>
            </a:xfrm>
          </p:grpSpPr>
          <p:pic>
            <p:nvPicPr>
              <p:cNvPr id="181321" name="Picture 923" descr="antenna_stylized"/>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322" name="Picture 924" descr="laptop_keyboar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323" name="Freeform 925"/>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81324" name="Picture 926" descr="screen"/>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325" name="Freeform 927"/>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26" name="Freeform 928"/>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27" name="Freeform 929"/>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28" name="Freeform 930"/>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29" name="Freeform 931"/>
              <p:cNvSpPr>
                <a:spLocks/>
              </p:cNvSpPr>
              <p:nvPr/>
            </p:nvSpPr>
            <p:spPr bwMode="auto">
              <a:xfrm>
                <a:off x="3195" y="1755"/>
                <a:ext cx="429" cy="1187"/>
              </a:xfrm>
              <a:custGeom>
                <a:avLst/>
                <a:gdLst>
                  <a:gd name="T0" fmla="*/ 1 w 637"/>
                  <a:gd name="T1" fmla="*/ 0 h 1659"/>
                  <a:gd name="T2" fmla="*/ 1 w 637"/>
                  <a:gd name="T3" fmla="*/ 0 h 1659"/>
                  <a:gd name="T4" fmla="*/ 1 w 637"/>
                  <a:gd name="T5" fmla="*/ 1 h 1659"/>
                  <a:gd name="T6" fmla="*/ 0 w 637"/>
                  <a:gd name="T7" fmla="*/ 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30" name="Freeform 932"/>
              <p:cNvSpPr>
                <a:spLocks/>
              </p:cNvSpPr>
              <p:nvPr/>
            </p:nvSpPr>
            <p:spPr bwMode="auto">
              <a:xfrm>
                <a:off x="1734" y="2587"/>
                <a:ext cx="1494" cy="394"/>
              </a:xfrm>
              <a:custGeom>
                <a:avLst/>
                <a:gdLst>
                  <a:gd name="T0" fmla="*/ 0 w 2216"/>
                  <a:gd name="T1" fmla="*/ 0 h 550"/>
                  <a:gd name="T2" fmla="*/ 1 w 2216"/>
                  <a:gd name="T3" fmla="*/ 1 h 550"/>
                  <a:gd name="T4" fmla="*/ 1 w 2216"/>
                  <a:gd name="T5" fmla="*/ 1 h 550"/>
                  <a:gd name="T6" fmla="*/ 1 w 2216"/>
                  <a:gd name="T7" fmla="*/ 1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1331" name="Group 933"/>
              <p:cNvGrpSpPr>
                <a:grpSpLocks/>
              </p:cNvGrpSpPr>
              <p:nvPr/>
            </p:nvGrpSpPr>
            <p:grpSpPr bwMode="auto">
              <a:xfrm>
                <a:off x="1709" y="3008"/>
                <a:ext cx="507" cy="234"/>
                <a:chOff x="1740" y="2642"/>
                <a:chExt cx="752" cy="327"/>
              </a:xfrm>
            </p:grpSpPr>
            <p:sp>
              <p:nvSpPr>
                <p:cNvPr id="181338" name="Freeform 934"/>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39" name="Freeform 935"/>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40" name="Freeform 936"/>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41" name="Freeform 937"/>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42" name="Freeform 938"/>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43" name="Freeform 939"/>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81332" name="Freeform 940"/>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33" name="Freeform 941"/>
              <p:cNvSpPr>
                <a:spLocks/>
              </p:cNvSpPr>
              <p:nvPr/>
            </p:nvSpPr>
            <p:spPr bwMode="auto">
              <a:xfrm>
                <a:off x="1010" y="3084"/>
                <a:ext cx="1571" cy="469"/>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34" name="Freeform 942"/>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35" name="Freeform 943"/>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36" name="Freeform 944"/>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1337" name="Freeform 945"/>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grpSp>
      <p:sp>
        <p:nvSpPr>
          <p:cNvPr id="181254" name="Line 1034"/>
          <p:cNvSpPr>
            <a:spLocks noChangeShapeType="1"/>
          </p:cNvSpPr>
          <p:nvPr/>
        </p:nvSpPr>
        <p:spPr bwMode="auto">
          <a:xfrm flipH="1">
            <a:off x="7307264" y="1597026"/>
            <a:ext cx="828675" cy="1203325"/>
          </a:xfrm>
          <a:prstGeom prst="line">
            <a:avLst/>
          </a:prstGeom>
          <a:noFill/>
          <a:ln w="76200">
            <a:solidFill>
              <a:srgbClr val="CC00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81255" name="Line 1035"/>
          <p:cNvSpPr>
            <a:spLocks noChangeShapeType="1"/>
          </p:cNvSpPr>
          <p:nvPr/>
        </p:nvSpPr>
        <p:spPr bwMode="auto">
          <a:xfrm>
            <a:off x="7181851" y="3160713"/>
            <a:ext cx="30163" cy="1555750"/>
          </a:xfrm>
          <a:prstGeom prst="line">
            <a:avLst/>
          </a:prstGeom>
          <a:noFill/>
          <a:ln w="76200">
            <a:solidFill>
              <a:srgbClr val="CC00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81256" name="Line 1036"/>
          <p:cNvSpPr>
            <a:spLocks noChangeShapeType="1"/>
          </p:cNvSpPr>
          <p:nvPr/>
        </p:nvSpPr>
        <p:spPr bwMode="auto">
          <a:xfrm>
            <a:off x="7642225" y="3260725"/>
            <a:ext cx="1296988" cy="2038350"/>
          </a:xfrm>
          <a:prstGeom prst="line">
            <a:avLst/>
          </a:prstGeom>
          <a:noFill/>
          <a:ln w="76200">
            <a:solidFill>
              <a:srgbClr val="CC00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3" name="Slide Number Placeholder 2">
            <a:extLst>
              <a:ext uri="{FF2B5EF4-FFF2-40B4-BE49-F238E27FC236}">
                <a16:creationId xmlns:a16="http://schemas.microsoft.com/office/drawing/2014/main" id="{BCF84EA7-69D2-DD4E-9680-C972F7B54CB0}"/>
              </a:ext>
            </a:extLst>
          </p:cNvPr>
          <p:cNvSpPr>
            <a:spLocks noGrp="1"/>
          </p:cNvSpPr>
          <p:nvPr>
            <p:ph type="sldNum" sz="quarter" idx="12"/>
          </p:nvPr>
        </p:nvSpPr>
        <p:spPr/>
        <p:txBody>
          <a:bodyPr/>
          <a:lstStyle/>
          <a:p>
            <a:pPr>
              <a:defRPr/>
            </a:pPr>
            <a:fld id="{1F5170A0-52D5-1B41-B29A-4B6C4813F48B}" type="slidenum">
              <a:rPr lang="en-US" smtClean="0"/>
              <a:pPr>
                <a:defRPr/>
              </a:pPr>
              <a:t>90</a:t>
            </a:fld>
            <a:endParaRPr lang="en-US" dirty="0"/>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3299" name="Rectangle 2"/>
          <p:cNvSpPr>
            <a:spLocks noGrp="1" noChangeArrowheads="1"/>
          </p:cNvSpPr>
          <p:nvPr>
            <p:ph type="title"/>
          </p:nvPr>
        </p:nvSpPr>
        <p:spPr>
          <a:xfrm>
            <a:off x="1822451" y="153988"/>
            <a:ext cx="8520113" cy="773112"/>
          </a:xfrm>
        </p:spPr>
        <p:txBody>
          <a:bodyPr/>
          <a:lstStyle/>
          <a:p>
            <a:r>
              <a:rPr lang="en-US" sz="3600" dirty="0">
                <a:latin typeface="Gill Sans MT" charset="0"/>
              </a:rPr>
              <a:t>File distribution: client-server vs. P2P</a:t>
            </a:r>
          </a:p>
        </p:txBody>
      </p:sp>
      <p:sp>
        <p:nvSpPr>
          <p:cNvPr id="183300" name="Rectangle 3"/>
          <p:cNvSpPr>
            <a:spLocks noGrp="1" noChangeArrowheads="1"/>
          </p:cNvSpPr>
          <p:nvPr>
            <p:ph idx="1"/>
          </p:nvPr>
        </p:nvSpPr>
        <p:spPr>
          <a:xfrm>
            <a:off x="1989139" y="1227138"/>
            <a:ext cx="8258175" cy="882650"/>
          </a:xfrm>
        </p:spPr>
        <p:txBody>
          <a:bodyPr>
            <a:normAutofit fontScale="77500" lnSpcReduction="20000"/>
          </a:bodyPr>
          <a:lstStyle/>
          <a:p>
            <a:pPr>
              <a:buFont typeface="Wingdings" charset="0"/>
              <a:buNone/>
            </a:pPr>
            <a:r>
              <a:rPr lang="en-US" i="1" u="sng">
                <a:solidFill>
                  <a:srgbClr val="CC0000"/>
                </a:solidFill>
                <a:latin typeface="Gill Sans MT" charset="0"/>
              </a:rPr>
              <a:t>Question</a:t>
            </a:r>
            <a:r>
              <a:rPr lang="en-US" i="1">
                <a:solidFill>
                  <a:srgbClr val="CC0000"/>
                </a:solidFill>
                <a:latin typeface="Gill Sans MT" charset="0"/>
              </a:rPr>
              <a:t>:</a:t>
            </a:r>
            <a:r>
              <a:rPr lang="en-US">
                <a:latin typeface="Gill Sans MT" charset="0"/>
              </a:rPr>
              <a:t> how much time to distribute file (size </a:t>
            </a:r>
            <a:r>
              <a:rPr lang="en-US" i="1">
                <a:latin typeface="Gill Sans MT" charset="0"/>
              </a:rPr>
              <a:t>F</a:t>
            </a:r>
            <a:r>
              <a:rPr lang="en-US">
                <a:latin typeface="Gill Sans MT" charset="0"/>
              </a:rPr>
              <a:t>) from one server to </a:t>
            </a:r>
            <a:r>
              <a:rPr lang="en-US" i="1">
                <a:latin typeface="Gill Sans MT" charset="0"/>
              </a:rPr>
              <a:t>N  peers</a:t>
            </a:r>
            <a:r>
              <a:rPr lang="en-US">
                <a:latin typeface="Gill Sans MT" charset="0"/>
              </a:rPr>
              <a:t>?</a:t>
            </a:r>
          </a:p>
          <a:p>
            <a:pPr lvl="1"/>
            <a:r>
              <a:rPr lang="en-US">
                <a:latin typeface="Gill Sans MT" charset="0"/>
              </a:rPr>
              <a:t>peer upload/download capacity is limited resource</a:t>
            </a:r>
          </a:p>
        </p:txBody>
      </p:sp>
      <p:sp>
        <p:nvSpPr>
          <p:cNvPr id="183301" name="Freeform 4"/>
          <p:cNvSpPr>
            <a:spLocks/>
          </p:cNvSpPr>
          <p:nvPr/>
        </p:nvSpPr>
        <p:spPr bwMode="auto">
          <a:xfrm>
            <a:off x="3808414" y="4087814"/>
            <a:ext cx="3775075" cy="17557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3302" name="Line 14"/>
          <p:cNvSpPr>
            <a:spLocks noChangeShapeType="1"/>
          </p:cNvSpPr>
          <p:nvPr/>
        </p:nvSpPr>
        <p:spPr bwMode="auto">
          <a:xfrm>
            <a:off x="3343276" y="4051300"/>
            <a:ext cx="803275" cy="31115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83303" name="Text Box 15"/>
          <p:cNvSpPr txBox="1">
            <a:spLocks noChangeArrowheads="1"/>
          </p:cNvSpPr>
          <p:nvPr/>
        </p:nvSpPr>
        <p:spPr bwMode="auto">
          <a:xfrm>
            <a:off x="3627438" y="3849688"/>
            <a:ext cx="387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t>u</a:t>
            </a:r>
            <a:r>
              <a:rPr lang="en-US" sz="1800" i="1" baseline="-25000"/>
              <a:t>s</a:t>
            </a:r>
          </a:p>
        </p:txBody>
      </p:sp>
      <p:sp>
        <p:nvSpPr>
          <p:cNvPr id="183304" name="Line 39"/>
          <p:cNvSpPr>
            <a:spLocks noChangeShapeType="1"/>
          </p:cNvSpPr>
          <p:nvPr/>
        </p:nvSpPr>
        <p:spPr bwMode="auto">
          <a:xfrm>
            <a:off x="2900363" y="4962525"/>
            <a:ext cx="10160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83305" name="Line 40"/>
          <p:cNvSpPr>
            <a:spLocks noChangeShapeType="1"/>
          </p:cNvSpPr>
          <p:nvPr/>
        </p:nvSpPr>
        <p:spPr bwMode="auto">
          <a:xfrm flipH="1">
            <a:off x="2955925" y="5110163"/>
            <a:ext cx="10033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83306" name="Text Box 41"/>
          <p:cNvSpPr txBox="1">
            <a:spLocks noChangeArrowheads="1"/>
          </p:cNvSpPr>
          <p:nvPr/>
        </p:nvSpPr>
        <p:spPr bwMode="auto">
          <a:xfrm>
            <a:off x="3189288" y="457358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t>u</a:t>
            </a:r>
            <a:r>
              <a:rPr lang="en-US" sz="1800" i="1" baseline="-25000"/>
              <a:t>N</a:t>
            </a:r>
          </a:p>
        </p:txBody>
      </p:sp>
      <p:sp>
        <p:nvSpPr>
          <p:cNvPr id="183307" name="Text Box 42"/>
          <p:cNvSpPr txBox="1">
            <a:spLocks noChangeArrowheads="1"/>
          </p:cNvSpPr>
          <p:nvPr/>
        </p:nvSpPr>
        <p:spPr bwMode="auto">
          <a:xfrm>
            <a:off x="3170238" y="5087938"/>
            <a:ext cx="609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t>d</a:t>
            </a:r>
            <a:r>
              <a:rPr lang="en-US" sz="1800" i="1" baseline="-25000"/>
              <a:t>N</a:t>
            </a:r>
          </a:p>
        </p:txBody>
      </p:sp>
      <p:sp>
        <p:nvSpPr>
          <p:cNvPr id="183308" name="Text Box 43"/>
          <p:cNvSpPr txBox="1">
            <a:spLocks noChangeArrowheads="1"/>
          </p:cNvSpPr>
          <p:nvPr/>
        </p:nvSpPr>
        <p:spPr bwMode="auto">
          <a:xfrm>
            <a:off x="2670176" y="4071938"/>
            <a:ext cx="117316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eaLnBrk="1" hangingPunct="1">
              <a:spcBef>
                <a:spcPct val="0"/>
              </a:spcBef>
              <a:buClrTx/>
              <a:buSzTx/>
              <a:buFontTx/>
              <a:buNone/>
            </a:pPr>
            <a:r>
              <a:rPr lang="en-US" sz="1800"/>
              <a:t>server</a:t>
            </a:r>
            <a:endParaRPr lang="en-US" sz="1800" baseline="-25000"/>
          </a:p>
        </p:txBody>
      </p:sp>
      <p:sp>
        <p:nvSpPr>
          <p:cNvPr id="183309" name="Text Box 44"/>
          <p:cNvSpPr txBox="1">
            <a:spLocks noChangeArrowheads="1"/>
          </p:cNvSpPr>
          <p:nvPr/>
        </p:nvSpPr>
        <p:spPr bwMode="auto">
          <a:xfrm>
            <a:off x="4349750" y="4598988"/>
            <a:ext cx="25463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eaLnBrk="1" hangingPunct="1">
              <a:spcBef>
                <a:spcPct val="0"/>
              </a:spcBef>
              <a:buClrTx/>
              <a:buSzTx/>
              <a:buFontTx/>
              <a:buNone/>
            </a:pPr>
            <a:r>
              <a:rPr lang="en-US" sz="1800">
                <a:solidFill>
                  <a:schemeClr val="bg1"/>
                </a:solidFill>
              </a:rPr>
              <a:t>network (with abundant</a:t>
            </a:r>
          </a:p>
          <a:p>
            <a:pPr algn="ctr" eaLnBrk="1" hangingPunct="1">
              <a:spcBef>
                <a:spcPct val="0"/>
              </a:spcBef>
              <a:buClrTx/>
              <a:buSzTx/>
              <a:buFontTx/>
              <a:buNone/>
            </a:pPr>
            <a:r>
              <a:rPr lang="en-US" sz="1800">
                <a:solidFill>
                  <a:schemeClr val="bg1"/>
                </a:solidFill>
              </a:rPr>
              <a:t> bandwidth)</a:t>
            </a:r>
          </a:p>
        </p:txBody>
      </p:sp>
      <p:sp>
        <p:nvSpPr>
          <p:cNvPr id="183310" name="Text Box 47"/>
          <p:cNvSpPr txBox="1">
            <a:spLocks noChangeArrowheads="1"/>
          </p:cNvSpPr>
          <p:nvPr/>
        </p:nvSpPr>
        <p:spPr bwMode="auto">
          <a:xfrm>
            <a:off x="1778000" y="3824288"/>
            <a:ext cx="13970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eaLnBrk="1" hangingPunct="1">
              <a:spcBef>
                <a:spcPct val="0"/>
              </a:spcBef>
              <a:buClrTx/>
              <a:buSzTx/>
              <a:buFontTx/>
              <a:buNone/>
            </a:pPr>
            <a:r>
              <a:rPr lang="en-US" sz="1600" i="1"/>
              <a:t>file, size F</a:t>
            </a:r>
            <a:endParaRPr lang="en-US" sz="1600" i="1" baseline="-25000"/>
          </a:p>
        </p:txBody>
      </p:sp>
      <p:sp>
        <p:nvSpPr>
          <p:cNvPr id="183311" name="Text Box 49"/>
          <p:cNvSpPr txBox="1">
            <a:spLocks noChangeArrowheads="1"/>
          </p:cNvSpPr>
          <p:nvPr/>
        </p:nvSpPr>
        <p:spPr bwMode="auto">
          <a:xfrm>
            <a:off x="3016250" y="2725738"/>
            <a:ext cx="2014538" cy="55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lnSpc>
                <a:spcPct val="85000"/>
              </a:lnSpc>
              <a:spcBef>
                <a:spcPct val="0"/>
              </a:spcBef>
              <a:buClrTx/>
              <a:buSzTx/>
              <a:buFontTx/>
              <a:buNone/>
            </a:pPr>
            <a:r>
              <a:rPr lang="en-US" sz="1800" b="1" i="1">
                <a:solidFill>
                  <a:srgbClr val="CC0000"/>
                </a:solidFill>
              </a:rPr>
              <a:t>u</a:t>
            </a:r>
            <a:r>
              <a:rPr lang="en-US" sz="1800" b="1" i="1" baseline="-25000">
                <a:solidFill>
                  <a:srgbClr val="CC0000"/>
                </a:solidFill>
              </a:rPr>
              <a:t>s</a:t>
            </a:r>
            <a:r>
              <a:rPr lang="en-US" sz="1800" b="1" i="1">
                <a:solidFill>
                  <a:srgbClr val="CC0000"/>
                </a:solidFill>
              </a:rPr>
              <a:t>:</a:t>
            </a:r>
            <a:r>
              <a:rPr lang="en-US" sz="1800"/>
              <a:t> server upload capacity</a:t>
            </a:r>
          </a:p>
        </p:txBody>
      </p:sp>
      <p:sp>
        <p:nvSpPr>
          <p:cNvPr id="183312" name="Text Box 50"/>
          <p:cNvSpPr txBox="1">
            <a:spLocks noChangeArrowheads="1"/>
          </p:cNvSpPr>
          <p:nvPr/>
        </p:nvSpPr>
        <p:spPr bwMode="auto">
          <a:xfrm>
            <a:off x="7800975" y="5491163"/>
            <a:ext cx="2590800" cy="55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lnSpc>
                <a:spcPct val="85000"/>
              </a:lnSpc>
              <a:spcBef>
                <a:spcPct val="0"/>
              </a:spcBef>
              <a:buClrTx/>
              <a:buSzTx/>
              <a:buFontTx/>
              <a:buNone/>
            </a:pPr>
            <a:r>
              <a:rPr lang="en-US" sz="1800" b="1" i="1">
                <a:solidFill>
                  <a:srgbClr val="CC0000"/>
                </a:solidFill>
              </a:rPr>
              <a:t>u</a:t>
            </a:r>
            <a:r>
              <a:rPr lang="en-US" sz="1800" b="1" i="1" baseline="-25000">
                <a:solidFill>
                  <a:srgbClr val="CC0000"/>
                </a:solidFill>
              </a:rPr>
              <a:t>i</a:t>
            </a:r>
            <a:r>
              <a:rPr lang="en-US" sz="1800" b="1" i="1">
                <a:solidFill>
                  <a:srgbClr val="CC0000"/>
                </a:solidFill>
              </a:rPr>
              <a:t>:</a:t>
            </a:r>
            <a:r>
              <a:rPr lang="en-US" sz="1800"/>
              <a:t> peer i upload capacity</a:t>
            </a:r>
          </a:p>
        </p:txBody>
      </p:sp>
      <p:sp>
        <p:nvSpPr>
          <p:cNvPr id="183313" name="Text Box 51"/>
          <p:cNvSpPr txBox="1">
            <a:spLocks noChangeArrowheads="1"/>
          </p:cNvSpPr>
          <p:nvPr/>
        </p:nvSpPr>
        <p:spPr bwMode="auto">
          <a:xfrm>
            <a:off x="7881939" y="3622675"/>
            <a:ext cx="2122487" cy="55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lnSpc>
                <a:spcPct val="85000"/>
              </a:lnSpc>
              <a:spcBef>
                <a:spcPct val="0"/>
              </a:spcBef>
              <a:buClrTx/>
              <a:buSzTx/>
              <a:buFontTx/>
              <a:buNone/>
            </a:pPr>
            <a:r>
              <a:rPr lang="en-US" sz="1800" b="1" i="1">
                <a:solidFill>
                  <a:srgbClr val="CC0000"/>
                </a:solidFill>
              </a:rPr>
              <a:t>d</a:t>
            </a:r>
            <a:r>
              <a:rPr lang="en-US" sz="1800" b="1" i="1" baseline="-25000">
                <a:solidFill>
                  <a:srgbClr val="CC0000"/>
                </a:solidFill>
              </a:rPr>
              <a:t>i</a:t>
            </a:r>
            <a:r>
              <a:rPr lang="en-US" sz="1800" b="1" i="1">
                <a:solidFill>
                  <a:srgbClr val="CC0000"/>
                </a:solidFill>
              </a:rPr>
              <a:t>:</a:t>
            </a:r>
            <a:r>
              <a:rPr lang="en-US" sz="1800"/>
              <a:t> peer i download capacity</a:t>
            </a:r>
          </a:p>
        </p:txBody>
      </p:sp>
      <p:sp>
        <p:nvSpPr>
          <p:cNvPr id="183315" name="AutoShape 327"/>
          <p:cNvSpPr>
            <a:spLocks noChangeArrowheads="1"/>
          </p:cNvSpPr>
          <p:nvPr/>
        </p:nvSpPr>
        <p:spPr bwMode="auto">
          <a:xfrm>
            <a:off x="2287589" y="3270251"/>
            <a:ext cx="592137" cy="581025"/>
          </a:xfrm>
          <a:prstGeom prst="can">
            <a:avLst>
              <a:gd name="adj" fmla="val 20218"/>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p>
            <a:pPr>
              <a:spcBef>
                <a:spcPct val="0"/>
              </a:spcBef>
              <a:buClrTx/>
              <a:buSzTx/>
              <a:buFontTx/>
              <a:buNone/>
            </a:pPr>
            <a:endParaRPr lang="en-US" sz="2400">
              <a:latin typeface="Times New Roman" charset="0"/>
              <a:cs typeface="Arial" charset="0"/>
            </a:endParaRPr>
          </a:p>
        </p:txBody>
      </p:sp>
      <p:grpSp>
        <p:nvGrpSpPr>
          <p:cNvPr id="183316" name="Group 76"/>
          <p:cNvGrpSpPr>
            <a:grpSpLocks/>
          </p:cNvGrpSpPr>
          <p:nvPr/>
        </p:nvGrpSpPr>
        <p:grpSpPr bwMode="auto">
          <a:xfrm>
            <a:off x="5022851" y="3548064"/>
            <a:ext cx="2138363" cy="903287"/>
            <a:chOff x="2204" y="2030"/>
            <a:chExt cx="1347" cy="774"/>
          </a:xfrm>
        </p:grpSpPr>
        <p:sp>
          <p:nvSpPr>
            <p:cNvPr id="183369" name="Text Box 19"/>
            <p:cNvSpPr txBox="1">
              <a:spLocks noChangeArrowheads="1"/>
            </p:cNvSpPr>
            <p:nvPr/>
          </p:nvSpPr>
          <p:spPr bwMode="auto">
            <a:xfrm>
              <a:off x="2856" y="2271"/>
              <a:ext cx="384" cy="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t>u</a:t>
              </a:r>
              <a:r>
                <a:rPr lang="en-US" sz="1800" i="1" baseline="-25000"/>
                <a:t>2</a:t>
              </a:r>
            </a:p>
          </p:txBody>
        </p:sp>
        <p:sp>
          <p:nvSpPr>
            <p:cNvPr id="183370" name="Line 22"/>
            <p:cNvSpPr>
              <a:spLocks noChangeShapeType="1"/>
            </p:cNvSpPr>
            <p:nvPr/>
          </p:nvSpPr>
          <p:spPr bwMode="auto">
            <a:xfrm flipV="1">
              <a:off x="2997" y="2133"/>
              <a:ext cx="200" cy="657"/>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a:p>
          </p:txBody>
        </p:sp>
        <p:sp>
          <p:nvSpPr>
            <p:cNvPr id="183371" name="Line 23"/>
            <p:cNvSpPr>
              <a:spLocks noChangeShapeType="1"/>
            </p:cNvSpPr>
            <p:nvPr/>
          </p:nvSpPr>
          <p:spPr bwMode="auto">
            <a:xfrm flipH="1">
              <a:off x="3082" y="2141"/>
              <a:ext cx="208" cy="663"/>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a:p>
          </p:txBody>
        </p:sp>
        <p:sp>
          <p:nvSpPr>
            <p:cNvPr id="183372" name="Text Box 24"/>
            <p:cNvSpPr txBox="1">
              <a:spLocks noChangeArrowheads="1"/>
            </p:cNvSpPr>
            <p:nvPr/>
          </p:nvSpPr>
          <p:spPr bwMode="auto">
            <a:xfrm>
              <a:off x="3167" y="2332"/>
              <a:ext cx="384" cy="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t>d</a:t>
              </a:r>
              <a:r>
                <a:rPr lang="en-US" sz="1800" i="1" baseline="-25000"/>
                <a:t>2</a:t>
              </a:r>
            </a:p>
          </p:txBody>
        </p:sp>
        <p:sp>
          <p:nvSpPr>
            <p:cNvPr id="183373" name="Text Box 19"/>
            <p:cNvSpPr txBox="1">
              <a:spLocks noChangeArrowheads="1"/>
            </p:cNvSpPr>
            <p:nvPr/>
          </p:nvSpPr>
          <p:spPr bwMode="auto">
            <a:xfrm>
              <a:off x="2204" y="2167"/>
              <a:ext cx="384" cy="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t>u</a:t>
              </a:r>
              <a:r>
                <a:rPr lang="en-US" sz="1800" i="1" baseline="-25000"/>
                <a:t>1</a:t>
              </a:r>
            </a:p>
          </p:txBody>
        </p:sp>
        <p:sp>
          <p:nvSpPr>
            <p:cNvPr id="183374" name="Line 22"/>
            <p:cNvSpPr>
              <a:spLocks noChangeShapeType="1"/>
            </p:cNvSpPr>
            <p:nvPr/>
          </p:nvSpPr>
          <p:spPr bwMode="auto">
            <a:xfrm flipV="1">
              <a:off x="2345" y="2030"/>
              <a:ext cx="200" cy="657"/>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a:p>
          </p:txBody>
        </p:sp>
        <p:sp>
          <p:nvSpPr>
            <p:cNvPr id="183375" name="Line 23"/>
            <p:cNvSpPr>
              <a:spLocks noChangeShapeType="1"/>
            </p:cNvSpPr>
            <p:nvPr/>
          </p:nvSpPr>
          <p:spPr bwMode="auto">
            <a:xfrm flipH="1">
              <a:off x="2430" y="2038"/>
              <a:ext cx="208" cy="663"/>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a:p>
          </p:txBody>
        </p:sp>
        <p:sp>
          <p:nvSpPr>
            <p:cNvPr id="183376" name="Text Box 24"/>
            <p:cNvSpPr txBox="1">
              <a:spLocks noChangeArrowheads="1"/>
            </p:cNvSpPr>
            <p:nvPr/>
          </p:nvSpPr>
          <p:spPr bwMode="auto">
            <a:xfrm>
              <a:off x="2515" y="2229"/>
              <a:ext cx="384" cy="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t>d</a:t>
              </a:r>
              <a:r>
                <a:rPr lang="en-US" sz="1800" i="1" baseline="-25000"/>
                <a:t>1</a:t>
              </a:r>
            </a:p>
          </p:txBody>
        </p:sp>
      </p:grpSp>
      <p:sp>
        <p:nvSpPr>
          <p:cNvPr id="183317" name="Line 72"/>
          <p:cNvSpPr>
            <a:spLocks noChangeShapeType="1"/>
          </p:cNvSpPr>
          <p:nvPr/>
        </p:nvSpPr>
        <p:spPr bwMode="auto">
          <a:xfrm>
            <a:off x="7554914" y="4767263"/>
            <a:ext cx="1165225" cy="0"/>
          </a:xfrm>
          <a:prstGeom prst="line">
            <a:avLst/>
          </a:prstGeom>
          <a:noFill/>
          <a:ln w="19050">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83318" name="Line 73"/>
          <p:cNvSpPr>
            <a:spLocks noChangeShapeType="1"/>
          </p:cNvSpPr>
          <p:nvPr/>
        </p:nvSpPr>
        <p:spPr bwMode="auto">
          <a:xfrm>
            <a:off x="7562851" y="4919663"/>
            <a:ext cx="1165225" cy="0"/>
          </a:xfrm>
          <a:prstGeom prst="line">
            <a:avLst/>
          </a:prstGeom>
          <a:noFill/>
          <a:ln w="19050">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a:p>
        </p:txBody>
      </p:sp>
      <p:sp>
        <p:nvSpPr>
          <p:cNvPr id="183319" name="Text Box 41"/>
          <p:cNvSpPr txBox="1">
            <a:spLocks noChangeArrowheads="1"/>
          </p:cNvSpPr>
          <p:nvPr/>
        </p:nvSpPr>
        <p:spPr bwMode="auto">
          <a:xfrm>
            <a:off x="7715250" y="4356101"/>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t>d</a:t>
            </a:r>
            <a:r>
              <a:rPr lang="en-US" sz="1800" i="1" baseline="-25000"/>
              <a:t>i</a:t>
            </a:r>
          </a:p>
        </p:txBody>
      </p:sp>
      <p:sp>
        <p:nvSpPr>
          <p:cNvPr id="183320" name="Text Box 41"/>
          <p:cNvSpPr txBox="1">
            <a:spLocks noChangeArrowheads="1"/>
          </p:cNvSpPr>
          <p:nvPr/>
        </p:nvSpPr>
        <p:spPr bwMode="auto">
          <a:xfrm>
            <a:off x="7739063" y="4889501"/>
            <a:ext cx="609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t>u</a:t>
            </a:r>
            <a:r>
              <a:rPr lang="en-US" sz="1800" i="1" baseline="-25000"/>
              <a:t>i</a:t>
            </a:r>
          </a:p>
        </p:txBody>
      </p:sp>
      <p:sp>
        <p:nvSpPr>
          <p:cNvPr id="183321" name="Line 77"/>
          <p:cNvSpPr>
            <a:spLocks noChangeShapeType="1"/>
          </p:cNvSpPr>
          <p:nvPr/>
        </p:nvSpPr>
        <p:spPr bwMode="auto">
          <a:xfrm>
            <a:off x="3789363" y="3232151"/>
            <a:ext cx="0" cy="663575"/>
          </a:xfrm>
          <a:prstGeom prst="line">
            <a:avLst/>
          </a:prstGeom>
          <a:noFill/>
          <a:ln w="19050">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3322" name="Line 78"/>
          <p:cNvSpPr>
            <a:spLocks noChangeShapeType="1"/>
          </p:cNvSpPr>
          <p:nvPr/>
        </p:nvSpPr>
        <p:spPr bwMode="auto">
          <a:xfrm flipH="1">
            <a:off x="8002589" y="4146550"/>
            <a:ext cx="369887" cy="414338"/>
          </a:xfrm>
          <a:prstGeom prst="line">
            <a:avLst/>
          </a:prstGeom>
          <a:noFill/>
          <a:ln w="19050">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83323" name="Line 79"/>
          <p:cNvSpPr>
            <a:spLocks noChangeShapeType="1"/>
          </p:cNvSpPr>
          <p:nvPr/>
        </p:nvSpPr>
        <p:spPr bwMode="auto">
          <a:xfrm flipH="1" flipV="1">
            <a:off x="8032750" y="5092700"/>
            <a:ext cx="369888" cy="414338"/>
          </a:xfrm>
          <a:prstGeom prst="line">
            <a:avLst/>
          </a:prstGeom>
          <a:noFill/>
          <a:ln w="19050">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nvGrpSpPr>
          <p:cNvPr id="183324" name="Group 81"/>
          <p:cNvGrpSpPr>
            <a:grpSpLocks/>
          </p:cNvGrpSpPr>
          <p:nvPr/>
        </p:nvGrpSpPr>
        <p:grpSpPr bwMode="auto">
          <a:xfrm>
            <a:off x="3059114" y="3332164"/>
            <a:ext cx="465137" cy="803275"/>
            <a:chOff x="4140" y="429"/>
            <a:chExt cx="1425" cy="2396"/>
          </a:xfrm>
        </p:grpSpPr>
        <p:sp>
          <p:nvSpPr>
            <p:cNvPr id="183337" name="Freeform 82"/>
            <p:cNvSpPr>
              <a:spLocks/>
            </p:cNvSpPr>
            <p:nvPr/>
          </p:nvSpPr>
          <p:spPr bwMode="auto">
            <a:xfrm>
              <a:off x="5268" y="433"/>
              <a:ext cx="283" cy="2286"/>
            </a:xfrm>
            <a:custGeom>
              <a:avLst/>
              <a:gdLst>
                <a:gd name="T0" fmla="*/ 2 w 354"/>
                <a:gd name="T1" fmla="*/ 0 h 2742"/>
                <a:gd name="T2" fmla="*/ 2 w 354"/>
                <a:gd name="T3" fmla="*/ 7 h 2742"/>
                <a:gd name="T4" fmla="*/ 2 w 354"/>
                <a:gd name="T5" fmla="*/ 48 h 2742"/>
                <a:gd name="T6" fmla="*/ 0 w 354"/>
                <a:gd name="T7" fmla="*/ 5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3338" name="Rectangle 83"/>
            <p:cNvSpPr>
              <a:spLocks noChangeArrowheads="1"/>
            </p:cNvSpPr>
            <p:nvPr/>
          </p:nvSpPr>
          <p:spPr bwMode="auto">
            <a:xfrm>
              <a:off x="4208" y="429"/>
              <a:ext cx="1046" cy="2282"/>
            </a:xfrm>
            <a:prstGeom prst="rect">
              <a:avLst/>
            </a:pr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3339" name="Freeform 84"/>
            <p:cNvSpPr>
              <a:spLocks/>
            </p:cNvSpPr>
            <p:nvPr/>
          </p:nvSpPr>
          <p:spPr bwMode="auto">
            <a:xfrm>
              <a:off x="5321" y="570"/>
              <a:ext cx="169" cy="2115"/>
            </a:xfrm>
            <a:custGeom>
              <a:avLst/>
              <a:gdLst>
                <a:gd name="T0" fmla="*/ 2 w 211"/>
                <a:gd name="T1" fmla="*/ 0 h 2537"/>
                <a:gd name="T2" fmla="*/ 2 w 211"/>
                <a:gd name="T3" fmla="*/ 5 h 2537"/>
                <a:gd name="T4" fmla="*/ 2 w 211"/>
                <a:gd name="T5" fmla="*/ 45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3340" name="Freeform 85"/>
            <p:cNvSpPr>
              <a:spLocks/>
            </p:cNvSpPr>
            <p:nvPr/>
          </p:nvSpPr>
          <p:spPr bwMode="auto">
            <a:xfrm>
              <a:off x="5284" y="1640"/>
              <a:ext cx="263" cy="189"/>
            </a:xfrm>
            <a:custGeom>
              <a:avLst/>
              <a:gdLst>
                <a:gd name="T0" fmla="*/ 2 w 328"/>
                <a:gd name="T1" fmla="*/ 0 h 226"/>
                <a:gd name="T2" fmla="*/ 2 w 328"/>
                <a:gd name="T3" fmla="*/ 3 h 226"/>
                <a:gd name="T4" fmla="*/ 2 w 328"/>
                <a:gd name="T5" fmla="*/ 5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3341" name="Rectangle 86"/>
            <p:cNvSpPr>
              <a:spLocks noChangeArrowheads="1"/>
            </p:cNvSpPr>
            <p:nvPr/>
          </p:nvSpPr>
          <p:spPr bwMode="auto">
            <a:xfrm>
              <a:off x="4213" y="694"/>
              <a:ext cx="593"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3342" name="Group 87"/>
            <p:cNvGrpSpPr>
              <a:grpSpLocks/>
            </p:cNvGrpSpPr>
            <p:nvPr/>
          </p:nvGrpSpPr>
          <p:grpSpPr bwMode="auto">
            <a:xfrm>
              <a:off x="4749" y="668"/>
              <a:ext cx="581" cy="145"/>
              <a:chOff x="614" y="2568"/>
              <a:chExt cx="725" cy="139"/>
            </a:xfrm>
          </p:grpSpPr>
          <p:sp>
            <p:nvSpPr>
              <p:cNvPr id="183367" name="AutoShape 88"/>
              <p:cNvSpPr>
                <a:spLocks noChangeArrowheads="1"/>
              </p:cNvSpPr>
              <p:nvPr/>
            </p:nvSpPr>
            <p:spPr bwMode="auto">
              <a:xfrm>
                <a:off x="613" y="2566"/>
                <a:ext cx="728" cy="141"/>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3368" name="AutoShape 89"/>
              <p:cNvSpPr>
                <a:spLocks noChangeArrowheads="1"/>
              </p:cNvSpPr>
              <p:nvPr/>
            </p:nvSpPr>
            <p:spPr bwMode="auto">
              <a:xfrm>
                <a:off x="631" y="2584"/>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3343" name="Rectangle 90"/>
            <p:cNvSpPr>
              <a:spLocks noChangeArrowheads="1"/>
            </p:cNvSpPr>
            <p:nvPr/>
          </p:nvSpPr>
          <p:spPr bwMode="auto">
            <a:xfrm>
              <a:off x="4223" y="1021"/>
              <a:ext cx="598"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3344" name="Group 91"/>
            <p:cNvGrpSpPr>
              <a:grpSpLocks/>
            </p:cNvGrpSpPr>
            <p:nvPr/>
          </p:nvGrpSpPr>
          <p:grpSpPr bwMode="auto">
            <a:xfrm>
              <a:off x="4747" y="994"/>
              <a:ext cx="581" cy="134"/>
              <a:chOff x="614" y="2568"/>
              <a:chExt cx="725" cy="139"/>
            </a:xfrm>
          </p:grpSpPr>
          <p:sp>
            <p:nvSpPr>
              <p:cNvPr id="183365" name="AutoShape 92"/>
              <p:cNvSpPr>
                <a:spLocks noChangeArrowheads="1"/>
              </p:cNvSpPr>
              <p:nvPr/>
            </p:nvSpPr>
            <p:spPr bwMode="auto">
              <a:xfrm>
                <a:off x="615" y="2566"/>
                <a:ext cx="722" cy="142"/>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3366" name="AutoShape 93"/>
              <p:cNvSpPr>
                <a:spLocks noChangeArrowheads="1"/>
              </p:cNvSpPr>
              <p:nvPr/>
            </p:nvSpPr>
            <p:spPr bwMode="auto">
              <a:xfrm>
                <a:off x="633" y="2581"/>
                <a:ext cx="68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3345" name="Rectangle 94"/>
            <p:cNvSpPr>
              <a:spLocks noChangeArrowheads="1"/>
            </p:cNvSpPr>
            <p:nvPr/>
          </p:nvSpPr>
          <p:spPr bwMode="auto">
            <a:xfrm>
              <a:off x="4218" y="1357"/>
              <a:ext cx="593" cy="47"/>
            </a:xfrm>
            <a:prstGeom prst="rect">
              <a:avLst/>
            </a:prstGeom>
            <a:solidFill>
              <a:schemeClr val="tx1"/>
            </a:solidFill>
            <a:ln w="9525">
              <a:solidFill>
                <a:schemeClr val="tx1"/>
              </a:solidFill>
              <a:miter lim="800000"/>
              <a:headEnd/>
              <a:tailEnd/>
            </a:ln>
          </p:spPr>
          <p:txBody>
            <a:bodyPr wrap="none" anchor="ctr"/>
            <a:lstStyle/>
            <a:p>
              <a:endParaRPr lang="en-US"/>
            </a:p>
          </p:txBody>
        </p:sp>
        <p:sp>
          <p:nvSpPr>
            <p:cNvPr id="183346" name="Rectangle 95"/>
            <p:cNvSpPr>
              <a:spLocks noChangeArrowheads="1"/>
            </p:cNvSpPr>
            <p:nvPr/>
          </p:nvSpPr>
          <p:spPr bwMode="auto">
            <a:xfrm>
              <a:off x="4228" y="1655"/>
              <a:ext cx="598" cy="47"/>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3347" name="Group 96"/>
            <p:cNvGrpSpPr>
              <a:grpSpLocks/>
            </p:cNvGrpSpPr>
            <p:nvPr/>
          </p:nvGrpSpPr>
          <p:grpSpPr bwMode="auto">
            <a:xfrm>
              <a:off x="4735" y="1627"/>
              <a:ext cx="582" cy="151"/>
              <a:chOff x="614" y="2568"/>
              <a:chExt cx="725" cy="139"/>
            </a:xfrm>
          </p:grpSpPr>
          <p:sp>
            <p:nvSpPr>
              <p:cNvPr id="183363" name="AutoShape 97"/>
              <p:cNvSpPr>
                <a:spLocks noChangeArrowheads="1"/>
              </p:cNvSpPr>
              <p:nvPr/>
            </p:nvSpPr>
            <p:spPr bwMode="auto">
              <a:xfrm>
                <a:off x="612" y="2568"/>
                <a:ext cx="727" cy="139"/>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3364" name="AutoShape 98"/>
              <p:cNvSpPr>
                <a:spLocks noChangeArrowheads="1"/>
              </p:cNvSpPr>
              <p:nvPr/>
            </p:nvSpPr>
            <p:spPr bwMode="auto">
              <a:xfrm>
                <a:off x="630" y="2585"/>
                <a:ext cx="691"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3348" name="Freeform 99"/>
            <p:cNvSpPr>
              <a:spLocks/>
            </p:cNvSpPr>
            <p:nvPr/>
          </p:nvSpPr>
          <p:spPr bwMode="auto">
            <a:xfrm>
              <a:off x="5288" y="1354"/>
              <a:ext cx="263" cy="188"/>
            </a:xfrm>
            <a:custGeom>
              <a:avLst/>
              <a:gdLst>
                <a:gd name="T0" fmla="*/ 2 w 328"/>
                <a:gd name="T1" fmla="*/ 0 h 226"/>
                <a:gd name="T2" fmla="*/ 2 w 328"/>
                <a:gd name="T3" fmla="*/ 2 h 226"/>
                <a:gd name="T4" fmla="*/ 2 w 328"/>
                <a:gd name="T5" fmla="*/ 4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3349" name="Group 100"/>
            <p:cNvGrpSpPr>
              <a:grpSpLocks/>
            </p:cNvGrpSpPr>
            <p:nvPr/>
          </p:nvGrpSpPr>
          <p:grpSpPr bwMode="auto">
            <a:xfrm>
              <a:off x="4739" y="1327"/>
              <a:ext cx="582" cy="139"/>
              <a:chOff x="614" y="2568"/>
              <a:chExt cx="725" cy="139"/>
            </a:xfrm>
          </p:grpSpPr>
          <p:sp>
            <p:nvSpPr>
              <p:cNvPr id="183361" name="AutoShape 101"/>
              <p:cNvSpPr>
                <a:spLocks noChangeArrowheads="1"/>
              </p:cNvSpPr>
              <p:nvPr/>
            </p:nvSpPr>
            <p:spPr bwMode="auto">
              <a:xfrm>
                <a:off x="613" y="2570"/>
                <a:ext cx="727" cy="137"/>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3362" name="AutoShape 102"/>
              <p:cNvSpPr>
                <a:spLocks noChangeArrowheads="1"/>
              </p:cNvSpPr>
              <p:nvPr/>
            </p:nvSpPr>
            <p:spPr bwMode="auto">
              <a:xfrm>
                <a:off x="631" y="2584"/>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3350" name="Rectangle 103"/>
            <p:cNvSpPr>
              <a:spLocks noChangeArrowheads="1"/>
            </p:cNvSpPr>
            <p:nvPr/>
          </p:nvSpPr>
          <p:spPr bwMode="auto">
            <a:xfrm>
              <a:off x="5249" y="429"/>
              <a:ext cx="68"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p>
              <a:endParaRPr lang="en-US"/>
            </a:p>
          </p:txBody>
        </p:sp>
        <p:sp>
          <p:nvSpPr>
            <p:cNvPr id="183351" name="Freeform 104"/>
            <p:cNvSpPr>
              <a:spLocks/>
            </p:cNvSpPr>
            <p:nvPr/>
          </p:nvSpPr>
          <p:spPr bwMode="auto">
            <a:xfrm>
              <a:off x="5312" y="1007"/>
              <a:ext cx="237" cy="213"/>
            </a:xfrm>
            <a:custGeom>
              <a:avLst/>
              <a:gdLst>
                <a:gd name="T0" fmla="*/ 2 w 296"/>
                <a:gd name="T1" fmla="*/ 0 h 256"/>
                <a:gd name="T2" fmla="*/ 2 w 296"/>
                <a:gd name="T3" fmla="*/ 2 h 256"/>
                <a:gd name="T4" fmla="*/ 2 w 296"/>
                <a:gd name="T5" fmla="*/ 4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3352" name="Freeform 105"/>
            <p:cNvSpPr>
              <a:spLocks/>
            </p:cNvSpPr>
            <p:nvPr/>
          </p:nvSpPr>
          <p:spPr bwMode="auto">
            <a:xfrm>
              <a:off x="5315" y="680"/>
              <a:ext cx="244" cy="240"/>
            </a:xfrm>
            <a:custGeom>
              <a:avLst/>
              <a:gdLst>
                <a:gd name="T0" fmla="*/ 0 w 304"/>
                <a:gd name="T1" fmla="*/ 0 h 288"/>
                <a:gd name="T2" fmla="*/ 2 w 304"/>
                <a:gd name="T3" fmla="*/ 3 h 288"/>
                <a:gd name="T4" fmla="*/ 2 w 304"/>
                <a:gd name="T5" fmla="*/ 6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3353" name="Oval 106"/>
            <p:cNvSpPr>
              <a:spLocks noChangeArrowheads="1"/>
            </p:cNvSpPr>
            <p:nvPr/>
          </p:nvSpPr>
          <p:spPr bwMode="auto">
            <a:xfrm>
              <a:off x="5516" y="2612"/>
              <a:ext cx="49" cy="95"/>
            </a:xfrm>
            <a:prstGeom prst="ellipse">
              <a:avLst/>
            </a:pr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3354" name="Freeform 107"/>
            <p:cNvSpPr>
              <a:spLocks/>
            </p:cNvSpPr>
            <p:nvPr/>
          </p:nvSpPr>
          <p:spPr bwMode="auto">
            <a:xfrm>
              <a:off x="5302" y="2614"/>
              <a:ext cx="245" cy="200"/>
            </a:xfrm>
            <a:custGeom>
              <a:avLst/>
              <a:gdLst>
                <a:gd name="T0" fmla="*/ 0 w 306"/>
                <a:gd name="T1" fmla="*/ 3 h 240"/>
                <a:gd name="T2" fmla="*/ 2 w 306"/>
                <a:gd name="T3" fmla="*/ 5 h 240"/>
                <a:gd name="T4" fmla="*/ 2 w 306"/>
                <a:gd name="T5" fmla="*/ 3 h 240"/>
                <a:gd name="T6" fmla="*/ 2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3355" name="AutoShape 108"/>
            <p:cNvSpPr>
              <a:spLocks noChangeArrowheads="1"/>
            </p:cNvSpPr>
            <p:nvPr/>
          </p:nvSpPr>
          <p:spPr bwMode="auto">
            <a:xfrm>
              <a:off x="4140" y="2678"/>
              <a:ext cx="1201" cy="147"/>
            </a:xfrm>
            <a:prstGeom prst="roundRect">
              <a:avLst>
                <a:gd name="adj" fmla="val 50000"/>
              </a:avLst>
            </a:prstGeom>
            <a:solidFill>
              <a:srgbClr val="DDDDDD"/>
            </a:solidFill>
            <a:ln w="9525">
              <a:solidFill>
                <a:schemeClr val="tx1"/>
              </a:solidFill>
              <a:round/>
              <a:headEnd/>
              <a:tailEnd/>
            </a:ln>
          </p:spPr>
          <p:txBody>
            <a:bodyPr wrap="none" anchor="ctr"/>
            <a:lstStyle/>
            <a:p>
              <a:endParaRPr lang="en-US"/>
            </a:p>
          </p:txBody>
        </p:sp>
        <p:sp>
          <p:nvSpPr>
            <p:cNvPr id="183356" name="AutoShape 109"/>
            <p:cNvSpPr>
              <a:spLocks noChangeArrowheads="1"/>
            </p:cNvSpPr>
            <p:nvPr/>
          </p:nvSpPr>
          <p:spPr bwMode="auto">
            <a:xfrm>
              <a:off x="4208" y="2711"/>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p>
              <a:endParaRPr lang="en-US"/>
            </a:p>
          </p:txBody>
        </p:sp>
        <p:sp>
          <p:nvSpPr>
            <p:cNvPr id="183357" name="Oval 110"/>
            <p:cNvSpPr>
              <a:spLocks noChangeArrowheads="1"/>
            </p:cNvSpPr>
            <p:nvPr/>
          </p:nvSpPr>
          <p:spPr bwMode="auto">
            <a:xfrm>
              <a:off x="4310" y="2385"/>
              <a:ext cx="156"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3358" name="Oval 111"/>
            <p:cNvSpPr>
              <a:spLocks noChangeArrowheads="1"/>
            </p:cNvSpPr>
            <p:nvPr/>
          </p:nvSpPr>
          <p:spPr bwMode="auto">
            <a:xfrm>
              <a:off x="4485" y="2385"/>
              <a:ext cx="160" cy="142"/>
            </a:xfrm>
            <a:prstGeom prst="ellipse">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spcBef>
                  <a:spcPct val="0"/>
                </a:spcBef>
                <a:buClrTx/>
                <a:buSzTx/>
                <a:buFontTx/>
                <a:buNone/>
              </a:pPr>
              <a:endParaRPr lang="en-US">
                <a:solidFill>
                  <a:srgbClr val="FF0000"/>
                </a:solidFill>
                <a:cs typeface="Arial" charset="0"/>
              </a:endParaRPr>
            </a:p>
          </p:txBody>
        </p:sp>
        <p:sp>
          <p:nvSpPr>
            <p:cNvPr id="183359" name="Oval 112"/>
            <p:cNvSpPr>
              <a:spLocks noChangeArrowheads="1"/>
            </p:cNvSpPr>
            <p:nvPr/>
          </p:nvSpPr>
          <p:spPr bwMode="auto">
            <a:xfrm>
              <a:off x="4660" y="2380"/>
              <a:ext cx="160" cy="142"/>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3360" name="Rectangle 113"/>
            <p:cNvSpPr>
              <a:spLocks noChangeArrowheads="1"/>
            </p:cNvSpPr>
            <p:nvPr/>
          </p:nvSpPr>
          <p:spPr bwMode="auto">
            <a:xfrm>
              <a:off x="5064" y="1835"/>
              <a:ext cx="83" cy="762"/>
            </a:xfrm>
            <a:prstGeom prst="rect">
              <a:avLst/>
            </a:prstGeom>
            <a:solidFill>
              <a:srgbClr val="292929"/>
            </a:solidFill>
            <a:ln w="9525">
              <a:solidFill>
                <a:schemeClr val="tx1"/>
              </a:solidFill>
              <a:miter lim="800000"/>
              <a:headEnd/>
              <a:tailEnd/>
            </a:ln>
          </p:spPr>
          <p:txBody>
            <a:bodyPr wrap="none" anchor="ctr"/>
            <a:lstStyle/>
            <a:p>
              <a:endParaRPr lang="en-US"/>
            </a:p>
          </p:txBody>
        </p:sp>
      </p:grpSp>
      <p:grpSp>
        <p:nvGrpSpPr>
          <p:cNvPr id="183325" name="Group 114"/>
          <p:cNvGrpSpPr>
            <a:grpSpLocks/>
          </p:cNvGrpSpPr>
          <p:nvPr/>
        </p:nvGrpSpPr>
        <p:grpSpPr bwMode="auto">
          <a:xfrm>
            <a:off x="1968501" y="4635500"/>
            <a:ext cx="925513" cy="795338"/>
            <a:chOff x="-44" y="1473"/>
            <a:chExt cx="981" cy="1105"/>
          </a:xfrm>
        </p:grpSpPr>
        <p:pic>
          <p:nvPicPr>
            <p:cNvPr id="183335" name="Picture 115"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36" name="Freeform 116"/>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3326" name="Group 117"/>
          <p:cNvGrpSpPr>
            <a:grpSpLocks/>
          </p:cNvGrpSpPr>
          <p:nvPr/>
        </p:nvGrpSpPr>
        <p:grpSpPr bwMode="auto">
          <a:xfrm>
            <a:off x="5189538" y="2816225"/>
            <a:ext cx="925512" cy="795338"/>
            <a:chOff x="-44" y="1473"/>
            <a:chExt cx="981" cy="1105"/>
          </a:xfrm>
        </p:grpSpPr>
        <p:pic>
          <p:nvPicPr>
            <p:cNvPr id="183333" name="Picture 118"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34" name="Freeform 119"/>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3327" name="Group 120"/>
          <p:cNvGrpSpPr>
            <a:grpSpLocks/>
          </p:cNvGrpSpPr>
          <p:nvPr/>
        </p:nvGrpSpPr>
        <p:grpSpPr bwMode="auto">
          <a:xfrm>
            <a:off x="6234113" y="2957514"/>
            <a:ext cx="925512" cy="795337"/>
            <a:chOff x="-44" y="1473"/>
            <a:chExt cx="981" cy="1105"/>
          </a:xfrm>
        </p:grpSpPr>
        <p:pic>
          <p:nvPicPr>
            <p:cNvPr id="183331" name="Picture 121"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32" name="Freeform 122"/>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3328" name="Group 123"/>
          <p:cNvGrpSpPr>
            <a:grpSpLocks/>
          </p:cNvGrpSpPr>
          <p:nvPr/>
        </p:nvGrpSpPr>
        <p:grpSpPr bwMode="auto">
          <a:xfrm flipH="1">
            <a:off x="8704263" y="4405314"/>
            <a:ext cx="925512" cy="795337"/>
            <a:chOff x="-44" y="1473"/>
            <a:chExt cx="981" cy="1105"/>
          </a:xfrm>
        </p:grpSpPr>
        <p:pic>
          <p:nvPicPr>
            <p:cNvPr id="183329" name="Picture 124"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30" name="Freeform 125"/>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3" name="Slide Number Placeholder 2">
            <a:extLst>
              <a:ext uri="{FF2B5EF4-FFF2-40B4-BE49-F238E27FC236}">
                <a16:creationId xmlns:a16="http://schemas.microsoft.com/office/drawing/2014/main" id="{9D889DBE-65D5-F84E-9396-847D899E5BAB}"/>
              </a:ext>
            </a:extLst>
          </p:cNvPr>
          <p:cNvSpPr>
            <a:spLocks noGrp="1"/>
          </p:cNvSpPr>
          <p:nvPr>
            <p:ph type="sldNum" sz="quarter" idx="12"/>
          </p:nvPr>
        </p:nvSpPr>
        <p:spPr bwMode="auto">
          <a:xfrm>
            <a:off x="8324850"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91</a:t>
            </a:fld>
            <a:endParaRPr lang="en-US" dirty="0"/>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5347" name="Rectangle 2"/>
          <p:cNvSpPr>
            <a:spLocks noGrp="1" noChangeArrowheads="1"/>
          </p:cNvSpPr>
          <p:nvPr>
            <p:ph type="title"/>
          </p:nvPr>
        </p:nvSpPr>
        <p:spPr>
          <a:xfrm>
            <a:off x="1822451" y="61913"/>
            <a:ext cx="8520113" cy="1143000"/>
          </a:xfrm>
        </p:spPr>
        <p:txBody>
          <a:bodyPr/>
          <a:lstStyle/>
          <a:p>
            <a:r>
              <a:rPr lang="en-US" sz="3600">
                <a:latin typeface="Gill Sans MT" charset="0"/>
              </a:rPr>
              <a:t>File distribution time: client-server</a:t>
            </a:r>
          </a:p>
        </p:txBody>
      </p:sp>
      <p:sp>
        <p:nvSpPr>
          <p:cNvPr id="185348" name="Rectangle 47"/>
          <p:cNvSpPr>
            <a:spLocks noGrp="1" noChangeArrowheads="1"/>
          </p:cNvSpPr>
          <p:nvPr>
            <p:ph idx="1"/>
          </p:nvPr>
        </p:nvSpPr>
        <p:spPr>
          <a:xfrm>
            <a:off x="1532198" y="1115989"/>
            <a:ext cx="4771203" cy="2014537"/>
          </a:xfrm>
        </p:spPr>
        <p:txBody>
          <a:bodyPr>
            <a:normAutofit lnSpcReduction="10000"/>
          </a:bodyPr>
          <a:lstStyle/>
          <a:p>
            <a:r>
              <a:rPr lang="en-US" i="1" dirty="0">
                <a:solidFill>
                  <a:srgbClr val="CC0000"/>
                </a:solidFill>
                <a:latin typeface="Calibri"/>
                <a:cs typeface="Calibri"/>
              </a:rPr>
              <a:t>server transmission: </a:t>
            </a:r>
            <a:r>
              <a:rPr lang="en-US" dirty="0">
                <a:latin typeface="Calibri"/>
                <a:cs typeface="Calibri"/>
              </a:rPr>
              <a:t>must</a:t>
            </a:r>
            <a:r>
              <a:rPr lang="en-US" i="1" dirty="0">
                <a:solidFill>
                  <a:srgbClr val="CC0000"/>
                </a:solidFill>
                <a:latin typeface="Calibri"/>
                <a:cs typeface="Calibri"/>
              </a:rPr>
              <a:t> </a:t>
            </a:r>
            <a:r>
              <a:rPr lang="en-US" dirty="0">
                <a:latin typeface="Calibri"/>
                <a:cs typeface="Calibri"/>
              </a:rPr>
              <a:t>sequentially send (upload) </a:t>
            </a:r>
            <a:r>
              <a:rPr lang="en-US" i="1" dirty="0">
                <a:latin typeface="Calibri"/>
                <a:cs typeface="Calibri"/>
              </a:rPr>
              <a:t>N </a:t>
            </a:r>
            <a:r>
              <a:rPr lang="en-US" dirty="0">
                <a:latin typeface="Calibri"/>
                <a:cs typeface="Calibri"/>
              </a:rPr>
              <a:t>file</a:t>
            </a:r>
            <a:r>
              <a:rPr lang="en-US" i="1" dirty="0">
                <a:latin typeface="Calibri"/>
                <a:cs typeface="Calibri"/>
              </a:rPr>
              <a:t> </a:t>
            </a:r>
            <a:r>
              <a:rPr lang="en-US" dirty="0">
                <a:latin typeface="Calibri"/>
                <a:cs typeface="Calibri"/>
              </a:rPr>
              <a:t>copies:</a:t>
            </a:r>
          </a:p>
          <a:p>
            <a:pPr lvl="1">
              <a:lnSpc>
                <a:spcPct val="100000"/>
              </a:lnSpc>
              <a:buSzPct val="85000"/>
            </a:pPr>
            <a:r>
              <a:rPr lang="en-US" dirty="0">
                <a:latin typeface="Calibri"/>
                <a:cs typeface="Calibri"/>
              </a:rPr>
              <a:t>time to send one copy: </a:t>
            </a:r>
            <a:r>
              <a:rPr lang="en-US" i="1" dirty="0">
                <a:latin typeface="Calibri"/>
                <a:cs typeface="Calibri"/>
              </a:rPr>
              <a:t>F/u</a:t>
            </a:r>
            <a:r>
              <a:rPr lang="en-US" i="1" baseline="-25000" dirty="0">
                <a:latin typeface="Calibri"/>
                <a:cs typeface="Calibri"/>
              </a:rPr>
              <a:t>s </a:t>
            </a:r>
            <a:endParaRPr lang="en-US" dirty="0">
              <a:latin typeface="Calibri"/>
              <a:cs typeface="Calibri"/>
            </a:endParaRPr>
          </a:p>
          <a:p>
            <a:pPr lvl="1">
              <a:lnSpc>
                <a:spcPct val="100000"/>
              </a:lnSpc>
              <a:buSzPct val="85000"/>
            </a:pPr>
            <a:r>
              <a:rPr lang="en-US" dirty="0">
                <a:latin typeface="Calibri"/>
                <a:cs typeface="Calibri"/>
              </a:rPr>
              <a:t>time to send N copies: </a:t>
            </a:r>
            <a:r>
              <a:rPr lang="en-US" i="1" dirty="0">
                <a:latin typeface="Calibri"/>
                <a:cs typeface="Calibri"/>
              </a:rPr>
              <a:t>NF/u</a:t>
            </a:r>
            <a:r>
              <a:rPr lang="en-US" i="1" baseline="-25000" dirty="0">
                <a:latin typeface="Calibri"/>
                <a:cs typeface="Calibri"/>
              </a:rPr>
              <a:t>s</a:t>
            </a:r>
            <a:endParaRPr lang="en-US" dirty="0">
              <a:latin typeface="Calibri"/>
              <a:cs typeface="Calibri"/>
            </a:endParaRPr>
          </a:p>
        </p:txBody>
      </p:sp>
      <p:sp>
        <p:nvSpPr>
          <p:cNvPr id="245813" name="Line 53"/>
          <p:cNvSpPr>
            <a:spLocks noChangeShapeType="1"/>
          </p:cNvSpPr>
          <p:nvPr/>
        </p:nvSpPr>
        <p:spPr bwMode="auto">
          <a:xfrm flipV="1">
            <a:off x="7379991" y="5655680"/>
            <a:ext cx="430213" cy="692150"/>
          </a:xfrm>
          <a:prstGeom prst="line">
            <a:avLst/>
          </a:prstGeom>
          <a:noFill/>
          <a:ln w="9525">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45814" name="Text Box 54"/>
          <p:cNvSpPr txBox="1">
            <a:spLocks noChangeArrowheads="1"/>
          </p:cNvSpPr>
          <p:nvPr/>
        </p:nvSpPr>
        <p:spPr bwMode="auto">
          <a:xfrm>
            <a:off x="7118054" y="6309730"/>
            <a:ext cx="26701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nSpc>
                <a:spcPct val="80000"/>
              </a:lnSpc>
            </a:pPr>
            <a:r>
              <a:rPr lang="en-US"/>
              <a:t>increases linearly in N</a:t>
            </a:r>
          </a:p>
        </p:txBody>
      </p:sp>
      <p:sp>
        <p:nvSpPr>
          <p:cNvPr id="185351" name="Text Box 51"/>
          <p:cNvSpPr txBox="1">
            <a:spLocks noChangeArrowheads="1"/>
          </p:cNvSpPr>
          <p:nvPr/>
        </p:nvSpPr>
        <p:spPr bwMode="auto">
          <a:xfrm>
            <a:off x="2856677" y="4949243"/>
            <a:ext cx="2811988" cy="883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r">
              <a:lnSpc>
                <a:spcPct val="80000"/>
              </a:lnSpc>
            </a:pPr>
            <a:r>
              <a:rPr lang="en-US" i="1"/>
              <a:t>time to  distribute F </a:t>
            </a:r>
          </a:p>
          <a:p>
            <a:pPr algn="r">
              <a:lnSpc>
                <a:spcPct val="80000"/>
              </a:lnSpc>
            </a:pPr>
            <a:r>
              <a:rPr lang="en-US" i="1"/>
              <a:t>to N clients using </a:t>
            </a:r>
          </a:p>
          <a:p>
            <a:pPr algn="r">
              <a:lnSpc>
                <a:spcPct val="80000"/>
              </a:lnSpc>
            </a:pPr>
            <a:r>
              <a:rPr lang="en-US" i="1"/>
              <a:t>client-server approach</a:t>
            </a:r>
            <a:r>
              <a:rPr lang="en-US" sz="2400">
                <a:latin typeface="Comic Sans MS" charset="0"/>
              </a:rPr>
              <a:t> </a:t>
            </a:r>
            <a:endParaRPr lang="en-US" sz="2800">
              <a:latin typeface="Comic Sans MS" charset="0"/>
            </a:endParaRPr>
          </a:p>
        </p:txBody>
      </p:sp>
      <p:sp>
        <p:nvSpPr>
          <p:cNvPr id="185352" name="Rectangle 55"/>
          <p:cNvSpPr>
            <a:spLocks noChangeArrowheads="1"/>
          </p:cNvSpPr>
          <p:nvPr/>
        </p:nvSpPr>
        <p:spPr bwMode="auto">
          <a:xfrm>
            <a:off x="2790529" y="4877806"/>
            <a:ext cx="7032625" cy="1235075"/>
          </a:xfrm>
          <a:prstGeom prst="rect">
            <a:avLst/>
          </a:prstGeom>
          <a:noFill/>
          <a:ln w="19050">
            <a:solidFill>
              <a:srgbClr val="CC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2400">
              <a:latin typeface="Comic Sans MS" charset="0"/>
            </a:endParaRPr>
          </a:p>
        </p:txBody>
      </p:sp>
      <p:sp>
        <p:nvSpPr>
          <p:cNvPr id="185354" name="Text Box 96"/>
          <p:cNvSpPr txBox="1">
            <a:spLocks noChangeArrowheads="1"/>
          </p:cNvSpPr>
          <p:nvPr/>
        </p:nvSpPr>
        <p:spPr bwMode="auto">
          <a:xfrm>
            <a:off x="5579766" y="5192130"/>
            <a:ext cx="4301177"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r>
              <a:rPr lang="en-US" sz="2800" i="1" dirty="0"/>
              <a:t> D</a:t>
            </a:r>
            <a:r>
              <a:rPr lang="en-US" sz="2800" i="1" baseline="-25000" dirty="0"/>
              <a:t>c-s</a:t>
            </a:r>
            <a:r>
              <a:rPr lang="en-US" sz="2800" i="1" dirty="0"/>
              <a:t> </a:t>
            </a:r>
            <a:r>
              <a:rPr lang="en-US" sz="2800" i="1" dirty="0">
                <a:latin typeface="Calibri"/>
                <a:cs typeface="Calibri"/>
              </a:rPr>
              <a:t>≧ </a:t>
            </a:r>
            <a:r>
              <a:rPr lang="en-US" sz="2800" i="1" dirty="0"/>
              <a:t>max{NF/</a:t>
            </a:r>
            <a:r>
              <a:rPr lang="en-US" sz="2800" i="1" dirty="0" err="1"/>
              <a:t>u</a:t>
            </a:r>
            <a:r>
              <a:rPr lang="en-US" sz="2800" i="1" baseline="-25000" dirty="0" err="1"/>
              <a:t>s,</a:t>
            </a:r>
            <a:r>
              <a:rPr lang="en-US" sz="2800" i="1" dirty="0" err="1"/>
              <a:t>,F</a:t>
            </a:r>
            <a:r>
              <a:rPr lang="en-US" sz="2800" i="1" dirty="0"/>
              <a:t>/</a:t>
            </a:r>
            <a:r>
              <a:rPr lang="en-US" sz="2800" i="1" dirty="0" err="1"/>
              <a:t>d</a:t>
            </a:r>
            <a:r>
              <a:rPr lang="en-US" sz="2800" i="1" baseline="-25000" dirty="0" err="1"/>
              <a:t>min</a:t>
            </a:r>
            <a:r>
              <a:rPr lang="en-US" sz="2800" i="1" dirty="0"/>
              <a:t>}</a:t>
            </a:r>
            <a:r>
              <a:rPr lang="en-US" sz="2800" i="1" dirty="0">
                <a:solidFill>
                  <a:srgbClr val="CC0000"/>
                </a:solidFill>
              </a:rPr>
              <a:t> </a:t>
            </a:r>
          </a:p>
        </p:txBody>
      </p:sp>
      <p:sp>
        <p:nvSpPr>
          <p:cNvPr id="185355" name="Rectangle 47"/>
          <p:cNvSpPr>
            <a:spLocks noChangeArrowheads="1"/>
          </p:cNvSpPr>
          <p:nvPr/>
        </p:nvSpPr>
        <p:spPr bwMode="auto">
          <a:xfrm>
            <a:off x="1532508" y="3135959"/>
            <a:ext cx="5412698" cy="2014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85000"/>
              </a:lnSpc>
              <a:buClr>
                <a:srgbClr val="000099"/>
              </a:buClr>
              <a:buSzPct val="65000"/>
              <a:buFont typeface="Wingdings" charset="0"/>
              <a:buChar char="v"/>
            </a:pPr>
            <a:r>
              <a:rPr lang="en-US" sz="2800" i="1" dirty="0">
                <a:solidFill>
                  <a:srgbClr val="CC0000"/>
                </a:solidFill>
                <a:latin typeface="Calibri"/>
                <a:cs typeface="Calibri"/>
              </a:rPr>
              <a:t>client: </a:t>
            </a:r>
            <a:r>
              <a:rPr lang="en-US" sz="2800" dirty="0">
                <a:latin typeface="Calibri"/>
                <a:cs typeface="Calibri"/>
              </a:rPr>
              <a:t>each client must download file copy</a:t>
            </a:r>
          </a:p>
          <a:p>
            <a:pPr marL="742950" lvl="1" indent="-285750">
              <a:lnSpc>
                <a:spcPct val="85000"/>
              </a:lnSpc>
              <a:buClr>
                <a:srgbClr val="000099"/>
              </a:buClr>
              <a:buFont typeface="Wingdings" charset="0"/>
              <a:buChar char="§"/>
            </a:pPr>
            <a:r>
              <a:rPr lang="en-US" sz="2400" dirty="0" err="1">
                <a:latin typeface="Calibri"/>
                <a:cs typeface="Calibri"/>
              </a:rPr>
              <a:t>d</a:t>
            </a:r>
            <a:r>
              <a:rPr lang="en-US" sz="2400" baseline="-25000" dirty="0" err="1">
                <a:latin typeface="Calibri"/>
                <a:cs typeface="Calibri"/>
              </a:rPr>
              <a:t>min</a:t>
            </a:r>
            <a:r>
              <a:rPr lang="en-US" sz="2400" dirty="0">
                <a:latin typeface="Calibri"/>
                <a:cs typeface="Calibri"/>
              </a:rPr>
              <a:t> = min client download rate</a:t>
            </a:r>
          </a:p>
          <a:p>
            <a:pPr marL="742950" lvl="1" indent="-285750">
              <a:lnSpc>
                <a:spcPct val="85000"/>
              </a:lnSpc>
              <a:buClr>
                <a:srgbClr val="000099"/>
              </a:buClr>
              <a:buFont typeface="Wingdings" charset="0"/>
              <a:buChar char="§"/>
            </a:pPr>
            <a:r>
              <a:rPr lang="en-US" sz="2400" dirty="0">
                <a:latin typeface="Calibri"/>
                <a:cs typeface="Calibri"/>
              </a:rPr>
              <a:t>min client download time: F/</a:t>
            </a:r>
            <a:r>
              <a:rPr lang="en-US" sz="2400" dirty="0" err="1">
                <a:latin typeface="Calibri"/>
                <a:cs typeface="Calibri"/>
              </a:rPr>
              <a:t>d</a:t>
            </a:r>
            <a:r>
              <a:rPr lang="en-US" sz="2400" baseline="-25000" dirty="0" err="1">
                <a:latin typeface="Calibri"/>
                <a:cs typeface="Calibri"/>
              </a:rPr>
              <a:t>min</a:t>
            </a:r>
            <a:r>
              <a:rPr lang="en-US" sz="2400" i="1" dirty="0">
                <a:solidFill>
                  <a:srgbClr val="CC0000"/>
                </a:solidFill>
                <a:latin typeface="Calibri"/>
                <a:cs typeface="Calibri"/>
              </a:rPr>
              <a:t> </a:t>
            </a:r>
            <a:endParaRPr lang="en-US" sz="2400" dirty="0">
              <a:latin typeface="Calibri"/>
              <a:cs typeface="Calibri"/>
            </a:endParaRPr>
          </a:p>
        </p:txBody>
      </p:sp>
      <p:sp>
        <p:nvSpPr>
          <p:cNvPr id="185357" name="Freeform 4"/>
          <p:cNvSpPr>
            <a:spLocks/>
          </p:cNvSpPr>
          <p:nvPr/>
        </p:nvSpPr>
        <p:spPr bwMode="auto">
          <a:xfrm>
            <a:off x="7124701" y="2111376"/>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5358" name="Line 14"/>
          <p:cNvSpPr>
            <a:spLocks noChangeShapeType="1"/>
          </p:cNvSpPr>
          <p:nvPr/>
        </p:nvSpPr>
        <p:spPr bwMode="auto">
          <a:xfrm>
            <a:off x="6862763" y="2085976"/>
            <a:ext cx="455612" cy="214313"/>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85359" name="Text Box 15"/>
          <p:cNvSpPr txBox="1">
            <a:spLocks noChangeArrowheads="1"/>
          </p:cNvSpPr>
          <p:nvPr/>
        </p:nvSpPr>
        <p:spPr bwMode="auto">
          <a:xfrm>
            <a:off x="6888163" y="1763713"/>
            <a:ext cx="36671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600" i="1"/>
              <a:t>u</a:t>
            </a:r>
            <a:r>
              <a:rPr lang="en-US" sz="1600" i="1" baseline="-25000"/>
              <a:t>s</a:t>
            </a:r>
          </a:p>
        </p:txBody>
      </p:sp>
      <p:sp>
        <p:nvSpPr>
          <p:cNvPr id="185360" name="Line 39"/>
          <p:cNvSpPr>
            <a:spLocks noChangeShapeType="1"/>
          </p:cNvSpPr>
          <p:nvPr/>
        </p:nvSpPr>
        <p:spPr bwMode="auto">
          <a:xfrm>
            <a:off x="6613526" y="2713038"/>
            <a:ext cx="574675"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85361" name="Line 40"/>
          <p:cNvSpPr>
            <a:spLocks noChangeShapeType="1"/>
          </p:cNvSpPr>
          <p:nvPr/>
        </p:nvSpPr>
        <p:spPr bwMode="auto">
          <a:xfrm flipH="1">
            <a:off x="6643689" y="2814638"/>
            <a:ext cx="566737"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85362" name="Text Box 44"/>
          <p:cNvSpPr txBox="1">
            <a:spLocks noChangeArrowheads="1"/>
          </p:cNvSpPr>
          <p:nvPr/>
        </p:nvSpPr>
        <p:spPr bwMode="auto">
          <a:xfrm>
            <a:off x="7707313" y="2460625"/>
            <a:ext cx="89535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eaLnBrk="1" hangingPunct="1">
              <a:spcBef>
                <a:spcPct val="0"/>
              </a:spcBef>
              <a:buClrTx/>
              <a:buSzTx/>
              <a:buFontTx/>
              <a:buNone/>
            </a:pPr>
            <a:r>
              <a:rPr lang="en-US" sz="1600">
                <a:solidFill>
                  <a:schemeClr val="bg1"/>
                </a:solidFill>
              </a:rPr>
              <a:t>network</a:t>
            </a:r>
          </a:p>
        </p:txBody>
      </p:sp>
      <p:sp>
        <p:nvSpPr>
          <p:cNvPr id="185363" name="AutoShape 327"/>
          <p:cNvSpPr>
            <a:spLocks noChangeArrowheads="1"/>
          </p:cNvSpPr>
          <p:nvPr/>
        </p:nvSpPr>
        <p:spPr bwMode="auto">
          <a:xfrm>
            <a:off x="6264276"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p>
            <a:pPr>
              <a:spcBef>
                <a:spcPct val="0"/>
              </a:spcBef>
              <a:buClrTx/>
              <a:buSzTx/>
              <a:buFontTx/>
              <a:buNone/>
            </a:pPr>
            <a:endParaRPr lang="en-US" sz="800">
              <a:cs typeface="Arial" charset="0"/>
            </a:endParaRPr>
          </a:p>
        </p:txBody>
      </p:sp>
      <p:sp>
        <p:nvSpPr>
          <p:cNvPr id="185364" name="Line 22"/>
          <p:cNvSpPr>
            <a:spLocks noChangeShapeType="1"/>
          </p:cNvSpPr>
          <p:nvPr/>
        </p:nvSpPr>
        <p:spPr bwMode="auto">
          <a:xfrm flipV="1">
            <a:off x="8524876" y="1819276"/>
            <a:ext cx="180975" cy="5302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a:p>
        </p:txBody>
      </p:sp>
      <p:sp>
        <p:nvSpPr>
          <p:cNvPr id="185365" name="Line 23"/>
          <p:cNvSpPr>
            <a:spLocks noChangeShapeType="1"/>
          </p:cNvSpPr>
          <p:nvPr/>
        </p:nvSpPr>
        <p:spPr bwMode="auto">
          <a:xfrm flipH="1">
            <a:off x="8602664" y="1825625"/>
            <a:ext cx="187325" cy="534988"/>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a:p>
        </p:txBody>
      </p:sp>
      <p:sp>
        <p:nvSpPr>
          <p:cNvPr id="185366" name="Line 22"/>
          <p:cNvSpPr>
            <a:spLocks noChangeShapeType="1"/>
          </p:cNvSpPr>
          <p:nvPr/>
        </p:nvSpPr>
        <p:spPr bwMode="auto">
          <a:xfrm flipV="1">
            <a:off x="7940675" y="1736726"/>
            <a:ext cx="179388" cy="5302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a:p>
        </p:txBody>
      </p:sp>
      <p:sp>
        <p:nvSpPr>
          <p:cNvPr id="185367" name="Line 23"/>
          <p:cNvSpPr>
            <a:spLocks noChangeShapeType="1"/>
          </p:cNvSpPr>
          <p:nvPr/>
        </p:nvSpPr>
        <p:spPr bwMode="auto">
          <a:xfrm flipH="1">
            <a:off x="8016875" y="1743075"/>
            <a:ext cx="185738" cy="534988"/>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a:p>
        </p:txBody>
      </p:sp>
      <p:sp>
        <p:nvSpPr>
          <p:cNvPr id="185368" name="Line 138"/>
          <p:cNvSpPr>
            <a:spLocks noChangeShapeType="1"/>
          </p:cNvSpPr>
          <p:nvPr/>
        </p:nvSpPr>
        <p:spPr bwMode="auto">
          <a:xfrm>
            <a:off x="9247188" y="2579688"/>
            <a:ext cx="658812" cy="0"/>
          </a:xfrm>
          <a:prstGeom prst="line">
            <a:avLst/>
          </a:prstGeom>
          <a:noFill/>
          <a:ln w="19050">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85369" name="Line 139"/>
          <p:cNvSpPr>
            <a:spLocks noChangeShapeType="1"/>
          </p:cNvSpPr>
          <p:nvPr/>
        </p:nvSpPr>
        <p:spPr bwMode="auto">
          <a:xfrm>
            <a:off x="9250363" y="2682875"/>
            <a:ext cx="660400" cy="0"/>
          </a:xfrm>
          <a:prstGeom prst="line">
            <a:avLst/>
          </a:prstGeom>
          <a:noFill/>
          <a:ln w="19050">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a:p>
        </p:txBody>
      </p:sp>
      <p:sp>
        <p:nvSpPr>
          <p:cNvPr id="185370" name="Text Box 41"/>
          <p:cNvSpPr txBox="1">
            <a:spLocks noChangeArrowheads="1"/>
          </p:cNvSpPr>
          <p:nvPr/>
        </p:nvSpPr>
        <p:spPr bwMode="auto">
          <a:xfrm>
            <a:off x="9337675" y="2146300"/>
            <a:ext cx="45085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600" i="1"/>
              <a:t>d</a:t>
            </a:r>
            <a:r>
              <a:rPr lang="en-US" sz="1600" i="1" baseline="-25000"/>
              <a:t>i</a:t>
            </a:r>
          </a:p>
        </p:txBody>
      </p:sp>
      <p:sp>
        <p:nvSpPr>
          <p:cNvPr id="185371" name="Text Box 41"/>
          <p:cNvSpPr txBox="1">
            <a:spLocks noChangeArrowheads="1"/>
          </p:cNvSpPr>
          <p:nvPr/>
        </p:nvSpPr>
        <p:spPr bwMode="auto">
          <a:xfrm>
            <a:off x="9353551" y="2663825"/>
            <a:ext cx="5064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600" i="1"/>
              <a:t>u</a:t>
            </a:r>
            <a:r>
              <a:rPr lang="en-US" sz="1600" i="1" baseline="-25000"/>
              <a:t>i</a:t>
            </a:r>
          </a:p>
        </p:txBody>
      </p:sp>
      <p:sp>
        <p:nvSpPr>
          <p:cNvPr id="185372" name="Text Box 47"/>
          <p:cNvSpPr txBox="1">
            <a:spLocks noChangeArrowheads="1"/>
          </p:cNvSpPr>
          <p:nvPr/>
        </p:nvSpPr>
        <p:spPr bwMode="auto">
          <a:xfrm>
            <a:off x="6022976" y="1616076"/>
            <a:ext cx="7905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eaLnBrk="1" hangingPunct="1">
              <a:spcBef>
                <a:spcPct val="0"/>
              </a:spcBef>
              <a:buClrTx/>
              <a:buSzTx/>
              <a:buFontTx/>
              <a:buNone/>
            </a:pPr>
            <a:r>
              <a:rPr lang="en-US" sz="1400" i="1"/>
              <a:t>F</a:t>
            </a:r>
            <a:endParaRPr lang="en-US" sz="1400" i="1" baseline="-25000"/>
          </a:p>
        </p:txBody>
      </p:sp>
      <p:grpSp>
        <p:nvGrpSpPr>
          <p:cNvPr id="185373" name="Group 143"/>
          <p:cNvGrpSpPr>
            <a:grpSpLocks/>
          </p:cNvGrpSpPr>
          <p:nvPr/>
        </p:nvGrpSpPr>
        <p:grpSpPr bwMode="auto">
          <a:xfrm>
            <a:off x="6638925" y="1690689"/>
            <a:ext cx="292100" cy="517525"/>
            <a:chOff x="4140" y="429"/>
            <a:chExt cx="1425" cy="2396"/>
          </a:xfrm>
        </p:grpSpPr>
        <p:sp>
          <p:nvSpPr>
            <p:cNvPr id="185386" name="Freeform 144"/>
            <p:cNvSpPr>
              <a:spLocks/>
            </p:cNvSpPr>
            <p:nvPr/>
          </p:nvSpPr>
          <p:spPr bwMode="auto">
            <a:xfrm>
              <a:off x="5268" y="433"/>
              <a:ext cx="283" cy="2286"/>
            </a:xfrm>
            <a:custGeom>
              <a:avLst/>
              <a:gdLst>
                <a:gd name="T0" fmla="*/ 2 w 354"/>
                <a:gd name="T1" fmla="*/ 0 h 2742"/>
                <a:gd name="T2" fmla="*/ 2 w 354"/>
                <a:gd name="T3" fmla="*/ 7 h 2742"/>
                <a:gd name="T4" fmla="*/ 2 w 354"/>
                <a:gd name="T5" fmla="*/ 48 h 2742"/>
                <a:gd name="T6" fmla="*/ 0 w 354"/>
                <a:gd name="T7" fmla="*/ 5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5387" name="Rectangle 145"/>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5388" name="Freeform 146"/>
            <p:cNvSpPr>
              <a:spLocks/>
            </p:cNvSpPr>
            <p:nvPr/>
          </p:nvSpPr>
          <p:spPr bwMode="auto">
            <a:xfrm>
              <a:off x="5321" y="570"/>
              <a:ext cx="169" cy="2115"/>
            </a:xfrm>
            <a:custGeom>
              <a:avLst/>
              <a:gdLst>
                <a:gd name="T0" fmla="*/ 2 w 211"/>
                <a:gd name="T1" fmla="*/ 0 h 2537"/>
                <a:gd name="T2" fmla="*/ 2 w 211"/>
                <a:gd name="T3" fmla="*/ 5 h 2537"/>
                <a:gd name="T4" fmla="*/ 2 w 211"/>
                <a:gd name="T5" fmla="*/ 45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5389" name="Freeform 147"/>
            <p:cNvSpPr>
              <a:spLocks/>
            </p:cNvSpPr>
            <p:nvPr/>
          </p:nvSpPr>
          <p:spPr bwMode="auto">
            <a:xfrm>
              <a:off x="5284" y="1640"/>
              <a:ext cx="263" cy="189"/>
            </a:xfrm>
            <a:custGeom>
              <a:avLst/>
              <a:gdLst>
                <a:gd name="T0" fmla="*/ 2 w 328"/>
                <a:gd name="T1" fmla="*/ 0 h 226"/>
                <a:gd name="T2" fmla="*/ 2 w 328"/>
                <a:gd name="T3" fmla="*/ 3 h 226"/>
                <a:gd name="T4" fmla="*/ 2 w 328"/>
                <a:gd name="T5" fmla="*/ 5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5390" name="Rectangle 148"/>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5391" name="Group 149"/>
            <p:cNvGrpSpPr>
              <a:grpSpLocks/>
            </p:cNvGrpSpPr>
            <p:nvPr/>
          </p:nvGrpSpPr>
          <p:grpSpPr bwMode="auto">
            <a:xfrm>
              <a:off x="4749" y="668"/>
              <a:ext cx="581" cy="145"/>
              <a:chOff x="614" y="2568"/>
              <a:chExt cx="725" cy="139"/>
            </a:xfrm>
          </p:grpSpPr>
          <p:sp>
            <p:nvSpPr>
              <p:cNvPr id="185416" name="AutoShape 150"/>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5417" name="AutoShape 151"/>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5392" name="Rectangle 152"/>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5393" name="Group 153"/>
            <p:cNvGrpSpPr>
              <a:grpSpLocks/>
            </p:cNvGrpSpPr>
            <p:nvPr/>
          </p:nvGrpSpPr>
          <p:grpSpPr bwMode="auto">
            <a:xfrm>
              <a:off x="4747" y="994"/>
              <a:ext cx="581" cy="134"/>
              <a:chOff x="614" y="2568"/>
              <a:chExt cx="725" cy="139"/>
            </a:xfrm>
          </p:grpSpPr>
          <p:sp>
            <p:nvSpPr>
              <p:cNvPr id="185414" name="AutoShape 154"/>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5415" name="AutoShape 155"/>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5394" name="Rectangle 156"/>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p>
              <a:endParaRPr lang="en-US"/>
            </a:p>
          </p:txBody>
        </p:sp>
        <p:sp>
          <p:nvSpPr>
            <p:cNvPr id="185395" name="Rectangle 157"/>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p>
              <a:endParaRPr lang="en-US"/>
            </a:p>
          </p:txBody>
        </p:sp>
        <p:grpSp>
          <p:nvGrpSpPr>
            <p:cNvPr id="185396" name="Group 158"/>
            <p:cNvGrpSpPr>
              <a:grpSpLocks/>
            </p:cNvGrpSpPr>
            <p:nvPr/>
          </p:nvGrpSpPr>
          <p:grpSpPr bwMode="auto">
            <a:xfrm>
              <a:off x="4735" y="1627"/>
              <a:ext cx="582" cy="151"/>
              <a:chOff x="614" y="2568"/>
              <a:chExt cx="725" cy="139"/>
            </a:xfrm>
          </p:grpSpPr>
          <p:sp>
            <p:nvSpPr>
              <p:cNvPr id="185412" name="AutoShape 159"/>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5413" name="AutoShape 160"/>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5397" name="Freeform 161"/>
            <p:cNvSpPr>
              <a:spLocks/>
            </p:cNvSpPr>
            <p:nvPr/>
          </p:nvSpPr>
          <p:spPr bwMode="auto">
            <a:xfrm>
              <a:off x="5288" y="1354"/>
              <a:ext cx="263" cy="188"/>
            </a:xfrm>
            <a:custGeom>
              <a:avLst/>
              <a:gdLst>
                <a:gd name="T0" fmla="*/ 2 w 328"/>
                <a:gd name="T1" fmla="*/ 0 h 226"/>
                <a:gd name="T2" fmla="*/ 2 w 328"/>
                <a:gd name="T3" fmla="*/ 2 h 226"/>
                <a:gd name="T4" fmla="*/ 2 w 328"/>
                <a:gd name="T5" fmla="*/ 4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5398" name="Group 162"/>
            <p:cNvGrpSpPr>
              <a:grpSpLocks/>
            </p:cNvGrpSpPr>
            <p:nvPr/>
          </p:nvGrpSpPr>
          <p:grpSpPr bwMode="auto">
            <a:xfrm>
              <a:off x="4739" y="1327"/>
              <a:ext cx="582" cy="139"/>
              <a:chOff x="614" y="2568"/>
              <a:chExt cx="725" cy="139"/>
            </a:xfrm>
          </p:grpSpPr>
          <p:sp>
            <p:nvSpPr>
              <p:cNvPr id="185410" name="AutoShape 163"/>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5411" name="AutoShape 164"/>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5399" name="Rectangle 165"/>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p>
              <a:endParaRPr lang="en-US"/>
            </a:p>
          </p:txBody>
        </p:sp>
        <p:sp>
          <p:nvSpPr>
            <p:cNvPr id="185400" name="Freeform 166"/>
            <p:cNvSpPr>
              <a:spLocks/>
            </p:cNvSpPr>
            <p:nvPr/>
          </p:nvSpPr>
          <p:spPr bwMode="auto">
            <a:xfrm>
              <a:off x="5312" y="1007"/>
              <a:ext cx="237" cy="213"/>
            </a:xfrm>
            <a:custGeom>
              <a:avLst/>
              <a:gdLst>
                <a:gd name="T0" fmla="*/ 2 w 296"/>
                <a:gd name="T1" fmla="*/ 0 h 256"/>
                <a:gd name="T2" fmla="*/ 2 w 296"/>
                <a:gd name="T3" fmla="*/ 2 h 256"/>
                <a:gd name="T4" fmla="*/ 2 w 296"/>
                <a:gd name="T5" fmla="*/ 4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5401" name="Freeform 167"/>
            <p:cNvSpPr>
              <a:spLocks/>
            </p:cNvSpPr>
            <p:nvPr/>
          </p:nvSpPr>
          <p:spPr bwMode="auto">
            <a:xfrm>
              <a:off x="5315" y="680"/>
              <a:ext cx="244" cy="240"/>
            </a:xfrm>
            <a:custGeom>
              <a:avLst/>
              <a:gdLst>
                <a:gd name="T0" fmla="*/ 0 w 304"/>
                <a:gd name="T1" fmla="*/ 0 h 288"/>
                <a:gd name="T2" fmla="*/ 2 w 304"/>
                <a:gd name="T3" fmla="*/ 3 h 288"/>
                <a:gd name="T4" fmla="*/ 2 w 304"/>
                <a:gd name="T5" fmla="*/ 6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5402" name="Oval 168"/>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5403" name="Freeform 169"/>
            <p:cNvSpPr>
              <a:spLocks/>
            </p:cNvSpPr>
            <p:nvPr/>
          </p:nvSpPr>
          <p:spPr bwMode="auto">
            <a:xfrm>
              <a:off x="5302" y="2614"/>
              <a:ext cx="245" cy="200"/>
            </a:xfrm>
            <a:custGeom>
              <a:avLst/>
              <a:gdLst>
                <a:gd name="T0" fmla="*/ 0 w 306"/>
                <a:gd name="T1" fmla="*/ 3 h 240"/>
                <a:gd name="T2" fmla="*/ 2 w 306"/>
                <a:gd name="T3" fmla="*/ 5 h 240"/>
                <a:gd name="T4" fmla="*/ 2 w 306"/>
                <a:gd name="T5" fmla="*/ 3 h 240"/>
                <a:gd name="T6" fmla="*/ 2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5404" name="AutoShape 170"/>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p>
              <a:endParaRPr lang="en-US"/>
            </a:p>
          </p:txBody>
        </p:sp>
        <p:sp>
          <p:nvSpPr>
            <p:cNvPr id="185405" name="AutoShape 171"/>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p>
              <a:endParaRPr lang="en-US"/>
            </a:p>
          </p:txBody>
        </p:sp>
        <p:sp>
          <p:nvSpPr>
            <p:cNvPr id="185406" name="Oval 172"/>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5407" name="Oval 173"/>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spcBef>
                  <a:spcPct val="0"/>
                </a:spcBef>
                <a:buClrTx/>
                <a:buSzTx/>
                <a:buFontTx/>
                <a:buNone/>
              </a:pPr>
              <a:endParaRPr lang="en-US">
                <a:solidFill>
                  <a:srgbClr val="FF0000"/>
                </a:solidFill>
                <a:cs typeface="Arial" charset="0"/>
              </a:endParaRPr>
            </a:p>
          </p:txBody>
        </p:sp>
        <p:sp>
          <p:nvSpPr>
            <p:cNvPr id="185408" name="Oval 174"/>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85409" name="Rectangle 175"/>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p>
              <a:endParaRPr lang="en-US"/>
            </a:p>
          </p:txBody>
        </p:sp>
      </p:grpSp>
      <p:grpSp>
        <p:nvGrpSpPr>
          <p:cNvPr id="185374" name="Group 176"/>
          <p:cNvGrpSpPr>
            <a:grpSpLocks/>
          </p:cNvGrpSpPr>
          <p:nvPr/>
        </p:nvGrpSpPr>
        <p:grpSpPr bwMode="auto">
          <a:xfrm>
            <a:off x="5995988" y="2492376"/>
            <a:ext cx="620712" cy="512763"/>
            <a:chOff x="-44" y="1473"/>
            <a:chExt cx="981" cy="1105"/>
          </a:xfrm>
        </p:grpSpPr>
        <p:pic>
          <p:nvPicPr>
            <p:cNvPr id="185384" name="Picture 177"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85" name="Freeform 178"/>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5375" name="Group 179"/>
          <p:cNvGrpSpPr>
            <a:grpSpLocks/>
          </p:cNvGrpSpPr>
          <p:nvPr/>
        </p:nvGrpSpPr>
        <p:grpSpPr bwMode="auto">
          <a:xfrm>
            <a:off x="7824788" y="1284288"/>
            <a:ext cx="620712" cy="512762"/>
            <a:chOff x="-44" y="1473"/>
            <a:chExt cx="981" cy="1105"/>
          </a:xfrm>
        </p:grpSpPr>
        <p:pic>
          <p:nvPicPr>
            <p:cNvPr id="185382" name="Picture 180"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83" name="Freeform 181"/>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5376" name="Group 182"/>
          <p:cNvGrpSpPr>
            <a:grpSpLocks/>
          </p:cNvGrpSpPr>
          <p:nvPr/>
        </p:nvGrpSpPr>
        <p:grpSpPr bwMode="auto">
          <a:xfrm>
            <a:off x="8434388" y="1360488"/>
            <a:ext cx="620712" cy="512762"/>
            <a:chOff x="-44" y="1473"/>
            <a:chExt cx="981" cy="1105"/>
          </a:xfrm>
        </p:grpSpPr>
        <p:pic>
          <p:nvPicPr>
            <p:cNvPr id="185380" name="Picture 183"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81" name="Freeform 184"/>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5377" name="Group 185"/>
          <p:cNvGrpSpPr>
            <a:grpSpLocks/>
          </p:cNvGrpSpPr>
          <p:nvPr/>
        </p:nvGrpSpPr>
        <p:grpSpPr bwMode="auto">
          <a:xfrm flipH="1">
            <a:off x="9893301" y="2362201"/>
            <a:ext cx="620713" cy="512763"/>
            <a:chOff x="-44" y="1473"/>
            <a:chExt cx="981" cy="1105"/>
          </a:xfrm>
        </p:grpSpPr>
        <p:pic>
          <p:nvPicPr>
            <p:cNvPr id="185378" name="Picture 186"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79" name="Freeform 187"/>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3" name="Slide Number Placeholder 2">
            <a:extLst>
              <a:ext uri="{FF2B5EF4-FFF2-40B4-BE49-F238E27FC236}">
                <a16:creationId xmlns:a16="http://schemas.microsoft.com/office/drawing/2014/main" id="{6B2FD345-8840-584A-B858-F982F67E81CD}"/>
              </a:ext>
            </a:extLst>
          </p:cNvPr>
          <p:cNvSpPr>
            <a:spLocks noGrp="1"/>
          </p:cNvSpPr>
          <p:nvPr>
            <p:ph type="sldNum" sz="quarter" idx="12"/>
          </p:nvPr>
        </p:nvSpPr>
        <p:spPr bwMode="auto">
          <a:xfrm>
            <a:off x="8324850"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92</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581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58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13" grpId="0" animBg="1"/>
      <p:bldP spid="245814" grpId="0"/>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7395" name="Rectangle 2"/>
          <p:cNvSpPr>
            <a:spLocks noGrp="1" noChangeArrowheads="1"/>
          </p:cNvSpPr>
          <p:nvPr>
            <p:ph type="title" idx="4294967295"/>
          </p:nvPr>
        </p:nvSpPr>
        <p:spPr>
          <a:xfrm>
            <a:off x="1524001" y="61913"/>
            <a:ext cx="8520113" cy="1143000"/>
          </a:xfrm>
        </p:spPr>
        <p:txBody>
          <a:bodyPr/>
          <a:lstStyle/>
          <a:p>
            <a:r>
              <a:rPr lang="en-US" sz="4000" dirty="0">
                <a:latin typeface="Calibri"/>
                <a:cs typeface="Calibri"/>
              </a:rPr>
              <a:t>File distribution time: P2P</a:t>
            </a:r>
          </a:p>
        </p:txBody>
      </p:sp>
      <p:sp>
        <p:nvSpPr>
          <p:cNvPr id="187396" name="Rectangle 47"/>
          <p:cNvSpPr>
            <a:spLocks noGrp="1" noChangeArrowheads="1"/>
          </p:cNvSpPr>
          <p:nvPr>
            <p:ph type="body" idx="4294967295"/>
          </p:nvPr>
        </p:nvSpPr>
        <p:spPr>
          <a:xfrm>
            <a:off x="1524001" y="1252539"/>
            <a:ext cx="4834013" cy="2014537"/>
          </a:xfrm>
        </p:spPr>
        <p:txBody>
          <a:bodyPr/>
          <a:lstStyle/>
          <a:p>
            <a:r>
              <a:rPr lang="en-US" i="1" dirty="0">
                <a:solidFill>
                  <a:srgbClr val="CC0000"/>
                </a:solidFill>
                <a:latin typeface="Calibri"/>
                <a:cs typeface="Calibri"/>
              </a:rPr>
              <a:t>server transmission: </a:t>
            </a:r>
            <a:r>
              <a:rPr lang="en-US" dirty="0">
                <a:latin typeface="Calibri"/>
                <a:cs typeface="Calibri"/>
              </a:rPr>
              <a:t>must</a:t>
            </a:r>
            <a:r>
              <a:rPr lang="en-US" i="1" dirty="0">
                <a:solidFill>
                  <a:srgbClr val="CC0000"/>
                </a:solidFill>
                <a:latin typeface="Calibri"/>
                <a:cs typeface="Calibri"/>
              </a:rPr>
              <a:t> </a:t>
            </a:r>
            <a:r>
              <a:rPr lang="en-US" dirty="0">
                <a:latin typeface="Calibri"/>
                <a:cs typeface="Calibri"/>
              </a:rPr>
              <a:t>upload at least one</a:t>
            </a:r>
            <a:r>
              <a:rPr lang="en-US" i="1" dirty="0">
                <a:latin typeface="Calibri"/>
                <a:cs typeface="Calibri"/>
              </a:rPr>
              <a:t> </a:t>
            </a:r>
            <a:r>
              <a:rPr lang="en-US" dirty="0">
                <a:latin typeface="Calibri"/>
                <a:cs typeface="Calibri"/>
              </a:rPr>
              <a:t>copy</a:t>
            </a:r>
          </a:p>
          <a:p>
            <a:pPr lvl="1">
              <a:lnSpc>
                <a:spcPct val="100000"/>
              </a:lnSpc>
              <a:buSzPct val="85000"/>
            </a:pPr>
            <a:r>
              <a:rPr lang="en-US" dirty="0">
                <a:latin typeface="Calibri"/>
                <a:cs typeface="Calibri"/>
              </a:rPr>
              <a:t>time to send one copy: </a:t>
            </a:r>
            <a:r>
              <a:rPr lang="en-US" i="1" dirty="0">
                <a:latin typeface="Calibri"/>
                <a:cs typeface="Calibri"/>
              </a:rPr>
              <a:t>F/u</a:t>
            </a:r>
            <a:r>
              <a:rPr lang="en-US" i="1" baseline="-25000" dirty="0">
                <a:latin typeface="Calibri"/>
                <a:cs typeface="Calibri"/>
              </a:rPr>
              <a:t>s </a:t>
            </a:r>
            <a:endParaRPr lang="en-US" dirty="0">
              <a:latin typeface="Calibri"/>
              <a:cs typeface="Calibri"/>
            </a:endParaRPr>
          </a:p>
        </p:txBody>
      </p:sp>
      <p:sp>
        <p:nvSpPr>
          <p:cNvPr id="187397" name="Text Box 51"/>
          <p:cNvSpPr txBox="1">
            <a:spLocks noChangeArrowheads="1"/>
          </p:cNvSpPr>
          <p:nvPr/>
        </p:nvSpPr>
        <p:spPr bwMode="auto">
          <a:xfrm>
            <a:off x="1584431" y="4709840"/>
            <a:ext cx="2681183" cy="1036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r">
              <a:lnSpc>
                <a:spcPct val="80000"/>
              </a:lnSpc>
            </a:pPr>
            <a:r>
              <a:rPr lang="en-US" sz="2400" i="1">
                <a:latin typeface="Calibri"/>
                <a:cs typeface="Calibri"/>
              </a:rPr>
              <a:t>time to  distribute F </a:t>
            </a:r>
          </a:p>
          <a:p>
            <a:pPr algn="r">
              <a:lnSpc>
                <a:spcPct val="80000"/>
              </a:lnSpc>
            </a:pPr>
            <a:r>
              <a:rPr lang="en-US" sz="2400" i="1">
                <a:latin typeface="Calibri"/>
                <a:cs typeface="Calibri"/>
              </a:rPr>
              <a:t>to N clients using </a:t>
            </a:r>
          </a:p>
          <a:p>
            <a:pPr algn="r">
              <a:lnSpc>
                <a:spcPct val="80000"/>
              </a:lnSpc>
            </a:pPr>
            <a:r>
              <a:rPr lang="en-US" sz="2400" i="1">
                <a:latin typeface="Calibri"/>
                <a:cs typeface="Calibri"/>
              </a:rPr>
              <a:t>P2P approach</a:t>
            </a:r>
            <a:r>
              <a:rPr lang="en-US" sz="2800">
                <a:latin typeface="Calibri"/>
                <a:cs typeface="Calibri"/>
              </a:rPr>
              <a:t> </a:t>
            </a:r>
            <a:endParaRPr lang="en-US" sz="3200">
              <a:latin typeface="Calibri"/>
              <a:cs typeface="Calibri"/>
            </a:endParaRPr>
          </a:p>
        </p:txBody>
      </p:sp>
      <p:sp>
        <p:nvSpPr>
          <p:cNvPr id="187398" name="Rectangle 55"/>
          <p:cNvSpPr>
            <a:spLocks noChangeArrowheads="1"/>
          </p:cNvSpPr>
          <p:nvPr/>
        </p:nvSpPr>
        <p:spPr bwMode="auto">
          <a:xfrm>
            <a:off x="1741489" y="4617766"/>
            <a:ext cx="8726487" cy="1235075"/>
          </a:xfrm>
          <a:prstGeom prst="rect">
            <a:avLst/>
          </a:prstGeom>
          <a:noFill/>
          <a:ln w="19050">
            <a:solidFill>
              <a:srgbClr val="CC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2800">
              <a:latin typeface="Calibri"/>
              <a:cs typeface="Calibri"/>
            </a:endParaRPr>
          </a:p>
        </p:txBody>
      </p:sp>
      <p:sp>
        <p:nvSpPr>
          <p:cNvPr id="187400" name="Freeform 4"/>
          <p:cNvSpPr>
            <a:spLocks/>
          </p:cNvSpPr>
          <p:nvPr/>
        </p:nvSpPr>
        <p:spPr bwMode="auto">
          <a:xfrm>
            <a:off x="7124701" y="2111376"/>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sp>
        <p:nvSpPr>
          <p:cNvPr id="187401" name="Line 14"/>
          <p:cNvSpPr>
            <a:spLocks noChangeShapeType="1"/>
          </p:cNvSpPr>
          <p:nvPr/>
        </p:nvSpPr>
        <p:spPr bwMode="auto">
          <a:xfrm>
            <a:off x="6862763" y="2085976"/>
            <a:ext cx="455612" cy="214313"/>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sz="2400">
              <a:latin typeface="Calibri"/>
              <a:cs typeface="Calibri"/>
            </a:endParaRPr>
          </a:p>
        </p:txBody>
      </p:sp>
      <p:sp>
        <p:nvSpPr>
          <p:cNvPr id="187402" name="Text Box 15"/>
          <p:cNvSpPr txBox="1">
            <a:spLocks noChangeArrowheads="1"/>
          </p:cNvSpPr>
          <p:nvPr/>
        </p:nvSpPr>
        <p:spPr bwMode="auto">
          <a:xfrm>
            <a:off x="6888163" y="1763713"/>
            <a:ext cx="362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latin typeface="Calibri"/>
                <a:cs typeface="Calibri"/>
              </a:rPr>
              <a:t>u</a:t>
            </a:r>
            <a:r>
              <a:rPr lang="en-US" sz="1800" i="1" baseline="-25000">
                <a:latin typeface="Calibri"/>
                <a:cs typeface="Calibri"/>
              </a:rPr>
              <a:t>s</a:t>
            </a:r>
          </a:p>
        </p:txBody>
      </p:sp>
      <p:sp>
        <p:nvSpPr>
          <p:cNvPr id="187403" name="Line 39"/>
          <p:cNvSpPr>
            <a:spLocks noChangeShapeType="1"/>
          </p:cNvSpPr>
          <p:nvPr/>
        </p:nvSpPr>
        <p:spPr bwMode="auto">
          <a:xfrm>
            <a:off x="6613526" y="2713038"/>
            <a:ext cx="574675"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sz="2400">
              <a:latin typeface="Calibri"/>
              <a:cs typeface="Calibri"/>
            </a:endParaRPr>
          </a:p>
        </p:txBody>
      </p:sp>
      <p:sp>
        <p:nvSpPr>
          <p:cNvPr id="187404" name="Line 40"/>
          <p:cNvSpPr>
            <a:spLocks noChangeShapeType="1"/>
          </p:cNvSpPr>
          <p:nvPr/>
        </p:nvSpPr>
        <p:spPr bwMode="auto">
          <a:xfrm flipH="1">
            <a:off x="6643689" y="2814638"/>
            <a:ext cx="566737"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sz="2400">
              <a:latin typeface="Calibri"/>
              <a:cs typeface="Calibri"/>
            </a:endParaRPr>
          </a:p>
        </p:txBody>
      </p:sp>
      <p:sp>
        <p:nvSpPr>
          <p:cNvPr id="187405" name="Text Box 44"/>
          <p:cNvSpPr txBox="1">
            <a:spLocks noChangeArrowheads="1"/>
          </p:cNvSpPr>
          <p:nvPr/>
        </p:nvSpPr>
        <p:spPr bwMode="auto">
          <a:xfrm>
            <a:off x="7669858" y="2460625"/>
            <a:ext cx="97026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eaLnBrk="1" hangingPunct="1">
              <a:spcBef>
                <a:spcPct val="0"/>
              </a:spcBef>
              <a:buClrTx/>
              <a:buSzTx/>
              <a:buFontTx/>
              <a:buNone/>
            </a:pPr>
            <a:r>
              <a:rPr lang="en-US" sz="1800">
                <a:solidFill>
                  <a:schemeClr val="bg1"/>
                </a:solidFill>
                <a:latin typeface="Calibri"/>
                <a:cs typeface="Calibri"/>
              </a:rPr>
              <a:t>network</a:t>
            </a:r>
          </a:p>
        </p:txBody>
      </p:sp>
      <p:sp>
        <p:nvSpPr>
          <p:cNvPr id="187406" name="AutoShape 327"/>
          <p:cNvSpPr>
            <a:spLocks noChangeArrowheads="1"/>
          </p:cNvSpPr>
          <p:nvPr/>
        </p:nvSpPr>
        <p:spPr bwMode="auto">
          <a:xfrm>
            <a:off x="6264276"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p>
            <a:pPr>
              <a:spcBef>
                <a:spcPct val="0"/>
              </a:spcBef>
              <a:buClrTx/>
              <a:buSzTx/>
              <a:buFontTx/>
              <a:buNone/>
            </a:pPr>
            <a:endParaRPr lang="en-US" sz="900">
              <a:latin typeface="Calibri"/>
              <a:cs typeface="Calibri"/>
            </a:endParaRPr>
          </a:p>
        </p:txBody>
      </p:sp>
      <p:sp>
        <p:nvSpPr>
          <p:cNvPr id="187407" name="Line 22"/>
          <p:cNvSpPr>
            <a:spLocks noChangeShapeType="1"/>
          </p:cNvSpPr>
          <p:nvPr/>
        </p:nvSpPr>
        <p:spPr bwMode="auto">
          <a:xfrm flipV="1">
            <a:off x="8524876" y="1819276"/>
            <a:ext cx="180975" cy="5302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sz="2400">
              <a:latin typeface="Calibri"/>
              <a:cs typeface="Calibri"/>
            </a:endParaRPr>
          </a:p>
        </p:txBody>
      </p:sp>
      <p:sp>
        <p:nvSpPr>
          <p:cNvPr id="187408" name="Line 23"/>
          <p:cNvSpPr>
            <a:spLocks noChangeShapeType="1"/>
          </p:cNvSpPr>
          <p:nvPr/>
        </p:nvSpPr>
        <p:spPr bwMode="auto">
          <a:xfrm flipH="1">
            <a:off x="8602664" y="1825625"/>
            <a:ext cx="187325" cy="534988"/>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sz="2400">
              <a:latin typeface="Calibri"/>
              <a:cs typeface="Calibri"/>
            </a:endParaRPr>
          </a:p>
        </p:txBody>
      </p:sp>
      <p:sp>
        <p:nvSpPr>
          <p:cNvPr id="187409" name="Line 22"/>
          <p:cNvSpPr>
            <a:spLocks noChangeShapeType="1"/>
          </p:cNvSpPr>
          <p:nvPr/>
        </p:nvSpPr>
        <p:spPr bwMode="auto">
          <a:xfrm flipV="1">
            <a:off x="7940675" y="1736726"/>
            <a:ext cx="179388" cy="530225"/>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sz="2400">
              <a:latin typeface="Calibri"/>
              <a:cs typeface="Calibri"/>
            </a:endParaRPr>
          </a:p>
        </p:txBody>
      </p:sp>
      <p:sp>
        <p:nvSpPr>
          <p:cNvPr id="187410" name="Line 23"/>
          <p:cNvSpPr>
            <a:spLocks noChangeShapeType="1"/>
          </p:cNvSpPr>
          <p:nvPr/>
        </p:nvSpPr>
        <p:spPr bwMode="auto">
          <a:xfrm flipH="1">
            <a:off x="8016875" y="1743075"/>
            <a:ext cx="185738" cy="534988"/>
          </a:xfrm>
          <a:prstGeom prst="line">
            <a:avLst/>
          </a:prstGeom>
          <a:noFill/>
          <a:ln w="9525">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sz="2400">
              <a:latin typeface="Calibri"/>
              <a:cs typeface="Calibri"/>
            </a:endParaRPr>
          </a:p>
        </p:txBody>
      </p:sp>
      <p:sp>
        <p:nvSpPr>
          <p:cNvPr id="187411" name="Line 26"/>
          <p:cNvSpPr>
            <a:spLocks noChangeShapeType="1"/>
          </p:cNvSpPr>
          <p:nvPr/>
        </p:nvSpPr>
        <p:spPr bwMode="auto">
          <a:xfrm>
            <a:off x="9247188" y="2579688"/>
            <a:ext cx="658812" cy="0"/>
          </a:xfrm>
          <a:prstGeom prst="line">
            <a:avLst/>
          </a:prstGeom>
          <a:noFill/>
          <a:ln w="19050">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sz="2400">
              <a:latin typeface="Calibri"/>
              <a:cs typeface="Calibri"/>
            </a:endParaRPr>
          </a:p>
        </p:txBody>
      </p:sp>
      <p:sp>
        <p:nvSpPr>
          <p:cNvPr id="187412" name="Line 27"/>
          <p:cNvSpPr>
            <a:spLocks noChangeShapeType="1"/>
          </p:cNvSpPr>
          <p:nvPr/>
        </p:nvSpPr>
        <p:spPr bwMode="auto">
          <a:xfrm>
            <a:off x="9250363" y="2682875"/>
            <a:ext cx="660400" cy="0"/>
          </a:xfrm>
          <a:prstGeom prst="line">
            <a:avLst/>
          </a:prstGeom>
          <a:noFill/>
          <a:ln w="19050">
            <a:solidFill>
              <a:schemeClr val="tx1"/>
            </a:solidFill>
            <a:round/>
            <a:headEnd type="triangle" w="med" len="med"/>
            <a:tailEnd/>
          </a:ln>
          <a:extLst>
            <a:ext uri="{909E8E84-426E-40dd-AFC4-6F175D3DCCD1}">
              <a14:hiddenFill xmlns="" xmlns:a14="http://schemas.microsoft.com/office/drawing/2010/main">
                <a:noFill/>
              </a14:hiddenFill>
            </a:ext>
          </a:extLst>
        </p:spPr>
        <p:txBody>
          <a:bodyPr/>
          <a:lstStyle/>
          <a:p>
            <a:endParaRPr lang="en-US" sz="2400">
              <a:latin typeface="Calibri"/>
              <a:cs typeface="Calibri"/>
            </a:endParaRPr>
          </a:p>
        </p:txBody>
      </p:sp>
      <p:sp>
        <p:nvSpPr>
          <p:cNvPr id="187413" name="Text Box 41"/>
          <p:cNvSpPr txBox="1">
            <a:spLocks noChangeArrowheads="1"/>
          </p:cNvSpPr>
          <p:nvPr/>
        </p:nvSpPr>
        <p:spPr bwMode="auto">
          <a:xfrm>
            <a:off x="9337675" y="2146300"/>
            <a:ext cx="45085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latin typeface="Calibri"/>
                <a:cs typeface="Calibri"/>
              </a:rPr>
              <a:t>d</a:t>
            </a:r>
            <a:r>
              <a:rPr lang="en-US" sz="1800" i="1" baseline="-25000">
                <a:latin typeface="Calibri"/>
                <a:cs typeface="Calibri"/>
              </a:rPr>
              <a:t>i</a:t>
            </a:r>
          </a:p>
        </p:txBody>
      </p:sp>
      <p:sp>
        <p:nvSpPr>
          <p:cNvPr id="187414" name="Text Box 41"/>
          <p:cNvSpPr txBox="1">
            <a:spLocks noChangeArrowheads="1"/>
          </p:cNvSpPr>
          <p:nvPr/>
        </p:nvSpPr>
        <p:spPr bwMode="auto">
          <a:xfrm>
            <a:off x="9353551" y="2663825"/>
            <a:ext cx="5064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eaLnBrk="1" hangingPunct="1">
              <a:spcBef>
                <a:spcPct val="0"/>
              </a:spcBef>
              <a:buClrTx/>
              <a:buSzTx/>
              <a:buFontTx/>
              <a:buNone/>
            </a:pPr>
            <a:r>
              <a:rPr lang="en-US" sz="1800" i="1">
                <a:latin typeface="Calibri"/>
                <a:cs typeface="Calibri"/>
              </a:rPr>
              <a:t>u</a:t>
            </a:r>
            <a:r>
              <a:rPr lang="en-US" sz="1800" i="1" baseline="-25000">
                <a:latin typeface="Calibri"/>
                <a:cs typeface="Calibri"/>
              </a:rPr>
              <a:t>i</a:t>
            </a:r>
          </a:p>
        </p:txBody>
      </p:sp>
      <p:sp>
        <p:nvSpPr>
          <p:cNvPr id="187415" name="Text Box 47"/>
          <p:cNvSpPr txBox="1">
            <a:spLocks noChangeArrowheads="1"/>
          </p:cNvSpPr>
          <p:nvPr/>
        </p:nvSpPr>
        <p:spPr bwMode="auto">
          <a:xfrm>
            <a:off x="6022976" y="1616075"/>
            <a:ext cx="790575"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gn="ctr" eaLnBrk="1" hangingPunct="1">
              <a:spcBef>
                <a:spcPct val="0"/>
              </a:spcBef>
              <a:buClrTx/>
              <a:buSzTx/>
              <a:buFontTx/>
              <a:buNone/>
            </a:pPr>
            <a:r>
              <a:rPr lang="en-US" sz="1600" i="1">
                <a:latin typeface="Calibri"/>
                <a:cs typeface="Calibri"/>
              </a:rPr>
              <a:t>F</a:t>
            </a:r>
            <a:endParaRPr lang="en-US" sz="1600" i="1" baseline="-25000">
              <a:latin typeface="Calibri"/>
              <a:cs typeface="Calibri"/>
            </a:endParaRPr>
          </a:p>
        </p:txBody>
      </p:sp>
      <p:sp>
        <p:nvSpPr>
          <p:cNvPr id="187416" name="Text Box 31"/>
          <p:cNvSpPr txBox="1">
            <a:spLocks noChangeArrowheads="1"/>
          </p:cNvSpPr>
          <p:nvPr/>
        </p:nvSpPr>
        <p:spPr bwMode="auto">
          <a:xfrm>
            <a:off x="4222751" y="4903516"/>
            <a:ext cx="6375913"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r>
              <a:rPr lang="en-US" sz="3200" i="1" dirty="0">
                <a:latin typeface="Calibri"/>
                <a:cs typeface="Calibri"/>
              </a:rPr>
              <a:t> D</a:t>
            </a:r>
            <a:r>
              <a:rPr lang="en-US" sz="3200" i="1" baseline="-25000" dirty="0">
                <a:latin typeface="Calibri"/>
                <a:cs typeface="Calibri"/>
              </a:rPr>
              <a:t>P2P</a:t>
            </a:r>
            <a:r>
              <a:rPr lang="en-US" sz="3200" i="1" dirty="0">
                <a:latin typeface="Calibri"/>
                <a:cs typeface="Calibri"/>
              </a:rPr>
              <a:t> ≧ max{F/</a:t>
            </a:r>
            <a:r>
              <a:rPr lang="en-US" sz="3200" i="1" dirty="0" err="1">
                <a:latin typeface="Calibri"/>
                <a:cs typeface="Calibri"/>
              </a:rPr>
              <a:t>u</a:t>
            </a:r>
            <a:r>
              <a:rPr lang="en-US" sz="3200" i="1" baseline="-25000" dirty="0" err="1">
                <a:latin typeface="Calibri"/>
                <a:cs typeface="Calibri"/>
              </a:rPr>
              <a:t>s,</a:t>
            </a:r>
            <a:r>
              <a:rPr lang="en-US" sz="3200" i="1" dirty="0" err="1">
                <a:latin typeface="Calibri"/>
                <a:cs typeface="Calibri"/>
              </a:rPr>
              <a:t>,F</a:t>
            </a:r>
            <a:r>
              <a:rPr lang="en-US" sz="3200" i="1" dirty="0">
                <a:latin typeface="Calibri"/>
                <a:cs typeface="Calibri"/>
              </a:rPr>
              <a:t>/</a:t>
            </a:r>
            <a:r>
              <a:rPr lang="en-US" sz="3200" i="1" dirty="0" err="1">
                <a:latin typeface="Calibri"/>
                <a:cs typeface="Calibri"/>
              </a:rPr>
              <a:t>d</a:t>
            </a:r>
            <a:r>
              <a:rPr lang="en-US" sz="3200" i="1" baseline="-25000" dirty="0" err="1">
                <a:latin typeface="Calibri"/>
                <a:cs typeface="Calibri"/>
              </a:rPr>
              <a:t>min</a:t>
            </a:r>
            <a:r>
              <a:rPr lang="en-US" sz="3200" i="1" baseline="-25000" dirty="0">
                <a:latin typeface="Calibri"/>
                <a:cs typeface="Calibri"/>
              </a:rPr>
              <a:t>,</a:t>
            </a:r>
            <a:r>
              <a:rPr lang="en-US" sz="3200" i="1" dirty="0">
                <a:latin typeface="Calibri"/>
                <a:cs typeface="Calibri"/>
              </a:rPr>
              <a:t>,NF/(</a:t>
            </a:r>
            <a:r>
              <a:rPr lang="en-US" sz="2800" dirty="0">
                <a:latin typeface="Calibri"/>
                <a:cs typeface="Calibri"/>
              </a:rPr>
              <a:t>u</a:t>
            </a:r>
            <a:r>
              <a:rPr lang="en-US" sz="2800" baseline="-25000" dirty="0">
                <a:latin typeface="Calibri"/>
                <a:cs typeface="Calibri"/>
              </a:rPr>
              <a:t>s</a:t>
            </a:r>
            <a:r>
              <a:rPr lang="en-US" sz="2800" dirty="0">
                <a:latin typeface="Calibri"/>
                <a:cs typeface="Calibri"/>
              </a:rPr>
              <a:t> + </a:t>
            </a:r>
            <a:r>
              <a:rPr lang="en-US" sz="3200" dirty="0">
                <a:latin typeface="Calibri"/>
                <a:cs typeface="Calibri"/>
              </a:rPr>
              <a:t>S</a:t>
            </a:r>
            <a:r>
              <a:rPr lang="en-US" sz="2800" dirty="0">
                <a:latin typeface="Calibri"/>
                <a:cs typeface="Calibri"/>
              </a:rPr>
              <a:t>u</a:t>
            </a:r>
            <a:r>
              <a:rPr lang="en-US" sz="2800" baseline="-25000" dirty="0">
                <a:latin typeface="Calibri"/>
                <a:cs typeface="Calibri"/>
              </a:rPr>
              <a:t>i</a:t>
            </a:r>
            <a:r>
              <a:rPr lang="en-US" sz="3200" dirty="0">
                <a:latin typeface="Calibri"/>
                <a:cs typeface="Calibri"/>
              </a:rPr>
              <a:t>)</a:t>
            </a:r>
            <a:r>
              <a:rPr lang="en-US" sz="3200" i="1" dirty="0">
                <a:latin typeface="Calibri"/>
                <a:cs typeface="Calibri"/>
              </a:rPr>
              <a:t>}</a:t>
            </a:r>
            <a:r>
              <a:rPr lang="en-US" sz="3200" i="1" dirty="0">
                <a:solidFill>
                  <a:srgbClr val="CC0000"/>
                </a:solidFill>
                <a:latin typeface="Calibri"/>
                <a:cs typeface="Calibri"/>
              </a:rPr>
              <a:t> </a:t>
            </a:r>
          </a:p>
        </p:txBody>
      </p:sp>
      <p:sp>
        <p:nvSpPr>
          <p:cNvPr id="187417" name="Rectangle 47"/>
          <p:cNvSpPr>
            <a:spLocks noChangeArrowheads="1"/>
          </p:cNvSpPr>
          <p:nvPr/>
        </p:nvSpPr>
        <p:spPr bwMode="auto">
          <a:xfrm>
            <a:off x="1516000" y="2446364"/>
            <a:ext cx="5169743" cy="1252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85000"/>
              </a:lnSpc>
              <a:buClr>
                <a:srgbClr val="000099"/>
              </a:buClr>
              <a:buSzPct val="65000"/>
              <a:buFont typeface="Wingdings" charset="0"/>
              <a:buChar char="v"/>
            </a:pPr>
            <a:r>
              <a:rPr lang="en-US" sz="2800" i="1" dirty="0">
                <a:solidFill>
                  <a:srgbClr val="CC0000"/>
                </a:solidFill>
                <a:latin typeface="Calibri"/>
                <a:cs typeface="Calibri"/>
              </a:rPr>
              <a:t>client: </a:t>
            </a:r>
            <a:r>
              <a:rPr lang="en-US" sz="2800" dirty="0">
                <a:latin typeface="Calibri"/>
                <a:cs typeface="Calibri"/>
              </a:rPr>
              <a:t>each client must download file copy</a:t>
            </a:r>
          </a:p>
          <a:p>
            <a:pPr marL="742950" lvl="1" indent="-285750">
              <a:lnSpc>
                <a:spcPct val="85000"/>
              </a:lnSpc>
              <a:buClr>
                <a:srgbClr val="000099"/>
              </a:buClr>
              <a:buFont typeface="Wingdings" charset="0"/>
              <a:buChar char="§"/>
            </a:pPr>
            <a:r>
              <a:rPr lang="en-US" sz="2400" dirty="0">
                <a:latin typeface="Calibri"/>
                <a:cs typeface="Calibri"/>
              </a:rPr>
              <a:t>min client download time: F/</a:t>
            </a:r>
            <a:r>
              <a:rPr lang="en-US" sz="2400" dirty="0" err="1">
                <a:latin typeface="Calibri"/>
                <a:cs typeface="Calibri"/>
              </a:rPr>
              <a:t>d</a:t>
            </a:r>
            <a:r>
              <a:rPr lang="en-US" sz="2400" baseline="-25000" dirty="0" err="1">
                <a:latin typeface="Calibri"/>
                <a:cs typeface="Calibri"/>
              </a:rPr>
              <a:t>min</a:t>
            </a:r>
            <a:r>
              <a:rPr lang="en-US" sz="2400" i="1" dirty="0">
                <a:solidFill>
                  <a:srgbClr val="CC0000"/>
                </a:solidFill>
                <a:latin typeface="Calibri"/>
                <a:cs typeface="Calibri"/>
              </a:rPr>
              <a:t> </a:t>
            </a:r>
            <a:endParaRPr lang="en-US" sz="2400" dirty="0">
              <a:latin typeface="Calibri"/>
              <a:cs typeface="Calibri"/>
            </a:endParaRPr>
          </a:p>
        </p:txBody>
      </p:sp>
      <p:sp>
        <p:nvSpPr>
          <p:cNvPr id="187419" name="Rectangle 47"/>
          <p:cNvSpPr>
            <a:spLocks noChangeArrowheads="1"/>
          </p:cNvSpPr>
          <p:nvPr/>
        </p:nvSpPr>
        <p:spPr bwMode="auto">
          <a:xfrm>
            <a:off x="1517909" y="3575410"/>
            <a:ext cx="7994502" cy="125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85000"/>
              </a:lnSpc>
              <a:buClr>
                <a:srgbClr val="000099"/>
              </a:buClr>
              <a:buSzPct val="65000"/>
              <a:buFont typeface="Wingdings" charset="0"/>
              <a:buChar char="v"/>
            </a:pPr>
            <a:r>
              <a:rPr lang="en-US" sz="2800" i="1" dirty="0">
                <a:solidFill>
                  <a:srgbClr val="CC0000"/>
                </a:solidFill>
                <a:latin typeface="Calibri"/>
                <a:cs typeface="Calibri"/>
              </a:rPr>
              <a:t>clients: </a:t>
            </a:r>
            <a:r>
              <a:rPr lang="en-US" sz="2800" dirty="0">
                <a:latin typeface="Calibri"/>
                <a:cs typeface="Calibri"/>
              </a:rPr>
              <a:t>as aggregate must download </a:t>
            </a:r>
            <a:r>
              <a:rPr lang="en-US" sz="2800" i="1" dirty="0">
                <a:latin typeface="Calibri"/>
                <a:cs typeface="Calibri"/>
              </a:rPr>
              <a:t>NF</a:t>
            </a:r>
            <a:r>
              <a:rPr lang="en-US" sz="2800" dirty="0">
                <a:latin typeface="Calibri"/>
                <a:cs typeface="Calibri"/>
              </a:rPr>
              <a:t> bits</a:t>
            </a:r>
          </a:p>
          <a:p>
            <a:pPr marL="742950" lvl="1" indent="-285750">
              <a:lnSpc>
                <a:spcPct val="85000"/>
              </a:lnSpc>
              <a:buClr>
                <a:srgbClr val="000099"/>
              </a:buClr>
              <a:buFont typeface="Wingdings" charset="0"/>
              <a:buChar char="§"/>
            </a:pPr>
            <a:r>
              <a:rPr lang="en-US" sz="2400" dirty="0">
                <a:latin typeface="Calibri"/>
                <a:cs typeface="Calibri"/>
              </a:rPr>
              <a:t>max upload rate (</a:t>
            </a:r>
            <a:r>
              <a:rPr lang="en-US" sz="2400" dirty="0" err="1">
                <a:latin typeface="Calibri"/>
                <a:cs typeface="Calibri"/>
              </a:rPr>
              <a:t>limting</a:t>
            </a:r>
            <a:r>
              <a:rPr lang="en-US" sz="2400" dirty="0">
                <a:latin typeface="Calibri"/>
                <a:cs typeface="Calibri"/>
              </a:rPr>
              <a:t> max download rate) is u</a:t>
            </a:r>
            <a:r>
              <a:rPr lang="en-US" sz="2400" baseline="-25000" dirty="0">
                <a:latin typeface="Calibri"/>
                <a:cs typeface="Calibri"/>
              </a:rPr>
              <a:t>s</a:t>
            </a:r>
            <a:r>
              <a:rPr lang="en-US" sz="2400" dirty="0">
                <a:latin typeface="Calibri"/>
                <a:cs typeface="Calibri"/>
              </a:rPr>
              <a:t> + </a:t>
            </a:r>
            <a:r>
              <a:rPr lang="en-US" sz="2800" dirty="0">
                <a:latin typeface="Calibri"/>
                <a:cs typeface="Calibri"/>
              </a:rPr>
              <a:t>S</a:t>
            </a:r>
            <a:r>
              <a:rPr lang="en-US" sz="2400" dirty="0">
                <a:latin typeface="Calibri"/>
                <a:cs typeface="Calibri"/>
              </a:rPr>
              <a:t>u</a:t>
            </a:r>
            <a:r>
              <a:rPr lang="en-US" sz="2400" baseline="-25000" dirty="0">
                <a:latin typeface="Calibri"/>
                <a:cs typeface="Calibri"/>
              </a:rPr>
              <a:t>i</a:t>
            </a:r>
          </a:p>
        </p:txBody>
      </p:sp>
      <p:sp>
        <p:nvSpPr>
          <p:cNvPr id="245813" name="Line 53"/>
          <p:cNvSpPr>
            <a:spLocks noChangeShapeType="1"/>
          </p:cNvSpPr>
          <p:nvPr/>
        </p:nvSpPr>
        <p:spPr bwMode="auto">
          <a:xfrm flipV="1">
            <a:off x="9174164" y="5502784"/>
            <a:ext cx="488458" cy="583690"/>
          </a:xfrm>
          <a:prstGeom prst="line">
            <a:avLst/>
          </a:prstGeom>
          <a:noFill/>
          <a:ln w="9525">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sz="2400">
              <a:latin typeface="Calibri"/>
              <a:cs typeface="Calibri"/>
            </a:endParaRPr>
          </a:p>
        </p:txBody>
      </p:sp>
      <p:sp>
        <p:nvSpPr>
          <p:cNvPr id="245814" name="Text Box 54"/>
          <p:cNvSpPr txBox="1">
            <a:spLocks noChangeArrowheads="1"/>
          </p:cNvSpPr>
          <p:nvPr/>
        </p:nvSpPr>
        <p:spPr bwMode="auto">
          <a:xfrm>
            <a:off x="3351213" y="6069013"/>
            <a:ext cx="704551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nSpc>
                <a:spcPct val="80000"/>
              </a:lnSpc>
            </a:pPr>
            <a:r>
              <a:rPr lang="en-US" sz="2400">
                <a:solidFill>
                  <a:srgbClr val="0000FF"/>
                </a:solidFill>
                <a:latin typeface="Calibri"/>
                <a:cs typeface="Calibri"/>
              </a:rPr>
              <a:t>… but so does this, as each peer brings service capacity</a:t>
            </a:r>
          </a:p>
        </p:txBody>
      </p:sp>
      <p:sp>
        <p:nvSpPr>
          <p:cNvPr id="2" name="Line 53"/>
          <p:cNvSpPr>
            <a:spLocks noChangeShapeType="1"/>
          </p:cNvSpPr>
          <p:nvPr/>
        </p:nvSpPr>
        <p:spPr bwMode="auto">
          <a:xfrm flipV="1">
            <a:off x="7889876" y="5434513"/>
            <a:ext cx="598381" cy="350337"/>
          </a:xfrm>
          <a:prstGeom prst="line">
            <a:avLst/>
          </a:prstGeom>
          <a:noFill/>
          <a:ln w="9525">
            <a:solidFill>
              <a:srgbClr val="CC0000"/>
            </a:solidFill>
            <a:round/>
            <a:headEnd/>
            <a:tailEnd/>
          </a:ln>
          <a:extLst>
            <a:ext uri="{909E8E84-426E-40dd-AFC4-6F175D3DCCD1}">
              <a14:hiddenFill xmlns="" xmlns:a14="http://schemas.microsoft.com/office/drawing/2010/main">
                <a:noFill/>
              </a14:hiddenFill>
            </a:ext>
          </a:extLst>
        </p:spPr>
        <p:txBody>
          <a:bodyPr/>
          <a:lstStyle/>
          <a:p>
            <a:endParaRPr lang="en-US" sz="2400">
              <a:latin typeface="Calibri"/>
              <a:cs typeface="Calibri"/>
            </a:endParaRPr>
          </a:p>
        </p:txBody>
      </p:sp>
      <p:sp>
        <p:nvSpPr>
          <p:cNvPr id="3" name="Text Box 54"/>
          <p:cNvSpPr txBox="1">
            <a:spLocks noChangeArrowheads="1"/>
          </p:cNvSpPr>
          <p:nvPr/>
        </p:nvSpPr>
        <p:spPr bwMode="auto">
          <a:xfrm>
            <a:off x="5465763" y="5756275"/>
            <a:ext cx="319119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pPr>
              <a:lnSpc>
                <a:spcPct val="80000"/>
              </a:lnSpc>
            </a:pPr>
            <a:r>
              <a:rPr lang="en-US" sz="2400">
                <a:solidFill>
                  <a:srgbClr val="0000FF"/>
                </a:solidFill>
                <a:latin typeface="Calibri"/>
                <a:cs typeface="Calibri"/>
              </a:rPr>
              <a:t>increases linearly in </a:t>
            </a:r>
            <a:r>
              <a:rPr lang="en-US" sz="2400" i="1">
                <a:solidFill>
                  <a:srgbClr val="0000FF"/>
                </a:solidFill>
                <a:latin typeface="Calibri"/>
                <a:cs typeface="Calibri"/>
              </a:rPr>
              <a:t>N</a:t>
            </a:r>
            <a:r>
              <a:rPr lang="en-US" sz="2400">
                <a:solidFill>
                  <a:srgbClr val="0000FF"/>
                </a:solidFill>
                <a:latin typeface="Calibri"/>
                <a:cs typeface="Calibri"/>
              </a:rPr>
              <a:t> …</a:t>
            </a:r>
          </a:p>
        </p:txBody>
      </p:sp>
      <p:grpSp>
        <p:nvGrpSpPr>
          <p:cNvPr id="187424" name="Group 41"/>
          <p:cNvGrpSpPr>
            <a:grpSpLocks/>
          </p:cNvGrpSpPr>
          <p:nvPr/>
        </p:nvGrpSpPr>
        <p:grpSpPr bwMode="auto">
          <a:xfrm>
            <a:off x="6638925" y="1690689"/>
            <a:ext cx="292100" cy="517525"/>
            <a:chOff x="4140" y="429"/>
            <a:chExt cx="1425" cy="2396"/>
          </a:xfrm>
        </p:grpSpPr>
        <p:sp>
          <p:nvSpPr>
            <p:cNvPr id="187437" name="Freeform 42"/>
            <p:cNvSpPr>
              <a:spLocks/>
            </p:cNvSpPr>
            <p:nvPr/>
          </p:nvSpPr>
          <p:spPr bwMode="auto">
            <a:xfrm>
              <a:off x="5268" y="433"/>
              <a:ext cx="283" cy="2286"/>
            </a:xfrm>
            <a:custGeom>
              <a:avLst/>
              <a:gdLst>
                <a:gd name="T0" fmla="*/ 2 w 354"/>
                <a:gd name="T1" fmla="*/ 0 h 2742"/>
                <a:gd name="T2" fmla="*/ 2 w 354"/>
                <a:gd name="T3" fmla="*/ 7 h 2742"/>
                <a:gd name="T4" fmla="*/ 2 w 354"/>
                <a:gd name="T5" fmla="*/ 48 h 2742"/>
                <a:gd name="T6" fmla="*/ 0 w 354"/>
                <a:gd name="T7" fmla="*/ 5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latin typeface="Calibri"/>
                <a:cs typeface="Calibri"/>
              </a:endParaRPr>
            </a:p>
          </p:txBody>
        </p:sp>
        <p:sp>
          <p:nvSpPr>
            <p:cNvPr id="187438" name="Rectangle 43"/>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latin typeface="Calibri"/>
                <a:cs typeface="Calibri"/>
              </a:endParaRPr>
            </a:p>
          </p:txBody>
        </p:sp>
        <p:sp>
          <p:nvSpPr>
            <p:cNvPr id="187439" name="Freeform 44"/>
            <p:cNvSpPr>
              <a:spLocks/>
            </p:cNvSpPr>
            <p:nvPr/>
          </p:nvSpPr>
          <p:spPr bwMode="auto">
            <a:xfrm>
              <a:off x="5321" y="570"/>
              <a:ext cx="169" cy="2115"/>
            </a:xfrm>
            <a:custGeom>
              <a:avLst/>
              <a:gdLst>
                <a:gd name="T0" fmla="*/ 2 w 211"/>
                <a:gd name="T1" fmla="*/ 0 h 2537"/>
                <a:gd name="T2" fmla="*/ 2 w 211"/>
                <a:gd name="T3" fmla="*/ 5 h 2537"/>
                <a:gd name="T4" fmla="*/ 2 w 211"/>
                <a:gd name="T5" fmla="*/ 45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latin typeface="Calibri"/>
                <a:cs typeface="Calibri"/>
              </a:endParaRPr>
            </a:p>
          </p:txBody>
        </p:sp>
        <p:sp>
          <p:nvSpPr>
            <p:cNvPr id="187440" name="Freeform 45"/>
            <p:cNvSpPr>
              <a:spLocks/>
            </p:cNvSpPr>
            <p:nvPr/>
          </p:nvSpPr>
          <p:spPr bwMode="auto">
            <a:xfrm>
              <a:off x="5284" y="1640"/>
              <a:ext cx="263" cy="189"/>
            </a:xfrm>
            <a:custGeom>
              <a:avLst/>
              <a:gdLst>
                <a:gd name="T0" fmla="*/ 2 w 328"/>
                <a:gd name="T1" fmla="*/ 0 h 226"/>
                <a:gd name="T2" fmla="*/ 2 w 328"/>
                <a:gd name="T3" fmla="*/ 3 h 226"/>
                <a:gd name="T4" fmla="*/ 2 w 328"/>
                <a:gd name="T5" fmla="*/ 5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latin typeface="Calibri"/>
                <a:cs typeface="Calibri"/>
              </a:endParaRPr>
            </a:p>
          </p:txBody>
        </p:sp>
        <p:sp>
          <p:nvSpPr>
            <p:cNvPr id="187441" name="Rectangle 46"/>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p>
              <a:endParaRPr lang="en-US" sz="2400">
                <a:latin typeface="Calibri"/>
                <a:cs typeface="Calibri"/>
              </a:endParaRPr>
            </a:p>
          </p:txBody>
        </p:sp>
        <p:grpSp>
          <p:nvGrpSpPr>
            <p:cNvPr id="187442" name="Group 47"/>
            <p:cNvGrpSpPr>
              <a:grpSpLocks/>
            </p:cNvGrpSpPr>
            <p:nvPr/>
          </p:nvGrpSpPr>
          <p:grpSpPr bwMode="auto">
            <a:xfrm>
              <a:off x="4749" y="668"/>
              <a:ext cx="581" cy="145"/>
              <a:chOff x="614" y="2568"/>
              <a:chExt cx="725" cy="139"/>
            </a:xfrm>
          </p:grpSpPr>
          <p:sp>
            <p:nvSpPr>
              <p:cNvPr id="187467" name="AutoShape 48"/>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sp>
            <p:nvSpPr>
              <p:cNvPr id="187468" name="AutoShape 49"/>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grpSp>
        <p:sp>
          <p:nvSpPr>
            <p:cNvPr id="187443" name="Rectangle 50"/>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p>
              <a:endParaRPr lang="en-US" sz="2400">
                <a:latin typeface="Calibri"/>
                <a:cs typeface="Calibri"/>
              </a:endParaRPr>
            </a:p>
          </p:txBody>
        </p:sp>
        <p:grpSp>
          <p:nvGrpSpPr>
            <p:cNvPr id="187444" name="Group 51"/>
            <p:cNvGrpSpPr>
              <a:grpSpLocks/>
            </p:cNvGrpSpPr>
            <p:nvPr/>
          </p:nvGrpSpPr>
          <p:grpSpPr bwMode="auto">
            <a:xfrm>
              <a:off x="4747" y="994"/>
              <a:ext cx="581" cy="134"/>
              <a:chOff x="614" y="2568"/>
              <a:chExt cx="725" cy="139"/>
            </a:xfrm>
          </p:grpSpPr>
          <p:sp>
            <p:nvSpPr>
              <p:cNvPr id="187465" name="AutoShape 52"/>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sp>
            <p:nvSpPr>
              <p:cNvPr id="187466" name="AutoShape 53"/>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grpSp>
        <p:sp>
          <p:nvSpPr>
            <p:cNvPr id="187445" name="Rectangle 54"/>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p>
              <a:endParaRPr lang="en-US" sz="2400">
                <a:latin typeface="Calibri"/>
                <a:cs typeface="Calibri"/>
              </a:endParaRPr>
            </a:p>
          </p:txBody>
        </p:sp>
        <p:sp>
          <p:nvSpPr>
            <p:cNvPr id="187446" name="Rectangle 55"/>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p>
              <a:endParaRPr lang="en-US" sz="2400">
                <a:latin typeface="Calibri"/>
                <a:cs typeface="Calibri"/>
              </a:endParaRPr>
            </a:p>
          </p:txBody>
        </p:sp>
        <p:grpSp>
          <p:nvGrpSpPr>
            <p:cNvPr id="187447" name="Group 56"/>
            <p:cNvGrpSpPr>
              <a:grpSpLocks/>
            </p:cNvGrpSpPr>
            <p:nvPr/>
          </p:nvGrpSpPr>
          <p:grpSpPr bwMode="auto">
            <a:xfrm>
              <a:off x="4735" y="1627"/>
              <a:ext cx="582" cy="151"/>
              <a:chOff x="614" y="2568"/>
              <a:chExt cx="725" cy="139"/>
            </a:xfrm>
          </p:grpSpPr>
          <p:sp>
            <p:nvSpPr>
              <p:cNvPr id="187463" name="AutoShape 57"/>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sp>
            <p:nvSpPr>
              <p:cNvPr id="187464" name="AutoShape 58"/>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grpSp>
        <p:sp>
          <p:nvSpPr>
            <p:cNvPr id="187448" name="Freeform 59"/>
            <p:cNvSpPr>
              <a:spLocks/>
            </p:cNvSpPr>
            <p:nvPr/>
          </p:nvSpPr>
          <p:spPr bwMode="auto">
            <a:xfrm>
              <a:off x="5288" y="1354"/>
              <a:ext cx="263" cy="188"/>
            </a:xfrm>
            <a:custGeom>
              <a:avLst/>
              <a:gdLst>
                <a:gd name="T0" fmla="*/ 2 w 328"/>
                <a:gd name="T1" fmla="*/ 0 h 226"/>
                <a:gd name="T2" fmla="*/ 2 w 328"/>
                <a:gd name="T3" fmla="*/ 2 h 226"/>
                <a:gd name="T4" fmla="*/ 2 w 328"/>
                <a:gd name="T5" fmla="*/ 4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latin typeface="Calibri"/>
                <a:cs typeface="Calibri"/>
              </a:endParaRPr>
            </a:p>
          </p:txBody>
        </p:sp>
        <p:grpSp>
          <p:nvGrpSpPr>
            <p:cNvPr id="187449" name="Group 60"/>
            <p:cNvGrpSpPr>
              <a:grpSpLocks/>
            </p:cNvGrpSpPr>
            <p:nvPr/>
          </p:nvGrpSpPr>
          <p:grpSpPr bwMode="auto">
            <a:xfrm>
              <a:off x="4739" y="1327"/>
              <a:ext cx="582" cy="139"/>
              <a:chOff x="614" y="2568"/>
              <a:chExt cx="725" cy="139"/>
            </a:xfrm>
          </p:grpSpPr>
          <p:sp>
            <p:nvSpPr>
              <p:cNvPr id="187461" name="AutoShape 61"/>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sp>
            <p:nvSpPr>
              <p:cNvPr id="187462" name="AutoShape 62"/>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grpSp>
        <p:sp>
          <p:nvSpPr>
            <p:cNvPr id="187450" name="Rectangle 63"/>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p>
              <a:endParaRPr lang="en-US" sz="2400">
                <a:latin typeface="Calibri"/>
                <a:cs typeface="Calibri"/>
              </a:endParaRPr>
            </a:p>
          </p:txBody>
        </p:sp>
        <p:sp>
          <p:nvSpPr>
            <p:cNvPr id="187451" name="Freeform 64"/>
            <p:cNvSpPr>
              <a:spLocks/>
            </p:cNvSpPr>
            <p:nvPr/>
          </p:nvSpPr>
          <p:spPr bwMode="auto">
            <a:xfrm>
              <a:off x="5312" y="1007"/>
              <a:ext cx="237" cy="213"/>
            </a:xfrm>
            <a:custGeom>
              <a:avLst/>
              <a:gdLst>
                <a:gd name="T0" fmla="*/ 2 w 296"/>
                <a:gd name="T1" fmla="*/ 0 h 256"/>
                <a:gd name="T2" fmla="*/ 2 w 296"/>
                <a:gd name="T3" fmla="*/ 2 h 256"/>
                <a:gd name="T4" fmla="*/ 2 w 296"/>
                <a:gd name="T5" fmla="*/ 4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latin typeface="Calibri"/>
                <a:cs typeface="Calibri"/>
              </a:endParaRPr>
            </a:p>
          </p:txBody>
        </p:sp>
        <p:sp>
          <p:nvSpPr>
            <p:cNvPr id="187452" name="Freeform 65"/>
            <p:cNvSpPr>
              <a:spLocks/>
            </p:cNvSpPr>
            <p:nvPr/>
          </p:nvSpPr>
          <p:spPr bwMode="auto">
            <a:xfrm>
              <a:off x="5315" y="680"/>
              <a:ext cx="244" cy="240"/>
            </a:xfrm>
            <a:custGeom>
              <a:avLst/>
              <a:gdLst>
                <a:gd name="T0" fmla="*/ 0 w 304"/>
                <a:gd name="T1" fmla="*/ 0 h 288"/>
                <a:gd name="T2" fmla="*/ 2 w 304"/>
                <a:gd name="T3" fmla="*/ 3 h 288"/>
                <a:gd name="T4" fmla="*/ 2 w 304"/>
                <a:gd name="T5" fmla="*/ 6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latin typeface="Calibri"/>
                <a:cs typeface="Calibri"/>
              </a:endParaRPr>
            </a:p>
          </p:txBody>
        </p:sp>
        <p:sp>
          <p:nvSpPr>
            <p:cNvPr id="187453" name="Oval 66"/>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sp>
          <p:nvSpPr>
            <p:cNvPr id="187454" name="Freeform 67"/>
            <p:cNvSpPr>
              <a:spLocks/>
            </p:cNvSpPr>
            <p:nvPr/>
          </p:nvSpPr>
          <p:spPr bwMode="auto">
            <a:xfrm>
              <a:off x="5302" y="2614"/>
              <a:ext cx="245" cy="200"/>
            </a:xfrm>
            <a:custGeom>
              <a:avLst/>
              <a:gdLst>
                <a:gd name="T0" fmla="*/ 0 w 306"/>
                <a:gd name="T1" fmla="*/ 3 h 240"/>
                <a:gd name="T2" fmla="*/ 2 w 306"/>
                <a:gd name="T3" fmla="*/ 5 h 240"/>
                <a:gd name="T4" fmla="*/ 2 w 306"/>
                <a:gd name="T5" fmla="*/ 3 h 240"/>
                <a:gd name="T6" fmla="*/ 2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400">
                <a:latin typeface="Calibri"/>
                <a:cs typeface="Calibri"/>
              </a:endParaRPr>
            </a:p>
          </p:txBody>
        </p:sp>
        <p:sp>
          <p:nvSpPr>
            <p:cNvPr id="187455" name="AutoShape 68"/>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p>
              <a:endParaRPr lang="en-US" sz="2400">
                <a:latin typeface="Calibri"/>
                <a:cs typeface="Calibri"/>
              </a:endParaRPr>
            </a:p>
          </p:txBody>
        </p:sp>
        <p:sp>
          <p:nvSpPr>
            <p:cNvPr id="187456" name="AutoShape 69"/>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p>
              <a:endParaRPr lang="en-US" sz="2400">
                <a:latin typeface="Calibri"/>
                <a:cs typeface="Calibri"/>
              </a:endParaRPr>
            </a:p>
          </p:txBody>
        </p:sp>
        <p:sp>
          <p:nvSpPr>
            <p:cNvPr id="187457" name="Oval 70"/>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sp>
          <p:nvSpPr>
            <p:cNvPr id="187458" name="Oval 71"/>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spcBef>
                  <a:spcPct val="0"/>
                </a:spcBef>
                <a:buClrTx/>
                <a:buSzTx/>
                <a:buFontTx/>
                <a:buNone/>
              </a:pPr>
              <a:endParaRPr lang="en-US">
                <a:solidFill>
                  <a:srgbClr val="FF0000"/>
                </a:solidFill>
                <a:latin typeface="Calibri"/>
                <a:cs typeface="Calibri"/>
              </a:endParaRPr>
            </a:p>
          </p:txBody>
        </p:sp>
        <p:sp>
          <p:nvSpPr>
            <p:cNvPr id="187459" name="Oval 72"/>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400">
                <a:latin typeface="Calibri"/>
                <a:cs typeface="Calibri"/>
              </a:endParaRPr>
            </a:p>
          </p:txBody>
        </p:sp>
        <p:sp>
          <p:nvSpPr>
            <p:cNvPr id="187460" name="Rectangle 73"/>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p>
              <a:endParaRPr lang="en-US" sz="2400">
                <a:latin typeface="Calibri"/>
                <a:cs typeface="Calibri"/>
              </a:endParaRPr>
            </a:p>
          </p:txBody>
        </p:sp>
      </p:grpSp>
      <p:grpSp>
        <p:nvGrpSpPr>
          <p:cNvPr id="187425" name="Group 74"/>
          <p:cNvGrpSpPr>
            <a:grpSpLocks/>
          </p:cNvGrpSpPr>
          <p:nvPr/>
        </p:nvGrpSpPr>
        <p:grpSpPr bwMode="auto">
          <a:xfrm flipH="1">
            <a:off x="9893301" y="2362201"/>
            <a:ext cx="620713" cy="512763"/>
            <a:chOff x="-44" y="1473"/>
            <a:chExt cx="981" cy="1105"/>
          </a:xfrm>
        </p:grpSpPr>
        <p:pic>
          <p:nvPicPr>
            <p:cNvPr id="187435" name="Picture 75"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436" name="Freeform 76"/>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sz="2400">
                <a:latin typeface="Calibri"/>
                <a:cs typeface="Calibri"/>
              </a:endParaRPr>
            </a:p>
          </p:txBody>
        </p:sp>
      </p:grpSp>
      <p:grpSp>
        <p:nvGrpSpPr>
          <p:cNvPr id="187426" name="Group 77"/>
          <p:cNvGrpSpPr>
            <a:grpSpLocks/>
          </p:cNvGrpSpPr>
          <p:nvPr/>
        </p:nvGrpSpPr>
        <p:grpSpPr bwMode="auto">
          <a:xfrm>
            <a:off x="7824788" y="1284288"/>
            <a:ext cx="620712" cy="512762"/>
            <a:chOff x="-44" y="1473"/>
            <a:chExt cx="981" cy="1105"/>
          </a:xfrm>
        </p:grpSpPr>
        <p:pic>
          <p:nvPicPr>
            <p:cNvPr id="187433" name="Picture 78"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434" name="Freeform 79"/>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sz="2400">
                <a:latin typeface="Calibri"/>
                <a:cs typeface="Calibri"/>
              </a:endParaRPr>
            </a:p>
          </p:txBody>
        </p:sp>
      </p:grpSp>
      <p:grpSp>
        <p:nvGrpSpPr>
          <p:cNvPr id="187427" name="Group 80"/>
          <p:cNvGrpSpPr>
            <a:grpSpLocks/>
          </p:cNvGrpSpPr>
          <p:nvPr/>
        </p:nvGrpSpPr>
        <p:grpSpPr bwMode="auto">
          <a:xfrm>
            <a:off x="8434388" y="1360488"/>
            <a:ext cx="620712" cy="512762"/>
            <a:chOff x="-44" y="1473"/>
            <a:chExt cx="981" cy="1105"/>
          </a:xfrm>
        </p:grpSpPr>
        <p:pic>
          <p:nvPicPr>
            <p:cNvPr id="187431" name="Picture 81"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432" name="Freeform 82"/>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sz="2400">
                <a:latin typeface="Calibri"/>
                <a:cs typeface="Calibri"/>
              </a:endParaRPr>
            </a:p>
          </p:txBody>
        </p:sp>
      </p:grpSp>
      <p:grpSp>
        <p:nvGrpSpPr>
          <p:cNvPr id="187428" name="Group 83"/>
          <p:cNvGrpSpPr>
            <a:grpSpLocks/>
          </p:cNvGrpSpPr>
          <p:nvPr/>
        </p:nvGrpSpPr>
        <p:grpSpPr bwMode="auto">
          <a:xfrm>
            <a:off x="5995988" y="2492376"/>
            <a:ext cx="620712" cy="512763"/>
            <a:chOff x="-44" y="1473"/>
            <a:chExt cx="981" cy="1105"/>
          </a:xfrm>
        </p:grpSpPr>
        <p:pic>
          <p:nvPicPr>
            <p:cNvPr id="187429" name="Picture 84"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430" name="Freeform 85"/>
            <p:cNvSpPr>
              <a:spLocks/>
            </p:cNvSpPr>
            <p:nvPr/>
          </p:nvSpPr>
          <p:spPr bwMode="auto">
            <a:xfrm flipH="1">
              <a:off x="374" y="1579"/>
              <a:ext cx="477" cy="506"/>
            </a:xfrm>
            <a:custGeom>
              <a:avLst/>
              <a:gdLst>
                <a:gd name="T0" fmla="*/ 0 w 356"/>
                <a:gd name="T1" fmla="*/ 0 h 368"/>
                <a:gd name="T2" fmla="*/ 187350 w 356"/>
                <a:gd name="T3" fmla="*/ 15593 h 368"/>
                <a:gd name="T4" fmla="*/ 222251 w 356"/>
                <a:gd name="T5" fmla="*/ 324849 h 368"/>
                <a:gd name="T6" fmla="*/ 48981 w 356"/>
                <a:gd name="T7" fmla="*/ 40626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lstStyle/>
            <a:p>
              <a:endParaRPr lang="en-US" sz="2400">
                <a:latin typeface="Calibri"/>
                <a:cs typeface="Calibri"/>
              </a:endParaRPr>
            </a:p>
          </p:txBody>
        </p:sp>
      </p:grpSp>
      <p:sp>
        <p:nvSpPr>
          <p:cNvPr id="5" name="Slide Number Placeholder 4">
            <a:extLst>
              <a:ext uri="{FF2B5EF4-FFF2-40B4-BE49-F238E27FC236}">
                <a16:creationId xmlns:a16="http://schemas.microsoft.com/office/drawing/2014/main" id="{C587F837-AE9D-9044-BC6D-898547E1AF6F}"/>
              </a:ext>
            </a:extLst>
          </p:cNvPr>
          <p:cNvSpPr>
            <a:spLocks noGrp="1"/>
          </p:cNvSpPr>
          <p:nvPr>
            <p:ph type="sldNum" sz="quarter" idx="12"/>
          </p:nvPr>
        </p:nvSpPr>
        <p:spPr/>
        <p:txBody>
          <a:bodyPr/>
          <a:lstStyle/>
          <a:p>
            <a:pPr>
              <a:defRPr/>
            </a:pPr>
            <a:fld id="{03339835-B4E9-D841-8D94-7CA42FBEC1EA}" type="slidenum">
              <a:rPr lang="en-US" smtClean="0"/>
              <a:pPr>
                <a:defRPr/>
              </a:pPr>
              <a:t>93</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4581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458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13" grpId="0" animBg="1"/>
      <p:bldP spid="245814" grpId="0"/>
      <p:bldP spid="2" grpId="0" animBg="1"/>
      <p:bldP spid="3" grpId="0"/>
    </p:bld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89443" name="Object 2"/>
          <p:cNvGraphicFramePr>
            <a:graphicFrameLocks noChangeAspect="1"/>
          </p:cNvGraphicFramePr>
          <p:nvPr/>
        </p:nvGraphicFramePr>
        <p:xfrm>
          <a:off x="2955926" y="1939925"/>
          <a:ext cx="6543675" cy="4457700"/>
        </p:xfrm>
        <a:graphic>
          <a:graphicData uri="http://schemas.openxmlformats.org/presentationml/2006/ole">
            <mc:AlternateContent xmlns:mc="http://schemas.openxmlformats.org/markup-compatibility/2006">
              <mc:Choice xmlns:v="urn:schemas-microsoft-com:vml" Requires="v">
                <p:oleObj name="Chart" r:id="rId3" imgW="7734300" imgH="5295900" progId="Excel.Chart.8">
                  <p:embed/>
                </p:oleObj>
              </mc:Choice>
              <mc:Fallback>
                <p:oleObj name="Chart" r:id="rId3" imgW="7734300" imgH="5295900" progId="Excel.Chart.8">
                  <p:embed/>
                  <p:pic>
                    <p:nvPicPr>
                      <p:cNvPr id="189443"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55926" y="1939925"/>
                        <a:ext cx="6543675" cy="44577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89444" name="Rectangle 4"/>
          <p:cNvSpPr>
            <a:spLocks noChangeArrowheads="1"/>
          </p:cNvSpPr>
          <p:nvPr/>
        </p:nvSpPr>
        <p:spPr bwMode="auto">
          <a:xfrm>
            <a:off x="1855788" y="152400"/>
            <a:ext cx="8520112"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spcBef>
                <a:spcPct val="0"/>
              </a:spcBef>
              <a:buClrTx/>
              <a:buSzTx/>
              <a:buFontTx/>
              <a:buNone/>
            </a:pPr>
            <a:r>
              <a:rPr lang="en-US" sz="4000">
                <a:solidFill>
                  <a:srgbClr val="000099"/>
                </a:solidFill>
                <a:latin typeface="Gill Sans MT" charset="0"/>
              </a:rPr>
              <a:t>Client-server vs. P2P: example</a:t>
            </a:r>
          </a:p>
        </p:txBody>
      </p:sp>
      <p:sp>
        <p:nvSpPr>
          <p:cNvPr id="189445" name="Text Box 5"/>
          <p:cNvSpPr txBox="1">
            <a:spLocks noChangeArrowheads="1"/>
          </p:cNvSpPr>
          <p:nvPr/>
        </p:nvSpPr>
        <p:spPr bwMode="auto">
          <a:xfrm>
            <a:off x="1957388" y="1292225"/>
            <a:ext cx="76628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charset="0"/>
                <a:ea typeface="ＭＳ Ｐゴシック" charset="0"/>
                <a:cs typeface="ＭＳ Ｐゴシック" charset="0"/>
              </a:defRPr>
            </a:lvl1pPr>
            <a:lvl2pPr marL="742950" indent="-285750">
              <a:defRPr sz="2000">
                <a:solidFill>
                  <a:schemeClr val="tx1"/>
                </a:solidFill>
                <a:latin typeface="Arial" charset="0"/>
                <a:ea typeface="ＭＳ Ｐゴシック" charset="0"/>
              </a:defRPr>
            </a:lvl2pPr>
            <a:lvl3pPr marL="1143000" indent="-228600">
              <a:defRPr sz="2000">
                <a:solidFill>
                  <a:schemeClr val="tx1"/>
                </a:solidFill>
                <a:latin typeface="Arial" charset="0"/>
                <a:ea typeface="ＭＳ Ｐゴシック" charset="0"/>
              </a:defRPr>
            </a:lvl3pPr>
            <a:lvl4pPr marL="1600200" indent="-228600">
              <a:defRPr sz="2000">
                <a:solidFill>
                  <a:schemeClr val="tx1"/>
                </a:solidFill>
                <a:latin typeface="Arial" charset="0"/>
                <a:ea typeface="ＭＳ Ｐゴシック" charset="0"/>
              </a:defRPr>
            </a:lvl4pPr>
            <a:lvl5pPr marL="2057400" indent="-228600">
              <a:defRPr sz="2000">
                <a:solidFill>
                  <a:schemeClr val="tx1"/>
                </a:solidFill>
                <a:latin typeface="Arial" charset="0"/>
                <a:ea typeface="ＭＳ Ｐゴシック" charset="0"/>
              </a:defRPr>
            </a:lvl5pPr>
            <a:lvl6pPr marL="25146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6pPr>
            <a:lvl7pPr marL="29718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7pPr>
            <a:lvl8pPr marL="34290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8pPr>
            <a:lvl9pPr marL="3886200" indent="-228600"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0"/>
              </a:defRPr>
            </a:lvl9pPr>
          </a:lstStyle>
          <a:p>
            <a:r>
              <a:rPr lang="en-US" sz="2400"/>
              <a:t>client upload rate =</a:t>
            </a:r>
            <a:r>
              <a:rPr lang="en-US" sz="2400" i="1"/>
              <a:t> u</a:t>
            </a:r>
            <a:r>
              <a:rPr lang="en-US" sz="2400"/>
              <a:t>,  </a:t>
            </a:r>
            <a:r>
              <a:rPr lang="en-US" sz="2400" i="1"/>
              <a:t>F/u </a:t>
            </a:r>
            <a:r>
              <a:rPr lang="en-US" sz="2400"/>
              <a:t>= 1 hour,  </a:t>
            </a:r>
            <a:r>
              <a:rPr lang="en-US" sz="2400" i="1"/>
              <a:t>u</a:t>
            </a:r>
            <a:r>
              <a:rPr lang="en-US" sz="2400" i="1" baseline="-25000"/>
              <a:t>s</a:t>
            </a:r>
            <a:r>
              <a:rPr lang="en-US" sz="2400" i="1"/>
              <a:t> = 10u,  d</a:t>
            </a:r>
            <a:r>
              <a:rPr lang="en-US" sz="2400" i="1" baseline="-25000"/>
              <a:t>min</a:t>
            </a:r>
            <a:r>
              <a:rPr lang="en-US" sz="2400" i="1"/>
              <a:t> ≥ u</a:t>
            </a:r>
            <a:r>
              <a:rPr lang="en-US" sz="2400" i="1" baseline="-25000"/>
              <a:t>s</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6130" name="Rectangle 8">
            <a:extLst>
              <a:ext uri="{FF2B5EF4-FFF2-40B4-BE49-F238E27FC236}">
                <a16:creationId xmlns:a16="http://schemas.microsoft.com/office/drawing/2014/main" id="{3ED8B887-20C1-F348-918C-B88B96D3E1DF}"/>
              </a:ext>
            </a:extLst>
          </p:cNvPr>
          <p:cNvSpPr>
            <a:spLocks noGrp="1" noChangeArrowheads="1"/>
          </p:cNvSpPr>
          <p:nvPr>
            <p:ph type="sldNum" sz="quarter" idx="12"/>
          </p:nvPr>
        </p:nvSpPr>
        <p:spPr bwMode="auto">
          <a:xfrm>
            <a:off x="8324850" y="6462713"/>
            <a:ext cx="676275" cy="276225"/>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defRPr/>
            </a:pPr>
            <a:endParaRPr lang="en-US"/>
          </a:p>
          <a:p>
            <a:pPr>
              <a:defRPr/>
            </a:pPr>
            <a:fld id="{EA4DE36C-4767-D04B-8BF6-480838CCF4A8}" type="slidenum">
              <a:rPr lang="en-US" smtClean="0"/>
              <a:pPr>
                <a:defRPr/>
              </a:pPr>
              <a:t>95</a:t>
            </a:fld>
            <a:endParaRPr lang="en-US" altLang="en-US" sz="1200">
              <a:latin typeface="Tahoma" panose="020B0604030504040204" pitchFamily="34" charset="0"/>
            </a:endParaRPr>
          </a:p>
        </p:txBody>
      </p:sp>
      <p:sp>
        <p:nvSpPr>
          <p:cNvPr id="176131" name="Rectangle 2">
            <a:extLst>
              <a:ext uri="{FF2B5EF4-FFF2-40B4-BE49-F238E27FC236}">
                <a16:creationId xmlns:a16="http://schemas.microsoft.com/office/drawing/2014/main" id="{D4BDD334-4597-CB4B-AB51-3E9A4938C100}"/>
              </a:ext>
            </a:extLst>
          </p:cNvPr>
          <p:cNvSpPr>
            <a:spLocks noGrp="1" noChangeArrowheads="1"/>
          </p:cNvSpPr>
          <p:nvPr>
            <p:ph type="title"/>
          </p:nvPr>
        </p:nvSpPr>
        <p:spPr>
          <a:xfrm>
            <a:off x="1935163" y="0"/>
            <a:ext cx="7772400" cy="1143000"/>
          </a:xfrm>
        </p:spPr>
        <p:txBody>
          <a:bodyPr/>
          <a:lstStyle/>
          <a:p>
            <a:r>
              <a:rPr lang="en-US" altLang="en-US" sz="4000">
                <a:latin typeface="Gill Sans MT" panose="020B0502020104020203" pitchFamily="34" charset="77"/>
                <a:ea typeface="ＭＳ Ｐゴシック" panose="020B0600070205080204" pitchFamily="34" charset="-128"/>
              </a:rPr>
              <a:t>P2P file distribution: BitTorrent </a:t>
            </a:r>
          </a:p>
        </p:txBody>
      </p:sp>
      <p:sp>
        <p:nvSpPr>
          <p:cNvPr id="176132" name="Text Box 37">
            <a:extLst>
              <a:ext uri="{FF2B5EF4-FFF2-40B4-BE49-F238E27FC236}">
                <a16:creationId xmlns:a16="http://schemas.microsoft.com/office/drawing/2014/main" id="{D01B2FCF-14BA-DE4F-9764-8BA1E0B5439A}"/>
              </a:ext>
            </a:extLst>
          </p:cNvPr>
          <p:cNvSpPr txBox="1">
            <a:spLocks noChangeArrowheads="1"/>
          </p:cNvSpPr>
          <p:nvPr/>
        </p:nvSpPr>
        <p:spPr bwMode="auto">
          <a:xfrm>
            <a:off x="1998663" y="2338388"/>
            <a:ext cx="2514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eaLnBrk="1" hangingPunct="1">
              <a:spcBef>
                <a:spcPct val="0"/>
              </a:spcBef>
              <a:buClrTx/>
              <a:buSzTx/>
              <a:buFontTx/>
              <a:buNone/>
            </a:pPr>
            <a:r>
              <a:rPr lang="en-US" altLang="en-US" sz="2000" i="1">
                <a:solidFill>
                  <a:srgbClr val="CC0000"/>
                </a:solidFill>
              </a:rPr>
              <a:t>tracker:</a:t>
            </a:r>
            <a:r>
              <a:rPr lang="en-US" altLang="en-US" sz="2000"/>
              <a:t> tracks peers </a:t>
            </a:r>
          </a:p>
          <a:p>
            <a:pPr eaLnBrk="1" hangingPunct="1">
              <a:spcBef>
                <a:spcPct val="0"/>
              </a:spcBef>
              <a:buClrTx/>
              <a:buSzTx/>
              <a:buFontTx/>
              <a:buNone/>
            </a:pPr>
            <a:r>
              <a:rPr lang="en-US" altLang="en-US" sz="2000"/>
              <a:t>participating in torrent</a:t>
            </a:r>
          </a:p>
        </p:txBody>
      </p:sp>
      <p:sp>
        <p:nvSpPr>
          <p:cNvPr id="176133" name="Text Box 41">
            <a:extLst>
              <a:ext uri="{FF2B5EF4-FFF2-40B4-BE49-F238E27FC236}">
                <a16:creationId xmlns:a16="http://schemas.microsoft.com/office/drawing/2014/main" id="{0CB8AB77-70E8-BF4C-8CE9-29C9F0AC729C}"/>
              </a:ext>
            </a:extLst>
          </p:cNvPr>
          <p:cNvSpPr txBox="1">
            <a:spLocks noChangeArrowheads="1"/>
          </p:cNvSpPr>
          <p:nvPr/>
        </p:nvSpPr>
        <p:spPr bwMode="auto">
          <a:xfrm>
            <a:off x="6900863" y="2287589"/>
            <a:ext cx="3543300" cy="71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buClr>
                <a:schemeClr val="accent2"/>
              </a:buClr>
              <a:buSzPct val="85000"/>
              <a:buFont typeface="ZapfDingbats" charset="2"/>
              <a:buNone/>
            </a:pPr>
            <a:r>
              <a:rPr lang="en-US" altLang="en-US" sz="2400" i="1">
                <a:solidFill>
                  <a:srgbClr val="CC0000"/>
                </a:solidFill>
              </a:rPr>
              <a:t>torrent:</a:t>
            </a:r>
            <a:r>
              <a:rPr lang="en-US" altLang="en-US" sz="2400"/>
              <a:t> group of peers exchanging  chunks of a file</a:t>
            </a:r>
          </a:p>
        </p:txBody>
      </p:sp>
      <p:sp>
        <p:nvSpPr>
          <p:cNvPr id="24595" name="Line 21">
            <a:extLst>
              <a:ext uri="{FF2B5EF4-FFF2-40B4-BE49-F238E27FC236}">
                <a16:creationId xmlns:a16="http://schemas.microsoft.com/office/drawing/2014/main" id="{6B061BA6-415E-6443-93C7-4EE6F99401DB}"/>
              </a:ext>
            </a:extLst>
          </p:cNvPr>
          <p:cNvSpPr>
            <a:spLocks noChangeShapeType="1"/>
          </p:cNvSpPr>
          <p:nvPr/>
        </p:nvSpPr>
        <p:spPr bwMode="auto">
          <a:xfrm>
            <a:off x="3925889" y="3667126"/>
            <a:ext cx="1587" cy="53657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35" name="Line 25">
            <a:extLst>
              <a:ext uri="{FF2B5EF4-FFF2-40B4-BE49-F238E27FC236}">
                <a16:creationId xmlns:a16="http://schemas.microsoft.com/office/drawing/2014/main" id="{41618679-0FF9-7744-99E5-8354FCF57A31}"/>
              </a:ext>
            </a:extLst>
          </p:cNvPr>
          <p:cNvSpPr>
            <a:spLocks noChangeShapeType="1"/>
          </p:cNvSpPr>
          <p:nvPr/>
        </p:nvSpPr>
        <p:spPr bwMode="auto">
          <a:xfrm>
            <a:off x="5272088" y="3395663"/>
            <a:ext cx="2551112" cy="14097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36" name="Line 26">
            <a:extLst>
              <a:ext uri="{FF2B5EF4-FFF2-40B4-BE49-F238E27FC236}">
                <a16:creationId xmlns:a16="http://schemas.microsoft.com/office/drawing/2014/main" id="{7AF4A882-C76F-6F4D-9961-911B0E8C7F25}"/>
              </a:ext>
            </a:extLst>
          </p:cNvPr>
          <p:cNvSpPr>
            <a:spLocks noChangeShapeType="1"/>
          </p:cNvSpPr>
          <p:nvPr/>
        </p:nvSpPr>
        <p:spPr bwMode="auto">
          <a:xfrm>
            <a:off x="5068888" y="3546475"/>
            <a:ext cx="247650" cy="18161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37" name="Line 27">
            <a:extLst>
              <a:ext uri="{FF2B5EF4-FFF2-40B4-BE49-F238E27FC236}">
                <a16:creationId xmlns:a16="http://schemas.microsoft.com/office/drawing/2014/main" id="{E2B23DA8-9B2D-EF40-9239-AFBE7FE8B574}"/>
              </a:ext>
            </a:extLst>
          </p:cNvPr>
          <p:cNvSpPr>
            <a:spLocks noChangeShapeType="1"/>
          </p:cNvSpPr>
          <p:nvPr/>
        </p:nvSpPr>
        <p:spPr bwMode="auto">
          <a:xfrm flipH="1" flipV="1">
            <a:off x="6708775" y="3306764"/>
            <a:ext cx="1168400" cy="3063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38" name="Line 28">
            <a:extLst>
              <a:ext uri="{FF2B5EF4-FFF2-40B4-BE49-F238E27FC236}">
                <a16:creationId xmlns:a16="http://schemas.microsoft.com/office/drawing/2014/main" id="{6DC85BF2-8BBC-174A-9AF5-A70B429A01FC}"/>
              </a:ext>
            </a:extLst>
          </p:cNvPr>
          <p:cNvSpPr>
            <a:spLocks noChangeShapeType="1"/>
          </p:cNvSpPr>
          <p:nvPr/>
        </p:nvSpPr>
        <p:spPr bwMode="auto">
          <a:xfrm flipH="1">
            <a:off x="5892800" y="3843338"/>
            <a:ext cx="2039938" cy="19875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39" name="Line 29">
            <a:extLst>
              <a:ext uri="{FF2B5EF4-FFF2-40B4-BE49-F238E27FC236}">
                <a16:creationId xmlns:a16="http://schemas.microsoft.com/office/drawing/2014/main" id="{8FD17A45-219C-BE4C-B74C-B9581C920E9B}"/>
              </a:ext>
            </a:extLst>
          </p:cNvPr>
          <p:cNvSpPr>
            <a:spLocks noChangeShapeType="1"/>
          </p:cNvSpPr>
          <p:nvPr/>
        </p:nvSpPr>
        <p:spPr bwMode="auto">
          <a:xfrm flipH="1">
            <a:off x="5980114" y="5808663"/>
            <a:ext cx="739775" cy="16351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40" name="Line 30">
            <a:extLst>
              <a:ext uri="{FF2B5EF4-FFF2-40B4-BE49-F238E27FC236}">
                <a16:creationId xmlns:a16="http://schemas.microsoft.com/office/drawing/2014/main" id="{2B5C2C2C-695C-5D4E-B240-A0D35921BAA7}"/>
              </a:ext>
            </a:extLst>
          </p:cNvPr>
          <p:cNvSpPr>
            <a:spLocks noChangeShapeType="1"/>
          </p:cNvSpPr>
          <p:nvPr/>
        </p:nvSpPr>
        <p:spPr bwMode="auto">
          <a:xfrm flipH="1">
            <a:off x="5499101" y="3505200"/>
            <a:ext cx="900113" cy="1676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41" name="Line 31">
            <a:extLst>
              <a:ext uri="{FF2B5EF4-FFF2-40B4-BE49-F238E27FC236}">
                <a16:creationId xmlns:a16="http://schemas.microsoft.com/office/drawing/2014/main" id="{E261BFA3-35AD-CB4F-B228-EEA929A3FA32}"/>
              </a:ext>
            </a:extLst>
          </p:cNvPr>
          <p:cNvSpPr>
            <a:spLocks noChangeShapeType="1"/>
          </p:cNvSpPr>
          <p:nvPr/>
        </p:nvSpPr>
        <p:spPr bwMode="auto">
          <a:xfrm flipV="1">
            <a:off x="5664200" y="4891088"/>
            <a:ext cx="2120900" cy="4826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42" name="Line 32">
            <a:extLst>
              <a:ext uri="{FF2B5EF4-FFF2-40B4-BE49-F238E27FC236}">
                <a16:creationId xmlns:a16="http://schemas.microsoft.com/office/drawing/2014/main" id="{26B17682-5002-8740-BB3B-D06EF6DE142A}"/>
              </a:ext>
            </a:extLst>
          </p:cNvPr>
          <p:cNvSpPr>
            <a:spLocks noChangeShapeType="1"/>
          </p:cNvSpPr>
          <p:nvPr/>
        </p:nvSpPr>
        <p:spPr bwMode="auto">
          <a:xfrm>
            <a:off x="6664325" y="3449638"/>
            <a:ext cx="1182688" cy="12763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43" name="Line 33">
            <a:extLst>
              <a:ext uri="{FF2B5EF4-FFF2-40B4-BE49-F238E27FC236}">
                <a16:creationId xmlns:a16="http://schemas.microsoft.com/office/drawing/2014/main" id="{247D9B19-29F8-7A43-BE50-80A0AE80112F}"/>
              </a:ext>
            </a:extLst>
          </p:cNvPr>
          <p:cNvSpPr>
            <a:spLocks noChangeShapeType="1"/>
          </p:cNvSpPr>
          <p:nvPr/>
        </p:nvSpPr>
        <p:spPr bwMode="auto">
          <a:xfrm>
            <a:off x="7107239" y="5830889"/>
            <a:ext cx="376237" cy="2174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44" name="Line 34">
            <a:extLst>
              <a:ext uri="{FF2B5EF4-FFF2-40B4-BE49-F238E27FC236}">
                <a16:creationId xmlns:a16="http://schemas.microsoft.com/office/drawing/2014/main" id="{E5D1B336-A32E-534C-AFC7-DAC60F1229E4}"/>
              </a:ext>
            </a:extLst>
          </p:cNvPr>
          <p:cNvSpPr>
            <a:spLocks noChangeShapeType="1"/>
          </p:cNvSpPr>
          <p:nvPr/>
        </p:nvSpPr>
        <p:spPr bwMode="auto">
          <a:xfrm>
            <a:off x="5992813" y="6126164"/>
            <a:ext cx="1490662" cy="15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609" name="Text Box 35">
            <a:extLst>
              <a:ext uri="{FF2B5EF4-FFF2-40B4-BE49-F238E27FC236}">
                <a16:creationId xmlns:a16="http://schemas.microsoft.com/office/drawing/2014/main" id="{AD95A96F-3F7F-C844-A173-D85C4676221B}"/>
              </a:ext>
            </a:extLst>
          </p:cNvPr>
          <p:cNvSpPr txBox="1">
            <a:spLocks noChangeArrowheads="1"/>
          </p:cNvSpPr>
          <p:nvPr/>
        </p:nvSpPr>
        <p:spPr bwMode="auto">
          <a:xfrm>
            <a:off x="2157413" y="4668838"/>
            <a:ext cx="1784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eaLnBrk="1" hangingPunct="1">
              <a:lnSpc>
                <a:spcPct val="100000"/>
              </a:lnSpc>
              <a:spcBef>
                <a:spcPct val="0"/>
              </a:spcBef>
              <a:buClrTx/>
              <a:buSzTx/>
              <a:buFontTx/>
              <a:buNone/>
            </a:pPr>
            <a:r>
              <a:rPr lang="en-US" altLang="en-US" sz="1800">
                <a:latin typeface="Arial" panose="020B0604020202020204" pitchFamily="34" charset="0"/>
              </a:rPr>
              <a:t>Alice arrives  …</a:t>
            </a:r>
          </a:p>
        </p:txBody>
      </p:sp>
      <p:sp>
        <p:nvSpPr>
          <p:cNvPr id="176146" name="Line 38">
            <a:extLst>
              <a:ext uri="{FF2B5EF4-FFF2-40B4-BE49-F238E27FC236}">
                <a16:creationId xmlns:a16="http://schemas.microsoft.com/office/drawing/2014/main" id="{0F6AC58D-0ABA-1440-8F99-6A583FE78DF0}"/>
              </a:ext>
            </a:extLst>
          </p:cNvPr>
          <p:cNvSpPr>
            <a:spLocks noChangeShapeType="1"/>
          </p:cNvSpPr>
          <p:nvPr/>
        </p:nvSpPr>
        <p:spPr bwMode="auto">
          <a:xfrm flipH="1">
            <a:off x="7658101" y="5065713"/>
            <a:ext cx="263525" cy="9398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24612" name="Picture 39" descr="Alice">
            <a:extLst>
              <a:ext uri="{FF2B5EF4-FFF2-40B4-BE49-F238E27FC236}">
                <a16:creationId xmlns:a16="http://schemas.microsoft.com/office/drawing/2014/main" id="{2371D9B8-CA8C-F747-99C3-2152D306F4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13113" y="4186239"/>
            <a:ext cx="474662"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48" name="Line 42">
            <a:extLst>
              <a:ext uri="{FF2B5EF4-FFF2-40B4-BE49-F238E27FC236}">
                <a16:creationId xmlns:a16="http://schemas.microsoft.com/office/drawing/2014/main" id="{F8169307-DFA4-2240-9A60-81F31A60D34B}"/>
              </a:ext>
            </a:extLst>
          </p:cNvPr>
          <p:cNvSpPr>
            <a:spLocks noChangeShapeType="1"/>
          </p:cNvSpPr>
          <p:nvPr/>
        </p:nvSpPr>
        <p:spPr bwMode="auto">
          <a:xfrm>
            <a:off x="3141663" y="3024188"/>
            <a:ext cx="476250" cy="258762"/>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9" name="Rectangle 43">
            <a:extLst>
              <a:ext uri="{FF2B5EF4-FFF2-40B4-BE49-F238E27FC236}">
                <a16:creationId xmlns:a16="http://schemas.microsoft.com/office/drawing/2014/main" id="{05CF056E-FB27-D74D-8D28-3DD97CCCAB3D}"/>
              </a:ext>
            </a:extLst>
          </p:cNvPr>
          <p:cNvSpPr>
            <a:spLocks noChangeArrowheads="1"/>
          </p:cNvSpPr>
          <p:nvPr/>
        </p:nvSpPr>
        <p:spPr bwMode="auto">
          <a:xfrm>
            <a:off x="1941513" y="1211263"/>
            <a:ext cx="7124700" cy="54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SzPct val="85000"/>
            </a:pPr>
            <a:r>
              <a:rPr lang="en-US" altLang="en-US" sz="2400">
                <a:latin typeface="Arial" panose="020B0604020202020204" pitchFamily="34" charset="0"/>
              </a:rPr>
              <a:t>file divided into 256Kb chunks</a:t>
            </a:r>
          </a:p>
          <a:p>
            <a:pPr>
              <a:lnSpc>
                <a:spcPct val="100000"/>
              </a:lnSpc>
              <a:buSzPct val="85000"/>
            </a:pPr>
            <a:r>
              <a:rPr lang="en-US" altLang="en-US" sz="2400">
                <a:latin typeface="Arial" panose="020B0604020202020204" pitchFamily="34" charset="0"/>
              </a:rPr>
              <a:t>peers in torrent send/receive file chunks</a:t>
            </a:r>
            <a:endParaRPr lang="en-US" altLang="en-US">
              <a:latin typeface="Arial" panose="020B0604020202020204" pitchFamily="34" charset="0"/>
            </a:endParaRPr>
          </a:p>
        </p:txBody>
      </p:sp>
      <p:sp>
        <p:nvSpPr>
          <p:cNvPr id="24629" name="Text Box 35">
            <a:extLst>
              <a:ext uri="{FF2B5EF4-FFF2-40B4-BE49-F238E27FC236}">
                <a16:creationId xmlns:a16="http://schemas.microsoft.com/office/drawing/2014/main" id="{2C02B03E-B7EA-904E-89BA-00F705629754}"/>
              </a:ext>
            </a:extLst>
          </p:cNvPr>
          <p:cNvSpPr txBox="1">
            <a:spLocks noChangeArrowheads="1"/>
          </p:cNvSpPr>
          <p:nvPr/>
        </p:nvSpPr>
        <p:spPr bwMode="auto">
          <a:xfrm>
            <a:off x="2171700" y="4929188"/>
            <a:ext cx="2292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eaLnBrk="1" hangingPunct="1">
              <a:lnSpc>
                <a:spcPct val="100000"/>
              </a:lnSpc>
              <a:spcBef>
                <a:spcPct val="0"/>
              </a:spcBef>
              <a:buClrTx/>
              <a:buSzTx/>
              <a:buFontTx/>
              <a:buNone/>
            </a:pPr>
            <a:r>
              <a:rPr lang="en-US" altLang="en-US" sz="1800">
                <a:latin typeface="Arial" panose="020B0604020202020204" pitchFamily="34" charset="0"/>
              </a:rPr>
              <a:t>… obtains list</a:t>
            </a:r>
          </a:p>
          <a:p>
            <a:pPr eaLnBrk="1" hangingPunct="1">
              <a:lnSpc>
                <a:spcPct val="100000"/>
              </a:lnSpc>
              <a:spcBef>
                <a:spcPct val="0"/>
              </a:spcBef>
              <a:buClrTx/>
              <a:buSzTx/>
              <a:buFontTx/>
              <a:buNone/>
            </a:pPr>
            <a:r>
              <a:rPr lang="en-US" altLang="en-US" sz="1800">
                <a:latin typeface="Arial" panose="020B0604020202020204" pitchFamily="34" charset="0"/>
              </a:rPr>
              <a:t>of peers from tracker</a:t>
            </a:r>
          </a:p>
        </p:txBody>
      </p:sp>
      <p:grpSp>
        <p:nvGrpSpPr>
          <p:cNvPr id="2" name="Group 68">
            <a:extLst>
              <a:ext uri="{FF2B5EF4-FFF2-40B4-BE49-F238E27FC236}">
                <a16:creationId xmlns:a16="http://schemas.microsoft.com/office/drawing/2014/main" id="{5B922D92-1EE0-3846-B653-F2506EC79CA5}"/>
              </a:ext>
            </a:extLst>
          </p:cNvPr>
          <p:cNvGrpSpPr>
            <a:grpSpLocks/>
          </p:cNvGrpSpPr>
          <p:nvPr/>
        </p:nvGrpSpPr>
        <p:grpSpPr bwMode="auto">
          <a:xfrm>
            <a:off x="4305300" y="3473451"/>
            <a:ext cx="3492500" cy="2163763"/>
            <a:chOff x="1752" y="2166"/>
            <a:chExt cx="2200" cy="1363"/>
          </a:xfrm>
        </p:grpSpPr>
        <p:sp>
          <p:nvSpPr>
            <p:cNvPr id="176214" name="Line 22">
              <a:extLst>
                <a:ext uri="{FF2B5EF4-FFF2-40B4-BE49-F238E27FC236}">
                  <a16:creationId xmlns:a16="http://schemas.microsoft.com/office/drawing/2014/main" id="{F00DE08B-5B53-994B-ACAD-82E8FFE338DE}"/>
                </a:ext>
              </a:extLst>
            </p:cNvPr>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215" name="Line 23">
              <a:extLst>
                <a:ext uri="{FF2B5EF4-FFF2-40B4-BE49-F238E27FC236}">
                  <a16:creationId xmlns:a16="http://schemas.microsoft.com/office/drawing/2014/main" id="{E34B0378-35FC-CE48-B8BC-AB53E5740975}"/>
                </a:ext>
              </a:extLst>
            </p:cNvPr>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216" name="Line 24">
              <a:extLst>
                <a:ext uri="{FF2B5EF4-FFF2-40B4-BE49-F238E27FC236}">
                  <a16:creationId xmlns:a16="http://schemas.microsoft.com/office/drawing/2014/main" id="{00BCCE58-328C-B644-ACF6-C815BC223EAC}"/>
                </a:ext>
              </a:extLst>
            </p:cNvPr>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24645" name="Text Box 35">
            <a:extLst>
              <a:ext uri="{FF2B5EF4-FFF2-40B4-BE49-F238E27FC236}">
                <a16:creationId xmlns:a16="http://schemas.microsoft.com/office/drawing/2014/main" id="{9C16E45B-0C86-6F4D-B179-B3C4FFAAE2F1}"/>
              </a:ext>
            </a:extLst>
          </p:cNvPr>
          <p:cNvSpPr txBox="1">
            <a:spLocks noChangeArrowheads="1"/>
          </p:cNvSpPr>
          <p:nvPr/>
        </p:nvSpPr>
        <p:spPr bwMode="auto">
          <a:xfrm>
            <a:off x="2132013" y="5470525"/>
            <a:ext cx="33337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eaLnBrk="1" hangingPunct="1">
              <a:lnSpc>
                <a:spcPct val="100000"/>
              </a:lnSpc>
              <a:spcBef>
                <a:spcPct val="0"/>
              </a:spcBef>
              <a:buClrTx/>
              <a:buSzTx/>
              <a:buFontTx/>
              <a:buNone/>
            </a:pPr>
            <a:r>
              <a:rPr lang="en-US" altLang="en-US" sz="1800">
                <a:latin typeface="Arial" panose="020B0604020202020204" pitchFamily="34" charset="0"/>
              </a:rPr>
              <a:t>… and begins exchanging </a:t>
            </a:r>
          </a:p>
          <a:p>
            <a:pPr eaLnBrk="1" hangingPunct="1">
              <a:lnSpc>
                <a:spcPct val="100000"/>
              </a:lnSpc>
              <a:spcBef>
                <a:spcPct val="0"/>
              </a:spcBef>
              <a:buClrTx/>
              <a:buSzTx/>
              <a:buFontTx/>
              <a:buNone/>
            </a:pPr>
            <a:r>
              <a:rPr lang="en-US" altLang="en-US" sz="1800">
                <a:latin typeface="Arial" panose="020B0604020202020204" pitchFamily="34" charset="0"/>
              </a:rPr>
              <a:t>file chunks with peers in torrent</a:t>
            </a:r>
          </a:p>
        </p:txBody>
      </p:sp>
      <p:grpSp>
        <p:nvGrpSpPr>
          <p:cNvPr id="176154" name="Group 71">
            <a:extLst>
              <a:ext uri="{FF2B5EF4-FFF2-40B4-BE49-F238E27FC236}">
                <a16:creationId xmlns:a16="http://schemas.microsoft.com/office/drawing/2014/main" id="{DFEB143C-D689-A94D-A6C9-7590DD29CD44}"/>
              </a:ext>
            </a:extLst>
          </p:cNvPr>
          <p:cNvGrpSpPr>
            <a:grpSpLocks/>
          </p:cNvGrpSpPr>
          <p:nvPr/>
        </p:nvGrpSpPr>
        <p:grpSpPr bwMode="auto">
          <a:xfrm>
            <a:off x="3708401" y="2982914"/>
            <a:ext cx="379413" cy="604837"/>
            <a:chOff x="4140" y="429"/>
            <a:chExt cx="1425" cy="2396"/>
          </a:xfrm>
        </p:grpSpPr>
        <p:sp>
          <p:nvSpPr>
            <p:cNvPr id="176182" name="Freeform 72">
              <a:extLst>
                <a:ext uri="{FF2B5EF4-FFF2-40B4-BE49-F238E27FC236}">
                  <a16:creationId xmlns:a16="http://schemas.microsoft.com/office/drawing/2014/main" id="{E3E92A9F-8103-734A-AD7D-7E45E49A26D7}"/>
                </a:ext>
              </a:extLst>
            </p:cNvPr>
            <p:cNvSpPr>
              <a:spLocks/>
            </p:cNvSpPr>
            <p:nvPr/>
          </p:nvSpPr>
          <p:spPr bwMode="auto">
            <a:xfrm>
              <a:off x="5268" y="433"/>
              <a:ext cx="283" cy="2286"/>
            </a:xfrm>
            <a:custGeom>
              <a:avLst/>
              <a:gdLst>
                <a:gd name="T0" fmla="*/ 2 w 354"/>
                <a:gd name="T1" fmla="*/ 0 h 2742"/>
                <a:gd name="T2" fmla="*/ 2 w 354"/>
                <a:gd name="T3" fmla="*/ 3 h 2742"/>
                <a:gd name="T4" fmla="*/ 2 w 354"/>
                <a:gd name="T5" fmla="*/ 19 h 2742"/>
                <a:gd name="T6" fmla="*/ 0 w 354"/>
                <a:gd name="T7" fmla="*/ 2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183" name="Rectangle 73">
              <a:extLst>
                <a:ext uri="{FF2B5EF4-FFF2-40B4-BE49-F238E27FC236}">
                  <a16:creationId xmlns:a16="http://schemas.microsoft.com/office/drawing/2014/main" id="{26A986D6-112E-A548-840F-8676BD2FB2CF}"/>
                </a:ext>
              </a:extLst>
            </p:cNvPr>
            <p:cNvSpPr>
              <a:spLocks noChangeArrowheads="1"/>
            </p:cNvSpPr>
            <p:nvPr/>
          </p:nvSpPr>
          <p:spPr bwMode="auto">
            <a:xfrm>
              <a:off x="4206" y="429"/>
              <a:ext cx="1049"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184" name="Freeform 74">
              <a:extLst>
                <a:ext uri="{FF2B5EF4-FFF2-40B4-BE49-F238E27FC236}">
                  <a16:creationId xmlns:a16="http://schemas.microsoft.com/office/drawing/2014/main" id="{B85D3FF8-F3C8-1B4D-B50F-FD198EE99C14}"/>
                </a:ext>
              </a:extLst>
            </p:cNvPr>
            <p:cNvSpPr>
              <a:spLocks/>
            </p:cNvSpPr>
            <p:nvPr/>
          </p:nvSpPr>
          <p:spPr bwMode="auto">
            <a:xfrm>
              <a:off x="5321" y="570"/>
              <a:ext cx="169" cy="2115"/>
            </a:xfrm>
            <a:custGeom>
              <a:avLst/>
              <a:gdLst>
                <a:gd name="T0" fmla="*/ 2 w 211"/>
                <a:gd name="T1" fmla="*/ 0 h 2537"/>
                <a:gd name="T2" fmla="*/ 2 w 211"/>
                <a:gd name="T3" fmla="*/ 3 h 2537"/>
                <a:gd name="T4" fmla="*/ 2 w 211"/>
                <a:gd name="T5" fmla="*/ 19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185" name="Freeform 75">
              <a:extLst>
                <a:ext uri="{FF2B5EF4-FFF2-40B4-BE49-F238E27FC236}">
                  <a16:creationId xmlns:a16="http://schemas.microsoft.com/office/drawing/2014/main" id="{7E16C455-B540-074C-8C00-31F5C901FA50}"/>
                </a:ext>
              </a:extLst>
            </p:cNvPr>
            <p:cNvSpPr>
              <a:spLocks/>
            </p:cNvSpPr>
            <p:nvPr/>
          </p:nvSpPr>
          <p:spPr bwMode="auto">
            <a:xfrm>
              <a:off x="5284" y="1640"/>
              <a:ext cx="263" cy="189"/>
            </a:xfrm>
            <a:custGeom>
              <a:avLst/>
              <a:gdLst>
                <a:gd name="T0" fmla="*/ 2 w 328"/>
                <a:gd name="T1" fmla="*/ 0 h 226"/>
                <a:gd name="T2" fmla="*/ 2 w 328"/>
                <a:gd name="T3" fmla="*/ 3 h 226"/>
                <a:gd name="T4" fmla="*/ 2 w 328"/>
                <a:gd name="T5" fmla="*/ 3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186" name="Rectangle 76">
              <a:extLst>
                <a:ext uri="{FF2B5EF4-FFF2-40B4-BE49-F238E27FC236}">
                  <a16:creationId xmlns:a16="http://schemas.microsoft.com/office/drawing/2014/main" id="{50D4D343-2E19-7E46-8F09-CB02B5599604}"/>
                </a:ext>
              </a:extLst>
            </p:cNvPr>
            <p:cNvSpPr>
              <a:spLocks noChangeArrowheads="1"/>
            </p:cNvSpPr>
            <p:nvPr/>
          </p:nvSpPr>
          <p:spPr bwMode="auto">
            <a:xfrm>
              <a:off x="4212" y="693"/>
              <a:ext cx="596" cy="44"/>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nvGrpSpPr>
            <p:cNvPr id="176187" name="Group 77">
              <a:extLst>
                <a:ext uri="{FF2B5EF4-FFF2-40B4-BE49-F238E27FC236}">
                  <a16:creationId xmlns:a16="http://schemas.microsoft.com/office/drawing/2014/main" id="{98054239-59E4-FC4A-BACD-A362A7E90704}"/>
                </a:ext>
              </a:extLst>
            </p:cNvPr>
            <p:cNvGrpSpPr>
              <a:grpSpLocks/>
            </p:cNvGrpSpPr>
            <p:nvPr/>
          </p:nvGrpSpPr>
          <p:grpSpPr bwMode="auto">
            <a:xfrm>
              <a:off x="4749" y="668"/>
              <a:ext cx="581" cy="145"/>
              <a:chOff x="614" y="2568"/>
              <a:chExt cx="725" cy="139"/>
            </a:xfrm>
          </p:grpSpPr>
          <p:sp>
            <p:nvSpPr>
              <p:cNvPr id="176212" name="AutoShape 78">
                <a:extLst>
                  <a:ext uri="{FF2B5EF4-FFF2-40B4-BE49-F238E27FC236}">
                    <a16:creationId xmlns:a16="http://schemas.microsoft.com/office/drawing/2014/main" id="{D20E64A0-7770-FA47-9E45-A3D1B3E876FC}"/>
                  </a:ext>
                </a:extLst>
              </p:cNvPr>
              <p:cNvSpPr>
                <a:spLocks noChangeArrowheads="1"/>
              </p:cNvSpPr>
              <p:nvPr/>
            </p:nvSpPr>
            <p:spPr bwMode="auto">
              <a:xfrm>
                <a:off x="613" y="2568"/>
                <a:ext cx="729"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213" name="AutoShape 79">
                <a:extLst>
                  <a:ext uri="{FF2B5EF4-FFF2-40B4-BE49-F238E27FC236}">
                    <a16:creationId xmlns:a16="http://schemas.microsoft.com/office/drawing/2014/main" id="{A1A5FE0E-68BF-734E-8247-3E5BDDA2D4FB}"/>
                  </a:ext>
                </a:extLst>
              </p:cNvPr>
              <p:cNvSpPr>
                <a:spLocks noChangeArrowheads="1"/>
              </p:cNvSpPr>
              <p:nvPr/>
            </p:nvSpPr>
            <p:spPr bwMode="auto">
              <a:xfrm>
                <a:off x="628" y="2586"/>
                <a:ext cx="699"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sp>
          <p:nvSpPr>
            <p:cNvPr id="176188" name="Rectangle 80">
              <a:extLst>
                <a:ext uri="{FF2B5EF4-FFF2-40B4-BE49-F238E27FC236}">
                  <a16:creationId xmlns:a16="http://schemas.microsoft.com/office/drawing/2014/main" id="{E9D2EEB3-3BDC-2249-95C6-2B00B2834D4F}"/>
                </a:ext>
              </a:extLst>
            </p:cNvPr>
            <p:cNvSpPr>
              <a:spLocks noChangeArrowheads="1"/>
            </p:cNvSpPr>
            <p:nvPr/>
          </p:nvSpPr>
          <p:spPr bwMode="auto">
            <a:xfrm>
              <a:off x="4223" y="1020"/>
              <a:ext cx="596" cy="44"/>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nvGrpSpPr>
            <p:cNvPr id="176189" name="Group 81">
              <a:extLst>
                <a:ext uri="{FF2B5EF4-FFF2-40B4-BE49-F238E27FC236}">
                  <a16:creationId xmlns:a16="http://schemas.microsoft.com/office/drawing/2014/main" id="{47BDCA9B-6B3F-7D44-AD0B-BD5587FD8F24}"/>
                </a:ext>
              </a:extLst>
            </p:cNvPr>
            <p:cNvGrpSpPr>
              <a:grpSpLocks/>
            </p:cNvGrpSpPr>
            <p:nvPr/>
          </p:nvGrpSpPr>
          <p:grpSpPr bwMode="auto">
            <a:xfrm>
              <a:off x="4747" y="994"/>
              <a:ext cx="581" cy="134"/>
              <a:chOff x="614" y="2568"/>
              <a:chExt cx="725" cy="139"/>
            </a:xfrm>
          </p:grpSpPr>
          <p:sp>
            <p:nvSpPr>
              <p:cNvPr id="176210" name="AutoShape 82">
                <a:extLst>
                  <a:ext uri="{FF2B5EF4-FFF2-40B4-BE49-F238E27FC236}">
                    <a16:creationId xmlns:a16="http://schemas.microsoft.com/office/drawing/2014/main" id="{AFB4E48A-D562-204A-A2EB-29A029364E53}"/>
                  </a:ext>
                </a:extLst>
              </p:cNvPr>
              <p:cNvSpPr>
                <a:spLocks noChangeArrowheads="1"/>
              </p:cNvSpPr>
              <p:nvPr/>
            </p:nvSpPr>
            <p:spPr bwMode="auto">
              <a:xfrm>
                <a:off x="615" y="2569"/>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211" name="AutoShape 83">
                <a:extLst>
                  <a:ext uri="{FF2B5EF4-FFF2-40B4-BE49-F238E27FC236}">
                    <a16:creationId xmlns:a16="http://schemas.microsoft.com/office/drawing/2014/main" id="{7B100C65-E02E-D940-B825-5AB9AAE90468}"/>
                  </a:ext>
                </a:extLst>
              </p:cNvPr>
              <p:cNvSpPr>
                <a:spLocks noChangeArrowheads="1"/>
              </p:cNvSpPr>
              <p:nvPr/>
            </p:nvSpPr>
            <p:spPr bwMode="auto">
              <a:xfrm>
                <a:off x="630" y="2582"/>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sp>
          <p:nvSpPr>
            <p:cNvPr id="176190" name="Rectangle 84">
              <a:extLst>
                <a:ext uri="{FF2B5EF4-FFF2-40B4-BE49-F238E27FC236}">
                  <a16:creationId xmlns:a16="http://schemas.microsoft.com/office/drawing/2014/main" id="{F9099F63-0BDD-B949-91A9-8BEB6E3B811C}"/>
                </a:ext>
              </a:extLst>
            </p:cNvPr>
            <p:cNvSpPr>
              <a:spLocks noChangeArrowheads="1"/>
            </p:cNvSpPr>
            <p:nvPr/>
          </p:nvSpPr>
          <p:spPr bwMode="auto">
            <a:xfrm>
              <a:off x="4218" y="1360"/>
              <a:ext cx="596" cy="44"/>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191" name="Rectangle 85">
              <a:extLst>
                <a:ext uri="{FF2B5EF4-FFF2-40B4-BE49-F238E27FC236}">
                  <a16:creationId xmlns:a16="http://schemas.microsoft.com/office/drawing/2014/main" id="{B1FF283C-ACBE-1646-81C8-717A595B7BD3}"/>
                </a:ext>
              </a:extLst>
            </p:cNvPr>
            <p:cNvSpPr>
              <a:spLocks noChangeArrowheads="1"/>
            </p:cNvSpPr>
            <p:nvPr/>
          </p:nvSpPr>
          <p:spPr bwMode="auto">
            <a:xfrm>
              <a:off x="4229" y="1655"/>
              <a:ext cx="596" cy="44"/>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nvGrpSpPr>
            <p:cNvPr id="176192" name="Group 86">
              <a:extLst>
                <a:ext uri="{FF2B5EF4-FFF2-40B4-BE49-F238E27FC236}">
                  <a16:creationId xmlns:a16="http://schemas.microsoft.com/office/drawing/2014/main" id="{24524B8F-A7D5-0543-AF96-9C4F41801016}"/>
                </a:ext>
              </a:extLst>
            </p:cNvPr>
            <p:cNvGrpSpPr>
              <a:grpSpLocks/>
            </p:cNvGrpSpPr>
            <p:nvPr/>
          </p:nvGrpSpPr>
          <p:grpSpPr bwMode="auto">
            <a:xfrm>
              <a:off x="4735" y="1627"/>
              <a:ext cx="582" cy="151"/>
              <a:chOff x="614" y="2568"/>
              <a:chExt cx="725" cy="139"/>
            </a:xfrm>
          </p:grpSpPr>
          <p:sp>
            <p:nvSpPr>
              <p:cNvPr id="176208" name="AutoShape 87">
                <a:extLst>
                  <a:ext uri="{FF2B5EF4-FFF2-40B4-BE49-F238E27FC236}">
                    <a16:creationId xmlns:a16="http://schemas.microsoft.com/office/drawing/2014/main" id="{C68D9CBB-5978-EC40-AD8A-89025C7073E3}"/>
                  </a:ext>
                </a:extLst>
              </p:cNvPr>
              <p:cNvSpPr>
                <a:spLocks noChangeArrowheads="1"/>
              </p:cNvSpPr>
              <p:nvPr/>
            </p:nvSpPr>
            <p:spPr bwMode="auto">
              <a:xfrm>
                <a:off x="616" y="2582"/>
                <a:ext cx="72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209" name="AutoShape 88">
                <a:extLst>
                  <a:ext uri="{FF2B5EF4-FFF2-40B4-BE49-F238E27FC236}">
                    <a16:creationId xmlns:a16="http://schemas.microsoft.com/office/drawing/2014/main" id="{E8EDB07E-DC10-364F-B30B-FC2566412EE1}"/>
                  </a:ext>
                </a:extLst>
              </p:cNvPr>
              <p:cNvSpPr>
                <a:spLocks noChangeArrowheads="1"/>
              </p:cNvSpPr>
              <p:nvPr/>
            </p:nvSpPr>
            <p:spPr bwMode="auto">
              <a:xfrm>
                <a:off x="630" y="2588"/>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sp>
          <p:nvSpPr>
            <p:cNvPr id="176193" name="Freeform 89">
              <a:extLst>
                <a:ext uri="{FF2B5EF4-FFF2-40B4-BE49-F238E27FC236}">
                  <a16:creationId xmlns:a16="http://schemas.microsoft.com/office/drawing/2014/main" id="{0C4A4DFD-1DF2-1246-8A54-9BD910F76088}"/>
                </a:ext>
              </a:extLst>
            </p:cNvPr>
            <p:cNvSpPr>
              <a:spLocks/>
            </p:cNvSpPr>
            <p:nvPr/>
          </p:nvSpPr>
          <p:spPr bwMode="auto">
            <a:xfrm>
              <a:off x="5288" y="1354"/>
              <a:ext cx="263" cy="188"/>
            </a:xfrm>
            <a:custGeom>
              <a:avLst/>
              <a:gdLst>
                <a:gd name="T0" fmla="*/ 2 w 328"/>
                <a:gd name="T1" fmla="*/ 0 h 226"/>
                <a:gd name="T2" fmla="*/ 2 w 328"/>
                <a:gd name="T3" fmla="*/ 2 h 226"/>
                <a:gd name="T4" fmla="*/ 2 w 328"/>
                <a:gd name="T5" fmla="*/ 2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6194" name="Group 90">
              <a:extLst>
                <a:ext uri="{FF2B5EF4-FFF2-40B4-BE49-F238E27FC236}">
                  <a16:creationId xmlns:a16="http://schemas.microsoft.com/office/drawing/2014/main" id="{BE6D093F-F0BB-8E44-AEFA-71C47C5D1A70}"/>
                </a:ext>
              </a:extLst>
            </p:cNvPr>
            <p:cNvGrpSpPr>
              <a:grpSpLocks/>
            </p:cNvGrpSpPr>
            <p:nvPr/>
          </p:nvGrpSpPr>
          <p:grpSpPr bwMode="auto">
            <a:xfrm>
              <a:off x="4739" y="1327"/>
              <a:ext cx="582" cy="139"/>
              <a:chOff x="614" y="2568"/>
              <a:chExt cx="725" cy="139"/>
            </a:xfrm>
          </p:grpSpPr>
          <p:sp>
            <p:nvSpPr>
              <p:cNvPr id="176206" name="AutoShape 91">
                <a:extLst>
                  <a:ext uri="{FF2B5EF4-FFF2-40B4-BE49-F238E27FC236}">
                    <a16:creationId xmlns:a16="http://schemas.microsoft.com/office/drawing/2014/main" id="{B6DD08E9-0E0D-9746-8CFF-7A5E9447F60C}"/>
                  </a:ext>
                </a:extLst>
              </p:cNvPr>
              <p:cNvSpPr>
                <a:spLocks noChangeArrowheads="1"/>
              </p:cNvSpPr>
              <p:nvPr/>
            </p:nvSpPr>
            <p:spPr bwMode="auto">
              <a:xfrm>
                <a:off x="611" y="2569"/>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207" name="AutoShape 92">
                <a:extLst>
                  <a:ext uri="{FF2B5EF4-FFF2-40B4-BE49-F238E27FC236}">
                    <a16:creationId xmlns:a16="http://schemas.microsoft.com/office/drawing/2014/main" id="{90B30566-8F98-E44B-BC9C-194DD3F61C67}"/>
                  </a:ext>
                </a:extLst>
              </p:cNvPr>
              <p:cNvSpPr>
                <a:spLocks noChangeArrowheads="1"/>
              </p:cNvSpPr>
              <p:nvPr/>
            </p:nvSpPr>
            <p:spPr bwMode="auto">
              <a:xfrm>
                <a:off x="618" y="2588"/>
                <a:ext cx="706"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sp>
          <p:nvSpPr>
            <p:cNvPr id="176195" name="Rectangle 93">
              <a:extLst>
                <a:ext uri="{FF2B5EF4-FFF2-40B4-BE49-F238E27FC236}">
                  <a16:creationId xmlns:a16="http://schemas.microsoft.com/office/drawing/2014/main" id="{15BE122E-D904-C140-99A4-860B6C447201}"/>
                </a:ext>
              </a:extLst>
            </p:cNvPr>
            <p:cNvSpPr>
              <a:spLocks noChangeArrowheads="1"/>
            </p:cNvSpPr>
            <p:nvPr/>
          </p:nvSpPr>
          <p:spPr bwMode="auto">
            <a:xfrm>
              <a:off x="5249" y="429"/>
              <a:ext cx="72"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196" name="Freeform 94">
              <a:extLst>
                <a:ext uri="{FF2B5EF4-FFF2-40B4-BE49-F238E27FC236}">
                  <a16:creationId xmlns:a16="http://schemas.microsoft.com/office/drawing/2014/main" id="{B0227BB9-BB8B-0643-BED9-62ACCD3F32C3}"/>
                </a:ext>
              </a:extLst>
            </p:cNvPr>
            <p:cNvSpPr>
              <a:spLocks/>
            </p:cNvSpPr>
            <p:nvPr/>
          </p:nvSpPr>
          <p:spPr bwMode="auto">
            <a:xfrm>
              <a:off x="5312" y="1007"/>
              <a:ext cx="237" cy="213"/>
            </a:xfrm>
            <a:custGeom>
              <a:avLst/>
              <a:gdLst>
                <a:gd name="T0" fmla="*/ 2 w 296"/>
                <a:gd name="T1" fmla="*/ 0 h 256"/>
                <a:gd name="T2" fmla="*/ 2 w 296"/>
                <a:gd name="T3" fmla="*/ 2 h 256"/>
                <a:gd name="T4" fmla="*/ 2 w 296"/>
                <a:gd name="T5" fmla="*/ 2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197" name="Freeform 95">
              <a:extLst>
                <a:ext uri="{FF2B5EF4-FFF2-40B4-BE49-F238E27FC236}">
                  <a16:creationId xmlns:a16="http://schemas.microsoft.com/office/drawing/2014/main" id="{FCAFFB56-E575-7C4D-8B9F-707F4806BE6D}"/>
                </a:ext>
              </a:extLst>
            </p:cNvPr>
            <p:cNvSpPr>
              <a:spLocks/>
            </p:cNvSpPr>
            <p:nvPr/>
          </p:nvSpPr>
          <p:spPr bwMode="auto">
            <a:xfrm>
              <a:off x="5315" y="680"/>
              <a:ext cx="244" cy="240"/>
            </a:xfrm>
            <a:custGeom>
              <a:avLst/>
              <a:gdLst>
                <a:gd name="T0" fmla="*/ 0 w 304"/>
                <a:gd name="T1" fmla="*/ 0 h 288"/>
                <a:gd name="T2" fmla="*/ 2 w 304"/>
                <a:gd name="T3" fmla="*/ 3 h 288"/>
                <a:gd name="T4" fmla="*/ 2 w 304"/>
                <a:gd name="T5" fmla="*/ 3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198" name="Oval 96">
              <a:extLst>
                <a:ext uri="{FF2B5EF4-FFF2-40B4-BE49-F238E27FC236}">
                  <a16:creationId xmlns:a16="http://schemas.microsoft.com/office/drawing/2014/main" id="{F3818525-FBE8-E847-8A91-5E5383319F57}"/>
                </a:ext>
              </a:extLst>
            </p:cNvPr>
            <p:cNvSpPr>
              <a:spLocks noChangeArrowheads="1"/>
            </p:cNvSpPr>
            <p:nvPr/>
          </p:nvSpPr>
          <p:spPr bwMode="auto">
            <a:xfrm>
              <a:off x="5517" y="2611"/>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199" name="Freeform 97">
              <a:extLst>
                <a:ext uri="{FF2B5EF4-FFF2-40B4-BE49-F238E27FC236}">
                  <a16:creationId xmlns:a16="http://schemas.microsoft.com/office/drawing/2014/main" id="{19BCA55D-5381-8E40-B9A9-E6EC628A2BBA}"/>
                </a:ext>
              </a:extLst>
            </p:cNvPr>
            <p:cNvSpPr>
              <a:spLocks/>
            </p:cNvSpPr>
            <p:nvPr/>
          </p:nvSpPr>
          <p:spPr bwMode="auto">
            <a:xfrm>
              <a:off x="5302" y="2614"/>
              <a:ext cx="245" cy="200"/>
            </a:xfrm>
            <a:custGeom>
              <a:avLst/>
              <a:gdLst>
                <a:gd name="T0" fmla="*/ 0 w 306"/>
                <a:gd name="T1" fmla="*/ 3 h 240"/>
                <a:gd name="T2" fmla="*/ 2 w 306"/>
                <a:gd name="T3" fmla="*/ 3 h 240"/>
                <a:gd name="T4" fmla="*/ 2 w 306"/>
                <a:gd name="T5" fmla="*/ 3 h 240"/>
                <a:gd name="T6" fmla="*/ 2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200" name="AutoShape 98">
              <a:extLst>
                <a:ext uri="{FF2B5EF4-FFF2-40B4-BE49-F238E27FC236}">
                  <a16:creationId xmlns:a16="http://schemas.microsoft.com/office/drawing/2014/main" id="{0D0147DF-F3BB-0545-9B49-64A3E5AE526C}"/>
                </a:ext>
              </a:extLst>
            </p:cNvPr>
            <p:cNvSpPr>
              <a:spLocks noChangeArrowheads="1"/>
            </p:cNvSpPr>
            <p:nvPr/>
          </p:nvSpPr>
          <p:spPr bwMode="auto">
            <a:xfrm>
              <a:off x="4140" y="2680"/>
              <a:ext cx="1198" cy="1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201" name="AutoShape 99">
              <a:extLst>
                <a:ext uri="{FF2B5EF4-FFF2-40B4-BE49-F238E27FC236}">
                  <a16:creationId xmlns:a16="http://schemas.microsoft.com/office/drawing/2014/main" id="{7DADE9C4-2159-1A45-8493-3003AD2C4A5C}"/>
                </a:ext>
              </a:extLst>
            </p:cNvPr>
            <p:cNvSpPr>
              <a:spLocks noChangeArrowheads="1"/>
            </p:cNvSpPr>
            <p:nvPr/>
          </p:nvSpPr>
          <p:spPr bwMode="auto">
            <a:xfrm>
              <a:off x="4206" y="2712"/>
              <a:ext cx="1073"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202" name="Oval 100">
              <a:extLst>
                <a:ext uri="{FF2B5EF4-FFF2-40B4-BE49-F238E27FC236}">
                  <a16:creationId xmlns:a16="http://schemas.microsoft.com/office/drawing/2014/main" id="{380EA696-353D-1441-8AAC-E3FD1ABFBF22}"/>
                </a:ext>
              </a:extLst>
            </p:cNvPr>
            <p:cNvSpPr>
              <a:spLocks noChangeArrowheads="1"/>
            </p:cNvSpPr>
            <p:nvPr/>
          </p:nvSpPr>
          <p:spPr bwMode="auto">
            <a:xfrm>
              <a:off x="4307" y="2385"/>
              <a:ext cx="161" cy="13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203" name="Oval 101">
              <a:extLst>
                <a:ext uri="{FF2B5EF4-FFF2-40B4-BE49-F238E27FC236}">
                  <a16:creationId xmlns:a16="http://schemas.microsoft.com/office/drawing/2014/main" id="{C08F26C2-1412-9F46-9B39-BD792515FF92}"/>
                </a:ext>
              </a:extLst>
            </p:cNvPr>
            <p:cNvSpPr>
              <a:spLocks noChangeArrowheads="1"/>
            </p:cNvSpPr>
            <p:nvPr/>
          </p:nvSpPr>
          <p:spPr bwMode="auto">
            <a:xfrm>
              <a:off x="4486" y="2385"/>
              <a:ext cx="161"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76204" name="Oval 102">
              <a:extLst>
                <a:ext uri="{FF2B5EF4-FFF2-40B4-BE49-F238E27FC236}">
                  <a16:creationId xmlns:a16="http://schemas.microsoft.com/office/drawing/2014/main" id="{199127E4-CB71-2941-9255-167A057D872E}"/>
                </a:ext>
              </a:extLst>
            </p:cNvPr>
            <p:cNvSpPr>
              <a:spLocks noChangeArrowheads="1"/>
            </p:cNvSpPr>
            <p:nvPr/>
          </p:nvSpPr>
          <p:spPr bwMode="auto">
            <a:xfrm>
              <a:off x="4665" y="2379"/>
              <a:ext cx="155"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6205" name="Rectangle 103">
              <a:extLst>
                <a:ext uri="{FF2B5EF4-FFF2-40B4-BE49-F238E27FC236}">
                  <a16:creationId xmlns:a16="http://schemas.microsoft.com/office/drawing/2014/main" id="{022513A4-DCF8-5444-9E9B-3EBE82476E24}"/>
                </a:ext>
              </a:extLst>
            </p:cNvPr>
            <p:cNvSpPr>
              <a:spLocks noChangeArrowheads="1"/>
            </p:cNvSpPr>
            <p:nvPr/>
          </p:nvSpPr>
          <p:spPr bwMode="auto">
            <a:xfrm>
              <a:off x="5064" y="1838"/>
              <a:ext cx="83" cy="761"/>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grpSp>
        <p:nvGrpSpPr>
          <p:cNvPr id="8" name="Group 104">
            <a:extLst>
              <a:ext uri="{FF2B5EF4-FFF2-40B4-BE49-F238E27FC236}">
                <a16:creationId xmlns:a16="http://schemas.microsoft.com/office/drawing/2014/main" id="{492C6C0B-C7BA-7E4B-9AB2-E589D544263C}"/>
              </a:ext>
            </a:extLst>
          </p:cNvPr>
          <p:cNvGrpSpPr>
            <a:grpSpLocks/>
          </p:cNvGrpSpPr>
          <p:nvPr/>
        </p:nvGrpSpPr>
        <p:grpSpPr bwMode="auto">
          <a:xfrm>
            <a:off x="3602038" y="4222751"/>
            <a:ext cx="685800" cy="588963"/>
            <a:chOff x="-44" y="1473"/>
            <a:chExt cx="981" cy="1105"/>
          </a:xfrm>
        </p:grpSpPr>
        <p:pic>
          <p:nvPicPr>
            <p:cNvPr id="176180" name="Picture 105" descr="desktop_computer_stylized_medium">
              <a:extLst>
                <a:ext uri="{FF2B5EF4-FFF2-40B4-BE49-F238E27FC236}">
                  <a16:creationId xmlns:a16="http://schemas.microsoft.com/office/drawing/2014/main" id="{5CE4D56C-DF4A-1243-8B9F-740209CA470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81" name="Freeform 106">
              <a:extLst>
                <a:ext uri="{FF2B5EF4-FFF2-40B4-BE49-F238E27FC236}">
                  <a16:creationId xmlns:a16="http://schemas.microsoft.com/office/drawing/2014/main" id="{2038157C-2896-9B41-B138-C018CB03821A}"/>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6156" name="Group 107">
            <a:extLst>
              <a:ext uri="{FF2B5EF4-FFF2-40B4-BE49-F238E27FC236}">
                <a16:creationId xmlns:a16="http://schemas.microsoft.com/office/drawing/2014/main" id="{01F08592-BA36-534B-A597-58C7F752C034}"/>
              </a:ext>
            </a:extLst>
          </p:cNvPr>
          <p:cNvGrpSpPr>
            <a:grpSpLocks/>
          </p:cNvGrpSpPr>
          <p:nvPr/>
        </p:nvGrpSpPr>
        <p:grpSpPr bwMode="auto">
          <a:xfrm>
            <a:off x="4972051" y="5235576"/>
            <a:ext cx="728663" cy="620713"/>
            <a:chOff x="-44" y="1473"/>
            <a:chExt cx="981" cy="1105"/>
          </a:xfrm>
        </p:grpSpPr>
        <p:pic>
          <p:nvPicPr>
            <p:cNvPr id="176178" name="Picture 108" descr="desktop_computer_stylized_medium">
              <a:extLst>
                <a:ext uri="{FF2B5EF4-FFF2-40B4-BE49-F238E27FC236}">
                  <a16:creationId xmlns:a16="http://schemas.microsoft.com/office/drawing/2014/main" id="{5B440383-7D84-D846-8E89-DE57F57317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79" name="Freeform 109">
              <a:extLst>
                <a:ext uri="{FF2B5EF4-FFF2-40B4-BE49-F238E27FC236}">
                  <a16:creationId xmlns:a16="http://schemas.microsoft.com/office/drawing/2014/main" id="{53393A22-0B26-7945-B555-A24B68123CFC}"/>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6157" name="Group 110">
            <a:extLst>
              <a:ext uri="{FF2B5EF4-FFF2-40B4-BE49-F238E27FC236}">
                <a16:creationId xmlns:a16="http://schemas.microsoft.com/office/drawing/2014/main" id="{23E34A15-03C5-C84A-AE87-C73B14F58D10}"/>
              </a:ext>
            </a:extLst>
          </p:cNvPr>
          <p:cNvGrpSpPr>
            <a:grpSpLocks/>
          </p:cNvGrpSpPr>
          <p:nvPr/>
        </p:nvGrpSpPr>
        <p:grpSpPr bwMode="auto">
          <a:xfrm>
            <a:off x="5254626" y="5813426"/>
            <a:ext cx="728663" cy="620713"/>
            <a:chOff x="-44" y="1473"/>
            <a:chExt cx="981" cy="1105"/>
          </a:xfrm>
        </p:grpSpPr>
        <p:pic>
          <p:nvPicPr>
            <p:cNvPr id="176176" name="Picture 111" descr="desktop_computer_stylized_medium">
              <a:extLst>
                <a:ext uri="{FF2B5EF4-FFF2-40B4-BE49-F238E27FC236}">
                  <a16:creationId xmlns:a16="http://schemas.microsoft.com/office/drawing/2014/main" id="{90795954-ECAD-C947-AB6B-8AB4282057C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77" name="Freeform 112">
              <a:extLst>
                <a:ext uri="{FF2B5EF4-FFF2-40B4-BE49-F238E27FC236}">
                  <a16:creationId xmlns:a16="http://schemas.microsoft.com/office/drawing/2014/main" id="{ADC4C0BB-F4C9-E145-AE7B-F09C66BFC318}"/>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6158" name="Group 113">
            <a:extLst>
              <a:ext uri="{FF2B5EF4-FFF2-40B4-BE49-F238E27FC236}">
                <a16:creationId xmlns:a16="http://schemas.microsoft.com/office/drawing/2014/main" id="{CEF8B135-7A4F-AD41-8998-6FF65E4E5DAB}"/>
              </a:ext>
            </a:extLst>
          </p:cNvPr>
          <p:cNvGrpSpPr>
            <a:grpSpLocks/>
          </p:cNvGrpSpPr>
          <p:nvPr/>
        </p:nvGrpSpPr>
        <p:grpSpPr bwMode="auto">
          <a:xfrm flipH="1">
            <a:off x="7888288" y="4659313"/>
            <a:ext cx="728662" cy="620712"/>
            <a:chOff x="-44" y="1473"/>
            <a:chExt cx="981" cy="1105"/>
          </a:xfrm>
        </p:grpSpPr>
        <p:pic>
          <p:nvPicPr>
            <p:cNvPr id="176174" name="Picture 114" descr="desktop_computer_stylized_medium">
              <a:extLst>
                <a:ext uri="{FF2B5EF4-FFF2-40B4-BE49-F238E27FC236}">
                  <a16:creationId xmlns:a16="http://schemas.microsoft.com/office/drawing/2014/main" id="{2E7E39BB-33C1-A748-AF0F-680391173D4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75" name="Freeform 115">
              <a:extLst>
                <a:ext uri="{FF2B5EF4-FFF2-40B4-BE49-F238E27FC236}">
                  <a16:creationId xmlns:a16="http://schemas.microsoft.com/office/drawing/2014/main" id="{EC3FF6FE-A897-C44D-A664-178A677C39C7}"/>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6159" name="Group 116">
            <a:extLst>
              <a:ext uri="{FF2B5EF4-FFF2-40B4-BE49-F238E27FC236}">
                <a16:creationId xmlns:a16="http://schemas.microsoft.com/office/drawing/2014/main" id="{F6821870-A0C7-BE47-8784-4F3B24F0EA80}"/>
              </a:ext>
            </a:extLst>
          </p:cNvPr>
          <p:cNvGrpSpPr>
            <a:grpSpLocks/>
          </p:cNvGrpSpPr>
          <p:nvPr/>
        </p:nvGrpSpPr>
        <p:grpSpPr bwMode="auto">
          <a:xfrm flipH="1">
            <a:off x="7540626" y="5997576"/>
            <a:ext cx="728663" cy="620713"/>
            <a:chOff x="-44" y="1473"/>
            <a:chExt cx="981" cy="1105"/>
          </a:xfrm>
        </p:grpSpPr>
        <p:pic>
          <p:nvPicPr>
            <p:cNvPr id="176172" name="Picture 117" descr="desktop_computer_stylized_medium">
              <a:extLst>
                <a:ext uri="{FF2B5EF4-FFF2-40B4-BE49-F238E27FC236}">
                  <a16:creationId xmlns:a16="http://schemas.microsoft.com/office/drawing/2014/main" id="{1C0DB3FA-CB63-0E47-9C30-EECF9C1E362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73" name="Freeform 118">
              <a:extLst>
                <a:ext uri="{FF2B5EF4-FFF2-40B4-BE49-F238E27FC236}">
                  <a16:creationId xmlns:a16="http://schemas.microsoft.com/office/drawing/2014/main" id="{592F88D6-5754-F647-8C95-2AD53A2C005B}"/>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6160" name="Group 119">
            <a:extLst>
              <a:ext uri="{FF2B5EF4-FFF2-40B4-BE49-F238E27FC236}">
                <a16:creationId xmlns:a16="http://schemas.microsoft.com/office/drawing/2014/main" id="{80639D34-E6E6-3045-893D-E9EC38980B24}"/>
              </a:ext>
            </a:extLst>
          </p:cNvPr>
          <p:cNvGrpSpPr>
            <a:grpSpLocks/>
          </p:cNvGrpSpPr>
          <p:nvPr/>
        </p:nvGrpSpPr>
        <p:grpSpPr bwMode="auto">
          <a:xfrm flipH="1">
            <a:off x="7942263" y="3471863"/>
            <a:ext cx="728662" cy="620712"/>
            <a:chOff x="-44" y="1473"/>
            <a:chExt cx="981" cy="1105"/>
          </a:xfrm>
        </p:grpSpPr>
        <p:pic>
          <p:nvPicPr>
            <p:cNvPr id="176170" name="Picture 120" descr="desktop_computer_stylized_medium">
              <a:extLst>
                <a:ext uri="{FF2B5EF4-FFF2-40B4-BE49-F238E27FC236}">
                  <a16:creationId xmlns:a16="http://schemas.microsoft.com/office/drawing/2014/main" id="{707642AF-AAAD-C04D-A1D5-3A531319F9D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71" name="Freeform 121">
              <a:extLst>
                <a:ext uri="{FF2B5EF4-FFF2-40B4-BE49-F238E27FC236}">
                  <a16:creationId xmlns:a16="http://schemas.microsoft.com/office/drawing/2014/main" id="{77BE9D96-153C-CA49-9BD9-41A66A766D06}"/>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6161" name="Group 122">
            <a:extLst>
              <a:ext uri="{FF2B5EF4-FFF2-40B4-BE49-F238E27FC236}">
                <a16:creationId xmlns:a16="http://schemas.microsoft.com/office/drawing/2014/main" id="{3F5A2D71-D8D3-6C4E-B3B9-2003A58E471C}"/>
              </a:ext>
            </a:extLst>
          </p:cNvPr>
          <p:cNvGrpSpPr>
            <a:grpSpLocks/>
          </p:cNvGrpSpPr>
          <p:nvPr/>
        </p:nvGrpSpPr>
        <p:grpSpPr bwMode="auto">
          <a:xfrm flipH="1">
            <a:off x="6145213" y="2938463"/>
            <a:ext cx="641350" cy="620712"/>
            <a:chOff x="-44" y="1473"/>
            <a:chExt cx="981" cy="1105"/>
          </a:xfrm>
        </p:grpSpPr>
        <p:pic>
          <p:nvPicPr>
            <p:cNvPr id="176168" name="Picture 123" descr="desktop_computer_stylized_medium">
              <a:extLst>
                <a:ext uri="{FF2B5EF4-FFF2-40B4-BE49-F238E27FC236}">
                  <a16:creationId xmlns:a16="http://schemas.microsoft.com/office/drawing/2014/main" id="{1AF8448C-0B87-F544-86AC-38B96693FE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69" name="Freeform 124">
              <a:extLst>
                <a:ext uri="{FF2B5EF4-FFF2-40B4-BE49-F238E27FC236}">
                  <a16:creationId xmlns:a16="http://schemas.microsoft.com/office/drawing/2014/main" id="{98AFABCA-B755-7447-A984-2182AD6392AB}"/>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6162" name="Group 125">
            <a:extLst>
              <a:ext uri="{FF2B5EF4-FFF2-40B4-BE49-F238E27FC236}">
                <a16:creationId xmlns:a16="http://schemas.microsoft.com/office/drawing/2014/main" id="{276EE251-9AAE-7140-9CAB-6DCDB091ABF3}"/>
              </a:ext>
            </a:extLst>
          </p:cNvPr>
          <p:cNvGrpSpPr>
            <a:grpSpLocks/>
          </p:cNvGrpSpPr>
          <p:nvPr/>
        </p:nvGrpSpPr>
        <p:grpSpPr bwMode="auto">
          <a:xfrm>
            <a:off x="4535488" y="2928938"/>
            <a:ext cx="728662" cy="620712"/>
            <a:chOff x="-44" y="1473"/>
            <a:chExt cx="981" cy="1105"/>
          </a:xfrm>
        </p:grpSpPr>
        <p:pic>
          <p:nvPicPr>
            <p:cNvPr id="176166" name="Picture 126" descr="desktop_computer_stylized_medium">
              <a:extLst>
                <a:ext uri="{FF2B5EF4-FFF2-40B4-BE49-F238E27FC236}">
                  <a16:creationId xmlns:a16="http://schemas.microsoft.com/office/drawing/2014/main" id="{D46116F4-4390-0C46-BF5F-E2378A019D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67" name="Freeform 127">
              <a:extLst>
                <a:ext uri="{FF2B5EF4-FFF2-40B4-BE49-F238E27FC236}">
                  <a16:creationId xmlns:a16="http://schemas.microsoft.com/office/drawing/2014/main" id="{918455BF-99E7-4747-876E-226E5DFB6CCB}"/>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6163" name="Group 129">
            <a:extLst>
              <a:ext uri="{FF2B5EF4-FFF2-40B4-BE49-F238E27FC236}">
                <a16:creationId xmlns:a16="http://schemas.microsoft.com/office/drawing/2014/main" id="{DA97B65E-21B9-194B-A732-A03BEB397E73}"/>
              </a:ext>
            </a:extLst>
          </p:cNvPr>
          <p:cNvGrpSpPr>
            <a:grpSpLocks/>
          </p:cNvGrpSpPr>
          <p:nvPr/>
        </p:nvGrpSpPr>
        <p:grpSpPr bwMode="auto">
          <a:xfrm>
            <a:off x="6635750" y="5541963"/>
            <a:ext cx="490538" cy="412750"/>
            <a:chOff x="-44" y="1473"/>
            <a:chExt cx="981" cy="1105"/>
          </a:xfrm>
        </p:grpSpPr>
        <p:pic>
          <p:nvPicPr>
            <p:cNvPr id="176164" name="Picture 130" descr="desktop_computer_stylized_medium">
              <a:extLst>
                <a:ext uri="{FF2B5EF4-FFF2-40B4-BE49-F238E27FC236}">
                  <a16:creationId xmlns:a16="http://schemas.microsoft.com/office/drawing/2014/main" id="{C0DF6C83-9879-1B4A-A4B2-FCC21F17A68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6165" name="Freeform 131">
              <a:extLst>
                <a:ext uri="{FF2B5EF4-FFF2-40B4-BE49-F238E27FC236}">
                  <a16:creationId xmlns:a16="http://schemas.microsoft.com/office/drawing/2014/main" id="{30F09D70-7AF5-E742-A93D-02F70F61FB70}"/>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Tree>
    <p:extLst>
      <p:ext uri="{BB962C8B-B14F-4D97-AF65-F5344CB8AC3E}">
        <p14:creationId xmlns:p14="http://schemas.microsoft.com/office/powerpoint/2010/main" val="661797623"/>
      </p:ext>
    </p:extLst>
  </p:cSld>
  <p:clrMapOvr>
    <a:masterClrMapping/>
  </p:clrMapOvr>
  <p:transition spd="slow"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609"/>
                                        </p:tgtEl>
                                        <p:attrNameLst>
                                          <p:attrName>style.visibility</p:attrName>
                                        </p:attrNameLst>
                                      </p:cBhvr>
                                      <p:to>
                                        <p:strVal val="visible"/>
                                      </p:to>
                                    </p:set>
                                    <p:animEffect transition="in" filter="dissolve">
                                      <p:cBhvr>
                                        <p:cTn id="7" dur="1000"/>
                                        <p:tgtEl>
                                          <p:spTgt spid="24609"/>
                                        </p:tgtEl>
                                      </p:cBhvr>
                                    </p:animEffect>
                                  </p:childTnLst>
                                </p:cTn>
                              </p:par>
                              <p:par>
                                <p:cTn id="8" presetID="9" presetClass="entr" presetSubtype="0" fill="hold" nodeType="withEffect">
                                  <p:stCondLst>
                                    <p:cond delay="0"/>
                                  </p:stCondLst>
                                  <p:childTnLst>
                                    <p:set>
                                      <p:cBhvr>
                                        <p:cTn id="9" dur="1" fill="hold">
                                          <p:stCondLst>
                                            <p:cond delay="0"/>
                                          </p:stCondLst>
                                        </p:cTn>
                                        <p:tgtEl>
                                          <p:spTgt spid="24612"/>
                                        </p:tgtEl>
                                        <p:attrNameLst>
                                          <p:attrName>style.visibility</p:attrName>
                                        </p:attrNameLst>
                                      </p:cBhvr>
                                      <p:to>
                                        <p:strVal val="visible"/>
                                      </p:to>
                                    </p:set>
                                    <p:animEffect transition="in" filter="dissolve">
                                      <p:cBhvr>
                                        <p:cTn id="10" dur="500"/>
                                        <p:tgtEl>
                                          <p:spTgt spid="24612"/>
                                        </p:tgtEl>
                                      </p:cBhvr>
                                    </p:animEffect>
                                  </p:childTnLst>
                                </p:cTn>
                              </p:par>
                              <p:par>
                                <p:cTn id="11" presetID="9"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dissolve">
                                      <p:cBhvr>
                                        <p:cTn id="13" dur="500"/>
                                        <p:tgtEl>
                                          <p:spTgt spid="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4629"/>
                                        </p:tgtEl>
                                        <p:attrNameLst>
                                          <p:attrName>style.visibility</p:attrName>
                                        </p:attrNameLst>
                                      </p:cBhvr>
                                      <p:to>
                                        <p:strVal val="visible"/>
                                      </p:to>
                                    </p:set>
                                    <p:animEffect transition="in" filter="dissolve">
                                      <p:cBhvr>
                                        <p:cTn id="18" dur="1000"/>
                                        <p:tgtEl>
                                          <p:spTgt spid="24629"/>
                                        </p:tgtEl>
                                      </p:cBhvr>
                                    </p:animEffect>
                                  </p:childTnLst>
                                </p:cTn>
                              </p:par>
                              <p:par>
                                <p:cTn id="19" presetID="9" presetClass="entr" presetSubtype="0" fill="hold" nodeType="withEffect">
                                  <p:stCondLst>
                                    <p:cond delay="0"/>
                                  </p:stCondLst>
                                  <p:childTnLst>
                                    <p:set>
                                      <p:cBhvr>
                                        <p:cTn id="20" dur="1" fill="hold">
                                          <p:stCondLst>
                                            <p:cond delay="0"/>
                                          </p:stCondLst>
                                        </p:cTn>
                                        <p:tgtEl>
                                          <p:spTgt spid="24595"/>
                                        </p:tgtEl>
                                        <p:attrNameLst>
                                          <p:attrName>style.visibility</p:attrName>
                                        </p:attrNameLst>
                                      </p:cBhvr>
                                      <p:to>
                                        <p:strVal val="visible"/>
                                      </p:to>
                                    </p:set>
                                    <p:animEffect transition="in" filter="dissolve">
                                      <p:cBhvr>
                                        <p:cTn id="21" dur="500"/>
                                        <p:tgtEl>
                                          <p:spTgt spid="24595"/>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dissolve">
                                      <p:cBhvr>
                                        <p:cTn id="26" dur="1000"/>
                                        <p:tgtEl>
                                          <p:spTgt spid="2"/>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24645"/>
                                        </p:tgtEl>
                                        <p:attrNameLst>
                                          <p:attrName>style.visibility</p:attrName>
                                        </p:attrNameLst>
                                      </p:cBhvr>
                                      <p:to>
                                        <p:strVal val="visible"/>
                                      </p:to>
                                    </p:set>
                                    <p:animEffect transition="in" filter="dissolve">
                                      <p:cBhvr>
                                        <p:cTn id="29" dur="1000"/>
                                        <p:tgtEl>
                                          <p:spTgt spid="24645"/>
                                        </p:tgtEl>
                                      </p:cBhvr>
                                    </p:animEffect>
                                  </p:childTnLst>
                                </p:cTn>
                              </p:par>
                              <p:par>
                                <p:cTn id="30" presetID="9" presetClass="exit" presetSubtype="0" fill="hold" nodeType="withEffect">
                                  <p:stCondLst>
                                    <p:cond delay="0"/>
                                  </p:stCondLst>
                                  <p:childTnLst>
                                    <p:animEffect transition="out" filter="dissolve">
                                      <p:cBhvr>
                                        <p:cTn id="31" dur="500"/>
                                        <p:tgtEl>
                                          <p:spTgt spid="24595"/>
                                        </p:tgtEl>
                                      </p:cBhvr>
                                    </p:animEffect>
                                    <p:set>
                                      <p:cBhvr>
                                        <p:cTn id="32" dur="1" fill="hold">
                                          <p:stCondLst>
                                            <p:cond delay="499"/>
                                          </p:stCondLst>
                                        </p:cTn>
                                        <p:tgtEl>
                                          <p:spTgt spid="245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09" grpId="0"/>
      <p:bldP spid="24629" grpId="0"/>
      <p:bldP spid="24645" grpId="0"/>
    </p:bld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8178" name="Rectangle 8">
            <a:extLst>
              <a:ext uri="{FF2B5EF4-FFF2-40B4-BE49-F238E27FC236}">
                <a16:creationId xmlns:a16="http://schemas.microsoft.com/office/drawing/2014/main" id="{E48169C9-D2B2-6E45-943E-E7070587DC6E}"/>
              </a:ext>
            </a:extLst>
          </p:cNvPr>
          <p:cNvSpPr>
            <a:spLocks noGrp="1" noChangeArrowheads="1"/>
          </p:cNvSpPr>
          <p:nvPr>
            <p:ph type="sldNum" sz="quarter" idx="12"/>
          </p:nvPr>
        </p:nvSpPr>
        <p:spPr bwMode="auto">
          <a:xfrm>
            <a:off x="8324850" y="6462713"/>
            <a:ext cx="676275" cy="276225"/>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lnSpc>
                <a:spcPct val="100000"/>
              </a:lnSpc>
              <a:spcBef>
                <a:spcPct val="0"/>
              </a:spcBef>
              <a:buClrTx/>
              <a:buSzTx/>
              <a:buFontTx/>
              <a:buNone/>
              <a:defRPr/>
            </a:pPr>
            <a:fld id="{F9CF3EC9-FCE7-224A-A96A-1847684BB860}" type="slidenum">
              <a:rPr lang="en-US" smtClean="0"/>
              <a:pPr>
                <a:lnSpc>
                  <a:spcPct val="100000"/>
                </a:lnSpc>
                <a:spcBef>
                  <a:spcPct val="0"/>
                </a:spcBef>
                <a:buClrTx/>
                <a:buSzTx/>
                <a:buFontTx/>
                <a:buNone/>
                <a:defRPr/>
              </a:pPr>
              <a:t>96</a:t>
            </a:fld>
            <a:endParaRPr lang="en-US" altLang="en-US" sz="1200">
              <a:latin typeface="Tahoma" panose="020B0604030504040204" pitchFamily="34" charset="0"/>
            </a:endParaRPr>
          </a:p>
        </p:txBody>
      </p:sp>
      <p:sp>
        <p:nvSpPr>
          <p:cNvPr id="178179" name="Rectangle 3">
            <a:extLst>
              <a:ext uri="{FF2B5EF4-FFF2-40B4-BE49-F238E27FC236}">
                <a16:creationId xmlns:a16="http://schemas.microsoft.com/office/drawing/2014/main" id="{00A9022B-0B8E-C04D-97B6-C9B310322388}"/>
              </a:ext>
            </a:extLst>
          </p:cNvPr>
          <p:cNvSpPr>
            <a:spLocks noGrp="1" noChangeArrowheads="1"/>
          </p:cNvSpPr>
          <p:nvPr>
            <p:ph type="body" sz="half" idx="1"/>
          </p:nvPr>
        </p:nvSpPr>
        <p:spPr>
          <a:xfrm>
            <a:off x="1936751" y="1471613"/>
            <a:ext cx="4475163" cy="2457450"/>
          </a:xfrm>
        </p:spPr>
        <p:txBody>
          <a:bodyPr>
            <a:normAutofit fontScale="92500"/>
          </a:bodyPr>
          <a:lstStyle/>
          <a:p>
            <a:r>
              <a:rPr lang="en-US" altLang="en-US" sz="2400">
                <a:latin typeface="Gill Sans MT" panose="020B0502020104020203" pitchFamily="34" charset="77"/>
                <a:ea typeface="ＭＳ Ｐゴシック" panose="020B0600070205080204" pitchFamily="34" charset="-128"/>
              </a:rPr>
              <a:t>peer joining torrent: </a:t>
            </a:r>
          </a:p>
          <a:p>
            <a:pPr lvl="1"/>
            <a:r>
              <a:rPr lang="en-US" altLang="en-US">
                <a:latin typeface="Gill Sans MT" panose="020B0502020104020203" pitchFamily="34" charset="77"/>
                <a:ea typeface="ＭＳ Ｐゴシック" panose="020B0600070205080204" pitchFamily="34" charset="-128"/>
              </a:rPr>
              <a:t>has no chunks, but will accumulate them over time from other peers</a:t>
            </a:r>
          </a:p>
          <a:p>
            <a:pPr lvl="1"/>
            <a:r>
              <a:rPr lang="en-US" altLang="en-US">
                <a:latin typeface="Gill Sans MT" panose="020B0502020104020203" pitchFamily="34" charset="77"/>
                <a:ea typeface="ＭＳ Ｐゴシック" panose="020B0600070205080204" pitchFamily="34" charset="-128"/>
              </a:rPr>
              <a:t>registers with tracker to get list of peers, connects to subset of peers (</a:t>
            </a:r>
            <a:r>
              <a:rPr lang="ja-JP" altLang="en-US">
                <a:latin typeface="Gill Sans MT" panose="020B0502020104020203" pitchFamily="34" charset="77"/>
                <a:ea typeface="ＭＳ Ｐゴシック" panose="020B0600070205080204" pitchFamily="34" charset="-128"/>
              </a:rPr>
              <a:t>“</a:t>
            </a:r>
            <a:r>
              <a:rPr lang="en-US" altLang="ja-JP">
                <a:latin typeface="Gill Sans MT" panose="020B0502020104020203" pitchFamily="34" charset="77"/>
                <a:ea typeface="ＭＳ Ｐゴシック" panose="020B0600070205080204" pitchFamily="34" charset="-128"/>
              </a:rPr>
              <a:t>neighbors</a:t>
            </a:r>
            <a:r>
              <a:rPr lang="ja-JP" altLang="en-US">
                <a:latin typeface="Gill Sans MT" panose="020B0502020104020203" pitchFamily="34" charset="77"/>
                <a:ea typeface="ＭＳ Ｐゴシック" panose="020B0600070205080204" pitchFamily="34" charset="-128"/>
              </a:rPr>
              <a:t>”</a:t>
            </a:r>
            <a:r>
              <a:rPr lang="en-US" altLang="ja-JP">
                <a:latin typeface="Gill Sans MT" panose="020B0502020104020203" pitchFamily="34" charset="77"/>
                <a:ea typeface="ＭＳ Ｐゴシック" panose="020B0600070205080204" pitchFamily="34" charset="-128"/>
              </a:rPr>
              <a:t>)</a:t>
            </a:r>
            <a:endParaRPr lang="en-US" altLang="en-US">
              <a:latin typeface="Gill Sans MT" panose="020B0502020104020203" pitchFamily="34" charset="77"/>
              <a:ea typeface="ＭＳ Ｐゴシック" panose="020B0600070205080204" pitchFamily="34" charset="-128"/>
            </a:endParaRPr>
          </a:p>
        </p:txBody>
      </p:sp>
      <p:sp>
        <p:nvSpPr>
          <p:cNvPr id="178180" name="Rectangle 2">
            <a:extLst>
              <a:ext uri="{FF2B5EF4-FFF2-40B4-BE49-F238E27FC236}">
                <a16:creationId xmlns:a16="http://schemas.microsoft.com/office/drawing/2014/main" id="{33A05672-8CB0-7549-B79C-58660441D01B}"/>
              </a:ext>
            </a:extLst>
          </p:cNvPr>
          <p:cNvSpPr>
            <a:spLocks noChangeArrowheads="1"/>
          </p:cNvSpPr>
          <p:nvPr/>
        </p:nvSpPr>
        <p:spPr bwMode="auto">
          <a:xfrm>
            <a:off x="1935163"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4000" dirty="0">
                <a:solidFill>
                  <a:srgbClr val="000099"/>
                </a:solidFill>
              </a:rPr>
              <a:t>P2P file distribution: BitTorrent </a:t>
            </a:r>
          </a:p>
        </p:txBody>
      </p:sp>
      <p:sp>
        <p:nvSpPr>
          <p:cNvPr id="178182" name="Rectangle 3">
            <a:extLst>
              <a:ext uri="{FF2B5EF4-FFF2-40B4-BE49-F238E27FC236}">
                <a16:creationId xmlns:a16="http://schemas.microsoft.com/office/drawing/2014/main" id="{89A518E1-8FED-814A-8777-43EBE08925AC}"/>
              </a:ext>
            </a:extLst>
          </p:cNvPr>
          <p:cNvSpPr>
            <a:spLocks noChangeArrowheads="1"/>
          </p:cNvSpPr>
          <p:nvPr/>
        </p:nvSpPr>
        <p:spPr bwMode="auto">
          <a:xfrm>
            <a:off x="1966913" y="4221164"/>
            <a:ext cx="8120062" cy="233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r>
              <a:rPr lang="en-US" altLang="en-US" sz="2400"/>
              <a:t>while downloading, peer uploads chunks to other peers</a:t>
            </a:r>
          </a:p>
          <a:p>
            <a:r>
              <a:rPr lang="en-US" altLang="en-US" sz="2400"/>
              <a:t>peer may change peers with whom it exchanges chunks</a:t>
            </a:r>
          </a:p>
          <a:p>
            <a:r>
              <a:rPr lang="en-US" altLang="en-US" sz="2400" i="1">
                <a:solidFill>
                  <a:srgbClr val="CC0000"/>
                </a:solidFill>
              </a:rPr>
              <a:t>churn:</a:t>
            </a:r>
            <a:r>
              <a:rPr lang="en-US" altLang="en-US" sz="2400"/>
              <a:t> peers may come and go</a:t>
            </a:r>
          </a:p>
          <a:p>
            <a:r>
              <a:rPr lang="en-US" altLang="en-US" sz="2400"/>
              <a:t>once peer has entire file, it may (selfishly) leave or (altruistically) remain in torrent</a:t>
            </a:r>
          </a:p>
        </p:txBody>
      </p:sp>
      <p:sp>
        <p:nvSpPr>
          <p:cNvPr id="178183" name="Line 25">
            <a:extLst>
              <a:ext uri="{FF2B5EF4-FFF2-40B4-BE49-F238E27FC236}">
                <a16:creationId xmlns:a16="http://schemas.microsoft.com/office/drawing/2014/main" id="{CA0A337A-6CF5-5D4F-BD60-681B0A996E25}"/>
              </a:ext>
            </a:extLst>
          </p:cNvPr>
          <p:cNvSpPr>
            <a:spLocks noChangeShapeType="1"/>
          </p:cNvSpPr>
          <p:nvPr/>
        </p:nvSpPr>
        <p:spPr bwMode="auto">
          <a:xfrm>
            <a:off x="7769226" y="1646239"/>
            <a:ext cx="1736725" cy="87947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184" name="Line 26">
            <a:extLst>
              <a:ext uri="{FF2B5EF4-FFF2-40B4-BE49-F238E27FC236}">
                <a16:creationId xmlns:a16="http://schemas.microsoft.com/office/drawing/2014/main" id="{D2D641FD-8B5D-3347-9A4E-269DE2A31BC6}"/>
              </a:ext>
            </a:extLst>
          </p:cNvPr>
          <p:cNvSpPr>
            <a:spLocks noChangeShapeType="1"/>
          </p:cNvSpPr>
          <p:nvPr/>
        </p:nvSpPr>
        <p:spPr bwMode="auto">
          <a:xfrm>
            <a:off x="7631114" y="1739901"/>
            <a:ext cx="168275" cy="113347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185" name="Line 27">
            <a:extLst>
              <a:ext uri="{FF2B5EF4-FFF2-40B4-BE49-F238E27FC236}">
                <a16:creationId xmlns:a16="http://schemas.microsoft.com/office/drawing/2014/main" id="{907804A8-907B-3942-B9B5-5C59E11FF4E5}"/>
              </a:ext>
            </a:extLst>
          </p:cNvPr>
          <p:cNvSpPr>
            <a:spLocks noChangeShapeType="1"/>
          </p:cNvSpPr>
          <p:nvPr/>
        </p:nvSpPr>
        <p:spPr bwMode="auto">
          <a:xfrm flipH="1" flipV="1">
            <a:off x="8747125" y="1590675"/>
            <a:ext cx="795338" cy="1905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186" name="Line 28">
            <a:extLst>
              <a:ext uri="{FF2B5EF4-FFF2-40B4-BE49-F238E27FC236}">
                <a16:creationId xmlns:a16="http://schemas.microsoft.com/office/drawing/2014/main" id="{357FB442-1E75-4E4E-8A77-AD0AA863A126}"/>
              </a:ext>
            </a:extLst>
          </p:cNvPr>
          <p:cNvSpPr>
            <a:spLocks noChangeShapeType="1"/>
          </p:cNvSpPr>
          <p:nvPr/>
        </p:nvSpPr>
        <p:spPr bwMode="auto">
          <a:xfrm flipH="1">
            <a:off x="8191501" y="1925639"/>
            <a:ext cx="1389063" cy="12398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187" name="Line 29">
            <a:extLst>
              <a:ext uri="{FF2B5EF4-FFF2-40B4-BE49-F238E27FC236}">
                <a16:creationId xmlns:a16="http://schemas.microsoft.com/office/drawing/2014/main" id="{E9BC5351-C774-094E-9562-CC265A32321D}"/>
              </a:ext>
            </a:extLst>
          </p:cNvPr>
          <p:cNvSpPr>
            <a:spLocks noChangeShapeType="1"/>
          </p:cNvSpPr>
          <p:nvPr/>
        </p:nvSpPr>
        <p:spPr bwMode="auto">
          <a:xfrm flipH="1">
            <a:off x="8250239" y="3152775"/>
            <a:ext cx="504825" cy="1016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188" name="Line 30">
            <a:extLst>
              <a:ext uri="{FF2B5EF4-FFF2-40B4-BE49-F238E27FC236}">
                <a16:creationId xmlns:a16="http://schemas.microsoft.com/office/drawing/2014/main" id="{4CD43D34-718F-9947-AFEE-6171FAFFD55A}"/>
              </a:ext>
            </a:extLst>
          </p:cNvPr>
          <p:cNvSpPr>
            <a:spLocks noChangeShapeType="1"/>
          </p:cNvSpPr>
          <p:nvPr/>
        </p:nvSpPr>
        <p:spPr bwMode="auto">
          <a:xfrm flipH="1">
            <a:off x="7923214" y="1714501"/>
            <a:ext cx="612775" cy="104616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189" name="Line 31">
            <a:extLst>
              <a:ext uri="{FF2B5EF4-FFF2-40B4-BE49-F238E27FC236}">
                <a16:creationId xmlns:a16="http://schemas.microsoft.com/office/drawing/2014/main" id="{E805D08C-9225-6245-AFA0-506E1E48F113}"/>
              </a:ext>
            </a:extLst>
          </p:cNvPr>
          <p:cNvSpPr>
            <a:spLocks noChangeShapeType="1"/>
          </p:cNvSpPr>
          <p:nvPr/>
        </p:nvSpPr>
        <p:spPr bwMode="auto">
          <a:xfrm flipV="1">
            <a:off x="8035925" y="2579689"/>
            <a:ext cx="1443038" cy="30162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190" name="Line 32">
            <a:extLst>
              <a:ext uri="{FF2B5EF4-FFF2-40B4-BE49-F238E27FC236}">
                <a16:creationId xmlns:a16="http://schemas.microsoft.com/office/drawing/2014/main" id="{E3515432-3074-5546-9204-2D811703EC9C}"/>
              </a:ext>
            </a:extLst>
          </p:cNvPr>
          <p:cNvSpPr>
            <a:spLocks noChangeShapeType="1"/>
          </p:cNvSpPr>
          <p:nvPr/>
        </p:nvSpPr>
        <p:spPr bwMode="auto">
          <a:xfrm>
            <a:off x="8716963" y="1679576"/>
            <a:ext cx="804862" cy="79692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191" name="Line 33">
            <a:extLst>
              <a:ext uri="{FF2B5EF4-FFF2-40B4-BE49-F238E27FC236}">
                <a16:creationId xmlns:a16="http://schemas.microsoft.com/office/drawing/2014/main" id="{5B8BD5A4-5954-2A48-8BE2-BBE0EC18092E}"/>
              </a:ext>
            </a:extLst>
          </p:cNvPr>
          <p:cNvSpPr>
            <a:spLocks noChangeShapeType="1"/>
          </p:cNvSpPr>
          <p:nvPr/>
        </p:nvSpPr>
        <p:spPr bwMode="auto">
          <a:xfrm>
            <a:off x="9018589" y="3165476"/>
            <a:ext cx="255587" cy="13652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192" name="Line 34">
            <a:extLst>
              <a:ext uri="{FF2B5EF4-FFF2-40B4-BE49-F238E27FC236}">
                <a16:creationId xmlns:a16="http://schemas.microsoft.com/office/drawing/2014/main" id="{AC2AF364-9DDD-D34A-B810-3AAEC96ED11B}"/>
              </a:ext>
            </a:extLst>
          </p:cNvPr>
          <p:cNvSpPr>
            <a:spLocks noChangeShapeType="1"/>
          </p:cNvSpPr>
          <p:nvPr/>
        </p:nvSpPr>
        <p:spPr bwMode="auto">
          <a:xfrm>
            <a:off x="8259763" y="3351213"/>
            <a:ext cx="1014412"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193" name="Line 38">
            <a:extLst>
              <a:ext uri="{FF2B5EF4-FFF2-40B4-BE49-F238E27FC236}">
                <a16:creationId xmlns:a16="http://schemas.microsoft.com/office/drawing/2014/main" id="{F1C7D808-5A55-3249-B467-EC393D42A294}"/>
              </a:ext>
            </a:extLst>
          </p:cNvPr>
          <p:cNvSpPr>
            <a:spLocks noChangeShapeType="1"/>
          </p:cNvSpPr>
          <p:nvPr/>
        </p:nvSpPr>
        <p:spPr bwMode="auto">
          <a:xfrm flipH="1">
            <a:off x="9393239" y="2689225"/>
            <a:ext cx="179387" cy="58578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178194" name="Picture 39" descr="Alice">
            <a:extLst>
              <a:ext uri="{FF2B5EF4-FFF2-40B4-BE49-F238E27FC236}">
                <a16:creationId xmlns:a16="http://schemas.microsoft.com/office/drawing/2014/main" id="{FD0EEDC1-30FD-944F-B596-5E3C6749C9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35725" y="2139950"/>
            <a:ext cx="32385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8195" name="Group 70">
            <a:extLst>
              <a:ext uri="{FF2B5EF4-FFF2-40B4-BE49-F238E27FC236}">
                <a16:creationId xmlns:a16="http://schemas.microsoft.com/office/drawing/2014/main" id="{A57137AB-3EE9-A84C-B00D-6C68C74B7D96}"/>
              </a:ext>
            </a:extLst>
          </p:cNvPr>
          <p:cNvGrpSpPr>
            <a:grpSpLocks/>
          </p:cNvGrpSpPr>
          <p:nvPr/>
        </p:nvGrpSpPr>
        <p:grpSpPr bwMode="auto">
          <a:xfrm>
            <a:off x="7110414" y="1693863"/>
            <a:ext cx="2378075" cy="1350962"/>
            <a:chOff x="1752" y="2166"/>
            <a:chExt cx="2200" cy="1363"/>
          </a:xfrm>
        </p:grpSpPr>
        <p:sp>
          <p:nvSpPr>
            <p:cNvPr id="178256" name="Line 22">
              <a:extLst>
                <a:ext uri="{FF2B5EF4-FFF2-40B4-BE49-F238E27FC236}">
                  <a16:creationId xmlns:a16="http://schemas.microsoft.com/office/drawing/2014/main" id="{EA6E9AD5-8171-2341-8E0E-9F5D79989BE8}"/>
                </a:ext>
              </a:extLst>
            </p:cNvPr>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257" name="Line 23">
              <a:extLst>
                <a:ext uri="{FF2B5EF4-FFF2-40B4-BE49-F238E27FC236}">
                  <a16:creationId xmlns:a16="http://schemas.microsoft.com/office/drawing/2014/main" id="{836B8CD2-F12B-0C4F-B872-1AD242AFFCE6}"/>
                </a:ext>
              </a:extLst>
            </p:cNvPr>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8258" name="Line 24">
              <a:extLst>
                <a:ext uri="{FF2B5EF4-FFF2-40B4-BE49-F238E27FC236}">
                  <a16:creationId xmlns:a16="http://schemas.microsoft.com/office/drawing/2014/main" id="{E140FC79-21C3-3648-BD3D-1A16A82D0054}"/>
                </a:ext>
              </a:extLst>
            </p:cNvPr>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8196" name="Group 74">
            <a:extLst>
              <a:ext uri="{FF2B5EF4-FFF2-40B4-BE49-F238E27FC236}">
                <a16:creationId xmlns:a16="http://schemas.microsoft.com/office/drawing/2014/main" id="{203CDD6E-12C6-344B-9DC1-4A4C6046E3EA}"/>
              </a:ext>
            </a:extLst>
          </p:cNvPr>
          <p:cNvGrpSpPr>
            <a:grpSpLocks/>
          </p:cNvGrpSpPr>
          <p:nvPr/>
        </p:nvGrpSpPr>
        <p:grpSpPr bwMode="auto">
          <a:xfrm>
            <a:off x="6769100" y="1374776"/>
            <a:ext cx="292100" cy="517525"/>
            <a:chOff x="4140" y="429"/>
            <a:chExt cx="1425" cy="2396"/>
          </a:xfrm>
        </p:grpSpPr>
        <p:sp>
          <p:nvSpPr>
            <p:cNvPr id="178224" name="Freeform 75">
              <a:extLst>
                <a:ext uri="{FF2B5EF4-FFF2-40B4-BE49-F238E27FC236}">
                  <a16:creationId xmlns:a16="http://schemas.microsoft.com/office/drawing/2014/main" id="{F4A70014-2964-6449-BB40-3E0A568433B3}"/>
                </a:ext>
              </a:extLst>
            </p:cNvPr>
            <p:cNvSpPr>
              <a:spLocks/>
            </p:cNvSpPr>
            <p:nvPr/>
          </p:nvSpPr>
          <p:spPr bwMode="auto">
            <a:xfrm>
              <a:off x="5268" y="433"/>
              <a:ext cx="283" cy="2286"/>
            </a:xfrm>
            <a:custGeom>
              <a:avLst/>
              <a:gdLst>
                <a:gd name="T0" fmla="*/ 2 w 354"/>
                <a:gd name="T1" fmla="*/ 0 h 2742"/>
                <a:gd name="T2" fmla="*/ 2 w 354"/>
                <a:gd name="T3" fmla="*/ 3 h 2742"/>
                <a:gd name="T4" fmla="*/ 2 w 354"/>
                <a:gd name="T5" fmla="*/ 19 h 2742"/>
                <a:gd name="T6" fmla="*/ 0 w 354"/>
                <a:gd name="T7" fmla="*/ 20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225" name="Rectangle 76">
              <a:extLst>
                <a:ext uri="{FF2B5EF4-FFF2-40B4-BE49-F238E27FC236}">
                  <a16:creationId xmlns:a16="http://schemas.microsoft.com/office/drawing/2014/main" id="{1C96D6D8-5132-484E-BCDB-011E61DC2BD8}"/>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26" name="Freeform 77">
              <a:extLst>
                <a:ext uri="{FF2B5EF4-FFF2-40B4-BE49-F238E27FC236}">
                  <a16:creationId xmlns:a16="http://schemas.microsoft.com/office/drawing/2014/main" id="{C801ED24-4F29-2E44-AF39-AF29D9BEBF5A}"/>
                </a:ext>
              </a:extLst>
            </p:cNvPr>
            <p:cNvSpPr>
              <a:spLocks/>
            </p:cNvSpPr>
            <p:nvPr/>
          </p:nvSpPr>
          <p:spPr bwMode="auto">
            <a:xfrm>
              <a:off x="5321" y="570"/>
              <a:ext cx="169" cy="2115"/>
            </a:xfrm>
            <a:custGeom>
              <a:avLst/>
              <a:gdLst>
                <a:gd name="T0" fmla="*/ 2 w 211"/>
                <a:gd name="T1" fmla="*/ 0 h 2537"/>
                <a:gd name="T2" fmla="*/ 2 w 211"/>
                <a:gd name="T3" fmla="*/ 3 h 2537"/>
                <a:gd name="T4" fmla="*/ 2 w 211"/>
                <a:gd name="T5" fmla="*/ 19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227" name="Freeform 78">
              <a:extLst>
                <a:ext uri="{FF2B5EF4-FFF2-40B4-BE49-F238E27FC236}">
                  <a16:creationId xmlns:a16="http://schemas.microsoft.com/office/drawing/2014/main" id="{FE0FBEE6-524A-0C45-A306-983A2B4579FD}"/>
                </a:ext>
              </a:extLst>
            </p:cNvPr>
            <p:cNvSpPr>
              <a:spLocks/>
            </p:cNvSpPr>
            <p:nvPr/>
          </p:nvSpPr>
          <p:spPr bwMode="auto">
            <a:xfrm>
              <a:off x="5284" y="1640"/>
              <a:ext cx="263" cy="189"/>
            </a:xfrm>
            <a:custGeom>
              <a:avLst/>
              <a:gdLst>
                <a:gd name="T0" fmla="*/ 2 w 328"/>
                <a:gd name="T1" fmla="*/ 0 h 226"/>
                <a:gd name="T2" fmla="*/ 2 w 328"/>
                <a:gd name="T3" fmla="*/ 3 h 226"/>
                <a:gd name="T4" fmla="*/ 2 w 328"/>
                <a:gd name="T5" fmla="*/ 3 h 226"/>
                <a:gd name="T6" fmla="*/ 0 w 328"/>
                <a:gd name="T7" fmla="*/ 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228" name="Rectangle 79">
              <a:extLst>
                <a:ext uri="{FF2B5EF4-FFF2-40B4-BE49-F238E27FC236}">
                  <a16:creationId xmlns:a16="http://schemas.microsoft.com/office/drawing/2014/main" id="{AA0C9201-2C0F-AC48-A51A-1E48EDF5B0E9}"/>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nvGrpSpPr>
            <p:cNvPr id="178229" name="Group 80">
              <a:extLst>
                <a:ext uri="{FF2B5EF4-FFF2-40B4-BE49-F238E27FC236}">
                  <a16:creationId xmlns:a16="http://schemas.microsoft.com/office/drawing/2014/main" id="{43309E72-2BC5-494B-9690-F6B7ED03C5B1}"/>
                </a:ext>
              </a:extLst>
            </p:cNvPr>
            <p:cNvGrpSpPr>
              <a:grpSpLocks/>
            </p:cNvGrpSpPr>
            <p:nvPr/>
          </p:nvGrpSpPr>
          <p:grpSpPr bwMode="auto">
            <a:xfrm>
              <a:off x="4749" y="668"/>
              <a:ext cx="581" cy="145"/>
              <a:chOff x="614" y="2568"/>
              <a:chExt cx="725" cy="139"/>
            </a:xfrm>
          </p:grpSpPr>
          <p:sp>
            <p:nvSpPr>
              <p:cNvPr id="178254" name="AutoShape 81">
                <a:extLst>
                  <a:ext uri="{FF2B5EF4-FFF2-40B4-BE49-F238E27FC236}">
                    <a16:creationId xmlns:a16="http://schemas.microsoft.com/office/drawing/2014/main" id="{7C14516A-D278-DB47-8C3A-B6B7FE9F50C3}"/>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55" name="AutoShape 82">
                <a:extLst>
                  <a:ext uri="{FF2B5EF4-FFF2-40B4-BE49-F238E27FC236}">
                    <a16:creationId xmlns:a16="http://schemas.microsoft.com/office/drawing/2014/main" id="{B9A15A83-728A-AC42-A420-65484FD854A2}"/>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sp>
          <p:nvSpPr>
            <p:cNvPr id="178230" name="Rectangle 83">
              <a:extLst>
                <a:ext uri="{FF2B5EF4-FFF2-40B4-BE49-F238E27FC236}">
                  <a16:creationId xmlns:a16="http://schemas.microsoft.com/office/drawing/2014/main" id="{B1037616-1861-B745-A00F-E4319B5CFB3D}"/>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nvGrpSpPr>
            <p:cNvPr id="178231" name="Group 84">
              <a:extLst>
                <a:ext uri="{FF2B5EF4-FFF2-40B4-BE49-F238E27FC236}">
                  <a16:creationId xmlns:a16="http://schemas.microsoft.com/office/drawing/2014/main" id="{85A22D45-670B-9941-8453-45EC3BD8EC81}"/>
                </a:ext>
              </a:extLst>
            </p:cNvPr>
            <p:cNvGrpSpPr>
              <a:grpSpLocks/>
            </p:cNvGrpSpPr>
            <p:nvPr/>
          </p:nvGrpSpPr>
          <p:grpSpPr bwMode="auto">
            <a:xfrm>
              <a:off x="4747" y="994"/>
              <a:ext cx="581" cy="134"/>
              <a:chOff x="614" y="2568"/>
              <a:chExt cx="725" cy="139"/>
            </a:xfrm>
          </p:grpSpPr>
          <p:sp>
            <p:nvSpPr>
              <p:cNvPr id="178252" name="AutoShape 85">
                <a:extLst>
                  <a:ext uri="{FF2B5EF4-FFF2-40B4-BE49-F238E27FC236}">
                    <a16:creationId xmlns:a16="http://schemas.microsoft.com/office/drawing/2014/main" id="{E724F9EA-6274-4545-B166-A74C963EFE7E}"/>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53" name="AutoShape 86">
                <a:extLst>
                  <a:ext uri="{FF2B5EF4-FFF2-40B4-BE49-F238E27FC236}">
                    <a16:creationId xmlns:a16="http://schemas.microsoft.com/office/drawing/2014/main" id="{51D0363B-B7BC-2A4F-92E4-C8768ADAD005}"/>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sp>
          <p:nvSpPr>
            <p:cNvPr id="178232" name="Rectangle 87">
              <a:extLst>
                <a:ext uri="{FF2B5EF4-FFF2-40B4-BE49-F238E27FC236}">
                  <a16:creationId xmlns:a16="http://schemas.microsoft.com/office/drawing/2014/main" id="{1CEC4A2A-ADBB-3845-BE1E-0AAB91E05174}"/>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33" name="Rectangle 88">
              <a:extLst>
                <a:ext uri="{FF2B5EF4-FFF2-40B4-BE49-F238E27FC236}">
                  <a16:creationId xmlns:a16="http://schemas.microsoft.com/office/drawing/2014/main" id="{652F3F02-D239-1948-97F7-15B90D5B73A1}"/>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nvGrpSpPr>
            <p:cNvPr id="178234" name="Group 89">
              <a:extLst>
                <a:ext uri="{FF2B5EF4-FFF2-40B4-BE49-F238E27FC236}">
                  <a16:creationId xmlns:a16="http://schemas.microsoft.com/office/drawing/2014/main" id="{589900B2-FFF0-7446-91C7-1AFA186ECB90}"/>
                </a:ext>
              </a:extLst>
            </p:cNvPr>
            <p:cNvGrpSpPr>
              <a:grpSpLocks/>
            </p:cNvGrpSpPr>
            <p:nvPr/>
          </p:nvGrpSpPr>
          <p:grpSpPr bwMode="auto">
            <a:xfrm>
              <a:off x="4735" y="1627"/>
              <a:ext cx="582" cy="151"/>
              <a:chOff x="614" y="2568"/>
              <a:chExt cx="725" cy="139"/>
            </a:xfrm>
          </p:grpSpPr>
          <p:sp>
            <p:nvSpPr>
              <p:cNvPr id="178250" name="AutoShape 90">
                <a:extLst>
                  <a:ext uri="{FF2B5EF4-FFF2-40B4-BE49-F238E27FC236}">
                    <a16:creationId xmlns:a16="http://schemas.microsoft.com/office/drawing/2014/main" id="{8B13A9E0-AFAB-924C-96E4-CC8F4EB3181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51" name="AutoShape 91">
                <a:extLst>
                  <a:ext uri="{FF2B5EF4-FFF2-40B4-BE49-F238E27FC236}">
                    <a16:creationId xmlns:a16="http://schemas.microsoft.com/office/drawing/2014/main" id="{A9245AE5-6AF6-9D40-AFDA-B029A5BC4CA1}"/>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sp>
          <p:nvSpPr>
            <p:cNvPr id="178235" name="Freeform 92">
              <a:extLst>
                <a:ext uri="{FF2B5EF4-FFF2-40B4-BE49-F238E27FC236}">
                  <a16:creationId xmlns:a16="http://schemas.microsoft.com/office/drawing/2014/main" id="{2A8530B0-8AA4-9C46-B154-080ECF9396E4}"/>
                </a:ext>
              </a:extLst>
            </p:cNvPr>
            <p:cNvSpPr>
              <a:spLocks/>
            </p:cNvSpPr>
            <p:nvPr/>
          </p:nvSpPr>
          <p:spPr bwMode="auto">
            <a:xfrm>
              <a:off x="5288" y="1354"/>
              <a:ext cx="263" cy="188"/>
            </a:xfrm>
            <a:custGeom>
              <a:avLst/>
              <a:gdLst>
                <a:gd name="T0" fmla="*/ 2 w 328"/>
                <a:gd name="T1" fmla="*/ 0 h 226"/>
                <a:gd name="T2" fmla="*/ 2 w 328"/>
                <a:gd name="T3" fmla="*/ 2 h 226"/>
                <a:gd name="T4" fmla="*/ 2 w 328"/>
                <a:gd name="T5" fmla="*/ 2 h 226"/>
                <a:gd name="T6" fmla="*/ 0 w 328"/>
                <a:gd name="T7" fmla="*/ 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8236" name="Group 93">
              <a:extLst>
                <a:ext uri="{FF2B5EF4-FFF2-40B4-BE49-F238E27FC236}">
                  <a16:creationId xmlns:a16="http://schemas.microsoft.com/office/drawing/2014/main" id="{5DF69F8F-67E5-2148-8F04-FEBC85EB22B0}"/>
                </a:ext>
              </a:extLst>
            </p:cNvPr>
            <p:cNvGrpSpPr>
              <a:grpSpLocks/>
            </p:cNvGrpSpPr>
            <p:nvPr/>
          </p:nvGrpSpPr>
          <p:grpSpPr bwMode="auto">
            <a:xfrm>
              <a:off x="4739" y="1327"/>
              <a:ext cx="582" cy="139"/>
              <a:chOff x="614" y="2568"/>
              <a:chExt cx="725" cy="139"/>
            </a:xfrm>
          </p:grpSpPr>
          <p:sp>
            <p:nvSpPr>
              <p:cNvPr id="178248" name="AutoShape 94">
                <a:extLst>
                  <a:ext uri="{FF2B5EF4-FFF2-40B4-BE49-F238E27FC236}">
                    <a16:creationId xmlns:a16="http://schemas.microsoft.com/office/drawing/2014/main" id="{AEB33981-F128-3D4F-9345-F0FCE6B1DDA5}"/>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49" name="AutoShape 95">
                <a:extLst>
                  <a:ext uri="{FF2B5EF4-FFF2-40B4-BE49-F238E27FC236}">
                    <a16:creationId xmlns:a16="http://schemas.microsoft.com/office/drawing/2014/main" id="{63274C37-4D78-0644-8070-EDA4B4FD4448}"/>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sp>
          <p:nvSpPr>
            <p:cNvPr id="178237" name="Rectangle 96">
              <a:extLst>
                <a:ext uri="{FF2B5EF4-FFF2-40B4-BE49-F238E27FC236}">
                  <a16:creationId xmlns:a16="http://schemas.microsoft.com/office/drawing/2014/main" id="{FA5C6C65-C92D-E94E-AA6A-60085ACAD0AF}"/>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38" name="Freeform 97">
              <a:extLst>
                <a:ext uri="{FF2B5EF4-FFF2-40B4-BE49-F238E27FC236}">
                  <a16:creationId xmlns:a16="http://schemas.microsoft.com/office/drawing/2014/main" id="{A2AD96C0-0A9F-F746-96A1-8D0999953DEC}"/>
                </a:ext>
              </a:extLst>
            </p:cNvPr>
            <p:cNvSpPr>
              <a:spLocks/>
            </p:cNvSpPr>
            <p:nvPr/>
          </p:nvSpPr>
          <p:spPr bwMode="auto">
            <a:xfrm>
              <a:off x="5312" y="1007"/>
              <a:ext cx="237" cy="213"/>
            </a:xfrm>
            <a:custGeom>
              <a:avLst/>
              <a:gdLst>
                <a:gd name="T0" fmla="*/ 2 w 296"/>
                <a:gd name="T1" fmla="*/ 0 h 256"/>
                <a:gd name="T2" fmla="*/ 2 w 296"/>
                <a:gd name="T3" fmla="*/ 2 h 256"/>
                <a:gd name="T4" fmla="*/ 2 w 296"/>
                <a:gd name="T5" fmla="*/ 2 h 256"/>
                <a:gd name="T6" fmla="*/ 0 w 296"/>
                <a:gd name="T7" fmla="*/ 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239" name="Freeform 98">
              <a:extLst>
                <a:ext uri="{FF2B5EF4-FFF2-40B4-BE49-F238E27FC236}">
                  <a16:creationId xmlns:a16="http://schemas.microsoft.com/office/drawing/2014/main" id="{EACCF16F-AEFB-F34A-A4DD-CE64658A645D}"/>
                </a:ext>
              </a:extLst>
            </p:cNvPr>
            <p:cNvSpPr>
              <a:spLocks/>
            </p:cNvSpPr>
            <p:nvPr/>
          </p:nvSpPr>
          <p:spPr bwMode="auto">
            <a:xfrm>
              <a:off x="5315" y="680"/>
              <a:ext cx="244" cy="240"/>
            </a:xfrm>
            <a:custGeom>
              <a:avLst/>
              <a:gdLst>
                <a:gd name="T0" fmla="*/ 0 w 304"/>
                <a:gd name="T1" fmla="*/ 0 h 288"/>
                <a:gd name="T2" fmla="*/ 2 w 304"/>
                <a:gd name="T3" fmla="*/ 3 h 288"/>
                <a:gd name="T4" fmla="*/ 2 w 304"/>
                <a:gd name="T5" fmla="*/ 3 h 288"/>
                <a:gd name="T6" fmla="*/ 2 w 304"/>
                <a:gd name="T7" fmla="*/ 3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240" name="Oval 99">
              <a:extLst>
                <a:ext uri="{FF2B5EF4-FFF2-40B4-BE49-F238E27FC236}">
                  <a16:creationId xmlns:a16="http://schemas.microsoft.com/office/drawing/2014/main" id="{B8BF07C3-2E1A-654C-9770-7C07B5BFEB09}"/>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41" name="Freeform 100">
              <a:extLst>
                <a:ext uri="{FF2B5EF4-FFF2-40B4-BE49-F238E27FC236}">
                  <a16:creationId xmlns:a16="http://schemas.microsoft.com/office/drawing/2014/main" id="{A9134E44-CFD7-E542-98E3-08C243C8BD7D}"/>
                </a:ext>
              </a:extLst>
            </p:cNvPr>
            <p:cNvSpPr>
              <a:spLocks/>
            </p:cNvSpPr>
            <p:nvPr/>
          </p:nvSpPr>
          <p:spPr bwMode="auto">
            <a:xfrm>
              <a:off x="5302" y="2614"/>
              <a:ext cx="245" cy="200"/>
            </a:xfrm>
            <a:custGeom>
              <a:avLst/>
              <a:gdLst>
                <a:gd name="T0" fmla="*/ 0 w 306"/>
                <a:gd name="T1" fmla="*/ 3 h 240"/>
                <a:gd name="T2" fmla="*/ 2 w 306"/>
                <a:gd name="T3" fmla="*/ 3 h 240"/>
                <a:gd name="T4" fmla="*/ 2 w 306"/>
                <a:gd name="T5" fmla="*/ 3 h 240"/>
                <a:gd name="T6" fmla="*/ 2 w 306"/>
                <a:gd name="T7" fmla="*/ 0 h 240"/>
                <a:gd name="T8" fmla="*/ 0 w 306"/>
                <a:gd name="T9" fmla="*/ 3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242" name="AutoShape 101">
              <a:extLst>
                <a:ext uri="{FF2B5EF4-FFF2-40B4-BE49-F238E27FC236}">
                  <a16:creationId xmlns:a16="http://schemas.microsoft.com/office/drawing/2014/main" id="{B1379202-0D98-094C-B5EF-1CDB2ADC1ECA}"/>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43" name="AutoShape 102">
              <a:extLst>
                <a:ext uri="{FF2B5EF4-FFF2-40B4-BE49-F238E27FC236}">
                  <a16:creationId xmlns:a16="http://schemas.microsoft.com/office/drawing/2014/main" id="{FEE2A166-6B5E-3043-BEC7-70DD759DB659}"/>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44" name="Oval 103">
              <a:extLst>
                <a:ext uri="{FF2B5EF4-FFF2-40B4-BE49-F238E27FC236}">
                  <a16:creationId xmlns:a16="http://schemas.microsoft.com/office/drawing/2014/main" id="{A050A781-0C17-F24B-8BE6-DAB12A82B50A}"/>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45" name="Oval 104">
              <a:extLst>
                <a:ext uri="{FF2B5EF4-FFF2-40B4-BE49-F238E27FC236}">
                  <a16:creationId xmlns:a16="http://schemas.microsoft.com/office/drawing/2014/main" id="{A4C65365-4172-D441-96D3-11B4ECA974D6}"/>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78246" name="Oval 105">
              <a:extLst>
                <a:ext uri="{FF2B5EF4-FFF2-40B4-BE49-F238E27FC236}">
                  <a16:creationId xmlns:a16="http://schemas.microsoft.com/office/drawing/2014/main" id="{63E98058-41B0-2041-B7C0-65D2D159DB47}"/>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sp>
          <p:nvSpPr>
            <p:cNvPr id="178247" name="Rectangle 106">
              <a:extLst>
                <a:ext uri="{FF2B5EF4-FFF2-40B4-BE49-F238E27FC236}">
                  <a16:creationId xmlns:a16="http://schemas.microsoft.com/office/drawing/2014/main" id="{BB6E852B-7934-E848-9586-0E4AAC89E378}"/>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endParaRPr lang="en-US" altLang="en-US" sz="2000">
                <a:latin typeface="Arial" panose="020B0604020202020204" pitchFamily="34" charset="0"/>
              </a:endParaRPr>
            </a:p>
          </p:txBody>
        </p:sp>
      </p:grpSp>
      <p:grpSp>
        <p:nvGrpSpPr>
          <p:cNvPr id="178197" name="Group 107">
            <a:extLst>
              <a:ext uri="{FF2B5EF4-FFF2-40B4-BE49-F238E27FC236}">
                <a16:creationId xmlns:a16="http://schemas.microsoft.com/office/drawing/2014/main" id="{4199AED2-EAA7-CF4A-B125-FABD2CEF66F7}"/>
              </a:ext>
            </a:extLst>
          </p:cNvPr>
          <p:cNvGrpSpPr>
            <a:grpSpLocks/>
          </p:cNvGrpSpPr>
          <p:nvPr/>
        </p:nvGrpSpPr>
        <p:grpSpPr bwMode="auto">
          <a:xfrm>
            <a:off x="7835901" y="3176588"/>
            <a:ext cx="434975" cy="349250"/>
            <a:chOff x="-44" y="1473"/>
            <a:chExt cx="981" cy="1105"/>
          </a:xfrm>
        </p:grpSpPr>
        <p:pic>
          <p:nvPicPr>
            <p:cNvPr id="178222" name="Picture 108" descr="desktop_computer_stylized_medium">
              <a:extLst>
                <a:ext uri="{FF2B5EF4-FFF2-40B4-BE49-F238E27FC236}">
                  <a16:creationId xmlns:a16="http://schemas.microsoft.com/office/drawing/2014/main" id="{D1F6475A-36A6-5C46-AA43-DA7B25BDEA7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223" name="Freeform 109">
              <a:extLst>
                <a:ext uri="{FF2B5EF4-FFF2-40B4-BE49-F238E27FC236}">
                  <a16:creationId xmlns:a16="http://schemas.microsoft.com/office/drawing/2014/main" id="{FA619949-A690-F646-ADAF-8641F2F4AABE}"/>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8198" name="Group 110">
            <a:extLst>
              <a:ext uri="{FF2B5EF4-FFF2-40B4-BE49-F238E27FC236}">
                <a16:creationId xmlns:a16="http://schemas.microsoft.com/office/drawing/2014/main" id="{95ABC4D0-9A1A-4E48-B300-ECA862D22344}"/>
              </a:ext>
            </a:extLst>
          </p:cNvPr>
          <p:cNvGrpSpPr>
            <a:grpSpLocks/>
          </p:cNvGrpSpPr>
          <p:nvPr/>
        </p:nvGrpSpPr>
        <p:grpSpPr bwMode="auto">
          <a:xfrm flipH="1">
            <a:off x="9240839" y="3252788"/>
            <a:ext cx="434975" cy="349250"/>
            <a:chOff x="-44" y="1473"/>
            <a:chExt cx="981" cy="1105"/>
          </a:xfrm>
        </p:grpSpPr>
        <p:pic>
          <p:nvPicPr>
            <p:cNvPr id="178220" name="Picture 111" descr="desktop_computer_stylized_medium">
              <a:extLst>
                <a:ext uri="{FF2B5EF4-FFF2-40B4-BE49-F238E27FC236}">
                  <a16:creationId xmlns:a16="http://schemas.microsoft.com/office/drawing/2014/main" id="{A630A735-F335-DF41-B879-B4287F6FE4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221" name="Freeform 112">
              <a:extLst>
                <a:ext uri="{FF2B5EF4-FFF2-40B4-BE49-F238E27FC236}">
                  <a16:creationId xmlns:a16="http://schemas.microsoft.com/office/drawing/2014/main" id="{1C410DB8-338C-5041-B513-24B15FE7C8B8}"/>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8199" name="Group 113">
            <a:extLst>
              <a:ext uri="{FF2B5EF4-FFF2-40B4-BE49-F238E27FC236}">
                <a16:creationId xmlns:a16="http://schemas.microsoft.com/office/drawing/2014/main" id="{5F6D6524-56D9-CF44-A448-AF110F5FFD8E}"/>
              </a:ext>
            </a:extLst>
          </p:cNvPr>
          <p:cNvGrpSpPr>
            <a:grpSpLocks/>
          </p:cNvGrpSpPr>
          <p:nvPr/>
        </p:nvGrpSpPr>
        <p:grpSpPr bwMode="auto">
          <a:xfrm flipH="1">
            <a:off x="9512301" y="2457450"/>
            <a:ext cx="434975" cy="349250"/>
            <a:chOff x="-44" y="1473"/>
            <a:chExt cx="981" cy="1105"/>
          </a:xfrm>
        </p:grpSpPr>
        <p:pic>
          <p:nvPicPr>
            <p:cNvPr id="178218" name="Picture 114" descr="desktop_computer_stylized_medium">
              <a:extLst>
                <a:ext uri="{FF2B5EF4-FFF2-40B4-BE49-F238E27FC236}">
                  <a16:creationId xmlns:a16="http://schemas.microsoft.com/office/drawing/2014/main" id="{0F0598D1-AA2A-4F46-A97A-C860FC49DA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219" name="Freeform 115">
              <a:extLst>
                <a:ext uri="{FF2B5EF4-FFF2-40B4-BE49-F238E27FC236}">
                  <a16:creationId xmlns:a16="http://schemas.microsoft.com/office/drawing/2014/main" id="{30C0F9FB-5E8A-EA4A-A643-D59196ECE7DA}"/>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8200" name="Group 116">
            <a:extLst>
              <a:ext uri="{FF2B5EF4-FFF2-40B4-BE49-F238E27FC236}">
                <a16:creationId xmlns:a16="http://schemas.microsoft.com/office/drawing/2014/main" id="{B5C0A050-A419-374D-BEFB-D8E6D93B0514}"/>
              </a:ext>
            </a:extLst>
          </p:cNvPr>
          <p:cNvGrpSpPr>
            <a:grpSpLocks/>
          </p:cNvGrpSpPr>
          <p:nvPr/>
        </p:nvGrpSpPr>
        <p:grpSpPr bwMode="auto">
          <a:xfrm flipH="1">
            <a:off x="9567864" y="1706563"/>
            <a:ext cx="434975" cy="349250"/>
            <a:chOff x="-44" y="1473"/>
            <a:chExt cx="981" cy="1105"/>
          </a:xfrm>
        </p:grpSpPr>
        <p:pic>
          <p:nvPicPr>
            <p:cNvPr id="178216" name="Picture 117" descr="desktop_computer_stylized_medium">
              <a:extLst>
                <a:ext uri="{FF2B5EF4-FFF2-40B4-BE49-F238E27FC236}">
                  <a16:creationId xmlns:a16="http://schemas.microsoft.com/office/drawing/2014/main" id="{E97AB949-31D0-B043-93DB-C154FA4F3D5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217" name="Freeform 118">
              <a:extLst>
                <a:ext uri="{FF2B5EF4-FFF2-40B4-BE49-F238E27FC236}">
                  <a16:creationId xmlns:a16="http://schemas.microsoft.com/office/drawing/2014/main" id="{0AA46209-B71D-6040-A220-52F43E469436}"/>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8201" name="Group 119">
            <a:extLst>
              <a:ext uri="{FF2B5EF4-FFF2-40B4-BE49-F238E27FC236}">
                <a16:creationId xmlns:a16="http://schemas.microsoft.com/office/drawing/2014/main" id="{4AAC8D71-F515-D44C-BE76-1A4D27FD3269}"/>
              </a:ext>
            </a:extLst>
          </p:cNvPr>
          <p:cNvGrpSpPr>
            <a:grpSpLocks/>
          </p:cNvGrpSpPr>
          <p:nvPr/>
        </p:nvGrpSpPr>
        <p:grpSpPr bwMode="auto">
          <a:xfrm flipH="1">
            <a:off x="8435976" y="1368425"/>
            <a:ext cx="434975" cy="349250"/>
            <a:chOff x="-44" y="1473"/>
            <a:chExt cx="981" cy="1105"/>
          </a:xfrm>
        </p:grpSpPr>
        <p:pic>
          <p:nvPicPr>
            <p:cNvPr id="178214" name="Picture 120" descr="desktop_computer_stylized_medium">
              <a:extLst>
                <a:ext uri="{FF2B5EF4-FFF2-40B4-BE49-F238E27FC236}">
                  <a16:creationId xmlns:a16="http://schemas.microsoft.com/office/drawing/2014/main" id="{9881023A-8AB4-3A4C-99E7-9B753B99E1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215" name="Freeform 121">
              <a:extLst>
                <a:ext uri="{FF2B5EF4-FFF2-40B4-BE49-F238E27FC236}">
                  <a16:creationId xmlns:a16="http://schemas.microsoft.com/office/drawing/2014/main" id="{25BEBA32-E543-474A-BD18-CDF604763CB6}"/>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8202" name="Group 123">
            <a:extLst>
              <a:ext uri="{FF2B5EF4-FFF2-40B4-BE49-F238E27FC236}">
                <a16:creationId xmlns:a16="http://schemas.microsoft.com/office/drawing/2014/main" id="{834C2BA9-A978-C448-A5E7-D80FBD48DBEF}"/>
              </a:ext>
            </a:extLst>
          </p:cNvPr>
          <p:cNvGrpSpPr>
            <a:grpSpLocks/>
          </p:cNvGrpSpPr>
          <p:nvPr/>
        </p:nvGrpSpPr>
        <p:grpSpPr bwMode="auto">
          <a:xfrm>
            <a:off x="7348539" y="1411288"/>
            <a:ext cx="434975" cy="349250"/>
            <a:chOff x="-44" y="1473"/>
            <a:chExt cx="981" cy="1105"/>
          </a:xfrm>
        </p:grpSpPr>
        <p:pic>
          <p:nvPicPr>
            <p:cNvPr id="178212" name="Picture 124" descr="desktop_computer_stylized_medium">
              <a:extLst>
                <a:ext uri="{FF2B5EF4-FFF2-40B4-BE49-F238E27FC236}">
                  <a16:creationId xmlns:a16="http://schemas.microsoft.com/office/drawing/2014/main" id="{1932144A-5149-5D4C-9E30-C394A324650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213" name="Freeform 125">
              <a:extLst>
                <a:ext uri="{FF2B5EF4-FFF2-40B4-BE49-F238E27FC236}">
                  <a16:creationId xmlns:a16="http://schemas.microsoft.com/office/drawing/2014/main" id="{EE78F554-9524-4047-9810-982CC3B5BCC4}"/>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8203" name="Group 126">
            <a:extLst>
              <a:ext uri="{FF2B5EF4-FFF2-40B4-BE49-F238E27FC236}">
                <a16:creationId xmlns:a16="http://schemas.microsoft.com/office/drawing/2014/main" id="{13E33568-4AB2-6645-90CC-57CF791EA060}"/>
              </a:ext>
            </a:extLst>
          </p:cNvPr>
          <p:cNvGrpSpPr>
            <a:grpSpLocks/>
          </p:cNvGrpSpPr>
          <p:nvPr/>
        </p:nvGrpSpPr>
        <p:grpSpPr bwMode="auto">
          <a:xfrm>
            <a:off x="6683376" y="2162175"/>
            <a:ext cx="434975" cy="349250"/>
            <a:chOff x="-44" y="1473"/>
            <a:chExt cx="981" cy="1105"/>
          </a:xfrm>
        </p:grpSpPr>
        <p:pic>
          <p:nvPicPr>
            <p:cNvPr id="178210" name="Picture 127" descr="desktop_computer_stylized_medium">
              <a:extLst>
                <a:ext uri="{FF2B5EF4-FFF2-40B4-BE49-F238E27FC236}">
                  <a16:creationId xmlns:a16="http://schemas.microsoft.com/office/drawing/2014/main" id="{4CBE4334-D6A7-3943-A42F-04ABECA5C3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211" name="Freeform 128">
              <a:extLst>
                <a:ext uri="{FF2B5EF4-FFF2-40B4-BE49-F238E27FC236}">
                  <a16:creationId xmlns:a16="http://schemas.microsoft.com/office/drawing/2014/main" id="{72D07858-DD63-D344-8CBA-AC8AED41232D}"/>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8204" name="Group 129">
            <a:extLst>
              <a:ext uri="{FF2B5EF4-FFF2-40B4-BE49-F238E27FC236}">
                <a16:creationId xmlns:a16="http://schemas.microsoft.com/office/drawing/2014/main" id="{A97227E1-F4F6-B64F-9103-15D514D85A1B}"/>
              </a:ext>
            </a:extLst>
          </p:cNvPr>
          <p:cNvGrpSpPr>
            <a:grpSpLocks/>
          </p:cNvGrpSpPr>
          <p:nvPr/>
        </p:nvGrpSpPr>
        <p:grpSpPr bwMode="auto">
          <a:xfrm>
            <a:off x="7653339" y="2749550"/>
            <a:ext cx="434975" cy="349250"/>
            <a:chOff x="-44" y="1473"/>
            <a:chExt cx="981" cy="1105"/>
          </a:xfrm>
        </p:grpSpPr>
        <p:pic>
          <p:nvPicPr>
            <p:cNvPr id="178208" name="Picture 130" descr="desktop_computer_stylized_medium">
              <a:extLst>
                <a:ext uri="{FF2B5EF4-FFF2-40B4-BE49-F238E27FC236}">
                  <a16:creationId xmlns:a16="http://schemas.microsoft.com/office/drawing/2014/main" id="{664F774E-3BFB-6140-808C-2AF6CEC97F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209" name="Freeform 131">
              <a:extLst>
                <a:ext uri="{FF2B5EF4-FFF2-40B4-BE49-F238E27FC236}">
                  <a16:creationId xmlns:a16="http://schemas.microsoft.com/office/drawing/2014/main" id="{9EA892BE-2067-7C40-BA19-A263DC210DE3}"/>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8205" name="Group 132">
            <a:extLst>
              <a:ext uri="{FF2B5EF4-FFF2-40B4-BE49-F238E27FC236}">
                <a16:creationId xmlns:a16="http://schemas.microsoft.com/office/drawing/2014/main" id="{54B14F13-E0CF-4D4F-A526-CD4C88FD189D}"/>
              </a:ext>
            </a:extLst>
          </p:cNvPr>
          <p:cNvGrpSpPr>
            <a:grpSpLocks/>
          </p:cNvGrpSpPr>
          <p:nvPr/>
        </p:nvGrpSpPr>
        <p:grpSpPr bwMode="auto">
          <a:xfrm>
            <a:off x="8709025" y="2989264"/>
            <a:ext cx="325438" cy="261937"/>
            <a:chOff x="-44" y="1473"/>
            <a:chExt cx="981" cy="1105"/>
          </a:xfrm>
        </p:grpSpPr>
        <p:pic>
          <p:nvPicPr>
            <p:cNvPr id="178206" name="Picture 133" descr="desktop_computer_stylized_medium">
              <a:extLst>
                <a:ext uri="{FF2B5EF4-FFF2-40B4-BE49-F238E27FC236}">
                  <a16:creationId xmlns:a16="http://schemas.microsoft.com/office/drawing/2014/main" id="{0768FECB-BF5B-5D46-BCE0-A99D9644602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207" name="Freeform 134">
              <a:extLst>
                <a:ext uri="{FF2B5EF4-FFF2-40B4-BE49-F238E27FC236}">
                  <a16:creationId xmlns:a16="http://schemas.microsoft.com/office/drawing/2014/main" id="{1B24A50D-E3DA-5748-AD21-4250B7346378}"/>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Tree>
    <p:extLst>
      <p:ext uri="{BB962C8B-B14F-4D97-AF65-F5344CB8AC3E}">
        <p14:creationId xmlns:p14="http://schemas.microsoft.com/office/powerpoint/2010/main" val="1265763540"/>
      </p:ext>
    </p:extLst>
  </p:cSld>
  <p:clrMapOvr>
    <a:masterClrMapping/>
  </p:clrMapOvr>
  <p:transition spd="slow" advClick="0"/>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0226" name="Rectangle 8">
            <a:extLst>
              <a:ext uri="{FF2B5EF4-FFF2-40B4-BE49-F238E27FC236}">
                <a16:creationId xmlns:a16="http://schemas.microsoft.com/office/drawing/2014/main" id="{271BE583-7CFA-C24A-93D5-FCE2C1118ABA}"/>
              </a:ext>
            </a:extLst>
          </p:cNvPr>
          <p:cNvSpPr>
            <a:spLocks noGrp="1" noChangeArrowheads="1"/>
          </p:cNvSpPr>
          <p:nvPr>
            <p:ph type="sldNum" sz="quarter" idx="12"/>
          </p:nvPr>
        </p:nvSpPr>
        <p:spPr bwMode="auto">
          <a:xfrm>
            <a:off x="8324850" y="6462713"/>
            <a:ext cx="676275" cy="276225"/>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lnSpc>
                <a:spcPct val="100000"/>
              </a:lnSpc>
              <a:spcBef>
                <a:spcPct val="0"/>
              </a:spcBef>
              <a:buClrTx/>
              <a:buSzTx/>
              <a:buFontTx/>
              <a:buNone/>
              <a:defRPr/>
            </a:pPr>
            <a:fld id="{F9CF3EC9-FCE7-224A-A96A-1847684BB860}" type="slidenum">
              <a:rPr lang="en-US" smtClean="0"/>
              <a:pPr>
                <a:lnSpc>
                  <a:spcPct val="100000"/>
                </a:lnSpc>
                <a:spcBef>
                  <a:spcPct val="0"/>
                </a:spcBef>
                <a:buClrTx/>
                <a:buSzTx/>
                <a:buFontTx/>
                <a:buNone/>
                <a:defRPr/>
              </a:pPr>
              <a:t>97</a:t>
            </a:fld>
            <a:endParaRPr lang="en-US" altLang="en-US" sz="1200">
              <a:latin typeface="Tahoma" panose="020B0604030504040204" pitchFamily="34" charset="0"/>
            </a:endParaRPr>
          </a:p>
        </p:txBody>
      </p:sp>
      <p:sp>
        <p:nvSpPr>
          <p:cNvPr id="180227" name="Rectangle 2">
            <a:extLst>
              <a:ext uri="{FF2B5EF4-FFF2-40B4-BE49-F238E27FC236}">
                <a16:creationId xmlns:a16="http://schemas.microsoft.com/office/drawing/2014/main" id="{A5760B54-2491-4844-8E2A-31BF0BDE1C29}"/>
              </a:ext>
            </a:extLst>
          </p:cNvPr>
          <p:cNvSpPr>
            <a:spLocks noGrp="1" noChangeArrowheads="1"/>
          </p:cNvSpPr>
          <p:nvPr>
            <p:ph type="title"/>
          </p:nvPr>
        </p:nvSpPr>
        <p:spPr>
          <a:xfrm>
            <a:off x="1822450" y="160338"/>
            <a:ext cx="8491538" cy="849312"/>
          </a:xfrm>
        </p:spPr>
        <p:txBody>
          <a:bodyPr>
            <a:normAutofit fontScale="90000"/>
          </a:bodyPr>
          <a:lstStyle/>
          <a:p>
            <a:r>
              <a:rPr lang="en-US" altLang="en-US" sz="3600">
                <a:latin typeface="Gill Sans MT" panose="020B0502020104020203" pitchFamily="34" charset="77"/>
                <a:ea typeface="ＭＳ Ｐゴシック" panose="020B0600070205080204" pitchFamily="34" charset="-128"/>
              </a:rPr>
              <a:t>BitTorrent: requesting, sending file chunks</a:t>
            </a:r>
          </a:p>
        </p:txBody>
      </p:sp>
      <p:sp>
        <p:nvSpPr>
          <p:cNvPr id="180228" name="Rectangle 4">
            <a:extLst>
              <a:ext uri="{FF2B5EF4-FFF2-40B4-BE49-F238E27FC236}">
                <a16:creationId xmlns:a16="http://schemas.microsoft.com/office/drawing/2014/main" id="{DF301EC4-E9F5-1040-9EBD-330662297D04}"/>
              </a:ext>
            </a:extLst>
          </p:cNvPr>
          <p:cNvSpPr>
            <a:spLocks noGrp="1" noChangeArrowheads="1"/>
          </p:cNvSpPr>
          <p:nvPr>
            <p:ph type="body" sz="half" idx="2"/>
          </p:nvPr>
        </p:nvSpPr>
        <p:spPr>
          <a:xfrm>
            <a:off x="1755775" y="1477964"/>
            <a:ext cx="3989388" cy="3768725"/>
          </a:xfrm>
        </p:spPr>
        <p:txBody>
          <a:bodyPr>
            <a:normAutofit lnSpcReduction="10000"/>
          </a:bodyPr>
          <a:lstStyle/>
          <a:p>
            <a:pPr>
              <a:buFont typeface="Wingdings" pitchFamily="2" charset="2"/>
              <a:buNone/>
            </a:pPr>
            <a:r>
              <a:rPr lang="en-US" altLang="en-US" i="1">
                <a:solidFill>
                  <a:srgbClr val="CC0000"/>
                </a:solidFill>
                <a:latin typeface="Gill Sans MT" panose="020B0502020104020203" pitchFamily="34" charset="77"/>
                <a:ea typeface="ＭＳ Ｐゴシック" panose="020B0600070205080204" pitchFamily="34" charset="-128"/>
              </a:rPr>
              <a:t>requesting chunks:</a:t>
            </a:r>
          </a:p>
          <a:p>
            <a:r>
              <a:rPr lang="en-US" altLang="en-US" sz="2400">
                <a:latin typeface="Gill Sans MT" panose="020B0502020104020203" pitchFamily="34" charset="77"/>
                <a:ea typeface="ＭＳ Ｐゴシック" panose="020B0600070205080204" pitchFamily="34" charset="-128"/>
              </a:rPr>
              <a:t>at any given time, different peers have </a:t>
            </a:r>
            <a:r>
              <a:rPr lang="en-US" altLang="en-US" sz="2400">
                <a:solidFill>
                  <a:srgbClr val="0000FF"/>
                </a:solidFill>
                <a:latin typeface="Gill Sans MT" panose="020B0502020104020203" pitchFamily="34" charset="77"/>
                <a:ea typeface="ＭＳ Ｐゴシック" panose="020B0600070205080204" pitchFamily="34" charset="-128"/>
              </a:rPr>
              <a:t>different subsets </a:t>
            </a:r>
            <a:r>
              <a:rPr lang="en-US" altLang="en-US" sz="2400">
                <a:latin typeface="Gill Sans MT" panose="020B0502020104020203" pitchFamily="34" charset="77"/>
                <a:ea typeface="ＭＳ Ｐゴシック" panose="020B0600070205080204" pitchFamily="34" charset="-128"/>
              </a:rPr>
              <a:t>of file chunks</a:t>
            </a:r>
          </a:p>
          <a:p>
            <a:r>
              <a:rPr lang="en-US" altLang="en-US" sz="2400">
                <a:solidFill>
                  <a:srgbClr val="0000FF"/>
                </a:solidFill>
                <a:latin typeface="Gill Sans MT" panose="020B0502020104020203" pitchFamily="34" charset="77"/>
                <a:ea typeface="ＭＳ Ｐゴシック" panose="020B0600070205080204" pitchFamily="34" charset="-128"/>
              </a:rPr>
              <a:t>periodically</a:t>
            </a:r>
            <a:r>
              <a:rPr lang="en-US" altLang="en-US" sz="2400">
                <a:latin typeface="Gill Sans MT" panose="020B0502020104020203" pitchFamily="34" charset="77"/>
                <a:ea typeface="ＭＳ Ｐゴシック" panose="020B0600070205080204" pitchFamily="34" charset="-128"/>
              </a:rPr>
              <a:t>, Alice asks each peer for list of chunks that they have</a:t>
            </a:r>
          </a:p>
          <a:p>
            <a:r>
              <a:rPr lang="en-US" altLang="en-US" sz="2400">
                <a:latin typeface="Gill Sans MT" panose="020B0502020104020203" pitchFamily="34" charset="77"/>
                <a:ea typeface="ＭＳ Ｐゴシック" panose="020B0600070205080204" pitchFamily="34" charset="-128"/>
              </a:rPr>
              <a:t>Alice requests missing chunks from peers</a:t>
            </a:r>
            <a:r>
              <a:rPr lang="en-US" altLang="en-US" sz="2400">
                <a:solidFill>
                  <a:srgbClr val="0000FF"/>
                </a:solidFill>
                <a:latin typeface="Gill Sans MT" panose="020B0502020104020203" pitchFamily="34" charset="77"/>
                <a:ea typeface="ＭＳ Ｐゴシック" panose="020B0600070205080204" pitchFamily="34" charset="-128"/>
              </a:rPr>
              <a:t>, rarest first</a:t>
            </a:r>
          </a:p>
        </p:txBody>
      </p:sp>
      <p:sp>
        <p:nvSpPr>
          <p:cNvPr id="180229" name="Rectangle 6">
            <a:extLst>
              <a:ext uri="{FF2B5EF4-FFF2-40B4-BE49-F238E27FC236}">
                <a16:creationId xmlns:a16="http://schemas.microsoft.com/office/drawing/2014/main" id="{B28D6841-C511-8145-9C9C-AE7830355FF1}"/>
              </a:ext>
            </a:extLst>
          </p:cNvPr>
          <p:cNvSpPr>
            <a:spLocks noChangeArrowheads="1"/>
          </p:cNvSpPr>
          <p:nvPr/>
        </p:nvSpPr>
        <p:spPr bwMode="auto">
          <a:xfrm>
            <a:off x="5894388" y="1425576"/>
            <a:ext cx="4521200" cy="411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charset="2"/>
              <a:buNone/>
            </a:pPr>
            <a:r>
              <a:rPr lang="en-US" altLang="en-US" i="1">
                <a:solidFill>
                  <a:srgbClr val="CC0000"/>
                </a:solidFill>
              </a:rPr>
              <a:t>sending chunks: tit-for-tat</a:t>
            </a:r>
          </a:p>
          <a:p>
            <a:pPr>
              <a:buSzPct val="75000"/>
            </a:pPr>
            <a:r>
              <a:rPr lang="en-US" altLang="en-US" sz="2400"/>
              <a:t>Alice sends chunks to those four peers currently sending her chunks </a:t>
            </a:r>
            <a:r>
              <a:rPr lang="en-US" altLang="en-US" sz="2400" i="1"/>
              <a:t>at highest rate</a:t>
            </a:r>
            <a:r>
              <a:rPr lang="en-US" altLang="en-US" sz="2400"/>
              <a:t> </a:t>
            </a:r>
          </a:p>
          <a:p>
            <a:pPr lvl="1"/>
            <a:r>
              <a:rPr lang="en-US" altLang="en-US" sz="2000"/>
              <a:t>other peers are choked by Alice (do not receive chunks from her)</a:t>
            </a:r>
          </a:p>
          <a:p>
            <a:pPr lvl="1"/>
            <a:r>
              <a:rPr lang="en-US" altLang="en-US" sz="2000"/>
              <a:t>re-evaluate top 4 every10 secs</a:t>
            </a:r>
          </a:p>
          <a:p>
            <a:pPr>
              <a:buSzPct val="75000"/>
            </a:pPr>
            <a:r>
              <a:rPr lang="en-US" altLang="en-US" sz="2400"/>
              <a:t>every 30 secs</a:t>
            </a:r>
            <a:r>
              <a:rPr lang="en-US" altLang="en-US" sz="2400">
                <a:solidFill>
                  <a:srgbClr val="0000FF"/>
                </a:solidFill>
              </a:rPr>
              <a:t>: randomly </a:t>
            </a:r>
            <a:r>
              <a:rPr lang="en-US" altLang="en-US" sz="2400"/>
              <a:t>select another peer, starts sending chunks</a:t>
            </a:r>
          </a:p>
          <a:p>
            <a:pPr lvl="1"/>
            <a:r>
              <a:rPr lang="ja-JP" altLang="en-US" sz="2000"/>
              <a:t>“</a:t>
            </a:r>
            <a:r>
              <a:rPr lang="en-US" altLang="ja-JP" sz="2000"/>
              <a:t>optimistically unchoke</a:t>
            </a:r>
            <a:r>
              <a:rPr lang="ja-JP" altLang="en-US" sz="2000"/>
              <a:t>”</a:t>
            </a:r>
            <a:r>
              <a:rPr lang="en-US" altLang="ja-JP" sz="2000"/>
              <a:t> this peer</a:t>
            </a:r>
          </a:p>
          <a:p>
            <a:pPr lvl="1"/>
            <a:r>
              <a:rPr lang="en-US" altLang="en-US" sz="2000"/>
              <a:t>newly chosen peer may join top 4</a:t>
            </a:r>
          </a:p>
          <a:p>
            <a:pPr>
              <a:lnSpc>
                <a:spcPct val="100000"/>
              </a:lnSpc>
              <a:buSzTx/>
              <a:buFont typeface="Wingdings" pitchFamily="2" charset="2"/>
              <a:buChar char="§"/>
            </a:pPr>
            <a:endParaRPr lang="en-US" altLang="en-US" sz="2000"/>
          </a:p>
        </p:txBody>
      </p:sp>
    </p:spTree>
    <p:extLst>
      <p:ext uri="{BB962C8B-B14F-4D97-AF65-F5344CB8AC3E}">
        <p14:creationId xmlns:p14="http://schemas.microsoft.com/office/powerpoint/2010/main" val="3236540080"/>
      </p:ext>
    </p:extLst>
  </p:cSld>
  <p:clrMapOvr>
    <a:masterClrMapping/>
  </p:clrMapOvr>
  <p:transition spd="slow" advClick="0"/>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2274" name="Rectangle 8">
            <a:extLst>
              <a:ext uri="{FF2B5EF4-FFF2-40B4-BE49-F238E27FC236}">
                <a16:creationId xmlns:a16="http://schemas.microsoft.com/office/drawing/2014/main" id="{C980F983-2820-FF48-8903-3DCC861E815E}"/>
              </a:ext>
            </a:extLst>
          </p:cNvPr>
          <p:cNvSpPr>
            <a:spLocks noGrp="1" noChangeArrowheads="1"/>
          </p:cNvSpPr>
          <p:nvPr>
            <p:ph type="sldNum" sz="quarter" idx="12"/>
          </p:nvPr>
        </p:nvSpPr>
        <p:spPr bwMode="auto">
          <a:xfrm>
            <a:off x="8324850" y="6462713"/>
            <a:ext cx="676275" cy="276225"/>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buClrTx/>
              <a:buSzTx/>
              <a:buFontTx/>
              <a:buNone/>
              <a:defRPr sz="1200" kern="1200">
                <a:solidFill>
                  <a:schemeClr val="tx1"/>
                </a:solidFill>
                <a:latin typeface="Tahoma" charset="0"/>
                <a:ea typeface="ＭＳ Ｐゴシック" charset="0"/>
                <a:cs typeface="ＭＳ Ｐゴシック" charset="0"/>
              </a:defRPr>
            </a:lvl1pPr>
            <a:lvl2pPr marL="4572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2pPr>
            <a:lvl3pPr marL="9144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3pPr>
            <a:lvl4pPr marL="13716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4pPr>
            <a:lvl5pPr marL="1828800" algn="l" rtl="0" eaLnBrk="0" fontAlgn="base" hangingPunct="0">
              <a:spcBef>
                <a:spcPct val="20000"/>
              </a:spcBef>
              <a:spcAft>
                <a:spcPct val="0"/>
              </a:spcAft>
              <a:buClr>
                <a:schemeClr val="accent2"/>
              </a:buClr>
              <a:buSzPct val="85000"/>
              <a:buFont typeface="ZapfDingbats" charset="0"/>
              <a:defRPr sz="20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kern="1200">
                <a:solidFill>
                  <a:schemeClr val="tx1"/>
                </a:solidFill>
                <a:latin typeface="Arial" charset="0"/>
                <a:ea typeface="ＭＳ Ｐゴシック" charset="0"/>
                <a:cs typeface="ＭＳ Ｐゴシック" charset="0"/>
              </a:defRPr>
            </a:lvl9pPr>
          </a:lstStyle>
          <a:p>
            <a:pPr>
              <a:lnSpc>
                <a:spcPct val="100000"/>
              </a:lnSpc>
              <a:spcBef>
                <a:spcPct val="0"/>
              </a:spcBef>
              <a:buClrTx/>
              <a:buSzTx/>
              <a:buFontTx/>
              <a:buNone/>
              <a:defRPr/>
            </a:pPr>
            <a:fld id="{8AE88B86-139F-D447-BF39-91F9AE5D5E78}" type="slidenum">
              <a:rPr lang="en-US" smtClean="0"/>
              <a:pPr>
                <a:lnSpc>
                  <a:spcPct val="100000"/>
                </a:lnSpc>
                <a:spcBef>
                  <a:spcPct val="0"/>
                </a:spcBef>
                <a:buClrTx/>
                <a:buSzTx/>
                <a:buFontTx/>
                <a:buNone/>
                <a:defRPr/>
              </a:pPr>
              <a:t>98</a:t>
            </a:fld>
            <a:endParaRPr lang="en-US" altLang="en-US" sz="1200">
              <a:latin typeface="Tahoma" panose="020B0604030504040204" pitchFamily="34" charset="0"/>
            </a:endParaRPr>
          </a:p>
        </p:txBody>
      </p:sp>
      <p:sp>
        <p:nvSpPr>
          <p:cNvPr id="182275" name="Rectangle 2">
            <a:extLst>
              <a:ext uri="{FF2B5EF4-FFF2-40B4-BE49-F238E27FC236}">
                <a16:creationId xmlns:a16="http://schemas.microsoft.com/office/drawing/2014/main" id="{FA6158EF-4AF2-BB48-9261-EC7E2AACAC39}"/>
              </a:ext>
            </a:extLst>
          </p:cNvPr>
          <p:cNvSpPr>
            <a:spLocks noGrp="1" noChangeArrowheads="1"/>
          </p:cNvSpPr>
          <p:nvPr>
            <p:ph type="title"/>
          </p:nvPr>
        </p:nvSpPr>
        <p:spPr>
          <a:xfrm>
            <a:off x="2006600" y="0"/>
            <a:ext cx="7772400" cy="1143000"/>
          </a:xfrm>
        </p:spPr>
        <p:txBody>
          <a:bodyPr/>
          <a:lstStyle/>
          <a:p>
            <a:r>
              <a:rPr lang="en-US" altLang="en-US">
                <a:latin typeface="Gill Sans MT" panose="020B0502020104020203" pitchFamily="34" charset="77"/>
                <a:ea typeface="ＭＳ Ｐゴシック" panose="020B0600070205080204" pitchFamily="34" charset="-128"/>
              </a:rPr>
              <a:t>BitTorrent: tit-for-tat</a:t>
            </a:r>
          </a:p>
        </p:txBody>
      </p:sp>
      <p:pic>
        <p:nvPicPr>
          <p:cNvPr id="182276" name="Picture 13" descr="Alice">
            <a:extLst>
              <a:ext uri="{FF2B5EF4-FFF2-40B4-BE49-F238E27FC236}">
                <a16:creationId xmlns:a16="http://schemas.microsoft.com/office/drawing/2014/main" id="{F8A1F9F0-9F8F-8B42-B9DA-DE379EF6CB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3314" y="4962525"/>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7" name="Line 15">
            <a:extLst>
              <a:ext uri="{FF2B5EF4-FFF2-40B4-BE49-F238E27FC236}">
                <a16:creationId xmlns:a16="http://schemas.microsoft.com/office/drawing/2014/main" id="{0805E1E2-6A16-F042-8B01-8B4D29EE8D21}"/>
              </a:ext>
            </a:extLst>
          </p:cNvPr>
          <p:cNvSpPr>
            <a:spLocks noChangeShapeType="1"/>
          </p:cNvSpPr>
          <p:nvPr/>
        </p:nvSpPr>
        <p:spPr bwMode="auto">
          <a:xfrm flipH="1" flipV="1">
            <a:off x="2997200" y="3968750"/>
            <a:ext cx="1473200" cy="5969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182278" name="Line 16">
            <a:extLst>
              <a:ext uri="{FF2B5EF4-FFF2-40B4-BE49-F238E27FC236}">
                <a16:creationId xmlns:a16="http://schemas.microsoft.com/office/drawing/2014/main" id="{E01BFE2A-B0EB-FC44-86AA-CA3B97963D2A}"/>
              </a:ext>
            </a:extLst>
          </p:cNvPr>
          <p:cNvSpPr>
            <a:spLocks noChangeShapeType="1"/>
          </p:cNvSpPr>
          <p:nvPr/>
        </p:nvSpPr>
        <p:spPr bwMode="auto">
          <a:xfrm flipH="1">
            <a:off x="3478213" y="4794250"/>
            <a:ext cx="965200" cy="3810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182279" name="Line 17">
            <a:extLst>
              <a:ext uri="{FF2B5EF4-FFF2-40B4-BE49-F238E27FC236}">
                <a16:creationId xmlns:a16="http://schemas.microsoft.com/office/drawing/2014/main" id="{0A79311F-1D52-0840-8AD0-E13268B7FEC6}"/>
              </a:ext>
            </a:extLst>
          </p:cNvPr>
          <p:cNvSpPr>
            <a:spLocks noChangeShapeType="1"/>
          </p:cNvSpPr>
          <p:nvPr/>
        </p:nvSpPr>
        <p:spPr bwMode="auto">
          <a:xfrm flipH="1">
            <a:off x="4152900" y="4908550"/>
            <a:ext cx="596900" cy="10414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182280" name="Line 18">
            <a:extLst>
              <a:ext uri="{FF2B5EF4-FFF2-40B4-BE49-F238E27FC236}">
                <a16:creationId xmlns:a16="http://schemas.microsoft.com/office/drawing/2014/main" id="{E39A2860-0EB0-794D-B538-79567203E8F7}"/>
              </a:ext>
            </a:extLst>
          </p:cNvPr>
          <p:cNvSpPr>
            <a:spLocks noChangeShapeType="1"/>
          </p:cNvSpPr>
          <p:nvPr/>
        </p:nvSpPr>
        <p:spPr bwMode="auto">
          <a:xfrm flipV="1">
            <a:off x="7035800" y="3092450"/>
            <a:ext cx="419100" cy="6477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182281" name="Line 20">
            <a:extLst>
              <a:ext uri="{FF2B5EF4-FFF2-40B4-BE49-F238E27FC236}">
                <a16:creationId xmlns:a16="http://schemas.microsoft.com/office/drawing/2014/main" id="{51CA6734-91A5-EF4F-BA4E-0F857DD9C34A}"/>
              </a:ext>
            </a:extLst>
          </p:cNvPr>
          <p:cNvSpPr>
            <a:spLocks noChangeShapeType="1"/>
          </p:cNvSpPr>
          <p:nvPr/>
        </p:nvSpPr>
        <p:spPr bwMode="auto">
          <a:xfrm flipV="1">
            <a:off x="7137400" y="3676650"/>
            <a:ext cx="787400" cy="3048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182282" name="Line 21">
            <a:extLst>
              <a:ext uri="{FF2B5EF4-FFF2-40B4-BE49-F238E27FC236}">
                <a16:creationId xmlns:a16="http://schemas.microsoft.com/office/drawing/2014/main" id="{C85A4211-A797-444B-A464-6DF7723482AC}"/>
              </a:ext>
            </a:extLst>
          </p:cNvPr>
          <p:cNvSpPr>
            <a:spLocks noChangeShapeType="1"/>
          </p:cNvSpPr>
          <p:nvPr/>
        </p:nvSpPr>
        <p:spPr bwMode="auto">
          <a:xfrm>
            <a:off x="7137400" y="4146550"/>
            <a:ext cx="596900" cy="3175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pic>
        <p:nvPicPr>
          <p:cNvPr id="182283" name="Picture 22" descr="Bob">
            <a:extLst>
              <a:ext uri="{FF2B5EF4-FFF2-40B4-BE49-F238E27FC236}">
                <a16:creationId xmlns:a16="http://schemas.microsoft.com/office/drawing/2014/main" id="{C947024F-42B2-EB4D-BAAF-7984C7595F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03989" y="4391026"/>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63" name="Line 23">
            <a:extLst>
              <a:ext uri="{FF2B5EF4-FFF2-40B4-BE49-F238E27FC236}">
                <a16:creationId xmlns:a16="http://schemas.microsoft.com/office/drawing/2014/main" id="{2228EA41-847B-384C-908D-BC398C4C643E}"/>
              </a:ext>
            </a:extLst>
          </p:cNvPr>
          <p:cNvSpPr>
            <a:spLocks noChangeShapeType="1"/>
          </p:cNvSpPr>
          <p:nvPr/>
        </p:nvSpPr>
        <p:spPr bwMode="auto">
          <a:xfrm flipV="1">
            <a:off x="5054600" y="3943350"/>
            <a:ext cx="1435100" cy="482600"/>
          </a:xfrm>
          <a:prstGeom prst="line">
            <a:avLst/>
          </a:prstGeom>
          <a:noFill/>
          <a:ln w="25400">
            <a:solidFill>
              <a:srgbClr val="CC0000"/>
            </a:solidFill>
            <a:prstDash val="sysDot"/>
            <a:round/>
            <a:headEn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266264" name="Line 24">
            <a:extLst>
              <a:ext uri="{FF2B5EF4-FFF2-40B4-BE49-F238E27FC236}">
                <a16:creationId xmlns:a16="http://schemas.microsoft.com/office/drawing/2014/main" id="{E752D87A-2BC6-9144-BBFC-88CC7C807CEC}"/>
              </a:ext>
            </a:extLst>
          </p:cNvPr>
          <p:cNvSpPr>
            <a:spLocks noChangeShapeType="1"/>
          </p:cNvSpPr>
          <p:nvPr/>
        </p:nvSpPr>
        <p:spPr bwMode="auto">
          <a:xfrm flipH="1">
            <a:off x="5067300" y="4032250"/>
            <a:ext cx="1397000" cy="4699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a:p>
        </p:txBody>
      </p:sp>
      <p:sp>
        <p:nvSpPr>
          <p:cNvPr id="266265" name="Line 25">
            <a:extLst>
              <a:ext uri="{FF2B5EF4-FFF2-40B4-BE49-F238E27FC236}">
                <a16:creationId xmlns:a16="http://schemas.microsoft.com/office/drawing/2014/main" id="{94769734-789C-5B4B-A3FE-E9D8881490FC}"/>
              </a:ext>
            </a:extLst>
          </p:cNvPr>
          <p:cNvSpPr>
            <a:spLocks noChangeShapeType="1"/>
          </p:cNvSpPr>
          <p:nvPr/>
        </p:nvSpPr>
        <p:spPr bwMode="auto">
          <a:xfrm flipV="1">
            <a:off x="5105400" y="4133850"/>
            <a:ext cx="1371600" cy="4826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a:p>
        </p:txBody>
      </p:sp>
      <p:sp>
        <p:nvSpPr>
          <p:cNvPr id="266266" name="Text Box 26">
            <a:extLst>
              <a:ext uri="{FF2B5EF4-FFF2-40B4-BE49-F238E27FC236}">
                <a16:creationId xmlns:a16="http://schemas.microsoft.com/office/drawing/2014/main" id="{9996FB37-35B9-3E40-871F-A9E702023C32}"/>
              </a:ext>
            </a:extLst>
          </p:cNvPr>
          <p:cNvSpPr txBox="1">
            <a:spLocks noChangeArrowheads="1"/>
          </p:cNvSpPr>
          <p:nvPr/>
        </p:nvSpPr>
        <p:spPr bwMode="auto">
          <a:xfrm>
            <a:off x="2030414" y="1244600"/>
            <a:ext cx="48799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eaLnBrk="1" hangingPunct="1">
              <a:lnSpc>
                <a:spcPct val="100000"/>
              </a:lnSpc>
              <a:spcBef>
                <a:spcPct val="0"/>
              </a:spcBef>
              <a:buClrTx/>
              <a:buSzTx/>
              <a:buFontTx/>
              <a:buNone/>
            </a:pPr>
            <a:r>
              <a:rPr lang="en-US" altLang="en-US" sz="2400"/>
              <a:t>(1) Alice </a:t>
            </a:r>
            <a:r>
              <a:rPr lang="ja-JP" altLang="en-US" sz="2400"/>
              <a:t>“</a:t>
            </a:r>
            <a:r>
              <a:rPr lang="en-US" altLang="ja-JP" sz="2400"/>
              <a:t>optimistically unchokes</a:t>
            </a:r>
            <a:r>
              <a:rPr lang="ja-JP" altLang="en-US" sz="2400"/>
              <a:t>”</a:t>
            </a:r>
            <a:r>
              <a:rPr lang="en-US" altLang="ja-JP" sz="2400"/>
              <a:t> Bob</a:t>
            </a:r>
            <a:endParaRPr lang="en-US" altLang="en-US" sz="2400"/>
          </a:p>
        </p:txBody>
      </p:sp>
      <p:sp>
        <p:nvSpPr>
          <p:cNvPr id="266267" name="Text Box 27">
            <a:extLst>
              <a:ext uri="{FF2B5EF4-FFF2-40B4-BE49-F238E27FC236}">
                <a16:creationId xmlns:a16="http://schemas.microsoft.com/office/drawing/2014/main" id="{12C7951F-D23D-2A42-AAC4-E23AFFB5AC1B}"/>
              </a:ext>
            </a:extLst>
          </p:cNvPr>
          <p:cNvSpPr txBox="1">
            <a:spLocks noChangeArrowheads="1"/>
          </p:cNvSpPr>
          <p:nvPr/>
        </p:nvSpPr>
        <p:spPr bwMode="auto">
          <a:xfrm>
            <a:off x="2055814" y="1682750"/>
            <a:ext cx="8607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eaLnBrk="1" hangingPunct="1">
              <a:lnSpc>
                <a:spcPct val="100000"/>
              </a:lnSpc>
              <a:spcBef>
                <a:spcPct val="0"/>
              </a:spcBef>
              <a:buClrTx/>
              <a:buSzTx/>
              <a:buFontTx/>
              <a:buNone/>
            </a:pPr>
            <a:r>
              <a:rPr lang="en-US" altLang="en-US" sz="2400"/>
              <a:t>(2) Alice becomes one of Bob</a:t>
            </a:r>
            <a:r>
              <a:rPr lang="ja-JP" altLang="en-US" sz="2400"/>
              <a:t>’</a:t>
            </a:r>
            <a:r>
              <a:rPr lang="en-US" altLang="ja-JP" sz="2400"/>
              <a:t>s top-four providers; Bob reciprocates</a:t>
            </a:r>
            <a:endParaRPr lang="en-US" altLang="en-US" sz="2400"/>
          </a:p>
        </p:txBody>
      </p:sp>
      <p:sp>
        <p:nvSpPr>
          <p:cNvPr id="266268" name="Text Box 28">
            <a:extLst>
              <a:ext uri="{FF2B5EF4-FFF2-40B4-BE49-F238E27FC236}">
                <a16:creationId xmlns:a16="http://schemas.microsoft.com/office/drawing/2014/main" id="{942C7F11-1FBE-0C46-9792-78E7E324AE64}"/>
              </a:ext>
            </a:extLst>
          </p:cNvPr>
          <p:cNvSpPr txBox="1">
            <a:spLocks noChangeArrowheads="1"/>
          </p:cNvSpPr>
          <p:nvPr/>
        </p:nvSpPr>
        <p:spPr bwMode="auto">
          <a:xfrm>
            <a:off x="2055813" y="2133600"/>
            <a:ext cx="63627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eaLnBrk="1" hangingPunct="1">
              <a:lnSpc>
                <a:spcPct val="100000"/>
              </a:lnSpc>
              <a:spcBef>
                <a:spcPct val="0"/>
              </a:spcBef>
              <a:buClrTx/>
              <a:buSzTx/>
              <a:buFontTx/>
              <a:buNone/>
            </a:pPr>
            <a:r>
              <a:rPr lang="en-US" altLang="en-US" sz="2400"/>
              <a:t>(3) Bob becomes one of Alice</a:t>
            </a:r>
            <a:r>
              <a:rPr lang="ja-JP" altLang="en-US" sz="2400"/>
              <a:t>’</a:t>
            </a:r>
            <a:r>
              <a:rPr lang="en-US" altLang="ja-JP" sz="2400"/>
              <a:t>s top-four providers</a:t>
            </a:r>
            <a:endParaRPr lang="en-US" altLang="en-US" sz="2400"/>
          </a:p>
        </p:txBody>
      </p:sp>
      <p:sp>
        <p:nvSpPr>
          <p:cNvPr id="266269" name="Text Box 29">
            <a:extLst>
              <a:ext uri="{FF2B5EF4-FFF2-40B4-BE49-F238E27FC236}">
                <a16:creationId xmlns:a16="http://schemas.microsoft.com/office/drawing/2014/main" id="{9528864C-8C91-3C43-B2AF-BE4EA821CF3D}"/>
              </a:ext>
            </a:extLst>
          </p:cNvPr>
          <p:cNvSpPr txBox="1">
            <a:spLocks noChangeArrowheads="1"/>
          </p:cNvSpPr>
          <p:nvPr/>
        </p:nvSpPr>
        <p:spPr bwMode="auto">
          <a:xfrm>
            <a:off x="5911850" y="5367338"/>
            <a:ext cx="4516438" cy="830262"/>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nSpc>
                <a:spcPct val="85000"/>
              </a:lnSpc>
              <a:spcBef>
                <a:spcPct val="20000"/>
              </a:spcBef>
              <a:buClr>
                <a:srgbClr val="000099"/>
              </a:buClr>
              <a:buSzPct val="65000"/>
              <a:buFont typeface="Wingdings" pitchFamily="2" charset="2"/>
              <a:buChar char="v"/>
              <a:defRPr sz="2800">
                <a:solidFill>
                  <a:schemeClr val="tx1"/>
                </a:solidFill>
                <a:latin typeface="Gill Sans MT" panose="020B0502020104020203" pitchFamily="34" charset="77"/>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400">
                <a:solidFill>
                  <a:schemeClr val="tx1"/>
                </a:solidFill>
                <a:latin typeface="Gill Sans MT" panose="020B0502020104020203" pitchFamily="34" charset="77"/>
                <a:ea typeface="ＭＳ Ｐゴシック" panose="020B0600070205080204" pitchFamily="34" charset="-128"/>
              </a:defRPr>
            </a:lvl2pPr>
            <a:lvl3pPr marL="1143000" indent="-228600">
              <a:spcBef>
                <a:spcPct val="20000"/>
              </a:spcBef>
              <a:buChar char="•"/>
              <a:defRPr sz="2000">
                <a:solidFill>
                  <a:schemeClr val="tx1"/>
                </a:solidFill>
                <a:latin typeface="Comic Sans MS" panose="030F0902030302020204" pitchFamily="66"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eaLnBrk="1" hangingPunct="1">
              <a:lnSpc>
                <a:spcPct val="100000"/>
              </a:lnSpc>
              <a:spcBef>
                <a:spcPct val="0"/>
              </a:spcBef>
              <a:buClrTx/>
              <a:buSzTx/>
              <a:buFontTx/>
              <a:buNone/>
            </a:pPr>
            <a:r>
              <a:rPr lang="en-US" altLang="en-US" sz="2400" i="1"/>
              <a:t>higher upload rate:</a:t>
            </a:r>
            <a:r>
              <a:rPr lang="en-US" altLang="en-US" sz="2400"/>
              <a:t> find better trading partners, get file faster !</a:t>
            </a:r>
          </a:p>
        </p:txBody>
      </p:sp>
      <p:grpSp>
        <p:nvGrpSpPr>
          <p:cNvPr id="182292" name="Group 52">
            <a:extLst>
              <a:ext uri="{FF2B5EF4-FFF2-40B4-BE49-F238E27FC236}">
                <a16:creationId xmlns:a16="http://schemas.microsoft.com/office/drawing/2014/main" id="{926DFA00-61D1-7B46-81D4-EE675AE8713C}"/>
              </a:ext>
            </a:extLst>
          </p:cNvPr>
          <p:cNvGrpSpPr>
            <a:grpSpLocks/>
          </p:cNvGrpSpPr>
          <p:nvPr/>
        </p:nvGrpSpPr>
        <p:grpSpPr bwMode="auto">
          <a:xfrm>
            <a:off x="2738438" y="4799014"/>
            <a:ext cx="762000" cy="752475"/>
            <a:chOff x="-44" y="1473"/>
            <a:chExt cx="981" cy="1105"/>
          </a:xfrm>
        </p:grpSpPr>
        <p:pic>
          <p:nvPicPr>
            <p:cNvPr id="182324" name="Picture 53" descr="desktop_computer_stylized_medium">
              <a:extLst>
                <a:ext uri="{FF2B5EF4-FFF2-40B4-BE49-F238E27FC236}">
                  <a16:creationId xmlns:a16="http://schemas.microsoft.com/office/drawing/2014/main" id="{C6C6E224-1F4C-8145-9CFF-0A3667E3DCF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25" name="Freeform 54">
              <a:extLst>
                <a:ext uri="{FF2B5EF4-FFF2-40B4-BE49-F238E27FC236}">
                  <a16:creationId xmlns:a16="http://schemas.microsoft.com/office/drawing/2014/main" id="{3B332995-2C6B-FA47-9906-F9E6F24712A8}"/>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2293" name="Group 55">
            <a:extLst>
              <a:ext uri="{FF2B5EF4-FFF2-40B4-BE49-F238E27FC236}">
                <a16:creationId xmlns:a16="http://schemas.microsoft.com/office/drawing/2014/main" id="{2992BB31-6BE3-694C-898F-377AC9847C95}"/>
              </a:ext>
            </a:extLst>
          </p:cNvPr>
          <p:cNvGrpSpPr>
            <a:grpSpLocks/>
          </p:cNvGrpSpPr>
          <p:nvPr/>
        </p:nvGrpSpPr>
        <p:grpSpPr bwMode="auto">
          <a:xfrm>
            <a:off x="3433763" y="5561014"/>
            <a:ext cx="762000" cy="752475"/>
            <a:chOff x="-44" y="1473"/>
            <a:chExt cx="981" cy="1105"/>
          </a:xfrm>
        </p:grpSpPr>
        <p:pic>
          <p:nvPicPr>
            <p:cNvPr id="182322" name="Picture 56" descr="desktop_computer_stylized_medium">
              <a:extLst>
                <a:ext uri="{FF2B5EF4-FFF2-40B4-BE49-F238E27FC236}">
                  <a16:creationId xmlns:a16="http://schemas.microsoft.com/office/drawing/2014/main" id="{76DB9BC9-3E2A-B04E-A78E-F382314C3CB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23" name="Freeform 57">
              <a:extLst>
                <a:ext uri="{FF2B5EF4-FFF2-40B4-BE49-F238E27FC236}">
                  <a16:creationId xmlns:a16="http://schemas.microsoft.com/office/drawing/2014/main" id="{39D3C1AF-03B2-4B43-A376-D55EE1591A63}"/>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2294" name="Group 58">
            <a:extLst>
              <a:ext uri="{FF2B5EF4-FFF2-40B4-BE49-F238E27FC236}">
                <a16:creationId xmlns:a16="http://schemas.microsoft.com/office/drawing/2014/main" id="{3B35C6FD-02BD-A34E-94CF-65CF950FDF15}"/>
              </a:ext>
            </a:extLst>
          </p:cNvPr>
          <p:cNvGrpSpPr>
            <a:grpSpLocks/>
          </p:cNvGrpSpPr>
          <p:nvPr/>
        </p:nvGrpSpPr>
        <p:grpSpPr bwMode="auto">
          <a:xfrm>
            <a:off x="2252663" y="3678239"/>
            <a:ext cx="762000" cy="752475"/>
            <a:chOff x="-44" y="1473"/>
            <a:chExt cx="981" cy="1105"/>
          </a:xfrm>
        </p:grpSpPr>
        <p:pic>
          <p:nvPicPr>
            <p:cNvPr id="182320" name="Picture 59" descr="desktop_computer_stylized_medium">
              <a:extLst>
                <a:ext uri="{FF2B5EF4-FFF2-40B4-BE49-F238E27FC236}">
                  <a16:creationId xmlns:a16="http://schemas.microsoft.com/office/drawing/2014/main" id="{BAB7A295-D969-CD44-991C-F65CE32A4F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21" name="Freeform 60">
              <a:extLst>
                <a:ext uri="{FF2B5EF4-FFF2-40B4-BE49-F238E27FC236}">
                  <a16:creationId xmlns:a16="http://schemas.microsoft.com/office/drawing/2014/main" id="{60DD9221-B199-5F48-8075-110F3B6F2E4D}"/>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2295" name="Group 61">
            <a:extLst>
              <a:ext uri="{FF2B5EF4-FFF2-40B4-BE49-F238E27FC236}">
                <a16:creationId xmlns:a16="http://schemas.microsoft.com/office/drawing/2014/main" id="{09901615-9363-A641-9385-CE7788311FBA}"/>
              </a:ext>
            </a:extLst>
          </p:cNvPr>
          <p:cNvGrpSpPr>
            <a:grpSpLocks/>
          </p:cNvGrpSpPr>
          <p:nvPr/>
        </p:nvGrpSpPr>
        <p:grpSpPr bwMode="auto">
          <a:xfrm>
            <a:off x="4216400" y="4211639"/>
            <a:ext cx="762000" cy="752475"/>
            <a:chOff x="-44" y="1473"/>
            <a:chExt cx="981" cy="1105"/>
          </a:xfrm>
        </p:grpSpPr>
        <p:pic>
          <p:nvPicPr>
            <p:cNvPr id="182318" name="Picture 62" descr="desktop_computer_stylized_medium">
              <a:extLst>
                <a:ext uri="{FF2B5EF4-FFF2-40B4-BE49-F238E27FC236}">
                  <a16:creationId xmlns:a16="http://schemas.microsoft.com/office/drawing/2014/main" id="{4B6235EE-7D67-B34D-8B4F-C16551DCEF9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19" name="Freeform 63">
              <a:extLst>
                <a:ext uri="{FF2B5EF4-FFF2-40B4-BE49-F238E27FC236}">
                  <a16:creationId xmlns:a16="http://schemas.microsoft.com/office/drawing/2014/main" id="{F609A0B2-5D49-3D42-BEF7-086F64E60A82}"/>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2296" name="Group 64">
            <a:extLst>
              <a:ext uri="{FF2B5EF4-FFF2-40B4-BE49-F238E27FC236}">
                <a16:creationId xmlns:a16="http://schemas.microsoft.com/office/drawing/2014/main" id="{2252CC47-42AD-634F-95F7-90EBF3CB3FAD}"/>
              </a:ext>
            </a:extLst>
          </p:cNvPr>
          <p:cNvGrpSpPr>
            <a:grpSpLocks/>
          </p:cNvGrpSpPr>
          <p:nvPr/>
        </p:nvGrpSpPr>
        <p:grpSpPr bwMode="auto">
          <a:xfrm flipH="1">
            <a:off x="7743825" y="4135439"/>
            <a:ext cx="762000" cy="752475"/>
            <a:chOff x="-44" y="1473"/>
            <a:chExt cx="981" cy="1105"/>
          </a:xfrm>
        </p:grpSpPr>
        <p:pic>
          <p:nvPicPr>
            <p:cNvPr id="182316" name="Picture 65" descr="desktop_computer_stylized_medium">
              <a:extLst>
                <a:ext uri="{FF2B5EF4-FFF2-40B4-BE49-F238E27FC236}">
                  <a16:creationId xmlns:a16="http://schemas.microsoft.com/office/drawing/2014/main" id="{FB462C6E-8E20-D84F-BAEF-E2831E5172D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17" name="Freeform 66">
              <a:extLst>
                <a:ext uri="{FF2B5EF4-FFF2-40B4-BE49-F238E27FC236}">
                  <a16:creationId xmlns:a16="http://schemas.microsoft.com/office/drawing/2014/main" id="{D9E4514F-9327-8148-9D6B-DEB448EF20CA}"/>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2297" name="Group 67">
            <a:extLst>
              <a:ext uri="{FF2B5EF4-FFF2-40B4-BE49-F238E27FC236}">
                <a16:creationId xmlns:a16="http://schemas.microsoft.com/office/drawing/2014/main" id="{F2AA78EB-45F4-1E48-A6D0-45D74BC05B3A}"/>
              </a:ext>
            </a:extLst>
          </p:cNvPr>
          <p:cNvGrpSpPr>
            <a:grpSpLocks/>
          </p:cNvGrpSpPr>
          <p:nvPr/>
        </p:nvGrpSpPr>
        <p:grpSpPr bwMode="auto">
          <a:xfrm flipH="1">
            <a:off x="7894638" y="3297239"/>
            <a:ext cx="762000" cy="752475"/>
            <a:chOff x="-44" y="1473"/>
            <a:chExt cx="981" cy="1105"/>
          </a:xfrm>
        </p:grpSpPr>
        <p:pic>
          <p:nvPicPr>
            <p:cNvPr id="182314" name="Picture 68" descr="desktop_computer_stylized_medium">
              <a:extLst>
                <a:ext uri="{FF2B5EF4-FFF2-40B4-BE49-F238E27FC236}">
                  <a16:creationId xmlns:a16="http://schemas.microsoft.com/office/drawing/2014/main" id="{593F6432-9C23-E04A-858C-66EAC840D6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15" name="Freeform 69">
              <a:extLst>
                <a:ext uri="{FF2B5EF4-FFF2-40B4-BE49-F238E27FC236}">
                  <a16:creationId xmlns:a16="http://schemas.microsoft.com/office/drawing/2014/main" id="{80B46571-0B76-0C4A-A59C-89D0B5641956}"/>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2298" name="Group 70">
            <a:extLst>
              <a:ext uri="{FF2B5EF4-FFF2-40B4-BE49-F238E27FC236}">
                <a16:creationId xmlns:a16="http://schemas.microsoft.com/office/drawing/2014/main" id="{E36B772B-0229-6C4D-8243-AB0C2076E017}"/>
              </a:ext>
            </a:extLst>
          </p:cNvPr>
          <p:cNvGrpSpPr>
            <a:grpSpLocks/>
          </p:cNvGrpSpPr>
          <p:nvPr/>
        </p:nvGrpSpPr>
        <p:grpSpPr bwMode="auto">
          <a:xfrm flipH="1">
            <a:off x="7502525" y="2676526"/>
            <a:ext cx="762000" cy="752475"/>
            <a:chOff x="-44" y="1473"/>
            <a:chExt cx="981" cy="1105"/>
          </a:xfrm>
        </p:grpSpPr>
        <p:pic>
          <p:nvPicPr>
            <p:cNvPr id="182312" name="Picture 71" descr="desktop_computer_stylized_medium">
              <a:extLst>
                <a:ext uri="{FF2B5EF4-FFF2-40B4-BE49-F238E27FC236}">
                  <a16:creationId xmlns:a16="http://schemas.microsoft.com/office/drawing/2014/main" id="{F945C3BE-DC95-A040-A8E8-064F676DAE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13" name="Freeform 72">
              <a:extLst>
                <a:ext uri="{FF2B5EF4-FFF2-40B4-BE49-F238E27FC236}">
                  <a16:creationId xmlns:a16="http://schemas.microsoft.com/office/drawing/2014/main" id="{A8116911-06F5-2A4E-A8F7-D00ED5E2FE2B}"/>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2299" name="Group 74">
            <a:extLst>
              <a:ext uri="{FF2B5EF4-FFF2-40B4-BE49-F238E27FC236}">
                <a16:creationId xmlns:a16="http://schemas.microsoft.com/office/drawing/2014/main" id="{5D8C1C18-EB23-CF4E-B88A-269A64B05077}"/>
              </a:ext>
            </a:extLst>
          </p:cNvPr>
          <p:cNvGrpSpPr>
            <a:grpSpLocks/>
          </p:cNvGrpSpPr>
          <p:nvPr/>
        </p:nvGrpSpPr>
        <p:grpSpPr bwMode="auto">
          <a:xfrm flipH="1">
            <a:off x="6580188" y="3667126"/>
            <a:ext cx="762000" cy="752475"/>
            <a:chOff x="-44" y="1473"/>
            <a:chExt cx="981" cy="1105"/>
          </a:xfrm>
        </p:grpSpPr>
        <p:pic>
          <p:nvPicPr>
            <p:cNvPr id="182310" name="Picture 75" descr="desktop_computer_stylized_medium">
              <a:extLst>
                <a:ext uri="{FF2B5EF4-FFF2-40B4-BE49-F238E27FC236}">
                  <a16:creationId xmlns:a16="http://schemas.microsoft.com/office/drawing/2014/main" id="{109CFF08-1B79-3844-ACC8-A8664EA1C64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11" name="Freeform 76">
              <a:extLst>
                <a:ext uri="{FF2B5EF4-FFF2-40B4-BE49-F238E27FC236}">
                  <a16:creationId xmlns:a16="http://schemas.microsoft.com/office/drawing/2014/main" id="{2504F506-12D4-C744-B588-BE697A7210E6}"/>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 name="Group 80">
            <a:extLst>
              <a:ext uri="{FF2B5EF4-FFF2-40B4-BE49-F238E27FC236}">
                <a16:creationId xmlns:a16="http://schemas.microsoft.com/office/drawing/2014/main" id="{F130B18C-FB31-9C4F-96D2-8A357D531F4A}"/>
              </a:ext>
            </a:extLst>
          </p:cNvPr>
          <p:cNvGrpSpPr>
            <a:grpSpLocks/>
          </p:cNvGrpSpPr>
          <p:nvPr/>
        </p:nvGrpSpPr>
        <p:grpSpPr bwMode="auto">
          <a:xfrm>
            <a:off x="6359525" y="2501901"/>
            <a:ext cx="762000" cy="1177925"/>
            <a:chOff x="4746" y="1528"/>
            <a:chExt cx="480" cy="742"/>
          </a:xfrm>
        </p:grpSpPr>
        <p:sp>
          <p:nvSpPr>
            <p:cNvPr id="182306" name="Line 50">
              <a:extLst>
                <a:ext uri="{FF2B5EF4-FFF2-40B4-BE49-F238E27FC236}">
                  <a16:creationId xmlns:a16="http://schemas.microsoft.com/office/drawing/2014/main" id="{0D44AB78-8C0F-F945-9B59-E188FC16281E}"/>
                </a:ext>
              </a:extLst>
            </p:cNvPr>
            <p:cNvSpPr>
              <a:spLocks noChangeShapeType="1"/>
            </p:cNvSpPr>
            <p:nvPr/>
          </p:nvSpPr>
          <p:spPr bwMode="auto">
            <a:xfrm>
              <a:off x="4964" y="1962"/>
              <a:ext cx="2" cy="308"/>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82307" name="Group 77">
              <a:extLst>
                <a:ext uri="{FF2B5EF4-FFF2-40B4-BE49-F238E27FC236}">
                  <a16:creationId xmlns:a16="http://schemas.microsoft.com/office/drawing/2014/main" id="{A8B6C80F-B5CC-7E43-8794-406F44B033F0}"/>
                </a:ext>
              </a:extLst>
            </p:cNvPr>
            <p:cNvGrpSpPr>
              <a:grpSpLocks/>
            </p:cNvGrpSpPr>
            <p:nvPr/>
          </p:nvGrpSpPr>
          <p:grpSpPr bwMode="auto">
            <a:xfrm flipH="1">
              <a:off x="4746" y="1528"/>
              <a:ext cx="480" cy="474"/>
              <a:chOff x="-44" y="1473"/>
              <a:chExt cx="981" cy="1105"/>
            </a:xfrm>
          </p:grpSpPr>
          <p:pic>
            <p:nvPicPr>
              <p:cNvPr id="182308" name="Picture 78" descr="desktop_computer_stylized_medium">
                <a:extLst>
                  <a:ext uri="{FF2B5EF4-FFF2-40B4-BE49-F238E27FC236}">
                    <a16:creationId xmlns:a16="http://schemas.microsoft.com/office/drawing/2014/main" id="{DC04EC7A-9DB1-8D4B-A590-39401A4E5E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09" name="Freeform 79">
                <a:extLst>
                  <a:ext uri="{FF2B5EF4-FFF2-40B4-BE49-F238E27FC236}">
                    <a16:creationId xmlns:a16="http://schemas.microsoft.com/office/drawing/2014/main" id="{34C9CD7A-A3A5-9A4D-AF0B-14C10AE76EE0}"/>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grpSp>
        <p:nvGrpSpPr>
          <p:cNvPr id="12" name="Group 87">
            <a:extLst>
              <a:ext uri="{FF2B5EF4-FFF2-40B4-BE49-F238E27FC236}">
                <a16:creationId xmlns:a16="http://schemas.microsoft.com/office/drawing/2014/main" id="{762D19C5-87F4-484C-BD76-E763A95657DF}"/>
              </a:ext>
            </a:extLst>
          </p:cNvPr>
          <p:cNvGrpSpPr>
            <a:grpSpLocks/>
          </p:cNvGrpSpPr>
          <p:nvPr/>
        </p:nvGrpSpPr>
        <p:grpSpPr bwMode="auto">
          <a:xfrm>
            <a:off x="3449639" y="2990850"/>
            <a:ext cx="1112837" cy="1219200"/>
            <a:chOff x="4779" y="2386"/>
            <a:chExt cx="701" cy="768"/>
          </a:xfrm>
        </p:grpSpPr>
        <p:sp>
          <p:nvSpPr>
            <p:cNvPr id="182302" name="Line 46">
              <a:extLst>
                <a:ext uri="{FF2B5EF4-FFF2-40B4-BE49-F238E27FC236}">
                  <a16:creationId xmlns:a16="http://schemas.microsoft.com/office/drawing/2014/main" id="{F890BB0B-F9F7-0541-9448-B1DC4BBE7ED4}"/>
                </a:ext>
              </a:extLst>
            </p:cNvPr>
            <p:cNvSpPr>
              <a:spLocks noChangeShapeType="1"/>
            </p:cNvSpPr>
            <p:nvPr/>
          </p:nvSpPr>
          <p:spPr bwMode="auto">
            <a:xfrm>
              <a:off x="5239" y="2812"/>
              <a:ext cx="241" cy="342"/>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82303" name="Group 84">
              <a:extLst>
                <a:ext uri="{FF2B5EF4-FFF2-40B4-BE49-F238E27FC236}">
                  <a16:creationId xmlns:a16="http://schemas.microsoft.com/office/drawing/2014/main" id="{07E544BE-A63A-7D44-ADB4-129043B67E1D}"/>
                </a:ext>
              </a:extLst>
            </p:cNvPr>
            <p:cNvGrpSpPr>
              <a:grpSpLocks/>
            </p:cNvGrpSpPr>
            <p:nvPr/>
          </p:nvGrpSpPr>
          <p:grpSpPr bwMode="auto">
            <a:xfrm>
              <a:off x="4779" y="2386"/>
              <a:ext cx="480" cy="474"/>
              <a:chOff x="-44" y="1473"/>
              <a:chExt cx="981" cy="1105"/>
            </a:xfrm>
          </p:grpSpPr>
          <p:pic>
            <p:nvPicPr>
              <p:cNvPr id="182304" name="Picture 85" descr="desktop_computer_stylized_medium">
                <a:extLst>
                  <a:ext uri="{FF2B5EF4-FFF2-40B4-BE49-F238E27FC236}">
                    <a16:creationId xmlns:a16="http://schemas.microsoft.com/office/drawing/2014/main" id="{D6EEC021-09E6-414C-A0F5-561030DA611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05" name="Freeform 86">
                <a:extLst>
                  <a:ext uri="{FF2B5EF4-FFF2-40B4-BE49-F238E27FC236}">
                    <a16:creationId xmlns:a16="http://schemas.microsoft.com/office/drawing/2014/main" id="{AE404604-A42F-1F42-BB73-86FE274E2A51}"/>
                  </a:ext>
                </a:extLst>
              </p:cNvPr>
              <p:cNvSpPr>
                <a:spLocks/>
              </p:cNvSpPr>
              <p:nvPr/>
            </p:nvSpPr>
            <p:spPr bwMode="auto">
              <a:xfrm flipH="1">
                <a:off x="374" y="1579"/>
                <a:ext cx="477" cy="506"/>
              </a:xfrm>
              <a:custGeom>
                <a:avLst/>
                <a:gdLst>
                  <a:gd name="T0" fmla="*/ 0 w 356"/>
                  <a:gd name="T1" fmla="*/ 0 h 368"/>
                  <a:gd name="T2" fmla="*/ 809087 w 356"/>
                  <a:gd name="T3" fmla="*/ 76637 h 368"/>
                  <a:gd name="T4" fmla="*/ 959808 w 356"/>
                  <a:gd name="T5" fmla="*/ 1596595 h 368"/>
                  <a:gd name="T6" fmla="*/ 211528 w 356"/>
                  <a:gd name="T7" fmla="*/ 19967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spTree>
    <p:extLst>
      <p:ext uri="{BB962C8B-B14F-4D97-AF65-F5344CB8AC3E}">
        <p14:creationId xmlns:p14="http://schemas.microsoft.com/office/powerpoint/2010/main" val="288778643"/>
      </p:ext>
    </p:extLst>
  </p:cSld>
  <p:clrMapOvr>
    <a:masterClrMapping/>
  </p:clrMapOvr>
  <p:transition spd="slow"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6266"/>
                                        </p:tgtEl>
                                        <p:attrNameLst>
                                          <p:attrName>style.visibility</p:attrName>
                                        </p:attrNameLst>
                                      </p:cBhvr>
                                      <p:to>
                                        <p:strVal val="visible"/>
                                      </p:to>
                                    </p:set>
                                    <p:animEffect transition="in" filter="dissolve">
                                      <p:cBhvr>
                                        <p:cTn id="7" dur="500"/>
                                        <p:tgtEl>
                                          <p:spTgt spid="266266"/>
                                        </p:tgtEl>
                                      </p:cBhvr>
                                    </p:animEffect>
                                  </p:childTnLst>
                                </p:cTn>
                              </p:par>
                              <p:par>
                                <p:cTn id="8" presetID="9" presetClass="entr" presetSubtype="0" fill="hold" nodeType="withEffect">
                                  <p:stCondLst>
                                    <p:cond delay="0"/>
                                  </p:stCondLst>
                                  <p:childTnLst>
                                    <p:set>
                                      <p:cBhvr>
                                        <p:cTn id="9" dur="1" fill="hold">
                                          <p:stCondLst>
                                            <p:cond delay="0"/>
                                          </p:stCondLst>
                                        </p:cTn>
                                        <p:tgtEl>
                                          <p:spTgt spid="266263"/>
                                        </p:tgtEl>
                                        <p:attrNameLst>
                                          <p:attrName>style.visibility</p:attrName>
                                        </p:attrNameLst>
                                      </p:cBhvr>
                                      <p:to>
                                        <p:strVal val="visible"/>
                                      </p:to>
                                    </p:set>
                                    <p:animEffect transition="in" filter="dissolve">
                                      <p:cBhvr>
                                        <p:cTn id="10" dur="500"/>
                                        <p:tgtEl>
                                          <p:spTgt spid="26626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66267"/>
                                        </p:tgtEl>
                                        <p:attrNameLst>
                                          <p:attrName>style.visibility</p:attrName>
                                        </p:attrNameLst>
                                      </p:cBhvr>
                                      <p:to>
                                        <p:strVal val="visible"/>
                                      </p:to>
                                    </p:set>
                                    <p:animEffect transition="in" filter="dissolve">
                                      <p:cBhvr>
                                        <p:cTn id="15" dur="500"/>
                                        <p:tgtEl>
                                          <p:spTgt spid="266267"/>
                                        </p:tgtEl>
                                      </p:cBhvr>
                                    </p:animEffect>
                                  </p:childTnLst>
                                </p:cTn>
                              </p:par>
                              <p:par>
                                <p:cTn id="16" presetID="9" presetClass="exit" presetSubtype="0" fill="hold" nodeType="withEffect">
                                  <p:stCondLst>
                                    <p:cond delay="0"/>
                                  </p:stCondLst>
                                  <p:childTnLst>
                                    <p:animEffect transition="out" filter="dissolve">
                                      <p:cBhvr>
                                        <p:cTn id="17" dur="500"/>
                                        <p:tgtEl>
                                          <p:spTgt spid="10"/>
                                        </p:tgtEl>
                                      </p:cBhvr>
                                    </p:animEffect>
                                    <p:set>
                                      <p:cBhvr>
                                        <p:cTn id="18" dur="1" fill="hold">
                                          <p:stCondLst>
                                            <p:cond delay="499"/>
                                          </p:stCondLst>
                                        </p:cTn>
                                        <p:tgtEl>
                                          <p:spTgt spid="10"/>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266264"/>
                                        </p:tgtEl>
                                        <p:attrNameLst>
                                          <p:attrName>style.visibility</p:attrName>
                                        </p:attrNameLst>
                                      </p:cBhvr>
                                      <p:to>
                                        <p:strVal val="visible"/>
                                      </p:to>
                                    </p:set>
                                    <p:animEffect transition="in" filter="dissolve">
                                      <p:cBhvr>
                                        <p:cTn id="21" dur="500"/>
                                        <p:tgtEl>
                                          <p:spTgt spid="26626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66268"/>
                                        </p:tgtEl>
                                        <p:attrNameLst>
                                          <p:attrName>style.visibility</p:attrName>
                                        </p:attrNameLst>
                                      </p:cBhvr>
                                      <p:to>
                                        <p:strVal val="visible"/>
                                      </p:to>
                                    </p:set>
                                    <p:animEffect transition="in" filter="dissolve">
                                      <p:cBhvr>
                                        <p:cTn id="26" dur="500"/>
                                        <p:tgtEl>
                                          <p:spTgt spid="266268"/>
                                        </p:tgtEl>
                                      </p:cBhvr>
                                    </p:animEffect>
                                  </p:childTnLst>
                                </p:cTn>
                              </p:par>
                              <p:par>
                                <p:cTn id="27" presetID="9" presetClass="exit" presetSubtype="0" fill="hold" nodeType="withEffect">
                                  <p:stCondLst>
                                    <p:cond delay="0"/>
                                  </p:stCondLst>
                                  <p:childTnLst>
                                    <p:animEffect transition="out" filter="dissolve">
                                      <p:cBhvr>
                                        <p:cTn id="28" dur="500"/>
                                        <p:tgtEl>
                                          <p:spTgt spid="12"/>
                                        </p:tgtEl>
                                      </p:cBhvr>
                                    </p:animEffect>
                                    <p:set>
                                      <p:cBhvr>
                                        <p:cTn id="29" dur="1" fill="hold">
                                          <p:stCondLst>
                                            <p:cond delay="499"/>
                                          </p:stCondLst>
                                        </p:cTn>
                                        <p:tgtEl>
                                          <p:spTgt spid="12"/>
                                        </p:tgtEl>
                                        <p:attrNameLst>
                                          <p:attrName>style.visibility</p:attrName>
                                        </p:attrNameLst>
                                      </p:cBhvr>
                                      <p:to>
                                        <p:strVal val="hidden"/>
                                      </p:to>
                                    </p:set>
                                  </p:childTnLst>
                                </p:cTn>
                              </p:par>
                              <p:par>
                                <p:cTn id="30" presetID="9" presetClass="entr" presetSubtype="0" fill="hold" nodeType="withEffect">
                                  <p:stCondLst>
                                    <p:cond delay="0"/>
                                  </p:stCondLst>
                                  <p:childTnLst>
                                    <p:set>
                                      <p:cBhvr>
                                        <p:cTn id="31" dur="1" fill="hold">
                                          <p:stCondLst>
                                            <p:cond delay="0"/>
                                          </p:stCondLst>
                                        </p:cTn>
                                        <p:tgtEl>
                                          <p:spTgt spid="266265"/>
                                        </p:tgtEl>
                                        <p:attrNameLst>
                                          <p:attrName>style.visibility</p:attrName>
                                        </p:attrNameLst>
                                      </p:cBhvr>
                                      <p:to>
                                        <p:strVal val="visible"/>
                                      </p:to>
                                    </p:set>
                                    <p:animEffect transition="in" filter="dissolve">
                                      <p:cBhvr>
                                        <p:cTn id="32" dur="500"/>
                                        <p:tgtEl>
                                          <p:spTgt spid="266265"/>
                                        </p:tgtEl>
                                      </p:cBhvr>
                                    </p:animEffect>
                                  </p:childTnLst>
                                </p:cTn>
                              </p:par>
                              <p:par>
                                <p:cTn id="33" presetID="3" presetClass="exit" presetSubtype="10" fill="hold" nodeType="withEffect">
                                  <p:stCondLst>
                                    <p:cond delay="0"/>
                                  </p:stCondLst>
                                  <p:childTnLst>
                                    <p:animEffect transition="out" filter="blinds(horizontal)">
                                      <p:cBhvr>
                                        <p:cTn id="34" dur="500"/>
                                        <p:tgtEl>
                                          <p:spTgt spid="266263"/>
                                        </p:tgtEl>
                                      </p:cBhvr>
                                    </p:animEffect>
                                    <p:set>
                                      <p:cBhvr>
                                        <p:cTn id="35" dur="1" fill="hold">
                                          <p:stCondLst>
                                            <p:cond delay="499"/>
                                          </p:stCondLst>
                                        </p:cTn>
                                        <p:tgtEl>
                                          <p:spTgt spid="266263"/>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66269"/>
                                        </p:tgtEl>
                                        <p:attrNameLst>
                                          <p:attrName>style.visibility</p:attrName>
                                        </p:attrNameLst>
                                      </p:cBhvr>
                                      <p:to>
                                        <p:strVal val="visible"/>
                                      </p:to>
                                    </p:set>
                                    <p:animEffect transition="in" filter="dissolve">
                                      <p:cBhvr>
                                        <p:cTn id="40" dur="500"/>
                                        <p:tgtEl>
                                          <p:spTgt spid="266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66" grpId="0"/>
      <p:bldP spid="266267" grpId="0"/>
      <p:bldP spid="266268" grpId="0"/>
      <p:bldP spid="266269"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P2P applications</a:t>
            </a:r>
          </a:p>
          <a:p>
            <a:pPr marL="349250" indent="-349250">
              <a:buClr>
                <a:srgbClr val="0000A8"/>
              </a:buClr>
            </a:pPr>
            <a:r>
              <a:rPr lang="en-US" altLang="en-US" sz="3200" dirty="0">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99</a:t>
            </a:fld>
            <a:endParaRPr lang="en-US" dirty="0"/>
          </a:p>
        </p:txBody>
      </p:sp>
    </p:spTree>
    <p:extLst>
      <p:ext uri="{BB962C8B-B14F-4D97-AF65-F5344CB8AC3E}">
        <p14:creationId xmlns:p14="http://schemas.microsoft.com/office/powerpoint/2010/main" val="2190819263"/>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20682</TotalTime>
  <Words>11781</Words>
  <Application>Microsoft Macintosh PowerPoint</Application>
  <PresentationFormat>Widescreen</PresentationFormat>
  <Paragraphs>2463</Paragraphs>
  <Slides>128</Slides>
  <Notes>110</Notes>
  <HiddenSlides>14</HiddenSlides>
  <MMClips>0</MMClips>
  <ScaleCrop>false</ScaleCrop>
  <HeadingPairs>
    <vt:vector size="8" baseType="variant">
      <vt:variant>
        <vt:lpstr>Fonts Used</vt:lpstr>
      </vt:variant>
      <vt:variant>
        <vt:i4>13</vt:i4>
      </vt:variant>
      <vt:variant>
        <vt:lpstr>Theme</vt:lpstr>
      </vt:variant>
      <vt:variant>
        <vt:i4>2</vt:i4>
      </vt:variant>
      <vt:variant>
        <vt:lpstr>Embedded OLE Servers</vt:lpstr>
      </vt:variant>
      <vt:variant>
        <vt:i4>1</vt:i4>
      </vt:variant>
      <vt:variant>
        <vt:lpstr>Slide Titles</vt:lpstr>
      </vt:variant>
      <vt:variant>
        <vt:i4>128</vt:i4>
      </vt:variant>
    </vt:vector>
  </HeadingPairs>
  <TitlesOfParts>
    <vt:vector size="144" baseType="lpstr">
      <vt:lpstr>ＭＳ Ｐゴシック</vt:lpstr>
      <vt:lpstr>Arial</vt:lpstr>
      <vt:lpstr>Arial Narrow</vt:lpstr>
      <vt:lpstr>Calibri</vt:lpstr>
      <vt:lpstr>Calibri Light</vt:lpstr>
      <vt:lpstr>Comic Sans MS</vt:lpstr>
      <vt:lpstr>Courier</vt:lpstr>
      <vt:lpstr>Courier New</vt:lpstr>
      <vt:lpstr>Gill Sans MT</vt:lpstr>
      <vt:lpstr>Tahoma</vt:lpstr>
      <vt:lpstr>Times New Roman</vt:lpstr>
      <vt:lpstr>Wingdings</vt:lpstr>
      <vt:lpstr>ZapfDingbats</vt:lpstr>
      <vt:lpstr>Office Theme</vt:lpstr>
      <vt:lpstr>1_Office Theme</vt:lpstr>
      <vt:lpstr>Chart</vt:lpstr>
      <vt:lpstr>Chapter 2: Application Layer</vt:lpstr>
      <vt:lpstr>Application layer: goals</vt:lpstr>
      <vt:lpstr>Application layer: overview</vt:lpstr>
      <vt:lpstr>Creating a network app</vt:lpstr>
      <vt:lpstr>Client-server paradigm</vt:lpstr>
      <vt:lpstr>Peer-peer architecture</vt:lpstr>
      <vt:lpstr>Processes communicating</vt:lpstr>
      <vt:lpstr>Sockets</vt:lpstr>
      <vt:lpstr>Addressing processes</vt:lpstr>
      <vt:lpstr>An application-layer protocol defines:</vt:lpstr>
      <vt:lpstr>What transport service does an app need?</vt:lpstr>
      <vt:lpstr>Transport service requirements: common apps</vt:lpstr>
      <vt:lpstr>Internet transport protocols services</vt:lpstr>
      <vt:lpstr>Internet applications, and transport protocols</vt:lpstr>
      <vt:lpstr>Securing TCP</vt:lpstr>
      <vt:lpstr>Application layer: overview</vt:lpstr>
      <vt:lpstr>Web and HTTP </vt:lpstr>
      <vt:lpstr>4 Questions in Web and HTTP </vt:lpstr>
      <vt:lpstr>Web and Web browser</vt:lpstr>
      <vt:lpstr>Web page source (example)</vt:lpstr>
      <vt:lpstr>Web page</vt:lpstr>
      <vt:lpstr>4 Questions in Web and HTTP </vt:lpstr>
      <vt:lpstr>HTTP overview</vt:lpstr>
      <vt:lpstr>HTTP overview (continued)</vt:lpstr>
      <vt:lpstr>HTTP connections: two types</vt:lpstr>
      <vt:lpstr>Non-persistent HTTP: example</vt:lpstr>
      <vt:lpstr>Non-persistent HTTP: example (cont.)</vt:lpstr>
      <vt:lpstr>Non-persistent HTTP: response time</vt:lpstr>
      <vt:lpstr>Persistent HTTP (HTTP 1.1)</vt:lpstr>
      <vt:lpstr>Non-persistent HTTP vs. persistent HTTP </vt:lpstr>
      <vt:lpstr>4 Questions in Web and HTTP </vt:lpstr>
      <vt:lpstr>HTTP request message</vt:lpstr>
      <vt:lpstr>HTTP request message: general format</vt:lpstr>
      <vt:lpstr>Other HTTP request messages</vt:lpstr>
      <vt:lpstr>Demo: try out HTTP (client side) for yourself</vt:lpstr>
      <vt:lpstr>HTTP response message</vt:lpstr>
      <vt:lpstr>HTTP response status codes</vt:lpstr>
      <vt:lpstr>HTTP response status codes (more, optional)</vt:lpstr>
      <vt:lpstr>4 Questions in Web and HTTP </vt:lpstr>
      <vt:lpstr>Maintaining user/server state: cookies</vt:lpstr>
      <vt:lpstr>Maintaining user/server state: cookies</vt:lpstr>
      <vt:lpstr>Maintaining user/server state: cookies</vt:lpstr>
      <vt:lpstr>HTTP cookies: comments</vt:lpstr>
      <vt:lpstr>PowerPoint Presentation</vt:lpstr>
      <vt:lpstr>PowerPoint Presentation</vt:lpstr>
      <vt:lpstr>PowerPoint Presentation</vt:lpstr>
      <vt:lpstr>PowerPoint Presentation</vt:lpstr>
      <vt:lpstr>PowerPoint Presentation</vt:lpstr>
      <vt:lpstr>PowerPoint Presentation</vt:lpstr>
      <vt:lpstr>Web caches</vt:lpstr>
      <vt:lpstr>Web caches (aka proxy servers)</vt:lpstr>
      <vt:lpstr>Caching example</vt:lpstr>
      <vt:lpstr>Option 1: buy a faster access link</vt:lpstr>
      <vt:lpstr>Option 2: install a web cache</vt:lpstr>
      <vt:lpstr>Calculating access link utilization, end-end delay with cache:</vt:lpstr>
      <vt:lpstr>Browser caching: Conditional GET</vt:lpstr>
      <vt:lpstr>HTTP/2</vt:lpstr>
      <vt:lpstr>HTTP/2</vt:lpstr>
      <vt:lpstr>HTTP/2: mitigating HOL blocking</vt:lpstr>
      <vt:lpstr>HTTP/2: mitigating HOL blocking</vt:lpstr>
      <vt:lpstr>HTTP/2 to HTTP/3</vt:lpstr>
      <vt:lpstr>Application layer: overview</vt:lpstr>
      <vt:lpstr>E-mail</vt:lpstr>
      <vt:lpstr>E-mail: mail servers</vt:lpstr>
      <vt:lpstr>SMTP RFC (5321)</vt:lpstr>
      <vt:lpstr>Scenario: Alice sends e-mail to Bob</vt:lpstr>
      <vt:lpstr>Sample SMTP interaction</vt:lpstr>
      <vt:lpstr>SMTP: observations</vt:lpstr>
      <vt:lpstr>Mail message format</vt:lpstr>
      <vt:lpstr>Retrieving email: mail access protocols</vt:lpstr>
      <vt:lpstr>Application Layer: Overview</vt:lpstr>
      <vt:lpstr>DNS: Domain Name System</vt:lpstr>
      <vt:lpstr>DNS: services, structure</vt:lpstr>
      <vt:lpstr>Thinking about the DNS</vt:lpstr>
      <vt:lpstr>DNS: a distributed, hierarchical database</vt:lpstr>
      <vt:lpstr>DNS: root name servers</vt:lpstr>
      <vt:lpstr>DNS: root name servers</vt:lpstr>
      <vt:lpstr>Top-Level Domain, and authoritative servers</vt:lpstr>
      <vt:lpstr>Local DNS name servers</vt:lpstr>
      <vt:lpstr>DNS name resolution: iterated query</vt:lpstr>
      <vt:lpstr>DNS name resolution: recursive query</vt:lpstr>
      <vt:lpstr>Caching DNS Information</vt:lpstr>
      <vt:lpstr>DNS records</vt:lpstr>
      <vt:lpstr>Demo: Try DNS yourself (nslookup)</vt:lpstr>
      <vt:lpstr>More at demo-nslookup</vt:lpstr>
      <vt:lpstr>DNS protocol messages</vt:lpstr>
      <vt:lpstr>DNS protocol messages</vt:lpstr>
      <vt:lpstr>Getting your info into the DNS</vt:lpstr>
      <vt:lpstr>DNS security</vt:lpstr>
      <vt:lpstr>Pure P2P architecture</vt:lpstr>
      <vt:lpstr>File distribution: client-server vs. P2P</vt:lpstr>
      <vt:lpstr>File distribution time: client-server</vt:lpstr>
      <vt:lpstr>File distribution time: P2P</vt:lpstr>
      <vt:lpstr>PowerPoint Presentation</vt:lpstr>
      <vt:lpstr>P2P file distribution: BitTorrent </vt:lpstr>
      <vt:lpstr>PowerPoint Presentation</vt:lpstr>
      <vt:lpstr>BitTorrent: requesting, sending file chunks</vt:lpstr>
      <vt:lpstr>BitTorrent: tit-for-tat</vt:lpstr>
      <vt:lpstr>Application layer: overview</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Streaming at Scale? </vt:lpstr>
      <vt:lpstr>Content distribution networks (CDNs)</vt:lpstr>
      <vt:lpstr>Content distribution networks (CDNs)</vt:lpstr>
      <vt:lpstr>Content distribution networks (CDNs)</vt:lpstr>
      <vt:lpstr>Content distribution networks (CDNs)</vt:lpstr>
      <vt:lpstr>CDN content access: a closer look</vt:lpstr>
      <vt:lpstr>Case study: Netflix</vt:lpstr>
      <vt:lpstr>Application layer: overview</vt:lpstr>
      <vt:lpstr>Socket programming </vt:lpstr>
      <vt:lpstr>Socket programming </vt:lpstr>
      <vt:lpstr>Socket programming with UDP</vt:lpstr>
      <vt:lpstr>Client/server socket interaction: UDP</vt:lpstr>
      <vt:lpstr>Example app: UDP client</vt:lpstr>
      <vt:lpstr>Example app: UDP server</vt:lpstr>
      <vt:lpstr>Socket programming with TCP</vt:lpstr>
      <vt:lpstr>Client/server socket interaction: TCP</vt:lpstr>
      <vt:lpstr>Example app: TCP client</vt:lpstr>
      <vt:lpstr>Example app: TCP server</vt:lpstr>
      <vt:lpstr>Chapter 2: Summary</vt:lpstr>
      <vt:lpstr>Chapter 2: Summary</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Peng, Chunyi</cp:lastModifiedBy>
  <cp:revision>350</cp:revision>
  <dcterms:created xsi:type="dcterms:W3CDTF">2020-01-18T07:24:59Z</dcterms:created>
  <dcterms:modified xsi:type="dcterms:W3CDTF">2025-01-23T16:19:03Z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4044bd30-2ed7-4c9d-9d12-46200872a97b_Enabled">
    <vt:lpwstr>true</vt:lpwstr>
  </property>
  <property fmtid="{D5CDD505-2E9C-101B-9397-08002B2CF9AE}" pid="3" name="MSIP_Label_4044bd30-2ed7-4c9d-9d12-46200872a97b_SetDate">
    <vt:lpwstr>2023-01-17T15:07:49Z</vt:lpwstr>
  </property>
  <property fmtid="{D5CDD505-2E9C-101B-9397-08002B2CF9AE}" pid="4" name="MSIP_Label_4044bd30-2ed7-4c9d-9d12-46200872a97b_Method">
    <vt:lpwstr>Standard</vt:lpwstr>
  </property>
  <property fmtid="{D5CDD505-2E9C-101B-9397-08002B2CF9AE}" pid="5" name="MSIP_Label_4044bd30-2ed7-4c9d-9d12-46200872a97b_Name">
    <vt:lpwstr>defa4170-0d19-0005-0004-bc88714345d2</vt:lpwstr>
  </property>
  <property fmtid="{D5CDD505-2E9C-101B-9397-08002B2CF9AE}" pid="6" name="MSIP_Label_4044bd30-2ed7-4c9d-9d12-46200872a97b_SiteId">
    <vt:lpwstr>4130bd39-7c53-419c-b1e5-8758d6d63f21</vt:lpwstr>
  </property>
  <property fmtid="{D5CDD505-2E9C-101B-9397-08002B2CF9AE}" pid="7" name="MSIP_Label_4044bd30-2ed7-4c9d-9d12-46200872a97b_ActionId">
    <vt:lpwstr>58d84227-d35c-4ce1-8d57-26bd64f57b81</vt:lpwstr>
  </property>
  <property fmtid="{D5CDD505-2E9C-101B-9397-08002B2CF9AE}" pid="8" name="MSIP_Label_4044bd30-2ed7-4c9d-9d12-46200872a97b_ContentBits">
    <vt:lpwstr>0</vt:lpwstr>
  </property>
</Properties>
</file>