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94"/>
  </p:notesMasterIdLst>
  <p:sldIdLst>
    <p:sldId id="622" r:id="rId2"/>
    <p:sldId id="501" r:id="rId3"/>
    <p:sldId id="964" r:id="rId4"/>
    <p:sldId id="1047" r:id="rId5"/>
    <p:sldId id="1154" r:id="rId6"/>
    <p:sldId id="1086" r:id="rId7"/>
    <p:sldId id="1048" r:id="rId8"/>
    <p:sldId id="1153" r:id="rId9"/>
    <p:sldId id="1049" r:id="rId10"/>
    <p:sldId id="1041" r:id="rId11"/>
    <p:sldId id="1155" r:id="rId12"/>
    <p:sldId id="1156" r:id="rId13"/>
    <p:sldId id="1157" r:id="rId14"/>
    <p:sldId id="1158" r:id="rId15"/>
    <p:sldId id="1159" r:id="rId16"/>
    <p:sldId id="1050" r:id="rId17"/>
    <p:sldId id="1051" r:id="rId18"/>
    <p:sldId id="1052" r:id="rId19"/>
    <p:sldId id="1053" r:id="rId20"/>
    <p:sldId id="1054" r:id="rId21"/>
    <p:sldId id="1055" r:id="rId22"/>
    <p:sldId id="1160" r:id="rId23"/>
    <p:sldId id="1042" r:id="rId24"/>
    <p:sldId id="1161" r:id="rId25"/>
    <p:sldId id="1162" r:id="rId26"/>
    <p:sldId id="1163" r:id="rId27"/>
    <p:sldId id="1164" r:id="rId28"/>
    <p:sldId id="1165" r:id="rId29"/>
    <p:sldId id="1166" r:id="rId30"/>
    <p:sldId id="1167" r:id="rId31"/>
    <p:sldId id="1058" r:id="rId32"/>
    <p:sldId id="1168" r:id="rId33"/>
    <p:sldId id="1169" r:id="rId34"/>
    <p:sldId id="1170" r:id="rId35"/>
    <p:sldId id="620" r:id="rId36"/>
    <p:sldId id="1171" r:id="rId37"/>
    <p:sldId id="1043" r:id="rId38"/>
    <p:sldId id="628" r:id="rId39"/>
    <p:sldId id="1061" r:id="rId40"/>
    <p:sldId id="1213" r:id="rId41"/>
    <p:sldId id="1214" r:id="rId42"/>
    <p:sldId id="1215" r:id="rId43"/>
    <p:sldId id="1062" r:id="rId44"/>
    <p:sldId id="1063" r:id="rId45"/>
    <p:sldId id="1064" r:id="rId46"/>
    <p:sldId id="781" r:id="rId47"/>
    <p:sldId id="632" r:id="rId48"/>
    <p:sldId id="1066" r:id="rId49"/>
    <p:sldId id="633" r:id="rId50"/>
    <p:sldId id="1067" r:id="rId51"/>
    <p:sldId id="1083" r:id="rId52"/>
    <p:sldId id="1068" r:id="rId53"/>
    <p:sldId id="1069" r:id="rId54"/>
    <p:sldId id="771" r:id="rId55"/>
    <p:sldId id="1070" r:id="rId56"/>
    <p:sldId id="772" r:id="rId57"/>
    <p:sldId id="773" r:id="rId58"/>
    <p:sldId id="645" r:id="rId59"/>
    <p:sldId id="646" r:id="rId60"/>
    <p:sldId id="1071" r:id="rId61"/>
    <p:sldId id="1072" r:id="rId62"/>
    <p:sldId id="647" r:id="rId63"/>
    <p:sldId id="648" r:id="rId64"/>
    <p:sldId id="775" r:id="rId65"/>
    <p:sldId id="666" r:id="rId66"/>
    <p:sldId id="1074" r:id="rId67"/>
    <p:sldId id="774" r:id="rId68"/>
    <p:sldId id="1075" r:id="rId69"/>
    <p:sldId id="651" r:id="rId70"/>
    <p:sldId id="1076" r:id="rId71"/>
    <p:sldId id="1204" r:id="rId72"/>
    <p:sldId id="653" r:id="rId73"/>
    <p:sldId id="1103" r:id="rId74"/>
    <p:sldId id="1205" r:id="rId75"/>
    <p:sldId id="1078" r:id="rId76"/>
    <p:sldId id="1223" r:id="rId77"/>
    <p:sldId id="1079" r:id="rId78"/>
    <p:sldId id="656" r:id="rId79"/>
    <p:sldId id="1080" r:id="rId80"/>
    <p:sldId id="1082" r:id="rId81"/>
    <p:sldId id="1206" r:id="rId82"/>
    <p:sldId id="783" r:id="rId83"/>
    <p:sldId id="1081" r:id="rId84"/>
    <p:sldId id="1207" r:id="rId85"/>
    <p:sldId id="661" r:id="rId86"/>
    <p:sldId id="1087" r:id="rId87"/>
    <p:sldId id="1208" r:id="rId88"/>
    <p:sldId id="674" r:id="rId89"/>
    <p:sldId id="1225" r:id="rId90"/>
    <p:sldId id="1097" r:id="rId91"/>
    <p:sldId id="1092" r:id="rId92"/>
    <p:sldId id="1209" r:id="rId93"/>
    <p:sldId id="1210" r:id="rId94"/>
    <p:sldId id="679" r:id="rId95"/>
    <p:sldId id="1211" r:id="rId96"/>
    <p:sldId id="1212" r:id="rId97"/>
    <p:sldId id="680" r:id="rId98"/>
    <p:sldId id="681" r:id="rId99"/>
    <p:sldId id="1044" r:id="rId100"/>
    <p:sldId id="1096" r:id="rId101"/>
    <p:sldId id="1203" r:id="rId102"/>
    <p:sldId id="1098" r:id="rId103"/>
    <p:sldId id="1099" r:id="rId104"/>
    <p:sldId id="1100" r:id="rId105"/>
    <p:sldId id="1101" r:id="rId106"/>
    <p:sldId id="1102" r:id="rId107"/>
    <p:sldId id="1104" r:id="rId108"/>
    <p:sldId id="1108" r:id="rId109"/>
    <p:sldId id="1240" r:id="rId110"/>
    <p:sldId id="1106" r:id="rId111"/>
    <p:sldId id="1107" r:id="rId112"/>
    <p:sldId id="1110" r:id="rId113"/>
    <p:sldId id="1111" r:id="rId114"/>
    <p:sldId id="1112" r:id="rId115"/>
    <p:sldId id="1124" r:id="rId116"/>
    <p:sldId id="1125" r:id="rId117"/>
    <p:sldId id="1113" r:id="rId118"/>
    <p:sldId id="1199" r:id="rId119"/>
    <p:sldId id="701" r:id="rId120"/>
    <p:sldId id="702" r:id="rId121"/>
    <p:sldId id="1238" r:id="rId122"/>
    <p:sldId id="1114" r:id="rId123"/>
    <p:sldId id="1115" r:id="rId124"/>
    <p:sldId id="1116" r:id="rId125"/>
    <p:sldId id="1200" r:id="rId126"/>
    <p:sldId id="1201" r:id="rId127"/>
    <p:sldId id="1117" r:id="rId128"/>
    <p:sldId id="708" r:id="rId129"/>
    <p:sldId id="1119" r:id="rId130"/>
    <p:sldId id="711" r:id="rId131"/>
    <p:sldId id="1045" r:id="rId132"/>
    <p:sldId id="1123" r:id="rId133"/>
    <p:sldId id="1121" r:id="rId134"/>
    <p:sldId id="1195" r:id="rId135"/>
    <p:sldId id="1196" r:id="rId136"/>
    <p:sldId id="1126" r:id="rId137"/>
    <p:sldId id="1127" r:id="rId138"/>
    <p:sldId id="1128" r:id="rId139"/>
    <p:sldId id="1131" r:id="rId140"/>
    <p:sldId id="1129" r:id="rId141"/>
    <p:sldId id="1130" r:id="rId142"/>
    <p:sldId id="1197" r:id="rId143"/>
    <p:sldId id="1239" r:id="rId144"/>
    <p:sldId id="340" r:id="rId145"/>
    <p:sldId id="1184" r:id="rId146"/>
    <p:sldId id="1046" r:id="rId147"/>
    <p:sldId id="728" r:id="rId148"/>
    <p:sldId id="787" r:id="rId149"/>
    <p:sldId id="1226" r:id="rId150"/>
    <p:sldId id="1234" r:id="rId151"/>
    <p:sldId id="1228" r:id="rId152"/>
    <p:sldId id="1235" r:id="rId153"/>
    <p:sldId id="1236" r:id="rId154"/>
    <p:sldId id="779" r:id="rId155"/>
    <p:sldId id="729" r:id="rId156"/>
    <p:sldId id="788" r:id="rId157"/>
    <p:sldId id="731" r:id="rId158"/>
    <p:sldId id="732" r:id="rId159"/>
    <p:sldId id="733" r:id="rId160"/>
    <p:sldId id="734" r:id="rId161"/>
    <p:sldId id="514" r:id="rId162"/>
    <p:sldId id="735" r:id="rId163"/>
    <p:sldId id="736" r:id="rId164"/>
    <p:sldId id="520" r:id="rId165"/>
    <p:sldId id="737" r:id="rId166"/>
    <p:sldId id="1230" r:id="rId167"/>
    <p:sldId id="1231" r:id="rId168"/>
    <p:sldId id="1232" r:id="rId169"/>
    <p:sldId id="1237" r:id="rId170"/>
    <p:sldId id="738" r:id="rId171"/>
    <p:sldId id="1233" r:id="rId172"/>
    <p:sldId id="740" r:id="rId173"/>
    <p:sldId id="741" r:id="rId174"/>
    <p:sldId id="742" r:id="rId175"/>
    <p:sldId id="778" r:id="rId176"/>
    <p:sldId id="743" r:id="rId177"/>
    <p:sldId id="745" r:id="rId178"/>
    <p:sldId id="256" r:id="rId179"/>
    <p:sldId id="777" r:id="rId180"/>
    <p:sldId id="768" r:id="rId181"/>
    <p:sldId id="770" r:id="rId182"/>
    <p:sldId id="766" r:id="rId183"/>
    <p:sldId id="1146" r:id="rId184"/>
    <p:sldId id="1147" r:id="rId185"/>
    <p:sldId id="1141" r:id="rId186"/>
    <p:sldId id="1183" r:id="rId187"/>
    <p:sldId id="1185" r:id="rId188"/>
    <p:sldId id="1186" r:id="rId189"/>
    <p:sldId id="1187" r:id="rId190"/>
    <p:sldId id="1188" r:id="rId191"/>
    <p:sldId id="1189" r:id="rId192"/>
    <p:sldId id="1142" r:id="rId19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C6CDF"/>
    <a:srgbClr val="0000A3"/>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90680"/>
  </p:normalViewPr>
  <p:slideViewPr>
    <p:cSldViewPr snapToGrid="0" snapToObjects="1">
      <p:cViewPr varScale="1">
        <p:scale>
          <a:sx n="109" d="100"/>
          <a:sy n="109" d="100"/>
        </p:scale>
        <p:origin x="216" y="328"/>
      </p:cViewPr>
      <p:guideLst/>
    </p:cSldViewPr>
  </p:slideViewPr>
  <p:outlineViewPr>
    <p:cViewPr>
      <p:scale>
        <a:sx n="33" d="100"/>
        <a:sy n="33" d="100"/>
      </p:scale>
      <p:origin x="0" y="-25744"/>
    </p:cViewPr>
  </p:outlin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notesMaster" Target="notesMasters/notesMaster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presProps" Target="presProps.xml"/><Relationship Id="rId190" Type="http://schemas.openxmlformats.org/officeDocument/2006/relationships/slide" Target="slides/slide189.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viewProps" Target="viewProps.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theme" Target="theme/theme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tableStyles" Target="tableStyles.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2/26/25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a:extLst>
              <a:ext uri="{FF2B5EF4-FFF2-40B4-BE49-F238E27FC236}">
                <a16:creationId xmlns:a16="http://schemas.microsoft.com/office/drawing/2014/main" id="{0216F77A-C26F-114B-8E65-689C5DE08F8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1600">
                <a:solidFill>
                  <a:schemeClr val="tx1"/>
                </a:solidFill>
                <a:latin typeface="Tahoma" panose="020B0604030504040204" pitchFamily="34" charset="0"/>
                <a:ea typeface="ＭＳ Ｐゴシック" panose="020B0600070205080204" pitchFamily="34" charset="-128"/>
              </a:defRPr>
            </a:lvl1pPr>
            <a:lvl2pPr marL="742950" indent="-285750" defTabSz="966788">
              <a:defRPr sz="1600">
                <a:solidFill>
                  <a:schemeClr val="tx1"/>
                </a:solidFill>
                <a:latin typeface="Tahoma" panose="020B0604030504040204" pitchFamily="34" charset="0"/>
                <a:ea typeface="ＭＳ Ｐゴシック" panose="020B0600070205080204" pitchFamily="34" charset="-128"/>
              </a:defRPr>
            </a:lvl2pPr>
            <a:lvl3pPr marL="1143000" indent="-228600" defTabSz="966788">
              <a:defRPr sz="1600">
                <a:solidFill>
                  <a:schemeClr val="tx1"/>
                </a:solidFill>
                <a:latin typeface="Tahoma" panose="020B0604030504040204" pitchFamily="34" charset="0"/>
                <a:ea typeface="ＭＳ Ｐゴシック" panose="020B0600070205080204" pitchFamily="34" charset="-128"/>
              </a:defRPr>
            </a:lvl3pPr>
            <a:lvl4pPr marL="1600200" indent="-228600" defTabSz="966788">
              <a:defRPr sz="1600">
                <a:solidFill>
                  <a:schemeClr val="tx1"/>
                </a:solidFill>
                <a:latin typeface="Tahoma" panose="020B0604030504040204" pitchFamily="34" charset="0"/>
                <a:ea typeface="ＭＳ Ｐゴシック" panose="020B0600070205080204" pitchFamily="34" charset="-128"/>
              </a:defRPr>
            </a:lvl4pPr>
            <a:lvl5pPr marL="2057400" indent="-228600" defTabSz="966788">
              <a:defRPr sz="1600">
                <a:solidFill>
                  <a:schemeClr val="tx1"/>
                </a:solidFill>
                <a:latin typeface="Tahoma" panose="020B060403050404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00C81909-AC00-1048-B724-FD2498B9A1D4}" type="slidenum">
              <a:rPr lang="en-US" altLang="en-US" sz="1300">
                <a:latin typeface="Times New Roman" panose="02020603050405020304" pitchFamily="18" charset="0"/>
              </a:rPr>
              <a:pPr/>
              <a:t>1</a:t>
            </a:fld>
            <a:endParaRPr lang="en-US" altLang="en-US" sz="1300">
              <a:latin typeface="Times New Roman" panose="02020603050405020304" pitchFamily="18" charset="0"/>
            </a:endParaRPr>
          </a:p>
        </p:txBody>
      </p:sp>
      <p:sp>
        <p:nvSpPr>
          <p:cNvPr id="29698" name="Rectangle 2">
            <a:extLst>
              <a:ext uri="{FF2B5EF4-FFF2-40B4-BE49-F238E27FC236}">
                <a16:creationId xmlns:a16="http://schemas.microsoft.com/office/drawing/2014/main" id="{E534B522-6AA4-1C4A-B169-1BCA975952C7}"/>
              </a:ext>
            </a:extLst>
          </p:cNvPr>
          <p:cNvSpPr>
            <a:spLocks noGrp="1" noRot="1" noChangeAspect="1" noChangeArrowheads="1" noTextEdit="1"/>
          </p:cNvSpPr>
          <p:nvPr>
            <p:ph type="sldImg"/>
          </p:nvPr>
        </p:nvSpPr>
        <p:spPr>
          <a:ln/>
        </p:spPr>
      </p:sp>
      <p:sp>
        <p:nvSpPr>
          <p:cNvPr id="29699" name="Rectangle 3">
            <a:extLst>
              <a:ext uri="{FF2B5EF4-FFF2-40B4-BE49-F238E27FC236}">
                <a16:creationId xmlns:a16="http://schemas.microsoft.com/office/drawing/2014/main" id="{48107AB7-9655-CF4F-B40C-B5CC4DAFC45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Now we look at the Internet protocol stack. There are five layers. We take a top-down approach, first covering the application layer and then to physical layer.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app layer is distributed over multiple end systems. This protocol allows the application in one end can communicate with the app layer in another end. </a:t>
            </a:r>
          </a:p>
          <a:p>
            <a:r>
              <a:rPr lang="en-US" altLang="en-US">
                <a:latin typeface="Times New Roman" panose="02020603050405020304" pitchFamily="18" charset="0"/>
                <a:ea typeface="ＭＳ Ｐゴシック" panose="020B0600070205080204" pitchFamily="34" charset="-128"/>
              </a:rPr>
              <a:t>Transport layer is responsible for data transfer in support of various applications. </a:t>
            </a:r>
          </a:p>
          <a:p>
            <a:r>
              <a:rPr lang="en-US" altLang="en-US">
                <a:latin typeface="Times New Roman" panose="02020603050405020304" pitchFamily="18" charset="0"/>
                <a:ea typeface="ＭＳ Ｐゴシック" panose="020B0600070205080204" pitchFamily="34" charset="-128"/>
              </a:rPr>
              <a:t>Network layer: route from source to dest</a:t>
            </a:r>
          </a:p>
          <a:p>
            <a:r>
              <a:rPr lang="en-US" altLang="en-US">
                <a:latin typeface="Times New Roman" panose="02020603050405020304" pitchFamily="18" charset="0"/>
                <a:ea typeface="ＭＳ Ｐゴシック" panose="020B0600070205080204" pitchFamily="34" charset="-128"/>
              </a:rPr>
              <a:t>Link:            data transfer between neighbors </a:t>
            </a:r>
          </a:p>
          <a:p>
            <a:r>
              <a:rPr lang="en-US" altLang="en-US">
                <a:latin typeface="Times New Roman" panose="02020603050405020304" pitchFamily="18" charset="0"/>
                <a:ea typeface="ＭＳ Ｐゴシック" panose="020B0600070205080204" pitchFamily="34" charset="-128"/>
              </a:rPr>
              <a:t>PHY:           move each bit from one node to another.</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layering: decompose the delivery into fundamental components ===</a:t>
            </a:r>
          </a:p>
          <a:p>
            <a:r>
              <a:rPr lang="en-US" altLang="en-US">
                <a:latin typeface="Times New Roman" panose="02020603050405020304" pitchFamily="18" charset="0"/>
                <a:ea typeface="ＭＳ Ｐゴシック" panose="020B0600070205080204" pitchFamily="34" charset="-128"/>
              </a:rPr>
              <a:t>(view from Scott Shenker)</a:t>
            </a:r>
          </a:p>
          <a:p>
            <a:r>
              <a:rPr lang="en-US" altLang="en-US">
                <a:latin typeface="Times New Roman" panose="02020603050405020304" pitchFamily="18" charset="0"/>
                <a:ea typeface="ＭＳ Ｐゴシック" panose="020B0600070205080204" pitchFamily="34" charset="-128"/>
              </a:rPr>
              <a:t>Applications</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R</a:t>
            </a:r>
            <a:r>
              <a:rPr lang="is-IS" altLang="en-US">
                <a:latin typeface="Times New Roman" panose="02020603050405020304" pitchFamily="18" charset="0"/>
                <a:ea typeface="ＭＳ Ｐゴシック" panose="020B0600070205080204" pitchFamily="34" charset="-128"/>
              </a:rPr>
              <a:t>eliable (or unreliable) transport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global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local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Physical transfer of bits </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Application: message</a:t>
            </a:r>
          </a:p>
          <a:p>
            <a:r>
              <a:rPr lang="en-US" altLang="en-US">
                <a:latin typeface="Times New Roman" panose="02020603050405020304" pitchFamily="18" charset="0"/>
                <a:ea typeface="ＭＳ Ｐゴシック" panose="020B0600070205080204" pitchFamily="34" charset="-128"/>
              </a:rPr>
              <a:t>Transport:  segment</a:t>
            </a:r>
          </a:p>
          <a:p>
            <a:r>
              <a:rPr lang="en-US" altLang="en-US">
                <a:latin typeface="Times New Roman" panose="02020603050405020304" pitchFamily="18" charset="0"/>
                <a:ea typeface="ＭＳ Ｐゴシック" panose="020B0600070205080204" pitchFamily="34" charset="-128"/>
              </a:rPr>
              <a:t>Network:   datagram</a:t>
            </a:r>
          </a:p>
          <a:p>
            <a:r>
              <a:rPr lang="en-US" altLang="en-US">
                <a:latin typeface="Times New Roman" panose="02020603050405020304" pitchFamily="18" charset="0"/>
                <a:ea typeface="ＭＳ Ｐゴシック" panose="020B0600070205080204" pitchFamily="34" charset="-128"/>
              </a:rPr>
              <a:t>Link:        frame</a:t>
            </a:r>
          </a:p>
          <a:p>
            <a:r>
              <a:rPr lang="en-US" altLang="en-US">
                <a:latin typeface="Times New Roman" panose="02020603050405020304" pitchFamily="18" charset="0"/>
                <a:ea typeface="ＭＳ Ｐゴシック" panose="020B0600070205080204" pitchFamily="34" charset="-128"/>
              </a:rPr>
              <a:t>Generally speaking: packet</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t>
            </a:r>
            <a:r>
              <a:rPr lang="en-US" dirty="0" err="1"/>
              <a:t>ACKnowledig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9E70C-81DD-29C5-37DC-593F141E53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B06581-C15A-6E15-203A-FC2680625BC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F0815A-9C2C-A26B-1B30-6EAFBA357632}"/>
              </a:ext>
            </a:extLst>
          </p:cNvPr>
          <p:cNvSpPr>
            <a:spLocks noGrp="1"/>
          </p:cNvSpPr>
          <p:nvPr>
            <p:ph type="body" idx="1"/>
          </p:nvPr>
        </p:nvSpPr>
        <p:spPr/>
        <p:txBody>
          <a:bodyPr/>
          <a:lstStyle/>
          <a:p>
            <a:endParaRPr lang="en-US" dirty="0"/>
          </a:p>
          <a:p>
            <a:r>
              <a:rPr lang="en-US" dirty="0"/>
              <a:t>Rather than immediately </a:t>
            </a:r>
            <a:r>
              <a:rPr lang="en-US" dirty="0" err="1"/>
              <a:t>ACKnowledig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a:extLst>
              <a:ext uri="{FF2B5EF4-FFF2-40B4-BE49-F238E27FC236}">
                <a16:creationId xmlns:a16="http://schemas.microsoft.com/office/drawing/2014/main" id="{33F6D6D2-7D24-3FFB-23C8-80264A81D6E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970239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a:t>
            </a:r>
            <a:r>
              <a:rPr lang="en-US" dirty="0" err="1"/>
              <a:t>transmited</a:t>
            </a:r>
            <a:r>
              <a:rPr lang="en-US" dirty="0"/>
              <a:t>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a:t>
            </a:r>
            <a:r>
              <a:rPr lang="en-US" dirty="0" err="1"/>
              <a:t>Notet</a:t>
            </a:r>
            <a:r>
              <a:rPr lang="en-US" dirty="0"/>
              <a:t>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113</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57C245-2086-F8A7-B055-FDF27E1FC9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326D590-CEDA-BEAC-FA64-83CBE18A968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BEA6D34-9188-65DB-F008-98554A3E0A9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9DE72C0-1B81-A7F8-2AD0-DA89FE554666}"/>
              </a:ext>
            </a:extLst>
          </p:cNvPr>
          <p:cNvSpPr>
            <a:spLocks noGrp="1"/>
          </p:cNvSpPr>
          <p:nvPr>
            <p:ph type="sldNum" sz="quarter" idx="5"/>
          </p:nvPr>
        </p:nvSpPr>
        <p:spPr/>
        <p:txBody>
          <a:bodyPr/>
          <a:lstStyle/>
          <a:p>
            <a:fld id="{3D91EEAC-CFEF-9647-876F-EABC6B8338D7}" type="slidenum">
              <a:rPr lang="en-US" smtClean="0"/>
              <a:t>121</a:t>
            </a:fld>
            <a:endParaRPr lang="en-US"/>
          </a:p>
        </p:txBody>
      </p:sp>
    </p:spTree>
    <p:extLst>
      <p:ext uri="{BB962C8B-B14F-4D97-AF65-F5344CB8AC3E}">
        <p14:creationId xmlns:p14="http://schemas.microsoft.com/office/powerpoint/2010/main" val="204395795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a:t>
            </a:r>
            <a:r>
              <a:rPr lang="en-US" dirty="0" err="1"/>
              <a:t>reciver</a:t>
            </a:r>
            <a:r>
              <a:rPr lang="en-US" dirty="0"/>
              <a:t> have a number of pieces of shared state that they must establish before actually communication</a:t>
            </a:r>
          </a:p>
          <a:p>
            <a:pPr marL="171450" indent="-171450">
              <a:buFont typeface="Arial" panose="020B0604020202020204" pitchFamily="34" charset="0"/>
              <a:buChar char="•"/>
            </a:pPr>
            <a:r>
              <a:rPr lang="en-US" dirty="0"/>
              <a:t>FIRST </a:t>
            </a:r>
            <a:r>
              <a:rPr lang="en-US" dirty="0" err="1"/>
              <a:t>theym</a:t>
            </a:r>
            <a:r>
              <a:rPr lang="en-US" dirty="0"/>
              <a:t> </a:t>
            </a:r>
            <a:r>
              <a:rPr lang="en-US" dirty="0" err="1"/>
              <a:t>ust</a:t>
            </a:r>
            <a:r>
              <a:rPr lang="en-US" dirty="0"/>
              <a: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a:t>
            </a:r>
            <a:r>
              <a:rPr lang="en-US" dirty="0" err="1"/>
              <a:t>ESTABLished</a:t>
            </a:r>
            <a:r>
              <a:rPr lang="en-US" dirty="0"/>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Slide Image Placeholder 1">
            <a:extLst>
              <a:ext uri="{FF2B5EF4-FFF2-40B4-BE49-F238E27FC236}">
                <a16:creationId xmlns:a16="http://schemas.microsoft.com/office/drawing/2014/main" id="{8509A58F-294A-9709-1064-BAD6424FEEFE}"/>
              </a:ext>
            </a:extLst>
          </p:cNvPr>
          <p:cNvSpPr>
            <a:spLocks noGrp="1" noRot="1" noChangeAspect="1" noChangeArrowheads="1" noTextEdit="1"/>
          </p:cNvSpPr>
          <p:nvPr>
            <p:ph type="sldImg"/>
          </p:nvPr>
        </p:nvSpPr>
        <p:spPr>
          <a:ln/>
        </p:spPr>
      </p:sp>
      <p:sp>
        <p:nvSpPr>
          <p:cNvPr id="174082" name="Notes Placeholder 2">
            <a:extLst>
              <a:ext uri="{FF2B5EF4-FFF2-40B4-BE49-F238E27FC236}">
                <a16:creationId xmlns:a16="http://schemas.microsoft.com/office/drawing/2014/main" id="{0678EEDF-3FEE-B8FF-B65B-A23FDC36771B}"/>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Compared with UDP: source port#, destPort#, length and checksum</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Why Seq#? Why ack#?</a:t>
            </a:r>
          </a:p>
          <a:p>
            <a:r>
              <a:rPr lang="en-US" altLang="en-US">
                <a:latin typeface="Times New Roman" panose="02020603050405020304" pitchFamily="18" charset="0"/>
                <a:ea typeface="ＭＳ Ｐゴシック" panose="020B0600070205080204" pitchFamily="34" charset="-128"/>
              </a:rPr>
              <a:t>Connection flag (SYN, FIN, RST)</a:t>
            </a:r>
          </a:p>
          <a:p>
            <a:r>
              <a:rPr lang="en-US" altLang="en-US">
                <a:latin typeface="Times New Roman" panose="02020603050405020304" pitchFamily="18" charset="0"/>
                <a:ea typeface="ＭＳ Ｐゴシック" panose="020B0600070205080204" pitchFamily="34" charset="-128"/>
              </a:rPr>
              <a:t>Receiver window (flow control)</a:t>
            </a:r>
          </a:p>
          <a:p>
            <a:endParaRPr lang="en-US" altLang="en-US">
              <a:latin typeface="Times New Roman" panose="02020603050405020304" pitchFamily="18" charset="0"/>
              <a:ea typeface="ＭＳ Ｐゴシック" panose="020B0600070205080204" pitchFamily="34" charset="-128"/>
            </a:endParaRPr>
          </a:p>
        </p:txBody>
      </p:sp>
      <p:sp>
        <p:nvSpPr>
          <p:cNvPr id="174083" name="Slide Number Placeholder 3">
            <a:extLst>
              <a:ext uri="{FF2B5EF4-FFF2-40B4-BE49-F238E27FC236}">
                <a16:creationId xmlns:a16="http://schemas.microsoft.com/office/drawing/2014/main" id="{2A855321-4133-D178-2D01-D22EE696009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C529DB1-6EB7-294E-ADA8-99E85DB5E07D}" type="slidenum">
              <a:rPr lang="en-US" altLang="en-US" sz="1200" smtClean="0">
                <a:latin typeface="Times New Roman" panose="02020603050405020304" pitchFamily="18" charset="0"/>
              </a:rPr>
              <a:pPr/>
              <a:t>128</a:t>
            </a:fld>
            <a:endParaRPr lang="en-US" altLang="en-US" sz="1200">
              <a:latin typeface="Times New Roman" panose="02020603050405020304" pitchFamily="18"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131</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146</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a:extLst>
              <a:ext uri="{FF2B5EF4-FFF2-40B4-BE49-F238E27FC236}">
                <a16:creationId xmlns:a16="http://schemas.microsoft.com/office/drawing/2014/main" id="{1251EA5B-F3EA-C943-B56E-BB4F3294788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A072F67C-7CB6-7D46-B3DD-13C87CE6FABD}" type="slidenum">
              <a:rPr lang="en-US" altLang="en-US" sz="1200" smtClean="0">
                <a:latin typeface="Times New Roman" panose="02020603050405020304" pitchFamily="18" charset="0"/>
              </a:rPr>
              <a:pPr/>
              <a:t>147</a:t>
            </a:fld>
            <a:endParaRPr lang="en-US" altLang="en-US" sz="1200">
              <a:latin typeface="Times New Roman" panose="02020603050405020304" pitchFamily="18" charset="0"/>
            </a:endParaRPr>
          </a:p>
        </p:txBody>
      </p:sp>
      <p:sp>
        <p:nvSpPr>
          <p:cNvPr id="206850" name="Rectangle 2">
            <a:extLst>
              <a:ext uri="{FF2B5EF4-FFF2-40B4-BE49-F238E27FC236}">
                <a16:creationId xmlns:a16="http://schemas.microsoft.com/office/drawing/2014/main" id="{B0BB3533-AA11-A949-ADDC-24AB3AB7A725}"/>
              </a:ext>
            </a:extLst>
          </p:cNvPr>
          <p:cNvSpPr>
            <a:spLocks noGrp="1" noRot="1" noChangeAspect="1" noChangeArrowheads="1" noTextEdit="1"/>
          </p:cNvSpPr>
          <p:nvPr>
            <p:ph type="sldImg"/>
          </p:nvPr>
        </p:nvSpPr>
        <p:spPr>
          <a:ln/>
        </p:spPr>
      </p:sp>
      <p:sp>
        <p:nvSpPr>
          <p:cNvPr id="206851" name="Rectangle 3">
            <a:extLst>
              <a:ext uri="{FF2B5EF4-FFF2-40B4-BE49-F238E27FC236}">
                <a16:creationId xmlns:a16="http://schemas.microsoft.com/office/drawing/2014/main" id="{32932DA5-554C-5142-857C-67BF0284DD0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a:extLst>
              <a:ext uri="{FF2B5EF4-FFF2-40B4-BE49-F238E27FC236}">
                <a16:creationId xmlns:a16="http://schemas.microsoft.com/office/drawing/2014/main" id="{74C4B32D-0ED6-CBAE-7F00-F8E7BA2A89A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056612B7-A639-CB4E-BBAC-BBBA4C96D113}" type="slidenum">
              <a:rPr lang="en-US" altLang="en-US" sz="1200" smtClean="0">
                <a:latin typeface="Times New Roman" panose="02020603050405020304" pitchFamily="18" charset="0"/>
              </a:rPr>
              <a:pPr/>
              <a:t>149</a:t>
            </a:fld>
            <a:endParaRPr lang="en-US" altLang="en-US" sz="1200">
              <a:latin typeface="Times New Roman" panose="02020603050405020304" pitchFamily="18" charset="0"/>
            </a:endParaRPr>
          </a:p>
        </p:txBody>
      </p:sp>
      <p:sp>
        <p:nvSpPr>
          <p:cNvPr id="187394" name="Rectangle 2">
            <a:extLst>
              <a:ext uri="{FF2B5EF4-FFF2-40B4-BE49-F238E27FC236}">
                <a16:creationId xmlns:a16="http://schemas.microsoft.com/office/drawing/2014/main" id="{4D91B603-C081-095B-9BFD-467C910D605B}"/>
              </a:ext>
            </a:extLst>
          </p:cNvPr>
          <p:cNvSpPr>
            <a:spLocks noGrp="1" noRot="1" noChangeAspect="1" noChangeArrowheads="1" noTextEdit="1"/>
          </p:cNvSpPr>
          <p:nvPr>
            <p:ph type="sldImg"/>
          </p:nvPr>
        </p:nvSpPr>
        <p:spPr>
          <a:ln/>
        </p:spPr>
      </p:sp>
      <p:sp>
        <p:nvSpPr>
          <p:cNvPr id="187395" name="Rectangle 3">
            <a:extLst>
              <a:ext uri="{FF2B5EF4-FFF2-40B4-BE49-F238E27FC236}">
                <a16:creationId xmlns:a16="http://schemas.microsoft.com/office/drawing/2014/main" id="{972FA9DF-26F5-1EF7-6004-EBD517C9949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a:extLst>
              <a:ext uri="{FF2B5EF4-FFF2-40B4-BE49-F238E27FC236}">
                <a16:creationId xmlns:a16="http://schemas.microsoft.com/office/drawing/2014/main" id="{59CB0822-D894-23BE-EF00-4AB109540EE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6099B872-568D-F448-966B-324FDEACA3E4}" type="slidenum">
              <a:rPr lang="en-US" altLang="en-US" sz="1200" smtClean="0">
                <a:latin typeface="Times New Roman" panose="02020603050405020304" pitchFamily="18" charset="0"/>
              </a:rPr>
              <a:pPr/>
              <a:t>151</a:t>
            </a:fld>
            <a:endParaRPr lang="en-US" altLang="en-US" sz="1200">
              <a:latin typeface="Times New Roman" panose="02020603050405020304" pitchFamily="18" charset="0"/>
            </a:endParaRPr>
          </a:p>
        </p:txBody>
      </p:sp>
      <p:sp>
        <p:nvSpPr>
          <p:cNvPr id="191490" name="Rectangle 2">
            <a:extLst>
              <a:ext uri="{FF2B5EF4-FFF2-40B4-BE49-F238E27FC236}">
                <a16:creationId xmlns:a16="http://schemas.microsoft.com/office/drawing/2014/main" id="{480185A5-283E-8C2C-9D32-04643F51C72F}"/>
              </a:ext>
            </a:extLst>
          </p:cNvPr>
          <p:cNvSpPr>
            <a:spLocks noGrp="1" noRot="1" noChangeAspect="1" noChangeArrowheads="1" noTextEdit="1"/>
          </p:cNvSpPr>
          <p:nvPr>
            <p:ph type="sldImg"/>
          </p:nvPr>
        </p:nvSpPr>
        <p:spPr>
          <a:ln/>
        </p:spPr>
      </p:sp>
      <p:sp>
        <p:nvSpPr>
          <p:cNvPr id="191491" name="Rectangle 3">
            <a:extLst>
              <a:ext uri="{FF2B5EF4-FFF2-40B4-BE49-F238E27FC236}">
                <a16:creationId xmlns:a16="http://schemas.microsoft.com/office/drawing/2014/main" id="{AC69E343-2906-66E1-D9E3-A6E3B88451D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Slide Image Placeholder 1">
            <a:extLst>
              <a:ext uri="{FF2B5EF4-FFF2-40B4-BE49-F238E27FC236}">
                <a16:creationId xmlns:a16="http://schemas.microsoft.com/office/drawing/2014/main" id="{F32F8169-8F1B-7044-BAFD-1C50ECE93BAE}"/>
              </a:ext>
            </a:extLst>
          </p:cNvPr>
          <p:cNvSpPr>
            <a:spLocks noGrp="1" noRot="1" noChangeAspect="1" noChangeArrowheads="1" noTextEdit="1"/>
          </p:cNvSpPr>
          <p:nvPr>
            <p:ph type="sldImg"/>
          </p:nvPr>
        </p:nvSpPr>
        <p:spPr>
          <a:ln/>
        </p:spPr>
      </p:sp>
      <p:sp>
        <p:nvSpPr>
          <p:cNvPr id="195586" name="Notes Placeholder 2">
            <a:extLst>
              <a:ext uri="{FF2B5EF4-FFF2-40B4-BE49-F238E27FC236}">
                <a16:creationId xmlns:a16="http://schemas.microsoft.com/office/drawing/2014/main" id="{4945338C-722E-7A44-AFFD-0F09A19D2F05}"/>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Compared with UDP: source port#, destPort#, length and checksum</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Why Seq#? Why ack#?</a:t>
            </a:r>
          </a:p>
          <a:p>
            <a:r>
              <a:rPr lang="en-US" altLang="en-US">
                <a:latin typeface="Times New Roman" panose="02020603050405020304" pitchFamily="18" charset="0"/>
                <a:ea typeface="ＭＳ Ｐゴシック" panose="020B0600070205080204" pitchFamily="34" charset="-128"/>
              </a:rPr>
              <a:t>Connection flag (SYN, FIN, RST)</a:t>
            </a:r>
          </a:p>
          <a:p>
            <a:r>
              <a:rPr lang="en-US" altLang="en-US">
                <a:latin typeface="Times New Roman" panose="02020603050405020304" pitchFamily="18" charset="0"/>
                <a:ea typeface="ＭＳ Ｐゴシック" panose="020B0600070205080204" pitchFamily="34" charset="-128"/>
              </a:rPr>
              <a:t>Receiver window (flow control)</a:t>
            </a:r>
          </a:p>
          <a:p>
            <a:endParaRPr lang="en-US" altLang="en-US">
              <a:latin typeface="Times New Roman" panose="02020603050405020304" pitchFamily="18" charset="0"/>
              <a:ea typeface="ＭＳ Ｐゴシック" panose="020B0600070205080204" pitchFamily="34" charset="-128"/>
            </a:endParaRPr>
          </a:p>
        </p:txBody>
      </p:sp>
      <p:sp>
        <p:nvSpPr>
          <p:cNvPr id="195587" name="Slide Number Placeholder 3">
            <a:extLst>
              <a:ext uri="{FF2B5EF4-FFF2-40B4-BE49-F238E27FC236}">
                <a16:creationId xmlns:a16="http://schemas.microsoft.com/office/drawing/2014/main" id="{A8BF5A76-D52E-A64B-8498-DDE47CDC602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EAC895AC-9DF8-0C4A-9815-C097F4B02DCE}" type="slidenum">
              <a:rPr lang="en-US" altLang="en-US" sz="1200" smtClean="0">
                <a:latin typeface="Times New Roman" panose="02020603050405020304" pitchFamily="18" charset="0"/>
              </a:rPr>
              <a:pPr/>
              <a:t>156</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19318085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a:extLst>
              <a:ext uri="{FF2B5EF4-FFF2-40B4-BE49-F238E27FC236}">
                <a16:creationId xmlns:a16="http://schemas.microsoft.com/office/drawing/2014/main" id="{BCCA6AE8-7474-7F4E-9837-FD0E46E348B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7113F478-38D2-7C4B-B04D-DBFD141D533E}" type="slidenum">
              <a:rPr lang="en-US" altLang="en-US" sz="1200" smtClean="0">
                <a:latin typeface="Times New Roman" panose="02020603050405020304" pitchFamily="18" charset="0"/>
              </a:rPr>
              <a:pPr/>
              <a:t>157</a:t>
            </a:fld>
            <a:endParaRPr lang="en-US" altLang="en-US" sz="1200">
              <a:latin typeface="Times New Roman" panose="02020603050405020304" pitchFamily="18" charset="0"/>
            </a:endParaRPr>
          </a:p>
        </p:txBody>
      </p:sp>
      <p:sp>
        <p:nvSpPr>
          <p:cNvPr id="210946" name="Rectangle 2">
            <a:extLst>
              <a:ext uri="{FF2B5EF4-FFF2-40B4-BE49-F238E27FC236}">
                <a16:creationId xmlns:a16="http://schemas.microsoft.com/office/drawing/2014/main" id="{8087151A-14BA-D349-8B6D-30751ACC37A4}"/>
              </a:ext>
            </a:extLst>
          </p:cNvPr>
          <p:cNvSpPr>
            <a:spLocks noGrp="1" noRot="1" noChangeAspect="1" noChangeArrowheads="1" noTextEdit="1"/>
          </p:cNvSpPr>
          <p:nvPr>
            <p:ph type="sldImg"/>
          </p:nvPr>
        </p:nvSpPr>
        <p:spPr>
          <a:ln/>
        </p:spPr>
      </p:sp>
      <p:sp>
        <p:nvSpPr>
          <p:cNvPr id="210947" name="Rectangle 3">
            <a:extLst>
              <a:ext uri="{FF2B5EF4-FFF2-40B4-BE49-F238E27FC236}">
                <a16:creationId xmlns:a16="http://schemas.microsoft.com/office/drawing/2014/main" id="{125125C7-9523-E744-AECE-3697BFE0D0F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Slide Image Placeholder 1">
            <a:extLst>
              <a:ext uri="{FF2B5EF4-FFF2-40B4-BE49-F238E27FC236}">
                <a16:creationId xmlns:a16="http://schemas.microsoft.com/office/drawing/2014/main" id="{D325E83E-08F7-E342-9388-71ACD17327DB}"/>
              </a:ext>
            </a:extLst>
          </p:cNvPr>
          <p:cNvSpPr>
            <a:spLocks noGrp="1" noRot="1" noChangeAspect="1" noChangeArrowheads="1" noTextEdit="1"/>
          </p:cNvSpPr>
          <p:nvPr>
            <p:ph type="sldImg"/>
          </p:nvPr>
        </p:nvSpPr>
        <p:spPr>
          <a:ln/>
        </p:spPr>
      </p:sp>
      <p:sp>
        <p:nvSpPr>
          <p:cNvPr id="212994" name="Notes Placeholder 2">
            <a:extLst>
              <a:ext uri="{FF2B5EF4-FFF2-40B4-BE49-F238E27FC236}">
                <a16:creationId xmlns:a16="http://schemas.microsoft.com/office/drawing/2014/main" id="{001BB442-F075-D745-B21B-56EA8CDC18D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Note: in this class, we use 1MSS as the window unit.</a:t>
            </a:r>
          </a:p>
          <a:p>
            <a:r>
              <a:rPr lang="en-US" altLang="en-US">
                <a:latin typeface="Times New Roman" panose="02020603050405020304" pitchFamily="18" charset="0"/>
                <a:ea typeface="ＭＳ Ｐゴシック" panose="020B0600070205080204" pitchFamily="34" charset="-128"/>
              </a:rPr>
              <a:t>So we will increase the window by half or by 1/3 (by a fraction).</a:t>
            </a:r>
          </a:p>
          <a:p>
            <a:r>
              <a:rPr lang="en-US" altLang="en-US">
                <a:latin typeface="Times New Roman" panose="02020603050405020304" pitchFamily="18" charset="0"/>
                <a:ea typeface="ＭＳ Ｐゴシック" panose="020B0600070205080204" pitchFamily="34" charset="-128"/>
              </a:rPr>
              <a:t>We will have round up in this course.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In practice, cwnd is use #of bytes as a unit. So it can handle this case. </a:t>
            </a:r>
          </a:p>
        </p:txBody>
      </p:sp>
      <p:sp>
        <p:nvSpPr>
          <p:cNvPr id="212995" name="Slide Number Placeholder 3">
            <a:extLst>
              <a:ext uri="{FF2B5EF4-FFF2-40B4-BE49-F238E27FC236}">
                <a16:creationId xmlns:a16="http://schemas.microsoft.com/office/drawing/2014/main" id="{C7711E7F-EBEE-834D-BD39-73498E3FBE8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850F45D-626C-AC43-AFE3-6D2687E5563F}" type="slidenum">
              <a:rPr lang="en-US" altLang="en-US" sz="1200" smtClean="0">
                <a:latin typeface="Times New Roman" panose="02020603050405020304" pitchFamily="18" charset="0"/>
              </a:rPr>
              <a:pPr/>
              <a:t>158</a:t>
            </a:fld>
            <a:endParaRPr lang="en-US" altLang="en-US" sz="1200">
              <a:latin typeface="Times New Roman" panose="02020603050405020304" pitchFamily="18"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381F8C8D-505F-AF49-BF62-D0582E5A2B7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5BC234B-FC02-A94E-BCB9-9DEC39E696D4}" type="slidenum">
              <a:rPr lang="en-US" altLang="en-US" sz="1200" smtClean="0">
                <a:latin typeface="Times New Roman" panose="02020603050405020304" pitchFamily="18" charset="0"/>
              </a:rPr>
              <a:pPr/>
              <a:t>159</a:t>
            </a:fld>
            <a:endParaRPr lang="en-US" altLang="en-US" sz="1200">
              <a:latin typeface="Times New Roman" panose="02020603050405020304" pitchFamily="18" charset="0"/>
            </a:endParaRPr>
          </a:p>
        </p:txBody>
      </p:sp>
      <p:sp>
        <p:nvSpPr>
          <p:cNvPr id="215042" name="Rectangle 2">
            <a:extLst>
              <a:ext uri="{FF2B5EF4-FFF2-40B4-BE49-F238E27FC236}">
                <a16:creationId xmlns:a16="http://schemas.microsoft.com/office/drawing/2014/main" id="{77D680EA-09D1-124D-889B-718DE63DDEC3}"/>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185CB6CF-CE00-3F41-823C-5C0ECE58BD8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a:extLst>
              <a:ext uri="{FF2B5EF4-FFF2-40B4-BE49-F238E27FC236}">
                <a16:creationId xmlns:a16="http://schemas.microsoft.com/office/drawing/2014/main" id="{3562BBA2-715E-1049-AFF1-4C93D6B79BF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4072A538-3BEC-DE43-AF34-3356C62ED5A1}" type="slidenum">
              <a:rPr lang="en-US" altLang="en-US" sz="1200" smtClean="0">
                <a:latin typeface="Times New Roman" panose="02020603050405020304" pitchFamily="18" charset="0"/>
              </a:rPr>
              <a:pPr/>
              <a:t>160</a:t>
            </a:fld>
            <a:endParaRPr lang="en-US" altLang="en-US" sz="1200">
              <a:latin typeface="Times New Roman" panose="02020603050405020304" pitchFamily="18" charset="0"/>
            </a:endParaRPr>
          </a:p>
        </p:txBody>
      </p:sp>
      <p:sp>
        <p:nvSpPr>
          <p:cNvPr id="217090" name="Rectangle 2">
            <a:extLst>
              <a:ext uri="{FF2B5EF4-FFF2-40B4-BE49-F238E27FC236}">
                <a16:creationId xmlns:a16="http://schemas.microsoft.com/office/drawing/2014/main" id="{FE76FF85-E0B9-3E4B-AA6C-805143A1EE1A}"/>
              </a:ext>
            </a:extLst>
          </p:cNvPr>
          <p:cNvSpPr>
            <a:spLocks noGrp="1" noRot="1" noChangeAspect="1" noChangeArrowheads="1" noTextEdit="1"/>
          </p:cNvSpPr>
          <p:nvPr>
            <p:ph type="sldImg"/>
          </p:nvPr>
        </p:nvSpPr>
        <p:spPr>
          <a:ln/>
        </p:spPr>
      </p:sp>
      <p:sp>
        <p:nvSpPr>
          <p:cNvPr id="217091" name="Rectangle 3">
            <a:extLst>
              <a:ext uri="{FF2B5EF4-FFF2-40B4-BE49-F238E27FC236}">
                <a16:creationId xmlns:a16="http://schemas.microsoft.com/office/drawing/2014/main" id="{A5CFD121-F93A-4F47-8C7F-0D1E748CCDA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a:extLst>
              <a:ext uri="{FF2B5EF4-FFF2-40B4-BE49-F238E27FC236}">
                <a16:creationId xmlns:a16="http://schemas.microsoft.com/office/drawing/2014/main" id="{1CA72186-FCC7-D645-B275-2C2471F8B14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D78EECF3-A736-1B40-906F-A76654A6FB04}" type="slidenum">
              <a:rPr lang="en-US" altLang="en-US" sz="1200" smtClean="0">
                <a:latin typeface="Times New Roman" panose="02020603050405020304" pitchFamily="18" charset="0"/>
              </a:rPr>
              <a:pPr/>
              <a:t>161</a:t>
            </a:fld>
            <a:endParaRPr lang="en-US" altLang="en-US" sz="1200">
              <a:latin typeface="Times New Roman" panose="02020603050405020304" pitchFamily="18" charset="0"/>
            </a:endParaRPr>
          </a:p>
        </p:txBody>
      </p:sp>
      <p:sp>
        <p:nvSpPr>
          <p:cNvPr id="219138" name="Rectangle 2">
            <a:extLst>
              <a:ext uri="{FF2B5EF4-FFF2-40B4-BE49-F238E27FC236}">
                <a16:creationId xmlns:a16="http://schemas.microsoft.com/office/drawing/2014/main" id="{BCCC8A29-2E2A-3B46-B60E-9B4F7AD17D9F}"/>
              </a:ext>
            </a:extLst>
          </p:cNvPr>
          <p:cNvSpPr>
            <a:spLocks noGrp="1" noRot="1" noChangeAspect="1" noChangeArrowheads="1" noTextEdit="1"/>
          </p:cNvSpPr>
          <p:nvPr>
            <p:ph type="sldImg"/>
          </p:nvPr>
        </p:nvSpPr>
        <p:spPr>
          <a:ln/>
        </p:spPr>
      </p:sp>
      <p:sp>
        <p:nvSpPr>
          <p:cNvPr id="219139" name="Rectangle 3">
            <a:extLst>
              <a:ext uri="{FF2B5EF4-FFF2-40B4-BE49-F238E27FC236}">
                <a16:creationId xmlns:a16="http://schemas.microsoft.com/office/drawing/2014/main" id="{15014EA3-820C-DF4C-BF08-677E775A35D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Slide Image Placeholder 1">
            <a:extLst>
              <a:ext uri="{FF2B5EF4-FFF2-40B4-BE49-F238E27FC236}">
                <a16:creationId xmlns:a16="http://schemas.microsoft.com/office/drawing/2014/main" id="{34A7CC4A-474E-CE3D-7C15-148D23AC4896}"/>
              </a:ext>
            </a:extLst>
          </p:cNvPr>
          <p:cNvSpPr>
            <a:spLocks noGrp="1" noRot="1" noChangeAspect="1" noChangeArrowheads="1" noTextEdit="1"/>
          </p:cNvSpPr>
          <p:nvPr>
            <p:ph type="sldImg"/>
          </p:nvPr>
        </p:nvSpPr>
        <p:spPr>
          <a:ln/>
        </p:spPr>
      </p:sp>
      <p:sp>
        <p:nvSpPr>
          <p:cNvPr id="199682" name="Notes Placeholder 2">
            <a:extLst>
              <a:ext uri="{FF2B5EF4-FFF2-40B4-BE49-F238E27FC236}">
                <a16:creationId xmlns:a16="http://schemas.microsoft.com/office/drawing/2014/main" id="{58F81B28-F27F-4D3B-757F-117FE59DC68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So far, we address the operation without loss.</a:t>
            </a:r>
          </a:p>
          <a:p>
            <a:endParaRPr lang="en-US" altLang="en-US">
              <a:latin typeface="Times New Roman" panose="02020603050405020304" pitchFamily="18" charset="0"/>
              <a:ea typeface="ＭＳ Ｐゴシック" panose="020B0600070205080204" pitchFamily="34" charset="-128"/>
            </a:endParaRPr>
          </a:p>
        </p:txBody>
      </p:sp>
      <p:sp>
        <p:nvSpPr>
          <p:cNvPr id="199683" name="Slide Number Placeholder 3">
            <a:extLst>
              <a:ext uri="{FF2B5EF4-FFF2-40B4-BE49-F238E27FC236}">
                <a16:creationId xmlns:a16="http://schemas.microsoft.com/office/drawing/2014/main" id="{B53A8DF9-342E-3B0D-8575-FDB96ACBB71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376A7E87-2A26-CC43-A2C3-618186B8B1D8}" type="slidenum">
              <a:rPr lang="en-US" altLang="en-US" sz="1200" smtClean="0">
                <a:latin typeface="Times New Roman" panose="02020603050405020304" pitchFamily="18" charset="0"/>
              </a:rPr>
              <a:pPr/>
              <a:t>171</a:t>
            </a:fld>
            <a:endParaRPr lang="en-US" altLang="en-US" sz="1200">
              <a:latin typeface="Times New Roman" panose="02020603050405020304" pitchFamily="18"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Slide Image Placeholder 1">
            <a:extLst>
              <a:ext uri="{FF2B5EF4-FFF2-40B4-BE49-F238E27FC236}">
                <a16:creationId xmlns:a16="http://schemas.microsoft.com/office/drawing/2014/main" id="{4C30A5BF-7C13-E84F-9D13-CB7890C9205C}"/>
              </a:ext>
            </a:extLst>
          </p:cNvPr>
          <p:cNvSpPr>
            <a:spLocks noGrp="1" noRot="1" noChangeAspect="1" noChangeArrowheads="1" noTextEdit="1"/>
          </p:cNvSpPr>
          <p:nvPr>
            <p:ph type="sldImg"/>
          </p:nvPr>
        </p:nvSpPr>
        <p:spPr>
          <a:ln/>
        </p:spPr>
      </p:sp>
      <p:sp>
        <p:nvSpPr>
          <p:cNvPr id="228354" name="Notes Placeholder 2">
            <a:extLst>
              <a:ext uri="{FF2B5EF4-FFF2-40B4-BE49-F238E27FC236}">
                <a16:creationId xmlns:a16="http://schemas.microsoft.com/office/drawing/2014/main" id="{417DE16C-4D23-AA4E-B756-327F838EC1A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Question: why set cwnd = ssthresh + 3MSS</a:t>
            </a:r>
          </a:p>
          <a:p>
            <a:r>
              <a:rPr lang="en-US" altLang="en-US">
                <a:latin typeface="Times New Roman" panose="02020603050405020304" pitchFamily="18" charset="0"/>
                <a:ea typeface="ＭＳ Ｐゴシック" panose="020B0600070205080204" pitchFamily="34" charset="-128"/>
              </a:rPr>
              <a:t>(because it is triggered by 3 duplicate ACK. It means that three packets have been received at the receiver.</a:t>
            </a:r>
          </a:p>
          <a:p>
            <a:r>
              <a:rPr lang="en-US" altLang="en-US">
                <a:latin typeface="Times New Roman" panose="02020603050405020304" pitchFamily="18" charset="0"/>
                <a:ea typeface="ＭＳ Ｐゴシック" panose="020B0600070205080204" pitchFamily="34" charset="-128"/>
              </a:rPr>
              <a:t>To ensure that the in-flight packets are ssthresh  (because 3 have been received)</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Note: fast recovery (the operation is similar to Slow start but the mechanism is totally different)</a:t>
            </a:r>
          </a:p>
          <a:p>
            <a:r>
              <a:rPr lang="en-US" altLang="en-US">
                <a:latin typeface="Times New Roman" panose="02020603050405020304" pitchFamily="18" charset="0"/>
                <a:ea typeface="ＭＳ Ｐゴシック" panose="020B0600070205080204" pitchFamily="34" charset="-128"/>
              </a:rPr>
              <a:t>Cwnd += 1 per duplicate ACK</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If it receives a no</a:t>
            </a:r>
          </a:p>
          <a:p>
            <a:endParaRPr lang="en-US" altLang="en-US">
              <a:latin typeface="Times New Roman" panose="02020603050405020304" pitchFamily="18" charset="0"/>
              <a:ea typeface="ＭＳ Ｐゴシック" panose="020B0600070205080204" pitchFamily="34" charset="-128"/>
            </a:endParaRPr>
          </a:p>
        </p:txBody>
      </p:sp>
      <p:sp>
        <p:nvSpPr>
          <p:cNvPr id="228355" name="Slide Number Placeholder 3">
            <a:extLst>
              <a:ext uri="{FF2B5EF4-FFF2-40B4-BE49-F238E27FC236}">
                <a16:creationId xmlns:a16="http://schemas.microsoft.com/office/drawing/2014/main" id="{80DD66B7-9D80-6246-84B9-9D17A04B2E4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925D8152-FBAE-3748-A702-2D4FEAE7E635}" type="slidenum">
              <a:rPr lang="en-US" altLang="en-US" sz="1200" smtClean="0">
                <a:latin typeface="Times New Roman" panose="02020603050405020304" pitchFamily="18" charset="0"/>
              </a:rPr>
              <a:pPr/>
              <a:t>172</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91113187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a:extLst>
              <a:ext uri="{FF2B5EF4-FFF2-40B4-BE49-F238E27FC236}">
                <a16:creationId xmlns:a16="http://schemas.microsoft.com/office/drawing/2014/main" id="{8875CBF1-E501-A94B-95A0-9E7DE038F97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8FD5744-3A49-3F4B-9B54-9CA0183D37AD}" type="slidenum">
              <a:rPr lang="en-US" altLang="en-US" sz="1200" smtClean="0">
                <a:latin typeface="Times New Roman" panose="02020603050405020304" pitchFamily="18" charset="0"/>
              </a:rPr>
              <a:pPr/>
              <a:t>175</a:t>
            </a:fld>
            <a:endParaRPr lang="en-US" altLang="en-US" sz="1200">
              <a:latin typeface="Times New Roman" panose="02020603050405020304" pitchFamily="18" charset="0"/>
            </a:endParaRPr>
          </a:p>
        </p:txBody>
      </p:sp>
      <p:sp>
        <p:nvSpPr>
          <p:cNvPr id="232450" name="Rectangle 2">
            <a:extLst>
              <a:ext uri="{FF2B5EF4-FFF2-40B4-BE49-F238E27FC236}">
                <a16:creationId xmlns:a16="http://schemas.microsoft.com/office/drawing/2014/main" id="{C1BA8AE4-C3E3-FA4C-AA13-99A9D236D02B}"/>
              </a:ext>
            </a:extLst>
          </p:cNvPr>
          <p:cNvSpPr>
            <a:spLocks noGrp="1" noRot="1" noChangeAspect="1" noChangeArrowheads="1" noTextEdit="1"/>
          </p:cNvSpPr>
          <p:nvPr>
            <p:ph type="sldImg"/>
          </p:nvPr>
        </p:nvSpPr>
        <p:spPr>
          <a:ln/>
        </p:spPr>
      </p:sp>
      <p:sp>
        <p:nvSpPr>
          <p:cNvPr id="232451" name="Rectangle 3">
            <a:extLst>
              <a:ext uri="{FF2B5EF4-FFF2-40B4-BE49-F238E27FC236}">
                <a16:creationId xmlns:a16="http://schemas.microsoft.com/office/drawing/2014/main" id="{C7A40F48-0429-964F-A1DA-779A8B56FA5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69421192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a:extLst>
              <a:ext uri="{FF2B5EF4-FFF2-40B4-BE49-F238E27FC236}">
                <a16:creationId xmlns:a16="http://schemas.microsoft.com/office/drawing/2014/main" id="{7A8A6DCD-73ED-944A-8B73-78541208E00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AF04094-F64D-C646-B0BA-7FFB4F5F46A2}" type="slidenum">
              <a:rPr lang="en-US" altLang="en-US" sz="1200" smtClean="0">
                <a:latin typeface="Times New Roman" panose="02020603050405020304" pitchFamily="18" charset="0"/>
              </a:rPr>
              <a:pPr/>
              <a:t>177</a:t>
            </a:fld>
            <a:endParaRPr lang="en-US" altLang="en-US" sz="1200">
              <a:latin typeface="Times New Roman" panose="02020603050405020304" pitchFamily="18" charset="0"/>
            </a:endParaRPr>
          </a:p>
        </p:txBody>
      </p:sp>
      <p:sp>
        <p:nvSpPr>
          <p:cNvPr id="243714" name="Rectangle 2">
            <a:extLst>
              <a:ext uri="{FF2B5EF4-FFF2-40B4-BE49-F238E27FC236}">
                <a16:creationId xmlns:a16="http://schemas.microsoft.com/office/drawing/2014/main" id="{5535A4C2-C6BB-6044-B7EF-9027E4CAB87B}"/>
              </a:ext>
            </a:extLst>
          </p:cNvPr>
          <p:cNvSpPr>
            <a:spLocks noGrp="1" noRot="1" noChangeAspect="1" noChangeArrowheads="1" noTextEdit="1"/>
          </p:cNvSpPr>
          <p:nvPr>
            <p:ph type="sldImg"/>
          </p:nvPr>
        </p:nvSpPr>
        <p:spPr>
          <a:ln/>
        </p:spPr>
      </p:sp>
      <p:sp>
        <p:nvSpPr>
          <p:cNvPr id="243715" name="Rectangle 3">
            <a:extLst>
              <a:ext uri="{FF2B5EF4-FFF2-40B4-BE49-F238E27FC236}">
                <a16:creationId xmlns:a16="http://schemas.microsoft.com/office/drawing/2014/main" id="{AE98D4C9-38AC-A647-A7CF-0CD07FB0020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a:extLst>
              <a:ext uri="{FF2B5EF4-FFF2-40B4-BE49-F238E27FC236}">
                <a16:creationId xmlns:a16="http://schemas.microsoft.com/office/drawing/2014/main" id="{387B8D6D-0FF3-304F-B769-B61C38EDD6DA}"/>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77D419C-B098-944F-8DD8-B2FBA302A113}" type="slidenum">
              <a:rPr lang="en-US" altLang="en-US" sz="1200" smtClean="0">
                <a:latin typeface="Times New Roman" panose="02020603050405020304" pitchFamily="18" charset="0"/>
              </a:rPr>
              <a:pPr/>
              <a:t>182</a:t>
            </a:fld>
            <a:endParaRPr lang="en-US" altLang="en-US" sz="1200">
              <a:latin typeface="Times New Roman" panose="02020603050405020304" pitchFamily="18" charset="0"/>
            </a:endParaRPr>
          </a:p>
        </p:txBody>
      </p:sp>
      <p:sp>
        <p:nvSpPr>
          <p:cNvPr id="241666" name="Rectangle 2">
            <a:extLst>
              <a:ext uri="{FF2B5EF4-FFF2-40B4-BE49-F238E27FC236}">
                <a16:creationId xmlns:a16="http://schemas.microsoft.com/office/drawing/2014/main" id="{E951C416-6DB8-174F-A694-E3B0D7D8D319}"/>
              </a:ext>
            </a:extLst>
          </p:cNvPr>
          <p:cNvSpPr>
            <a:spLocks noGrp="1" noRot="1" noChangeAspect="1" noChangeArrowheads="1" noTextEdit="1"/>
          </p:cNvSpPr>
          <p:nvPr>
            <p:ph type="sldImg"/>
          </p:nvPr>
        </p:nvSpPr>
        <p:spPr>
          <a:ln/>
        </p:spPr>
      </p:sp>
      <p:sp>
        <p:nvSpPr>
          <p:cNvPr id="241667" name="Rectangle 3">
            <a:extLst>
              <a:ext uri="{FF2B5EF4-FFF2-40B4-BE49-F238E27FC236}">
                <a16:creationId xmlns:a16="http://schemas.microsoft.com/office/drawing/2014/main" id="{3E881FA3-A391-5D4F-8B47-DA3C5641381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Which part is </a:t>
            </a:r>
          </a:p>
          <a:p>
            <a:r>
              <a:rPr lang="en-US" altLang="en-US">
                <a:latin typeface="Times New Roman" panose="02020603050405020304" pitchFamily="18" charset="0"/>
                <a:ea typeface="ＭＳ Ｐゴシック" panose="020B0600070205080204" pitchFamily="34" charset="-128"/>
              </a:rPr>
              <a:t> slow start?  (1-4, 9-12)</a:t>
            </a:r>
          </a:p>
          <a:p>
            <a:r>
              <a:rPr lang="en-US" altLang="en-US">
                <a:latin typeface="Times New Roman" panose="02020603050405020304" pitchFamily="18" charset="0"/>
                <a:ea typeface="ＭＳ Ｐゴシック" panose="020B0600070205080204" pitchFamily="34" charset="-128"/>
              </a:rPr>
              <a:t> CA (4-8, 12-15)</a:t>
            </a:r>
          </a:p>
          <a:p>
            <a:r>
              <a:rPr lang="en-US" altLang="en-US">
                <a:latin typeface="Times New Roman" panose="02020603050405020304" pitchFamily="18" charset="0"/>
                <a:ea typeface="ＭＳ Ｐゴシック" panose="020B0600070205080204" pitchFamily="34" charset="-128"/>
              </a:rPr>
              <a:t> fast retx/fast recover (8-9)</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Note: when ssthresh = cwnd, it is eligible for slow start and congestion avoidance.</a:t>
            </a:r>
          </a:p>
          <a:p>
            <a:r>
              <a:rPr lang="en-US" altLang="en-US">
                <a:latin typeface="Times New Roman" panose="02020603050405020304" pitchFamily="18" charset="0"/>
                <a:ea typeface="ＭＳ Ｐゴシック" panose="020B0600070205080204" pitchFamily="34" charset="-128"/>
              </a:rPr>
              <a:t>We choose slow start unless specified (it grows by 1 not 1/cwnd)</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Requirement; figure out TCP congestion control procedure from the figure..</a:t>
            </a:r>
          </a:p>
          <a:p>
            <a:r>
              <a:rPr lang="en-US" altLang="en-US">
                <a:latin typeface="Times New Roman" panose="02020603050405020304" pitchFamily="18" charset="0"/>
                <a:ea typeface="ＭＳ Ｐゴシック" panose="020B0600070205080204" pitchFamily="34" charset="-128"/>
              </a:rPr>
              <a:t>Requirement: figure out how to derive Cwnd, sshthres, RTO timeout (together) see the following</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Show an example to demonstrate how to calculate cwnd and sshthres…[in the blackboard]</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014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186</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192</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Image Placeholder 1">
            <a:extLst>
              <a:ext uri="{FF2B5EF4-FFF2-40B4-BE49-F238E27FC236}">
                <a16:creationId xmlns:a16="http://schemas.microsoft.com/office/drawing/2014/main" id="{1175513D-4941-5449-834C-9AD304644E5C}"/>
              </a:ext>
            </a:extLst>
          </p:cNvPr>
          <p:cNvSpPr>
            <a:spLocks noGrp="1" noRot="1" noChangeAspect="1" noChangeArrowheads="1" noTextEdit="1"/>
          </p:cNvSpPr>
          <p:nvPr>
            <p:ph type="sldImg"/>
          </p:nvPr>
        </p:nvSpPr>
        <p:spPr>
          <a:ln/>
        </p:spPr>
      </p:sp>
      <p:sp>
        <p:nvSpPr>
          <p:cNvPr id="3" name="Notes Placeholder 2">
            <a:extLst>
              <a:ext uri="{FF2B5EF4-FFF2-40B4-BE49-F238E27FC236}">
                <a16:creationId xmlns:a16="http://schemas.microsoft.com/office/drawing/2014/main" id="{E543488C-574C-D64B-97FF-4B0E093C3CF7}"/>
              </a:ext>
            </a:extLst>
          </p:cNvPr>
          <p:cNvSpPr>
            <a:spLocks noGrp="1"/>
          </p:cNvSpPr>
          <p:nvPr>
            <p:ph type="body" idx="1"/>
          </p:nvPr>
        </p:nvSpPr>
        <p:spPr/>
        <p:txBody>
          <a:bodyPr/>
          <a:lstStyle/>
          <a:p>
            <a:pPr>
              <a:defRPr/>
            </a:pPr>
            <a:r>
              <a:rPr lang="en-US" dirty="0"/>
              <a:t>Transport layer: a central piece of the internet protocol stack</a:t>
            </a:r>
          </a:p>
          <a:p>
            <a:pPr>
              <a:defRPr/>
            </a:pPr>
            <a:endParaRPr lang="en-US" dirty="0"/>
          </a:p>
          <a:p>
            <a:pPr>
              <a:defRPr/>
            </a:pPr>
            <a:r>
              <a:rPr lang="en-US" dirty="0"/>
              <a:t>Goals: </a:t>
            </a:r>
          </a:p>
          <a:p>
            <a:pPr marL="228600" indent="-228600">
              <a:buFontTx/>
              <a:buAutoNum type="arabicParenBoth"/>
              <a:defRPr/>
            </a:pPr>
            <a:r>
              <a:rPr lang="en-US" dirty="0"/>
              <a:t>Principles in ML, RDT, FC, CC</a:t>
            </a:r>
          </a:p>
          <a:p>
            <a:pPr marL="228600" indent="-228600">
              <a:buFontTx/>
              <a:buAutoNum type="arabicParenBoth"/>
              <a:defRPr/>
            </a:pPr>
            <a:r>
              <a:rPr lang="en-US" dirty="0"/>
              <a:t>Protocols: UDP, TCP</a:t>
            </a:r>
          </a:p>
          <a:p>
            <a:pPr>
              <a:defRPr/>
            </a:pPr>
            <a:endParaRPr lang="en-US" dirty="0"/>
          </a:p>
          <a:p>
            <a:pPr>
              <a:defRPr/>
            </a:pPr>
            <a:r>
              <a:rPr lang="en-US" dirty="0"/>
              <a:t>Important problems: (1) how to enable reliable communication over the medium with loss and corrupt data</a:t>
            </a:r>
          </a:p>
          <a:p>
            <a:pPr>
              <a:defRPr/>
            </a:pPr>
            <a:r>
              <a:rPr lang="en-US" dirty="0"/>
              <a:t>(2) How to control the transmission rate in order to avoid/recover from the congestion in the network. </a:t>
            </a:r>
          </a:p>
          <a:p>
            <a:pPr>
              <a:defRPr/>
            </a:pPr>
            <a:endParaRPr lang="en-US" dirty="0"/>
          </a:p>
        </p:txBody>
      </p:sp>
      <p:sp>
        <p:nvSpPr>
          <p:cNvPr id="31747" name="Slide Number Placeholder 3">
            <a:extLst>
              <a:ext uri="{FF2B5EF4-FFF2-40B4-BE49-F238E27FC236}">
                <a16:creationId xmlns:a16="http://schemas.microsoft.com/office/drawing/2014/main" id="{2CDCE2F4-06FA-5244-B556-EBB03E63FAB5}"/>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5341A875-8270-D047-B637-8379515ECBED}" type="slidenum">
              <a:rPr lang="en-US" altLang="en-US" sz="1200">
                <a:latin typeface="Times New Roman" panose="02020603050405020304" pitchFamily="18" charset="0"/>
              </a:rPr>
              <a:pPr/>
              <a:t>2</a:t>
            </a:fld>
            <a:endParaRPr lang="en-US" altLang="en-US" sz="1200">
              <a:latin typeface="Times New Roman" panose="02020603050405020304" pitchFamily="18"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Slide Image Placeholder 1">
            <a:extLst>
              <a:ext uri="{FF2B5EF4-FFF2-40B4-BE49-F238E27FC236}">
                <a16:creationId xmlns:a16="http://schemas.microsoft.com/office/drawing/2014/main" id="{7FA6203E-8101-B446-91B4-7F101B06E90F}"/>
              </a:ext>
            </a:extLst>
          </p:cNvPr>
          <p:cNvSpPr>
            <a:spLocks noGrp="1" noRot="1" noChangeAspect="1" noChangeArrowheads="1" noTextEdit="1"/>
          </p:cNvSpPr>
          <p:nvPr>
            <p:ph type="sldImg"/>
          </p:nvPr>
        </p:nvSpPr>
        <p:spPr>
          <a:ln/>
        </p:spPr>
      </p:sp>
      <p:sp>
        <p:nvSpPr>
          <p:cNvPr id="73730" name="Notes Placeholder 2">
            <a:extLst>
              <a:ext uri="{FF2B5EF4-FFF2-40B4-BE49-F238E27FC236}">
                <a16:creationId xmlns:a16="http://schemas.microsoft.com/office/drawing/2014/main" id="{300DE6E2-045A-B84E-AB01-09D4E1CDF85B}"/>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dirty="0">
                <a:latin typeface="Times New Roman" panose="02020603050405020304" pitchFamily="18" charset="0"/>
                <a:ea typeface="ＭＳ Ｐゴシック" panose="020B0600070205080204" pitchFamily="34" charset="-128"/>
              </a:rPr>
              <a:t>Example:</a:t>
            </a:r>
          </a:p>
          <a:p>
            <a:r>
              <a:rPr lang="en-US" altLang="en-US" dirty="0">
                <a:latin typeface="Times New Roman" panose="02020603050405020304" pitchFamily="18" charset="0"/>
                <a:ea typeface="ＭＳ Ｐゴシック" panose="020B0600070205080204" pitchFamily="34" charset="-128"/>
              </a:rPr>
              <a:t>0110011001100000    (1</a:t>
            </a:r>
            <a:r>
              <a:rPr lang="en-US" altLang="en-US" baseline="30000" dirty="0">
                <a:latin typeface="Times New Roman" panose="02020603050405020304" pitchFamily="18" charset="0"/>
                <a:ea typeface="ＭＳ Ｐゴシック" panose="020B0600070205080204" pitchFamily="34" charset="-128"/>
              </a:rPr>
              <a:t>st</a:t>
            </a:r>
            <a:r>
              <a:rPr lang="en-US" altLang="en-US" dirty="0">
                <a:latin typeface="Times New Roman" panose="02020603050405020304" pitchFamily="18" charset="0"/>
                <a:ea typeface="ＭＳ Ｐゴシック" panose="020B0600070205080204" pitchFamily="34" charset="-128"/>
              </a:rPr>
              <a:t>)</a:t>
            </a:r>
          </a:p>
          <a:p>
            <a:r>
              <a:rPr lang="en-US" altLang="en-US" dirty="0">
                <a:latin typeface="Times New Roman" panose="02020603050405020304" pitchFamily="18" charset="0"/>
                <a:ea typeface="ＭＳ Ｐゴシック" panose="020B0600070205080204" pitchFamily="34" charset="-128"/>
              </a:rPr>
              <a:t>0101010101010101    (2</a:t>
            </a:r>
            <a:r>
              <a:rPr lang="en-US" altLang="en-US" baseline="30000" dirty="0">
                <a:latin typeface="Times New Roman" panose="02020603050405020304" pitchFamily="18" charset="0"/>
                <a:ea typeface="ＭＳ Ｐゴシック" panose="020B0600070205080204" pitchFamily="34" charset="-128"/>
              </a:rPr>
              <a:t>nd</a:t>
            </a:r>
            <a:r>
              <a:rPr lang="en-US" altLang="en-US" dirty="0">
                <a:latin typeface="Times New Roman" panose="02020603050405020304" pitchFamily="18" charset="0"/>
                <a:ea typeface="ＭＳ Ｐゴシック" panose="020B0600070205080204" pitchFamily="34" charset="-128"/>
              </a:rPr>
              <a:t>)</a:t>
            </a:r>
          </a:p>
          <a:p>
            <a:r>
              <a:rPr lang="en-US" altLang="en-US" dirty="0">
                <a:latin typeface="Times New Roman" panose="02020603050405020304" pitchFamily="18" charset="0"/>
                <a:ea typeface="ＭＳ Ｐゴシック" panose="020B0600070205080204" pitchFamily="34" charset="-128"/>
              </a:rPr>
              <a:t>            +1011101110110101  (sum), checksum = 1s complement </a:t>
            </a:r>
          </a:p>
          <a:p>
            <a:r>
              <a:rPr lang="en-US" altLang="en-US" dirty="0">
                <a:latin typeface="Times New Roman" panose="02020603050405020304" pitchFamily="18" charset="0"/>
                <a:ea typeface="ＭＳ Ｐゴシック" panose="020B0600070205080204" pitchFamily="34" charset="-128"/>
              </a:rPr>
              <a:t>               1000111100001100   (3</a:t>
            </a:r>
            <a:r>
              <a:rPr lang="en-US" altLang="en-US" baseline="30000" dirty="0">
                <a:latin typeface="Times New Roman" panose="02020603050405020304" pitchFamily="18" charset="0"/>
                <a:ea typeface="ＭＳ Ｐゴシック" panose="020B0600070205080204" pitchFamily="34" charset="-128"/>
              </a:rPr>
              <a:t>rd</a:t>
            </a:r>
            <a:r>
              <a:rPr lang="en-US" altLang="en-US" dirty="0">
                <a:latin typeface="Times New Roman" panose="02020603050405020304" pitchFamily="18" charset="0"/>
                <a:ea typeface="ＭＳ Ｐゴシック" panose="020B0600070205080204" pitchFamily="34" charset="-128"/>
              </a:rPr>
              <a:t>)</a:t>
            </a:r>
          </a:p>
          <a:p>
            <a:r>
              <a:rPr lang="en-US" altLang="en-US" dirty="0">
                <a:latin typeface="Times New Roman" panose="02020603050405020304" pitchFamily="18" charset="0"/>
                <a:ea typeface="ＭＳ Ｐゴシック" panose="020B0600070205080204" pitchFamily="34" charset="-128"/>
              </a:rPr>
              <a:t>           +1010010101100001 (s1)</a:t>
            </a:r>
          </a:p>
          <a:p>
            <a:r>
              <a:rPr lang="en-US" altLang="en-US" dirty="0">
                <a:latin typeface="Times New Roman" panose="02020603050405020304" pitchFamily="18" charset="0"/>
                <a:ea typeface="ＭＳ Ｐゴシック" panose="020B0600070205080204" pitchFamily="34" charset="-128"/>
              </a:rPr>
              <a:t>sum = s1 + carryout (1) = 010010101100010</a:t>
            </a:r>
          </a:p>
          <a:p>
            <a:r>
              <a:rPr lang="en-US" altLang="en-US" dirty="0">
                <a:latin typeface="Times New Roman" panose="02020603050405020304" pitchFamily="18" charset="0"/>
                <a:ea typeface="ＭＳ Ｐゴシック" panose="020B0600070205080204" pitchFamily="34" charset="-128"/>
              </a:rPr>
              <a:t>checksum = 1s complement  = 101101010011101</a:t>
            </a:r>
          </a:p>
          <a:p>
            <a:r>
              <a:rPr lang="en-US" altLang="en-US" b="1" dirty="0">
                <a:latin typeface="Times New Roman" panose="02020603050405020304" pitchFamily="18" charset="0"/>
                <a:ea typeface="ＭＳ Ｐゴシック" panose="020B0600070205080204" pitchFamily="34" charset="-128"/>
              </a:rPr>
              <a:t>How to verify, sum up (1</a:t>
            </a:r>
            <a:r>
              <a:rPr lang="en-US" altLang="en-US" b="1" baseline="30000" dirty="0">
                <a:latin typeface="Times New Roman" panose="02020603050405020304" pitchFamily="18" charset="0"/>
                <a:ea typeface="ＭＳ Ｐゴシック" panose="020B0600070205080204" pitchFamily="34" charset="-128"/>
              </a:rPr>
              <a:t>st</a:t>
            </a:r>
            <a:r>
              <a:rPr lang="en-US" altLang="en-US" b="1" dirty="0">
                <a:latin typeface="Times New Roman" panose="02020603050405020304" pitchFamily="18" charset="0"/>
                <a:ea typeface="ＭＳ Ｐゴシック" panose="020B0600070205080204" pitchFamily="34" charset="-128"/>
              </a:rPr>
              <a:t>, 2</a:t>
            </a:r>
            <a:r>
              <a:rPr lang="en-US" altLang="en-US" b="1" baseline="30000" dirty="0">
                <a:latin typeface="Times New Roman" panose="02020603050405020304" pitchFamily="18" charset="0"/>
                <a:ea typeface="ＭＳ Ｐゴシック" panose="020B0600070205080204" pitchFamily="34" charset="-128"/>
              </a:rPr>
              <a:t>nd</a:t>
            </a:r>
            <a:r>
              <a:rPr lang="en-US" altLang="en-US" b="1" dirty="0">
                <a:latin typeface="Times New Roman" panose="02020603050405020304" pitchFamily="18" charset="0"/>
                <a:ea typeface="ＭＳ Ｐゴシック" panose="020B0600070205080204" pitchFamily="34" charset="-128"/>
              </a:rPr>
              <a:t>, 3</a:t>
            </a:r>
            <a:r>
              <a:rPr lang="en-US" altLang="en-US" b="1" baseline="30000" dirty="0">
                <a:latin typeface="Times New Roman" panose="02020603050405020304" pitchFamily="18" charset="0"/>
                <a:ea typeface="ＭＳ Ｐゴシック" panose="020B0600070205080204" pitchFamily="34" charset="-128"/>
              </a:rPr>
              <a:t>rd</a:t>
            </a:r>
            <a:r>
              <a:rPr lang="en-US" altLang="en-US" b="1" dirty="0">
                <a:latin typeface="Times New Roman" panose="02020603050405020304" pitchFamily="18" charset="0"/>
                <a:ea typeface="ＭＳ Ｐゴシック" panose="020B0600070205080204" pitchFamily="34" charset="-128"/>
              </a:rPr>
              <a:t> + checksum), if the result is 111111111 (all 1), clean. Otherwise error)</a:t>
            </a:r>
            <a:endParaRPr lang="en-US" altLang="en-US" dirty="0">
              <a:latin typeface="Times New Roman" panose="02020603050405020304" pitchFamily="18" charset="0"/>
              <a:ea typeface="ＭＳ Ｐゴシック" panose="020B0600070205080204" pitchFamily="34" charset="-128"/>
            </a:endParaRPr>
          </a:p>
          <a:p>
            <a:r>
              <a:rPr lang="en-US" altLang="en-US" b="1" dirty="0">
                <a:latin typeface="Times New Roman" panose="02020603050405020304" pitchFamily="18" charset="0"/>
                <a:ea typeface="ＭＳ Ｐゴシック" panose="020B0600070205080204" pitchFamily="34" charset="-128"/>
              </a:rPr>
              <a:t> </a:t>
            </a:r>
            <a:endParaRPr lang="en-US" altLang="en-US" dirty="0">
              <a:latin typeface="Times New Roman" panose="02020603050405020304" pitchFamily="18" charset="0"/>
              <a:ea typeface="ＭＳ Ｐゴシック" panose="020B0600070205080204" pitchFamily="34" charset="-128"/>
            </a:endParaRPr>
          </a:p>
          <a:p>
            <a:r>
              <a:rPr lang="en-US" altLang="en-US" dirty="0">
                <a:latin typeface="Times New Roman" panose="02020603050405020304" pitchFamily="18" charset="0"/>
                <a:ea typeface="ＭＳ Ｐゴシック" panose="020B0600070205080204" pitchFamily="34" charset="-128"/>
              </a:rPr>
              <a:t>??Q: why do we need to wraparound? (the sum can be generated by other combination). When we do check, we also use the sum with wraparound.</a:t>
            </a:r>
          </a:p>
          <a:p>
            <a:r>
              <a:rPr lang="en-US" altLang="en-US" dirty="0">
                <a:latin typeface="Times New Roman" panose="02020603050405020304" pitchFamily="18" charset="0"/>
                <a:ea typeface="ＭＳ Ｐゴシック" panose="020B0600070205080204" pitchFamily="34" charset="-128"/>
              </a:rPr>
              <a:t>??Q: does no error after checksum guarantee everything is correct? </a:t>
            </a:r>
          </a:p>
          <a:p>
            <a:r>
              <a:rPr lang="en-US" altLang="en-US" dirty="0">
                <a:latin typeface="Times New Roman" panose="02020603050405020304" pitchFamily="18" charset="0"/>
                <a:ea typeface="ＭＳ Ｐゴシック" panose="020B0600070205080204" pitchFamily="34" charset="-128"/>
              </a:rPr>
              <a:t>No. (flip two bits at the same time, 0-&gt;1, 1-&gt;0)</a:t>
            </a:r>
          </a:p>
          <a:p>
            <a:endParaRPr lang="en-US" altLang="en-US" dirty="0">
              <a:latin typeface="Times New Roman" panose="02020603050405020304" pitchFamily="18" charset="0"/>
              <a:ea typeface="ＭＳ Ｐゴシック" panose="020B0600070205080204" pitchFamily="34" charset="-128"/>
            </a:endParaRPr>
          </a:p>
        </p:txBody>
      </p:sp>
      <p:sp>
        <p:nvSpPr>
          <p:cNvPr id="73731" name="Slide Number Placeholder 3">
            <a:extLst>
              <a:ext uri="{FF2B5EF4-FFF2-40B4-BE49-F238E27FC236}">
                <a16:creationId xmlns:a16="http://schemas.microsoft.com/office/drawing/2014/main" id="{A2C4E2CC-941F-0646-867E-39744DE3C39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0627ABC8-48A6-8C4F-98E2-71F57C5ED78E}" type="slidenum">
              <a:rPr lang="en-US" altLang="en-US" sz="1200">
                <a:latin typeface="Times New Roman" panose="02020603050405020304" pitchFamily="18" charset="0"/>
              </a:rPr>
              <a:pPr/>
              <a:t>35</a:t>
            </a:fld>
            <a:endParaRPr lang="en-US" altLang="en-US" sz="1200">
              <a:latin typeface="Times New Roman" panose="02020603050405020304" pitchFamily="18"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37</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Slide Image Placeholder 1">
            <a:extLst>
              <a:ext uri="{FF2B5EF4-FFF2-40B4-BE49-F238E27FC236}">
                <a16:creationId xmlns:a16="http://schemas.microsoft.com/office/drawing/2014/main" id="{346F6F5C-181A-2543-A7B4-0EC6F4E70538}"/>
              </a:ext>
            </a:extLst>
          </p:cNvPr>
          <p:cNvSpPr>
            <a:spLocks noGrp="1" noRot="1" noChangeAspect="1" noChangeArrowheads="1" noTextEdit="1"/>
          </p:cNvSpPr>
          <p:nvPr>
            <p:ph type="sldImg"/>
          </p:nvPr>
        </p:nvSpPr>
        <p:spPr>
          <a:ln/>
        </p:spPr>
      </p:sp>
      <p:sp>
        <p:nvSpPr>
          <p:cNvPr id="80898" name="Notes Placeholder 2">
            <a:extLst>
              <a:ext uri="{FF2B5EF4-FFF2-40B4-BE49-F238E27FC236}">
                <a16:creationId xmlns:a16="http://schemas.microsoft.com/office/drawing/2014/main" id="{0AE30D96-0324-6F49-9303-76983D7FC197}"/>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We can use a program interface to explain it.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Rdt_send()    from RDT to app</a:t>
            </a:r>
          </a:p>
          <a:p>
            <a:r>
              <a:rPr lang="en-US" altLang="en-US">
                <a:latin typeface="Times New Roman" panose="02020603050405020304" pitchFamily="18" charset="0"/>
                <a:ea typeface="ＭＳ Ｐゴシック" panose="020B0600070205080204" pitchFamily="34" charset="-128"/>
              </a:rPr>
              <a:t>Udt_send()    from network to RDT</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Tranport layer Provides rdt (reliable transfer ) for app</a:t>
            </a:r>
          </a:p>
          <a:p>
            <a:r>
              <a:rPr lang="en-US" altLang="en-US">
                <a:latin typeface="Times New Roman" panose="02020603050405020304" pitchFamily="18" charset="0"/>
                <a:ea typeface="ＭＳ Ｐゴシック" panose="020B0600070205080204" pitchFamily="34" charset="-128"/>
              </a:rPr>
              <a:t>It is built on top of udt (unreliable transfer)…</a:t>
            </a:r>
          </a:p>
          <a:p>
            <a:r>
              <a:rPr lang="en-US" altLang="en-US">
                <a:latin typeface="Times New Roman" panose="02020603050405020304" pitchFamily="18" charset="0"/>
                <a:ea typeface="ＭＳ Ｐゴシック" panose="020B0600070205080204" pitchFamily="34" charset="-128"/>
              </a:rPr>
              <a:t>RDT will add some functions to ensure reliability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(How? Next slide)</a:t>
            </a:r>
          </a:p>
        </p:txBody>
      </p:sp>
      <p:sp>
        <p:nvSpPr>
          <p:cNvPr id="80899" name="Slide Number Placeholder 3">
            <a:extLst>
              <a:ext uri="{FF2B5EF4-FFF2-40B4-BE49-F238E27FC236}">
                <a16:creationId xmlns:a16="http://schemas.microsoft.com/office/drawing/2014/main" id="{BCA6B3D2-92F3-D249-89BE-9E859811912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2F39B37-8F4A-CD4B-ABCC-50C1BC01FF96}" type="slidenum">
              <a:rPr lang="en-US" altLang="en-US" sz="1200" smtClean="0">
                <a:latin typeface="Times New Roman" panose="02020603050405020304" pitchFamily="18" charset="0"/>
              </a:rPr>
              <a:pPr/>
              <a:t>38</a:t>
            </a:fld>
            <a:endParaRPr lang="en-US" altLang="en-US" sz="1200">
              <a:latin typeface="Times New Roman" panose="02020603050405020304" pitchFamily="18"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a:t>
            </a:r>
            <a:r>
              <a:rPr lang="en-US" dirty="0" err="1"/>
              <a:t>TWO-way</a:t>
            </a:r>
            <a:r>
              <a:rPr lang="en-US" dirty="0"/>
              <a:t>: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571AFC3F-C7FC-4544-ACAF-E7F331AF2CBB}"/>
              </a:ext>
            </a:extLst>
          </p:cNvPr>
          <p:cNvSpPr>
            <a:spLocks noGrp="1" noRot="1" noChangeAspect="1" noChangeArrowheads="1" noTextEdit="1"/>
          </p:cNvSpPr>
          <p:nvPr>
            <p:ph type="sldImg"/>
          </p:nvPr>
        </p:nvSpPr>
        <p:spPr>
          <a:ln/>
        </p:spPr>
      </p:sp>
      <p:sp>
        <p:nvSpPr>
          <p:cNvPr id="89090" name="Notes Placeholder 2">
            <a:extLst>
              <a:ext uri="{FF2B5EF4-FFF2-40B4-BE49-F238E27FC236}">
                <a16:creationId xmlns:a16="http://schemas.microsoft.com/office/drawing/2014/main" id="{500BE251-80E9-5D40-95D0-A2B337587A03}"/>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dirty="0">
                <a:latin typeface="Times New Roman" panose="02020603050405020304" pitchFamily="18" charset="0"/>
                <a:ea typeface="ＭＳ Ｐゴシック" panose="020B0600070205080204" pitchFamily="34" charset="-128"/>
              </a:rPr>
              <a:t>Stop and wait protocol first</a:t>
            </a:r>
          </a:p>
        </p:txBody>
      </p:sp>
      <p:sp>
        <p:nvSpPr>
          <p:cNvPr id="89091" name="Slide Number Placeholder 3">
            <a:extLst>
              <a:ext uri="{FF2B5EF4-FFF2-40B4-BE49-F238E27FC236}">
                <a16:creationId xmlns:a16="http://schemas.microsoft.com/office/drawing/2014/main" id="{4F81DD00-EE1D-B341-B29F-BFB5AD4D17A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6FAFABD1-347C-4243-A534-1AE674F6EFEE}" type="slidenum">
              <a:rPr lang="en-US" altLang="en-US" sz="1200" smtClean="0">
                <a:latin typeface="Times New Roman" panose="02020603050405020304" pitchFamily="18" charset="0"/>
              </a:rPr>
              <a:pPr/>
              <a:t>46</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2057033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571AFC3F-C7FC-4544-ACAF-E7F331AF2CBB}"/>
              </a:ext>
            </a:extLst>
          </p:cNvPr>
          <p:cNvSpPr>
            <a:spLocks noGrp="1" noRot="1" noChangeAspect="1" noChangeArrowheads="1" noTextEdit="1"/>
          </p:cNvSpPr>
          <p:nvPr>
            <p:ph type="sldImg"/>
          </p:nvPr>
        </p:nvSpPr>
        <p:spPr>
          <a:ln/>
        </p:spPr>
      </p:sp>
      <p:sp>
        <p:nvSpPr>
          <p:cNvPr id="89090" name="Notes Placeholder 2">
            <a:extLst>
              <a:ext uri="{FF2B5EF4-FFF2-40B4-BE49-F238E27FC236}">
                <a16:creationId xmlns:a16="http://schemas.microsoft.com/office/drawing/2014/main" id="{500BE251-80E9-5D40-95D0-A2B337587A03}"/>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dirty="0">
                <a:latin typeface="Times New Roman" panose="02020603050405020304" pitchFamily="18" charset="0"/>
                <a:ea typeface="ＭＳ Ｐゴシック" panose="020B0600070205080204" pitchFamily="34" charset="-128"/>
              </a:rPr>
              <a:t>Stop and wait protocol first</a:t>
            </a:r>
          </a:p>
        </p:txBody>
      </p:sp>
      <p:sp>
        <p:nvSpPr>
          <p:cNvPr id="89091" name="Slide Number Placeholder 3">
            <a:extLst>
              <a:ext uri="{FF2B5EF4-FFF2-40B4-BE49-F238E27FC236}">
                <a16:creationId xmlns:a16="http://schemas.microsoft.com/office/drawing/2014/main" id="{4F81DD00-EE1D-B341-B29F-BFB5AD4D17A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6FAFABD1-347C-4243-A534-1AE674F6EFEE}" type="slidenum">
              <a:rPr lang="en-US" altLang="en-US" sz="1200" smtClean="0">
                <a:latin typeface="Times New Roman" panose="02020603050405020304" pitchFamily="18" charset="0"/>
              </a:rPr>
              <a:pPr/>
              <a:t>47</a:t>
            </a:fld>
            <a:endParaRPr lang="en-US" altLang="en-US" sz="1200">
              <a:latin typeface="Times New Roman" panose="02020603050405020304"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a:extLst>
              <a:ext uri="{FF2B5EF4-FFF2-40B4-BE49-F238E27FC236}">
                <a16:creationId xmlns:a16="http://schemas.microsoft.com/office/drawing/2014/main" id="{D1C075D2-72FA-7148-9CE0-F825A718E76C}"/>
              </a:ext>
            </a:extLst>
          </p:cNvPr>
          <p:cNvSpPr>
            <a:spLocks noGrp="1" noRot="1" noChangeAspect="1" noChangeArrowheads="1" noTextEdit="1"/>
          </p:cNvSpPr>
          <p:nvPr>
            <p:ph type="sldImg"/>
          </p:nvPr>
        </p:nvSpPr>
        <p:spPr>
          <a:ln/>
        </p:spPr>
      </p:sp>
      <p:sp>
        <p:nvSpPr>
          <p:cNvPr id="91138" name="Notes Placeholder 2">
            <a:extLst>
              <a:ext uri="{FF2B5EF4-FFF2-40B4-BE49-F238E27FC236}">
                <a16:creationId xmlns:a16="http://schemas.microsoft.com/office/drawing/2014/main" id="{4348C247-4980-8144-9578-7BC1847778E4}"/>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How to detect therror? (checksum)</a:t>
            </a:r>
          </a:p>
          <a:p>
            <a:r>
              <a:rPr lang="en-US" altLang="en-US">
                <a:latin typeface="Times New Roman" panose="02020603050405020304" pitchFamily="18" charset="0"/>
                <a:ea typeface="ＭＳ Ｐゴシック" panose="020B0600070205080204" pitchFamily="34" charset="-128"/>
              </a:rPr>
              <a:t>How to recover?  (explain ACK and NAK)</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[animation] In summary, compared with 1.0, v2.0 has three new features…</a:t>
            </a:r>
          </a:p>
          <a:p>
            <a:endParaRPr lang="en-US" altLang="en-US">
              <a:latin typeface="Times New Roman" panose="02020603050405020304" pitchFamily="18" charset="0"/>
              <a:ea typeface="ＭＳ Ｐゴシック" panose="020B0600070205080204" pitchFamily="34" charset="-128"/>
            </a:endParaRPr>
          </a:p>
        </p:txBody>
      </p:sp>
      <p:sp>
        <p:nvSpPr>
          <p:cNvPr id="91139" name="Slide Number Placeholder 3">
            <a:extLst>
              <a:ext uri="{FF2B5EF4-FFF2-40B4-BE49-F238E27FC236}">
                <a16:creationId xmlns:a16="http://schemas.microsoft.com/office/drawing/2014/main" id="{6BDD1368-A584-2244-A39D-A1CF1F10BF7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D98EB449-7729-204C-802D-BC73D0828284}" type="slidenum">
              <a:rPr lang="en-US" altLang="en-US" sz="1200" smtClean="0">
                <a:latin typeface="Times New Roman" panose="02020603050405020304" pitchFamily="18" charset="0"/>
              </a:rPr>
              <a:pPr/>
              <a:t>49</a:t>
            </a:fld>
            <a:endParaRPr lang="en-US" altLang="en-US" sz="1200">
              <a:latin typeface="Times New Roman" panose="02020603050405020304" pitchFamily="18"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Slide Image Placeholder 1">
            <a:extLst>
              <a:ext uri="{FF2B5EF4-FFF2-40B4-BE49-F238E27FC236}">
                <a16:creationId xmlns:a16="http://schemas.microsoft.com/office/drawing/2014/main" id="{AE92C485-9A67-E94E-9853-C88FA75FEF3F}"/>
              </a:ext>
            </a:extLst>
          </p:cNvPr>
          <p:cNvSpPr>
            <a:spLocks noGrp="1" noRot="1" noChangeAspect="1" noChangeArrowheads="1" noTextEdit="1"/>
          </p:cNvSpPr>
          <p:nvPr>
            <p:ph type="sldImg"/>
          </p:nvPr>
        </p:nvSpPr>
        <p:spPr>
          <a:ln/>
        </p:spPr>
      </p:sp>
      <p:sp>
        <p:nvSpPr>
          <p:cNvPr id="93186" name="Notes Placeholder 2">
            <a:extLst>
              <a:ext uri="{FF2B5EF4-FFF2-40B4-BE49-F238E27FC236}">
                <a16:creationId xmlns:a16="http://schemas.microsoft.com/office/drawing/2014/main" id="{22E9F096-AF33-824F-8CB6-E1F52A0343D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No error case;</a:t>
            </a:r>
          </a:p>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Only packet is corrupted: resend</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93187" name="Slide Number Placeholder 3">
            <a:extLst>
              <a:ext uri="{FF2B5EF4-FFF2-40B4-BE49-F238E27FC236}">
                <a16:creationId xmlns:a16="http://schemas.microsoft.com/office/drawing/2014/main" id="{268BBCFB-9D38-0A49-99E1-480F905A621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DB71E88D-E160-CB4C-8C60-5421EF5D0335}" type="slidenum">
              <a:rPr lang="en-US" altLang="en-US" sz="1200" smtClean="0">
                <a:latin typeface="Times New Roman" panose="02020603050405020304" pitchFamily="18" charset="0"/>
              </a:rPr>
              <a:pPr/>
              <a:t>54</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41396504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Slide Image Placeholder 1">
            <a:extLst>
              <a:ext uri="{FF2B5EF4-FFF2-40B4-BE49-F238E27FC236}">
                <a16:creationId xmlns:a16="http://schemas.microsoft.com/office/drawing/2014/main" id="{828721A8-86EB-7444-B038-DEABE9C893E4}"/>
              </a:ext>
            </a:extLst>
          </p:cNvPr>
          <p:cNvSpPr>
            <a:spLocks noGrp="1" noRot="1" noChangeAspect="1" noChangeArrowheads="1" noTextEdit="1"/>
          </p:cNvSpPr>
          <p:nvPr>
            <p:ph type="sldImg"/>
          </p:nvPr>
        </p:nvSpPr>
        <p:spPr>
          <a:ln/>
        </p:spPr>
      </p:sp>
      <p:sp>
        <p:nvSpPr>
          <p:cNvPr id="102402" name="Notes Placeholder 2">
            <a:extLst>
              <a:ext uri="{FF2B5EF4-FFF2-40B4-BE49-F238E27FC236}">
                <a16:creationId xmlns:a16="http://schemas.microsoft.com/office/drawing/2014/main" id="{528522EA-DF77-E149-9E4B-4D09F74CE6F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Sender cannot tell whether it is corrupted ACK or NACK based on checksum only</a:t>
            </a:r>
          </a:p>
        </p:txBody>
      </p:sp>
      <p:sp>
        <p:nvSpPr>
          <p:cNvPr id="102403" name="Slide Number Placeholder 3">
            <a:extLst>
              <a:ext uri="{FF2B5EF4-FFF2-40B4-BE49-F238E27FC236}">
                <a16:creationId xmlns:a16="http://schemas.microsoft.com/office/drawing/2014/main" id="{77B4D916-1189-F948-9E61-BA8B77878324}"/>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408CB99F-8033-9848-8CB4-EE36349AEBC5}" type="slidenum">
              <a:rPr lang="en-US" altLang="en-US" sz="1200" smtClean="0">
                <a:latin typeface="Times New Roman" panose="02020603050405020304" pitchFamily="18" charset="0"/>
              </a:rPr>
              <a:pPr/>
              <a:t>56</a:t>
            </a:fld>
            <a:endParaRPr lang="en-US" altLang="en-US" sz="1200">
              <a:latin typeface="Times New Roman" panose="02020603050405020304" pitchFamily="18"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Slide Image Placeholder 1">
            <a:extLst>
              <a:ext uri="{FF2B5EF4-FFF2-40B4-BE49-F238E27FC236}">
                <a16:creationId xmlns:a16="http://schemas.microsoft.com/office/drawing/2014/main" id="{1E8FFF0C-B963-244F-A04F-824E9018C41F}"/>
              </a:ext>
            </a:extLst>
          </p:cNvPr>
          <p:cNvSpPr>
            <a:spLocks noGrp="1" noRot="1" noChangeAspect="1" noChangeArrowheads="1" noTextEdit="1"/>
          </p:cNvSpPr>
          <p:nvPr>
            <p:ph type="sldImg"/>
          </p:nvPr>
        </p:nvSpPr>
        <p:spPr>
          <a:ln/>
        </p:spPr>
      </p:sp>
      <p:sp>
        <p:nvSpPr>
          <p:cNvPr id="104450" name="Notes Placeholder 2">
            <a:extLst>
              <a:ext uri="{FF2B5EF4-FFF2-40B4-BE49-F238E27FC236}">
                <a16:creationId xmlns:a16="http://schemas.microsoft.com/office/drawing/2014/main" id="{10E64FAF-83A7-D54A-84CA-3A458E25378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Add seq # to each packet: 0, 1, 2, 3, ….</a:t>
            </a:r>
          </a:p>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Upon corrupted message (ACK or NACK) at sender:  </a:t>
            </a:r>
          </a:p>
          <a:p>
            <a:pPr lvl="1"/>
            <a:r>
              <a:rPr lang="en-US" altLang="en-US">
                <a:latin typeface="Times New Roman" panose="02020603050405020304" pitchFamily="18" charset="0"/>
                <a:ea typeface="ＭＳ Ｐゴシック" panose="020B0600070205080204" pitchFamily="34" charset="-128"/>
              </a:rPr>
              <a:t>Resend the current packet (do not send NEW packet)</a:t>
            </a:r>
          </a:p>
          <a:p>
            <a:pPr marL="228600" indent="-228600">
              <a:buFontTx/>
              <a:buAutoNum type="arabicPeriod" startAt="3"/>
            </a:pPr>
            <a:r>
              <a:rPr lang="en-US" altLang="en-US">
                <a:latin typeface="Times New Roman" panose="02020603050405020304" pitchFamily="18" charset="0"/>
                <a:ea typeface="ＭＳ Ｐゴシック" panose="020B0600070205080204" pitchFamily="34" charset="-128"/>
              </a:rPr>
              <a:t>Upon receiving a packet at the receiver:</a:t>
            </a:r>
          </a:p>
          <a:p>
            <a:pPr lvl="1"/>
            <a:r>
              <a:rPr lang="en-US" altLang="en-US">
                <a:latin typeface="Times New Roman" panose="02020603050405020304" pitchFamily="18" charset="0"/>
                <a:ea typeface="ＭＳ Ｐゴシック" panose="020B0600070205080204" pitchFamily="34" charset="-128"/>
              </a:rPr>
              <a:t>If it is a duplicate, drop it; otherwise, receive it;</a:t>
            </a:r>
          </a:p>
          <a:p>
            <a:pPr lvl="1"/>
            <a:r>
              <a:rPr lang="en-US" altLang="en-US">
                <a:latin typeface="Times New Roman" panose="02020603050405020304" pitchFamily="18" charset="0"/>
                <a:ea typeface="ＭＳ Ｐゴシック" panose="020B0600070205080204" pitchFamily="34" charset="-128"/>
              </a:rPr>
              <a:t>Send ACK</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104451" name="Slide Number Placeholder 3">
            <a:extLst>
              <a:ext uri="{FF2B5EF4-FFF2-40B4-BE49-F238E27FC236}">
                <a16:creationId xmlns:a16="http://schemas.microsoft.com/office/drawing/2014/main" id="{8D191501-643E-7543-8974-835A92D8D5E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9B683AAE-5195-3448-BDCB-0C9AE427F2A9}" type="slidenum">
              <a:rPr lang="en-US" altLang="en-US" sz="1200" smtClean="0">
                <a:latin typeface="Times New Roman" panose="02020603050405020304" pitchFamily="18" charset="0"/>
              </a:rPr>
              <a:pPr/>
              <a:t>57</a:t>
            </a:fld>
            <a:endParaRPr lang="en-US" altLang="en-US" sz="1200">
              <a:latin typeface="Times New Roman" panose="02020603050405020304" pitchFamily="18"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Slide Image Placeholder 1">
            <a:extLst>
              <a:ext uri="{FF2B5EF4-FFF2-40B4-BE49-F238E27FC236}">
                <a16:creationId xmlns:a16="http://schemas.microsoft.com/office/drawing/2014/main" id="{EB81269D-A081-8339-2E41-069C66F65654}"/>
              </a:ext>
            </a:extLst>
          </p:cNvPr>
          <p:cNvSpPr>
            <a:spLocks noGrp="1" noRot="1" noChangeAspect="1" noChangeArrowheads="1" noTextEdit="1"/>
          </p:cNvSpPr>
          <p:nvPr>
            <p:ph type="sldImg"/>
          </p:nvPr>
        </p:nvSpPr>
        <p:spPr>
          <a:ln/>
        </p:spPr>
      </p:sp>
      <p:sp>
        <p:nvSpPr>
          <p:cNvPr id="93186" name="Notes Placeholder 2">
            <a:extLst>
              <a:ext uri="{FF2B5EF4-FFF2-40B4-BE49-F238E27FC236}">
                <a16:creationId xmlns:a16="http://schemas.microsoft.com/office/drawing/2014/main" id="{317EAE21-EA4A-BB82-CECE-2CED0537E604}"/>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Now it is 2.1, which handles the corruption of ACK/NAK, compared with 2.1.</a:t>
            </a:r>
          </a:p>
          <a:p>
            <a:r>
              <a:rPr lang="en-US" altLang="en-US">
                <a:latin typeface="Times New Roman" panose="02020603050405020304" pitchFamily="18" charset="0"/>
                <a:ea typeface="ＭＳ Ｐゴシック" panose="020B0600070205080204" pitchFamily="34" charset="-128"/>
              </a:rPr>
              <a:t>[Explain the sender carefully]</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It adds two more states for handling the retx when the ACK/NAK is corrupted…</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top two states: to send packet 0</a:t>
            </a:r>
          </a:p>
          <a:p>
            <a:r>
              <a:rPr lang="en-US" altLang="en-US">
                <a:latin typeface="Times New Roman" panose="02020603050405020304" pitchFamily="18" charset="0"/>
                <a:ea typeface="ＭＳ Ｐゴシック" panose="020B0600070205080204" pitchFamily="34" charset="-128"/>
              </a:rPr>
              <a:t>The bottom two states: to send packet 1 ( a new one)</a:t>
            </a:r>
          </a:p>
        </p:txBody>
      </p:sp>
      <p:sp>
        <p:nvSpPr>
          <p:cNvPr id="93187" name="Slide Number Placeholder 3">
            <a:extLst>
              <a:ext uri="{FF2B5EF4-FFF2-40B4-BE49-F238E27FC236}">
                <a16:creationId xmlns:a16="http://schemas.microsoft.com/office/drawing/2014/main" id="{854905A4-ED80-04EF-D0FA-D520F2E52A5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A23E9E48-ED92-DB48-9835-A628B809BB7E}" type="slidenum">
              <a:rPr lang="en-US" altLang="en-US" sz="1200" smtClean="0">
                <a:latin typeface="Times New Roman" panose="02020603050405020304" pitchFamily="18" charset="0"/>
              </a:rPr>
              <a:pPr/>
              <a:t>58</a:t>
            </a:fld>
            <a:endParaRPr lang="en-US" altLang="en-US" sz="1200">
              <a:latin typeface="Times New Roman" panose="02020603050405020304" pitchFamily="18"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Slide Image Placeholder 1">
            <a:extLst>
              <a:ext uri="{FF2B5EF4-FFF2-40B4-BE49-F238E27FC236}">
                <a16:creationId xmlns:a16="http://schemas.microsoft.com/office/drawing/2014/main" id="{2A980BDE-ACC5-0B10-4E12-F20BC56D7D0B}"/>
              </a:ext>
            </a:extLst>
          </p:cNvPr>
          <p:cNvSpPr>
            <a:spLocks noGrp="1" noRot="1" noChangeAspect="1" noChangeArrowheads="1" noTextEdit="1"/>
          </p:cNvSpPr>
          <p:nvPr>
            <p:ph type="sldImg"/>
          </p:nvPr>
        </p:nvSpPr>
        <p:spPr>
          <a:ln/>
        </p:spPr>
      </p:sp>
      <p:sp>
        <p:nvSpPr>
          <p:cNvPr id="95234" name="Notes Placeholder 2">
            <a:extLst>
              <a:ext uri="{FF2B5EF4-FFF2-40B4-BE49-F238E27FC236}">
                <a16:creationId xmlns:a16="http://schemas.microsoft.com/office/drawing/2014/main" id="{4328B13D-F428-F6CE-11E2-F4676F1EC3BA}"/>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[explain the receiver quickly]</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receiver also changes. </a:t>
            </a:r>
          </a:p>
          <a:p>
            <a:r>
              <a:rPr lang="en-US" altLang="en-US">
                <a:latin typeface="Times New Roman" panose="02020603050405020304" pitchFamily="18" charset="0"/>
                <a:ea typeface="ＭＳ Ｐゴシック" panose="020B0600070205080204" pitchFamily="34" charset="-128"/>
              </a:rPr>
              <a:t>It adds one more state (one for packet 0, one for packet 1)</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[Homework: After class, derive how FSM works in case of different errors]</a:t>
            </a:r>
          </a:p>
          <a:p>
            <a:r>
              <a:rPr lang="en-US" altLang="en-US">
                <a:latin typeface="Times New Roman" panose="02020603050405020304" pitchFamily="18" charset="0"/>
                <a:ea typeface="ＭＳ Ｐゴシック" panose="020B0600070205080204" pitchFamily="34" charset="-128"/>
              </a:rPr>
              <a:t>No error</a:t>
            </a:r>
          </a:p>
          <a:p>
            <a:r>
              <a:rPr lang="en-US" altLang="en-US">
                <a:latin typeface="Times New Roman" panose="02020603050405020304" pitchFamily="18" charset="0"/>
                <a:ea typeface="ＭＳ Ｐゴシック" panose="020B0600070205080204" pitchFamily="34" charset="-128"/>
              </a:rPr>
              <a:t>Packet 0 error but no NAK error</a:t>
            </a:r>
          </a:p>
          <a:p>
            <a:r>
              <a:rPr lang="en-US" altLang="en-US">
                <a:latin typeface="Times New Roman" panose="02020603050405020304" pitchFamily="18" charset="0"/>
                <a:ea typeface="ＭＳ Ｐゴシック" panose="020B0600070205080204" pitchFamily="34" charset="-128"/>
              </a:rPr>
              <a:t>Packet 0 error and NAK error</a:t>
            </a:r>
          </a:p>
          <a:p>
            <a:r>
              <a:rPr lang="en-US" altLang="en-US">
                <a:latin typeface="Times New Roman" panose="02020603050405020304" pitchFamily="18" charset="0"/>
                <a:ea typeface="ＭＳ Ｐゴシック" panose="020B0600070205080204" pitchFamily="34" charset="-128"/>
              </a:rPr>
              <a:t>Packet 0 error and NAK error, and retx packet 0 error again, but no NAK error (no more error)</a:t>
            </a:r>
          </a:p>
          <a:p>
            <a:r>
              <a:rPr lang="en-US" altLang="en-US">
                <a:latin typeface="Times New Roman" panose="02020603050405020304" pitchFamily="18" charset="0"/>
                <a:ea typeface="ＭＳ Ｐゴシック" panose="020B0600070205080204" pitchFamily="34" charset="-128"/>
              </a:rPr>
              <a:t>Packet 0 right but ACK error (and no more error)</a:t>
            </a:r>
          </a:p>
        </p:txBody>
      </p:sp>
      <p:sp>
        <p:nvSpPr>
          <p:cNvPr id="95235" name="Slide Number Placeholder 3">
            <a:extLst>
              <a:ext uri="{FF2B5EF4-FFF2-40B4-BE49-F238E27FC236}">
                <a16:creationId xmlns:a16="http://schemas.microsoft.com/office/drawing/2014/main" id="{04D79544-1073-D0B1-6CD1-476F453BA63D}"/>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3D365DAD-F0F2-F644-8423-B6BB8260386B}" type="slidenum">
              <a:rPr lang="en-US" altLang="en-US" sz="1200" smtClean="0">
                <a:latin typeface="Times New Roman" panose="02020603050405020304" pitchFamily="18" charset="0"/>
              </a:rPr>
              <a:pPr/>
              <a:t>59</a:t>
            </a:fld>
            <a:endParaRPr lang="en-US" altLang="en-US" sz="1200">
              <a:latin typeface="Times New Roman" panose="02020603050405020304"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Slide Image Placeholder 1">
            <a:extLst>
              <a:ext uri="{FF2B5EF4-FFF2-40B4-BE49-F238E27FC236}">
                <a16:creationId xmlns:a16="http://schemas.microsoft.com/office/drawing/2014/main" id="{54096645-FA7C-F241-890B-816A477DB985}"/>
              </a:ext>
            </a:extLst>
          </p:cNvPr>
          <p:cNvSpPr>
            <a:spLocks noGrp="1" noRot="1" noChangeAspect="1" noChangeArrowheads="1" noTextEdit="1"/>
          </p:cNvSpPr>
          <p:nvPr>
            <p:ph type="sldImg"/>
          </p:nvPr>
        </p:nvSpPr>
        <p:spPr>
          <a:ln/>
        </p:spPr>
      </p:sp>
      <p:sp>
        <p:nvSpPr>
          <p:cNvPr id="116738" name="Notes Placeholder 2">
            <a:extLst>
              <a:ext uri="{FF2B5EF4-FFF2-40B4-BE49-F238E27FC236}">
                <a16:creationId xmlns:a16="http://schemas.microsoft.com/office/drawing/2014/main" id="{89950E07-DC1C-0B4B-915C-262CB46DCD7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Seq# and how many bits?</a:t>
            </a:r>
          </a:p>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ACK/NAK check error</a:t>
            </a:r>
          </a:p>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Twice as many states (distinguish packet 0 or 1)</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a:p>
            <a:pPr marL="228600" indent="-228600"/>
            <a:r>
              <a:rPr lang="en-US" altLang="en-US">
                <a:latin typeface="Times New Roman" panose="02020603050405020304" pitchFamily="18" charset="0"/>
                <a:ea typeface="ＭＳ Ｐゴシック" panose="020B0600070205080204" pitchFamily="34" charset="-128"/>
              </a:rPr>
              <a:t>Receiver:</a:t>
            </a:r>
          </a:p>
          <a:p>
            <a:pPr marL="228600" indent="-228600"/>
            <a:r>
              <a:rPr lang="en-US" altLang="en-US">
                <a:latin typeface="Times New Roman" panose="02020603050405020304" pitchFamily="18" charset="0"/>
                <a:ea typeface="ＭＳ Ｐゴシック" panose="020B0600070205080204" pitchFamily="34" charset="-128"/>
              </a:rPr>
              <a:t>…</a:t>
            </a:r>
          </a:p>
          <a:p>
            <a:pPr marL="228600" indent="-228600"/>
            <a:r>
              <a:rPr lang="en-US" altLang="en-US">
                <a:latin typeface="Times New Roman" panose="02020603050405020304" pitchFamily="18" charset="0"/>
                <a:ea typeface="ＭＳ Ｐゴシック" panose="020B0600070205080204" pitchFamily="34" charset="-128"/>
              </a:rPr>
              <a:t>…</a:t>
            </a:r>
          </a:p>
          <a:p>
            <a:pPr marL="228600" indent="-228600"/>
            <a:endParaRPr lang="en-US" altLang="en-US">
              <a:latin typeface="Times New Roman" panose="02020603050405020304" pitchFamily="18" charset="0"/>
              <a:ea typeface="ＭＳ Ｐゴシック" panose="020B0600070205080204" pitchFamily="34" charset="-128"/>
            </a:endParaRPr>
          </a:p>
          <a:p>
            <a:pPr marL="228600" indent="-228600"/>
            <a:endParaRPr lang="en-US" altLang="en-US">
              <a:latin typeface="Times New Roman" panose="02020603050405020304" pitchFamily="18" charset="0"/>
              <a:ea typeface="ＭＳ Ｐゴシック" panose="020B0600070205080204" pitchFamily="34" charset="-128"/>
            </a:endParaRPr>
          </a:p>
          <a:p>
            <a:pPr marL="228600" indent="-228600"/>
            <a:r>
              <a:rPr lang="en-US" altLang="en-US">
                <a:latin typeface="Times New Roman" panose="02020603050405020304" pitchFamily="18" charset="0"/>
                <a:ea typeface="ＭＳ Ｐゴシック" panose="020B0600070205080204" pitchFamily="34" charset="-128"/>
              </a:rPr>
              <a:t>Q: the receiver cannot know if the last ACK/NAK is received OK. Is it important?</a:t>
            </a:r>
          </a:p>
          <a:p>
            <a:pPr marL="228600" indent="-228600"/>
            <a:r>
              <a:rPr lang="en-US" altLang="en-US">
                <a:latin typeface="Times New Roman" panose="02020603050405020304" pitchFamily="18" charset="0"/>
                <a:ea typeface="ＭＳ Ｐゴシック" panose="020B0600070205080204" pitchFamily="34" charset="-128"/>
              </a:rPr>
              <a:t>A: No. four cases: ACK success, ACK error, NAK success, NAK error  (ACK success, move to the next packet; in other three cases, retx (for ACK error, duplicate packet, discarded))</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a:p>
            <a:pPr marL="228600" indent="-228600"/>
            <a:endParaRPr lang="en-US" altLang="en-US">
              <a:latin typeface="Times New Roman" panose="02020603050405020304" pitchFamily="18" charset="0"/>
              <a:ea typeface="ＭＳ Ｐゴシック" panose="020B0600070205080204" pitchFamily="34" charset="-128"/>
            </a:endParaRPr>
          </a:p>
        </p:txBody>
      </p:sp>
      <p:sp>
        <p:nvSpPr>
          <p:cNvPr id="116739" name="Slide Number Placeholder 3">
            <a:extLst>
              <a:ext uri="{FF2B5EF4-FFF2-40B4-BE49-F238E27FC236}">
                <a16:creationId xmlns:a16="http://schemas.microsoft.com/office/drawing/2014/main" id="{6E305A44-9D9D-D243-B105-1C971B55B16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65DDF65-4CC8-D440-A756-61DF642AD485}" type="slidenum">
              <a:rPr lang="en-US" altLang="en-US" sz="1200" smtClean="0">
                <a:latin typeface="Times New Roman" panose="02020603050405020304" pitchFamily="18" charset="0"/>
              </a:rPr>
              <a:pPr/>
              <a:t>63</a:t>
            </a:fld>
            <a:endParaRPr lang="en-US" altLang="en-US" sz="1200">
              <a:latin typeface="Times New Roman" panose="02020603050405020304" pitchFamily="18"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Slide Image Placeholder 1">
            <a:extLst>
              <a:ext uri="{FF2B5EF4-FFF2-40B4-BE49-F238E27FC236}">
                <a16:creationId xmlns:a16="http://schemas.microsoft.com/office/drawing/2014/main" id="{EA1040A9-5AE3-3640-A547-281062238A5F}"/>
              </a:ext>
            </a:extLst>
          </p:cNvPr>
          <p:cNvSpPr>
            <a:spLocks noGrp="1" noRot="1" noChangeAspect="1" noChangeArrowheads="1" noTextEdit="1"/>
          </p:cNvSpPr>
          <p:nvPr>
            <p:ph type="sldImg"/>
          </p:nvPr>
        </p:nvSpPr>
        <p:spPr>
          <a:ln/>
        </p:spPr>
      </p:sp>
      <p:sp>
        <p:nvSpPr>
          <p:cNvPr id="118786" name="Notes Placeholder 2">
            <a:extLst>
              <a:ext uri="{FF2B5EF4-FFF2-40B4-BE49-F238E27FC236}">
                <a16:creationId xmlns:a16="http://schemas.microsoft.com/office/drawing/2014/main" id="{E5A6339D-2ACC-CF4C-A27A-AB787CBD7BB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Send sender, only two seq #s are enough: 0, 1</a:t>
            </a:r>
          </a:p>
          <a:p>
            <a:pPr marL="228600" indent="-228600">
              <a:buFontTx/>
              <a:buAutoNum type="arabicPeriod"/>
            </a:pPr>
            <a:endParaRPr lang="en-US" altLang="en-US">
              <a:latin typeface="Times New Roman" panose="02020603050405020304" pitchFamily="18" charset="0"/>
              <a:ea typeface="ＭＳ Ｐゴシック" panose="020B0600070205080204" pitchFamily="34" charset="-128"/>
            </a:endParaRP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118787" name="Slide Number Placeholder 3">
            <a:extLst>
              <a:ext uri="{FF2B5EF4-FFF2-40B4-BE49-F238E27FC236}">
                <a16:creationId xmlns:a16="http://schemas.microsoft.com/office/drawing/2014/main" id="{97C4CC41-CBA4-1442-A0F6-F94402E941B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F49EE1B-A63E-524E-B947-4ED0747A217D}" type="slidenum">
              <a:rPr lang="en-US" altLang="en-US" sz="1200" smtClean="0">
                <a:latin typeface="Times New Roman" panose="02020603050405020304" pitchFamily="18" charset="0"/>
              </a:rPr>
              <a:pPr/>
              <a:t>64</a:t>
            </a:fld>
            <a:endParaRPr lang="en-US" altLang="en-US" sz="1200">
              <a:latin typeface="Times New Roman" panose="02020603050405020304" pitchFamily="18"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Slide Image Placeholder 1">
            <a:extLst>
              <a:ext uri="{FF2B5EF4-FFF2-40B4-BE49-F238E27FC236}">
                <a16:creationId xmlns:a16="http://schemas.microsoft.com/office/drawing/2014/main" id="{384597B4-887C-3749-B31F-D26BF20195A3}"/>
              </a:ext>
            </a:extLst>
          </p:cNvPr>
          <p:cNvSpPr>
            <a:spLocks noGrp="1" noRot="1" noChangeAspect="1" noChangeArrowheads="1" noTextEdit="1"/>
          </p:cNvSpPr>
          <p:nvPr>
            <p:ph type="sldImg"/>
          </p:nvPr>
        </p:nvSpPr>
        <p:spPr>
          <a:ln/>
        </p:spPr>
      </p:sp>
      <p:sp>
        <p:nvSpPr>
          <p:cNvPr id="122882" name="Notes Placeholder 2">
            <a:extLst>
              <a:ext uri="{FF2B5EF4-FFF2-40B4-BE49-F238E27FC236}">
                <a16:creationId xmlns:a16="http://schemas.microsoft.com/office/drawing/2014/main" id="{85E82D7C-68FA-6F4B-95D5-FA42F8F31AF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85800" lvl="1" indent="-228600">
              <a:buFontTx/>
              <a:buAutoNum type="arabicPeriod"/>
            </a:pPr>
            <a:r>
              <a:rPr lang="en-US" altLang="en-US">
                <a:latin typeface="Times New Roman" panose="02020603050405020304" pitchFamily="18" charset="0"/>
                <a:ea typeface="ＭＳ Ｐゴシック" panose="020B0600070205080204" pitchFamily="34" charset="-128"/>
              </a:rPr>
              <a:t>Only two sequence #s in packets</a:t>
            </a:r>
          </a:p>
          <a:p>
            <a:pPr marL="685800" lvl="1" indent="-228600">
              <a:buFontTx/>
              <a:buAutoNum type="arabicPeriod"/>
            </a:pPr>
            <a:r>
              <a:rPr lang="en-US" altLang="en-US">
                <a:latin typeface="Times New Roman" panose="02020603050405020304" pitchFamily="18" charset="0"/>
                <a:ea typeface="ＭＳ Ｐゴシック" panose="020B0600070205080204" pitchFamily="34" charset="-128"/>
              </a:rPr>
              <a:t>Ack0 and ack1 are enough too</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122883" name="Slide Number Placeholder 3">
            <a:extLst>
              <a:ext uri="{FF2B5EF4-FFF2-40B4-BE49-F238E27FC236}">
                <a16:creationId xmlns:a16="http://schemas.microsoft.com/office/drawing/2014/main" id="{3246C471-8670-1441-819A-C98895784F0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F821CE6-A840-484B-9152-218888D3BB7F}" type="slidenum">
              <a:rPr lang="en-US" altLang="en-US" sz="1200" smtClean="0">
                <a:latin typeface="Times New Roman" panose="02020603050405020304" pitchFamily="18" charset="0"/>
              </a:rPr>
              <a:pPr/>
              <a:t>67</a:t>
            </a:fld>
            <a:endParaRPr lang="en-US" altLang="en-US" sz="1200">
              <a:latin typeface="Times New Roman" panose="02020603050405020304" pitchFamily="18"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Slide Image Placeholder 1">
            <a:extLst>
              <a:ext uri="{FF2B5EF4-FFF2-40B4-BE49-F238E27FC236}">
                <a16:creationId xmlns:a16="http://schemas.microsoft.com/office/drawing/2014/main" id="{ACDD7A86-609A-DB3C-498F-53D17F9583BE}"/>
              </a:ext>
            </a:extLst>
          </p:cNvPr>
          <p:cNvSpPr>
            <a:spLocks noGrp="1" noRot="1" noChangeAspect="1" noChangeArrowheads="1" noTextEdit="1"/>
          </p:cNvSpPr>
          <p:nvPr>
            <p:ph type="sldImg"/>
          </p:nvPr>
        </p:nvSpPr>
        <p:spPr>
          <a:ln/>
        </p:spPr>
      </p:sp>
      <p:sp>
        <p:nvSpPr>
          <p:cNvPr id="107522" name="Notes Placeholder 2">
            <a:extLst>
              <a:ext uri="{FF2B5EF4-FFF2-40B4-BE49-F238E27FC236}">
                <a16:creationId xmlns:a16="http://schemas.microsoft.com/office/drawing/2014/main" id="{5CF95E13-426D-6A40-504E-97E980631B3D}"/>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Here is the updated FSM.</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It introduce two more states. </a:t>
            </a:r>
          </a:p>
          <a:p>
            <a:r>
              <a:rPr lang="en-US" altLang="en-US">
                <a:latin typeface="Times New Roman" panose="02020603050405020304" pitchFamily="18" charset="0"/>
                <a:ea typeface="ＭＳ Ｐゴシック" panose="020B0600070205080204" pitchFamily="34" charset="-128"/>
              </a:rPr>
              <a:t>But this time, these two more states are added because of packet loss (timer processing), not for ACK/NAK in rdt2.0</a:t>
            </a:r>
          </a:p>
          <a:p>
            <a:r>
              <a:rPr lang="en-US" altLang="en-US">
                <a:latin typeface="Times New Roman" panose="02020603050405020304" pitchFamily="18" charset="0"/>
                <a:ea typeface="ＭＳ Ｐゴシック" panose="020B0600070205080204" pitchFamily="34" charset="-128"/>
              </a:rPr>
              <a:t>  </a:t>
            </a:r>
          </a:p>
        </p:txBody>
      </p:sp>
      <p:sp>
        <p:nvSpPr>
          <p:cNvPr id="107523" name="Slide Number Placeholder 3">
            <a:extLst>
              <a:ext uri="{FF2B5EF4-FFF2-40B4-BE49-F238E27FC236}">
                <a16:creationId xmlns:a16="http://schemas.microsoft.com/office/drawing/2014/main" id="{318AB2CA-C931-7606-4DEF-138C477B135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7EBA70B2-5DD5-D14A-B843-6D606341B992}" type="slidenum">
              <a:rPr lang="en-US" altLang="en-US" sz="1200" smtClean="0">
                <a:latin typeface="Times New Roman" panose="02020603050405020304" pitchFamily="18" charset="0"/>
              </a:rPr>
              <a:pPr/>
              <a:t>72</a:t>
            </a:fld>
            <a:endParaRPr lang="en-US" altLang="en-US" sz="1200">
              <a:latin typeface="Times New Roman" panose="02020603050405020304" pitchFamily="18"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09127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55911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Slide Image Placeholder 1">
            <a:extLst>
              <a:ext uri="{FF2B5EF4-FFF2-40B4-BE49-F238E27FC236}">
                <a16:creationId xmlns:a16="http://schemas.microsoft.com/office/drawing/2014/main" id="{7F950B8D-B440-9B46-BB23-F2614D338D3C}"/>
              </a:ext>
            </a:extLst>
          </p:cNvPr>
          <p:cNvSpPr>
            <a:spLocks noGrp="1" noRot="1" noChangeAspect="1" noChangeArrowheads="1" noTextEdit="1"/>
          </p:cNvSpPr>
          <p:nvPr>
            <p:ph type="sldImg"/>
          </p:nvPr>
        </p:nvSpPr>
        <p:spPr>
          <a:ln/>
        </p:spPr>
      </p:sp>
      <p:sp>
        <p:nvSpPr>
          <p:cNvPr id="145410" name="Notes Placeholder 2">
            <a:extLst>
              <a:ext uri="{FF2B5EF4-FFF2-40B4-BE49-F238E27FC236}">
                <a16:creationId xmlns:a16="http://schemas.microsoft.com/office/drawing/2014/main" id="{C303107A-E985-194B-B6DB-9DB268C919D0}"/>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This is an overview of two protocols. </a:t>
            </a:r>
          </a:p>
          <a:p>
            <a:r>
              <a:rPr lang="en-US" altLang="en-US">
                <a:latin typeface="Times New Roman" panose="02020603050405020304" pitchFamily="18" charset="0"/>
                <a:ea typeface="ＭＳ Ｐゴシック" panose="020B0600070205080204" pitchFamily="34" charset="-128"/>
              </a:rPr>
              <a:t>Let us first look at their major features and then examine how each works.</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Both have a window of N packets. (N unacked packets)</a:t>
            </a:r>
          </a:p>
          <a:p>
            <a:r>
              <a:rPr lang="en-US" altLang="en-US">
                <a:latin typeface="Times New Roman" panose="02020603050405020304" pitchFamily="18" charset="0"/>
                <a:ea typeface="ＭＳ Ｐゴシック" panose="020B0600070205080204" pitchFamily="34" charset="-128"/>
              </a:rPr>
              <a:t>The difference is how they ack data packets and packet retx.</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1) Go-Back-N: cumulative ACK</a:t>
            </a:r>
          </a:p>
          <a:p>
            <a:r>
              <a:rPr lang="en-US" altLang="en-US">
                <a:latin typeface="Times New Roman" panose="02020603050405020304" pitchFamily="18" charset="0"/>
                <a:ea typeface="ＭＳ Ｐゴシック" panose="020B0600070205080204" pitchFamily="34" charset="-128"/>
              </a:rPr>
              <a:t>SR: individual ACK</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2) Retx all  vs. retx selective</a:t>
            </a:r>
          </a:p>
        </p:txBody>
      </p:sp>
      <p:sp>
        <p:nvSpPr>
          <p:cNvPr id="145411" name="Slide Number Placeholder 3">
            <a:extLst>
              <a:ext uri="{FF2B5EF4-FFF2-40B4-BE49-F238E27FC236}">
                <a16:creationId xmlns:a16="http://schemas.microsoft.com/office/drawing/2014/main" id="{4530D426-62AE-AB4B-8A4A-3992DB01F8AE}"/>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56390BF8-8797-1C4A-9AE1-1538823C5E76}" type="slidenum">
              <a:rPr lang="en-US" altLang="en-US" sz="1200" smtClean="0">
                <a:latin typeface="Times New Roman" panose="02020603050405020304" pitchFamily="18" charset="0"/>
              </a:rPr>
              <a:pPr/>
              <a:t>85</a:t>
            </a:fld>
            <a:endParaRPr lang="en-US" altLang="en-US" sz="1200">
              <a:latin typeface="Times New Roman" panose="02020603050405020304" pitchFamily="18"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t>
            </a:r>
            <a:r>
              <a:rPr lang="en-US" dirty="0" err="1"/>
              <a:t>ackowledgedm</a:t>
            </a:r>
            <a:r>
              <a:rPr lang="en-US" dirty="0"/>
              <a:t> 6 sequence numbers are available for us. In </a:t>
            </a:r>
            <a:r>
              <a:rPr lang="en-US" dirty="0" err="1"/>
              <a:t>woindow</a:t>
            </a:r>
            <a:r>
              <a:rPr lang="en-US" dirty="0"/>
              <a:t>, but no calls from above to use them.</a:t>
            </a:r>
          </a:p>
          <a:p>
            <a:endParaRPr lang="en-US" dirty="0"/>
          </a:p>
          <a:p>
            <a:r>
              <a:rPr lang="en-US" dirty="0"/>
              <a:t>Note – we’ll skip the Go-Back-N FSM specification you can </a:t>
            </a:r>
            <a:r>
              <a:rPr lang="en-US" dirty="0" err="1"/>
              <a:t>chack</a:t>
            </a:r>
            <a:r>
              <a:rPr lang="en-US" dirty="0"/>
              <a:t> that out in </a:t>
            </a:r>
            <a:r>
              <a:rPr lang="en-US" dirty="0" err="1"/>
              <a:t>powerpoitn</a:t>
            </a:r>
            <a:r>
              <a:rPr lang="en-US" dirty="0"/>
              <a: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13501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a:t>
            </a:r>
            <a:r>
              <a:rPr lang="en-US" dirty="0" err="1"/>
              <a:t>indiviually</a:t>
            </a:r>
            <a:r>
              <a:rPr lang="en-US" dirty="0"/>
              <a:t>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a:extLst>
              <a:ext uri="{FF2B5EF4-FFF2-40B4-BE49-F238E27FC236}">
                <a16:creationId xmlns:a16="http://schemas.microsoft.com/office/drawing/2014/main" id="{3B1ADCBB-0DCC-8048-ACE7-A3FCF46668C5}"/>
              </a:ext>
            </a:extLst>
          </p:cNvPr>
          <p:cNvSpPr>
            <a:spLocks noGrp="1" noRot="1" noChangeAspect="1" noChangeArrowheads="1" noTextEdit="1"/>
          </p:cNvSpPr>
          <p:nvPr>
            <p:ph type="sldImg"/>
          </p:nvPr>
        </p:nvSpPr>
        <p:spPr>
          <a:ln/>
        </p:spPr>
      </p:sp>
      <p:sp>
        <p:nvSpPr>
          <p:cNvPr id="156674" name="Notes Placeholder 2">
            <a:extLst>
              <a:ext uri="{FF2B5EF4-FFF2-40B4-BE49-F238E27FC236}">
                <a16:creationId xmlns:a16="http://schemas.microsoft.com/office/drawing/2014/main" id="{E5B2C42E-3F9A-4841-881E-91FA1F4C388E}"/>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GBN: sender[4,5], expected 4,5,6  </a:t>
            </a:r>
          </a:p>
          <a:p>
            <a:r>
              <a:rPr lang="en-US" altLang="en-US">
                <a:latin typeface="Times New Roman" panose="02020603050405020304" pitchFamily="18" charset="0"/>
                <a:ea typeface="ＭＳ Ｐゴシック" panose="020B0600070205080204" pitchFamily="34" charset="-128"/>
              </a:rPr>
              <a:t>GBN: give the expected number x, the sender window will be [x-2, x-1], [x-1, x], [x, x+1]</a:t>
            </a:r>
          </a:p>
          <a:p>
            <a:r>
              <a:rPr lang="en-US" altLang="en-US">
                <a:latin typeface="Times New Roman" panose="02020603050405020304" pitchFamily="18" charset="0"/>
                <a:ea typeface="ＭＳ Ｐゴシック" panose="020B0600070205080204" pitchFamily="34" charset="-128"/>
              </a:rPr>
              <a:t>GBN, Given N, N+1 sequence numbers are sufficient.</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SR:  sener[4,5], receiver [4,5], [5,6], [6,7]</a:t>
            </a:r>
          </a:p>
          <a:p>
            <a:r>
              <a:rPr lang="en-US" altLang="en-US">
                <a:latin typeface="Times New Roman" panose="02020603050405020304" pitchFamily="18" charset="0"/>
                <a:ea typeface="ＭＳ Ｐゴシック" panose="020B0600070205080204" pitchFamily="34" charset="-128"/>
              </a:rPr>
              <a:t>SR:   given receiver [4,5], the expected sender window  [2,3] [3,4], [4,5]</a:t>
            </a:r>
          </a:p>
        </p:txBody>
      </p:sp>
      <p:sp>
        <p:nvSpPr>
          <p:cNvPr id="156675" name="Slide Number Placeholder 3">
            <a:extLst>
              <a:ext uri="{FF2B5EF4-FFF2-40B4-BE49-F238E27FC236}">
                <a16:creationId xmlns:a16="http://schemas.microsoft.com/office/drawing/2014/main" id="{DE931991-811E-E946-A5D0-DE57E1BE6AB2}"/>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8C7A96F1-7C1E-9A4D-8389-B41267F94AEB}" type="slidenum">
              <a:rPr lang="en-US" altLang="en-US" sz="1200">
                <a:latin typeface="Times New Roman" panose="02020603050405020304" pitchFamily="18" charset="0"/>
              </a:rPr>
              <a:pPr/>
              <a:t>94</a:t>
            </a:fld>
            <a:endParaRPr lang="en-US" altLang="en-US" sz="1200">
              <a:latin typeface="Times New Roman" panose="02020603050405020304" pitchFamily="18"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a:extLst>
              <a:ext uri="{FF2B5EF4-FFF2-40B4-BE49-F238E27FC236}">
                <a16:creationId xmlns:a16="http://schemas.microsoft.com/office/drawing/2014/main" id="{0E34E8E8-0B18-7246-8FA3-9AEDD6BCFC31}"/>
              </a:ext>
            </a:extLst>
          </p:cNvPr>
          <p:cNvSpPr>
            <a:spLocks noGrp="1" noRot="1" noChangeAspect="1" noChangeArrowheads="1" noTextEdit="1"/>
          </p:cNvSpPr>
          <p:nvPr>
            <p:ph type="sldImg"/>
          </p:nvPr>
        </p:nvSpPr>
        <p:spPr>
          <a:ln/>
        </p:spPr>
      </p:sp>
      <p:sp>
        <p:nvSpPr>
          <p:cNvPr id="158722" name="Notes Placeholder 2">
            <a:extLst>
              <a:ext uri="{FF2B5EF4-FFF2-40B4-BE49-F238E27FC236}">
                <a16:creationId xmlns:a16="http://schemas.microsoft.com/office/drawing/2014/main" id="{4ED9AEC5-C15C-1347-A01B-B780C069C7E7}"/>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Animation:</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Q: why it happens? </a:t>
            </a:r>
          </a:p>
          <a:p>
            <a:r>
              <a:rPr lang="en-US" altLang="en-US">
                <a:latin typeface="Times New Roman" panose="02020603050405020304" pitchFamily="18" charset="0"/>
                <a:ea typeface="ＭＳ Ｐゴシック" panose="020B0600070205080204" pitchFamily="34" charset="-128"/>
              </a:rPr>
              <a:t>Seq# is reused so that it can’t differentiate if it is a new packet 0 or an old packet 0.</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Q: Do we have the same problem in Go-Back-N???</a:t>
            </a:r>
          </a:p>
        </p:txBody>
      </p:sp>
      <p:sp>
        <p:nvSpPr>
          <p:cNvPr id="158723" name="Slide Number Placeholder 3">
            <a:extLst>
              <a:ext uri="{FF2B5EF4-FFF2-40B4-BE49-F238E27FC236}">
                <a16:creationId xmlns:a16="http://schemas.microsoft.com/office/drawing/2014/main" id="{40FBCB21-9252-AB4C-8C5F-FC126FD3AF70}"/>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C1AACC27-0ED5-834F-8707-3C6811BB3C65}" type="slidenum">
              <a:rPr lang="en-US" altLang="en-US" sz="1200" smtClean="0">
                <a:latin typeface="Times New Roman" panose="02020603050405020304" pitchFamily="18" charset="0"/>
              </a:rPr>
              <a:pPr/>
              <a:t>97</a:t>
            </a:fld>
            <a:endParaRPr lang="en-US" altLang="en-US" sz="1200">
              <a:latin typeface="Times New Roman" panose="02020603050405020304" pitchFamily="18"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a:t>
            </a:r>
            <a:r>
              <a:rPr lang="en-US" dirty="0" err="1"/>
              <a:t>toB</a:t>
            </a:r>
            <a:r>
              <a:rPr lang="en-US" dirty="0"/>
              <a:t>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a:t>
            </a:r>
            <a:r>
              <a:rPr lang="en-US"/>
              <a:t>last A-to-B </a:t>
            </a:r>
            <a:r>
              <a:rPr lang="en-US" dirty="0"/>
              <a:t>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a:t>
            </a:r>
            <a:r>
              <a:rPr lang="en-US" dirty="0" err="1"/>
              <a:t>exponeitally</a:t>
            </a:r>
            <a:r>
              <a:rPr lang="en-US" dirty="0"/>
              <a:t> weighted moving average, shown by the equation here.</a:t>
            </a:r>
          </a:p>
          <a:p>
            <a:r>
              <a:rPr lang="en-US" dirty="0"/>
              <a:t>&lt;say it&gt;</a:t>
            </a:r>
          </a:p>
          <a:p>
            <a:r>
              <a:rPr lang="en-US" dirty="0"/>
              <a:t>Where alpha reflects the influence of the most recent measurements on the estimated RTT; a typical value of alpha used in </a:t>
            </a:r>
            <a:r>
              <a:rPr lang="en-US" dirty="0" err="1"/>
              <a:t>implementaitons</a:t>
            </a:r>
            <a:r>
              <a:rPr lang="en-US" dirty="0"/>
              <a:t> is .125</a:t>
            </a:r>
          </a:p>
          <a:p>
            <a:endParaRPr lang="en-US" dirty="0"/>
          </a:p>
          <a:p>
            <a:r>
              <a:rPr lang="en-US" dirty="0"/>
              <a:t>The graph at the bottom show measured RTTs </a:t>
            </a:r>
            <a:r>
              <a:rPr lang="en-US" dirty="0" err="1"/>
              <a:t>beween</a:t>
            </a:r>
            <a:r>
              <a:rPr lang="en-US" dirty="0"/>
              <a:t>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a:t>
            </a:r>
            <a:r>
              <a:rPr lang="en-US" dirty="0" err="1"/>
              <a:t>savety</a:t>
            </a:r>
            <a:r>
              <a:rPr lang="en-US" dirty="0"/>
              <a:t>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A7C4E6B-E994-3340-93AA-0043091033A0}"/>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96F0C0E2-DC91-ED47-B050-8C078E3523A9}"/>
              </a:ext>
            </a:extLst>
          </p:cNvPr>
          <p:cNvSpPr>
            <a:spLocks noGrp="1" noChangeArrowheads="1"/>
          </p:cNvSpPr>
          <p:nvPr>
            <p:ph type="ftr" sz="quarter" idx="11"/>
          </p:nvPr>
        </p:nvSpPr>
        <p:spPr>
          <a:xfrm>
            <a:off x="7435851" y="6445250"/>
            <a:ext cx="3860800" cy="287338"/>
          </a:xfrm>
          <a:prstGeom prst="rect">
            <a:avLst/>
          </a:prstGeom>
        </p:spPr>
        <p:txBody>
          <a:bodyPr/>
          <a:lstStyle>
            <a:lvl1pPr algn="ctr">
              <a:defRPr>
                <a:latin typeface="Tahoma" charset="0"/>
                <a:ea typeface="ＭＳ Ｐゴシック" charset="0"/>
                <a:cs typeface="ＭＳ Ｐゴシック" charset="0"/>
              </a:defRPr>
            </a:lvl1pPr>
          </a:lstStyle>
          <a:p>
            <a:pPr>
              <a:defRPr/>
            </a:pPr>
            <a:endParaRPr lang="en-US"/>
          </a:p>
        </p:txBody>
      </p:sp>
      <p:sp>
        <p:nvSpPr>
          <p:cNvPr id="4" name="Rectangle 6">
            <a:extLst>
              <a:ext uri="{FF2B5EF4-FFF2-40B4-BE49-F238E27FC236}">
                <a16:creationId xmlns:a16="http://schemas.microsoft.com/office/drawing/2014/main" id="{4CB814E8-A00D-D74B-8599-F85D250D2DB1}"/>
              </a:ext>
            </a:extLst>
          </p:cNvPr>
          <p:cNvSpPr>
            <a:spLocks noGrp="1" noChangeArrowheads="1"/>
          </p:cNvSpPr>
          <p:nvPr>
            <p:ph type="sldNum" sz="quarter" idx="12"/>
          </p:nvPr>
        </p:nvSpPr>
        <p:spPr/>
        <p:txBody>
          <a:bodyPr/>
          <a:lstStyle>
            <a:lvl1pPr>
              <a:defRPr/>
            </a:lvl1pPr>
          </a:lstStyle>
          <a:p>
            <a:pPr>
              <a:defRPr/>
            </a:pPr>
            <a:r>
              <a:rPr lang="en-US" altLang="en-US"/>
              <a:t>3-</a:t>
            </a:r>
            <a:fld id="{78F991CD-FFF7-084E-B94F-203489C3C7AE}" type="slidenum">
              <a:rPr lang="en-US" altLang="en-US"/>
              <a:pPr>
                <a:defRPr/>
              </a:pPr>
              <a:t>‹#›</a:t>
            </a:fld>
            <a:endParaRPr lang="en-US" altLang="en-US"/>
          </a:p>
        </p:txBody>
      </p:sp>
    </p:spTree>
    <p:extLst>
      <p:ext uri="{BB962C8B-B14F-4D97-AF65-F5344CB8AC3E}">
        <p14:creationId xmlns:p14="http://schemas.microsoft.com/office/powerpoint/2010/main" val="276622602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5.xml"/><Relationship Id="rId1" Type="http://schemas.openxmlformats.org/officeDocument/2006/relationships/slideLayout" Target="../slideLayouts/slideLayout3.xml"/><Relationship Id="rId4" Type="http://schemas.openxmlformats.org/officeDocument/2006/relationships/image" Target="../media/image44.png"/></Relationships>
</file>

<file path=ppt/slides/_rels/slide11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14.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47.png"/></Relationships>
</file>

<file path=ppt/slides/_rels/slide1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5.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1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6.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1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7.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1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3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22.xml"/><Relationship Id="rId1" Type="http://schemas.openxmlformats.org/officeDocument/2006/relationships/slideLayout" Target="../slideLayouts/slideLayout3.xml"/><Relationship Id="rId5" Type="http://schemas.openxmlformats.org/officeDocument/2006/relationships/image" Target="../media/image52.jpeg"/><Relationship Id="rId4" Type="http://schemas.openxmlformats.org/officeDocument/2006/relationships/image" Target="../media/image51.jpeg"/></Relationships>
</file>

<file path=ppt/slides/_rels/slide1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26.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1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8.xml"/><Relationship Id="rId1" Type="http://schemas.openxmlformats.org/officeDocument/2006/relationships/slideLayout" Target="../slideLayouts/slideLayout3.xml"/><Relationship Id="rId5" Type="http://schemas.openxmlformats.org/officeDocument/2006/relationships/image" Target="../media/image55.png"/><Relationship Id="rId4" Type="http://schemas.openxmlformats.org/officeDocument/2006/relationships/image" Target="../media/image54.png"/></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3" Type="http://schemas.openxmlformats.org/officeDocument/2006/relationships/image" Target="../media/image56.emf"/><Relationship Id="rId7" Type="http://schemas.openxmlformats.org/officeDocument/2006/relationships/image" Target="../media/image60.emf"/><Relationship Id="rId2" Type="http://schemas.openxmlformats.org/officeDocument/2006/relationships/notesSlide" Target="../notesSlides/notesSlide132.xml"/><Relationship Id="rId1" Type="http://schemas.openxmlformats.org/officeDocument/2006/relationships/slideLayout" Target="../slideLayouts/slideLayout3.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143.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image" Target="../media/image56.emf"/><Relationship Id="rId1" Type="http://schemas.openxmlformats.org/officeDocument/2006/relationships/slideLayout" Target="../slideLayouts/slideLayout2.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14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50.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oleObject" Target="../embeddings/oleObject2.bin"/><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141.xml"/><Relationship Id="rId1" Type="http://schemas.openxmlformats.org/officeDocument/2006/relationships/slideLayout" Target="../slideLayouts/slideLayout2.xml"/><Relationship Id="rId4" Type="http://schemas.openxmlformats.org/officeDocument/2006/relationships/image" Target="../media/image61.emf"/></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144.xml"/><Relationship Id="rId1" Type="http://schemas.openxmlformats.org/officeDocument/2006/relationships/slideLayout" Target="../slideLayouts/slideLayout5.xml"/><Relationship Id="rId4" Type="http://schemas.openxmlformats.org/officeDocument/2006/relationships/image" Target="../media/image62.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oleObject" Target="../embeddings/oleObject5.bin"/><Relationship Id="rId1" Type="http://schemas.openxmlformats.org/officeDocument/2006/relationships/slideLayout" Target="../slideLayouts/slideLayout3.xml"/><Relationship Id="rId4" Type="http://schemas.openxmlformats.org/officeDocument/2006/relationships/oleObject" Target="../embeddings/oleObject6.bin"/></Relationships>
</file>

<file path=ppt/slides/_rels/slide16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7.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oleObject" Target="../embeddings/oleObject7.bin"/><Relationship Id="rId1" Type="http://schemas.openxmlformats.org/officeDocument/2006/relationships/slideLayout" Target="../slideLayouts/slideLayout2.xml"/><Relationship Id="rId4" Type="http://schemas.openxmlformats.org/officeDocument/2006/relationships/oleObject" Target="../embeddings/oleObject8.bin"/></Relationships>
</file>

<file path=ppt/slides/_rels/slide168.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oleObject" Target="../embeddings/oleObject7.bin"/><Relationship Id="rId1" Type="http://schemas.openxmlformats.org/officeDocument/2006/relationships/slideLayout" Target="../slideLayouts/slideLayout2.xml"/><Relationship Id="rId4" Type="http://schemas.openxmlformats.org/officeDocument/2006/relationships/oleObject" Target="../embeddings/oleObject8.bin"/></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147.xml"/><Relationship Id="rId1" Type="http://schemas.openxmlformats.org/officeDocument/2006/relationships/slideLayout" Target="../slideLayouts/slideLayout4.xml"/><Relationship Id="rId4" Type="http://schemas.openxmlformats.org/officeDocument/2006/relationships/image" Target="../media/image62.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5.xml"/></Relationships>
</file>

<file path=ppt/slides/_rels/slide18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49.xml"/><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8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2.xml"/><Relationship Id="rId1" Type="http://schemas.openxmlformats.org/officeDocument/2006/relationships/slideLayout" Target="../slideLayouts/slideLayout3.xml"/></Relationships>
</file>

<file path=ppt/slides/_rels/slide18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53.xml"/><Relationship Id="rId1" Type="http://schemas.openxmlformats.org/officeDocument/2006/relationships/slideLayout" Target="../slideLayouts/slideLayout3.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19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6.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32.gif"/></Relationships>
</file>

<file path=ppt/slides/_rels/slide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4.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4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32.gif"/></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8.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8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9.xml"/><Relationship Id="rId1" Type="http://schemas.openxmlformats.org/officeDocument/2006/relationships/slideLayout" Target="../slideLayouts/slideLayout3.xml"/><Relationship Id="rId4" Type="http://schemas.openxmlformats.org/officeDocument/2006/relationships/image" Target="../media/image39.emf"/></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9.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6" name="Rectangle 4">
            <a:extLst>
              <a:ext uri="{FF2B5EF4-FFF2-40B4-BE49-F238E27FC236}">
                <a16:creationId xmlns:a16="http://schemas.microsoft.com/office/drawing/2014/main" id="{2A6E395A-93E9-664C-8B79-3D4E1B4DEBC6}"/>
              </a:ext>
            </a:extLst>
          </p:cNvPr>
          <p:cNvSpPr>
            <a:spLocks noGrp="1" noChangeArrowheads="1"/>
          </p:cNvSpPr>
          <p:nvPr>
            <p:ph idx="1"/>
          </p:nvPr>
        </p:nvSpPr>
        <p:spPr>
          <a:xfrm>
            <a:off x="838200" y="1724027"/>
            <a:ext cx="6547338" cy="4351338"/>
          </a:xfrm>
        </p:spPr>
        <p:txBody>
          <a:bodyPr>
            <a:normAutofit lnSpcReduction="10000"/>
          </a:bodyPr>
          <a:lstStyle/>
          <a:p>
            <a:pPr marL="0" indent="0" algn="ctr">
              <a:buNone/>
              <a:defRPr/>
            </a:pPr>
            <a:r>
              <a:rPr lang="en-US" altLang="en-US" dirty="0">
                <a:solidFill>
                  <a:schemeClr val="bg1">
                    <a:lumMod val="85000"/>
                  </a:schemeClr>
                </a:solidFill>
                <a:latin typeface="Times New Roman" charset="0"/>
                <a:ea typeface="ＭＳ Ｐゴシック" charset="-128"/>
              </a:rPr>
              <a:t>Applications</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latin typeface="Times New Roman" charset="0"/>
                <a:ea typeface="ＭＳ Ｐゴシック" charset="-128"/>
              </a:rPr>
              <a:t>R</a:t>
            </a:r>
            <a:r>
              <a:rPr lang="is-IS" altLang="en-US" dirty="0">
                <a:latin typeface="Times New Roman" charset="0"/>
                <a:ea typeface="ＭＳ Ｐゴシック" charset="-128"/>
              </a:rPr>
              <a:t>eliable (or unreliable) transport </a:t>
            </a:r>
          </a:p>
          <a:p>
            <a:pPr marL="0" indent="0" algn="ctr">
              <a:buNone/>
              <a:defRPr/>
            </a:pPr>
            <a:r>
              <a:rPr lang="is-IS" altLang="en-US" dirty="0">
                <a:latin typeface="Times New Roman" charset="0"/>
                <a:ea typeface="ＭＳ Ｐゴシック" charset="-128"/>
              </a:rPr>
              <a:t>… </a:t>
            </a:r>
            <a:r>
              <a:rPr lang="is-IS" altLang="en-US" dirty="0">
                <a:solidFill>
                  <a:srgbClr val="FF0000"/>
                </a:solidFill>
                <a:latin typeface="Times New Roman" charset="0"/>
                <a:ea typeface="ＭＳ Ｐゴシック" charset="-128"/>
              </a:rPr>
              <a:t>built on </a:t>
            </a:r>
            <a:r>
              <a:rPr lang="is-IS" altLang="en-US" dirty="0">
                <a:latin typeface="Times New Roman" charset="0"/>
                <a:ea typeface="ＭＳ Ｐゴシック" charset="-128"/>
              </a:rPr>
              <a:t>...</a:t>
            </a:r>
          </a:p>
          <a:p>
            <a:pPr marL="0" indent="0" algn="ctr">
              <a:buNone/>
              <a:defRPr/>
            </a:pPr>
            <a:r>
              <a:rPr lang="en-US" altLang="en-US" dirty="0">
                <a:solidFill>
                  <a:schemeClr val="bg1">
                    <a:lumMod val="85000"/>
                  </a:schemeClr>
                </a:solidFill>
                <a:latin typeface="Times New Roman" charset="0"/>
                <a:ea typeface="ＭＳ Ｐゴシック" charset="-128"/>
              </a:rPr>
              <a:t>Best-effort global packet delivery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Best-effort local packet delivery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None/>
              <a:defRPr/>
            </a:pPr>
            <a:endParaRPr lang="en-US" altLang="en-US" dirty="0">
              <a:latin typeface="Gill Sans MT" charset="0"/>
              <a:ea typeface="ＭＳ Ｐゴシック" charset="-128"/>
            </a:endParaRPr>
          </a:p>
        </p:txBody>
      </p:sp>
      <p:sp>
        <p:nvSpPr>
          <p:cNvPr id="28673" name="Rectangle 3">
            <a:extLst>
              <a:ext uri="{FF2B5EF4-FFF2-40B4-BE49-F238E27FC236}">
                <a16:creationId xmlns:a16="http://schemas.microsoft.com/office/drawing/2014/main" id="{54B5A789-B081-5048-A7BA-7A3BC047990B}"/>
              </a:ext>
            </a:extLst>
          </p:cNvPr>
          <p:cNvSpPr>
            <a:spLocks noGrp="1" noChangeArrowheads="1"/>
          </p:cNvSpPr>
          <p:nvPr>
            <p:ph type="title"/>
          </p:nvPr>
        </p:nvSpPr>
        <p:spPr/>
        <p:txBody>
          <a:bodyPr/>
          <a:lstStyle/>
          <a:p>
            <a:pPr eaLnBrk="1" hangingPunct="1"/>
            <a:r>
              <a:rPr lang="en-US" altLang="en-US" sz="4400" b="1" dirty="0">
                <a:solidFill>
                  <a:srgbClr val="000099"/>
                </a:solidFill>
                <a:latin typeface="+mj-lt"/>
              </a:rPr>
              <a:t>Chapter 3: Transport Layer</a:t>
            </a:r>
            <a:endParaRPr lang="en-US" altLang="en-US" dirty="0">
              <a:latin typeface="Gill Sans MT" panose="020B0502020104020203" pitchFamily="34" charset="77"/>
              <a:ea typeface="ＭＳ Ｐゴシック" panose="020B0600070205080204" pitchFamily="34" charset="-128"/>
            </a:endParaRPr>
          </a:p>
        </p:txBody>
      </p:sp>
      <p:sp>
        <p:nvSpPr>
          <p:cNvPr id="2" name="Slide Number Placeholder 1">
            <a:extLst>
              <a:ext uri="{FF2B5EF4-FFF2-40B4-BE49-F238E27FC236}">
                <a16:creationId xmlns:a16="http://schemas.microsoft.com/office/drawing/2014/main" id="{5134485C-4FE3-6344-8281-F9D01A82798D}"/>
              </a:ext>
            </a:extLst>
          </p:cNvPr>
          <p:cNvSpPr>
            <a:spLocks noGrp="1"/>
          </p:cNvSpPr>
          <p:nvPr>
            <p:ph type="sldNum" sz="quarter" idx="4"/>
          </p:nvPr>
        </p:nvSpPr>
        <p:spPr/>
        <p:txBody>
          <a:bodyPr/>
          <a:lstStyle/>
          <a:p>
            <a:fld id="{B1289923-922D-6848-A1B4-85C0DE185470}" type="slidenum">
              <a:rPr lang="en-US" altLang="en-US" smtClean="0"/>
              <a:pPr/>
              <a:t>1</a:t>
            </a:fld>
            <a:endParaRPr lang="en-US" altLang="en-US" dirty="0"/>
          </a:p>
        </p:txBody>
      </p:sp>
      <p:sp>
        <p:nvSpPr>
          <p:cNvPr id="12" name="Rectangle 11">
            <a:extLst>
              <a:ext uri="{FF2B5EF4-FFF2-40B4-BE49-F238E27FC236}">
                <a16:creationId xmlns:a16="http://schemas.microsoft.com/office/drawing/2014/main" id="{AF38C737-6F2F-DF47-AA23-3FB4C24D9711}"/>
              </a:ext>
            </a:extLst>
          </p:cNvPr>
          <p:cNvSpPr>
            <a:spLocks noChangeArrowheads="1"/>
          </p:cNvSpPr>
          <p:nvPr/>
        </p:nvSpPr>
        <p:spPr bwMode="auto">
          <a:xfrm>
            <a:off x="7904164" y="2252664"/>
            <a:ext cx="2306637" cy="485775"/>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a:t>Application</a:t>
            </a:r>
          </a:p>
        </p:txBody>
      </p:sp>
      <p:sp>
        <p:nvSpPr>
          <p:cNvPr id="13" name="Rectangle 12">
            <a:extLst>
              <a:ext uri="{FF2B5EF4-FFF2-40B4-BE49-F238E27FC236}">
                <a16:creationId xmlns:a16="http://schemas.microsoft.com/office/drawing/2014/main" id="{4787AD1B-44FE-2448-9E20-E5588F6BEA02}"/>
              </a:ext>
            </a:extLst>
          </p:cNvPr>
          <p:cNvSpPr>
            <a:spLocks noChangeArrowheads="1"/>
          </p:cNvSpPr>
          <p:nvPr/>
        </p:nvSpPr>
        <p:spPr bwMode="auto">
          <a:xfrm>
            <a:off x="7904164" y="2746376"/>
            <a:ext cx="2306637" cy="487363"/>
          </a:xfrm>
          <a:prstGeom prst="rect">
            <a:avLst/>
          </a:prstGeom>
          <a:solidFill>
            <a:srgbClr val="FFFF00"/>
          </a:solidFill>
          <a:ln w="9525">
            <a:solidFill>
              <a:schemeClr val="tx1"/>
            </a:solidFill>
            <a:miter lim="800000"/>
            <a:headEnd/>
            <a:tailEnd/>
          </a:ln>
          <a:effectLst>
            <a:outerShdw blurRad="40000" dist="23000" dir="5400000" rotWithShape="0">
              <a:srgbClr val="808080">
                <a:alpha val="34999"/>
              </a:srgbClr>
            </a:outerShdw>
          </a:effectLst>
        </p:spPr>
        <p:txBody>
          <a:bodyPr anchor="ctr"/>
          <a:lstStyle/>
          <a:p>
            <a:pPr algn="ctr">
              <a:defRPr/>
            </a:pPr>
            <a:r>
              <a:rPr lang="en-US" dirty="0"/>
              <a:t>Transport</a:t>
            </a:r>
          </a:p>
        </p:txBody>
      </p:sp>
      <p:sp>
        <p:nvSpPr>
          <p:cNvPr id="14" name="Rectangle 13">
            <a:extLst>
              <a:ext uri="{FF2B5EF4-FFF2-40B4-BE49-F238E27FC236}">
                <a16:creationId xmlns:a16="http://schemas.microsoft.com/office/drawing/2014/main" id="{0AEB07EC-D634-E14F-994E-AE0155BFA398}"/>
              </a:ext>
            </a:extLst>
          </p:cNvPr>
          <p:cNvSpPr>
            <a:spLocks noChangeArrowheads="1"/>
          </p:cNvSpPr>
          <p:nvPr/>
        </p:nvSpPr>
        <p:spPr bwMode="auto">
          <a:xfrm>
            <a:off x="7904164" y="3233739"/>
            <a:ext cx="2306637" cy="485775"/>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Network</a:t>
            </a:r>
          </a:p>
        </p:txBody>
      </p:sp>
      <p:sp>
        <p:nvSpPr>
          <p:cNvPr id="15" name="Rectangle 14">
            <a:extLst>
              <a:ext uri="{FF2B5EF4-FFF2-40B4-BE49-F238E27FC236}">
                <a16:creationId xmlns:a16="http://schemas.microsoft.com/office/drawing/2014/main" id="{F59FF6BE-A52F-C549-A2EF-B6E095483AB2}"/>
              </a:ext>
            </a:extLst>
          </p:cNvPr>
          <p:cNvSpPr>
            <a:spLocks noChangeArrowheads="1"/>
          </p:cNvSpPr>
          <p:nvPr/>
        </p:nvSpPr>
        <p:spPr bwMode="auto">
          <a:xfrm>
            <a:off x="7904164" y="370522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Link</a:t>
            </a:r>
          </a:p>
        </p:txBody>
      </p:sp>
      <p:sp>
        <p:nvSpPr>
          <p:cNvPr id="16" name="Rectangle 15">
            <a:extLst>
              <a:ext uri="{FF2B5EF4-FFF2-40B4-BE49-F238E27FC236}">
                <a16:creationId xmlns:a16="http://schemas.microsoft.com/office/drawing/2014/main" id="{BB0ED53D-BB1A-8740-B3F2-EEBB0239995B}"/>
              </a:ext>
            </a:extLst>
          </p:cNvPr>
          <p:cNvSpPr>
            <a:spLocks noChangeArrowheads="1"/>
          </p:cNvSpPr>
          <p:nvPr/>
        </p:nvSpPr>
        <p:spPr bwMode="auto">
          <a:xfrm>
            <a:off x="7904164" y="4192588"/>
            <a:ext cx="2306637" cy="487362"/>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Physical</a:t>
            </a:r>
          </a:p>
        </p:txBody>
      </p:sp>
      <p:sp>
        <p:nvSpPr>
          <p:cNvPr id="28680" name="Rectangle 1">
            <a:extLst>
              <a:ext uri="{FF2B5EF4-FFF2-40B4-BE49-F238E27FC236}">
                <a16:creationId xmlns:a16="http://schemas.microsoft.com/office/drawing/2014/main" id="{88FDDB1F-F190-1C45-8BC1-4583550DEAD5}"/>
              </a:ext>
            </a:extLst>
          </p:cNvPr>
          <p:cNvSpPr>
            <a:spLocks noChangeArrowheads="1"/>
          </p:cNvSpPr>
          <p:nvPr/>
        </p:nvSpPr>
        <p:spPr bwMode="auto">
          <a:xfrm>
            <a:off x="1847056" y="6169482"/>
            <a:ext cx="84978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dirty="0">
                <a:latin typeface="Gill Sans MT" panose="020B0502020104020203" pitchFamily="34" charset="77"/>
              </a:rPr>
              <a:t>Modified from Scott </a:t>
            </a:r>
            <a:r>
              <a:rPr lang="en-US" altLang="en-US" sz="1600" dirty="0" err="1">
                <a:latin typeface="Gill Sans MT" panose="020B0502020104020203" pitchFamily="34" charset="77"/>
              </a:rPr>
              <a:t>Shenker</a:t>
            </a:r>
            <a:r>
              <a:rPr lang="en-US" altLang="en-US" sz="1600" dirty="0">
                <a:latin typeface="Gill Sans MT" panose="020B0502020104020203" pitchFamily="34" charset="77"/>
              </a:rPr>
              <a:t> (UC Berkeley): The Future of Networking, and the Past of Protocols</a:t>
            </a: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10</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ignore retransmissions (why?)</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endPar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lang="en-US" sz="2400" dirty="0">
                <a:solidFill>
                  <a:srgbClr val="000000"/>
                </a:solidFill>
                <a:latin typeface="Calibri" panose="020F0502020204030204"/>
                <a:ea typeface="ＭＳ Ｐゴシック" charset="0"/>
              </a:rPr>
              <a:t>1/8</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a:t>
              </a:r>
              <a:r>
                <a:rPr lang="en-US" sz="2000" dirty="0">
                  <a:solidFill>
                    <a:prstClr val="black"/>
                  </a:solidFill>
                  <a:latin typeface="Calibri" panose="020F0502020204030204"/>
                  <a:sym typeface="Symbol" charset="0"/>
                </a:rPr>
                <a:t>1/4</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15AE97-78C9-8A68-17CF-B0532BE977F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8876FBC-57CD-4BE1-260A-81447303C8E8}"/>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375FAE9C-7E49-1EC0-C0ED-3908362DE97B}"/>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5C0D1046-7683-AF2C-2862-38541DEF199F}"/>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EBC160F4-686C-6380-CF12-8DD472413757}"/>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E16CB151-7CA3-3ED8-6005-E8EB17F980D9}"/>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DCAA1079-F863-7BA4-3FAC-A44C633C0F12}"/>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8D895135-8E45-B0E5-A6B6-B28C25FF7B2F}"/>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51E96F07-4F9B-57B9-06DF-86AA0E2162DB}"/>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4" name="Rectangle 13">
            <a:extLst>
              <a:ext uri="{FF2B5EF4-FFF2-40B4-BE49-F238E27FC236}">
                <a16:creationId xmlns:a16="http://schemas.microsoft.com/office/drawing/2014/main" id="{B27AAD6E-A99C-B672-BAAC-F8D4F1B39EA4}"/>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C0358E94-865F-9B2C-CB91-820D1264E6E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3501796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spTree>
    <p:extLst>
      <p:ext uri="{BB962C8B-B14F-4D97-AF65-F5344CB8AC3E}">
        <p14:creationId xmlns:p14="http://schemas.microsoft.com/office/powerpoint/2010/main" val="31405326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triple duplicate ACKs</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solidFill>
                  <a:schemeClr val="bg1">
                    <a:lumMod val="75000"/>
                  </a:schemeClr>
                </a:solidFill>
              </a:rPr>
              <a:t>connection management</a:t>
            </a:r>
            <a:endParaRPr lang="en-US" sz="3200" dirty="0">
              <a:solidFill>
                <a:schemeClr val="bg1">
                  <a:lumMod val="75000"/>
                </a:schemeClr>
              </a:solidFill>
            </a:endParaRP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113</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faster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faster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won’</a:t>
              </a:r>
              <a:r>
                <a:rPr kumimoji="0" lang="en-US" altLang="ja-JP"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overflow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3841" name="Rectangle 2">
            <a:extLst>
              <a:ext uri="{FF2B5EF4-FFF2-40B4-BE49-F238E27FC236}">
                <a16:creationId xmlns:a16="http://schemas.microsoft.com/office/drawing/2014/main" id="{E55592AD-7305-FEB7-C040-62FACDBA045A}"/>
              </a:ext>
            </a:extLst>
          </p:cNvPr>
          <p:cNvSpPr>
            <a:spLocks noGrp="1" noChangeArrowheads="1"/>
          </p:cNvSpPr>
          <p:nvPr>
            <p:ph type="title"/>
          </p:nvPr>
        </p:nvSpPr>
        <p:spPr/>
        <p:txBody>
          <a:bodyPr/>
          <a:lstStyle/>
          <a:p>
            <a:r>
              <a:rPr lang="en-US" altLang="en-US">
                <a:ea typeface="ＭＳ Ｐゴシック" panose="020B0600070205080204" pitchFamily="34" charset="-128"/>
              </a:rPr>
              <a:t>TCP flow control</a:t>
            </a:r>
          </a:p>
        </p:txBody>
      </p:sp>
      <p:sp>
        <p:nvSpPr>
          <p:cNvPr id="163842" name="Rectangle 72">
            <a:extLst>
              <a:ext uri="{FF2B5EF4-FFF2-40B4-BE49-F238E27FC236}">
                <a16:creationId xmlns:a16="http://schemas.microsoft.com/office/drawing/2014/main" id="{071F5B08-713A-C26F-A7F1-C0E9586E5DD3}"/>
              </a:ext>
            </a:extLst>
          </p:cNvPr>
          <p:cNvSpPr>
            <a:spLocks noChangeArrowheads="1"/>
          </p:cNvSpPr>
          <p:nvPr/>
        </p:nvSpPr>
        <p:spPr bwMode="auto">
          <a:xfrm>
            <a:off x="6934201" y="855663"/>
            <a:ext cx="2524125" cy="3854450"/>
          </a:xfrm>
          <a:prstGeom prst="rect">
            <a:avLst/>
          </a:prstGeom>
          <a:solidFill>
            <a:srgbClr val="000099"/>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43" name="Freeform 32">
            <a:extLst>
              <a:ext uri="{FF2B5EF4-FFF2-40B4-BE49-F238E27FC236}">
                <a16:creationId xmlns:a16="http://schemas.microsoft.com/office/drawing/2014/main" id="{0D2D4692-49FE-3E90-9A13-5974CD78C401}"/>
              </a:ext>
            </a:extLst>
          </p:cNvPr>
          <p:cNvSpPr>
            <a:spLocks/>
          </p:cNvSpPr>
          <p:nvPr/>
        </p:nvSpPr>
        <p:spPr bwMode="auto">
          <a:xfrm>
            <a:off x="9375776" y="849314"/>
            <a:ext cx="581025" cy="4206875"/>
          </a:xfrm>
          <a:custGeom>
            <a:avLst/>
            <a:gdLst>
              <a:gd name="T0" fmla="*/ 2147483646 w 366"/>
              <a:gd name="T1" fmla="*/ 2147483646 h 1284"/>
              <a:gd name="T2" fmla="*/ 2147483646 w 366"/>
              <a:gd name="T3" fmla="*/ 0 h 1284"/>
              <a:gd name="T4" fmla="*/ 0 w 366"/>
              <a:gd name="T5" fmla="*/ 2147483646 h 1284"/>
              <a:gd name="T6" fmla="*/ 2147483646 w 366"/>
              <a:gd name="T7" fmla="*/ 2147483646 h 1284"/>
              <a:gd name="T8" fmla="*/ 2147483646 w 366"/>
              <a:gd name="T9" fmla="*/ 2147483646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4" name="Rectangle 40">
            <a:extLst>
              <a:ext uri="{FF2B5EF4-FFF2-40B4-BE49-F238E27FC236}">
                <a16:creationId xmlns:a16="http://schemas.microsoft.com/office/drawing/2014/main" id="{23DC4E01-2FFD-EE84-3D5E-C44A2DB9848A}"/>
              </a:ext>
            </a:extLst>
          </p:cNvPr>
          <p:cNvSpPr>
            <a:spLocks noChangeArrowheads="1"/>
          </p:cNvSpPr>
          <p:nvPr/>
        </p:nvSpPr>
        <p:spPr bwMode="auto">
          <a:xfrm>
            <a:off x="6848475" y="957263"/>
            <a:ext cx="2533650" cy="3814762"/>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45" name="Oval 31">
            <a:extLst>
              <a:ext uri="{FF2B5EF4-FFF2-40B4-BE49-F238E27FC236}">
                <a16:creationId xmlns:a16="http://schemas.microsoft.com/office/drawing/2014/main" id="{121492AF-2D48-7CA7-5052-BEF93F489EAF}"/>
              </a:ext>
            </a:extLst>
          </p:cNvPr>
          <p:cNvSpPr>
            <a:spLocks noChangeArrowheads="1"/>
          </p:cNvSpPr>
          <p:nvPr/>
        </p:nvSpPr>
        <p:spPr bwMode="auto">
          <a:xfrm>
            <a:off x="7388225" y="1014413"/>
            <a:ext cx="1377950" cy="596900"/>
          </a:xfrm>
          <a:prstGeom prst="ellipse">
            <a:avLst/>
          </a:prstGeom>
          <a:solidFill>
            <a:srgbClr val="CCFFFF"/>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application</a:t>
            </a:r>
          </a:p>
          <a:p>
            <a:pPr algn="ctr">
              <a:lnSpc>
                <a:spcPct val="100000"/>
              </a:lnSpc>
              <a:spcBef>
                <a:spcPct val="0"/>
              </a:spcBef>
              <a:buClrTx/>
              <a:buSzTx/>
              <a:buFontTx/>
              <a:buNone/>
            </a:pPr>
            <a:r>
              <a:rPr lang="en-US" altLang="en-US" sz="1600">
                <a:latin typeface="Arial" panose="020B0604020202020204" pitchFamily="34" charset="0"/>
              </a:rPr>
              <a:t>process</a:t>
            </a:r>
          </a:p>
        </p:txBody>
      </p:sp>
      <p:grpSp>
        <p:nvGrpSpPr>
          <p:cNvPr id="163846" name="Group 47">
            <a:extLst>
              <a:ext uri="{FF2B5EF4-FFF2-40B4-BE49-F238E27FC236}">
                <a16:creationId xmlns:a16="http://schemas.microsoft.com/office/drawing/2014/main" id="{5DEF9216-41BA-C3D0-C108-060BA6190C21}"/>
              </a:ext>
            </a:extLst>
          </p:cNvPr>
          <p:cNvGrpSpPr>
            <a:grpSpLocks/>
          </p:cNvGrpSpPr>
          <p:nvPr/>
        </p:nvGrpSpPr>
        <p:grpSpPr bwMode="auto">
          <a:xfrm>
            <a:off x="7156451" y="2082801"/>
            <a:ext cx="1795463" cy="688975"/>
            <a:chOff x="1173" y="2345"/>
            <a:chExt cx="1131" cy="434"/>
          </a:xfrm>
        </p:grpSpPr>
        <p:sp>
          <p:nvSpPr>
            <p:cNvPr id="163891" name="Rectangle 44">
              <a:extLst>
                <a:ext uri="{FF2B5EF4-FFF2-40B4-BE49-F238E27FC236}">
                  <a16:creationId xmlns:a16="http://schemas.microsoft.com/office/drawing/2014/main" id="{184ADD23-5CA0-9AF0-1856-4B5B90662B01}"/>
                </a:ext>
              </a:extLst>
            </p:cNvPr>
            <p:cNvSpPr>
              <a:spLocks noChangeArrowheads="1"/>
            </p:cNvSpPr>
            <p:nvPr/>
          </p:nvSpPr>
          <p:spPr bwMode="auto">
            <a:xfrm>
              <a:off x="1173" y="2345"/>
              <a:ext cx="1131" cy="434"/>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92" name="Text Box 46">
              <a:extLst>
                <a:ext uri="{FF2B5EF4-FFF2-40B4-BE49-F238E27FC236}">
                  <a16:creationId xmlns:a16="http://schemas.microsoft.com/office/drawing/2014/main" id="{5B6D9E6F-EAD3-C672-D19B-DCFC1BCEAFCD}"/>
                </a:ext>
              </a:extLst>
            </p:cNvPr>
            <p:cNvSpPr txBox="1">
              <a:spLocks noChangeArrowheads="1"/>
            </p:cNvSpPr>
            <p:nvPr/>
          </p:nvSpPr>
          <p:spPr bwMode="auto">
            <a:xfrm>
              <a:off x="1235" y="2368"/>
              <a:ext cx="995"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TCP socket</a:t>
              </a:r>
            </a:p>
            <a:p>
              <a:pPr algn="ctr">
                <a:lnSpc>
                  <a:spcPct val="100000"/>
                </a:lnSpc>
                <a:spcBef>
                  <a:spcPct val="0"/>
                </a:spcBef>
                <a:buClrTx/>
                <a:buSzTx/>
                <a:buFontTx/>
                <a:buNone/>
              </a:pPr>
              <a:r>
                <a:rPr lang="en-US" altLang="en-US" sz="1600">
                  <a:latin typeface="Tahoma" panose="020B0604030504040204" pitchFamily="34" charset="0"/>
                </a:rPr>
                <a:t>receiver buffers</a:t>
              </a:r>
            </a:p>
          </p:txBody>
        </p:sp>
      </p:grpSp>
      <p:sp>
        <p:nvSpPr>
          <p:cNvPr id="163847" name="Oval 48">
            <a:extLst>
              <a:ext uri="{FF2B5EF4-FFF2-40B4-BE49-F238E27FC236}">
                <a16:creationId xmlns:a16="http://schemas.microsoft.com/office/drawing/2014/main" id="{BEFE3E38-015E-955E-3203-79CA09206640}"/>
              </a:ext>
            </a:extLst>
          </p:cNvPr>
          <p:cNvSpPr>
            <a:spLocks noChangeArrowheads="1"/>
          </p:cNvSpPr>
          <p:nvPr/>
        </p:nvSpPr>
        <p:spPr bwMode="auto">
          <a:xfrm>
            <a:off x="7324725" y="3106738"/>
            <a:ext cx="1562100" cy="596900"/>
          </a:xfrm>
          <a:prstGeom prst="ellipse">
            <a:avLst/>
          </a:prstGeom>
          <a:solidFill>
            <a:srgbClr val="CCFFFF"/>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Arial" panose="020B0604020202020204" pitchFamily="34" charset="0"/>
            </a:endParaRPr>
          </a:p>
        </p:txBody>
      </p:sp>
      <p:sp>
        <p:nvSpPr>
          <p:cNvPr id="163848" name="Text Box 64">
            <a:extLst>
              <a:ext uri="{FF2B5EF4-FFF2-40B4-BE49-F238E27FC236}">
                <a16:creationId xmlns:a16="http://schemas.microsoft.com/office/drawing/2014/main" id="{681A5728-F2A6-C497-8F85-15494C4B0115}"/>
              </a:ext>
            </a:extLst>
          </p:cNvPr>
          <p:cNvSpPr txBox="1">
            <a:spLocks noChangeArrowheads="1"/>
          </p:cNvSpPr>
          <p:nvPr/>
        </p:nvSpPr>
        <p:spPr bwMode="auto">
          <a:xfrm>
            <a:off x="8228014" y="3130550"/>
            <a:ext cx="559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TCP</a:t>
            </a:r>
          </a:p>
          <a:p>
            <a:pPr>
              <a:lnSpc>
                <a:spcPct val="100000"/>
              </a:lnSpc>
              <a:spcBef>
                <a:spcPct val="0"/>
              </a:spcBef>
              <a:buClrTx/>
              <a:buSzTx/>
              <a:buFontTx/>
              <a:buNone/>
            </a:pPr>
            <a:r>
              <a:rPr lang="en-US" altLang="en-US" sz="1400">
                <a:latin typeface="Tahoma" panose="020B0604030504040204" pitchFamily="34" charset="0"/>
              </a:rPr>
              <a:t>code</a:t>
            </a:r>
          </a:p>
        </p:txBody>
      </p:sp>
      <p:sp>
        <p:nvSpPr>
          <p:cNvPr id="163849" name="Oval 65">
            <a:extLst>
              <a:ext uri="{FF2B5EF4-FFF2-40B4-BE49-F238E27FC236}">
                <a16:creationId xmlns:a16="http://schemas.microsoft.com/office/drawing/2014/main" id="{ED3DDDBE-C5CE-C85C-EDA5-4E70E8C3D163}"/>
              </a:ext>
            </a:extLst>
          </p:cNvPr>
          <p:cNvSpPr>
            <a:spLocks noChangeArrowheads="1"/>
          </p:cNvSpPr>
          <p:nvPr/>
        </p:nvSpPr>
        <p:spPr bwMode="auto">
          <a:xfrm>
            <a:off x="7332663" y="4092575"/>
            <a:ext cx="1562100" cy="596900"/>
          </a:xfrm>
          <a:prstGeom prst="ellipse">
            <a:avLst/>
          </a:prstGeom>
          <a:solidFill>
            <a:srgbClr val="CCFFFF"/>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Arial" panose="020B0604020202020204" pitchFamily="34" charset="0"/>
            </a:endParaRPr>
          </a:p>
        </p:txBody>
      </p:sp>
      <p:sp>
        <p:nvSpPr>
          <p:cNvPr id="163850" name="Text Box 66">
            <a:extLst>
              <a:ext uri="{FF2B5EF4-FFF2-40B4-BE49-F238E27FC236}">
                <a16:creationId xmlns:a16="http://schemas.microsoft.com/office/drawing/2014/main" id="{D9790B96-F1FE-52B0-E0D7-0DA91B81A027}"/>
              </a:ext>
            </a:extLst>
          </p:cNvPr>
          <p:cNvSpPr txBox="1">
            <a:spLocks noChangeArrowheads="1"/>
          </p:cNvSpPr>
          <p:nvPr/>
        </p:nvSpPr>
        <p:spPr bwMode="auto">
          <a:xfrm>
            <a:off x="8235951" y="4116388"/>
            <a:ext cx="559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IP</a:t>
            </a:r>
          </a:p>
          <a:p>
            <a:pPr>
              <a:lnSpc>
                <a:spcPct val="100000"/>
              </a:lnSpc>
              <a:spcBef>
                <a:spcPct val="0"/>
              </a:spcBef>
              <a:buClrTx/>
              <a:buSzTx/>
              <a:buFontTx/>
              <a:buNone/>
            </a:pPr>
            <a:r>
              <a:rPr lang="en-US" altLang="en-US" sz="1400">
                <a:latin typeface="Tahoma" panose="020B0604030504040204" pitchFamily="34" charset="0"/>
              </a:rPr>
              <a:t>code</a:t>
            </a:r>
          </a:p>
        </p:txBody>
      </p:sp>
      <p:sp>
        <p:nvSpPr>
          <p:cNvPr id="163851" name="Freeform 61">
            <a:extLst>
              <a:ext uri="{FF2B5EF4-FFF2-40B4-BE49-F238E27FC236}">
                <a16:creationId xmlns:a16="http://schemas.microsoft.com/office/drawing/2014/main" id="{04EC0E99-D024-076D-4698-663728AE4BCC}"/>
              </a:ext>
            </a:extLst>
          </p:cNvPr>
          <p:cNvSpPr>
            <a:spLocks/>
          </p:cNvSpPr>
          <p:nvPr/>
        </p:nvSpPr>
        <p:spPr bwMode="auto">
          <a:xfrm>
            <a:off x="7834314" y="2649539"/>
            <a:ext cx="530225" cy="2505075"/>
          </a:xfrm>
          <a:custGeom>
            <a:avLst/>
            <a:gdLst>
              <a:gd name="T0" fmla="*/ 2147483646 w 412"/>
              <a:gd name="T1" fmla="*/ 2147483646 h 2005"/>
              <a:gd name="T2" fmla="*/ 2147483646 w 412"/>
              <a:gd name="T3" fmla="*/ 0 h 2005"/>
              <a:gd name="T4" fmla="*/ 2147483646 w 412"/>
              <a:gd name="T5" fmla="*/ 2147483646 h 2005"/>
              <a:gd name="T6" fmla="*/ 0 60000 65536"/>
              <a:gd name="T7" fmla="*/ 0 60000 65536"/>
              <a:gd name="T8" fmla="*/ 0 60000 65536"/>
            </a:gdLst>
            <a:ahLst/>
            <a:cxnLst>
              <a:cxn ang="T6">
                <a:pos x="T0" y="T1"/>
              </a:cxn>
              <a:cxn ang="T7">
                <a:pos x="T2" y="T3"/>
              </a:cxn>
              <a:cxn ang="T8">
                <a:pos x="T4" y="T5"/>
              </a:cxn>
            </a:cxnLst>
            <a:rect l="0" t="0" r="r" b="b"/>
            <a:pathLst>
              <a:path w="412" h="2005">
                <a:moveTo>
                  <a:pt x="56" y="2005"/>
                </a:moveTo>
                <a:cubicBezTo>
                  <a:pt x="80" y="1671"/>
                  <a:pt x="0" y="0"/>
                  <a:pt x="206" y="0"/>
                </a:cubicBezTo>
                <a:cubicBezTo>
                  <a:pt x="412" y="0"/>
                  <a:pt x="307" y="1587"/>
                  <a:pt x="334" y="2005"/>
                </a:cubicBezTo>
              </a:path>
            </a:pathLst>
          </a:custGeom>
          <a:noFill/>
          <a:ln w="3810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63852" name="Line 68">
            <a:extLst>
              <a:ext uri="{FF2B5EF4-FFF2-40B4-BE49-F238E27FC236}">
                <a16:creationId xmlns:a16="http://schemas.microsoft.com/office/drawing/2014/main" id="{9133E8BF-3FDF-9720-4266-E01A60554869}"/>
              </a:ext>
            </a:extLst>
          </p:cNvPr>
          <p:cNvSpPr>
            <a:spLocks noChangeShapeType="1"/>
          </p:cNvSpPr>
          <p:nvPr/>
        </p:nvSpPr>
        <p:spPr bwMode="auto">
          <a:xfrm>
            <a:off x="6842125" y="3841750"/>
            <a:ext cx="254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53" name="Line 69">
            <a:extLst>
              <a:ext uri="{FF2B5EF4-FFF2-40B4-BE49-F238E27FC236}">
                <a16:creationId xmlns:a16="http://schemas.microsoft.com/office/drawing/2014/main" id="{822CA465-6F44-F397-5819-75EE62FEC813}"/>
              </a:ext>
            </a:extLst>
          </p:cNvPr>
          <p:cNvSpPr>
            <a:spLocks noChangeShapeType="1"/>
          </p:cNvSpPr>
          <p:nvPr/>
        </p:nvSpPr>
        <p:spPr bwMode="auto">
          <a:xfrm>
            <a:off x="6854825" y="1990725"/>
            <a:ext cx="254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163854" name="Group 56">
            <a:extLst>
              <a:ext uri="{FF2B5EF4-FFF2-40B4-BE49-F238E27FC236}">
                <a16:creationId xmlns:a16="http://schemas.microsoft.com/office/drawing/2014/main" id="{3E3C6701-CCE2-345E-A2A7-B17EE32C4F85}"/>
              </a:ext>
            </a:extLst>
          </p:cNvPr>
          <p:cNvGrpSpPr>
            <a:grpSpLocks/>
          </p:cNvGrpSpPr>
          <p:nvPr/>
        </p:nvGrpSpPr>
        <p:grpSpPr bwMode="auto">
          <a:xfrm>
            <a:off x="7831138" y="1874839"/>
            <a:ext cx="533400" cy="206375"/>
            <a:chOff x="2003" y="1816"/>
            <a:chExt cx="336" cy="130"/>
          </a:xfrm>
        </p:grpSpPr>
        <p:sp>
          <p:nvSpPr>
            <p:cNvPr id="163887" name="Rectangle 16">
              <a:extLst>
                <a:ext uri="{FF2B5EF4-FFF2-40B4-BE49-F238E27FC236}">
                  <a16:creationId xmlns:a16="http://schemas.microsoft.com/office/drawing/2014/main" id="{B09D35AD-957B-40BF-674F-11D911514456}"/>
                </a:ext>
              </a:extLst>
            </p:cNvPr>
            <p:cNvSpPr>
              <a:spLocks noChangeArrowheads="1"/>
            </p:cNvSpPr>
            <p:nvPr/>
          </p:nvSpPr>
          <p:spPr bwMode="auto">
            <a:xfrm>
              <a:off x="2003" y="1816"/>
              <a:ext cx="336" cy="130"/>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8" name="Rectangle 17">
              <a:extLst>
                <a:ext uri="{FF2B5EF4-FFF2-40B4-BE49-F238E27FC236}">
                  <a16:creationId xmlns:a16="http://schemas.microsoft.com/office/drawing/2014/main" id="{3E0C8DE2-F02C-3606-B73A-D756D8799A29}"/>
                </a:ext>
              </a:extLst>
            </p:cNvPr>
            <p:cNvSpPr>
              <a:spLocks noChangeArrowheads="1"/>
            </p:cNvSpPr>
            <p:nvPr/>
          </p:nvSpPr>
          <p:spPr bwMode="auto">
            <a:xfrm>
              <a:off x="2105" y="1833"/>
              <a:ext cx="110" cy="99"/>
            </a:xfrm>
            <a:prstGeom prst="rect">
              <a:avLst/>
            </a:prstGeom>
            <a:solidFill>
              <a:schemeClr val="bg1"/>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9" name="Rectangle 18">
              <a:extLst>
                <a:ext uri="{FF2B5EF4-FFF2-40B4-BE49-F238E27FC236}">
                  <a16:creationId xmlns:a16="http://schemas.microsoft.com/office/drawing/2014/main" id="{C2382EFA-38D7-2902-1FDA-75C2D5BBDE35}"/>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90" name="Rectangle 19">
              <a:extLst>
                <a:ext uri="{FF2B5EF4-FFF2-40B4-BE49-F238E27FC236}">
                  <a16:creationId xmlns:a16="http://schemas.microsoft.com/office/drawing/2014/main" id="{723E0280-B9F2-4236-7AC2-AA2CB3F7D199}"/>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63855" name="Freeform 63">
            <a:extLst>
              <a:ext uri="{FF2B5EF4-FFF2-40B4-BE49-F238E27FC236}">
                <a16:creationId xmlns:a16="http://schemas.microsoft.com/office/drawing/2014/main" id="{3ED0F56A-4999-0C55-187B-A77E4CEA1E11}"/>
              </a:ext>
            </a:extLst>
          </p:cNvPr>
          <p:cNvSpPr>
            <a:spLocks/>
          </p:cNvSpPr>
          <p:nvPr/>
        </p:nvSpPr>
        <p:spPr bwMode="auto">
          <a:xfrm rot="10800000">
            <a:off x="7823201" y="1544638"/>
            <a:ext cx="530225" cy="595312"/>
          </a:xfrm>
          <a:custGeom>
            <a:avLst/>
            <a:gdLst>
              <a:gd name="T0" fmla="*/ 2147483646 w 412"/>
              <a:gd name="T1" fmla="*/ 2147483646 h 2005"/>
              <a:gd name="T2" fmla="*/ 2147483646 w 412"/>
              <a:gd name="T3" fmla="*/ 0 h 2005"/>
              <a:gd name="T4" fmla="*/ 2147483646 w 412"/>
              <a:gd name="T5" fmla="*/ 2147483646 h 2005"/>
              <a:gd name="T6" fmla="*/ 0 60000 65536"/>
              <a:gd name="T7" fmla="*/ 0 60000 65536"/>
              <a:gd name="T8" fmla="*/ 0 60000 65536"/>
            </a:gdLst>
            <a:ahLst/>
            <a:cxnLst>
              <a:cxn ang="T6">
                <a:pos x="T0" y="T1"/>
              </a:cxn>
              <a:cxn ang="T7">
                <a:pos x="T2" y="T3"/>
              </a:cxn>
              <a:cxn ang="T8">
                <a:pos x="T4" y="T5"/>
              </a:cxn>
            </a:cxnLst>
            <a:rect l="0" t="0" r="r" b="b"/>
            <a:pathLst>
              <a:path w="412" h="2005">
                <a:moveTo>
                  <a:pt x="56" y="2005"/>
                </a:moveTo>
                <a:cubicBezTo>
                  <a:pt x="80" y="1671"/>
                  <a:pt x="0" y="0"/>
                  <a:pt x="206" y="0"/>
                </a:cubicBezTo>
                <a:cubicBezTo>
                  <a:pt x="412" y="0"/>
                  <a:pt x="307" y="1587"/>
                  <a:pt x="334" y="2005"/>
                </a:cubicBezTo>
              </a:path>
            </a:pathLst>
          </a:custGeom>
          <a:noFill/>
          <a:ln w="381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nvGrpSpPr>
          <p:cNvPr id="163856" name="Group 77">
            <a:extLst>
              <a:ext uri="{FF2B5EF4-FFF2-40B4-BE49-F238E27FC236}">
                <a16:creationId xmlns:a16="http://schemas.microsoft.com/office/drawing/2014/main" id="{C4E93050-639C-F1F6-344E-E71400679C55}"/>
              </a:ext>
            </a:extLst>
          </p:cNvPr>
          <p:cNvGrpSpPr>
            <a:grpSpLocks/>
          </p:cNvGrpSpPr>
          <p:nvPr/>
        </p:nvGrpSpPr>
        <p:grpSpPr bwMode="auto">
          <a:xfrm>
            <a:off x="7013576" y="4827589"/>
            <a:ext cx="1006475" cy="211137"/>
            <a:chOff x="314" y="1591"/>
            <a:chExt cx="634" cy="133"/>
          </a:xfrm>
        </p:grpSpPr>
        <p:sp>
          <p:nvSpPr>
            <p:cNvPr id="163884" name="Rectangle 74">
              <a:extLst>
                <a:ext uri="{FF2B5EF4-FFF2-40B4-BE49-F238E27FC236}">
                  <a16:creationId xmlns:a16="http://schemas.microsoft.com/office/drawing/2014/main" id="{AF3BDB29-9E7A-163E-FAF5-FC45B6257B00}"/>
                </a:ext>
              </a:extLst>
            </p:cNvPr>
            <p:cNvSpPr>
              <a:spLocks noChangeArrowheads="1"/>
            </p:cNvSpPr>
            <p:nvPr/>
          </p:nvSpPr>
          <p:spPr bwMode="auto">
            <a:xfrm>
              <a:off x="314" y="1591"/>
              <a:ext cx="634" cy="13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5" name="Line 75">
              <a:extLst>
                <a:ext uri="{FF2B5EF4-FFF2-40B4-BE49-F238E27FC236}">
                  <a16:creationId xmlns:a16="http://schemas.microsoft.com/office/drawing/2014/main" id="{8FD6BCBE-A2F7-1F17-82A8-7ECF29C8B64A}"/>
                </a:ext>
              </a:extLst>
            </p:cNvPr>
            <p:cNvSpPr>
              <a:spLocks noChangeShapeType="1"/>
            </p:cNvSpPr>
            <p:nvPr/>
          </p:nvSpPr>
          <p:spPr bwMode="auto">
            <a:xfrm>
              <a:off x="388" y="1594"/>
              <a:ext cx="0" cy="13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86" name="Line 76">
              <a:extLst>
                <a:ext uri="{FF2B5EF4-FFF2-40B4-BE49-F238E27FC236}">
                  <a16:creationId xmlns:a16="http://schemas.microsoft.com/office/drawing/2014/main" id="{C70E23DC-0969-BB74-05BB-86E035119606}"/>
                </a:ext>
              </a:extLst>
            </p:cNvPr>
            <p:cNvSpPr>
              <a:spLocks noChangeShapeType="1"/>
            </p:cNvSpPr>
            <p:nvPr/>
          </p:nvSpPr>
          <p:spPr bwMode="auto">
            <a:xfrm>
              <a:off x="484" y="1594"/>
              <a:ext cx="0" cy="13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63857" name="Rectangle 80">
            <a:extLst>
              <a:ext uri="{FF2B5EF4-FFF2-40B4-BE49-F238E27FC236}">
                <a16:creationId xmlns:a16="http://schemas.microsoft.com/office/drawing/2014/main" id="{84921CD8-F5F8-9EE4-7637-FC290482F481}"/>
              </a:ext>
            </a:extLst>
          </p:cNvPr>
          <p:cNvSpPr>
            <a:spLocks noChangeArrowheads="1"/>
          </p:cNvSpPr>
          <p:nvPr/>
        </p:nvSpPr>
        <p:spPr bwMode="auto">
          <a:xfrm>
            <a:off x="7132638" y="3892550"/>
            <a:ext cx="876300" cy="2095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58" name="Rectangle 86">
            <a:extLst>
              <a:ext uri="{FF2B5EF4-FFF2-40B4-BE49-F238E27FC236}">
                <a16:creationId xmlns:a16="http://schemas.microsoft.com/office/drawing/2014/main" id="{3BC63465-9AB8-6067-E942-6C72F2500484}"/>
              </a:ext>
            </a:extLst>
          </p:cNvPr>
          <p:cNvSpPr>
            <a:spLocks noChangeArrowheads="1"/>
          </p:cNvSpPr>
          <p:nvPr/>
        </p:nvSpPr>
        <p:spPr bwMode="auto">
          <a:xfrm>
            <a:off x="7289801" y="2851150"/>
            <a:ext cx="720725" cy="2095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59" name="Rectangle 91">
            <a:extLst>
              <a:ext uri="{FF2B5EF4-FFF2-40B4-BE49-F238E27FC236}">
                <a16:creationId xmlns:a16="http://schemas.microsoft.com/office/drawing/2014/main" id="{2C11BC74-0B87-1790-0E00-064E89F04B14}"/>
              </a:ext>
            </a:extLst>
          </p:cNvPr>
          <p:cNvSpPr>
            <a:spLocks noChangeArrowheads="1"/>
          </p:cNvSpPr>
          <p:nvPr/>
        </p:nvSpPr>
        <p:spPr bwMode="auto">
          <a:xfrm>
            <a:off x="7297739" y="3892550"/>
            <a:ext cx="720725" cy="2095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60" name="Rectangle 92">
            <a:extLst>
              <a:ext uri="{FF2B5EF4-FFF2-40B4-BE49-F238E27FC236}">
                <a16:creationId xmlns:a16="http://schemas.microsoft.com/office/drawing/2014/main" id="{AEED4E9C-EDC7-C9E6-6020-B8F917ACDEE7}"/>
              </a:ext>
            </a:extLst>
          </p:cNvPr>
          <p:cNvSpPr>
            <a:spLocks noChangeArrowheads="1"/>
          </p:cNvSpPr>
          <p:nvPr/>
        </p:nvSpPr>
        <p:spPr bwMode="auto">
          <a:xfrm>
            <a:off x="7292976" y="4824414"/>
            <a:ext cx="733425" cy="2127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63861" name="Group 99">
            <a:extLst>
              <a:ext uri="{FF2B5EF4-FFF2-40B4-BE49-F238E27FC236}">
                <a16:creationId xmlns:a16="http://schemas.microsoft.com/office/drawing/2014/main" id="{ABDCA162-E2E8-DBE3-E466-2E97C768B913}"/>
              </a:ext>
            </a:extLst>
          </p:cNvPr>
          <p:cNvGrpSpPr>
            <a:grpSpLocks/>
          </p:cNvGrpSpPr>
          <p:nvPr/>
        </p:nvGrpSpPr>
        <p:grpSpPr bwMode="auto">
          <a:xfrm>
            <a:off x="9526589" y="1657351"/>
            <a:ext cx="1146175" cy="703263"/>
            <a:chOff x="638" y="1651"/>
            <a:chExt cx="722" cy="443"/>
          </a:xfrm>
        </p:grpSpPr>
        <p:sp>
          <p:nvSpPr>
            <p:cNvPr id="163881" name="Text Box 95">
              <a:extLst>
                <a:ext uri="{FF2B5EF4-FFF2-40B4-BE49-F238E27FC236}">
                  <a16:creationId xmlns:a16="http://schemas.microsoft.com/office/drawing/2014/main" id="{0A5431ED-9F4B-8713-5ECF-05B2DB209BA7}"/>
                </a:ext>
              </a:extLst>
            </p:cNvPr>
            <p:cNvSpPr txBox="1">
              <a:spLocks noChangeArrowheads="1"/>
            </p:cNvSpPr>
            <p:nvPr/>
          </p:nvSpPr>
          <p:spPr bwMode="auto">
            <a:xfrm>
              <a:off x="638" y="1651"/>
              <a:ext cx="7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application</a:t>
              </a:r>
            </a:p>
          </p:txBody>
        </p:sp>
        <p:sp>
          <p:nvSpPr>
            <p:cNvPr id="163882" name="Text Box 96">
              <a:extLst>
                <a:ext uri="{FF2B5EF4-FFF2-40B4-BE49-F238E27FC236}">
                  <a16:creationId xmlns:a16="http://schemas.microsoft.com/office/drawing/2014/main" id="{F3FCC9C9-7699-F983-7205-D4CE30C8FD11}"/>
                </a:ext>
              </a:extLst>
            </p:cNvPr>
            <p:cNvSpPr txBox="1">
              <a:spLocks noChangeArrowheads="1"/>
            </p:cNvSpPr>
            <p:nvPr/>
          </p:nvSpPr>
          <p:spPr bwMode="auto">
            <a:xfrm>
              <a:off x="647" y="1882"/>
              <a:ext cx="27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OS</a:t>
              </a:r>
            </a:p>
          </p:txBody>
        </p:sp>
        <p:sp>
          <p:nvSpPr>
            <p:cNvPr id="163883" name="Line 98">
              <a:extLst>
                <a:ext uri="{FF2B5EF4-FFF2-40B4-BE49-F238E27FC236}">
                  <a16:creationId xmlns:a16="http://schemas.microsoft.com/office/drawing/2014/main" id="{D00F56EA-6114-2738-5FE9-04BB0A4E57B1}"/>
                </a:ext>
              </a:extLst>
            </p:cNvPr>
            <p:cNvSpPr>
              <a:spLocks noChangeShapeType="1"/>
            </p:cNvSpPr>
            <p:nvPr/>
          </p:nvSpPr>
          <p:spPr bwMode="auto">
            <a:xfrm>
              <a:off x="711" y="1870"/>
              <a:ext cx="548" cy="0"/>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63862" name="Text Box 103">
            <a:extLst>
              <a:ext uri="{FF2B5EF4-FFF2-40B4-BE49-F238E27FC236}">
                <a16:creationId xmlns:a16="http://schemas.microsoft.com/office/drawing/2014/main" id="{0AEADE02-EECF-5342-7DB8-E879F626E25D}"/>
              </a:ext>
            </a:extLst>
          </p:cNvPr>
          <p:cNvSpPr txBox="1">
            <a:spLocks noChangeArrowheads="1"/>
          </p:cNvSpPr>
          <p:nvPr/>
        </p:nvSpPr>
        <p:spPr bwMode="auto">
          <a:xfrm>
            <a:off x="6829426" y="5637214"/>
            <a:ext cx="2714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Tahoma" panose="020B0604030504040204" pitchFamily="34" charset="0"/>
              </a:rPr>
              <a:t>receiver protocol stack</a:t>
            </a:r>
          </a:p>
        </p:txBody>
      </p:sp>
      <p:sp>
        <p:nvSpPr>
          <p:cNvPr id="163863" name="Text Box 104">
            <a:extLst>
              <a:ext uri="{FF2B5EF4-FFF2-40B4-BE49-F238E27FC236}">
                <a16:creationId xmlns:a16="http://schemas.microsoft.com/office/drawing/2014/main" id="{5051AFB2-1D5A-5526-3FEC-84200C32A84F}"/>
              </a:ext>
            </a:extLst>
          </p:cNvPr>
          <p:cNvSpPr txBox="1">
            <a:spLocks noChangeArrowheads="1"/>
          </p:cNvSpPr>
          <p:nvPr/>
        </p:nvSpPr>
        <p:spPr bwMode="auto">
          <a:xfrm>
            <a:off x="3538538" y="1314450"/>
            <a:ext cx="3192462"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a:latin typeface="Tahoma" panose="020B0604030504040204" pitchFamily="34" charset="0"/>
              </a:rPr>
              <a:t>application may </a:t>
            </a:r>
          </a:p>
          <a:p>
            <a:pPr algn="r">
              <a:lnSpc>
                <a:spcPct val="100000"/>
              </a:lnSpc>
              <a:spcBef>
                <a:spcPct val="0"/>
              </a:spcBef>
              <a:buClrTx/>
              <a:buSzTx/>
              <a:buFontTx/>
              <a:buNone/>
            </a:pPr>
            <a:r>
              <a:rPr lang="en-US" altLang="en-US" sz="1600">
                <a:latin typeface="Tahoma" panose="020B0604030504040204" pitchFamily="34" charset="0"/>
              </a:rPr>
              <a:t>remove data from </a:t>
            </a:r>
          </a:p>
          <a:p>
            <a:pPr algn="r">
              <a:lnSpc>
                <a:spcPct val="100000"/>
              </a:lnSpc>
              <a:spcBef>
                <a:spcPct val="0"/>
              </a:spcBef>
              <a:buClrTx/>
              <a:buSzTx/>
              <a:buFontTx/>
              <a:buNone/>
            </a:pPr>
            <a:r>
              <a:rPr lang="en-US" altLang="en-US" sz="1600">
                <a:latin typeface="Tahoma" panose="020B0604030504040204" pitchFamily="34" charset="0"/>
              </a:rPr>
              <a:t>TCP socket buffers …. </a:t>
            </a:r>
          </a:p>
        </p:txBody>
      </p:sp>
      <p:sp>
        <p:nvSpPr>
          <p:cNvPr id="163864" name="Line 105">
            <a:extLst>
              <a:ext uri="{FF2B5EF4-FFF2-40B4-BE49-F238E27FC236}">
                <a16:creationId xmlns:a16="http://schemas.microsoft.com/office/drawing/2014/main" id="{3CAF64EC-9099-721A-7D7E-DAEA74C5C15E}"/>
              </a:ext>
            </a:extLst>
          </p:cNvPr>
          <p:cNvSpPr>
            <a:spLocks noChangeShapeType="1"/>
          </p:cNvSpPr>
          <p:nvPr/>
        </p:nvSpPr>
        <p:spPr bwMode="auto">
          <a:xfrm>
            <a:off x="6748463" y="1730375"/>
            <a:ext cx="10414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65" name="Text Box 106">
            <a:extLst>
              <a:ext uri="{FF2B5EF4-FFF2-40B4-BE49-F238E27FC236}">
                <a16:creationId xmlns:a16="http://schemas.microsoft.com/office/drawing/2014/main" id="{800016AC-022F-A397-D12A-A5A8D9DB9826}"/>
              </a:ext>
            </a:extLst>
          </p:cNvPr>
          <p:cNvSpPr txBox="1">
            <a:spLocks noChangeArrowheads="1"/>
          </p:cNvSpPr>
          <p:nvPr/>
        </p:nvSpPr>
        <p:spPr bwMode="auto">
          <a:xfrm>
            <a:off x="4622801" y="2525713"/>
            <a:ext cx="208121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a:latin typeface="Tahoma" panose="020B0604030504040204" pitchFamily="34" charset="0"/>
              </a:rPr>
              <a:t>… slower than TCP </a:t>
            </a:r>
          </a:p>
          <a:p>
            <a:pPr algn="r">
              <a:lnSpc>
                <a:spcPct val="100000"/>
              </a:lnSpc>
              <a:spcBef>
                <a:spcPct val="0"/>
              </a:spcBef>
              <a:buClrTx/>
              <a:buSzTx/>
              <a:buFontTx/>
              <a:buNone/>
            </a:pPr>
            <a:r>
              <a:rPr lang="en-US" altLang="en-US" sz="1600">
                <a:latin typeface="Tahoma" panose="020B0604030504040204" pitchFamily="34" charset="0"/>
              </a:rPr>
              <a:t>receiver is delivering</a:t>
            </a:r>
          </a:p>
          <a:p>
            <a:pPr algn="r">
              <a:lnSpc>
                <a:spcPct val="100000"/>
              </a:lnSpc>
              <a:spcBef>
                <a:spcPct val="0"/>
              </a:spcBef>
              <a:buClrTx/>
              <a:buSzTx/>
              <a:buFontTx/>
              <a:buNone/>
            </a:pPr>
            <a:r>
              <a:rPr lang="en-US" altLang="en-US" sz="1600">
                <a:latin typeface="Tahoma" panose="020B0604030504040204" pitchFamily="34" charset="0"/>
              </a:rPr>
              <a:t>(sender is sending)</a:t>
            </a:r>
          </a:p>
        </p:txBody>
      </p:sp>
      <p:sp>
        <p:nvSpPr>
          <p:cNvPr id="163866" name="Line 108">
            <a:extLst>
              <a:ext uri="{FF2B5EF4-FFF2-40B4-BE49-F238E27FC236}">
                <a16:creationId xmlns:a16="http://schemas.microsoft.com/office/drawing/2014/main" id="{2BD7FF75-C94C-0C09-B000-BCA3DD55777A}"/>
              </a:ext>
            </a:extLst>
          </p:cNvPr>
          <p:cNvSpPr>
            <a:spLocks noChangeShapeType="1"/>
          </p:cNvSpPr>
          <p:nvPr/>
        </p:nvSpPr>
        <p:spPr bwMode="auto">
          <a:xfrm>
            <a:off x="6669088" y="2935288"/>
            <a:ext cx="544512"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67" name="Line 115">
            <a:extLst>
              <a:ext uri="{FF2B5EF4-FFF2-40B4-BE49-F238E27FC236}">
                <a16:creationId xmlns:a16="http://schemas.microsoft.com/office/drawing/2014/main" id="{AC13539A-8DCB-3898-21B3-C9E53D36B796}"/>
              </a:ext>
            </a:extLst>
          </p:cNvPr>
          <p:cNvSpPr>
            <a:spLocks noChangeShapeType="1"/>
          </p:cNvSpPr>
          <p:nvPr/>
        </p:nvSpPr>
        <p:spPr bwMode="auto">
          <a:xfrm>
            <a:off x="7907338" y="5189538"/>
            <a:ext cx="0" cy="349250"/>
          </a:xfrm>
          <a:prstGeom prst="line">
            <a:avLst/>
          </a:prstGeom>
          <a:noFill/>
          <a:ln w="28575">
            <a:solidFill>
              <a:srgbClr val="CC0000"/>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68" name="Text Box 116">
            <a:extLst>
              <a:ext uri="{FF2B5EF4-FFF2-40B4-BE49-F238E27FC236}">
                <a16:creationId xmlns:a16="http://schemas.microsoft.com/office/drawing/2014/main" id="{0B66782C-9914-D7D8-8CC9-66A89DAB716A}"/>
              </a:ext>
            </a:extLst>
          </p:cNvPr>
          <p:cNvSpPr txBox="1">
            <a:spLocks noChangeArrowheads="1"/>
          </p:cNvSpPr>
          <p:nvPr/>
        </p:nvSpPr>
        <p:spPr bwMode="auto">
          <a:xfrm>
            <a:off x="6815139" y="5249863"/>
            <a:ext cx="1133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from sender</a:t>
            </a:r>
          </a:p>
        </p:txBody>
      </p:sp>
      <p:grpSp>
        <p:nvGrpSpPr>
          <p:cNvPr id="384123" name="Group 123">
            <a:extLst>
              <a:ext uri="{FF2B5EF4-FFF2-40B4-BE49-F238E27FC236}">
                <a16:creationId xmlns:a16="http://schemas.microsoft.com/office/drawing/2014/main" id="{0347A2A3-8EE7-1EC2-AE41-510E297177A8}"/>
              </a:ext>
            </a:extLst>
          </p:cNvPr>
          <p:cNvGrpSpPr>
            <a:grpSpLocks/>
          </p:cNvGrpSpPr>
          <p:nvPr/>
        </p:nvGrpSpPr>
        <p:grpSpPr bwMode="auto">
          <a:xfrm>
            <a:off x="1887538" y="4194176"/>
            <a:ext cx="5395912" cy="1878013"/>
            <a:chOff x="221" y="2091"/>
            <a:chExt cx="3399" cy="1183"/>
          </a:xfrm>
        </p:grpSpPr>
        <p:sp>
          <p:nvSpPr>
            <p:cNvPr id="163874" name="Line 82">
              <a:extLst>
                <a:ext uri="{FF2B5EF4-FFF2-40B4-BE49-F238E27FC236}">
                  <a16:creationId xmlns:a16="http://schemas.microsoft.com/office/drawing/2014/main" id="{D4F3F660-650D-870A-01FA-384189BD3B7C}"/>
                </a:ext>
              </a:extLst>
            </p:cNvPr>
            <p:cNvSpPr>
              <a:spLocks noChangeShapeType="1"/>
            </p:cNvSpPr>
            <p:nvPr/>
          </p:nvSpPr>
          <p:spPr bwMode="auto">
            <a:xfrm>
              <a:off x="3620" y="2455"/>
              <a:ext cx="0" cy="13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75" name="Rectangle 110">
              <a:extLst>
                <a:ext uri="{FF2B5EF4-FFF2-40B4-BE49-F238E27FC236}">
                  <a16:creationId xmlns:a16="http://schemas.microsoft.com/office/drawing/2014/main" id="{2A288939-0B5E-1754-5433-700F3FEE0571}"/>
                </a:ext>
              </a:extLst>
            </p:cNvPr>
            <p:cNvSpPr>
              <a:spLocks noChangeArrowheads="1"/>
            </p:cNvSpPr>
            <p:nvPr/>
          </p:nvSpPr>
          <p:spPr bwMode="auto">
            <a:xfrm>
              <a:off x="221" y="2219"/>
              <a:ext cx="2542" cy="978"/>
            </a:xfrm>
            <a:prstGeom prst="rect">
              <a:avLst/>
            </a:prstGeom>
            <a:solidFill>
              <a:srgbClr val="FFFFFF"/>
            </a:solidFill>
            <a:ln w="28575">
              <a:solidFill>
                <a:srgbClr val="CC00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76" name="Text Box 111">
              <a:extLst>
                <a:ext uri="{FF2B5EF4-FFF2-40B4-BE49-F238E27FC236}">
                  <a16:creationId xmlns:a16="http://schemas.microsoft.com/office/drawing/2014/main" id="{156D8D1C-AEC1-6CC7-A504-C78F190FDAFA}"/>
                </a:ext>
              </a:extLst>
            </p:cNvPr>
            <p:cNvSpPr txBox="1">
              <a:spLocks noChangeArrowheads="1"/>
            </p:cNvSpPr>
            <p:nvPr/>
          </p:nvSpPr>
          <p:spPr bwMode="auto">
            <a:xfrm>
              <a:off x="249" y="2285"/>
              <a:ext cx="2572" cy="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2400"/>
                <a:t>receiver controls sender, so sender won</a:t>
              </a:r>
              <a:r>
                <a:rPr lang="ja-JP" altLang="en-US" sz="2400"/>
                <a:t>’</a:t>
              </a:r>
              <a:r>
                <a:rPr lang="en-US" altLang="ja-JP" sz="2400"/>
                <a:t>t overflow receiver</a:t>
              </a:r>
              <a:r>
                <a:rPr lang="ja-JP" altLang="en-US" sz="2400"/>
                <a:t>’</a:t>
              </a:r>
              <a:r>
                <a:rPr lang="en-US" altLang="ja-JP" sz="2400"/>
                <a:t>s buffer by transmitting too much, too fast</a:t>
              </a:r>
              <a:endParaRPr lang="en-US" altLang="en-US" sz="1000"/>
            </a:p>
          </p:txBody>
        </p:sp>
        <p:grpSp>
          <p:nvGrpSpPr>
            <p:cNvPr id="163877" name="Group 112">
              <a:extLst>
                <a:ext uri="{FF2B5EF4-FFF2-40B4-BE49-F238E27FC236}">
                  <a16:creationId xmlns:a16="http://schemas.microsoft.com/office/drawing/2014/main" id="{47BAF738-ECE3-EE17-6508-0DCEF113005C}"/>
                </a:ext>
              </a:extLst>
            </p:cNvPr>
            <p:cNvGrpSpPr>
              <a:grpSpLocks/>
            </p:cNvGrpSpPr>
            <p:nvPr/>
          </p:nvGrpSpPr>
          <p:grpSpPr bwMode="auto">
            <a:xfrm>
              <a:off x="510" y="2091"/>
              <a:ext cx="1217" cy="327"/>
              <a:chOff x="3486" y="272"/>
              <a:chExt cx="1134" cy="327"/>
            </a:xfrm>
          </p:grpSpPr>
          <p:sp>
            <p:nvSpPr>
              <p:cNvPr id="163879" name="Rectangle 113">
                <a:extLst>
                  <a:ext uri="{FF2B5EF4-FFF2-40B4-BE49-F238E27FC236}">
                    <a16:creationId xmlns:a16="http://schemas.microsoft.com/office/drawing/2014/main" id="{EC4FC274-A464-01DF-D9E1-C100A8357220}"/>
                  </a:ext>
                </a:extLst>
              </p:cNvPr>
              <p:cNvSpPr>
                <a:spLocks noChangeArrowheads="1"/>
              </p:cNvSpPr>
              <p:nvPr/>
            </p:nvSpPr>
            <p:spPr bwMode="auto">
              <a:xfrm>
                <a:off x="3486" y="330"/>
                <a:ext cx="1134" cy="22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0" name="Text Box 114">
                <a:extLst>
                  <a:ext uri="{FF2B5EF4-FFF2-40B4-BE49-F238E27FC236}">
                    <a16:creationId xmlns:a16="http://schemas.microsoft.com/office/drawing/2014/main" id="{E8415FF0-22C0-9B5C-3D1D-D12EF0BE1690}"/>
                  </a:ext>
                </a:extLst>
              </p:cNvPr>
              <p:cNvSpPr txBox="1">
                <a:spLocks noChangeArrowheads="1"/>
              </p:cNvSpPr>
              <p:nvPr/>
            </p:nvSpPr>
            <p:spPr bwMode="auto">
              <a:xfrm>
                <a:off x="3539" y="272"/>
                <a:ext cx="101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800" i="1">
                    <a:solidFill>
                      <a:srgbClr val="CC0000"/>
                    </a:solidFill>
                    <a:latin typeface="Gill Sans MT" panose="020B0502020104020203" pitchFamily="34" charset="77"/>
                  </a:rPr>
                  <a:t>flow control</a:t>
                </a:r>
              </a:p>
            </p:txBody>
          </p:sp>
        </p:grpSp>
        <p:sp>
          <p:nvSpPr>
            <p:cNvPr id="163878" name="Line 117">
              <a:extLst>
                <a:ext uri="{FF2B5EF4-FFF2-40B4-BE49-F238E27FC236}">
                  <a16:creationId xmlns:a16="http://schemas.microsoft.com/office/drawing/2014/main" id="{9CD8BC33-583A-3B5D-4535-C66272A42A06}"/>
                </a:ext>
              </a:extLst>
            </p:cNvPr>
            <p:cNvSpPr>
              <a:spLocks noChangeShapeType="1"/>
            </p:cNvSpPr>
            <p:nvPr/>
          </p:nvSpPr>
          <p:spPr bwMode="auto">
            <a:xfrm>
              <a:off x="3445" y="2578"/>
              <a:ext cx="0" cy="292"/>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63870" name="Line 118">
            <a:extLst>
              <a:ext uri="{FF2B5EF4-FFF2-40B4-BE49-F238E27FC236}">
                <a16:creationId xmlns:a16="http://schemas.microsoft.com/office/drawing/2014/main" id="{54358409-A422-7453-7448-DA43362FA228}"/>
              </a:ext>
            </a:extLst>
          </p:cNvPr>
          <p:cNvSpPr>
            <a:spLocks noChangeShapeType="1"/>
          </p:cNvSpPr>
          <p:nvPr/>
        </p:nvSpPr>
        <p:spPr bwMode="auto">
          <a:xfrm>
            <a:off x="9371013" y="4767263"/>
            <a:ext cx="0" cy="463550"/>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163871" name="Group 124">
            <a:extLst>
              <a:ext uri="{FF2B5EF4-FFF2-40B4-BE49-F238E27FC236}">
                <a16:creationId xmlns:a16="http://schemas.microsoft.com/office/drawing/2014/main" id="{228B8C77-B805-8260-AE56-018F488A4782}"/>
              </a:ext>
            </a:extLst>
          </p:cNvPr>
          <p:cNvGrpSpPr>
            <a:grpSpLocks/>
          </p:cNvGrpSpPr>
          <p:nvPr/>
        </p:nvGrpSpPr>
        <p:grpSpPr bwMode="auto">
          <a:xfrm flipH="1">
            <a:off x="9609138" y="4360863"/>
            <a:ext cx="869950" cy="906462"/>
            <a:chOff x="-44" y="1473"/>
            <a:chExt cx="981" cy="1105"/>
          </a:xfrm>
        </p:grpSpPr>
        <p:pic>
          <p:nvPicPr>
            <p:cNvPr id="163872" name="Picture 125" descr="desktop_computer_stylized_medium">
              <a:extLst>
                <a:ext uri="{FF2B5EF4-FFF2-40B4-BE49-F238E27FC236}">
                  <a16:creationId xmlns:a16="http://schemas.microsoft.com/office/drawing/2014/main" id="{B339F942-58EB-818F-0069-411D1432431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3" name="Freeform 126">
              <a:extLst>
                <a:ext uri="{FF2B5EF4-FFF2-40B4-BE49-F238E27FC236}">
                  <a16:creationId xmlns:a16="http://schemas.microsoft.com/office/drawing/2014/main" id="{6227A482-AD85-C70F-F5AA-B5BD18F0A4A6}"/>
                </a:ext>
              </a:extLst>
            </p:cNvPr>
            <p:cNvSpPr>
              <a:spLocks/>
            </p:cNvSpPr>
            <p:nvPr/>
          </p:nvSpPr>
          <p:spPr bwMode="auto">
            <a:xfrm flipH="1">
              <a:off x="374" y="1579"/>
              <a:ext cx="477" cy="506"/>
            </a:xfrm>
            <a:custGeom>
              <a:avLst/>
              <a:gdLst>
                <a:gd name="T0" fmla="*/ 0 w 356"/>
                <a:gd name="T1" fmla="*/ 0 h 368"/>
                <a:gd name="T2" fmla="*/ 1215359693 w 356"/>
                <a:gd name="T3" fmla="*/ 219789551 h 368"/>
                <a:gd name="T4" fmla="*/ 1441762877 w 356"/>
                <a:gd name="T5" fmla="*/ 2147483646 h 368"/>
                <a:gd name="T6" fmla="*/ 317743931 w 356"/>
                <a:gd name="T7" fmla="*/ 2147483646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extLst>
      <p:ext uri="{BB962C8B-B14F-4D97-AF65-F5344CB8AC3E}">
        <p14:creationId xmlns:p14="http://schemas.microsoft.com/office/powerpoint/2010/main" val="22006631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84123"/>
                                        </p:tgtEl>
                                        <p:attrNameLst>
                                          <p:attrName>style.visibility</p:attrName>
                                        </p:attrNameLst>
                                      </p:cBhvr>
                                      <p:to>
                                        <p:strVal val="visible"/>
                                      </p:to>
                                    </p:set>
                                    <p:animEffect transition="in" filter="dissolve">
                                      <p:cBhvr>
                                        <p:cTn id="7" dur="500"/>
                                        <p:tgtEl>
                                          <p:spTgt spid="384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spTree>
    <p:extLst>
      <p:ext uri="{BB962C8B-B14F-4D97-AF65-F5344CB8AC3E}">
        <p14:creationId xmlns:p14="http://schemas.microsoft.com/office/powerpoint/2010/main" val="23566252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4878" name="Rectangle 75">
            <a:extLst>
              <a:ext uri="{FF2B5EF4-FFF2-40B4-BE49-F238E27FC236}">
                <a16:creationId xmlns:a16="http://schemas.microsoft.com/office/drawing/2014/main" id="{E37F79A5-1904-4E8D-5320-6B963D42EE4B}"/>
              </a:ext>
            </a:extLst>
          </p:cNvPr>
          <p:cNvSpPr>
            <a:spLocks noGrp="1" noChangeArrowheads="1"/>
          </p:cNvSpPr>
          <p:nvPr>
            <p:ph idx="1"/>
          </p:nvPr>
        </p:nvSpPr>
        <p:spPr>
          <a:xfrm>
            <a:off x="838200" y="1724027"/>
            <a:ext cx="5786371" cy="4351338"/>
          </a:xfrm>
        </p:spPr>
        <p:txBody>
          <a:bodyPr>
            <a:normAutofit fontScale="92500"/>
          </a:bodyPr>
          <a:lstStyle/>
          <a:p>
            <a:r>
              <a:rPr lang="en-US" altLang="en-US" dirty="0">
                <a:ea typeface="ＭＳ Ｐゴシック" panose="020B0600070205080204" pitchFamily="34" charset="-128"/>
              </a:rPr>
              <a:t>receiver </a:t>
            </a:r>
            <a:r>
              <a:rPr lang="ja-JP" altLang="en-US">
                <a:ea typeface="ＭＳ Ｐゴシック" panose="020B0600070205080204" pitchFamily="34" charset="-128"/>
              </a:rPr>
              <a:t>“</a:t>
            </a:r>
            <a:r>
              <a:rPr lang="en-US" altLang="ja-JP" dirty="0">
                <a:ea typeface="ＭＳ Ｐゴシック" panose="020B0600070205080204" pitchFamily="34" charset="-128"/>
              </a:rPr>
              <a:t>advertises</a:t>
            </a:r>
            <a:r>
              <a:rPr lang="ja-JP" altLang="en-US">
                <a:ea typeface="ＭＳ Ｐゴシック" panose="020B0600070205080204" pitchFamily="34" charset="-128"/>
              </a:rPr>
              <a:t>”</a:t>
            </a:r>
            <a:r>
              <a:rPr lang="en-US" altLang="ja-JP" dirty="0">
                <a:ea typeface="ＭＳ Ｐゴシック" panose="020B0600070205080204" pitchFamily="34" charset="-128"/>
              </a:rPr>
              <a:t> free buffer space by including </a:t>
            </a:r>
            <a:r>
              <a:rPr lang="en-US" altLang="ja-JP" b="1" dirty="0" err="1">
                <a:ea typeface="ＭＳ Ｐゴシック" panose="020B0600070205080204" pitchFamily="34" charset="-128"/>
              </a:rPr>
              <a:t>rwnd</a:t>
            </a:r>
            <a:r>
              <a:rPr lang="en-US" altLang="ja-JP" dirty="0">
                <a:ea typeface="ＭＳ Ｐゴシック" panose="020B0600070205080204" pitchFamily="34" charset="-128"/>
              </a:rPr>
              <a:t> value in TCP header of receiver-to-sender segments</a:t>
            </a:r>
          </a:p>
          <a:p>
            <a:pPr lvl="1"/>
            <a:r>
              <a:rPr lang="en-US" altLang="en-US" b="1" dirty="0" err="1">
                <a:ea typeface="ＭＳ Ｐゴシック" panose="020B0600070205080204" pitchFamily="34" charset="-128"/>
              </a:rPr>
              <a:t>RcvBuffer</a:t>
            </a:r>
            <a:r>
              <a:rPr lang="en-US" altLang="en-US" b="1" dirty="0">
                <a:ea typeface="ＭＳ Ｐゴシック" panose="020B0600070205080204" pitchFamily="34" charset="-128"/>
              </a:rPr>
              <a:t> </a:t>
            </a:r>
            <a:r>
              <a:rPr lang="en-US" altLang="en-US" dirty="0">
                <a:ea typeface="ＭＳ Ｐゴシック" panose="020B0600070205080204" pitchFamily="34" charset="-128"/>
              </a:rPr>
              <a:t>size set via socket options (typical default is 4096 bytes)</a:t>
            </a:r>
          </a:p>
          <a:p>
            <a:pPr lvl="1"/>
            <a:r>
              <a:rPr lang="en-US" altLang="en-US" dirty="0">
                <a:ea typeface="ＭＳ Ｐゴシック" panose="020B0600070205080204" pitchFamily="34" charset="-128"/>
              </a:rPr>
              <a:t>many operating systems </a:t>
            </a:r>
            <a:r>
              <a:rPr lang="en-US" altLang="en-US" dirty="0" err="1">
                <a:ea typeface="ＭＳ Ｐゴシック" panose="020B0600070205080204" pitchFamily="34" charset="-128"/>
              </a:rPr>
              <a:t>autoadjust</a:t>
            </a:r>
            <a:r>
              <a:rPr lang="en-US" altLang="en-US" dirty="0">
                <a:ea typeface="ＭＳ Ｐゴシック" panose="020B0600070205080204" pitchFamily="34" charset="-128"/>
              </a:rPr>
              <a:t> </a:t>
            </a:r>
            <a:r>
              <a:rPr lang="en-US" altLang="en-US" b="1" dirty="0" err="1">
                <a:ea typeface="ＭＳ Ｐゴシック" panose="020B0600070205080204" pitchFamily="34" charset="-128"/>
              </a:rPr>
              <a:t>RcvBuffer</a:t>
            </a:r>
            <a:endParaRPr lang="en-US" altLang="en-US" dirty="0">
              <a:ea typeface="ＭＳ Ｐゴシック" panose="020B0600070205080204" pitchFamily="34" charset="-128"/>
            </a:endParaRPr>
          </a:p>
          <a:p>
            <a:r>
              <a:rPr lang="en-US" altLang="en-US" dirty="0">
                <a:ea typeface="ＭＳ Ｐゴシック" panose="020B0600070205080204" pitchFamily="34" charset="-128"/>
              </a:rPr>
              <a:t>sender limits amount of </a:t>
            </a:r>
            <a:r>
              <a:rPr lang="en-US" altLang="en-US" dirty="0" err="1">
                <a:ea typeface="ＭＳ Ｐゴシック" panose="020B0600070205080204" pitchFamily="34" charset="-128"/>
              </a:rPr>
              <a:t>unacked</a:t>
            </a:r>
            <a:r>
              <a:rPr lang="en-US" altLang="en-US" dirty="0">
                <a:ea typeface="ＭＳ Ｐゴシック" panose="020B0600070205080204" pitchFamily="34" charset="-128"/>
              </a:rPr>
              <a:t> (</a:t>
            </a:r>
            <a:r>
              <a:rPr lang="ja-JP" altLang="en-US">
                <a:ea typeface="ＭＳ Ｐゴシック" panose="020B0600070205080204" pitchFamily="34" charset="-128"/>
              </a:rPr>
              <a:t>“</a:t>
            </a:r>
            <a:r>
              <a:rPr lang="en-US" altLang="ja-JP" dirty="0">
                <a:ea typeface="ＭＳ Ｐゴシック" panose="020B0600070205080204" pitchFamily="34" charset="-128"/>
              </a:rPr>
              <a:t>in-flight</a:t>
            </a:r>
            <a:r>
              <a:rPr lang="ja-JP" altLang="en-US">
                <a:ea typeface="ＭＳ Ｐゴシック" panose="020B0600070205080204" pitchFamily="34" charset="-128"/>
              </a:rPr>
              <a:t>”</a:t>
            </a:r>
            <a:r>
              <a:rPr lang="en-US" altLang="ja-JP" dirty="0">
                <a:ea typeface="ＭＳ Ｐゴシック" panose="020B0600070205080204" pitchFamily="34" charset="-128"/>
              </a:rPr>
              <a:t>) data to receiver</a:t>
            </a:r>
            <a:r>
              <a:rPr lang="ja-JP" altLang="en-US">
                <a:ea typeface="ＭＳ Ｐゴシック" panose="020B0600070205080204" pitchFamily="34" charset="-128"/>
              </a:rPr>
              <a:t>’</a:t>
            </a:r>
            <a:r>
              <a:rPr lang="en-US" altLang="ja-JP" dirty="0">
                <a:ea typeface="ＭＳ Ｐゴシック" panose="020B0600070205080204" pitchFamily="34" charset="-128"/>
              </a:rPr>
              <a:t>s </a:t>
            </a:r>
            <a:r>
              <a:rPr lang="en-US" altLang="ja-JP" b="1" dirty="0" err="1">
                <a:ea typeface="ＭＳ Ｐゴシック" panose="020B0600070205080204" pitchFamily="34" charset="-128"/>
              </a:rPr>
              <a:t>rwnd</a:t>
            </a:r>
            <a:r>
              <a:rPr lang="en-US" altLang="ja-JP" b="1" dirty="0">
                <a:ea typeface="ＭＳ Ｐゴシック" panose="020B0600070205080204" pitchFamily="34" charset="-128"/>
              </a:rPr>
              <a:t> </a:t>
            </a:r>
            <a:r>
              <a:rPr lang="en-US" altLang="ja-JP" dirty="0">
                <a:ea typeface="ＭＳ Ｐゴシック" panose="020B0600070205080204" pitchFamily="34" charset="-128"/>
              </a:rPr>
              <a:t>value </a:t>
            </a:r>
          </a:p>
          <a:p>
            <a:r>
              <a:rPr lang="en-US" altLang="en-US" dirty="0">
                <a:ea typeface="ＭＳ Ｐゴシック" panose="020B0600070205080204" pitchFamily="34" charset="-128"/>
              </a:rPr>
              <a:t>guarantees receive buffer will not overflow</a:t>
            </a:r>
          </a:p>
        </p:txBody>
      </p:sp>
      <p:sp>
        <p:nvSpPr>
          <p:cNvPr id="164865" name="Rectangle 2">
            <a:extLst>
              <a:ext uri="{FF2B5EF4-FFF2-40B4-BE49-F238E27FC236}">
                <a16:creationId xmlns:a16="http://schemas.microsoft.com/office/drawing/2014/main" id="{B5BEF8B3-F507-65B1-1A76-343B5FCA0B27}"/>
              </a:ext>
            </a:extLst>
          </p:cNvPr>
          <p:cNvSpPr>
            <a:spLocks noGrp="1" noChangeArrowheads="1"/>
          </p:cNvSpPr>
          <p:nvPr>
            <p:ph type="title"/>
          </p:nvPr>
        </p:nvSpPr>
        <p:spPr/>
        <p:txBody>
          <a:bodyPr/>
          <a:lstStyle/>
          <a:p>
            <a:r>
              <a:rPr lang="en-US" altLang="en-US">
                <a:ea typeface="ＭＳ Ｐゴシック" panose="020B0600070205080204" pitchFamily="34" charset="-128"/>
              </a:rPr>
              <a:t>TCP flow control</a:t>
            </a:r>
          </a:p>
        </p:txBody>
      </p:sp>
      <p:grpSp>
        <p:nvGrpSpPr>
          <p:cNvPr id="164866" name="Group 72">
            <a:extLst>
              <a:ext uri="{FF2B5EF4-FFF2-40B4-BE49-F238E27FC236}">
                <a16:creationId xmlns:a16="http://schemas.microsoft.com/office/drawing/2014/main" id="{0A876F31-C652-010D-D0B8-8E618EC3A7CA}"/>
              </a:ext>
            </a:extLst>
          </p:cNvPr>
          <p:cNvGrpSpPr>
            <a:grpSpLocks/>
          </p:cNvGrpSpPr>
          <p:nvPr/>
        </p:nvGrpSpPr>
        <p:grpSpPr bwMode="auto">
          <a:xfrm>
            <a:off x="7519988" y="2230439"/>
            <a:ext cx="2578100" cy="2155825"/>
            <a:chOff x="512" y="1294"/>
            <a:chExt cx="1888" cy="1358"/>
          </a:xfrm>
        </p:grpSpPr>
        <p:grpSp>
          <p:nvGrpSpPr>
            <p:cNvPr id="164880" name="Group 17">
              <a:extLst>
                <a:ext uri="{FF2B5EF4-FFF2-40B4-BE49-F238E27FC236}">
                  <a16:creationId xmlns:a16="http://schemas.microsoft.com/office/drawing/2014/main" id="{872F9C3B-7B55-FEAD-DB61-4BA18DE0FB42}"/>
                </a:ext>
              </a:extLst>
            </p:cNvPr>
            <p:cNvGrpSpPr>
              <a:grpSpLocks/>
            </p:cNvGrpSpPr>
            <p:nvPr/>
          </p:nvGrpSpPr>
          <p:grpSpPr bwMode="auto">
            <a:xfrm>
              <a:off x="1232" y="1410"/>
              <a:ext cx="336" cy="130"/>
              <a:chOff x="2003" y="1816"/>
              <a:chExt cx="336" cy="130"/>
            </a:xfrm>
          </p:grpSpPr>
          <p:sp>
            <p:nvSpPr>
              <p:cNvPr id="164889" name="Rectangle 18">
                <a:extLst>
                  <a:ext uri="{FF2B5EF4-FFF2-40B4-BE49-F238E27FC236}">
                    <a16:creationId xmlns:a16="http://schemas.microsoft.com/office/drawing/2014/main" id="{B483D634-9F93-59DD-F509-87988B3F3CC4}"/>
                  </a:ext>
                </a:extLst>
              </p:cNvPr>
              <p:cNvSpPr>
                <a:spLocks noChangeArrowheads="1"/>
              </p:cNvSpPr>
              <p:nvPr/>
            </p:nvSpPr>
            <p:spPr bwMode="auto">
              <a:xfrm>
                <a:off x="2003" y="1816"/>
                <a:ext cx="336" cy="130"/>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90" name="Rectangle 19">
                <a:extLst>
                  <a:ext uri="{FF2B5EF4-FFF2-40B4-BE49-F238E27FC236}">
                    <a16:creationId xmlns:a16="http://schemas.microsoft.com/office/drawing/2014/main" id="{D7B4A77C-A65F-BB63-685F-BCF3E496A5E7}"/>
                  </a:ext>
                </a:extLst>
              </p:cNvPr>
              <p:cNvSpPr>
                <a:spLocks noChangeArrowheads="1"/>
              </p:cNvSpPr>
              <p:nvPr/>
            </p:nvSpPr>
            <p:spPr bwMode="auto">
              <a:xfrm>
                <a:off x="2105" y="1833"/>
                <a:ext cx="108" cy="99"/>
              </a:xfrm>
              <a:prstGeom prst="rect">
                <a:avLst/>
              </a:prstGeom>
              <a:solidFill>
                <a:schemeClr val="bg1"/>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91" name="Rectangle 20">
                <a:extLst>
                  <a:ext uri="{FF2B5EF4-FFF2-40B4-BE49-F238E27FC236}">
                    <a16:creationId xmlns:a16="http://schemas.microsoft.com/office/drawing/2014/main" id="{8F058A90-5963-5C22-DD43-88DFEB63FEAE}"/>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92" name="Rectangle 21">
                <a:extLst>
                  <a:ext uri="{FF2B5EF4-FFF2-40B4-BE49-F238E27FC236}">
                    <a16:creationId xmlns:a16="http://schemas.microsoft.com/office/drawing/2014/main" id="{BE2B9F36-62F6-B1FB-8631-2DDBC6A279B1}"/>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64881" name="Rectangle 52">
              <a:extLst>
                <a:ext uri="{FF2B5EF4-FFF2-40B4-BE49-F238E27FC236}">
                  <a16:creationId xmlns:a16="http://schemas.microsoft.com/office/drawing/2014/main" id="{8B24FDC6-116D-9854-7B3E-0326D8431EDA}"/>
                </a:ext>
              </a:extLst>
            </p:cNvPr>
            <p:cNvSpPr>
              <a:spLocks noChangeArrowheads="1"/>
            </p:cNvSpPr>
            <p:nvPr/>
          </p:nvSpPr>
          <p:spPr bwMode="auto">
            <a:xfrm>
              <a:off x="526" y="1522"/>
              <a:ext cx="1871" cy="896"/>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2" name="Line 53">
              <a:extLst>
                <a:ext uri="{FF2B5EF4-FFF2-40B4-BE49-F238E27FC236}">
                  <a16:creationId xmlns:a16="http://schemas.microsoft.com/office/drawing/2014/main" id="{4377517F-CA0A-E0AB-3D4E-3B4C11541B93}"/>
                </a:ext>
              </a:extLst>
            </p:cNvPr>
            <p:cNvSpPr>
              <a:spLocks noChangeShapeType="1"/>
            </p:cNvSpPr>
            <p:nvPr/>
          </p:nvSpPr>
          <p:spPr bwMode="auto">
            <a:xfrm>
              <a:off x="512" y="1863"/>
              <a:ext cx="188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83" name="AutoShape 54">
              <a:extLst>
                <a:ext uri="{FF2B5EF4-FFF2-40B4-BE49-F238E27FC236}">
                  <a16:creationId xmlns:a16="http://schemas.microsoft.com/office/drawing/2014/main" id="{F69FBDFB-B0F7-C1A2-E38C-C21D94069C46}"/>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4" name="Rectangle 55" descr="Dark upward diagonal">
              <a:extLst>
                <a:ext uri="{FF2B5EF4-FFF2-40B4-BE49-F238E27FC236}">
                  <a16:creationId xmlns:a16="http://schemas.microsoft.com/office/drawing/2014/main" id="{708F1BBF-F98A-7442-7D00-D245EB7D46A4}"/>
                </a:ext>
              </a:extLst>
            </p:cNvPr>
            <p:cNvSpPr>
              <a:spLocks noChangeArrowheads="1"/>
            </p:cNvSpPr>
            <p:nvPr/>
          </p:nvSpPr>
          <p:spPr bwMode="auto">
            <a:xfrm>
              <a:off x="534" y="1856"/>
              <a:ext cx="1848" cy="55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5" name="AutoShape 56">
              <a:extLst>
                <a:ext uri="{FF2B5EF4-FFF2-40B4-BE49-F238E27FC236}">
                  <a16:creationId xmlns:a16="http://schemas.microsoft.com/office/drawing/2014/main" id="{9EAE3144-013F-0030-27E1-41416226882F}"/>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6" name="Text Box 57">
              <a:extLst>
                <a:ext uri="{FF2B5EF4-FFF2-40B4-BE49-F238E27FC236}">
                  <a16:creationId xmlns:a16="http://schemas.microsoft.com/office/drawing/2014/main" id="{B027584C-AD77-F757-5EF8-DC6540F443B8}"/>
                </a:ext>
              </a:extLst>
            </p:cNvPr>
            <p:cNvSpPr txBox="1">
              <a:spLocks noChangeArrowheads="1"/>
            </p:cNvSpPr>
            <p:nvPr/>
          </p:nvSpPr>
          <p:spPr bwMode="auto">
            <a:xfrm>
              <a:off x="814" y="1568"/>
              <a:ext cx="1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Tahoma" panose="020B0604030504040204" pitchFamily="34" charset="0"/>
                </a:rPr>
                <a:t>buffered data</a:t>
              </a:r>
            </a:p>
          </p:txBody>
        </p:sp>
        <p:sp>
          <p:nvSpPr>
            <p:cNvPr id="164887" name="Line 58">
              <a:extLst>
                <a:ext uri="{FF2B5EF4-FFF2-40B4-BE49-F238E27FC236}">
                  <a16:creationId xmlns:a16="http://schemas.microsoft.com/office/drawing/2014/main" id="{07008C38-9F69-7CD8-F1EC-AC6352D6AA23}"/>
                </a:ext>
              </a:extLst>
            </p:cNvPr>
            <p:cNvSpPr>
              <a:spLocks noChangeShapeType="1"/>
            </p:cNvSpPr>
            <p:nvPr/>
          </p:nvSpPr>
          <p:spPr bwMode="auto">
            <a:xfrm>
              <a:off x="522" y="1857"/>
              <a:ext cx="1878" cy="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88" name="Text Box 59">
              <a:extLst>
                <a:ext uri="{FF2B5EF4-FFF2-40B4-BE49-F238E27FC236}">
                  <a16:creationId xmlns:a16="http://schemas.microsoft.com/office/drawing/2014/main" id="{42FA43B4-86EE-B0AC-FA28-AE12E384B317}"/>
                </a:ext>
              </a:extLst>
            </p:cNvPr>
            <p:cNvSpPr txBox="1">
              <a:spLocks noChangeArrowheads="1"/>
            </p:cNvSpPr>
            <p:nvPr/>
          </p:nvSpPr>
          <p:spPr bwMode="auto">
            <a:xfrm>
              <a:off x="653" y="2020"/>
              <a:ext cx="152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Tahoma" panose="020B0604030504040204" pitchFamily="34" charset="0"/>
                </a:rPr>
                <a:t>free buffer space</a:t>
              </a:r>
            </a:p>
          </p:txBody>
        </p:sp>
      </p:grpSp>
      <p:sp>
        <p:nvSpPr>
          <p:cNvPr id="164867" name="Text Box 62">
            <a:extLst>
              <a:ext uri="{FF2B5EF4-FFF2-40B4-BE49-F238E27FC236}">
                <a16:creationId xmlns:a16="http://schemas.microsoft.com/office/drawing/2014/main" id="{51F9345F-C29E-11E9-3790-4234CAEAA0EB}"/>
              </a:ext>
            </a:extLst>
          </p:cNvPr>
          <p:cNvSpPr txBox="1">
            <a:spLocks noChangeArrowheads="1"/>
          </p:cNvSpPr>
          <p:nvPr/>
        </p:nvSpPr>
        <p:spPr bwMode="auto">
          <a:xfrm>
            <a:off x="6632575" y="3375025"/>
            <a:ext cx="673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latin typeface="Courier New" panose="02070309020205020404" pitchFamily="49" charset="0"/>
              </a:rPr>
              <a:t>rwnd</a:t>
            </a:r>
          </a:p>
        </p:txBody>
      </p:sp>
      <p:sp>
        <p:nvSpPr>
          <p:cNvPr id="164868" name="Line 64">
            <a:extLst>
              <a:ext uri="{FF2B5EF4-FFF2-40B4-BE49-F238E27FC236}">
                <a16:creationId xmlns:a16="http://schemas.microsoft.com/office/drawing/2014/main" id="{01BFE5A4-D391-34C9-86A3-249B453B6BF8}"/>
              </a:ext>
            </a:extLst>
          </p:cNvPr>
          <p:cNvSpPr>
            <a:spLocks noChangeShapeType="1"/>
          </p:cNvSpPr>
          <p:nvPr/>
        </p:nvSpPr>
        <p:spPr bwMode="auto">
          <a:xfrm>
            <a:off x="7143750" y="3108326"/>
            <a:ext cx="0" cy="322263"/>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sp>
        <p:nvSpPr>
          <p:cNvPr id="164869" name="Line 65">
            <a:extLst>
              <a:ext uri="{FF2B5EF4-FFF2-40B4-BE49-F238E27FC236}">
                <a16:creationId xmlns:a16="http://schemas.microsoft.com/office/drawing/2014/main" id="{1154F081-73A6-849D-3900-34A82C9F36EC}"/>
              </a:ext>
            </a:extLst>
          </p:cNvPr>
          <p:cNvSpPr>
            <a:spLocks noChangeShapeType="1"/>
          </p:cNvSpPr>
          <p:nvPr/>
        </p:nvSpPr>
        <p:spPr bwMode="auto">
          <a:xfrm flipV="1">
            <a:off x="7143750" y="3633788"/>
            <a:ext cx="0" cy="322262"/>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sp>
        <p:nvSpPr>
          <p:cNvPr id="164870" name="Line 66">
            <a:extLst>
              <a:ext uri="{FF2B5EF4-FFF2-40B4-BE49-F238E27FC236}">
                <a16:creationId xmlns:a16="http://schemas.microsoft.com/office/drawing/2014/main" id="{CDAFC207-F59F-ADAE-0D1F-2B8FCAADC670}"/>
              </a:ext>
            </a:extLst>
          </p:cNvPr>
          <p:cNvSpPr>
            <a:spLocks noChangeShapeType="1"/>
          </p:cNvSpPr>
          <p:nvPr/>
        </p:nvSpPr>
        <p:spPr bwMode="auto">
          <a:xfrm>
            <a:off x="6989763" y="3965575"/>
            <a:ext cx="476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71" name="Line 67">
            <a:extLst>
              <a:ext uri="{FF2B5EF4-FFF2-40B4-BE49-F238E27FC236}">
                <a16:creationId xmlns:a16="http://schemas.microsoft.com/office/drawing/2014/main" id="{A9892D69-36DF-4688-EA13-64D8BE5D304E}"/>
              </a:ext>
            </a:extLst>
          </p:cNvPr>
          <p:cNvSpPr>
            <a:spLocks noChangeShapeType="1"/>
          </p:cNvSpPr>
          <p:nvPr/>
        </p:nvSpPr>
        <p:spPr bwMode="auto">
          <a:xfrm>
            <a:off x="7038975" y="3097213"/>
            <a:ext cx="196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72" name="Line 68">
            <a:extLst>
              <a:ext uri="{FF2B5EF4-FFF2-40B4-BE49-F238E27FC236}">
                <a16:creationId xmlns:a16="http://schemas.microsoft.com/office/drawing/2014/main" id="{E7DCB8DA-252F-8287-5DD6-8CC08457F55D}"/>
              </a:ext>
            </a:extLst>
          </p:cNvPr>
          <p:cNvSpPr>
            <a:spLocks noChangeShapeType="1"/>
          </p:cNvSpPr>
          <p:nvPr/>
        </p:nvSpPr>
        <p:spPr bwMode="auto">
          <a:xfrm>
            <a:off x="7011988" y="2571750"/>
            <a:ext cx="476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73" name="Line 69">
            <a:extLst>
              <a:ext uri="{FF2B5EF4-FFF2-40B4-BE49-F238E27FC236}">
                <a16:creationId xmlns:a16="http://schemas.microsoft.com/office/drawing/2014/main" id="{42CEDC9E-AAE7-B9F4-F117-866C68F9C14F}"/>
              </a:ext>
            </a:extLst>
          </p:cNvPr>
          <p:cNvSpPr>
            <a:spLocks noChangeShapeType="1"/>
          </p:cNvSpPr>
          <p:nvPr/>
        </p:nvSpPr>
        <p:spPr bwMode="auto">
          <a:xfrm>
            <a:off x="7400925" y="2576513"/>
            <a:ext cx="0" cy="177800"/>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sp>
        <p:nvSpPr>
          <p:cNvPr id="164874" name="Line 70">
            <a:extLst>
              <a:ext uri="{FF2B5EF4-FFF2-40B4-BE49-F238E27FC236}">
                <a16:creationId xmlns:a16="http://schemas.microsoft.com/office/drawing/2014/main" id="{D538AE7E-67A5-7BEF-3C3C-BFAE0C849802}"/>
              </a:ext>
            </a:extLst>
          </p:cNvPr>
          <p:cNvSpPr>
            <a:spLocks noChangeShapeType="1"/>
          </p:cNvSpPr>
          <p:nvPr/>
        </p:nvSpPr>
        <p:spPr bwMode="auto">
          <a:xfrm flipH="1">
            <a:off x="7399338" y="3000375"/>
            <a:ext cx="0" cy="9540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64875" name="Text Box 71">
            <a:extLst>
              <a:ext uri="{FF2B5EF4-FFF2-40B4-BE49-F238E27FC236}">
                <a16:creationId xmlns:a16="http://schemas.microsoft.com/office/drawing/2014/main" id="{F1305BD7-082D-F845-47F7-F7289AC69182}"/>
              </a:ext>
            </a:extLst>
          </p:cNvPr>
          <p:cNvSpPr txBox="1">
            <a:spLocks noChangeArrowheads="1"/>
          </p:cNvSpPr>
          <p:nvPr/>
        </p:nvSpPr>
        <p:spPr bwMode="auto">
          <a:xfrm>
            <a:off x="6246814" y="2736850"/>
            <a:ext cx="1284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b="1">
                <a:latin typeface="Courier New" panose="02070309020205020404" pitchFamily="49" charset="0"/>
              </a:rPr>
              <a:t>RcvBuffer</a:t>
            </a:r>
          </a:p>
        </p:txBody>
      </p:sp>
      <p:sp>
        <p:nvSpPr>
          <p:cNvPr id="164876" name="Text Box 73">
            <a:extLst>
              <a:ext uri="{FF2B5EF4-FFF2-40B4-BE49-F238E27FC236}">
                <a16:creationId xmlns:a16="http://schemas.microsoft.com/office/drawing/2014/main" id="{B316F9A7-E465-16B2-A7C3-7E1FD1D4598E}"/>
              </a:ext>
            </a:extLst>
          </p:cNvPr>
          <p:cNvSpPr txBox="1">
            <a:spLocks noChangeArrowheads="1"/>
          </p:cNvSpPr>
          <p:nvPr/>
        </p:nvSpPr>
        <p:spPr bwMode="auto">
          <a:xfrm>
            <a:off x="7677151" y="4365625"/>
            <a:ext cx="2220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latin typeface="Tahoma" panose="020B0604030504040204" pitchFamily="34" charset="0"/>
              </a:rPr>
              <a:t>TCP segment payloads</a:t>
            </a:r>
          </a:p>
        </p:txBody>
      </p:sp>
      <p:sp>
        <p:nvSpPr>
          <p:cNvPr id="164877" name="Text Box 74">
            <a:extLst>
              <a:ext uri="{FF2B5EF4-FFF2-40B4-BE49-F238E27FC236}">
                <a16:creationId xmlns:a16="http://schemas.microsoft.com/office/drawing/2014/main" id="{64E23C60-C4FF-443E-E8DB-92D712312F95}"/>
              </a:ext>
            </a:extLst>
          </p:cNvPr>
          <p:cNvSpPr txBox="1">
            <a:spLocks noChangeArrowheads="1"/>
          </p:cNvSpPr>
          <p:nvPr/>
        </p:nvSpPr>
        <p:spPr bwMode="auto">
          <a:xfrm>
            <a:off x="7750176" y="1865313"/>
            <a:ext cx="21304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latin typeface="Tahoma" panose="020B0604030504040204" pitchFamily="34" charset="0"/>
              </a:rPr>
              <a:t>to application process</a:t>
            </a:r>
          </a:p>
        </p:txBody>
      </p:sp>
      <p:sp>
        <p:nvSpPr>
          <p:cNvPr id="164879" name="Text Box 76">
            <a:extLst>
              <a:ext uri="{FF2B5EF4-FFF2-40B4-BE49-F238E27FC236}">
                <a16:creationId xmlns:a16="http://schemas.microsoft.com/office/drawing/2014/main" id="{59982EEA-118B-089B-6D3A-EC8E8D10E5AE}"/>
              </a:ext>
            </a:extLst>
          </p:cNvPr>
          <p:cNvSpPr txBox="1">
            <a:spLocks noChangeArrowheads="1"/>
          </p:cNvSpPr>
          <p:nvPr/>
        </p:nvSpPr>
        <p:spPr bwMode="auto">
          <a:xfrm>
            <a:off x="7361239" y="5018089"/>
            <a:ext cx="2695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a:latin typeface="Tahoma" panose="020B0604030504040204" pitchFamily="34" charset="0"/>
              </a:rPr>
              <a:t>receiver-side buffering</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E7B953-3BA8-8EA5-8D46-C779B48DD2C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573EF43-4C70-7360-A945-E631C61FCA15}"/>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D9F67B17-B3A5-B5A2-E06A-A85D89CDAA74}"/>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solidFill>
                  <a:schemeClr val="bg1">
                    <a:lumMod val="75000"/>
                  </a:schemeClr>
                </a:solidFill>
              </a:rPr>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AFEB7D52-DD2E-55BF-CAAA-2163DB80149B}"/>
              </a:ext>
            </a:extLst>
          </p:cNvPr>
          <p:cNvSpPr>
            <a:spLocks noGrp="1"/>
          </p:cNvSpPr>
          <p:nvPr>
            <p:ph type="sldNum" sz="quarter" idx="4"/>
          </p:nvPr>
        </p:nvSpPr>
        <p:spPr/>
        <p:txBody>
          <a:bodyPr/>
          <a:lstStyle/>
          <a:p>
            <a:r>
              <a:rPr lang="en-US" dirty="0"/>
              <a:t>Transport Layer: 3-</a:t>
            </a:r>
            <a:fld id="{C4204591-24BD-A542-B9D5-F8D8A88D2FEE}" type="slidenum">
              <a:rPr lang="en-US" smtClean="0"/>
              <a:pPr/>
              <a:t>121</a:t>
            </a:fld>
            <a:endParaRPr lang="en-US" dirty="0"/>
          </a:p>
        </p:txBody>
      </p:sp>
      <p:pic>
        <p:nvPicPr>
          <p:cNvPr id="6" name="Picture 5">
            <a:extLst>
              <a:ext uri="{FF2B5EF4-FFF2-40B4-BE49-F238E27FC236}">
                <a16:creationId xmlns:a16="http://schemas.microsoft.com/office/drawing/2014/main" id="{002B7067-949D-3889-B107-A27E127FFE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415374958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CE28C7E8-7098-86AD-C839-2C121A8452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2">
            <a:extLst>
              <a:ext uri="{FF2B5EF4-FFF2-40B4-BE49-F238E27FC236}">
                <a16:creationId xmlns:a16="http://schemas.microsoft.com/office/drawing/2014/main" id="{6CA4B163-2C98-77E8-CA5F-FC442D819FBF}"/>
              </a:ext>
            </a:extLst>
          </p:cNvPr>
          <p:cNvSpPr>
            <a:spLocks noGrp="1" noChangeArrowheads="1"/>
          </p:cNvSpPr>
          <p:nvPr>
            <p:ph type="title"/>
          </p:nvPr>
        </p:nvSpPr>
        <p:spPr/>
        <p:txBody>
          <a:bodyPr/>
          <a:lstStyle/>
          <a:p>
            <a:r>
              <a:rPr lang="en-US" altLang="en-US" sz="4000">
                <a:ea typeface="ＭＳ Ｐゴシック" panose="020B0600070205080204" pitchFamily="34" charset="-128"/>
              </a:rPr>
              <a:t>How to set SYNC, ACK bit?</a:t>
            </a:r>
            <a:endParaRPr lang="en-US" altLang="en-US">
              <a:ea typeface="ＭＳ Ｐゴシック" panose="020B0600070205080204" pitchFamily="34" charset="-128"/>
            </a:endParaRPr>
          </a:p>
        </p:txBody>
      </p:sp>
      <p:sp>
        <p:nvSpPr>
          <p:cNvPr id="173058" name="Rectangle 4">
            <a:extLst>
              <a:ext uri="{FF2B5EF4-FFF2-40B4-BE49-F238E27FC236}">
                <a16:creationId xmlns:a16="http://schemas.microsoft.com/office/drawing/2014/main" id="{EF6704F0-3149-A958-843A-B2ED11A9B86A}"/>
              </a:ext>
            </a:extLst>
          </p:cNvPr>
          <p:cNvSpPr>
            <a:spLocks noChangeArrowheads="1"/>
          </p:cNvSpPr>
          <p:nvPr/>
        </p:nvSpPr>
        <p:spPr bwMode="auto">
          <a:xfrm>
            <a:off x="4421189" y="1512888"/>
            <a:ext cx="3951287" cy="482441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73059" name="Rectangle 5">
            <a:extLst>
              <a:ext uri="{FF2B5EF4-FFF2-40B4-BE49-F238E27FC236}">
                <a16:creationId xmlns:a16="http://schemas.microsoft.com/office/drawing/2014/main" id="{87218BA6-648D-EE67-28B2-5053AF4C2DBD}"/>
              </a:ext>
            </a:extLst>
          </p:cNvPr>
          <p:cNvSpPr>
            <a:spLocks noChangeArrowheads="1"/>
          </p:cNvSpPr>
          <p:nvPr/>
        </p:nvSpPr>
        <p:spPr bwMode="auto">
          <a:xfrm>
            <a:off x="4335464" y="1628776"/>
            <a:ext cx="3951287" cy="4805363"/>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2400">
              <a:latin typeface="Arial" panose="020B0604020202020204" pitchFamily="34" charset="0"/>
            </a:endParaRPr>
          </a:p>
        </p:txBody>
      </p:sp>
      <p:sp>
        <p:nvSpPr>
          <p:cNvPr id="173060" name="Text Box 6">
            <a:extLst>
              <a:ext uri="{FF2B5EF4-FFF2-40B4-BE49-F238E27FC236}">
                <a16:creationId xmlns:a16="http://schemas.microsoft.com/office/drawing/2014/main" id="{7BB8D0E5-36B7-59B8-4C42-4ADB11003A73}"/>
              </a:ext>
            </a:extLst>
          </p:cNvPr>
          <p:cNvSpPr txBox="1">
            <a:spLocks noChangeArrowheads="1"/>
          </p:cNvSpPr>
          <p:nvPr/>
        </p:nvSpPr>
        <p:spPr bwMode="auto">
          <a:xfrm>
            <a:off x="4479925" y="1587501"/>
            <a:ext cx="1663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source port #</a:t>
            </a:r>
            <a:endParaRPr lang="en-US" altLang="en-US" sz="2400">
              <a:latin typeface="Arial" panose="020B0604020202020204" pitchFamily="34" charset="0"/>
            </a:endParaRPr>
          </a:p>
        </p:txBody>
      </p:sp>
      <p:sp>
        <p:nvSpPr>
          <p:cNvPr id="173061" name="Text Box 7">
            <a:extLst>
              <a:ext uri="{FF2B5EF4-FFF2-40B4-BE49-F238E27FC236}">
                <a16:creationId xmlns:a16="http://schemas.microsoft.com/office/drawing/2014/main" id="{94ABEE25-A4B5-792D-4F4C-4F515C06A745}"/>
              </a:ext>
            </a:extLst>
          </p:cNvPr>
          <p:cNvSpPr txBox="1">
            <a:spLocks noChangeArrowheads="1"/>
          </p:cNvSpPr>
          <p:nvPr/>
        </p:nvSpPr>
        <p:spPr bwMode="auto">
          <a:xfrm>
            <a:off x="6580189" y="1592264"/>
            <a:ext cx="1381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dest port #</a:t>
            </a:r>
            <a:endParaRPr lang="en-US" altLang="en-US" sz="1800">
              <a:latin typeface="Arial" panose="020B0604020202020204" pitchFamily="34" charset="0"/>
            </a:endParaRPr>
          </a:p>
        </p:txBody>
      </p:sp>
      <p:sp>
        <p:nvSpPr>
          <p:cNvPr id="173062" name="Line 8">
            <a:extLst>
              <a:ext uri="{FF2B5EF4-FFF2-40B4-BE49-F238E27FC236}">
                <a16:creationId xmlns:a16="http://schemas.microsoft.com/office/drawing/2014/main" id="{7DE63C98-0627-55F0-CAFB-1EE279B7B4B1}"/>
              </a:ext>
            </a:extLst>
          </p:cNvPr>
          <p:cNvSpPr>
            <a:spLocks noChangeShapeType="1"/>
          </p:cNvSpPr>
          <p:nvPr/>
        </p:nvSpPr>
        <p:spPr bwMode="auto">
          <a:xfrm>
            <a:off x="4338639" y="2003426"/>
            <a:ext cx="3946525" cy="47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3" name="Line 9">
            <a:extLst>
              <a:ext uri="{FF2B5EF4-FFF2-40B4-BE49-F238E27FC236}">
                <a16:creationId xmlns:a16="http://schemas.microsoft.com/office/drawing/2014/main" id="{FD9D6228-726E-D4B9-1CA7-79CE5E74A49F}"/>
              </a:ext>
            </a:extLst>
          </p:cNvPr>
          <p:cNvSpPr>
            <a:spLocks noChangeShapeType="1"/>
          </p:cNvSpPr>
          <p:nvPr/>
        </p:nvSpPr>
        <p:spPr bwMode="auto">
          <a:xfrm flipV="1">
            <a:off x="4332289" y="2382838"/>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4" name="Line 10">
            <a:extLst>
              <a:ext uri="{FF2B5EF4-FFF2-40B4-BE49-F238E27FC236}">
                <a16:creationId xmlns:a16="http://schemas.microsoft.com/office/drawing/2014/main" id="{B775A973-4A28-EF3F-0F62-499EF6C11209}"/>
              </a:ext>
            </a:extLst>
          </p:cNvPr>
          <p:cNvSpPr>
            <a:spLocks noChangeShapeType="1"/>
          </p:cNvSpPr>
          <p:nvPr/>
        </p:nvSpPr>
        <p:spPr bwMode="auto">
          <a:xfrm flipV="1">
            <a:off x="6278563" y="162877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5" name="Text Box 11">
            <a:extLst>
              <a:ext uri="{FF2B5EF4-FFF2-40B4-BE49-F238E27FC236}">
                <a16:creationId xmlns:a16="http://schemas.microsoft.com/office/drawing/2014/main" id="{E4CAEC1A-917E-6BB3-9159-CADAA8D4E270}"/>
              </a:ext>
            </a:extLst>
          </p:cNvPr>
          <p:cNvSpPr txBox="1">
            <a:spLocks noChangeArrowheads="1"/>
          </p:cNvSpPr>
          <p:nvPr/>
        </p:nvSpPr>
        <p:spPr bwMode="auto">
          <a:xfrm>
            <a:off x="5821363" y="1098551"/>
            <a:ext cx="857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32 bits</a:t>
            </a:r>
            <a:endParaRPr lang="en-US" altLang="en-US" sz="2400">
              <a:latin typeface="Arial" panose="020B0604020202020204" pitchFamily="34" charset="0"/>
            </a:endParaRPr>
          </a:p>
        </p:txBody>
      </p:sp>
      <p:sp>
        <p:nvSpPr>
          <p:cNvPr id="173066" name="Line 12">
            <a:extLst>
              <a:ext uri="{FF2B5EF4-FFF2-40B4-BE49-F238E27FC236}">
                <a16:creationId xmlns:a16="http://schemas.microsoft.com/office/drawing/2014/main" id="{37E26BFF-731E-B027-5E08-A33711308FFA}"/>
              </a:ext>
            </a:extLst>
          </p:cNvPr>
          <p:cNvSpPr>
            <a:spLocks noChangeShapeType="1"/>
          </p:cNvSpPr>
          <p:nvPr/>
        </p:nvSpPr>
        <p:spPr bwMode="auto">
          <a:xfrm>
            <a:off x="6821488" y="1344613"/>
            <a:ext cx="1427162" cy="47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67" name="Line 13">
            <a:extLst>
              <a:ext uri="{FF2B5EF4-FFF2-40B4-BE49-F238E27FC236}">
                <a16:creationId xmlns:a16="http://schemas.microsoft.com/office/drawing/2014/main" id="{B3B36F2F-A013-84DC-CF71-A39D3057B93A}"/>
              </a:ext>
            </a:extLst>
          </p:cNvPr>
          <p:cNvSpPr>
            <a:spLocks noChangeShapeType="1"/>
          </p:cNvSpPr>
          <p:nvPr/>
        </p:nvSpPr>
        <p:spPr bwMode="auto">
          <a:xfrm rot="10800000">
            <a:off x="4313239" y="1355725"/>
            <a:ext cx="1341437"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68" name="Text Box 14">
            <a:extLst>
              <a:ext uri="{FF2B5EF4-FFF2-40B4-BE49-F238E27FC236}">
                <a16:creationId xmlns:a16="http://schemas.microsoft.com/office/drawing/2014/main" id="{E1E14866-A2BA-F921-8119-F285F9BAAD27}"/>
              </a:ext>
            </a:extLst>
          </p:cNvPr>
          <p:cNvSpPr txBox="1">
            <a:spLocks noChangeArrowheads="1"/>
          </p:cNvSpPr>
          <p:nvPr/>
        </p:nvSpPr>
        <p:spPr bwMode="auto">
          <a:xfrm>
            <a:off x="5387976" y="4567239"/>
            <a:ext cx="20050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application</a:t>
            </a:r>
          </a:p>
          <a:p>
            <a:pPr algn="ctr">
              <a:lnSpc>
                <a:spcPct val="100000"/>
              </a:lnSpc>
              <a:spcBef>
                <a:spcPct val="0"/>
              </a:spcBef>
              <a:buClrTx/>
              <a:buSzTx/>
              <a:buFontTx/>
              <a:buNone/>
            </a:pPr>
            <a:r>
              <a:rPr lang="en-US" altLang="en-US" sz="2000">
                <a:latin typeface="Arial" panose="020B0604020202020204" pitchFamily="34" charset="0"/>
              </a:rPr>
              <a:t>data </a:t>
            </a:r>
          </a:p>
          <a:p>
            <a:pPr algn="ctr">
              <a:lnSpc>
                <a:spcPct val="100000"/>
              </a:lnSpc>
              <a:spcBef>
                <a:spcPct val="0"/>
              </a:spcBef>
              <a:buClrTx/>
              <a:buSzTx/>
              <a:buFontTx/>
              <a:buNone/>
            </a:pPr>
            <a:r>
              <a:rPr lang="en-US" altLang="en-US" sz="2000">
                <a:latin typeface="Arial" panose="020B0604020202020204" pitchFamily="34" charset="0"/>
              </a:rPr>
              <a:t>(variable length)</a:t>
            </a:r>
            <a:endParaRPr lang="en-US" altLang="en-US" sz="2400">
              <a:latin typeface="Arial" panose="020B0604020202020204" pitchFamily="34" charset="0"/>
            </a:endParaRPr>
          </a:p>
        </p:txBody>
      </p:sp>
      <p:sp>
        <p:nvSpPr>
          <p:cNvPr id="173069" name="Text Box 15">
            <a:extLst>
              <a:ext uri="{FF2B5EF4-FFF2-40B4-BE49-F238E27FC236}">
                <a16:creationId xmlns:a16="http://schemas.microsoft.com/office/drawing/2014/main" id="{76E1FC21-9AE9-0FF1-2C8B-A38F378400B3}"/>
              </a:ext>
            </a:extLst>
          </p:cNvPr>
          <p:cNvSpPr txBox="1">
            <a:spLocks noChangeArrowheads="1"/>
          </p:cNvSpPr>
          <p:nvPr/>
        </p:nvSpPr>
        <p:spPr bwMode="auto">
          <a:xfrm>
            <a:off x="4968876" y="1982789"/>
            <a:ext cx="2486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sequence number</a:t>
            </a:r>
            <a:endParaRPr lang="en-US" altLang="en-US" sz="2400">
              <a:latin typeface="Arial" panose="020B0604020202020204" pitchFamily="34" charset="0"/>
            </a:endParaRPr>
          </a:p>
        </p:txBody>
      </p:sp>
      <p:sp>
        <p:nvSpPr>
          <p:cNvPr id="173070" name="Line 16">
            <a:extLst>
              <a:ext uri="{FF2B5EF4-FFF2-40B4-BE49-F238E27FC236}">
                <a16:creationId xmlns:a16="http://schemas.microsoft.com/office/drawing/2014/main" id="{CE531759-6C03-5A93-B154-F58B68B369B5}"/>
              </a:ext>
            </a:extLst>
          </p:cNvPr>
          <p:cNvSpPr>
            <a:spLocks noChangeShapeType="1"/>
          </p:cNvSpPr>
          <p:nvPr/>
        </p:nvSpPr>
        <p:spPr bwMode="auto">
          <a:xfrm flipV="1">
            <a:off x="4341814" y="2763838"/>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1" name="Text Box 17">
            <a:extLst>
              <a:ext uri="{FF2B5EF4-FFF2-40B4-BE49-F238E27FC236}">
                <a16:creationId xmlns:a16="http://schemas.microsoft.com/office/drawing/2014/main" id="{916563CE-4F99-6D80-6C87-62F5E248B31D}"/>
              </a:ext>
            </a:extLst>
          </p:cNvPr>
          <p:cNvSpPr txBox="1">
            <a:spLocks noChangeArrowheads="1"/>
          </p:cNvSpPr>
          <p:nvPr/>
        </p:nvSpPr>
        <p:spPr bwMode="auto">
          <a:xfrm>
            <a:off x="4568825" y="2382839"/>
            <a:ext cx="340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acknowledgement number</a:t>
            </a:r>
          </a:p>
        </p:txBody>
      </p:sp>
      <p:sp>
        <p:nvSpPr>
          <p:cNvPr id="173072" name="Line 18">
            <a:extLst>
              <a:ext uri="{FF2B5EF4-FFF2-40B4-BE49-F238E27FC236}">
                <a16:creationId xmlns:a16="http://schemas.microsoft.com/office/drawing/2014/main" id="{79FBE68B-523E-D94F-E783-EEC207B05227}"/>
              </a:ext>
            </a:extLst>
          </p:cNvPr>
          <p:cNvSpPr>
            <a:spLocks noChangeShapeType="1"/>
          </p:cNvSpPr>
          <p:nvPr/>
        </p:nvSpPr>
        <p:spPr bwMode="auto">
          <a:xfrm flipV="1">
            <a:off x="4337050" y="3159125"/>
            <a:ext cx="39512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3" name="Line 19">
            <a:extLst>
              <a:ext uri="{FF2B5EF4-FFF2-40B4-BE49-F238E27FC236}">
                <a16:creationId xmlns:a16="http://schemas.microsoft.com/office/drawing/2014/main" id="{BF4059A4-AB8E-6936-730D-759523426BE6}"/>
              </a:ext>
            </a:extLst>
          </p:cNvPr>
          <p:cNvSpPr>
            <a:spLocks noChangeShapeType="1"/>
          </p:cNvSpPr>
          <p:nvPr/>
        </p:nvSpPr>
        <p:spPr bwMode="auto">
          <a:xfrm flipV="1">
            <a:off x="4332289" y="3549650"/>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4" name="Line 20">
            <a:extLst>
              <a:ext uri="{FF2B5EF4-FFF2-40B4-BE49-F238E27FC236}">
                <a16:creationId xmlns:a16="http://schemas.microsoft.com/office/drawing/2014/main" id="{5ADF0B19-37FA-B2EF-5723-14200BF613A5}"/>
              </a:ext>
            </a:extLst>
          </p:cNvPr>
          <p:cNvSpPr>
            <a:spLocks noChangeShapeType="1"/>
          </p:cNvSpPr>
          <p:nvPr/>
        </p:nvSpPr>
        <p:spPr bwMode="auto">
          <a:xfrm flipV="1">
            <a:off x="4332289" y="4111625"/>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5" name="Line 21">
            <a:extLst>
              <a:ext uri="{FF2B5EF4-FFF2-40B4-BE49-F238E27FC236}">
                <a16:creationId xmlns:a16="http://schemas.microsoft.com/office/drawing/2014/main" id="{5368987F-2427-3037-A542-563F556D120B}"/>
              </a:ext>
            </a:extLst>
          </p:cNvPr>
          <p:cNvSpPr>
            <a:spLocks noChangeShapeType="1"/>
          </p:cNvSpPr>
          <p:nvPr/>
        </p:nvSpPr>
        <p:spPr bwMode="auto">
          <a:xfrm flipH="1" flipV="1">
            <a:off x="6292851" y="2767014"/>
            <a:ext cx="4763" cy="7778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6" name="Text Box 22">
            <a:extLst>
              <a:ext uri="{FF2B5EF4-FFF2-40B4-BE49-F238E27FC236}">
                <a16:creationId xmlns:a16="http://schemas.microsoft.com/office/drawing/2014/main" id="{B717D47B-C77B-91E2-6356-2C3E482147AA}"/>
              </a:ext>
            </a:extLst>
          </p:cNvPr>
          <p:cNvSpPr txBox="1">
            <a:spLocks noChangeArrowheads="1"/>
          </p:cNvSpPr>
          <p:nvPr/>
        </p:nvSpPr>
        <p:spPr bwMode="auto">
          <a:xfrm>
            <a:off x="6394450" y="2770188"/>
            <a:ext cx="174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receive window</a:t>
            </a:r>
          </a:p>
        </p:txBody>
      </p:sp>
      <p:sp>
        <p:nvSpPr>
          <p:cNvPr id="173077" name="Text Box 23">
            <a:extLst>
              <a:ext uri="{FF2B5EF4-FFF2-40B4-BE49-F238E27FC236}">
                <a16:creationId xmlns:a16="http://schemas.microsoft.com/office/drawing/2014/main" id="{8103D957-B137-8CCC-F426-CF13AA1141A7}"/>
              </a:ext>
            </a:extLst>
          </p:cNvPr>
          <p:cNvSpPr txBox="1">
            <a:spLocks noChangeArrowheads="1"/>
          </p:cNvSpPr>
          <p:nvPr/>
        </p:nvSpPr>
        <p:spPr bwMode="auto">
          <a:xfrm>
            <a:off x="6419850" y="3165476"/>
            <a:ext cx="1822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Urg data pointer</a:t>
            </a:r>
          </a:p>
        </p:txBody>
      </p:sp>
      <p:sp>
        <p:nvSpPr>
          <p:cNvPr id="173078" name="Text Box 24">
            <a:extLst>
              <a:ext uri="{FF2B5EF4-FFF2-40B4-BE49-F238E27FC236}">
                <a16:creationId xmlns:a16="http://schemas.microsoft.com/office/drawing/2014/main" id="{67AB4684-15CB-B6F0-E4A8-B73C25357702}"/>
              </a:ext>
            </a:extLst>
          </p:cNvPr>
          <p:cNvSpPr txBox="1">
            <a:spLocks noChangeArrowheads="1"/>
          </p:cNvSpPr>
          <p:nvPr/>
        </p:nvSpPr>
        <p:spPr bwMode="auto">
          <a:xfrm>
            <a:off x="4703763" y="3146426"/>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checksum</a:t>
            </a:r>
          </a:p>
        </p:txBody>
      </p:sp>
      <p:sp>
        <p:nvSpPr>
          <p:cNvPr id="173079" name="Text Box 25">
            <a:extLst>
              <a:ext uri="{FF2B5EF4-FFF2-40B4-BE49-F238E27FC236}">
                <a16:creationId xmlns:a16="http://schemas.microsoft.com/office/drawing/2014/main" id="{17B24007-6DE3-A570-E643-954D69FEA58F}"/>
              </a:ext>
            </a:extLst>
          </p:cNvPr>
          <p:cNvSpPr txBox="1">
            <a:spLocks noChangeArrowheads="1"/>
          </p:cNvSpPr>
          <p:nvPr/>
        </p:nvSpPr>
        <p:spPr bwMode="auto">
          <a:xfrm>
            <a:off x="6056314" y="27987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F</a:t>
            </a:r>
            <a:endParaRPr lang="en-US" altLang="en-US" sz="2400">
              <a:latin typeface="Arial" panose="020B0604020202020204" pitchFamily="34" charset="0"/>
            </a:endParaRPr>
          </a:p>
        </p:txBody>
      </p:sp>
      <p:sp>
        <p:nvSpPr>
          <p:cNvPr id="173080" name="Line 26">
            <a:extLst>
              <a:ext uri="{FF2B5EF4-FFF2-40B4-BE49-F238E27FC236}">
                <a16:creationId xmlns:a16="http://schemas.microsoft.com/office/drawing/2014/main" id="{5FA11CB4-C291-5BA6-8568-4E35AB15C6D4}"/>
              </a:ext>
            </a:extLst>
          </p:cNvPr>
          <p:cNvSpPr>
            <a:spLocks noChangeShapeType="1"/>
          </p:cNvSpPr>
          <p:nvPr/>
        </p:nvSpPr>
        <p:spPr bwMode="auto">
          <a:xfrm flipV="1">
            <a:off x="6135688" y="2757488"/>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1" name="Line 27">
            <a:extLst>
              <a:ext uri="{FF2B5EF4-FFF2-40B4-BE49-F238E27FC236}">
                <a16:creationId xmlns:a16="http://schemas.microsoft.com/office/drawing/2014/main" id="{970E034C-BBEE-DB62-B928-28BB35326507}"/>
              </a:ext>
            </a:extLst>
          </p:cNvPr>
          <p:cNvSpPr>
            <a:spLocks noChangeShapeType="1"/>
          </p:cNvSpPr>
          <p:nvPr/>
        </p:nvSpPr>
        <p:spPr bwMode="auto">
          <a:xfrm flipV="1">
            <a:off x="5973763"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2" name="Line 28">
            <a:extLst>
              <a:ext uri="{FF2B5EF4-FFF2-40B4-BE49-F238E27FC236}">
                <a16:creationId xmlns:a16="http://schemas.microsoft.com/office/drawing/2014/main" id="{013B55E1-7703-FFF5-7A3A-AD6F73192BFE}"/>
              </a:ext>
            </a:extLst>
          </p:cNvPr>
          <p:cNvSpPr>
            <a:spLocks noChangeShapeType="1"/>
          </p:cNvSpPr>
          <p:nvPr/>
        </p:nvSpPr>
        <p:spPr bwMode="auto">
          <a:xfrm flipV="1">
            <a:off x="5807075"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3" name="Line 29">
            <a:extLst>
              <a:ext uri="{FF2B5EF4-FFF2-40B4-BE49-F238E27FC236}">
                <a16:creationId xmlns:a16="http://schemas.microsoft.com/office/drawing/2014/main" id="{0ABE5329-3BEE-A84F-0F29-9DBB2942CE92}"/>
              </a:ext>
            </a:extLst>
          </p:cNvPr>
          <p:cNvSpPr>
            <a:spLocks noChangeShapeType="1"/>
          </p:cNvSpPr>
          <p:nvPr/>
        </p:nvSpPr>
        <p:spPr bwMode="auto">
          <a:xfrm flipV="1">
            <a:off x="5645150" y="2767013"/>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4" name="Line 30">
            <a:extLst>
              <a:ext uri="{FF2B5EF4-FFF2-40B4-BE49-F238E27FC236}">
                <a16:creationId xmlns:a16="http://schemas.microsoft.com/office/drawing/2014/main" id="{8451B045-56A0-4AB8-C4FF-A35FFFE70CC2}"/>
              </a:ext>
            </a:extLst>
          </p:cNvPr>
          <p:cNvSpPr>
            <a:spLocks noChangeShapeType="1"/>
          </p:cNvSpPr>
          <p:nvPr/>
        </p:nvSpPr>
        <p:spPr bwMode="auto">
          <a:xfrm flipV="1">
            <a:off x="5487988"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5" name="Line 31">
            <a:extLst>
              <a:ext uri="{FF2B5EF4-FFF2-40B4-BE49-F238E27FC236}">
                <a16:creationId xmlns:a16="http://schemas.microsoft.com/office/drawing/2014/main" id="{41FEB9D6-8617-B678-74BB-E3552C01CA90}"/>
              </a:ext>
            </a:extLst>
          </p:cNvPr>
          <p:cNvSpPr>
            <a:spLocks noChangeShapeType="1"/>
          </p:cNvSpPr>
          <p:nvPr/>
        </p:nvSpPr>
        <p:spPr bwMode="auto">
          <a:xfrm flipV="1">
            <a:off x="5316538" y="277177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6" name="Text Box 32">
            <a:extLst>
              <a:ext uri="{FF2B5EF4-FFF2-40B4-BE49-F238E27FC236}">
                <a16:creationId xmlns:a16="http://schemas.microsoft.com/office/drawing/2014/main" id="{DE1EACF4-ECEA-D2B5-20EA-CC5ED77D38A1}"/>
              </a:ext>
            </a:extLst>
          </p:cNvPr>
          <p:cNvSpPr txBox="1">
            <a:spLocks noChangeArrowheads="1"/>
          </p:cNvSpPr>
          <p:nvPr/>
        </p:nvSpPr>
        <p:spPr bwMode="auto">
          <a:xfrm>
            <a:off x="5889625" y="2794000"/>
            <a:ext cx="3190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S</a:t>
            </a:r>
            <a:endParaRPr lang="en-US" altLang="en-US" sz="2400">
              <a:latin typeface="Arial" panose="020B0604020202020204" pitchFamily="34" charset="0"/>
            </a:endParaRPr>
          </a:p>
        </p:txBody>
      </p:sp>
      <p:sp>
        <p:nvSpPr>
          <p:cNvPr id="173087" name="Text Box 33">
            <a:extLst>
              <a:ext uri="{FF2B5EF4-FFF2-40B4-BE49-F238E27FC236}">
                <a16:creationId xmlns:a16="http://schemas.microsoft.com/office/drawing/2014/main" id="{FE383EAD-7E26-41C3-7BBB-79E65A4E1727}"/>
              </a:ext>
            </a:extLst>
          </p:cNvPr>
          <p:cNvSpPr txBox="1">
            <a:spLocks noChangeArrowheads="1"/>
          </p:cNvSpPr>
          <p:nvPr/>
        </p:nvSpPr>
        <p:spPr bwMode="auto">
          <a:xfrm>
            <a:off x="5716588" y="2794000"/>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R</a:t>
            </a:r>
            <a:endParaRPr lang="en-US" altLang="en-US" sz="2400">
              <a:latin typeface="Arial" panose="020B0604020202020204" pitchFamily="34" charset="0"/>
            </a:endParaRPr>
          </a:p>
        </p:txBody>
      </p:sp>
      <p:sp>
        <p:nvSpPr>
          <p:cNvPr id="173088" name="Text Box 34">
            <a:extLst>
              <a:ext uri="{FF2B5EF4-FFF2-40B4-BE49-F238E27FC236}">
                <a16:creationId xmlns:a16="http://schemas.microsoft.com/office/drawing/2014/main" id="{76E9DF23-86D9-E4AF-3755-AE00902A281F}"/>
              </a:ext>
            </a:extLst>
          </p:cNvPr>
          <p:cNvSpPr txBox="1">
            <a:spLocks noChangeArrowheads="1"/>
          </p:cNvSpPr>
          <p:nvPr/>
        </p:nvSpPr>
        <p:spPr bwMode="auto">
          <a:xfrm>
            <a:off x="5554664" y="2789238"/>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P</a:t>
            </a:r>
            <a:endParaRPr lang="en-US" altLang="en-US" sz="2400">
              <a:latin typeface="Arial" panose="020B0604020202020204" pitchFamily="34" charset="0"/>
            </a:endParaRPr>
          </a:p>
        </p:txBody>
      </p:sp>
      <p:sp>
        <p:nvSpPr>
          <p:cNvPr id="173089" name="Text Box 35">
            <a:extLst>
              <a:ext uri="{FF2B5EF4-FFF2-40B4-BE49-F238E27FC236}">
                <a16:creationId xmlns:a16="http://schemas.microsoft.com/office/drawing/2014/main" id="{8BAC9F9B-9E49-F942-72CF-68F9038AF939}"/>
              </a:ext>
            </a:extLst>
          </p:cNvPr>
          <p:cNvSpPr txBox="1">
            <a:spLocks noChangeArrowheads="1"/>
          </p:cNvSpPr>
          <p:nvPr/>
        </p:nvSpPr>
        <p:spPr bwMode="auto">
          <a:xfrm>
            <a:off x="5402264" y="2789238"/>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A</a:t>
            </a:r>
            <a:endParaRPr lang="en-US" altLang="en-US" sz="2400">
              <a:latin typeface="Arial" panose="020B0604020202020204" pitchFamily="34" charset="0"/>
            </a:endParaRPr>
          </a:p>
        </p:txBody>
      </p:sp>
      <p:sp>
        <p:nvSpPr>
          <p:cNvPr id="173090" name="Text Box 36">
            <a:extLst>
              <a:ext uri="{FF2B5EF4-FFF2-40B4-BE49-F238E27FC236}">
                <a16:creationId xmlns:a16="http://schemas.microsoft.com/office/drawing/2014/main" id="{4D322870-EA58-3E5E-319A-38D8084B273A}"/>
              </a:ext>
            </a:extLst>
          </p:cNvPr>
          <p:cNvSpPr txBox="1">
            <a:spLocks noChangeArrowheads="1"/>
          </p:cNvSpPr>
          <p:nvPr/>
        </p:nvSpPr>
        <p:spPr bwMode="auto">
          <a:xfrm>
            <a:off x="5235575" y="2789238"/>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U</a:t>
            </a:r>
            <a:endParaRPr lang="en-US" altLang="en-US" sz="2400">
              <a:latin typeface="Arial" panose="020B0604020202020204" pitchFamily="34" charset="0"/>
            </a:endParaRPr>
          </a:p>
        </p:txBody>
      </p:sp>
      <p:sp>
        <p:nvSpPr>
          <p:cNvPr id="173091" name="Text Box 37">
            <a:extLst>
              <a:ext uri="{FF2B5EF4-FFF2-40B4-BE49-F238E27FC236}">
                <a16:creationId xmlns:a16="http://schemas.microsoft.com/office/drawing/2014/main" id="{CC7E87D3-A46F-0A2B-6923-D77CCD05DF32}"/>
              </a:ext>
            </a:extLst>
          </p:cNvPr>
          <p:cNvSpPr txBox="1">
            <a:spLocks noChangeArrowheads="1"/>
          </p:cNvSpPr>
          <p:nvPr/>
        </p:nvSpPr>
        <p:spPr bwMode="auto">
          <a:xfrm>
            <a:off x="4280896" y="2697163"/>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head</a:t>
            </a:r>
          </a:p>
          <a:p>
            <a:pPr algn="ctr">
              <a:lnSpc>
                <a:spcPct val="100000"/>
              </a:lnSpc>
              <a:spcBef>
                <a:spcPct val="0"/>
              </a:spcBef>
              <a:buClrTx/>
              <a:buSzTx/>
              <a:buFontTx/>
              <a:buNone/>
            </a:pPr>
            <a:r>
              <a:rPr lang="en-US" altLang="en-US" sz="1400">
                <a:latin typeface="Arial" panose="020B0604020202020204" pitchFamily="34" charset="0"/>
              </a:rPr>
              <a:t>len</a:t>
            </a:r>
            <a:endParaRPr lang="en-US" altLang="en-US" sz="1800">
              <a:latin typeface="Arial" panose="020B0604020202020204" pitchFamily="34" charset="0"/>
            </a:endParaRPr>
          </a:p>
        </p:txBody>
      </p:sp>
      <p:sp>
        <p:nvSpPr>
          <p:cNvPr id="173092" name="Text Box 38">
            <a:extLst>
              <a:ext uri="{FF2B5EF4-FFF2-40B4-BE49-F238E27FC236}">
                <a16:creationId xmlns:a16="http://schemas.microsoft.com/office/drawing/2014/main" id="{B0B77349-951B-FC80-B769-269978D5EA5A}"/>
              </a:ext>
            </a:extLst>
          </p:cNvPr>
          <p:cNvSpPr txBox="1">
            <a:spLocks noChangeArrowheads="1"/>
          </p:cNvSpPr>
          <p:nvPr/>
        </p:nvSpPr>
        <p:spPr bwMode="auto">
          <a:xfrm>
            <a:off x="4760367" y="2697163"/>
            <a:ext cx="5725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not</a:t>
            </a:r>
          </a:p>
          <a:p>
            <a:pPr algn="ctr">
              <a:lnSpc>
                <a:spcPct val="100000"/>
              </a:lnSpc>
              <a:spcBef>
                <a:spcPct val="0"/>
              </a:spcBef>
              <a:buClrTx/>
              <a:buSzTx/>
              <a:buFontTx/>
              <a:buNone/>
            </a:pPr>
            <a:r>
              <a:rPr lang="en-US" altLang="en-US" sz="1400">
                <a:latin typeface="Arial" panose="020B0604020202020204" pitchFamily="34" charset="0"/>
              </a:rPr>
              <a:t>used</a:t>
            </a:r>
            <a:endParaRPr lang="en-US" altLang="en-US" sz="1800">
              <a:latin typeface="Arial" panose="020B0604020202020204" pitchFamily="34" charset="0"/>
            </a:endParaRPr>
          </a:p>
        </p:txBody>
      </p:sp>
      <p:sp>
        <p:nvSpPr>
          <p:cNvPr id="173093" name="Line 39">
            <a:extLst>
              <a:ext uri="{FF2B5EF4-FFF2-40B4-BE49-F238E27FC236}">
                <a16:creationId xmlns:a16="http://schemas.microsoft.com/office/drawing/2014/main" id="{EF56E621-CC45-B629-FF54-6DCDC024F3B8}"/>
              </a:ext>
            </a:extLst>
          </p:cNvPr>
          <p:cNvSpPr>
            <a:spLocks noChangeShapeType="1"/>
          </p:cNvSpPr>
          <p:nvPr/>
        </p:nvSpPr>
        <p:spPr bwMode="auto">
          <a:xfrm flipV="1">
            <a:off x="4811713"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4" name="Text Box 40">
            <a:extLst>
              <a:ext uri="{FF2B5EF4-FFF2-40B4-BE49-F238E27FC236}">
                <a16:creationId xmlns:a16="http://schemas.microsoft.com/office/drawing/2014/main" id="{0CE72BED-E618-E518-D643-77017B5DA239}"/>
              </a:ext>
            </a:extLst>
          </p:cNvPr>
          <p:cNvSpPr txBox="1">
            <a:spLocks noChangeArrowheads="1"/>
          </p:cNvSpPr>
          <p:nvPr/>
        </p:nvSpPr>
        <p:spPr bwMode="auto">
          <a:xfrm>
            <a:off x="4841876" y="3648076"/>
            <a:ext cx="2894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options (variable length)</a:t>
            </a:r>
            <a:endParaRPr lang="en-US" altLang="en-US" sz="2400">
              <a:latin typeface="Arial" panose="020B0604020202020204" pitchFamily="34" charset="0"/>
            </a:endParaRPr>
          </a:p>
        </p:txBody>
      </p:sp>
      <p:sp>
        <p:nvSpPr>
          <p:cNvPr id="173095" name="Text Box 42">
            <a:extLst>
              <a:ext uri="{FF2B5EF4-FFF2-40B4-BE49-F238E27FC236}">
                <a16:creationId xmlns:a16="http://schemas.microsoft.com/office/drawing/2014/main" id="{EF45C244-84D4-0F5E-8C24-583AC95F506C}"/>
              </a:ext>
            </a:extLst>
          </p:cNvPr>
          <p:cNvSpPr txBox="1">
            <a:spLocks noChangeArrowheads="1"/>
          </p:cNvSpPr>
          <p:nvPr/>
        </p:nvSpPr>
        <p:spPr bwMode="auto">
          <a:xfrm>
            <a:off x="2500313" y="2151063"/>
            <a:ext cx="1441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a:solidFill>
                  <a:srgbClr val="FF0000"/>
                </a:solidFill>
                <a:latin typeface="Arial" panose="020B0604020202020204" pitchFamily="34" charset="0"/>
              </a:rPr>
              <a:t>ACK: ACK #</a:t>
            </a:r>
          </a:p>
          <a:p>
            <a:pPr algn="r">
              <a:lnSpc>
                <a:spcPct val="100000"/>
              </a:lnSpc>
              <a:spcBef>
                <a:spcPct val="0"/>
              </a:spcBef>
              <a:buClrTx/>
              <a:buSzTx/>
              <a:buFontTx/>
              <a:buNone/>
            </a:pPr>
            <a:r>
              <a:rPr lang="en-US" altLang="en-US" sz="1800" dirty="0">
                <a:solidFill>
                  <a:srgbClr val="FF0000"/>
                </a:solidFill>
                <a:latin typeface="Arial" panose="020B0604020202020204" pitchFamily="34" charset="0"/>
              </a:rPr>
              <a:t>valid</a:t>
            </a:r>
            <a:endParaRPr lang="en-US" altLang="en-US" sz="1000" dirty="0">
              <a:solidFill>
                <a:srgbClr val="FF0000"/>
              </a:solidFill>
              <a:latin typeface="Arial" panose="020B0604020202020204" pitchFamily="34" charset="0"/>
            </a:endParaRPr>
          </a:p>
        </p:txBody>
      </p:sp>
      <p:sp>
        <p:nvSpPr>
          <p:cNvPr id="173096" name="Text Box 44">
            <a:extLst>
              <a:ext uri="{FF2B5EF4-FFF2-40B4-BE49-F238E27FC236}">
                <a16:creationId xmlns:a16="http://schemas.microsoft.com/office/drawing/2014/main" id="{06F74058-C26A-52F9-6FA7-44FED4150F0E}"/>
              </a:ext>
            </a:extLst>
          </p:cNvPr>
          <p:cNvSpPr txBox="1">
            <a:spLocks noChangeArrowheads="1"/>
          </p:cNvSpPr>
          <p:nvPr/>
        </p:nvSpPr>
        <p:spPr bwMode="auto">
          <a:xfrm>
            <a:off x="2068513" y="3627439"/>
            <a:ext cx="19113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a:latin typeface="Arial" panose="020B0604020202020204" pitchFamily="34" charset="0"/>
              </a:rPr>
              <a:t>RST, </a:t>
            </a:r>
            <a:r>
              <a:rPr lang="en-US" altLang="en-US" sz="1800" dirty="0">
                <a:solidFill>
                  <a:srgbClr val="FF0000"/>
                </a:solidFill>
                <a:latin typeface="Arial" panose="020B0604020202020204" pitchFamily="34" charset="0"/>
              </a:rPr>
              <a:t>SYN, </a:t>
            </a:r>
            <a:r>
              <a:rPr lang="en-US" altLang="en-US" sz="1800" dirty="0">
                <a:latin typeface="Arial" panose="020B0604020202020204" pitchFamily="34" charset="0"/>
              </a:rPr>
              <a:t>FIN:</a:t>
            </a:r>
          </a:p>
          <a:p>
            <a:pPr algn="r">
              <a:lnSpc>
                <a:spcPct val="100000"/>
              </a:lnSpc>
              <a:spcBef>
                <a:spcPct val="0"/>
              </a:spcBef>
              <a:buClrTx/>
              <a:buSzTx/>
              <a:buFontTx/>
              <a:buNone/>
            </a:pPr>
            <a:r>
              <a:rPr lang="en-US" altLang="en-US" sz="1800" dirty="0">
                <a:latin typeface="Arial" panose="020B0604020202020204" pitchFamily="34" charset="0"/>
              </a:rPr>
              <a:t>connection </a:t>
            </a:r>
            <a:r>
              <a:rPr lang="en-US" altLang="en-US" sz="1800" dirty="0" err="1">
                <a:latin typeface="Arial" panose="020B0604020202020204" pitchFamily="34" charset="0"/>
              </a:rPr>
              <a:t>estab</a:t>
            </a:r>
            <a:endParaRPr lang="en-US" altLang="en-US" sz="1800" dirty="0">
              <a:latin typeface="Arial" panose="020B0604020202020204" pitchFamily="34" charset="0"/>
            </a:endParaRPr>
          </a:p>
          <a:p>
            <a:pPr algn="r">
              <a:lnSpc>
                <a:spcPct val="100000"/>
              </a:lnSpc>
              <a:spcBef>
                <a:spcPct val="0"/>
              </a:spcBef>
              <a:buClrTx/>
              <a:buSzTx/>
              <a:buFontTx/>
              <a:buNone/>
            </a:pPr>
            <a:r>
              <a:rPr lang="en-US" altLang="en-US" sz="1800" dirty="0">
                <a:latin typeface="Arial" panose="020B0604020202020204" pitchFamily="34" charset="0"/>
              </a:rPr>
              <a:t>(setup, teardown</a:t>
            </a:r>
          </a:p>
          <a:p>
            <a:pPr algn="r">
              <a:lnSpc>
                <a:spcPct val="100000"/>
              </a:lnSpc>
              <a:spcBef>
                <a:spcPct val="0"/>
              </a:spcBef>
              <a:buClrTx/>
              <a:buSzTx/>
              <a:buFontTx/>
              <a:buNone/>
            </a:pPr>
            <a:r>
              <a:rPr lang="en-US" altLang="en-US" sz="1800" dirty="0">
                <a:latin typeface="Arial" panose="020B0604020202020204" pitchFamily="34" charset="0"/>
              </a:rPr>
              <a:t>commands)</a:t>
            </a:r>
          </a:p>
        </p:txBody>
      </p:sp>
      <p:sp>
        <p:nvSpPr>
          <p:cNvPr id="173097" name="Line 46">
            <a:extLst>
              <a:ext uri="{FF2B5EF4-FFF2-40B4-BE49-F238E27FC236}">
                <a16:creationId xmlns:a16="http://schemas.microsoft.com/office/drawing/2014/main" id="{2F94F903-B1A8-C90C-2CB4-2FA7E02D5036}"/>
              </a:ext>
            </a:extLst>
          </p:cNvPr>
          <p:cNvSpPr>
            <a:spLocks noChangeShapeType="1"/>
          </p:cNvSpPr>
          <p:nvPr/>
        </p:nvSpPr>
        <p:spPr bwMode="auto">
          <a:xfrm>
            <a:off x="3900489" y="2487614"/>
            <a:ext cx="1658937" cy="4413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8" name="Freeform 48">
            <a:extLst>
              <a:ext uri="{FF2B5EF4-FFF2-40B4-BE49-F238E27FC236}">
                <a16:creationId xmlns:a16="http://schemas.microsoft.com/office/drawing/2014/main" id="{25765CD5-6C63-01C3-6776-31A031357B40}"/>
              </a:ext>
            </a:extLst>
          </p:cNvPr>
          <p:cNvSpPr>
            <a:spLocks/>
          </p:cNvSpPr>
          <p:nvPr/>
        </p:nvSpPr>
        <p:spPr bwMode="auto">
          <a:xfrm>
            <a:off x="3914776" y="3105150"/>
            <a:ext cx="2314575" cy="704850"/>
          </a:xfrm>
          <a:custGeom>
            <a:avLst/>
            <a:gdLst>
              <a:gd name="T0" fmla="*/ 0 w 1458"/>
              <a:gd name="T1" fmla="*/ 2147483646 h 444"/>
              <a:gd name="T2" fmla="*/ 2147483646 w 1458"/>
              <a:gd name="T3" fmla="*/ 0 h 444"/>
              <a:gd name="T4" fmla="*/ 2147483646 w 1458"/>
              <a:gd name="T5" fmla="*/ 2147483646 h 444"/>
              <a:gd name="T6" fmla="*/ 0 60000 65536"/>
              <a:gd name="T7" fmla="*/ 0 60000 65536"/>
              <a:gd name="T8" fmla="*/ 0 60000 65536"/>
            </a:gdLst>
            <a:ahLst/>
            <a:cxnLst>
              <a:cxn ang="T6">
                <a:pos x="T0" y="T1"/>
              </a:cxn>
              <a:cxn ang="T7">
                <a:pos x="T2" y="T3"/>
              </a:cxn>
              <a:cxn ang="T8">
                <a:pos x="T4" y="T5"/>
              </a:cxn>
            </a:cxnLst>
            <a:rect l="0" t="0" r="r" b="b"/>
            <a:pathLst>
              <a:path w="1458" h="444">
                <a:moveTo>
                  <a:pt x="0" y="444"/>
                </a:moveTo>
                <a:lnTo>
                  <a:pt x="1248" y="0"/>
                </a:lnTo>
                <a:lnTo>
                  <a:pt x="1458" y="6"/>
                </a:lnTo>
              </a:path>
            </a:pathLst>
          </a:custGeom>
          <a:noFill/>
          <a:ln w="19050" cap="flat"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C159809-2CBB-9E89-328B-F5AEBE8DCF44}"/>
              </a:ext>
            </a:extLst>
          </p:cNvPr>
          <p:cNvSpPr>
            <a:spLocks noGrp="1"/>
          </p:cNvSpPr>
          <p:nvPr>
            <p:ph idx="1"/>
          </p:nvPr>
        </p:nvSpPr>
        <p:spPr/>
        <p:txBody>
          <a:body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Closing a TCP connection</a:t>
            </a:r>
            <a:endParaRPr lang="en-US" sz="4400" b="0" dirty="0"/>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p:txBody>
          <a:bodyPr/>
          <a:lstStyle/>
          <a:p>
            <a:r>
              <a:rPr lang="en-US" dirty="0"/>
              <a:t>Transport Layer: 3-</a:t>
            </a:r>
            <a:fld id="{C4204591-24BD-A542-B9D5-F8D8A88D2FEE}" type="slidenum">
              <a:rPr lang="en-US" smtClean="0"/>
              <a:pPr/>
              <a:t>129</a:t>
            </a:fld>
            <a:endParaRPr lang="en-US"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spTree>
    <p:extLst>
      <p:ext uri="{BB962C8B-B14F-4D97-AF65-F5344CB8AC3E}">
        <p14:creationId xmlns:p14="http://schemas.microsoft.com/office/powerpoint/2010/main" val="266435789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62">
            <a:extLst>
              <a:ext uri="{FF2B5EF4-FFF2-40B4-BE49-F238E27FC236}">
                <a16:creationId xmlns:a16="http://schemas.microsoft.com/office/drawing/2014/main" id="{0B487072-2EC9-E444-88A5-FC952C6C34F0}"/>
              </a:ext>
            </a:extLst>
          </p:cNvPr>
          <p:cNvSpPr>
            <a:spLocks noGrp="1" noChangeArrowheads="1"/>
          </p:cNvSpPr>
          <p:nvPr>
            <p:ph type="title"/>
          </p:nvPr>
        </p:nvSpPr>
        <p:spPr/>
        <p:txBody>
          <a:bodyPr>
            <a:normAutofit fontScale="90000"/>
          </a:bodyPr>
          <a:lstStyle/>
          <a:p>
            <a:r>
              <a:rPr lang="en-US" altLang="en-US" dirty="0">
                <a:ea typeface="ＭＳ Ｐゴシック" panose="020B0600070205080204" pitchFamily="34" charset="-128"/>
              </a:rPr>
              <a:t>Closing TCP connection </a:t>
            </a:r>
            <a:br>
              <a:rPr lang="en-US" altLang="en-US" dirty="0">
                <a:ea typeface="ＭＳ Ｐゴシック" panose="020B0600070205080204" pitchFamily="34" charset="-128"/>
              </a:rPr>
            </a:br>
            <a:r>
              <a:rPr lang="en-US" altLang="en-US" dirty="0">
                <a:ea typeface="ＭＳ Ｐゴシック" panose="020B0600070205080204" pitchFamily="34" charset="-128"/>
              </a:rPr>
              <a:t>(i.e., two 1-way </a:t>
            </a:r>
            <a:r>
              <a:rPr lang="en-US" altLang="en-US" dirty="0" err="1">
                <a:ea typeface="ＭＳ Ｐゴシック" panose="020B0600070205080204" pitchFamily="34" charset="-128"/>
              </a:rPr>
              <a:t>subconnections</a:t>
            </a:r>
            <a:r>
              <a:rPr lang="en-US" altLang="en-US" dirty="0">
                <a:ea typeface="ＭＳ Ｐゴシック" panose="020B0600070205080204" pitchFamily="34" charset="-128"/>
              </a:rPr>
              <a:t>)</a:t>
            </a:r>
          </a:p>
        </p:txBody>
      </p:sp>
      <p:sp>
        <p:nvSpPr>
          <p:cNvPr id="3" name="Slide Number Placeholder 2">
            <a:extLst>
              <a:ext uri="{FF2B5EF4-FFF2-40B4-BE49-F238E27FC236}">
                <a16:creationId xmlns:a16="http://schemas.microsoft.com/office/drawing/2014/main" id="{124940EE-7698-ECA9-E9AA-C39DB70BA5E1}"/>
              </a:ext>
            </a:extLst>
          </p:cNvPr>
          <p:cNvSpPr>
            <a:spLocks noGrp="1"/>
          </p:cNvSpPr>
          <p:nvPr>
            <p:ph type="sldNum" sz="quarter" idx="4"/>
          </p:nvPr>
        </p:nvSpPr>
        <p:spPr/>
        <p:txBody>
          <a:bodyPr/>
          <a:lstStyle/>
          <a:p>
            <a:r>
              <a:rPr lang="en-US" dirty="0"/>
              <a:t>Transport Layer: 3-</a:t>
            </a:r>
            <a:fld id="{C4204591-24BD-A542-B9D5-F8D8A88D2FEE}" type="slidenum">
              <a:rPr lang="en-US" smtClean="0"/>
              <a:pPr/>
              <a:t>130</a:t>
            </a:fld>
            <a:endParaRPr lang="en-US" dirty="0"/>
          </a:p>
        </p:txBody>
      </p:sp>
      <p:sp>
        <p:nvSpPr>
          <p:cNvPr id="198659" name="Line 4">
            <a:extLst>
              <a:ext uri="{FF2B5EF4-FFF2-40B4-BE49-F238E27FC236}">
                <a16:creationId xmlns:a16="http://schemas.microsoft.com/office/drawing/2014/main" id="{5E642ABF-70F9-F94B-A225-EC0DDDF28BA0}"/>
              </a:ext>
            </a:extLst>
          </p:cNvPr>
          <p:cNvSpPr>
            <a:spLocks noChangeShapeType="1"/>
          </p:cNvSpPr>
          <p:nvPr/>
        </p:nvSpPr>
        <p:spPr bwMode="auto">
          <a:xfrm flipH="1">
            <a:off x="4695416" y="2046111"/>
            <a:ext cx="1587" cy="3948112"/>
          </a:xfrm>
          <a:prstGeom prst="line">
            <a:avLst/>
          </a:prstGeom>
          <a:noFill/>
          <a:ln w="9525">
            <a:solidFill>
              <a:srgbClr val="777777"/>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660" name="Line 10">
            <a:extLst>
              <a:ext uri="{FF2B5EF4-FFF2-40B4-BE49-F238E27FC236}">
                <a16:creationId xmlns:a16="http://schemas.microsoft.com/office/drawing/2014/main" id="{16F8F95B-106E-4247-A5A9-C5A6ABA783C4}"/>
              </a:ext>
            </a:extLst>
          </p:cNvPr>
          <p:cNvSpPr>
            <a:spLocks noChangeShapeType="1"/>
          </p:cNvSpPr>
          <p:nvPr/>
        </p:nvSpPr>
        <p:spPr bwMode="auto">
          <a:xfrm flipH="1">
            <a:off x="7284627" y="2115962"/>
            <a:ext cx="1588" cy="3417887"/>
          </a:xfrm>
          <a:prstGeom prst="line">
            <a:avLst/>
          </a:prstGeom>
          <a:noFill/>
          <a:ln w="9525">
            <a:solidFill>
              <a:srgbClr val="777777"/>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396362" name="Group 74">
            <a:extLst>
              <a:ext uri="{FF2B5EF4-FFF2-40B4-BE49-F238E27FC236}">
                <a16:creationId xmlns:a16="http://schemas.microsoft.com/office/drawing/2014/main" id="{74CF21F8-3E20-6443-AC7B-36FA788F056C}"/>
              </a:ext>
            </a:extLst>
          </p:cNvPr>
          <p:cNvGrpSpPr>
            <a:grpSpLocks/>
          </p:cNvGrpSpPr>
          <p:nvPr/>
        </p:nvGrpSpPr>
        <p:grpSpPr bwMode="auto">
          <a:xfrm>
            <a:off x="1768066" y="2727149"/>
            <a:ext cx="1335087" cy="854075"/>
            <a:chOff x="343" y="1740"/>
            <a:chExt cx="841" cy="538"/>
          </a:xfrm>
        </p:grpSpPr>
        <p:sp>
          <p:nvSpPr>
            <p:cNvPr id="198746" name="Text Box 34">
              <a:extLst>
                <a:ext uri="{FF2B5EF4-FFF2-40B4-BE49-F238E27FC236}">
                  <a16:creationId xmlns:a16="http://schemas.microsoft.com/office/drawing/2014/main" id="{1BADFA6E-D01F-9344-95F4-0A6B7C1D3F2F}"/>
                </a:ext>
              </a:extLst>
            </p:cNvPr>
            <p:cNvSpPr txBox="1">
              <a:spLocks noChangeArrowheads="1"/>
            </p:cNvSpPr>
            <p:nvPr/>
          </p:nvSpPr>
          <p:spPr bwMode="auto">
            <a:xfrm>
              <a:off x="343" y="2066"/>
              <a:ext cx="8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FIN_WAIT_2</a:t>
              </a:r>
            </a:p>
          </p:txBody>
        </p:sp>
        <p:sp>
          <p:nvSpPr>
            <p:cNvPr id="198747" name="Line 35">
              <a:extLst>
                <a:ext uri="{FF2B5EF4-FFF2-40B4-BE49-F238E27FC236}">
                  <a16:creationId xmlns:a16="http://schemas.microsoft.com/office/drawing/2014/main" id="{E6393EC0-B360-C54B-9E8C-2E7CE21F4F99}"/>
                </a:ext>
              </a:extLst>
            </p:cNvPr>
            <p:cNvSpPr>
              <a:spLocks noChangeShapeType="1"/>
            </p:cNvSpPr>
            <p:nvPr/>
          </p:nvSpPr>
          <p:spPr bwMode="auto">
            <a:xfrm>
              <a:off x="634" y="1740"/>
              <a:ext cx="0" cy="35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1" name="Group 73">
            <a:extLst>
              <a:ext uri="{FF2B5EF4-FFF2-40B4-BE49-F238E27FC236}">
                <a16:creationId xmlns:a16="http://schemas.microsoft.com/office/drawing/2014/main" id="{8033BE37-F1C2-F34E-B258-3B6F4D438B31}"/>
              </a:ext>
            </a:extLst>
          </p:cNvPr>
          <p:cNvGrpSpPr>
            <a:grpSpLocks/>
          </p:cNvGrpSpPr>
          <p:nvPr/>
        </p:nvGrpSpPr>
        <p:grpSpPr bwMode="auto">
          <a:xfrm>
            <a:off x="8399052" y="2066748"/>
            <a:ext cx="1390650" cy="960438"/>
            <a:chOff x="4520" y="1324"/>
            <a:chExt cx="876" cy="605"/>
          </a:xfrm>
        </p:grpSpPr>
        <p:sp>
          <p:nvSpPr>
            <p:cNvPr id="198744" name="Text Box 37">
              <a:extLst>
                <a:ext uri="{FF2B5EF4-FFF2-40B4-BE49-F238E27FC236}">
                  <a16:creationId xmlns:a16="http://schemas.microsoft.com/office/drawing/2014/main" id="{EF59D086-0A9F-E744-8A6C-8F6AE6851C4B}"/>
                </a:ext>
              </a:extLst>
            </p:cNvPr>
            <p:cNvSpPr txBox="1">
              <a:spLocks noChangeArrowheads="1"/>
            </p:cNvSpPr>
            <p:nvPr/>
          </p:nvSpPr>
          <p:spPr bwMode="auto">
            <a:xfrm>
              <a:off x="4520" y="1717"/>
              <a:ext cx="8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CLOSE_WAIT</a:t>
              </a:r>
            </a:p>
          </p:txBody>
        </p:sp>
        <p:sp>
          <p:nvSpPr>
            <p:cNvPr id="198745" name="Line 38">
              <a:extLst>
                <a:ext uri="{FF2B5EF4-FFF2-40B4-BE49-F238E27FC236}">
                  <a16:creationId xmlns:a16="http://schemas.microsoft.com/office/drawing/2014/main" id="{92F2A147-8DF2-0E42-BB6A-A4EF2AE26C34}"/>
                </a:ext>
              </a:extLst>
            </p:cNvPr>
            <p:cNvSpPr>
              <a:spLocks noChangeShapeType="1"/>
            </p:cNvSpPr>
            <p:nvPr/>
          </p:nvSpPr>
          <p:spPr bwMode="auto">
            <a:xfrm>
              <a:off x="5171" y="1324"/>
              <a:ext cx="0" cy="41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3" name="Group 75">
            <a:extLst>
              <a:ext uri="{FF2B5EF4-FFF2-40B4-BE49-F238E27FC236}">
                <a16:creationId xmlns:a16="http://schemas.microsoft.com/office/drawing/2014/main" id="{232B67A7-019F-4A4B-8B2F-C6EEB001B0CE}"/>
              </a:ext>
            </a:extLst>
          </p:cNvPr>
          <p:cNvGrpSpPr>
            <a:grpSpLocks/>
          </p:cNvGrpSpPr>
          <p:nvPr/>
        </p:nvGrpSpPr>
        <p:grpSpPr bwMode="auto">
          <a:xfrm>
            <a:off x="4736690" y="3835223"/>
            <a:ext cx="2495550" cy="579438"/>
            <a:chOff x="2213" y="2438"/>
            <a:chExt cx="1572" cy="365"/>
          </a:xfrm>
        </p:grpSpPr>
        <p:sp>
          <p:nvSpPr>
            <p:cNvPr id="198741" name="Line 41">
              <a:extLst>
                <a:ext uri="{FF2B5EF4-FFF2-40B4-BE49-F238E27FC236}">
                  <a16:creationId xmlns:a16="http://schemas.microsoft.com/office/drawing/2014/main" id="{B08797EA-1B6E-FE4A-9549-1F8B2F827DF3}"/>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42" name="Rectangle 42">
              <a:extLst>
                <a:ext uri="{FF2B5EF4-FFF2-40B4-BE49-F238E27FC236}">
                  <a16:creationId xmlns:a16="http://schemas.microsoft.com/office/drawing/2014/main" id="{C313B698-C069-704A-89D6-DBDE7F04F2D5}"/>
                </a:ext>
              </a:extLst>
            </p:cNvPr>
            <p:cNvSpPr>
              <a:spLocks noChangeArrowheads="1"/>
            </p:cNvSpPr>
            <p:nvPr/>
          </p:nvSpPr>
          <p:spPr bwMode="auto">
            <a:xfrm>
              <a:off x="2669" y="2438"/>
              <a:ext cx="590" cy="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43" name="Text Box 43">
              <a:extLst>
                <a:ext uri="{FF2B5EF4-FFF2-40B4-BE49-F238E27FC236}">
                  <a16:creationId xmlns:a16="http://schemas.microsoft.com/office/drawing/2014/main" id="{272A291D-C8A1-0049-92B1-4326502D18D9}"/>
                </a:ext>
              </a:extLst>
            </p:cNvPr>
            <p:cNvSpPr txBox="1">
              <a:spLocks noChangeArrowheads="1"/>
            </p:cNvSpPr>
            <p:nvPr/>
          </p:nvSpPr>
          <p:spPr bwMode="auto">
            <a:xfrm>
              <a:off x="2450" y="2562"/>
              <a:ext cx="106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FINbit=1, seq=y</a:t>
              </a:r>
            </a:p>
          </p:txBody>
        </p:sp>
      </p:grpSp>
      <p:grpSp>
        <p:nvGrpSpPr>
          <p:cNvPr id="396368" name="Group 80">
            <a:extLst>
              <a:ext uri="{FF2B5EF4-FFF2-40B4-BE49-F238E27FC236}">
                <a16:creationId xmlns:a16="http://schemas.microsoft.com/office/drawing/2014/main" id="{2AED5F87-D4C2-0C49-82CA-18CF846B05E4}"/>
              </a:ext>
            </a:extLst>
          </p:cNvPr>
          <p:cNvGrpSpPr>
            <a:grpSpLocks/>
          </p:cNvGrpSpPr>
          <p:nvPr/>
        </p:nvGrpSpPr>
        <p:grpSpPr bwMode="auto">
          <a:xfrm>
            <a:off x="4766852" y="4543249"/>
            <a:ext cx="2508250" cy="582613"/>
            <a:chOff x="2232" y="2884"/>
            <a:chExt cx="1580" cy="367"/>
          </a:xfrm>
        </p:grpSpPr>
        <p:sp>
          <p:nvSpPr>
            <p:cNvPr id="198738" name="Line 44">
              <a:extLst>
                <a:ext uri="{FF2B5EF4-FFF2-40B4-BE49-F238E27FC236}">
                  <a16:creationId xmlns:a16="http://schemas.microsoft.com/office/drawing/2014/main" id="{819B597F-4227-DB4B-9BD3-FA8EC47AA29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39" name="Rectangle 46">
              <a:extLst>
                <a:ext uri="{FF2B5EF4-FFF2-40B4-BE49-F238E27FC236}">
                  <a16:creationId xmlns:a16="http://schemas.microsoft.com/office/drawing/2014/main" id="{BEFD8CEE-A94C-EF41-BA1B-C7D7D3D030B1}"/>
                </a:ext>
              </a:extLst>
            </p:cNvPr>
            <p:cNvSpPr>
              <a:spLocks noChangeArrowheads="1"/>
            </p:cNvSpPr>
            <p:nvPr/>
          </p:nvSpPr>
          <p:spPr bwMode="auto">
            <a:xfrm>
              <a:off x="2553" y="2995"/>
              <a:ext cx="896" cy="2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40" name="Text Box 47">
              <a:extLst>
                <a:ext uri="{FF2B5EF4-FFF2-40B4-BE49-F238E27FC236}">
                  <a16:creationId xmlns:a16="http://schemas.microsoft.com/office/drawing/2014/main" id="{107AB456-CE7B-A54A-AD60-1F67C75F1692}"/>
                </a:ext>
              </a:extLst>
            </p:cNvPr>
            <p:cNvSpPr txBox="1">
              <a:spLocks noChangeArrowheads="1"/>
            </p:cNvSpPr>
            <p:nvPr/>
          </p:nvSpPr>
          <p:spPr bwMode="auto">
            <a:xfrm>
              <a:off x="2238" y="2958"/>
              <a:ext cx="154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ACKbit=1; ACKnum=y+1</a:t>
              </a:r>
            </a:p>
          </p:txBody>
        </p:sp>
      </p:grpSp>
      <p:grpSp>
        <p:nvGrpSpPr>
          <p:cNvPr id="396360" name="Group 72">
            <a:extLst>
              <a:ext uri="{FF2B5EF4-FFF2-40B4-BE49-F238E27FC236}">
                <a16:creationId xmlns:a16="http://schemas.microsoft.com/office/drawing/2014/main" id="{FF048E8C-6B3F-9A42-8304-4EE696A6566B}"/>
              </a:ext>
            </a:extLst>
          </p:cNvPr>
          <p:cNvGrpSpPr>
            <a:grpSpLocks/>
          </p:cNvGrpSpPr>
          <p:nvPr/>
        </p:nvGrpSpPr>
        <p:grpSpPr bwMode="auto">
          <a:xfrm>
            <a:off x="3314291" y="2866849"/>
            <a:ext cx="4930775" cy="854075"/>
            <a:chOff x="1317" y="1828"/>
            <a:chExt cx="3106" cy="538"/>
          </a:xfrm>
        </p:grpSpPr>
        <p:sp>
          <p:nvSpPr>
            <p:cNvPr id="198733" name="Line 13">
              <a:extLst>
                <a:ext uri="{FF2B5EF4-FFF2-40B4-BE49-F238E27FC236}">
                  <a16:creationId xmlns:a16="http://schemas.microsoft.com/office/drawing/2014/main" id="{7530A093-911F-EB48-9D31-EC016A900489}"/>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34" name="Rectangle 14">
              <a:extLst>
                <a:ext uri="{FF2B5EF4-FFF2-40B4-BE49-F238E27FC236}">
                  <a16:creationId xmlns:a16="http://schemas.microsoft.com/office/drawing/2014/main" id="{F5561E85-D31D-0E46-B500-8FA5AEFA1226}"/>
                </a:ext>
              </a:extLst>
            </p:cNvPr>
            <p:cNvSpPr>
              <a:spLocks noChangeArrowheads="1"/>
            </p:cNvSpPr>
            <p:nvPr/>
          </p:nvSpPr>
          <p:spPr bwMode="auto">
            <a:xfrm>
              <a:off x="2507" y="1912"/>
              <a:ext cx="896" cy="2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35" name="Text Box 15">
              <a:extLst>
                <a:ext uri="{FF2B5EF4-FFF2-40B4-BE49-F238E27FC236}">
                  <a16:creationId xmlns:a16="http://schemas.microsoft.com/office/drawing/2014/main" id="{E67093FE-1B28-2A4F-A817-F4EED080C6FB}"/>
                </a:ext>
              </a:extLst>
            </p:cNvPr>
            <p:cNvSpPr txBox="1">
              <a:spLocks noChangeArrowheads="1"/>
            </p:cNvSpPr>
            <p:nvPr/>
          </p:nvSpPr>
          <p:spPr bwMode="auto">
            <a:xfrm>
              <a:off x="2200" y="1875"/>
              <a:ext cx="153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ACKbit=1; ACKnum=x+1</a:t>
              </a:r>
            </a:p>
          </p:txBody>
        </p:sp>
        <p:sp>
          <p:nvSpPr>
            <p:cNvPr id="198736" name="Text Box 21">
              <a:extLst>
                <a:ext uri="{FF2B5EF4-FFF2-40B4-BE49-F238E27FC236}">
                  <a16:creationId xmlns:a16="http://schemas.microsoft.com/office/drawing/2014/main" id="{A7DBE5D1-C245-6F49-9853-4436A3695F47}"/>
                </a:ext>
              </a:extLst>
            </p:cNvPr>
            <p:cNvSpPr txBox="1">
              <a:spLocks noChangeArrowheads="1"/>
            </p:cNvSpPr>
            <p:nvPr/>
          </p:nvSpPr>
          <p:spPr bwMode="auto">
            <a:xfrm>
              <a:off x="1317" y="2066"/>
              <a:ext cx="867"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400">
                  <a:latin typeface="Tahoma" panose="020B0604030504040204" pitchFamily="34" charset="0"/>
                </a:rPr>
                <a:t> wait for server</a:t>
              </a:r>
            </a:p>
            <a:p>
              <a:pPr algn="r">
                <a:lnSpc>
                  <a:spcPct val="90000"/>
                </a:lnSpc>
                <a:spcBef>
                  <a:spcPct val="0"/>
                </a:spcBef>
                <a:buClrTx/>
                <a:buSzTx/>
                <a:buFontTx/>
                <a:buNone/>
              </a:pPr>
              <a:r>
                <a:rPr lang="en-US" altLang="en-US" sz="1400">
                  <a:latin typeface="Tahoma" panose="020B0604030504040204" pitchFamily="34" charset="0"/>
                </a:rPr>
                <a:t>close</a:t>
              </a:r>
            </a:p>
          </p:txBody>
        </p:sp>
        <p:sp>
          <p:nvSpPr>
            <p:cNvPr id="198737" name="Text Box 49">
              <a:extLst>
                <a:ext uri="{FF2B5EF4-FFF2-40B4-BE49-F238E27FC236}">
                  <a16:creationId xmlns:a16="http://schemas.microsoft.com/office/drawing/2014/main" id="{22E45A4D-AF7B-E44E-B770-E4AC805EC23E}"/>
                </a:ext>
              </a:extLst>
            </p:cNvPr>
            <p:cNvSpPr txBox="1">
              <a:spLocks noChangeArrowheads="1"/>
            </p:cNvSpPr>
            <p:nvPr/>
          </p:nvSpPr>
          <p:spPr bwMode="auto">
            <a:xfrm>
              <a:off x="3822" y="1979"/>
              <a:ext cx="601"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can still</a:t>
              </a:r>
            </a:p>
            <a:p>
              <a:pPr>
                <a:lnSpc>
                  <a:spcPct val="90000"/>
                </a:lnSpc>
                <a:spcBef>
                  <a:spcPct val="0"/>
                </a:spcBef>
                <a:buClrTx/>
                <a:buSzTx/>
                <a:buFontTx/>
                <a:buNone/>
              </a:pPr>
              <a:r>
                <a:rPr lang="en-US" altLang="en-US" sz="1400">
                  <a:latin typeface="Tahoma" panose="020B0604030504040204" pitchFamily="34" charset="0"/>
                </a:rPr>
                <a:t>send data</a:t>
              </a:r>
            </a:p>
          </p:txBody>
        </p:sp>
      </p:grpSp>
      <p:grpSp>
        <p:nvGrpSpPr>
          <p:cNvPr id="396366" name="Group 78">
            <a:extLst>
              <a:ext uri="{FF2B5EF4-FFF2-40B4-BE49-F238E27FC236}">
                <a16:creationId xmlns:a16="http://schemas.microsoft.com/office/drawing/2014/main" id="{24AC9E99-1E7D-C34D-9131-B6DBE2AD02CF}"/>
              </a:ext>
            </a:extLst>
          </p:cNvPr>
          <p:cNvGrpSpPr>
            <a:grpSpLocks/>
          </p:cNvGrpSpPr>
          <p:nvPr/>
        </p:nvGrpSpPr>
        <p:grpSpPr bwMode="auto">
          <a:xfrm>
            <a:off x="7283040" y="2997023"/>
            <a:ext cx="2501900" cy="1735138"/>
            <a:chOff x="3817" y="1910"/>
            <a:chExt cx="1576" cy="1093"/>
          </a:xfrm>
        </p:grpSpPr>
        <p:sp>
          <p:nvSpPr>
            <p:cNvPr id="198729" name="Text Box 50">
              <a:extLst>
                <a:ext uri="{FF2B5EF4-FFF2-40B4-BE49-F238E27FC236}">
                  <a16:creationId xmlns:a16="http://schemas.microsoft.com/office/drawing/2014/main" id="{275E12CF-84A9-9A44-9E4E-86C7A5782176}"/>
                </a:ext>
              </a:extLst>
            </p:cNvPr>
            <p:cNvSpPr txBox="1">
              <a:spLocks noChangeArrowheads="1"/>
            </p:cNvSpPr>
            <p:nvPr/>
          </p:nvSpPr>
          <p:spPr bwMode="auto">
            <a:xfrm>
              <a:off x="3817" y="2703"/>
              <a:ext cx="792"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can no longer</a:t>
              </a:r>
            </a:p>
            <a:p>
              <a:pPr>
                <a:lnSpc>
                  <a:spcPct val="90000"/>
                </a:lnSpc>
                <a:spcBef>
                  <a:spcPct val="0"/>
                </a:spcBef>
                <a:buClrTx/>
                <a:buSzTx/>
                <a:buFontTx/>
                <a:buNone/>
              </a:pPr>
              <a:r>
                <a:rPr lang="en-US" altLang="en-US" sz="1400">
                  <a:latin typeface="Tahoma" panose="020B0604030504040204" pitchFamily="34" charset="0"/>
                </a:rPr>
                <a:t>send data</a:t>
              </a:r>
            </a:p>
          </p:txBody>
        </p:sp>
        <p:grpSp>
          <p:nvGrpSpPr>
            <p:cNvPr id="198730" name="Group 76">
              <a:extLst>
                <a:ext uri="{FF2B5EF4-FFF2-40B4-BE49-F238E27FC236}">
                  <a16:creationId xmlns:a16="http://schemas.microsoft.com/office/drawing/2014/main" id="{2419D6E2-33B7-A44A-A1A7-6CEFFD2AB063}"/>
                </a:ext>
              </a:extLst>
            </p:cNvPr>
            <p:cNvGrpSpPr>
              <a:grpSpLocks/>
            </p:cNvGrpSpPr>
            <p:nvPr/>
          </p:nvGrpSpPr>
          <p:grpSpPr bwMode="auto">
            <a:xfrm>
              <a:off x="4691" y="1910"/>
              <a:ext cx="702" cy="723"/>
              <a:chOff x="4691" y="1910"/>
              <a:chExt cx="702" cy="723"/>
            </a:xfrm>
          </p:grpSpPr>
          <p:sp>
            <p:nvSpPr>
              <p:cNvPr id="198731" name="Line 39">
                <a:extLst>
                  <a:ext uri="{FF2B5EF4-FFF2-40B4-BE49-F238E27FC236}">
                    <a16:creationId xmlns:a16="http://schemas.microsoft.com/office/drawing/2014/main" id="{49F559EE-D822-4747-B5C9-A6F461B9F728}"/>
                  </a:ext>
                </a:extLst>
              </p:cNvPr>
              <p:cNvSpPr>
                <a:spLocks noChangeShapeType="1"/>
              </p:cNvSpPr>
              <p:nvPr/>
            </p:nvSpPr>
            <p:spPr bwMode="auto">
              <a:xfrm>
                <a:off x="5167" y="1910"/>
                <a:ext cx="0" cy="5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32" name="Text Box 55">
                <a:extLst>
                  <a:ext uri="{FF2B5EF4-FFF2-40B4-BE49-F238E27FC236}">
                    <a16:creationId xmlns:a16="http://schemas.microsoft.com/office/drawing/2014/main" id="{CDB02F91-4D0A-964C-BED9-708206313C3A}"/>
                  </a:ext>
                </a:extLst>
              </p:cNvPr>
              <p:cNvSpPr txBox="1">
                <a:spLocks noChangeArrowheads="1"/>
              </p:cNvSpPr>
              <p:nvPr/>
            </p:nvSpPr>
            <p:spPr bwMode="auto">
              <a:xfrm>
                <a:off x="4691" y="2421"/>
                <a:ext cx="70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LAST_ACK</a:t>
                </a:r>
              </a:p>
            </p:txBody>
          </p:sp>
        </p:grpSp>
      </p:grpSp>
      <p:grpSp>
        <p:nvGrpSpPr>
          <p:cNvPr id="396370" name="Group 82">
            <a:extLst>
              <a:ext uri="{FF2B5EF4-FFF2-40B4-BE49-F238E27FC236}">
                <a16:creationId xmlns:a16="http://schemas.microsoft.com/office/drawing/2014/main" id="{C453163D-7325-8D44-9DCF-DCE6C77E5160}"/>
              </a:ext>
            </a:extLst>
          </p:cNvPr>
          <p:cNvGrpSpPr>
            <a:grpSpLocks/>
          </p:cNvGrpSpPr>
          <p:nvPr/>
        </p:nvGrpSpPr>
        <p:grpSpPr bwMode="auto">
          <a:xfrm>
            <a:off x="8865778" y="4178124"/>
            <a:ext cx="917575" cy="1223963"/>
            <a:chOff x="4814" y="2654"/>
            <a:chExt cx="578" cy="771"/>
          </a:xfrm>
        </p:grpSpPr>
        <p:sp>
          <p:nvSpPr>
            <p:cNvPr id="198727" name="Text Box 11">
              <a:extLst>
                <a:ext uri="{FF2B5EF4-FFF2-40B4-BE49-F238E27FC236}">
                  <a16:creationId xmlns:a16="http://schemas.microsoft.com/office/drawing/2014/main" id="{5B72296F-6367-774A-BB7C-9A4BD9C92131}"/>
                </a:ext>
              </a:extLst>
            </p:cNvPr>
            <p:cNvSpPr txBox="1">
              <a:spLocks noChangeArrowheads="1"/>
            </p:cNvSpPr>
            <p:nvPr/>
          </p:nvSpPr>
          <p:spPr bwMode="auto">
            <a:xfrm>
              <a:off x="4814" y="3213"/>
              <a:ext cx="57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CLOSED</a:t>
              </a:r>
            </a:p>
          </p:txBody>
        </p:sp>
        <p:sp>
          <p:nvSpPr>
            <p:cNvPr id="198728" name="Line 57">
              <a:extLst>
                <a:ext uri="{FF2B5EF4-FFF2-40B4-BE49-F238E27FC236}">
                  <a16:creationId xmlns:a16="http://schemas.microsoft.com/office/drawing/2014/main" id="{7BD147DB-8D2F-AE48-89BC-2C6F62D9C45F}"/>
                </a:ext>
              </a:extLst>
            </p:cNvPr>
            <p:cNvSpPr>
              <a:spLocks noChangeShapeType="1"/>
            </p:cNvSpPr>
            <p:nvPr/>
          </p:nvSpPr>
          <p:spPr bwMode="auto">
            <a:xfrm>
              <a:off x="5173" y="2654"/>
              <a:ext cx="0" cy="57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5" name="Group 77">
            <a:extLst>
              <a:ext uri="{FF2B5EF4-FFF2-40B4-BE49-F238E27FC236}">
                <a16:creationId xmlns:a16="http://schemas.microsoft.com/office/drawing/2014/main" id="{D6B0DAE8-CB79-D94F-81EF-A1A3EC85807D}"/>
              </a:ext>
            </a:extLst>
          </p:cNvPr>
          <p:cNvGrpSpPr>
            <a:grpSpLocks/>
          </p:cNvGrpSpPr>
          <p:nvPr/>
        </p:nvGrpSpPr>
        <p:grpSpPr bwMode="auto">
          <a:xfrm>
            <a:off x="1809341" y="3570112"/>
            <a:ext cx="1400175" cy="1044575"/>
            <a:chOff x="369" y="2271"/>
            <a:chExt cx="882" cy="658"/>
          </a:xfrm>
        </p:grpSpPr>
        <p:sp>
          <p:nvSpPr>
            <p:cNvPr id="198725" name="Text Box 58">
              <a:extLst>
                <a:ext uri="{FF2B5EF4-FFF2-40B4-BE49-F238E27FC236}">
                  <a16:creationId xmlns:a16="http://schemas.microsoft.com/office/drawing/2014/main" id="{9D99970A-94AB-0244-ABFE-DE1AF5ACDE56}"/>
                </a:ext>
              </a:extLst>
            </p:cNvPr>
            <p:cNvSpPr txBox="1">
              <a:spLocks noChangeArrowheads="1"/>
            </p:cNvSpPr>
            <p:nvPr/>
          </p:nvSpPr>
          <p:spPr bwMode="auto">
            <a:xfrm>
              <a:off x="369" y="2717"/>
              <a:ext cx="88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TIMED_WAIT</a:t>
              </a:r>
            </a:p>
          </p:txBody>
        </p:sp>
        <p:sp>
          <p:nvSpPr>
            <p:cNvPr id="198726" name="Line 60">
              <a:extLst>
                <a:ext uri="{FF2B5EF4-FFF2-40B4-BE49-F238E27FC236}">
                  <a16:creationId xmlns:a16="http://schemas.microsoft.com/office/drawing/2014/main" id="{28B64224-3522-2E40-ACB6-D7B8CE022F78}"/>
                </a:ext>
              </a:extLst>
            </p:cNvPr>
            <p:cNvSpPr>
              <a:spLocks noChangeShapeType="1"/>
            </p:cNvSpPr>
            <p:nvPr/>
          </p:nvSpPr>
          <p:spPr bwMode="auto">
            <a:xfrm>
              <a:off x="638" y="2271"/>
              <a:ext cx="0" cy="48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9" name="Group 81">
            <a:extLst>
              <a:ext uri="{FF2B5EF4-FFF2-40B4-BE49-F238E27FC236}">
                <a16:creationId xmlns:a16="http://schemas.microsoft.com/office/drawing/2014/main" id="{468AF4AF-AA05-E14A-A841-9BF771F41E14}"/>
              </a:ext>
            </a:extLst>
          </p:cNvPr>
          <p:cNvGrpSpPr>
            <a:grpSpLocks/>
          </p:cNvGrpSpPr>
          <p:nvPr/>
        </p:nvGrpSpPr>
        <p:grpSpPr bwMode="auto">
          <a:xfrm>
            <a:off x="1898240" y="4451174"/>
            <a:ext cx="2743200" cy="1768475"/>
            <a:chOff x="425" y="2826"/>
            <a:chExt cx="1728" cy="1114"/>
          </a:xfrm>
        </p:grpSpPr>
        <p:sp>
          <p:nvSpPr>
            <p:cNvPr id="198719" name="Line 52">
              <a:extLst>
                <a:ext uri="{FF2B5EF4-FFF2-40B4-BE49-F238E27FC236}">
                  <a16:creationId xmlns:a16="http://schemas.microsoft.com/office/drawing/2014/main" id="{46216944-04D9-FB48-A52C-9DFC495066DF}"/>
                </a:ext>
              </a:extLst>
            </p:cNvPr>
            <p:cNvSpPr>
              <a:spLocks noChangeShapeType="1"/>
            </p:cNvSpPr>
            <p:nvPr/>
          </p:nvSpPr>
          <p:spPr bwMode="auto">
            <a:xfrm>
              <a:off x="1820" y="2833"/>
              <a:ext cx="7" cy="105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720" name="Text Box 51">
              <a:extLst>
                <a:ext uri="{FF2B5EF4-FFF2-40B4-BE49-F238E27FC236}">
                  <a16:creationId xmlns:a16="http://schemas.microsoft.com/office/drawing/2014/main" id="{49A538F4-1A9B-0844-953E-8F10892023D6}"/>
                </a:ext>
              </a:extLst>
            </p:cNvPr>
            <p:cNvSpPr txBox="1">
              <a:spLocks noChangeArrowheads="1"/>
            </p:cNvSpPr>
            <p:nvPr/>
          </p:nvSpPr>
          <p:spPr bwMode="auto">
            <a:xfrm>
              <a:off x="1216" y="3093"/>
              <a:ext cx="937" cy="4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400">
                  <a:latin typeface="Tahoma" panose="020B0604030504040204" pitchFamily="34" charset="0"/>
                </a:rPr>
                <a:t> timed wait </a:t>
              </a:r>
            </a:p>
            <a:p>
              <a:pPr algn="r">
                <a:lnSpc>
                  <a:spcPct val="90000"/>
                </a:lnSpc>
                <a:spcBef>
                  <a:spcPct val="0"/>
                </a:spcBef>
                <a:buClrTx/>
                <a:buSzTx/>
                <a:buFontTx/>
                <a:buNone/>
              </a:pPr>
              <a:r>
                <a:rPr lang="en-US" altLang="en-US" sz="1400">
                  <a:latin typeface="Tahoma" panose="020B0604030504040204" pitchFamily="34" charset="0"/>
                </a:rPr>
                <a:t>for 2*max </a:t>
              </a:r>
            </a:p>
            <a:p>
              <a:pPr algn="r">
                <a:lnSpc>
                  <a:spcPct val="90000"/>
                </a:lnSpc>
                <a:spcBef>
                  <a:spcPct val="0"/>
                </a:spcBef>
                <a:buClrTx/>
                <a:buSzTx/>
                <a:buFontTx/>
                <a:buNone/>
              </a:pPr>
              <a:r>
                <a:rPr lang="en-US" altLang="en-US" sz="1400">
                  <a:latin typeface="Tahoma" panose="020B0604030504040204" pitchFamily="34" charset="0"/>
                </a:rPr>
                <a:t>segment lifetime</a:t>
              </a:r>
            </a:p>
          </p:txBody>
        </p:sp>
        <p:sp>
          <p:nvSpPr>
            <p:cNvPr id="198721" name="Line 53">
              <a:extLst>
                <a:ext uri="{FF2B5EF4-FFF2-40B4-BE49-F238E27FC236}">
                  <a16:creationId xmlns:a16="http://schemas.microsoft.com/office/drawing/2014/main" id="{DB21165D-B41F-464E-B558-5B512F26A8B7}"/>
                </a:ext>
              </a:extLst>
            </p:cNvPr>
            <p:cNvSpPr>
              <a:spLocks noChangeShapeType="1"/>
            </p:cNvSpPr>
            <p:nvPr/>
          </p:nvSpPr>
          <p:spPr bwMode="auto">
            <a:xfrm>
              <a:off x="1742" y="2826"/>
              <a:ext cx="14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722" name="Line 54">
              <a:extLst>
                <a:ext uri="{FF2B5EF4-FFF2-40B4-BE49-F238E27FC236}">
                  <a16:creationId xmlns:a16="http://schemas.microsoft.com/office/drawing/2014/main" id="{1D3D0AAA-AB02-0D4F-A158-C681FFF16645}"/>
                </a:ext>
              </a:extLst>
            </p:cNvPr>
            <p:cNvSpPr>
              <a:spLocks noChangeShapeType="1"/>
            </p:cNvSpPr>
            <p:nvPr/>
          </p:nvSpPr>
          <p:spPr bwMode="auto">
            <a:xfrm>
              <a:off x="1759" y="3889"/>
              <a:ext cx="14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723" name="Text Box 59">
              <a:extLst>
                <a:ext uri="{FF2B5EF4-FFF2-40B4-BE49-F238E27FC236}">
                  <a16:creationId xmlns:a16="http://schemas.microsoft.com/office/drawing/2014/main" id="{FC520439-8779-F244-A0DA-2E081E13164C}"/>
                </a:ext>
              </a:extLst>
            </p:cNvPr>
            <p:cNvSpPr txBox="1">
              <a:spLocks noChangeArrowheads="1"/>
            </p:cNvSpPr>
            <p:nvPr/>
          </p:nvSpPr>
          <p:spPr bwMode="auto">
            <a:xfrm>
              <a:off x="425" y="3728"/>
              <a:ext cx="57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CLOSED</a:t>
              </a:r>
            </a:p>
          </p:txBody>
        </p:sp>
        <p:sp>
          <p:nvSpPr>
            <p:cNvPr id="198724" name="Line 61">
              <a:extLst>
                <a:ext uri="{FF2B5EF4-FFF2-40B4-BE49-F238E27FC236}">
                  <a16:creationId xmlns:a16="http://schemas.microsoft.com/office/drawing/2014/main" id="{7FE31970-DCB6-0D4D-BC1D-094BB92AFD4C}"/>
                </a:ext>
              </a:extLst>
            </p:cNvPr>
            <p:cNvSpPr>
              <a:spLocks noChangeShapeType="1"/>
            </p:cNvSpPr>
            <p:nvPr/>
          </p:nvSpPr>
          <p:spPr bwMode="auto">
            <a:xfrm>
              <a:off x="631" y="2918"/>
              <a:ext cx="0" cy="83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59" name="Group 71">
            <a:extLst>
              <a:ext uri="{FF2B5EF4-FFF2-40B4-BE49-F238E27FC236}">
                <a16:creationId xmlns:a16="http://schemas.microsoft.com/office/drawing/2014/main" id="{607E1C80-421F-8045-82D4-AF09359F1FE1}"/>
              </a:ext>
            </a:extLst>
          </p:cNvPr>
          <p:cNvGrpSpPr>
            <a:grpSpLocks/>
          </p:cNvGrpSpPr>
          <p:nvPr/>
        </p:nvGrpSpPr>
        <p:grpSpPr bwMode="auto">
          <a:xfrm>
            <a:off x="1774416" y="2011187"/>
            <a:ext cx="1335087" cy="700087"/>
            <a:chOff x="347" y="1289"/>
            <a:chExt cx="841" cy="441"/>
          </a:xfrm>
        </p:grpSpPr>
        <p:sp>
          <p:nvSpPr>
            <p:cNvPr id="198717" name="Text Box 31">
              <a:extLst>
                <a:ext uri="{FF2B5EF4-FFF2-40B4-BE49-F238E27FC236}">
                  <a16:creationId xmlns:a16="http://schemas.microsoft.com/office/drawing/2014/main" id="{4CF2F21F-D1C1-9147-8682-577FFBA77985}"/>
                </a:ext>
              </a:extLst>
            </p:cNvPr>
            <p:cNvSpPr txBox="1">
              <a:spLocks noChangeArrowheads="1"/>
            </p:cNvSpPr>
            <p:nvPr/>
          </p:nvSpPr>
          <p:spPr bwMode="auto">
            <a:xfrm>
              <a:off x="347" y="1518"/>
              <a:ext cx="8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FIN_WAIT_1</a:t>
              </a:r>
            </a:p>
          </p:txBody>
        </p:sp>
        <p:sp>
          <p:nvSpPr>
            <p:cNvPr id="198718" name="Line 32">
              <a:extLst>
                <a:ext uri="{FF2B5EF4-FFF2-40B4-BE49-F238E27FC236}">
                  <a16:creationId xmlns:a16="http://schemas.microsoft.com/office/drawing/2014/main" id="{14C397C5-93FD-EE4F-9686-E8FF742E6A72}"/>
                </a:ext>
              </a:extLst>
            </p:cNvPr>
            <p:cNvSpPr>
              <a:spLocks noChangeShapeType="1"/>
            </p:cNvSpPr>
            <p:nvPr/>
          </p:nvSpPr>
          <p:spPr bwMode="auto">
            <a:xfrm>
              <a:off x="630" y="1289"/>
              <a:ext cx="0" cy="27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58" name="Group 70">
            <a:extLst>
              <a:ext uri="{FF2B5EF4-FFF2-40B4-BE49-F238E27FC236}">
                <a16:creationId xmlns:a16="http://schemas.microsoft.com/office/drawing/2014/main" id="{E0A76153-D98A-B24A-8FBD-0B0DFF47C5DE}"/>
              </a:ext>
            </a:extLst>
          </p:cNvPr>
          <p:cNvGrpSpPr>
            <a:grpSpLocks/>
          </p:cNvGrpSpPr>
          <p:nvPr/>
        </p:nvGrpSpPr>
        <p:grpSpPr bwMode="auto">
          <a:xfrm>
            <a:off x="2428465" y="2065161"/>
            <a:ext cx="4775200" cy="1014412"/>
            <a:chOff x="759" y="1323"/>
            <a:chExt cx="3008" cy="639"/>
          </a:xfrm>
        </p:grpSpPr>
        <p:sp>
          <p:nvSpPr>
            <p:cNvPr id="198712" name="Line 6">
              <a:extLst>
                <a:ext uri="{FF2B5EF4-FFF2-40B4-BE49-F238E27FC236}">
                  <a16:creationId xmlns:a16="http://schemas.microsoft.com/office/drawing/2014/main" id="{63FD7A37-9965-714D-BFCB-217E734AF25A}"/>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13" name="Rectangle 7">
              <a:extLst>
                <a:ext uri="{FF2B5EF4-FFF2-40B4-BE49-F238E27FC236}">
                  <a16:creationId xmlns:a16="http://schemas.microsoft.com/office/drawing/2014/main" id="{DEFE9E5B-EDDF-D044-AEBF-84E28D567AA4}"/>
                </a:ext>
              </a:extLst>
            </p:cNvPr>
            <p:cNvSpPr>
              <a:spLocks noChangeArrowheads="1"/>
            </p:cNvSpPr>
            <p:nvPr/>
          </p:nvSpPr>
          <p:spPr bwMode="auto">
            <a:xfrm>
              <a:off x="2644" y="1369"/>
              <a:ext cx="590" cy="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14" name="Text Box 8">
              <a:extLst>
                <a:ext uri="{FF2B5EF4-FFF2-40B4-BE49-F238E27FC236}">
                  <a16:creationId xmlns:a16="http://schemas.microsoft.com/office/drawing/2014/main" id="{D530DB2C-6D2D-A447-B864-891FF42A7E5D}"/>
                </a:ext>
              </a:extLst>
            </p:cNvPr>
            <p:cNvSpPr txBox="1">
              <a:spLocks noChangeArrowheads="1"/>
            </p:cNvSpPr>
            <p:nvPr/>
          </p:nvSpPr>
          <p:spPr bwMode="auto">
            <a:xfrm>
              <a:off x="2430" y="1493"/>
              <a:ext cx="105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FINbit=1, seq=x</a:t>
              </a:r>
            </a:p>
          </p:txBody>
        </p:sp>
        <p:sp>
          <p:nvSpPr>
            <p:cNvPr id="198715" name="Text Box 9">
              <a:extLst>
                <a:ext uri="{FF2B5EF4-FFF2-40B4-BE49-F238E27FC236}">
                  <a16:creationId xmlns:a16="http://schemas.microsoft.com/office/drawing/2014/main" id="{700CE2BC-C4D4-0643-98D9-5EE802B5E70E}"/>
                </a:ext>
              </a:extLst>
            </p:cNvPr>
            <p:cNvSpPr txBox="1">
              <a:spLocks noChangeArrowheads="1"/>
            </p:cNvSpPr>
            <p:nvPr/>
          </p:nvSpPr>
          <p:spPr bwMode="auto">
            <a:xfrm>
              <a:off x="1209" y="1541"/>
              <a:ext cx="913" cy="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400">
                  <a:latin typeface="Tahoma" panose="020B0604030504040204" pitchFamily="34" charset="0"/>
                </a:rPr>
                <a:t>can no longer</a:t>
              </a:r>
            </a:p>
            <a:p>
              <a:pPr algn="r">
                <a:lnSpc>
                  <a:spcPct val="90000"/>
                </a:lnSpc>
                <a:spcBef>
                  <a:spcPct val="0"/>
                </a:spcBef>
                <a:buClrTx/>
                <a:buSzTx/>
                <a:buFontTx/>
                <a:buNone/>
              </a:pPr>
              <a:r>
                <a:rPr lang="en-US" altLang="en-US" sz="1400">
                  <a:latin typeface="Tahoma" panose="020B0604030504040204" pitchFamily="34" charset="0"/>
                </a:rPr>
                <a:t>send but can</a:t>
              </a:r>
            </a:p>
            <a:p>
              <a:pPr algn="r">
                <a:lnSpc>
                  <a:spcPct val="90000"/>
                </a:lnSpc>
                <a:spcBef>
                  <a:spcPct val="0"/>
                </a:spcBef>
                <a:buClrTx/>
                <a:buSzTx/>
                <a:buFontTx/>
                <a:buNone/>
              </a:pPr>
              <a:r>
                <a:rPr lang="en-US" altLang="en-US" sz="1400">
                  <a:latin typeface="Tahoma" panose="020B0604030504040204" pitchFamily="34" charset="0"/>
                </a:rPr>
                <a:t> receive data</a:t>
              </a:r>
            </a:p>
          </p:txBody>
        </p:sp>
        <p:sp>
          <p:nvSpPr>
            <p:cNvPr id="198716" name="Text Box 67">
              <a:extLst>
                <a:ext uri="{FF2B5EF4-FFF2-40B4-BE49-F238E27FC236}">
                  <a16:creationId xmlns:a16="http://schemas.microsoft.com/office/drawing/2014/main" id="{85469DCE-6FDA-EC4E-9A5D-E85715334B9A}"/>
                </a:ext>
              </a:extLst>
            </p:cNvPr>
            <p:cNvSpPr txBox="1">
              <a:spLocks noChangeArrowheads="1"/>
            </p:cNvSpPr>
            <p:nvPr/>
          </p:nvSpPr>
          <p:spPr bwMode="auto">
            <a:xfrm>
              <a:off x="759" y="1323"/>
              <a:ext cx="145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urier New" panose="02070309020205020404" pitchFamily="49" charset="0"/>
                </a:rPr>
                <a:t>clientSocket.close()</a:t>
              </a:r>
            </a:p>
          </p:txBody>
        </p:sp>
      </p:grpSp>
      <p:sp>
        <p:nvSpPr>
          <p:cNvPr id="198672" name="Text Box 84">
            <a:extLst>
              <a:ext uri="{FF2B5EF4-FFF2-40B4-BE49-F238E27FC236}">
                <a16:creationId xmlns:a16="http://schemas.microsoft.com/office/drawing/2014/main" id="{8DA9EDC8-0AEA-8B41-836A-E9F7EA94389F}"/>
              </a:ext>
            </a:extLst>
          </p:cNvPr>
          <p:cNvSpPr txBox="1">
            <a:spLocks noChangeArrowheads="1"/>
          </p:cNvSpPr>
          <p:nvPr/>
        </p:nvSpPr>
        <p:spPr bwMode="auto">
          <a:xfrm>
            <a:off x="1722028" y="1333324"/>
            <a:ext cx="11604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i="1">
                <a:solidFill>
                  <a:srgbClr val="000099"/>
                </a:solidFill>
                <a:latin typeface="Tahoma" panose="020B0604030504040204" pitchFamily="34" charset="0"/>
              </a:rPr>
              <a:t>client state</a:t>
            </a:r>
          </a:p>
          <a:p>
            <a:pPr algn="r">
              <a:lnSpc>
                <a:spcPct val="100000"/>
              </a:lnSpc>
              <a:spcBef>
                <a:spcPct val="0"/>
              </a:spcBef>
              <a:buClrTx/>
              <a:buSzTx/>
              <a:buFontTx/>
              <a:buNone/>
            </a:pPr>
            <a:endParaRPr lang="en-US" altLang="en-US" sz="1600" i="1">
              <a:solidFill>
                <a:srgbClr val="000099"/>
              </a:solidFill>
              <a:latin typeface="Tahoma" panose="020B0604030504040204" pitchFamily="34" charset="0"/>
            </a:endParaRPr>
          </a:p>
        </p:txBody>
      </p:sp>
      <p:sp>
        <p:nvSpPr>
          <p:cNvPr id="198673" name="Text Box 85">
            <a:extLst>
              <a:ext uri="{FF2B5EF4-FFF2-40B4-BE49-F238E27FC236}">
                <a16:creationId xmlns:a16="http://schemas.microsoft.com/office/drawing/2014/main" id="{8DEBE6E7-8AAF-2B43-8099-621DACE48DDD}"/>
              </a:ext>
            </a:extLst>
          </p:cNvPr>
          <p:cNvSpPr txBox="1">
            <a:spLocks noChangeArrowheads="1"/>
          </p:cNvSpPr>
          <p:nvPr/>
        </p:nvSpPr>
        <p:spPr bwMode="auto">
          <a:xfrm>
            <a:off x="8576852" y="1350787"/>
            <a:ext cx="12382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i="1">
                <a:solidFill>
                  <a:srgbClr val="000099"/>
                </a:solidFill>
                <a:latin typeface="Tahoma" panose="020B0604030504040204" pitchFamily="34" charset="0"/>
              </a:rPr>
              <a:t>server state</a:t>
            </a:r>
          </a:p>
          <a:p>
            <a:pPr algn="r">
              <a:lnSpc>
                <a:spcPct val="100000"/>
              </a:lnSpc>
              <a:spcBef>
                <a:spcPct val="0"/>
              </a:spcBef>
              <a:buClrTx/>
              <a:buSzTx/>
              <a:buFontTx/>
              <a:buNone/>
            </a:pPr>
            <a:endParaRPr lang="en-US" altLang="en-US" sz="1600" i="1">
              <a:solidFill>
                <a:srgbClr val="000099"/>
              </a:solidFill>
              <a:latin typeface="Tahoma" panose="020B0604030504040204" pitchFamily="34" charset="0"/>
            </a:endParaRPr>
          </a:p>
        </p:txBody>
      </p:sp>
      <p:sp>
        <p:nvSpPr>
          <p:cNvPr id="198674" name="Text Box 86">
            <a:extLst>
              <a:ext uri="{FF2B5EF4-FFF2-40B4-BE49-F238E27FC236}">
                <a16:creationId xmlns:a16="http://schemas.microsoft.com/office/drawing/2014/main" id="{18660B03-4F05-EB4C-A5EC-F1FF41D20225}"/>
              </a:ext>
            </a:extLst>
          </p:cNvPr>
          <p:cNvSpPr txBox="1">
            <a:spLocks noChangeArrowheads="1"/>
          </p:cNvSpPr>
          <p:nvPr/>
        </p:nvSpPr>
        <p:spPr bwMode="auto">
          <a:xfrm>
            <a:off x="8992778" y="1733373"/>
            <a:ext cx="771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ESTAB</a:t>
            </a:r>
          </a:p>
        </p:txBody>
      </p:sp>
      <p:sp>
        <p:nvSpPr>
          <p:cNvPr id="198675" name="Text Box 87">
            <a:extLst>
              <a:ext uri="{FF2B5EF4-FFF2-40B4-BE49-F238E27FC236}">
                <a16:creationId xmlns:a16="http://schemas.microsoft.com/office/drawing/2014/main" id="{A974710A-9E5F-324E-A0B9-06BCD9D92E95}"/>
              </a:ext>
            </a:extLst>
          </p:cNvPr>
          <p:cNvSpPr txBox="1">
            <a:spLocks noChangeArrowheads="1"/>
          </p:cNvSpPr>
          <p:nvPr/>
        </p:nvSpPr>
        <p:spPr bwMode="auto">
          <a:xfrm>
            <a:off x="1756953" y="1715911"/>
            <a:ext cx="771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ESTAB</a:t>
            </a:r>
          </a:p>
        </p:txBody>
      </p:sp>
      <p:grpSp>
        <p:nvGrpSpPr>
          <p:cNvPr id="198676" name="Group 88">
            <a:extLst>
              <a:ext uri="{FF2B5EF4-FFF2-40B4-BE49-F238E27FC236}">
                <a16:creationId xmlns:a16="http://schemas.microsoft.com/office/drawing/2014/main" id="{12F4F801-7D0E-FE44-BC40-E293BBC225EE}"/>
              </a:ext>
            </a:extLst>
          </p:cNvPr>
          <p:cNvGrpSpPr>
            <a:grpSpLocks/>
          </p:cNvGrpSpPr>
          <p:nvPr/>
        </p:nvGrpSpPr>
        <p:grpSpPr bwMode="auto">
          <a:xfrm>
            <a:off x="4363627" y="1407937"/>
            <a:ext cx="642938" cy="600075"/>
            <a:chOff x="-44" y="1473"/>
            <a:chExt cx="981" cy="1105"/>
          </a:xfrm>
        </p:grpSpPr>
        <p:pic>
          <p:nvPicPr>
            <p:cNvPr id="198710" name="Picture 89" descr="desktop_computer_stylized_medium">
              <a:extLst>
                <a:ext uri="{FF2B5EF4-FFF2-40B4-BE49-F238E27FC236}">
                  <a16:creationId xmlns:a16="http://schemas.microsoft.com/office/drawing/2014/main" id="{C67E70AA-5B07-C24D-8454-0574B5F416B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711" name="Freeform 90">
              <a:extLst>
                <a:ext uri="{FF2B5EF4-FFF2-40B4-BE49-F238E27FC236}">
                  <a16:creationId xmlns:a16="http://schemas.microsoft.com/office/drawing/2014/main" id="{D427C3F4-8E63-1E43-A08F-F1C6128876DD}"/>
                </a:ext>
              </a:extLst>
            </p:cNvPr>
            <p:cNvSpPr>
              <a:spLocks/>
            </p:cNvSpPr>
            <p:nvPr/>
          </p:nvSpPr>
          <p:spPr bwMode="auto">
            <a:xfrm flipH="1">
              <a:off x="374" y="1579"/>
              <a:ext cx="477" cy="506"/>
            </a:xfrm>
            <a:custGeom>
              <a:avLst/>
              <a:gdLst>
                <a:gd name="T0" fmla="*/ 0 w 356"/>
                <a:gd name="T1" fmla="*/ 0 h 368"/>
                <a:gd name="T2" fmla="*/ 2147483646 w 356"/>
                <a:gd name="T3" fmla="*/ 1080240693 h 368"/>
                <a:gd name="T4" fmla="*/ 2147483646 w 356"/>
                <a:gd name="T5" fmla="*/ 2147483646 h 368"/>
                <a:gd name="T6" fmla="*/ 1372205543 w 356"/>
                <a:gd name="T7" fmla="*/ 2147483646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198677" name="Group 91">
            <a:extLst>
              <a:ext uri="{FF2B5EF4-FFF2-40B4-BE49-F238E27FC236}">
                <a16:creationId xmlns:a16="http://schemas.microsoft.com/office/drawing/2014/main" id="{B264DCF4-0DD4-4846-950F-D97453469532}"/>
              </a:ext>
            </a:extLst>
          </p:cNvPr>
          <p:cNvGrpSpPr>
            <a:grpSpLocks/>
          </p:cNvGrpSpPr>
          <p:nvPr/>
        </p:nvGrpSpPr>
        <p:grpSpPr bwMode="auto">
          <a:xfrm>
            <a:off x="6995702" y="1411111"/>
            <a:ext cx="336550" cy="512762"/>
            <a:chOff x="4140" y="429"/>
            <a:chExt cx="1425" cy="2396"/>
          </a:xfrm>
        </p:grpSpPr>
        <p:sp>
          <p:nvSpPr>
            <p:cNvPr id="198678" name="Freeform 92">
              <a:extLst>
                <a:ext uri="{FF2B5EF4-FFF2-40B4-BE49-F238E27FC236}">
                  <a16:creationId xmlns:a16="http://schemas.microsoft.com/office/drawing/2014/main" id="{C8F476BA-8C87-734B-9437-4F53FCF1739A}"/>
                </a:ext>
              </a:extLst>
            </p:cNvPr>
            <p:cNvSpPr>
              <a:spLocks/>
            </p:cNvSpPr>
            <p:nvPr/>
          </p:nvSpPr>
          <p:spPr bwMode="auto">
            <a:xfrm>
              <a:off x="5268" y="433"/>
              <a:ext cx="283" cy="2286"/>
            </a:xfrm>
            <a:custGeom>
              <a:avLst/>
              <a:gdLst>
                <a:gd name="T0" fmla="*/ 2 w 354"/>
                <a:gd name="T1" fmla="*/ 0 h 2742"/>
                <a:gd name="T2" fmla="*/ 2 w 354"/>
                <a:gd name="T3" fmla="*/ 3 h 2742"/>
                <a:gd name="T4" fmla="*/ 2 w 354"/>
                <a:gd name="T5" fmla="*/ 3 h 2742"/>
                <a:gd name="T6" fmla="*/ 0 w 354"/>
                <a:gd name="T7" fmla="*/ 3 h 2742"/>
                <a:gd name="T8" fmla="*/ 2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9" name="Rectangle 93">
              <a:extLst>
                <a:ext uri="{FF2B5EF4-FFF2-40B4-BE49-F238E27FC236}">
                  <a16:creationId xmlns:a16="http://schemas.microsoft.com/office/drawing/2014/main" id="{500226FF-14EF-234A-BA75-23056060006E}"/>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80" name="Freeform 94">
              <a:extLst>
                <a:ext uri="{FF2B5EF4-FFF2-40B4-BE49-F238E27FC236}">
                  <a16:creationId xmlns:a16="http://schemas.microsoft.com/office/drawing/2014/main" id="{AE49B15D-AB7E-F04D-8240-31CAC8E1A477}"/>
                </a:ext>
              </a:extLst>
            </p:cNvPr>
            <p:cNvSpPr>
              <a:spLocks/>
            </p:cNvSpPr>
            <p:nvPr/>
          </p:nvSpPr>
          <p:spPr bwMode="auto">
            <a:xfrm>
              <a:off x="5321" y="570"/>
              <a:ext cx="169" cy="2115"/>
            </a:xfrm>
            <a:custGeom>
              <a:avLst/>
              <a:gdLst>
                <a:gd name="T0" fmla="*/ 2 w 211"/>
                <a:gd name="T1" fmla="*/ 0 h 2537"/>
                <a:gd name="T2" fmla="*/ 2 w 211"/>
                <a:gd name="T3" fmla="*/ 3 h 2537"/>
                <a:gd name="T4" fmla="*/ 2 w 211"/>
                <a:gd name="T5" fmla="*/ 3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81" name="Freeform 95">
              <a:extLst>
                <a:ext uri="{FF2B5EF4-FFF2-40B4-BE49-F238E27FC236}">
                  <a16:creationId xmlns:a16="http://schemas.microsoft.com/office/drawing/2014/main" id="{429D8AC5-A832-9548-AABA-678469D7081D}"/>
                </a:ext>
              </a:extLst>
            </p:cNvPr>
            <p:cNvSpPr>
              <a:spLocks/>
            </p:cNvSpPr>
            <p:nvPr/>
          </p:nvSpPr>
          <p:spPr bwMode="auto">
            <a:xfrm>
              <a:off x="5284" y="1640"/>
              <a:ext cx="263" cy="189"/>
            </a:xfrm>
            <a:custGeom>
              <a:avLst/>
              <a:gdLst>
                <a:gd name="T0" fmla="*/ 2 w 328"/>
                <a:gd name="T1" fmla="*/ 0 h 226"/>
                <a:gd name="T2" fmla="*/ 2 w 328"/>
                <a:gd name="T3" fmla="*/ 3 h 226"/>
                <a:gd name="T4" fmla="*/ 2 w 328"/>
                <a:gd name="T5" fmla="*/ 3 h 226"/>
                <a:gd name="T6" fmla="*/ 0 w 328"/>
                <a:gd name="T7" fmla="*/ 3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82" name="Rectangle 96">
              <a:extLst>
                <a:ext uri="{FF2B5EF4-FFF2-40B4-BE49-F238E27FC236}">
                  <a16:creationId xmlns:a16="http://schemas.microsoft.com/office/drawing/2014/main" id="{528EE805-5825-1F42-BFD0-2AC1712A6C4F}"/>
                </a:ext>
              </a:extLst>
            </p:cNvPr>
            <p:cNvSpPr>
              <a:spLocks noChangeArrowheads="1"/>
            </p:cNvSpPr>
            <p:nvPr/>
          </p:nvSpPr>
          <p:spPr bwMode="auto">
            <a:xfrm>
              <a:off x="4214" y="696"/>
              <a:ext cx="592" cy="45"/>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98683" name="Group 97">
              <a:extLst>
                <a:ext uri="{FF2B5EF4-FFF2-40B4-BE49-F238E27FC236}">
                  <a16:creationId xmlns:a16="http://schemas.microsoft.com/office/drawing/2014/main" id="{8FB69131-E28D-144D-A05B-EB583943FA43}"/>
                </a:ext>
              </a:extLst>
            </p:cNvPr>
            <p:cNvGrpSpPr>
              <a:grpSpLocks/>
            </p:cNvGrpSpPr>
            <p:nvPr/>
          </p:nvGrpSpPr>
          <p:grpSpPr bwMode="auto">
            <a:xfrm>
              <a:off x="4749" y="668"/>
              <a:ext cx="581" cy="145"/>
              <a:chOff x="614" y="2568"/>
              <a:chExt cx="725" cy="139"/>
            </a:xfrm>
          </p:grpSpPr>
          <p:sp>
            <p:nvSpPr>
              <p:cNvPr id="198708" name="AutoShape 98">
                <a:extLst>
                  <a:ext uri="{FF2B5EF4-FFF2-40B4-BE49-F238E27FC236}">
                    <a16:creationId xmlns:a16="http://schemas.microsoft.com/office/drawing/2014/main" id="{BBD7BAC0-8BAD-F64A-A9E9-FA1B4E849DE8}"/>
                  </a:ext>
                </a:extLst>
              </p:cNvPr>
              <p:cNvSpPr>
                <a:spLocks noChangeArrowheads="1"/>
              </p:cNvSpPr>
              <p:nvPr/>
            </p:nvSpPr>
            <p:spPr bwMode="auto">
              <a:xfrm>
                <a:off x="617" y="2566"/>
                <a:ext cx="721"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9" name="AutoShape 99">
                <a:extLst>
                  <a:ext uri="{FF2B5EF4-FFF2-40B4-BE49-F238E27FC236}">
                    <a16:creationId xmlns:a16="http://schemas.microsoft.com/office/drawing/2014/main" id="{60D9969A-EE34-A045-ABAC-D3D7881AFE4A}"/>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84" name="Rectangle 100">
              <a:extLst>
                <a:ext uri="{FF2B5EF4-FFF2-40B4-BE49-F238E27FC236}">
                  <a16:creationId xmlns:a16="http://schemas.microsoft.com/office/drawing/2014/main" id="{85B12FD4-37D7-8748-8DEA-CB17674F9380}"/>
                </a:ext>
              </a:extLst>
            </p:cNvPr>
            <p:cNvSpPr>
              <a:spLocks noChangeArrowheads="1"/>
            </p:cNvSpPr>
            <p:nvPr/>
          </p:nvSpPr>
          <p:spPr bwMode="auto">
            <a:xfrm>
              <a:off x="4221" y="1022"/>
              <a:ext cx="598" cy="45"/>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98685" name="Group 101">
              <a:extLst>
                <a:ext uri="{FF2B5EF4-FFF2-40B4-BE49-F238E27FC236}">
                  <a16:creationId xmlns:a16="http://schemas.microsoft.com/office/drawing/2014/main" id="{D0AAE90F-8DD8-3943-859C-4743B498C692}"/>
                </a:ext>
              </a:extLst>
            </p:cNvPr>
            <p:cNvGrpSpPr>
              <a:grpSpLocks/>
            </p:cNvGrpSpPr>
            <p:nvPr/>
          </p:nvGrpSpPr>
          <p:grpSpPr bwMode="auto">
            <a:xfrm>
              <a:off x="4747" y="994"/>
              <a:ext cx="581" cy="134"/>
              <a:chOff x="614" y="2568"/>
              <a:chExt cx="725" cy="139"/>
            </a:xfrm>
          </p:grpSpPr>
          <p:sp>
            <p:nvSpPr>
              <p:cNvPr id="198706" name="AutoShape 102">
                <a:extLst>
                  <a:ext uri="{FF2B5EF4-FFF2-40B4-BE49-F238E27FC236}">
                    <a16:creationId xmlns:a16="http://schemas.microsoft.com/office/drawing/2014/main" id="{4C17AC72-1E42-544B-B8B0-B34528C1B578}"/>
                  </a:ext>
                </a:extLst>
              </p:cNvPr>
              <p:cNvSpPr>
                <a:spLocks noChangeArrowheads="1"/>
              </p:cNvSpPr>
              <p:nvPr/>
            </p:nvSpPr>
            <p:spPr bwMode="auto">
              <a:xfrm>
                <a:off x="611" y="2567"/>
                <a:ext cx="73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7" name="AutoShape 103">
                <a:extLst>
                  <a:ext uri="{FF2B5EF4-FFF2-40B4-BE49-F238E27FC236}">
                    <a16:creationId xmlns:a16="http://schemas.microsoft.com/office/drawing/2014/main" id="{FB5B936D-3228-9B44-AB07-491DDE044A75}"/>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86" name="Rectangle 104">
              <a:extLst>
                <a:ext uri="{FF2B5EF4-FFF2-40B4-BE49-F238E27FC236}">
                  <a16:creationId xmlns:a16="http://schemas.microsoft.com/office/drawing/2014/main" id="{1CBEB517-4B16-8345-96D2-06DAEECBB35F}"/>
                </a:ext>
              </a:extLst>
            </p:cNvPr>
            <p:cNvSpPr>
              <a:spLocks noChangeArrowheads="1"/>
            </p:cNvSpPr>
            <p:nvPr/>
          </p:nvSpPr>
          <p:spPr bwMode="auto">
            <a:xfrm>
              <a:off x="4214" y="1356"/>
              <a:ext cx="598" cy="45"/>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87" name="Rectangle 105">
              <a:extLst>
                <a:ext uri="{FF2B5EF4-FFF2-40B4-BE49-F238E27FC236}">
                  <a16:creationId xmlns:a16="http://schemas.microsoft.com/office/drawing/2014/main" id="{C6F85F23-89E9-8645-84C2-3A821733AEF3}"/>
                </a:ext>
              </a:extLst>
            </p:cNvPr>
            <p:cNvSpPr>
              <a:spLocks noChangeArrowheads="1"/>
            </p:cNvSpPr>
            <p:nvPr/>
          </p:nvSpPr>
          <p:spPr bwMode="auto">
            <a:xfrm>
              <a:off x="4227" y="1653"/>
              <a:ext cx="598" cy="5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98688" name="Group 106">
              <a:extLst>
                <a:ext uri="{FF2B5EF4-FFF2-40B4-BE49-F238E27FC236}">
                  <a16:creationId xmlns:a16="http://schemas.microsoft.com/office/drawing/2014/main" id="{BDD8A8B9-3E60-5941-9FD0-25147E308A66}"/>
                </a:ext>
              </a:extLst>
            </p:cNvPr>
            <p:cNvGrpSpPr>
              <a:grpSpLocks/>
            </p:cNvGrpSpPr>
            <p:nvPr/>
          </p:nvGrpSpPr>
          <p:grpSpPr bwMode="auto">
            <a:xfrm>
              <a:off x="4735" y="1627"/>
              <a:ext cx="582" cy="151"/>
              <a:chOff x="614" y="2568"/>
              <a:chExt cx="725" cy="139"/>
            </a:xfrm>
          </p:grpSpPr>
          <p:sp>
            <p:nvSpPr>
              <p:cNvPr id="198704" name="AutoShape 107">
                <a:extLst>
                  <a:ext uri="{FF2B5EF4-FFF2-40B4-BE49-F238E27FC236}">
                    <a16:creationId xmlns:a16="http://schemas.microsoft.com/office/drawing/2014/main" id="{BD0ED091-2CC6-9846-9744-58751E47ACEF}"/>
                  </a:ext>
                </a:extLst>
              </p:cNvPr>
              <p:cNvSpPr>
                <a:spLocks noChangeArrowheads="1"/>
              </p:cNvSpPr>
              <p:nvPr/>
            </p:nvSpPr>
            <p:spPr bwMode="auto">
              <a:xfrm>
                <a:off x="618" y="2571"/>
                <a:ext cx="720"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5" name="AutoShape 108">
                <a:extLst>
                  <a:ext uri="{FF2B5EF4-FFF2-40B4-BE49-F238E27FC236}">
                    <a16:creationId xmlns:a16="http://schemas.microsoft.com/office/drawing/2014/main" id="{E64CB787-830C-3B4A-85F5-F4359BF43E7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89" name="Freeform 109">
              <a:extLst>
                <a:ext uri="{FF2B5EF4-FFF2-40B4-BE49-F238E27FC236}">
                  <a16:creationId xmlns:a16="http://schemas.microsoft.com/office/drawing/2014/main" id="{E05CE7BE-4F33-364C-9ADC-622592494BC7}"/>
                </a:ext>
              </a:extLst>
            </p:cNvPr>
            <p:cNvSpPr>
              <a:spLocks/>
            </p:cNvSpPr>
            <p:nvPr/>
          </p:nvSpPr>
          <p:spPr bwMode="auto">
            <a:xfrm>
              <a:off x="5288" y="1354"/>
              <a:ext cx="263" cy="188"/>
            </a:xfrm>
            <a:custGeom>
              <a:avLst/>
              <a:gdLst>
                <a:gd name="T0" fmla="*/ 2 w 328"/>
                <a:gd name="T1" fmla="*/ 0 h 226"/>
                <a:gd name="T2" fmla="*/ 2 w 328"/>
                <a:gd name="T3" fmla="*/ 2 h 226"/>
                <a:gd name="T4" fmla="*/ 2 w 328"/>
                <a:gd name="T5" fmla="*/ 2 h 226"/>
                <a:gd name="T6" fmla="*/ 0 w 328"/>
                <a:gd name="T7" fmla="*/ 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98690" name="Group 110">
              <a:extLst>
                <a:ext uri="{FF2B5EF4-FFF2-40B4-BE49-F238E27FC236}">
                  <a16:creationId xmlns:a16="http://schemas.microsoft.com/office/drawing/2014/main" id="{1362802E-19BA-2D4F-9D85-DE2CA4DE6433}"/>
                </a:ext>
              </a:extLst>
            </p:cNvPr>
            <p:cNvGrpSpPr>
              <a:grpSpLocks/>
            </p:cNvGrpSpPr>
            <p:nvPr/>
          </p:nvGrpSpPr>
          <p:grpSpPr bwMode="auto">
            <a:xfrm>
              <a:off x="4739" y="1327"/>
              <a:ext cx="582" cy="139"/>
              <a:chOff x="614" y="2568"/>
              <a:chExt cx="725" cy="139"/>
            </a:xfrm>
          </p:grpSpPr>
          <p:sp>
            <p:nvSpPr>
              <p:cNvPr id="198702" name="AutoShape 111">
                <a:extLst>
                  <a:ext uri="{FF2B5EF4-FFF2-40B4-BE49-F238E27FC236}">
                    <a16:creationId xmlns:a16="http://schemas.microsoft.com/office/drawing/2014/main" id="{06FF3699-EDCA-144B-825D-AB15A6F88C61}"/>
                  </a:ext>
                </a:extLst>
              </p:cNvPr>
              <p:cNvSpPr>
                <a:spLocks noChangeArrowheads="1"/>
              </p:cNvSpPr>
              <p:nvPr/>
            </p:nvSpPr>
            <p:spPr bwMode="auto">
              <a:xfrm>
                <a:off x="613" y="2568"/>
                <a:ext cx="728"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3" name="AutoShape 112">
                <a:extLst>
                  <a:ext uri="{FF2B5EF4-FFF2-40B4-BE49-F238E27FC236}">
                    <a16:creationId xmlns:a16="http://schemas.microsoft.com/office/drawing/2014/main" id="{63FC547B-FC4D-5046-B709-96D90FA64F7F}"/>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91" name="Rectangle 113">
              <a:extLst>
                <a:ext uri="{FF2B5EF4-FFF2-40B4-BE49-F238E27FC236}">
                  <a16:creationId xmlns:a16="http://schemas.microsoft.com/office/drawing/2014/main" id="{FF04A2DD-05F2-0D42-AFE1-85E0CD8DD8E2}"/>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2" name="Freeform 114">
              <a:extLst>
                <a:ext uri="{FF2B5EF4-FFF2-40B4-BE49-F238E27FC236}">
                  <a16:creationId xmlns:a16="http://schemas.microsoft.com/office/drawing/2014/main" id="{AC439988-6A1A-7E41-8566-DA06076655BF}"/>
                </a:ext>
              </a:extLst>
            </p:cNvPr>
            <p:cNvSpPr>
              <a:spLocks/>
            </p:cNvSpPr>
            <p:nvPr/>
          </p:nvSpPr>
          <p:spPr bwMode="auto">
            <a:xfrm>
              <a:off x="5312" y="1007"/>
              <a:ext cx="237" cy="213"/>
            </a:xfrm>
            <a:custGeom>
              <a:avLst/>
              <a:gdLst>
                <a:gd name="T0" fmla="*/ 2 w 296"/>
                <a:gd name="T1" fmla="*/ 0 h 256"/>
                <a:gd name="T2" fmla="*/ 2 w 296"/>
                <a:gd name="T3" fmla="*/ 2 h 256"/>
                <a:gd name="T4" fmla="*/ 2 w 296"/>
                <a:gd name="T5" fmla="*/ 2 h 256"/>
                <a:gd name="T6" fmla="*/ 0 w 296"/>
                <a:gd name="T7" fmla="*/ 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3" name="Freeform 115">
              <a:extLst>
                <a:ext uri="{FF2B5EF4-FFF2-40B4-BE49-F238E27FC236}">
                  <a16:creationId xmlns:a16="http://schemas.microsoft.com/office/drawing/2014/main" id="{1AC745F7-419D-C64D-887B-1C4AFEAA62BD}"/>
                </a:ext>
              </a:extLst>
            </p:cNvPr>
            <p:cNvSpPr>
              <a:spLocks/>
            </p:cNvSpPr>
            <p:nvPr/>
          </p:nvSpPr>
          <p:spPr bwMode="auto">
            <a:xfrm>
              <a:off x="5315" y="680"/>
              <a:ext cx="244" cy="240"/>
            </a:xfrm>
            <a:custGeom>
              <a:avLst/>
              <a:gdLst>
                <a:gd name="T0" fmla="*/ 0 w 304"/>
                <a:gd name="T1" fmla="*/ 0 h 288"/>
                <a:gd name="T2" fmla="*/ 2 w 304"/>
                <a:gd name="T3" fmla="*/ 3 h 288"/>
                <a:gd name="T4" fmla="*/ 2 w 304"/>
                <a:gd name="T5" fmla="*/ 3 h 288"/>
                <a:gd name="T6" fmla="*/ 2 w 304"/>
                <a:gd name="T7" fmla="*/ 3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4" name="Oval 116">
              <a:extLst>
                <a:ext uri="{FF2B5EF4-FFF2-40B4-BE49-F238E27FC236}">
                  <a16:creationId xmlns:a16="http://schemas.microsoft.com/office/drawing/2014/main" id="{18CA9279-95B7-8248-B10F-8A7ED86E1DF3}"/>
                </a:ext>
              </a:extLst>
            </p:cNvPr>
            <p:cNvSpPr>
              <a:spLocks noChangeArrowheads="1"/>
            </p:cNvSpPr>
            <p:nvPr/>
          </p:nvSpPr>
          <p:spPr bwMode="auto">
            <a:xfrm>
              <a:off x="5518" y="2610"/>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5" name="Freeform 117">
              <a:extLst>
                <a:ext uri="{FF2B5EF4-FFF2-40B4-BE49-F238E27FC236}">
                  <a16:creationId xmlns:a16="http://schemas.microsoft.com/office/drawing/2014/main" id="{7594BBF1-8300-E74F-A771-60D63412EFD8}"/>
                </a:ext>
              </a:extLst>
            </p:cNvPr>
            <p:cNvSpPr>
              <a:spLocks/>
            </p:cNvSpPr>
            <p:nvPr/>
          </p:nvSpPr>
          <p:spPr bwMode="auto">
            <a:xfrm>
              <a:off x="5302" y="2614"/>
              <a:ext cx="245" cy="200"/>
            </a:xfrm>
            <a:custGeom>
              <a:avLst/>
              <a:gdLst>
                <a:gd name="T0" fmla="*/ 0 w 306"/>
                <a:gd name="T1" fmla="*/ 3 h 240"/>
                <a:gd name="T2" fmla="*/ 2 w 306"/>
                <a:gd name="T3" fmla="*/ 3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6" name="AutoShape 118">
              <a:extLst>
                <a:ext uri="{FF2B5EF4-FFF2-40B4-BE49-F238E27FC236}">
                  <a16:creationId xmlns:a16="http://schemas.microsoft.com/office/drawing/2014/main" id="{0E4654E8-D96E-0E47-8E8F-7E206E00294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7" name="AutoShape 119">
              <a:extLst>
                <a:ext uri="{FF2B5EF4-FFF2-40B4-BE49-F238E27FC236}">
                  <a16:creationId xmlns:a16="http://schemas.microsoft.com/office/drawing/2014/main" id="{E3ED5609-103A-9C4A-BE99-7A501867C154}"/>
                </a:ext>
              </a:extLst>
            </p:cNvPr>
            <p:cNvSpPr>
              <a:spLocks noChangeArrowheads="1"/>
            </p:cNvSpPr>
            <p:nvPr/>
          </p:nvSpPr>
          <p:spPr bwMode="auto">
            <a:xfrm>
              <a:off x="4207" y="2714"/>
              <a:ext cx="1069"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8" name="Oval 120">
              <a:extLst>
                <a:ext uri="{FF2B5EF4-FFF2-40B4-BE49-F238E27FC236}">
                  <a16:creationId xmlns:a16="http://schemas.microsoft.com/office/drawing/2014/main" id="{F8A261B4-74FA-4648-91EC-CD23F2B1751E}"/>
                </a:ext>
              </a:extLst>
            </p:cNvPr>
            <p:cNvSpPr>
              <a:spLocks noChangeArrowheads="1"/>
            </p:cNvSpPr>
            <p:nvPr/>
          </p:nvSpPr>
          <p:spPr bwMode="auto">
            <a:xfrm>
              <a:off x="4308" y="2380"/>
              <a:ext cx="155"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9" name="Oval 121">
              <a:extLst>
                <a:ext uri="{FF2B5EF4-FFF2-40B4-BE49-F238E27FC236}">
                  <a16:creationId xmlns:a16="http://schemas.microsoft.com/office/drawing/2014/main" id="{B8183805-F973-2046-9398-30AF3ECE4CCE}"/>
                </a:ext>
              </a:extLst>
            </p:cNvPr>
            <p:cNvSpPr>
              <a:spLocks noChangeArrowheads="1"/>
            </p:cNvSpPr>
            <p:nvPr/>
          </p:nvSpPr>
          <p:spPr bwMode="auto">
            <a:xfrm>
              <a:off x="4483" y="2387"/>
              <a:ext cx="161"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8700" name="Oval 122">
              <a:extLst>
                <a:ext uri="{FF2B5EF4-FFF2-40B4-BE49-F238E27FC236}">
                  <a16:creationId xmlns:a16="http://schemas.microsoft.com/office/drawing/2014/main" id="{CC64CB33-4058-CB49-B8DB-640675C5EE9D}"/>
                </a:ext>
              </a:extLst>
            </p:cNvPr>
            <p:cNvSpPr>
              <a:spLocks noChangeArrowheads="1"/>
            </p:cNvSpPr>
            <p:nvPr/>
          </p:nvSpPr>
          <p:spPr bwMode="auto">
            <a:xfrm>
              <a:off x="4664" y="2380"/>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1" name="Rectangle 123">
              <a:extLst>
                <a:ext uri="{FF2B5EF4-FFF2-40B4-BE49-F238E27FC236}">
                  <a16:creationId xmlns:a16="http://schemas.microsoft.com/office/drawing/2014/main" id="{CC6C9992-4BC7-DB49-AA50-3D06EC8F0146}"/>
                </a:ext>
              </a:extLst>
            </p:cNvPr>
            <p:cNvSpPr>
              <a:spLocks noChangeArrowheads="1"/>
            </p:cNvSpPr>
            <p:nvPr/>
          </p:nvSpPr>
          <p:spPr bwMode="auto">
            <a:xfrm>
              <a:off x="5061" y="1838"/>
              <a:ext cx="87" cy="757"/>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2" name="TextBox 1">
            <a:extLst>
              <a:ext uri="{FF2B5EF4-FFF2-40B4-BE49-F238E27FC236}">
                <a16:creationId xmlns:a16="http://schemas.microsoft.com/office/drawing/2014/main" id="{B0A67B6B-42A1-605C-5C17-ABE6CAF0084B}"/>
              </a:ext>
            </a:extLst>
          </p:cNvPr>
          <p:cNvSpPr txBox="1"/>
          <p:nvPr/>
        </p:nvSpPr>
        <p:spPr>
          <a:xfrm>
            <a:off x="2901569" y="5786189"/>
            <a:ext cx="7490705" cy="923330"/>
          </a:xfrm>
          <a:prstGeom prst="rect">
            <a:avLst/>
          </a:prstGeom>
          <a:noFill/>
        </p:spPr>
        <p:txBody>
          <a:bodyPr wrap="none" rtlCol="0">
            <a:spAutoFit/>
          </a:bodyPr>
          <a:lstStyle/>
          <a:p>
            <a:r>
              <a:rPr lang="en-US" dirty="0"/>
              <a:t>Makes the client wait for a duration long enough for an ACK to be lost </a:t>
            </a:r>
          </a:p>
          <a:p>
            <a:r>
              <a:rPr lang="en-US" dirty="0"/>
              <a:t>and a FIN to arrive. If a FIN arrives, restart the timer 2*max-segment-lifetime</a:t>
            </a:r>
          </a:p>
          <a:p>
            <a:r>
              <a:rPr lang="en-US" dirty="0"/>
              <a:t>Drop any delayed segments during timer=2*max-segment-time (2min default)</a:t>
            </a:r>
          </a:p>
        </p:txBody>
      </p:sp>
      <p:cxnSp>
        <p:nvCxnSpPr>
          <p:cNvPr id="4" name="Straight Connector 3">
            <a:extLst>
              <a:ext uri="{FF2B5EF4-FFF2-40B4-BE49-F238E27FC236}">
                <a16:creationId xmlns:a16="http://schemas.microsoft.com/office/drawing/2014/main" id="{BCC59190-C41E-92FC-C65A-B0662F1704DC}"/>
              </a:ext>
            </a:extLst>
          </p:cNvPr>
          <p:cNvCxnSpPr>
            <a:cxnSpLocks/>
          </p:cNvCxnSpPr>
          <p:nvPr/>
        </p:nvCxnSpPr>
        <p:spPr bwMode="auto">
          <a:xfrm flipH="1">
            <a:off x="3149190" y="5530759"/>
            <a:ext cx="340518" cy="347003"/>
          </a:xfrm>
          <a:prstGeom prst="line">
            <a:avLst/>
          </a:prstGeom>
          <a:ln w="9525" cap="flat" cmpd="sng" algn="ctr">
            <a:solidFill>
              <a:schemeClr val="dk1"/>
            </a:solidFill>
            <a:prstDash val="solid"/>
            <a:round/>
            <a:headEnd type="arrow" w="med" len="med"/>
            <a:tailEnd type="arrow" w="med" len="med"/>
          </a:ln>
          <a:extLst>
            <a:ext uri="{AF507438-7753-43e0-B8FC-AC1667EBCBE1}">
              <a14:hiddenEffects xmlns:a14="http://schemas.microsoft.com/office/drawing/2010/main" xmlns="">
                <a:effectLst>
                  <a:outerShdw dist="35921" dir="2700000" algn="ctr" rotWithShape="0">
                    <a:schemeClr val="bg2"/>
                  </a:outerShdw>
                </a:effectLst>
              </a14:hiddenEffects>
            </a:ext>
          </a:extLst>
        </p:spPr>
        <p:style>
          <a:lnRef idx="0">
            <a:scrgbClr r="0" g="0" b="0"/>
          </a:lnRef>
          <a:fillRef idx="0">
            <a:scrgbClr r="0" g="0" b="0"/>
          </a:fillRef>
          <a:effectRef idx="0">
            <a:scrgbClr r="0" g="0" b="0"/>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96358"/>
                                        </p:tgtEl>
                                        <p:attrNameLst>
                                          <p:attrName>style.visibility</p:attrName>
                                        </p:attrNameLst>
                                      </p:cBhvr>
                                      <p:to>
                                        <p:strVal val="visible"/>
                                      </p:to>
                                    </p:set>
                                    <p:animEffect transition="in" filter="wipe(left)">
                                      <p:cBhvr>
                                        <p:cTn id="7" dur="500"/>
                                        <p:tgtEl>
                                          <p:spTgt spid="396358"/>
                                        </p:tgtEl>
                                      </p:cBhvr>
                                    </p:animEffect>
                                  </p:childTnLst>
                                </p:cTn>
                              </p:par>
                              <p:par>
                                <p:cTn id="8" presetID="22" presetClass="entr" presetSubtype="1" fill="hold" nodeType="withEffect">
                                  <p:stCondLst>
                                    <p:cond delay="0"/>
                                  </p:stCondLst>
                                  <p:childTnLst>
                                    <p:set>
                                      <p:cBhvr>
                                        <p:cTn id="9" dur="1" fill="hold">
                                          <p:stCondLst>
                                            <p:cond delay="0"/>
                                          </p:stCondLst>
                                        </p:cTn>
                                        <p:tgtEl>
                                          <p:spTgt spid="396359"/>
                                        </p:tgtEl>
                                        <p:attrNameLst>
                                          <p:attrName>style.visibility</p:attrName>
                                        </p:attrNameLst>
                                      </p:cBhvr>
                                      <p:to>
                                        <p:strVal val="visible"/>
                                      </p:to>
                                    </p:set>
                                    <p:animEffect transition="in" filter="wipe(up)">
                                      <p:cBhvr>
                                        <p:cTn id="10" dur="500"/>
                                        <p:tgtEl>
                                          <p:spTgt spid="39635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nodeType="clickEffect">
                                  <p:stCondLst>
                                    <p:cond delay="0"/>
                                  </p:stCondLst>
                                  <p:childTnLst>
                                    <p:set>
                                      <p:cBhvr>
                                        <p:cTn id="14" dur="1" fill="hold">
                                          <p:stCondLst>
                                            <p:cond delay="0"/>
                                          </p:stCondLst>
                                        </p:cTn>
                                        <p:tgtEl>
                                          <p:spTgt spid="396360"/>
                                        </p:tgtEl>
                                        <p:attrNameLst>
                                          <p:attrName>style.visibility</p:attrName>
                                        </p:attrNameLst>
                                      </p:cBhvr>
                                      <p:to>
                                        <p:strVal val="visible"/>
                                      </p:to>
                                    </p:set>
                                    <p:animEffect transition="in" filter="wipe(up)">
                                      <p:cBhvr>
                                        <p:cTn id="15" dur="500"/>
                                        <p:tgtEl>
                                          <p:spTgt spid="396360"/>
                                        </p:tgtEl>
                                      </p:cBhvr>
                                    </p:animEffect>
                                  </p:childTnLst>
                                </p:cTn>
                              </p:par>
                              <p:par>
                                <p:cTn id="16" presetID="22" presetClass="entr" presetSubtype="1" fill="hold" nodeType="withEffect">
                                  <p:stCondLst>
                                    <p:cond delay="0"/>
                                  </p:stCondLst>
                                  <p:childTnLst>
                                    <p:set>
                                      <p:cBhvr>
                                        <p:cTn id="17" dur="1" fill="hold">
                                          <p:stCondLst>
                                            <p:cond delay="0"/>
                                          </p:stCondLst>
                                        </p:cTn>
                                        <p:tgtEl>
                                          <p:spTgt spid="396361"/>
                                        </p:tgtEl>
                                        <p:attrNameLst>
                                          <p:attrName>style.visibility</p:attrName>
                                        </p:attrNameLst>
                                      </p:cBhvr>
                                      <p:to>
                                        <p:strVal val="visible"/>
                                      </p:to>
                                    </p:set>
                                    <p:animEffect transition="in" filter="wipe(up)">
                                      <p:cBhvr>
                                        <p:cTn id="18" dur="500"/>
                                        <p:tgtEl>
                                          <p:spTgt spid="396361"/>
                                        </p:tgtEl>
                                      </p:cBhvr>
                                    </p:animEffect>
                                  </p:childTnLst>
                                </p:cTn>
                              </p:par>
                              <p:par>
                                <p:cTn id="19" presetID="22" presetClass="entr" presetSubtype="1" fill="hold" nodeType="withEffect">
                                  <p:stCondLst>
                                    <p:cond delay="0"/>
                                  </p:stCondLst>
                                  <p:childTnLst>
                                    <p:set>
                                      <p:cBhvr>
                                        <p:cTn id="20" dur="1" fill="hold">
                                          <p:stCondLst>
                                            <p:cond delay="0"/>
                                          </p:stCondLst>
                                        </p:cTn>
                                        <p:tgtEl>
                                          <p:spTgt spid="396362"/>
                                        </p:tgtEl>
                                        <p:attrNameLst>
                                          <p:attrName>style.visibility</p:attrName>
                                        </p:attrNameLst>
                                      </p:cBhvr>
                                      <p:to>
                                        <p:strVal val="visible"/>
                                      </p:to>
                                    </p:set>
                                    <p:animEffect transition="in" filter="wipe(up)">
                                      <p:cBhvr>
                                        <p:cTn id="21" dur="500"/>
                                        <p:tgtEl>
                                          <p:spTgt spid="3963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2" fill="hold" nodeType="clickEffect">
                                  <p:stCondLst>
                                    <p:cond delay="0"/>
                                  </p:stCondLst>
                                  <p:childTnLst>
                                    <p:set>
                                      <p:cBhvr>
                                        <p:cTn id="25" dur="1" fill="hold">
                                          <p:stCondLst>
                                            <p:cond delay="0"/>
                                          </p:stCondLst>
                                        </p:cTn>
                                        <p:tgtEl>
                                          <p:spTgt spid="396363"/>
                                        </p:tgtEl>
                                        <p:attrNameLst>
                                          <p:attrName>style.visibility</p:attrName>
                                        </p:attrNameLst>
                                      </p:cBhvr>
                                      <p:to>
                                        <p:strVal val="visible"/>
                                      </p:to>
                                    </p:set>
                                    <p:animEffect transition="in" filter="wipe(right)">
                                      <p:cBhvr>
                                        <p:cTn id="26" dur="500"/>
                                        <p:tgtEl>
                                          <p:spTgt spid="396363"/>
                                        </p:tgtEl>
                                      </p:cBhvr>
                                    </p:animEffect>
                                  </p:childTnLst>
                                </p:cTn>
                              </p:par>
                              <p:par>
                                <p:cTn id="27" presetID="22" presetClass="entr" presetSubtype="1" fill="hold" nodeType="withEffect">
                                  <p:stCondLst>
                                    <p:cond delay="0"/>
                                  </p:stCondLst>
                                  <p:childTnLst>
                                    <p:set>
                                      <p:cBhvr>
                                        <p:cTn id="28" dur="1" fill="hold">
                                          <p:stCondLst>
                                            <p:cond delay="0"/>
                                          </p:stCondLst>
                                        </p:cTn>
                                        <p:tgtEl>
                                          <p:spTgt spid="396365"/>
                                        </p:tgtEl>
                                        <p:attrNameLst>
                                          <p:attrName>style.visibility</p:attrName>
                                        </p:attrNameLst>
                                      </p:cBhvr>
                                      <p:to>
                                        <p:strVal val="visible"/>
                                      </p:to>
                                    </p:set>
                                    <p:animEffect transition="in" filter="wipe(up)">
                                      <p:cBhvr>
                                        <p:cTn id="29" dur="500"/>
                                        <p:tgtEl>
                                          <p:spTgt spid="396365"/>
                                        </p:tgtEl>
                                      </p:cBhvr>
                                    </p:animEffect>
                                  </p:childTnLst>
                                </p:cTn>
                              </p:par>
                              <p:par>
                                <p:cTn id="30" presetID="22" presetClass="entr" presetSubtype="1" fill="hold" nodeType="withEffect">
                                  <p:stCondLst>
                                    <p:cond delay="0"/>
                                  </p:stCondLst>
                                  <p:childTnLst>
                                    <p:set>
                                      <p:cBhvr>
                                        <p:cTn id="31" dur="1" fill="hold">
                                          <p:stCondLst>
                                            <p:cond delay="0"/>
                                          </p:stCondLst>
                                        </p:cTn>
                                        <p:tgtEl>
                                          <p:spTgt spid="396366"/>
                                        </p:tgtEl>
                                        <p:attrNameLst>
                                          <p:attrName>style.visibility</p:attrName>
                                        </p:attrNameLst>
                                      </p:cBhvr>
                                      <p:to>
                                        <p:strVal val="visible"/>
                                      </p:to>
                                    </p:set>
                                    <p:animEffect transition="in" filter="wipe(up)">
                                      <p:cBhvr>
                                        <p:cTn id="32" dur="500"/>
                                        <p:tgtEl>
                                          <p:spTgt spid="39636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396368"/>
                                        </p:tgtEl>
                                        <p:attrNameLst>
                                          <p:attrName>style.visibility</p:attrName>
                                        </p:attrNameLst>
                                      </p:cBhvr>
                                      <p:to>
                                        <p:strVal val="visible"/>
                                      </p:to>
                                    </p:set>
                                    <p:animEffect transition="in" filter="wipe(left)">
                                      <p:cBhvr>
                                        <p:cTn id="37" dur="500"/>
                                        <p:tgtEl>
                                          <p:spTgt spid="396368"/>
                                        </p:tgtEl>
                                      </p:cBhvr>
                                    </p:animEffect>
                                  </p:childTnLst>
                                </p:cTn>
                              </p:par>
                              <p:par>
                                <p:cTn id="38" presetID="22" presetClass="entr" presetSubtype="1" fill="hold" nodeType="withEffect">
                                  <p:stCondLst>
                                    <p:cond delay="0"/>
                                  </p:stCondLst>
                                  <p:childTnLst>
                                    <p:set>
                                      <p:cBhvr>
                                        <p:cTn id="39" dur="1" fill="hold">
                                          <p:stCondLst>
                                            <p:cond delay="0"/>
                                          </p:stCondLst>
                                        </p:cTn>
                                        <p:tgtEl>
                                          <p:spTgt spid="396369"/>
                                        </p:tgtEl>
                                        <p:attrNameLst>
                                          <p:attrName>style.visibility</p:attrName>
                                        </p:attrNameLst>
                                      </p:cBhvr>
                                      <p:to>
                                        <p:strVal val="visible"/>
                                      </p:to>
                                    </p:set>
                                    <p:animEffect transition="in" filter="wipe(up)">
                                      <p:cBhvr>
                                        <p:cTn id="40" dur="500"/>
                                        <p:tgtEl>
                                          <p:spTgt spid="396369"/>
                                        </p:tgtEl>
                                      </p:cBhvr>
                                    </p:animEffect>
                                  </p:childTnLst>
                                </p:cTn>
                              </p:par>
                              <p:par>
                                <p:cTn id="41" presetID="22" presetClass="entr" presetSubtype="1" fill="hold" nodeType="withEffect">
                                  <p:stCondLst>
                                    <p:cond delay="0"/>
                                  </p:stCondLst>
                                  <p:childTnLst>
                                    <p:set>
                                      <p:cBhvr>
                                        <p:cTn id="42" dur="1" fill="hold">
                                          <p:stCondLst>
                                            <p:cond delay="0"/>
                                          </p:stCondLst>
                                        </p:cTn>
                                        <p:tgtEl>
                                          <p:spTgt spid="396370"/>
                                        </p:tgtEl>
                                        <p:attrNameLst>
                                          <p:attrName>style.visibility</p:attrName>
                                        </p:attrNameLst>
                                      </p:cBhvr>
                                      <p:to>
                                        <p:strVal val="visible"/>
                                      </p:to>
                                    </p:set>
                                    <p:animEffect transition="in" filter="wipe(up)">
                                      <p:cBhvr>
                                        <p:cTn id="43" dur="500"/>
                                        <p:tgtEl>
                                          <p:spTgt spid="396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131</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top-10</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dirty="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141</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FBA5AF74-5288-89CA-9444-CD50A76E3B9D}"/>
              </a:ext>
            </a:extLst>
          </p:cNvPr>
          <p:cNvSpPr>
            <a:spLocks noGrp="1"/>
          </p:cNvSpPr>
          <p:nvPr>
            <p:ph idx="1"/>
          </p:nvPr>
        </p:nvSpPr>
        <p:spPr/>
        <p:txBody>
          <a:bodyPr/>
          <a:lstStyle/>
          <a:p>
            <a:r>
              <a:rPr lang="en-US" dirty="0"/>
              <a:t> More motivation scenarios in the textbook </a:t>
            </a:r>
            <a:r>
              <a:rPr lang="en-US" dirty="0">
                <a:solidFill>
                  <a:srgbClr val="C00000"/>
                </a:solidFill>
              </a:rPr>
              <a:t>(optional) </a:t>
            </a:r>
          </a:p>
          <a:p>
            <a:pPr lvl="1"/>
            <a:r>
              <a:rPr lang="en-US" dirty="0">
                <a:solidFill>
                  <a:srgbClr val="C00000"/>
                </a:solidFill>
              </a:rPr>
              <a:t>Queuing theory </a:t>
            </a:r>
            <a:r>
              <a:rPr lang="en-US" dirty="0"/>
              <a:t>(Internet as a connected graph, each router with a queue)</a:t>
            </a:r>
          </a:p>
        </p:txBody>
      </p:sp>
      <p:sp>
        <p:nvSpPr>
          <p:cNvPr id="2" name="Title 1">
            <a:extLst>
              <a:ext uri="{FF2B5EF4-FFF2-40B4-BE49-F238E27FC236}">
                <a16:creationId xmlns:a16="http://schemas.microsoft.com/office/drawing/2014/main" id="{C564D26A-D725-F944-881F-F41B3DAD69DD}"/>
              </a:ext>
            </a:extLst>
          </p:cNvPr>
          <p:cNvSpPr>
            <a:spLocks noGrp="1"/>
          </p:cNvSpPr>
          <p:nvPr>
            <p:ph type="title"/>
          </p:nvPr>
        </p:nvSpPr>
        <p:spPr/>
        <p:txBody>
          <a:bodyPr>
            <a:normAutofit/>
          </a:bodyPr>
          <a:lstStyle/>
          <a:p>
            <a:r>
              <a:rPr lang="en-US" sz="4400" dirty="0"/>
              <a:t>Causes/costs of congestion: more scenarios</a:t>
            </a:r>
            <a:endParaRPr lang="en-US" dirty="0"/>
          </a:p>
        </p:txBody>
      </p:sp>
      <p:sp>
        <p:nvSpPr>
          <p:cNvPr id="5" name="Slide Number Placeholder 4">
            <a:extLst>
              <a:ext uri="{FF2B5EF4-FFF2-40B4-BE49-F238E27FC236}">
                <a16:creationId xmlns:a16="http://schemas.microsoft.com/office/drawing/2014/main" id="{0316B3E8-EA38-6771-9F50-CCCDCAC5E3B6}"/>
              </a:ext>
            </a:extLst>
          </p:cNvPr>
          <p:cNvSpPr>
            <a:spLocks noGrp="1"/>
          </p:cNvSpPr>
          <p:nvPr>
            <p:ph type="sldNum" sz="quarter" idx="4"/>
          </p:nvPr>
        </p:nvSpPr>
        <p:spPr/>
        <p:txBody>
          <a:bodyPr/>
          <a:lstStyle/>
          <a:p>
            <a:r>
              <a:rPr lang="en-US"/>
              <a:t>Transport Layer: 3-</a:t>
            </a:r>
            <a:fld id="{C4204591-24BD-A542-B9D5-F8D8A88D2FEE}" type="slidenum">
              <a:rPr lang="en-US" smtClean="0"/>
              <a:pPr/>
              <a:t>143</a:t>
            </a:fld>
            <a:endParaRPr lang="en-US" dirty="0"/>
          </a:p>
        </p:txBody>
      </p:sp>
      <p:grpSp>
        <p:nvGrpSpPr>
          <p:cNvPr id="7" name="Group 6">
            <a:extLst>
              <a:ext uri="{FF2B5EF4-FFF2-40B4-BE49-F238E27FC236}">
                <a16:creationId xmlns:a16="http://schemas.microsoft.com/office/drawing/2014/main" id="{E42A2C41-2E1C-B1B9-A6AC-F258463F6801}"/>
              </a:ext>
            </a:extLst>
          </p:cNvPr>
          <p:cNvGrpSpPr/>
          <p:nvPr/>
        </p:nvGrpSpPr>
        <p:grpSpPr>
          <a:xfrm>
            <a:off x="1268146" y="5758087"/>
            <a:ext cx="8420101" cy="1336368"/>
            <a:chOff x="1054099" y="4728508"/>
            <a:chExt cx="8420101" cy="1336368"/>
          </a:xfrm>
        </p:grpSpPr>
        <p:sp>
          <p:nvSpPr>
            <p:cNvPr id="8" name="Rectangle 3">
              <a:extLst>
                <a:ext uri="{FF2B5EF4-FFF2-40B4-BE49-F238E27FC236}">
                  <a16:creationId xmlns:a16="http://schemas.microsoft.com/office/drawing/2014/main" id="{B2113025-3F2B-203C-67B7-61CBAF5D9C8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 name="Rectangle 4">
              <a:extLst>
                <a:ext uri="{FF2B5EF4-FFF2-40B4-BE49-F238E27FC236}">
                  <a16:creationId xmlns:a16="http://schemas.microsoft.com/office/drawing/2014/main" id="{AD7F62B7-34C6-4FE8-3BA0-0CE8AFEDA762}"/>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10" name="Picture 9">
              <a:extLst>
                <a:ext uri="{FF2B5EF4-FFF2-40B4-BE49-F238E27FC236}">
                  <a16:creationId xmlns:a16="http://schemas.microsoft.com/office/drawing/2014/main" id="{74D52C19-5672-F294-5B6A-D80AE8F921C4}"/>
                </a:ext>
              </a:extLst>
            </p:cNvPr>
            <p:cNvPicPr>
              <a:picLocks noChangeAspect="1"/>
            </p:cNvPicPr>
            <p:nvPr/>
          </p:nvPicPr>
          <p:blipFill>
            <a:blip r:embed="rId2"/>
            <a:stretch>
              <a:fillRect/>
            </a:stretch>
          </p:blipFill>
          <p:spPr>
            <a:xfrm>
              <a:off x="7734126" y="4728508"/>
              <a:ext cx="1657096" cy="1336368"/>
            </a:xfrm>
            <a:prstGeom prst="rect">
              <a:avLst/>
            </a:prstGeom>
          </p:spPr>
        </p:pic>
      </p:grpSp>
      <p:grpSp>
        <p:nvGrpSpPr>
          <p:cNvPr id="11" name="Group 10">
            <a:extLst>
              <a:ext uri="{FF2B5EF4-FFF2-40B4-BE49-F238E27FC236}">
                <a16:creationId xmlns:a16="http://schemas.microsoft.com/office/drawing/2014/main" id="{1F458E71-A640-E1E8-3C4F-C2464FE326E9}"/>
              </a:ext>
            </a:extLst>
          </p:cNvPr>
          <p:cNvGrpSpPr/>
          <p:nvPr/>
        </p:nvGrpSpPr>
        <p:grpSpPr>
          <a:xfrm>
            <a:off x="1320935" y="3085005"/>
            <a:ext cx="10080734" cy="1334789"/>
            <a:chOff x="1028700" y="1860299"/>
            <a:chExt cx="10080734" cy="1334789"/>
          </a:xfrm>
        </p:grpSpPr>
        <p:sp>
          <p:nvSpPr>
            <p:cNvPr id="12" name="Rectangle 4">
              <a:extLst>
                <a:ext uri="{FF2B5EF4-FFF2-40B4-BE49-F238E27FC236}">
                  <a16:creationId xmlns:a16="http://schemas.microsoft.com/office/drawing/2014/main" id="{08A47951-ADFA-D221-B776-B64456C870E1}"/>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13" name="Picture 12">
              <a:extLst>
                <a:ext uri="{FF2B5EF4-FFF2-40B4-BE49-F238E27FC236}">
                  <a16:creationId xmlns:a16="http://schemas.microsoft.com/office/drawing/2014/main" id="{DEA4686F-974E-D3FA-3F15-04383F42EF9D}"/>
                </a:ext>
              </a:extLst>
            </p:cNvPr>
            <p:cNvPicPr>
              <a:picLocks noChangeAspect="1"/>
            </p:cNvPicPr>
            <p:nvPr/>
          </p:nvPicPr>
          <p:blipFill>
            <a:blip r:embed="rId3"/>
            <a:stretch>
              <a:fillRect/>
            </a:stretch>
          </p:blipFill>
          <p:spPr>
            <a:xfrm>
              <a:off x="9451601" y="1860299"/>
              <a:ext cx="1402990" cy="1334789"/>
            </a:xfrm>
            <a:prstGeom prst="rect">
              <a:avLst/>
            </a:prstGeom>
          </p:spPr>
        </p:pic>
      </p:grpSp>
      <p:grpSp>
        <p:nvGrpSpPr>
          <p:cNvPr id="14" name="Group 13">
            <a:extLst>
              <a:ext uri="{FF2B5EF4-FFF2-40B4-BE49-F238E27FC236}">
                <a16:creationId xmlns:a16="http://schemas.microsoft.com/office/drawing/2014/main" id="{3A1E50E3-FB61-A372-D0DE-76CE1CF51DC4}"/>
              </a:ext>
            </a:extLst>
          </p:cNvPr>
          <p:cNvGrpSpPr/>
          <p:nvPr/>
        </p:nvGrpSpPr>
        <p:grpSpPr>
          <a:xfrm>
            <a:off x="1320935" y="4969230"/>
            <a:ext cx="9952137" cy="1463041"/>
            <a:chOff x="1041400" y="4167737"/>
            <a:chExt cx="9952137" cy="1463041"/>
          </a:xfrm>
        </p:grpSpPr>
        <p:sp>
          <p:nvSpPr>
            <p:cNvPr id="15" name="Rectangle 4">
              <a:extLst>
                <a:ext uri="{FF2B5EF4-FFF2-40B4-BE49-F238E27FC236}">
                  <a16:creationId xmlns:a16="http://schemas.microsoft.com/office/drawing/2014/main" id="{0669473B-FC37-67D6-6DFA-085E64225F9B}"/>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6" name="Picture 15">
              <a:extLst>
                <a:ext uri="{FF2B5EF4-FFF2-40B4-BE49-F238E27FC236}">
                  <a16:creationId xmlns:a16="http://schemas.microsoft.com/office/drawing/2014/main" id="{BAFD1ADA-FC24-50F3-6032-EA10D4CD4C50}"/>
                </a:ext>
              </a:extLst>
            </p:cNvPr>
            <p:cNvPicPr>
              <a:picLocks noChangeAspect="1"/>
            </p:cNvPicPr>
            <p:nvPr/>
          </p:nvPicPr>
          <p:blipFill>
            <a:blip r:embed="rId4"/>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E2BF1ED7-2D97-5568-2A5C-D8F2A20BBD92}"/>
              </a:ext>
            </a:extLst>
          </p:cNvPr>
          <p:cNvGrpSpPr/>
          <p:nvPr/>
        </p:nvGrpSpPr>
        <p:grpSpPr>
          <a:xfrm>
            <a:off x="1320935" y="3894606"/>
            <a:ext cx="8301120" cy="1447533"/>
            <a:chOff x="1041400" y="2983830"/>
            <a:chExt cx="8301120" cy="1447533"/>
          </a:xfrm>
        </p:grpSpPr>
        <p:sp>
          <p:nvSpPr>
            <p:cNvPr id="18" name="Rectangle 4">
              <a:extLst>
                <a:ext uri="{FF2B5EF4-FFF2-40B4-BE49-F238E27FC236}">
                  <a16:creationId xmlns:a16="http://schemas.microsoft.com/office/drawing/2014/main" id="{33BF1A0B-5C01-4554-7841-54CC368E3F54}"/>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9" name="Picture 18">
              <a:extLst>
                <a:ext uri="{FF2B5EF4-FFF2-40B4-BE49-F238E27FC236}">
                  <a16:creationId xmlns:a16="http://schemas.microsoft.com/office/drawing/2014/main" id="{1677CFEC-502D-E324-94FD-971C86953B1F}"/>
                </a:ext>
              </a:extLst>
            </p:cNvPr>
            <p:cNvPicPr>
              <a:picLocks noChangeAspect="1"/>
            </p:cNvPicPr>
            <p:nvPr/>
          </p:nvPicPr>
          <p:blipFill>
            <a:blip r:embed="rId5"/>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FE533186-6751-B153-1C3D-1885D1CC6278}"/>
              </a:ext>
            </a:extLst>
          </p:cNvPr>
          <p:cNvGrpSpPr/>
          <p:nvPr/>
        </p:nvGrpSpPr>
        <p:grpSpPr>
          <a:xfrm>
            <a:off x="1320935" y="2573438"/>
            <a:ext cx="8210815" cy="1330482"/>
            <a:chOff x="1041400" y="1190115"/>
            <a:chExt cx="8210815" cy="1330482"/>
          </a:xfrm>
        </p:grpSpPr>
        <p:sp>
          <p:nvSpPr>
            <p:cNvPr id="21" name="Rectangle 4">
              <a:extLst>
                <a:ext uri="{FF2B5EF4-FFF2-40B4-BE49-F238E27FC236}">
                  <a16:creationId xmlns:a16="http://schemas.microsoft.com/office/drawing/2014/main" id="{BFD6E102-A313-6BA8-706A-7EA24FC5214A}"/>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22" name="Picture 21">
              <a:extLst>
                <a:ext uri="{FF2B5EF4-FFF2-40B4-BE49-F238E27FC236}">
                  <a16:creationId xmlns:a16="http://schemas.microsoft.com/office/drawing/2014/main" id="{A107F8D0-F32F-5DFA-5A8F-F54FA87E2E2B}"/>
                </a:ext>
              </a:extLst>
            </p:cNvPr>
            <p:cNvPicPr>
              <a:picLocks noChangeAspect="1"/>
            </p:cNvPicPr>
            <p:nvPr/>
          </p:nvPicPr>
          <p:blipFill>
            <a:blip r:embed="rId6"/>
            <a:stretch>
              <a:fillRect/>
            </a:stretch>
          </p:blipFill>
          <p:spPr>
            <a:xfrm>
              <a:off x="7729084" y="1190115"/>
              <a:ext cx="1523131" cy="1330482"/>
            </a:xfrm>
            <a:prstGeom prst="rect">
              <a:avLst/>
            </a:prstGeom>
          </p:spPr>
        </p:pic>
      </p:grpSp>
    </p:spTree>
    <p:extLst>
      <p:ext uri="{BB962C8B-B14F-4D97-AF65-F5344CB8AC3E}">
        <p14:creationId xmlns:p14="http://schemas.microsoft.com/office/powerpoint/2010/main" val="1856818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fontScale="92500"/>
          </a:bodyPr>
          <a:lstStyle/>
          <a:p>
            <a:pPr>
              <a:buFont typeface="Wingdings" charset="0"/>
              <a:buNone/>
              <a:defRPr/>
            </a:pPr>
            <a:r>
              <a:rPr lang="en-US" sz="3200" dirty="0">
                <a:solidFill>
                  <a:srgbClr val="C00000"/>
                </a:solidFill>
              </a:rPr>
              <a:t>#1: 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a:t>
            </a:r>
            <a:r>
              <a:rPr lang="en-US" sz="3000" dirty="0" err="1"/>
              <a:t>DECbit</a:t>
            </a:r>
            <a:r>
              <a:rPr lang="en-US" sz="3000" dirty="0"/>
              <a: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#2: 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146</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C2C3A511-F3A1-E647-8C67-40DEF7C19324}"/>
              </a:ext>
            </a:extLst>
          </p:cNvPr>
          <p:cNvSpPr>
            <a:spLocks noGrp="1"/>
          </p:cNvSpPr>
          <p:nvPr>
            <p:ph idx="1"/>
          </p:nvPr>
        </p:nvSpPr>
        <p:spPr/>
        <p:txBody>
          <a:bodyPr/>
          <a:lstStyle/>
          <a:p>
            <a:pPr>
              <a:buFont typeface="Wingdings" charset="0"/>
              <a:buChar char="v"/>
              <a:defRPr/>
            </a:pPr>
            <a:r>
              <a:rPr lang="en-US" dirty="0"/>
              <a:t>Idea</a:t>
            </a:r>
          </a:p>
          <a:p>
            <a:pPr lvl="1">
              <a:buFont typeface="Wingdings" charset="0"/>
              <a:buChar char="§"/>
              <a:defRPr/>
            </a:pPr>
            <a:r>
              <a:rPr lang="en-US" dirty="0"/>
              <a:t>Assumes best-effort network </a:t>
            </a:r>
          </a:p>
          <a:p>
            <a:pPr lvl="1">
              <a:buFont typeface="Wingdings" charset="0"/>
              <a:buChar char="§"/>
              <a:defRPr/>
            </a:pPr>
            <a:r>
              <a:rPr lang="en-US" dirty="0"/>
              <a:t>Each source determines network capacity for itself</a:t>
            </a:r>
          </a:p>
          <a:p>
            <a:pPr lvl="1">
              <a:buFont typeface="Wingdings" charset="0"/>
              <a:buChar char="§"/>
              <a:defRPr/>
            </a:pPr>
            <a:r>
              <a:rPr lang="en-US" dirty="0"/>
              <a:t>Implicit feedback via ACKs or timeout events</a:t>
            </a:r>
          </a:p>
          <a:p>
            <a:pPr lvl="2">
              <a:buFont typeface="Wingdings" charset="0"/>
              <a:buChar char="§"/>
              <a:defRPr/>
            </a:pPr>
            <a:r>
              <a:rPr lang="en-US" dirty="0"/>
              <a:t>Feedback control system in practice</a:t>
            </a:r>
          </a:p>
          <a:p>
            <a:pPr lvl="1">
              <a:buFont typeface="Wingdings" charset="0"/>
              <a:buChar char="§"/>
              <a:defRPr/>
            </a:pPr>
            <a:r>
              <a:rPr lang="en-US" dirty="0"/>
              <a:t>ACKs pace transmission (self-clocking)</a:t>
            </a:r>
          </a:p>
          <a:p>
            <a:pPr marL="0" indent="0">
              <a:buNone/>
              <a:defRPr/>
            </a:pPr>
            <a:endParaRPr lang="en-US" dirty="0"/>
          </a:p>
          <a:p>
            <a:pPr>
              <a:buFont typeface="Wingdings" charset="0"/>
              <a:buChar char="v"/>
              <a:defRPr/>
            </a:pPr>
            <a:r>
              <a:rPr lang="en-US" dirty="0"/>
              <a:t>Challenge</a:t>
            </a:r>
          </a:p>
          <a:p>
            <a:pPr lvl="1">
              <a:buFont typeface="Wingdings" charset="0"/>
              <a:buChar char="§"/>
              <a:defRPr/>
            </a:pPr>
            <a:r>
              <a:rPr lang="en-US" dirty="0"/>
              <a:t>Determining </a:t>
            </a:r>
            <a:r>
              <a:rPr lang="en-US" dirty="0">
                <a:solidFill>
                  <a:srgbClr val="FF0000"/>
                </a:solidFill>
              </a:rPr>
              <a:t>initial</a:t>
            </a:r>
            <a:r>
              <a:rPr lang="en-US" dirty="0"/>
              <a:t> available capacity</a:t>
            </a:r>
          </a:p>
          <a:p>
            <a:pPr lvl="1">
              <a:buFont typeface="Wingdings" charset="0"/>
              <a:buChar char="§"/>
              <a:defRPr/>
            </a:pPr>
            <a:r>
              <a:rPr lang="en-US" dirty="0"/>
              <a:t>Adjusting to changes in capacity in </a:t>
            </a:r>
            <a:r>
              <a:rPr lang="en-US" dirty="0">
                <a:solidFill>
                  <a:srgbClr val="FF0000"/>
                </a:solidFill>
              </a:rPr>
              <a:t>a timely </a:t>
            </a:r>
            <a:r>
              <a:rPr lang="en-US" dirty="0"/>
              <a:t>manner</a:t>
            </a:r>
          </a:p>
        </p:txBody>
      </p:sp>
      <p:sp>
        <p:nvSpPr>
          <p:cNvPr id="205825" name="Title 1">
            <a:extLst>
              <a:ext uri="{FF2B5EF4-FFF2-40B4-BE49-F238E27FC236}">
                <a16:creationId xmlns:a16="http://schemas.microsoft.com/office/drawing/2014/main" id="{987EEEDE-F6B6-5840-8E3A-0859BECA6F19}"/>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2" name="Slide Number Placeholder 2">
            <a:extLst>
              <a:ext uri="{FF2B5EF4-FFF2-40B4-BE49-F238E27FC236}">
                <a16:creationId xmlns:a16="http://schemas.microsoft.com/office/drawing/2014/main" id="{62758754-4CAE-2C5C-8BEE-F0FB4ADF18F1}"/>
              </a:ext>
            </a:extLst>
          </p:cNvPr>
          <p:cNvSpPr>
            <a:spLocks noGrp="1"/>
          </p:cNvSpPr>
          <p:nvPr>
            <p:ph type="sldNum" sz="quarter" idx="4"/>
          </p:nvPr>
        </p:nvSpPr>
        <p:spPr/>
        <p:txBody>
          <a:bodyPr/>
          <a:lstStyle/>
          <a:p>
            <a:r>
              <a:rPr lang="en-US" dirty="0"/>
              <a:t>Transport Layer: 3-</a:t>
            </a:r>
            <a:fld id="{C4204591-24BD-A542-B9D5-F8D8A88D2FEE}" type="slidenum">
              <a:rPr lang="en-US" smtClean="0"/>
              <a:pPr/>
              <a:t>147</a:t>
            </a:fld>
            <a:endParaRPr lang="en-US" dirty="0"/>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DEB01B-BF96-6144-ADC5-17554DF2D760}"/>
              </a:ext>
            </a:extLst>
          </p:cNvPr>
          <p:cNvSpPr>
            <a:spLocks noGrp="1"/>
          </p:cNvSpPr>
          <p:nvPr>
            <p:ph type="title"/>
          </p:nvPr>
        </p:nvSpPr>
        <p:spPr/>
        <p:txBody>
          <a:bodyPr/>
          <a:lstStyle/>
          <a:p>
            <a:r>
              <a:rPr lang="en-US" dirty="0"/>
              <a:t>TCP Congestion Control</a:t>
            </a:r>
          </a:p>
        </p:txBody>
      </p:sp>
      <p:sp>
        <p:nvSpPr>
          <p:cNvPr id="3" name="Content Placeholder 2">
            <a:extLst>
              <a:ext uri="{FF2B5EF4-FFF2-40B4-BE49-F238E27FC236}">
                <a16:creationId xmlns:a16="http://schemas.microsoft.com/office/drawing/2014/main" id="{5721DCFE-0045-284A-ACB7-BA436A8704A0}"/>
              </a:ext>
            </a:extLst>
          </p:cNvPr>
          <p:cNvSpPr>
            <a:spLocks noGrp="1"/>
          </p:cNvSpPr>
          <p:nvPr>
            <p:ph idx="1"/>
          </p:nvPr>
        </p:nvSpPr>
        <p:spPr/>
        <p:txBody>
          <a:bodyPr>
            <a:normAutofit/>
          </a:bodyPr>
          <a:lstStyle/>
          <a:p>
            <a:r>
              <a:rPr lang="en-US" dirty="0"/>
              <a:t>Assumptions for congestion control</a:t>
            </a:r>
          </a:p>
          <a:p>
            <a:pPr lvl="1"/>
            <a:r>
              <a:rPr lang="en-US" dirty="0"/>
              <a:t>TCP pipelined reliable data transfer (SR in the common cases)</a:t>
            </a:r>
          </a:p>
          <a:p>
            <a:pPr lvl="1"/>
            <a:r>
              <a:rPr lang="en-US" dirty="0"/>
              <a:t>Works with TCP flow control</a:t>
            </a:r>
          </a:p>
          <a:p>
            <a:pPr lvl="1"/>
            <a:r>
              <a:rPr lang="en-US" b="1" i="1" u="sng" dirty="0"/>
              <a:t>All losses of TCP segments </a:t>
            </a:r>
            <a:r>
              <a:rPr lang="en-US" dirty="0"/>
              <a:t>are due to Internet </a:t>
            </a:r>
            <a:r>
              <a:rPr lang="en-US" b="1" i="1" dirty="0"/>
              <a:t>congestion</a:t>
            </a:r>
          </a:p>
          <a:p>
            <a:pPr lvl="2"/>
            <a:r>
              <a:rPr lang="en-US" dirty="0"/>
              <a:t>Ignore the transmission errors (since link quality is good in general)</a:t>
            </a:r>
          </a:p>
          <a:p>
            <a:r>
              <a:rPr lang="en-US" dirty="0"/>
              <a:t>Mechanism: Window-based congestion control</a:t>
            </a:r>
          </a:p>
          <a:p>
            <a:pPr lvl="1"/>
            <a:r>
              <a:rPr lang="en-US" dirty="0"/>
              <a:t>Adjust the window size for SR to change the TCP sending rate</a:t>
            </a:r>
          </a:p>
          <a:p>
            <a:r>
              <a:rPr lang="en-US" altLang="en-US" dirty="0">
                <a:ea typeface="ＭＳ Ｐゴシック" panose="020B0600070205080204" pitchFamily="34" charset="-128"/>
              </a:rPr>
              <a:t>Changes in congestion window size (</a:t>
            </a:r>
            <a:r>
              <a:rPr lang="en-US" altLang="en-US" dirty="0" err="1">
                <a:solidFill>
                  <a:srgbClr val="C00000"/>
                </a:solidFill>
                <a:ea typeface="ＭＳ Ｐゴシック" panose="020B0600070205080204" pitchFamily="34" charset="-128"/>
              </a:rPr>
              <a:t>cwnd</a:t>
            </a:r>
            <a:r>
              <a:rPr lang="en-US" altLang="en-US" dirty="0">
                <a:ea typeface="ＭＳ Ｐゴシック" panose="020B0600070205080204" pitchFamily="34" charset="-128"/>
              </a:rPr>
              <a:t>)</a:t>
            </a:r>
          </a:p>
          <a:p>
            <a:pPr lvl="2"/>
            <a:r>
              <a:rPr lang="en-US" altLang="en-US" dirty="0">
                <a:solidFill>
                  <a:srgbClr val="C00000"/>
                </a:solidFill>
                <a:ea typeface="ＭＳ Ｐゴシック" panose="020B0600070205080204" pitchFamily="34" charset="-128"/>
              </a:rPr>
              <a:t>Slow increases </a:t>
            </a:r>
            <a:r>
              <a:rPr lang="en-US" altLang="en-US" dirty="0">
                <a:ea typeface="ＭＳ Ｐゴシック" panose="020B0600070205080204" pitchFamily="34" charset="-128"/>
              </a:rPr>
              <a:t>to absorb new bandwidth</a:t>
            </a:r>
          </a:p>
          <a:p>
            <a:pPr lvl="2"/>
            <a:r>
              <a:rPr lang="en-US" altLang="en-US" dirty="0">
                <a:ea typeface="ＭＳ Ｐゴシック" panose="020B0600070205080204" pitchFamily="34" charset="-128"/>
              </a:rPr>
              <a:t>Quick decreases to eliminate congestion</a:t>
            </a:r>
          </a:p>
          <a:p>
            <a:pPr marL="463550" lvl="1" indent="0">
              <a:buNone/>
            </a:pPr>
            <a:endParaRPr lang="en-US" dirty="0"/>
          </a:p>
          <a:p>
            <a:pPr lvl="1"/>
            <a:endParaRPr lang="en-US" dirty="0"/>
          </a:p>
        </p:txBody>
      </p:sp>
      <p:sp>
        <p:nvSpPr>
          <p:cNvPr id="5" name="Slide Number Placeholder 2">
            <a:extLst>
              <a:ext uri="{FF2B5EF4-FFF2-40B4-BE49-F238E27FC236}">
                <a16:creationId xmlns:a16="http://schemas.microsoft.com/office/drawing/2014/main" id="{10AF0E36-3000-F613-485C-E390A4BB67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148</a:t>
            </a:fld>
            <a:endParaRPr lang="en-US" dirty="0"/>
          </a:p>
        </p:txBody>
      </p:sp>
    </p:spTree>
    <p:extLst>
      <p:ext uri="{BB962C8B-B14F-4D97-AF65-F5344CB8AC3E}">
        <p14:creationId xmlns:p14="http://schemas.microsoft.com/office/powerpoint/2010/main" val="103206678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Title 1">
            <a:extLst>
              <a:ext uri="{FF2B5EF4-FFF2-40B4-BE49-F238E27FC236}">
                <a16:creationId xmlns:a16="http://schemas.microsoft.com/office/drawing/2014/main" id="{D1138C53-7C88-AEAA-16D0-5E693B1409FE}"/>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37890" name="Rectangle 3">
            <a:extLst>
              <a:ext uri="{FF2B5EF4-FFF2-40B4-BE49-F238E27FC236}">
                <a16:creationId xmlns:a16="http://schemas.microsoft.com/office/drawing/2014/main" id="{0EAD356E-B855-DA47-1FB7-6BA8F258794F}"/>
              </a:ext>
            </a:extLst>
          </p:cNvPr>
          <p:cNvSpPr>
            <a:spLocks noChangeArrowheads="1"/>
          </p:cNvSpPr>
          <p:nvPr/>
        </p:nvSpPr>
        <p:spPr bwMode="auto">
          <a:xfrm>
            <a:off x="1676401" y="1333500"/>
            <a:ext cx="5484813" cy="3581400"/>
          </a:xfrm>
          <a:prstGeom prst="rect">
            <a:avLst/>
          </a:prstGeom>
          <a:noFill/>
          <a:ln>
            <a:noFill/>
          </a:ln>
        </p:spPr>
        <p:txBody>
          <a:bodyPr/>
          <a:lstStyle/>
          <a:p>
            <a:pPr marL="342900" indent="-342900">
              <a:spcBef>
                <a:spcPct val="20000"/>
              </a:spcBef>
              <a:buClr>
                <a:schemeClr val="accent2"/>
              </a:buClr>
              <a:buSzPct val="85000"/>
              <a:buFont typeface="ZapfDingbats" charset="0"/>
              <a:buChar char="r"/>
              <a:defRPr/>
            </a:pPr>
            <a:r>
              <a:rPr lang="en-US" sz="2800" dirty="0">
                <a:latin typeface="Calibri" charset="0"/>
                <a:ea typeface="ＭＳ Ｐゴシック" charset="0"/>
                <a:cs typeface="Calibri" charset="0"/>
              </a:rPr>
              <a:t>sender limits transmission:</a:t>
            </a: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rPr>
              <a:t>  </a:t>
            </a:r>
            <a:r>
              <a:rPr lang="en-US" sz="2400" b="1" dirty="0" err="1">
                <a:solidFill>
                  <a:srgbClr val="FF0000"/>
                </a:solidFill>
                <a:latin typeface="Calibri" charset="0"/>
                <a:ea typeface="ＭＳ Ｐゴシック" charset="0"/>
                <a:cs typeface="Calibri" charset="0"/>
              </a:rPr>
              <a:t>LastByteSent-LastByteAcked</a:t>
            </a:r>
            <a:endParaRPr lang="en-US" sz="2400" b="1" dirty="0">
              <a:solidFill>
                <a:srgbClr val="FF0000"/>
              </a:solidFill>
              <a:latin typeface="Calibri" charset="0"/>
              <a:ea typeface="ＭＳ Ｐゴシック" charset="0"/>
              <a:cs typeface="Calibri" charset="0"/>
            </a:endParaRP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sym typeface="Symbol" charset="0"/>
              </a:rPr>
              <a:t>                    </a:t>
            </a:r>
            <a:r>
              <a:rPr lang="en-US" sz="2400" b="1" dirty="0" err="1">
                <a:solidFill>
                  <a:srgbClr val="FF0000"/>
                </a:solidFill>
                <a:latin typeface="Calibri" charset="0"/>
                <a:ea typeface="ＭＳ Ｐゴシック" charset="0"/>
                <a:cs typeface="Calibri" charset="0"/>
                <a:sym typeface="Symbol" charset="0"/>
              </a:rPr>
              <a:t>cwnd</a:t>
            </a:r>
            <a:endParaRPr lang="en-US" sz="2400" b="1" dirty="0">
              <a:solidFill>
                <a:srgbClr val="FF0000"/>
              </a:solidFill>
              <a:latin typeface="Calibri" charset="0"/>
              <a:ea typeface="ＭＳ Ｐゴシック" charset="0"/>
              <a:cs typeface="Calibri" charset="0"/>
              <a:sym typeface="Symbol"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a:spcBef>
                <a:spcPct val="20000"/>
              </a:spcBef>
              <a:buClr>
                <a:schemeClr val="accent2"/>
              </a:buClr>
              <a:buSzPct val="85000"/>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r>
              <a:rPr lang="en-US" sz="2800" b="1" dirty="0" err="1">
                <a:latin typeface="Calibri" charset="0"/>
                <a:ea typeface="ＭＳ Ｐゴシック" charset="0"/>
                <a:cs typeface="Calibri" charset="0"/>
              </a:rPr>
              <a:t>cwnd</a:t>
            </a:r>
            <a:r>
              <a:rPr lang="en-US" sz="2800" dirty="0">
                <a:latin typeface="Calibri" charset="0"/>
                <a:ea typeface="ＭＳ Ｐゴシック" charset="0"/>
                <a:cs typeface="Calibri" charset="0"/>
              </a:rPr>
              <a:t> is dynamic, function of perceived network congestion</a:t>
            </a: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p:txBody>
      </p:sp>
      <p:sp>
        <p:nvSpPr>
          <p:cNvPr id="186371" name="Rectangle 4">
            <a:extLst>
              <a:ext uri="{FF2B5EF4-FFF2-40B4-BE49-F238E27FC236}">
                <a16:creationId xmlns:a16="http://schemas.microsoft.com/office/drawing/2014/main" id="{B566B6F6-CC47-69C3-F212-D30F755A2C1C}"/>
              </a:ext>
            </a:extLst>
          </p:cNvPr>
          <p:cNvSpPr>
            <a:spLocks noChangeArrowheads="1"/>
          </p:cNvSpPr>
          <p:nvPr/>
        </p:nvSpPr>
        <p:spPr bwMode="auto">
          <a:xfrm>
            <a:off x="6392864" y="1323975"/>
            <a:ext cx="427513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None/>
            </a:pPr>
            <a:r>
              <a:rPr lang="en-US" altLang="en-US" sz="2800" u="sng">
                <a:solidFill>
                  <a:srgbClr val="FF0000"/>
                </a:solidFill>
              </a:rPr>
              <a:t>How does  sender perceive congestion?</a:t>
            </a:r>
            <a:endParaRPr lang="en-US" altLang="en-US" sz="2800"/>
          </a:p>
          <a:p>
            <a:pPr>
              <a:lnSpc>
                <a:spcPct val="100000"/>
              </a:lnSpc>
              <a:buClr>
                <a:schemeClr val="accent2"/>
              </a:buClr>
              <a:buSzPct val="85000"/>
              <a:buFont typeface="ZapfDingbats"/>
              <a:buChar char="r"/>
            </a:pPr>
            <a:r>
              <a:rPr lang="en-US" altLang="en-US" sz="2800"/>
              <a:t>loss event = timeout </a:t>
            </a:r>
            <a:r>
              <a:rPr lang="en-US" altLang="en-US" sz="2800" i="1"/>
              <a:t>or</a:t>
            </a:r>
            <a:r>
              <a:rPr lang="en-US" altLang="en-US" sz="2800"/>
              <a:t> 3 duplicate acks</a:t>
            </a:r>
          </a:p>
          <a:p>
            <a:pPr>
              <a:lnSpc>
                <a:spcPct val="100000"/>
              </a:lnSpc>
              <a:buClr>
                <a:schemeClr val="accent2"/>
              </a:buClr>
              <a:buSzPct val="85000"/>
              <a:buFont typeface="ZapfDingbats"/>
              <a:buChar char="r"/>
            </a:pPr>
            <a:r>
              <a:rPr lang="en-US" altLang="en-US" sz="2800"/>
              <a:t>TCP sender reduces rate (</a:t>
            </a:r>
            <a:r>
              <a:rPr lang="en-US" altLang="en-US" sz="2800" b="1"/>
              <a:t>cwnd</a:t>
            </a:r>
            <a:r>
              <a:rPr lang="en-US" altLang="en-US" sz="2800"/>
              <a:t>) after loss event</a:t>
            </a:r>
          </a:p>
          <a:p>
            <a:pPr>
              <a:lnSpc>
                <a:spcPct val="100000"/>
              </a:lnSpc>
              <a:buClr>
                <a:schemeClr val="accent2"/>
              </a:buClr>
              <a:buSzPct val="85000"/>
              <a:buFont typeface="ZapfDingbats"/>
              <a:buNone/>
            </a:pPr>
            <a:r>
              <a:rPr lang="en-US" altLang="en-US" sz="2800" u="sng">
                <a:solidFill>
                  <a:srgbClr val="FF0000"/>
                </a:solidFill>
              </a:rPr>
              <a:t>three mechanisms:</a:t>
            </a:r>
            <a:endParaRPr lang="en-US" altLang="en-US" sz="2800"/>
          </a:p>
          <a:p>
            <a:pPr lvl="1">
              <a:lnSpc>
                <a:spcPct val="100000"/>
              </a:lnSpc>
              <a:buClr>
                <a:schemeClr val="accent2"/>
              </a:buClr>
              <a:buSzPct val="75000"/>
              <a:buFont typeface="ZapfDingbats"/>
              <a:buChar char="m"/>
            </a:pPr>
            <a:r>
              <a:rPr lang="en-US" altLang="en-US" sz="2400"/>
              <a:t>AIMD: how to grow cwnd</a:t>
            </a:r>
          </a:p>
          <a:p>
            <a:pPr lvl="1">
              <a:lnSpc>
                <a:spcPct val="100000"/>
              </a:lnSpc>
              <a:buClr>
                <a:schemeClr val="accent2"/>
              </a:buClr>
              <a:buSzPct val="75000"/>
              <a:buFont typeface="ZapfDingbats"/>
              <a:buChar char="m"/>
            </a:pPr>
            <a:r>
              <a:rPr lang="en-US" altLang="en-US" sz="2400"/>
              <a:t>slow start: startup</a:t>
            </a:r>
          </a:p>
          <a:p>
            <a:pPr lvl="1">
              <a:lnSpc>
                <a:spcPct val="100000"/>
              </a:lnSpc>
              <a:buClr>
                <a:schemeClr val="accent2"/>
              </a:buClr>
              <a:buSzPct val="75000"/>
              <a:buFont typeface="ZapfDingbats"/>
              <a:buChar char="m"/>
            </a:pPr>
            <a:r>
              <a:rPr lang="en-US" altLang="en-US" sz="2400"/>
              <a:t>conservative after loss (timeout, duplicate ACKs) events</a:t>
            </a:r>
          </a:p>
        </p:txBody>
      </p:sp>
      <p:sp>
        <p:nvSpPr>
          <p:cNvPr id="186372" name="Rectangle 12">
            <a:extLst>
              <a:ext uri="{FF2B5EF4-FFF2-40B4-BE49-F238E27FC236}">
                <a16:creationId xmlns:a16="http://schemas.microsoft.com/office/drawing/2014/main" id="{0F3758B5-FD71-A7B1-08B5-808D1708DC6E}"/>
              </a:ext>
            </a:extLst>
          </p:cNvPr>
          <p:cNvSpPr>
            <a:spLocks noChangeArrowheads="1"/>
          </p:cNvSpPr>
          <p:nvPr/>
        </p:nvSpPr>
        <p:spPr bwMode="auto">
          <a:xfrm>
            <a:off x="2468564" y="3468688"/>
            <a:ext cx="65087" cy="622300"/>
          </a:xfrm>
          <a:prstGeom prst="rect">
            <a:avLst/>
          </a:prstGeom>
          <a:gradFill rotWithShape="1">
            <a:gsLst>
              <a:gs pos="0">
                <a:schemeClr val="bg1"/>
              </a:gs>
              <a:gs pos="100000">
                <a:srgbClr val="33CC33"/>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3" name="Rectangle 13">
            <a:extLst>
              <a:ext uri="{FF2B5EF4-FFF2-40B4-BE49-F238E27FC236}">
                <a16:creationId xmlns:a16="http://schemas.microsoft.com/office/drawing/2014/main" id="{BA9245C8-F28B-A46F-7F20-1F516D3237A2}"/>
              </a:ext>
            </a:extLst>
          </p:cNvPr>
          <p:cNvSpPr>
            <a:spLocks noChangeArrowheads="1"/>
          </p:cNvSpPr>
          <p:nvPr/>
        </p:nvSpPr>
        <p:spPr bwMode="auto">
          <a:xfrm>
            <a:off x="2565400" y="3470275"/>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4" name="Rectangle 14">
            <a:extLst>
              <a:ext uri="{FF2B5EF4-FFF2-40B4-BE49-F238E27FC236}">
                <a16:creationId xmlns:a16="http://schemas.microsoft.com/office/drawing/2014/main" id="{5A68506F-EE62-2A05-5355-BCD862BEF2A1}"/>
              </a:ext>
            </a:extLst>
          </p:cNvPr>
          <p:cNvSpPr>
            <a:spLocks noChangeArrowheads="1"/>
          </p:cNvSpPr>
          <p:nvPr/>
        </p:nvSpPr>
        <p:spPr bwMode="auto">
          <a:xfrm>
            <a:off x="2663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5" name="Rectangle 15">
            <a:extLst>
              <a:ext uri="{FF2B5EF4-FFF2-40B4-BE49-F238E27FC236}">
                <a16:creationId xmlns:a16="http://schemas.microsoft.com/office/drawing/2014/main" id="{5CE048CF-E6BE-D1ED-EAF6-57C20E524E77}"/>
              </a:ext>
            </a:extLst>
          </p:cNvPr>
          <p:cNvSpPr>
            <a:spLocks noChangeArrowheads="1"/>
          </p:cNvSpPr>
          <p:nvPr/>
        </p:nvSpPr>
        <p:spPr bwMode="auto">
          <a:xfrm>
            <a:off x="276066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6" name="Rectangle 16">
            <a:extLst>
              <a:ext uri="{FF2B5EF4-FFF2-40B4-BE49-F238E27FC236}">
                <a16:creationId xmlns:a16="http://schemas.microsoft.com/office/drawing/2014/main" id="{EB402BAF-7849-FD2F-AE55-B4A7191F231D}"/>
              </a:ext>
            </a:extLst>
          </p:cNvPr>
          <p:cNvSpPr>
            <a:spLocks noChangeArrowheads="1"/>
          </p:cNvSpPr>
          <p:nvPr/>
        </p:nvSpPr>
        <p:spPr bwMode="auto">
          <a:xfrm>
            <a:off x="285591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7" name="Rectangle 17">
            <a:extLst>
              <a:ext uri="{FF2B5EF4-FFF2-40B4-BE49-F238E27FC236}">
                <a16:creationId xmlns:a16="http://schemas.microsoft.com/office/drawing/2014/main" id="{CED5EAA7-415A-D8FA-F9F9-73B748381D6A}"/>
              </a:ext>
            </a:extLst>
          </p:cNvPr>
          <p:cNvSpPr>
            <a:spLocks noChangeArrowheads="1"/>
          </p:cNvSpPr>
          <p:nvPr/>
        </p:nvSpPr>
        <p:spPr bwMode="auto">
          <a:xfrm>
            <a:off x="2952750"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8" name="Rectangle 18">
            <a:extLst>
              <a:ext uri="{FF2B5EF4-FFF2-40B4-BE49-F238E27FC236}">
                <a16:creationId xmlns:a16="http://schemas.microsoft.com/office/drawing/2014/main" id="{547477CC-46A1-310C-A84B-950FA377A048}"/>
              </a:ext>
            </a:extLst>
          </p:cNvPr>
          <p:cNvSpPr>
            <a:spLocks noChangeArrowheads="1"/>
          </p:cNvSpPr>
          <p:nvPr/>
        </p:nvSpPr>
        <p:spPr bwMode="auto">
          <a:xfrm>
            <a:off x="3044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9" name="Rectangle 19">
            <a:extLst>
              <a:ext uri="{FF2B5EF4-FFF2-40B4-BE49-F238E27FC236}">
                <a16:creationId xmlns:a16="http://schemas.microsoft.com/office/drawing/2014/main" id="{425DE12A-7987-D788-B6D6-BFFDD9B98E15}"/>
              </a:ext>
            </a:extLst>
          </p:cNvPr>
          <p:cNvSpPr>
            <a:spLocks noChangeArrowheads="1"/>
          </p:cNvSpPr>
          <p:nvPr/>
        </p:nvSpPr>
        <p:spPr bwMode="auto">
          <a:xfrm>
            <a:off x="314007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0" name="Rectangle 20">
            <a:extLst>
              <a:ext uri="{FF2B5EF4-FFF2-40B4-BE49-F238E27FC236}">
                <a16:creationId xmlns:a16="http://schemas.microsoft.com/office/drawing/2014/main" id="{04F2B206-490C-6B21-4A42-56877F6E8C44}"/>
              </a:ext>
            </a:extLst>
          </p:cNvPr>
          <p:cNvSpPr>
            <a:spLocks noChangeArrowheads="1"/>
          </p:cNvSpPr>
          <p:nvPr/>
        </p:nvSpPr>
        <p:spPr bwMode="auto">
          <a:xfrm>
            <a:off x="32353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1" name="Rectangle 21">
            <a:extLst>
              <a:ext uri="{FF2B5EF4-FFF2-40B4-BE49-F238E27FC236}">
                <a16:creationId xmlns:a16="http://schemas.microsoft.com/office/drawing/2014/main" id="{89201780-A40C-25A4-2BCB-B66A44C55FEC}"/>
              </a:ext>
            </a:extLst>
          </p:cNvPr>
          <p:cNvSpPr>
            <a:spLocks noChangeArrowheads="1"/>
          </p:cNvSpPr>
          <p:nvPr/>
        </p:nvSpPr>
        <p:spPr bwMode="auto">
          <a:xfrm>
            <a:off x="3341689"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2" name="Rectangle 22">
            <a:extLst>
              <a:ext uri="{FF2B5EF4-FFF2-40B4-BE49-F238E27FC236}">
                <a16:creationId xmlns:a16="http://schemas.microsoft.com/office/drawing/2014/main" id="{63FBC89B-FDB7-0B9C-F08A-4278B7088582}"/>
              </a:ext>
            </a:extLst>
          </p:cNvPr>
          <p:cNvSpPr>
            <a:spLocks noChangeArrowheads="1"/>
          </p:cNvSpPr>
          <p:nvPr/>
        </p:nvSpPr>
        <p:spPr bwMode="auto">
          <a:xfrm>
            <a:off x="3440114" y="3470275"/>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3" name="Rectangle 23">
            <a:extLst>
              <a:ext uri="{FF2B5EF4-FFF2-40B4-BE49-F238E27FC236}">
                <a16:creationId xmlns:a16="http://schemas.microsoft.com/office/drawing/2014/main" id="{5824E6CF-E83C-D203-AB14-BC5DBDC3A353}"/>
              </a:ext>
            </a:extLst>
          </p:cNvPr>
          <p:cNvSpPr>
            <a:spLocks noChangeArrowheads="1"/>
          </p:cNvSpPr>
          <p:nvPr/>
        </p:nvSpPr>
        <p:spPr bwMode="auto">
          <a:xfrm>
            <a:off x="3536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4" name="Rectangle 24">
            <a:extLst>
              <a:ext uri="{FF2B5EF4-FFF2-40B4-BE49-F238E27FC236}">
                <a16:creationId xmlns:a16="http://schemas.microsoft.com/office/drawing/2014/main" id="{5ECA6AA4-D96C-1DAC-B559-74E35901040F}"/>
              </a:ext>
            </a:extLst>
          </p:cNvPr>
          <p:cNvSpPr>
            <a:spLocks noChangeArrowheads="1"/>
          </p:cNvSpPr>
          <p:nvPr/>
        </p:nvSpPr>
        <p:spPr bwMode="auto">
          <a:xfrm>
            <a:off x="36337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5" name="Rectangle 25">
            <a:extLst>
              <a:ext uri="{FF2B5EF4-FFF2-40B4-BE49-F238E27FC236}">
                <a16:creationId xmlns:a16="http://schemas.microsoft.com/office/drawing/2014/main" id="{DBF72B1D-E1C3-B90C-A633-CE6894850EB3}"/>
              </a:ext>
            </a:extLst>
          </p:cNvPr>
          <p:cNvSpPr>
            <a:spLocks noChangeArrowheads="1"/>
          </p:cNvSpPr>
          <p:nvPr/>
        </p:nvSpPr>
        <p:spPr bwMode="auto">
          <a:xfrm>
            <a:off x="373062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6" name="Rectangle 26">
            <a:extLst>
              <a:ext uri="{FF2B5EF4-FFF2-40B4-BE49-F238E27FC236}">
                <a16:creationId xmlns:a16="http://schemas.microsoft.com/office/drawing/2014/main" id="{38CC5C8E-21B7-E151-DDE5-CA7B2650EC4C}"/>
              </a:ext>
            </a:extLst>
          </p:cNvPr>
          <p:cNvSpPr>
            <a:spLocks noChangeArrowheads="1"/>
          </p:cNvSpPr>
          <p:nvPr/>
        </p:nvSpPr>
        <p:spPr bwMode="auto">
          <a:xfrm>
            <a:off x="382587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7" name="Rectangle 27">
            <a:extLst>
              <a:ext uri="{FF2B5EF4-FFF2-40B4-BE49-F238E27FC236}">
                <a16:creationId xmlns:a16="http://schemas.microsoft.com/office/drawing/2014/main" id="{5DC63F9D-E5F0-22D8-0EF2-527277FCAC0C}"/>
              </a:ext>
            </a:extLst>
          </p:cNvPr>
          <p:cNvSpPr>
            <a:spLocks noChangeArrowheads="1"/>
          </p:cNvSpPr>
          <p:nvPr/>
        </p:nvSpPr>
        <p:spPr bwMode="auto">
          <a:xfrm>
            <a:off x="3917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8" name="Rectangle 28">
            <a:extLst>
              <a:ext uri="{FF2B5EF4-FFF2-40B4-BE49-F238E27FC236}">
                <a16:creationId xmlns:a16="http://schemas.microsoft.com/office/drawing/2014/main" id="{6FD318B3-5F03-56B3-19EC-DF26C51579E6}"/>
              </a:ext>
            </a:extLst>
          </p:cNvPr>
          <p:cNvSpPr>
            <a:spLocks noChangeArrowheads="1"/>
          </p:cNvSpPr>
          <p:nvPr/>
        </p:nvSpPr>
        <p:spPr bwMode="auto">
          <a:xfrm>
            <a:off x="401320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9" name="Rectangle 29">
            <a:extLst>
              <a:ext uri="{FF2B5EF4-FFF2-40B4-BE49-F238E27FC236}">
                <a16:creationId xmlns:a16="http://schemas.microsoft.com/office/drawing/2014/main" id="{C34DA3BA-2897-7356-34EC-126E1615EE2B}"/>
              </a:ext>
            </a:extLst>
          </p:cNvPr>
          <p:cNvSpPr>
            <a:spLocks noChangeArrowheads="1"/>
          </p:cNvSpPr>
          <p:nvPr/>
        </p:nvSpPr>
        <p:spPr bwMode="auto">
          <a:xfrm>
            <a:off x="41100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0" name="Rectangle 30">
            <a:extLst>
              <a:ext uri="{FF2B5EF4-FFF2-40B4-BE49-F238E27FC236}">
                <a16:creationId xmlns:a16="http://schemas.microsoft.com/office/drawing/2014/main" id="{62F86E50-D342-8542-1E95-AEA14C2300D0}"/>
              </a:ext>
            </a:extLst>
          </p:cNvPr>
          <p:cNvSpPr>
            <a:spLocks noChangeArrowheads="1"/>
          </p:cNvSpPr>
          <p:nvPr/>
        </p:nvSpPr>
        <p:spPr bwMode="auto">
          <a:xfrm>
            <a:off x="41989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1" name="Rectangle 31">
            <a:extLst>
              <a:ext uri="{FF2B5EF4-FFF2-40B4-BE49-F238E27FC236}">
                <a16:creationId xmlns:a16="http://schemas.microsoft.com/office/drawing/2014/main" id="{80630123-18A9-AE15-0238-4AEA9680A654}"/>
              </a:ext>
            </a:extLst>
          </p:cNvPr>
          <p:cNvSpPr>
            <a:spLocks noChangeArrowheads="1"/>
          </p:cNvSpPr>
          <p:nvPr/>
        </p:nvSpPr>
        <p:spPr bwMode="auto">
          <a:xfrm>
            <a:off x="42941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2" name="Rectangle 32">
            <a:extLst>
              <a:ext uri="{FF2B5EF4-FFF2-40B4-BE49-F238E27FC236}">
                <a16:creationId xmlns:a16="http://schemas.microsoft.com/office/drawing/2014/main" id="{20455A3F-CD2E-EBE7-2C39-22142FF35A10}"/>
              </a:ext>
            </a:extLst>
          </p:cNvPr>
          <p:cNvSpPr>
            <a:spLocks noChangeArrowheads="1"/>
          </p:cNvSpPr>
          <p:nvPr/>
        </p:nvSpPr>
        <p:spPr bwMode="auto">
          <a:xfrm>
            <a:off x="4387850"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3" name="Rectangle 33">
            <a:extLst>
              <a:ext uri="{FF2B5EF4-FFF2-40B4-BE49-F238E27FC236}">
                <a16:creationId xmlns:a16="http://schemas.microsoft.com/office/drawing/2014/main" id="{9160A29F-BA11-2092-3E01-1CE5D90A74F1}"/>
              </a:ext>
            </a:extLst>
          </p:cNvPr>
          <p:cNvSpPr>
            <a:spLocks noChangeArrowheads="1"/>
          </p:cNvSpPr>
          <p:nvPr/>
        </p:nvSpPr>
        <p:spPr bwMode="auto">
          <a:xfrm>
            <a:off x="4479925"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4" name="Rectangle 34">
            <a:extLst>
              <a:ext uri="{FF2B5EF4-FFF2-40B4-BE49-F238E27FC236}">
                <a16:creationId xmlns:a16="http://schemas.microsoft.com/office/drawing/2014/main" id="{2E9E4451-9717-3D83-21B2-4B812AFD3421}"/>
              </a:ext>
            </a:extLst>
          </p:cNvPr>
          <p:cNvSpPr>
            <a:spLocks noChangeArrowheads="1"/>
          </p:cNvSpPr>
          <p:nvPr/>
        </p:nvSpPr>
        <p:spPr bwMode="auto">
          <a:xfrm>
            <a:off x="45767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5" name="Rectangle 35">
            <a:extLst>
              <a:ext uri="{FF2B5EF4-FFF2-40B4-BE49-F238E27FC236}">
                <a16:creationId xmlns:a16="http://schemas.microsoft.com/office/drawing/2014/main" id="{3C4AED0A-A44F-9871-9015-82FB9C2D6A5A}"/>
              </a:ext>
            </a:extLst>
          </p:cNvPr>
          <p:cNvSpPr>
            <a:spLocks noChangeArrowheads="1"/>
          </p:cNvSpPr>
          <p:nvPr/>
        </p:nvSpPr>
        <p:spPr bwMode="auto">
          <a:xfrm>
            <a:off x="46720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6" name="Rectangle 36">
            <a:extLst>
              <a:ext uri="{FF2B5EF4-FFF2-40B4-BE49-F238E27FC236}">
                <a16:creationId xmlns:a16="http://schemas.microsoft.com/office/drawing/2014/main" id="{60A6C1A2-1B55-9046-AB84-AD1DDA141101}"/>
              </a:ext>
            </a:extLst>
          </p:cNvPr>
          <p:cNvSpPr>
            <a:spLocks noChangeArrowheads="1"/>
          </p:cNvSpPr>
          <p:nvPr/>
        </p:nvSpPr>
        <p:spPr bwMode="auto">
          <a:xfrm>
            <a:off x="47609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7" name="Rectangle 37">
            <a:extLst>
              <a:ext uri="{FF2B5EF4-FFF2-40B4-BE49-F238E27FC236}">
                <a16:creationId xmlns:a16="http://schemas.microsoft.com/office/drawing/2014/main" id="{86382001-B879-7FB1-08D0-6A8B3C609F14}"/>
              </a:ext>
            </a:extLst>
          </p:cNvPr>
          <p:cNvSpPr>
            <a:spLocks noChangeArrowheads="1"/>
          </p:cNvSpPr>
          <p:nvPr/>
        </p:nvSpPr>
        <p:spPr bwMode="auto">
          <a:xfrm>
            <a:off x="48561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8" name="Rectangle 38">
            <a:extLst>
              <a:ext uri="{FF2B5EF4-FFF2-40B4-BE49-F238E27FC236}">
                <a16:creationId xmlns:a16="http://schemas.microsoft.com/office/drawing/2014/main" id="{40386539-2083-3275-1B74-D1B7FD0396DD}"/>
              </a:ext>
            </a:extLst>
          </p:cNvPr>
          <p:cNvSpPr>
            <a:spLocks noChangeArrowheads="1"/>
          </p:cNvSpPr>
          <p:nvPr/>
        </p:nvSpPr>
        <p:spPr bwMode="auto">
          <a:xfrm>
            <a:off x="49530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9" name="Rectangle 39">
            <a:extLst>
              <a:ext uri="{FF2B5EF4-FFF2-40B4-BE49-F238E27FC236}">
                <a16:creationId xmlns:a16="http://schemas.microsoft.com/office/drawing/2014/main" id="{06FE8E2B-CA48-22E0-0C28-85DFE23D626F}"/>
              </a:ext>
            </a:extLst>
          </p:cNvPr>
          <p:cNvSpPr>
            <a:spLocks noChangeArrowheads="1"/>
          </p:cNvSpPr>
          <p:nvPr/>
        </p:nvSpPr>
        <p:spPr bwMode="auto">
          <a:xfrm>
            <a:off x="5049839" y="3470275"/>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0" name="Rectangle 40">
            <a:extLst>
              <a:ext uri="{FF2B5EF4-FFF2-40B4-BE49-F238E27FC236}">
                <a16:creationId xmlns:a16="http://schemas.microsoft.com/office/drawing/2014/main" id="{289CB581-F876-5772-7E93-B10767A1AB6E}"/>
              </a:ext>
            </a:extLst>
          </p:cNvPr>
          <p:cNvSpPr>
            <a:spLocks noChangeArrowheads="1"/>
          </p:cNvSpPr>
          <p:nvPr/>
        </p:nvSpPr>
        <p:spPr bwMode="auto">
          <a:xfrm>
            <a:off x="5146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1" name="Rectangle 41">
            <a:extLst>
              <a:ext uri="{FF2B5EF4-FFF2-40B4-BE49-F238E27FC236}">
                <a16:creationId xmlns:a16="http://schemas.microsoft.com/office/drawing/2014/main" id="{F790CAE1-1CAB-2DDE-6416-A67A977CD000}"/>
              </a:ext>
            </a:extLst>
          </p:cNvPr>
          <p:cNvSpPr>
            <a:spLocks noChangeArrowheads="1"/>
          </p:cNvSpPr>
          <p:nvPr/>
        </p:nvSpPr>
        <p:spPr bwMode="auto">
          <a:xfrm>
            <a:off x="52451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2" name="Rectangle 42">
            <a:extLst>
              <a:ext uri="{FF2B5EF4-FFF2-40B4-BE49-F238E27FC236}">
                <a16:creationId xmlns:a16="http://schemas.microsoft.com/office/drawing/2014/main" id="{67FC5A55-A898-5EAA-D56D-CAE122EB9C51}"/>
              </a:ext>
            </a:extLst>
          </p:cNvPr>
          <p:cNvSpPr>
            <a:spLocks noChangeArrowheads="1"/>
          </p:cNvSpPr>
          <p:nvPr/>
        </p:nvSpPr>
        <p:spPr bwMode="auto">
          <a:xfrm>
            <a:off x="534035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3" name="Rectangle 43">
            <a:extLst>
              <a:ext uri="{FF2B5EF4-FFF2-40B4-BE49-F238E27FC236}">
                <a16:creationId xmlns:a16="http://schemas.microsoft.com/office/drawing/2014/main" id="{D606AEA0-97AD-233B-1088-9BE72A652182}"/>
              </a:ext>
            </a:extLst>
          </p:cNvPr>
          <p:cNvSpPr>
            <a:spLocks noChangeArrowheads="1"/>
          </p:cNvSpPr>
          <p:nvPr/>
        </p:nvSpPr>
        <p:spPr bwMode="auto">
          <a:xfrm>
            <a:off x="54356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4" name="Rectangle 44">
            <a:extLst>
              <a:ext uri="{FF2B5EF4-FFF2-40B4-BE49-F238E27FC236}">
                <a16:creationId xmlns:a16="http://schemas.microsoft.com/office/drawing/2014/main" id="{CF61E6A0-1811-1A4A-5269-4258945106E9}"/>
              </a:ext>
            </a:extLst>
          </p:cNvPr>
          <p:cNvSpPr>
            <a:spLocks noChangeArrowheads="1"/>
          </p:cNvSpPr>
          <p:nvPr/>
        </p:nvSpPr>
        <p:spPr bwMode="auto">
          <a:xfrm>
            <a:off x="5527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5" name="Rectangle 45">
            <a:extLst>
              <a:ext uri="{FF2B5EF4-FFF2-40B4-BE49-F238E27FC236}">
                <a16:creationId xmlns:a16="http://schemas.microsoft.com/office/drawing/2014/main" id="{825B9787-122A-ABAD-FAE4-BA7FAEB3398F}"/>
              </a:ext>
            </a:extLst>
          </p:cNvPr>
          <p:cNvSpPr>
            <a:spLocks noChangeArrowheads="1"/>
          </p:cNvSpPr>
          <p:nvPr/>
        </p:nvSpPr>
        <p:spPr bwMode="auto">
          <a:xfrm>
            <a:off x="5624514" y="3468688"/>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6" name="Rectangle 46">
            <a:extLst>
              <a:ext uri="{FF2B5EF4-FFF2-40B4-BE49-F238E27FC236}">
                <a16:creationId xmlns:a16="http://schemas.microsoft.com/office/drawing/2014/main" id="{07EA42CC-484E-286D-C071-F5466E89FF02}"/>
              </a:ext>
            </a:extLst>
          </p:cNvPr>
          <p:cNvSpPr>
            <a:spLocks noChangeArrowheads="1"/>
          </p:cNvSpPr>
          <p:nvPr/>
        </p:nvSpPr>
        <p:spPr bwMode="auto">
          <a:xfrm>
            <a:off x="5719764" y="3468688"/>
            <a:ext cx="65087" cy="622300"/>
          </a:xfrm>
          <a:prstGeom prst="rect">
            <a:avLst/>
          </a:pr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7" name="Rectangle 47">
            <a:extLst>
              <a:ext uri="{FF2B5EF4-FFF2-40B4-BE49-F238E27FC236}">
                <a16:creationId xmlns:a16="http://schemas.microsoft.com/office/drawing/2014/main" id="{5936067B-8CA8-D93A-45EB-31B007C884D1}"/>
              </a:ext>
            </a:extLst>
          </p:cNvPr>
          <p:cNvSpPr>
            <a:spLocks noChangeArrowheads="1"/>
          </p:cNvSpPr>
          <p:nvPr/>
        </p:nvSpPr>
        <p:spPr bwMode="auto">
          <a:xfrm>
            <a:off x="2425701" y="4206875"/>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8" name="Rectangle 48">
            <a:extLst>
              <a:ext uri="{FF2B5EF4-FFF2-40B4-BE49-F238E27FC236}">
                <a16:creationId xmlns:a16="http://schemas.microsoft.com/office/drawing/2014/main" id="{DF0EABC9-EA9E-6E44-8EE2-CF4727AE247E}"/>
              </a:ext>
            </a:extLst>
          </p:cNvPr>
          <p:cNvSpPr>
            <a:spLocks noChangeArrowheads="1"/>
          </p:cNvSpPr>
          <p:nvPr/>
        </p:nvSpPr>
        <p:spPr bwMode="auto">
          <a:xfrm>
            <a:off x="2511426" y="3359150"/>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9" name="Line 51">
            <a:extLst>
              <a:ext uri="{FF2B5EF4-FFF2-40B4-BE49-F238E27FC236}">
                <a16:creationId xmlns:a16="http://schemas.microsoft.com/office/drawing/2014/main" id="{0F2383CF-83B1-6CAA-8B06-53D4F7D3A168}"/>
              </a:ext>
            </a:extLst>
          </p:cNvPr>
          <p:cNvSpPr>
            <a:spLocks noChangeShapeType="1"/>
          </p:cNvSpPr>
          <p:nvPr/>
        </p:nvSpPr>
        <p:spPr bwMode="auto">
          <a:xfrm>
            <a:off x="3432175" y="4162425"/>
            <a:ext cx="909638" cy="0"/>
          </a:xfrm>
          <a:prstGeom prst="line">
            <a:avLst/>
          </a:prstGeom>
          <a:noFill/>
          <a:ln w="2857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86410" name="Freeform 53">
            <a:extLst>
              <a:ext uri="{FF2B5EF4-FFF2-40B4-BE49-F238E27FC236}">
                <a16:creationId xmlns:a16="http://schemas.microsoft.com/office/drawing/2014/main" id="{4D150F8A-77D0-A020-58C4-55206C50B68D}"/>
              </a:ext>
            </a:extLst>
          </p:cNvPr>
          <p:cNvSpPr>
            <a:spLocks/>
          </p:cNvSpPr>
          <p:nvPr/>
        </p:nvSpPr>
        <p:spPr bwMode="auto">
          <a:xfrm>
            <a:off x="3224213" y="4141789"/>
            <a:ext cx="144462" cy="38417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86411" name="Line 56">
            <a:extLst>
              <a:ext uri="{FF2B5EF4-FFF2-40B4-BE49-F238E27FC236}">
                <a16:creationId xmlns:a16="http://schemas.microsoft.com/office/drawing/2014/main" id="{1A9328E7-64F5-48BD-A4CE-D21074D68464}"/>
              </a:ext>
            </a:extLst>
          </p:cNvPr>
          <p:cNvSpPr>
            <a:spLocks noChangeShapeType="1"/>
          </p:cNvSpPr>
          <p:nvPr/>
        </p:nvSpPr>
        <p:spPr bwMode="auto">
          <a:xfrm>
            <a:off x="3902075" y="4181476"/>
            <a:ext cx="12700" cy="4302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86412" name="Text Box 57">
            <a:extLst>
              <a:ext uri="{FF2B5EF4-FFF2-40B4-BE49-F238E27FC236}">
                <a16:creationId xmlns:a16="http://schemas.microsoft.com/office/drawing/2014/main" id="{237DF05E-BD83-B1AA-7230-50FC8F0F1317}"/>
              </a:ext>
            </a:extLst>
          </p:cNvPr>
          <p:cNvSpPr txBox="1">
            <a:spLocks noChangeArrowheads="1"/>
          </p:cNvSpPr>
          <p:nvPr/>
        </p:nvSpPr>
        <p:spPr bwMode="auto">
          <a:xfrm>
            <a:off x="2406650" y="4365625"/>
            <a:ext cx="8524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a:t>
            </a:r>
          </a:p>
          <a:p>
            <a:pPr>
              <a:lnSpc>
                <a:spcPct val="90000"/>
              </a:lnSpc>
              <a:spcBef>
                <a:spcPct val="0"/>
              </a:spcBef>
              <a:buClrTx/>
              <a:buSzTx/>
              <a:buFontTx/>
              <a:buNone/>
            </a:pPr>
            <a:r>
              <a:rPr lang="en-US" altLang="en-US" sz="1400">
                <a:latin typeface="Tahoma" panose="020B0604030504040204" pitchFamily="34" charset="0"/>
              </a:rPr>
              <a:t>ACKed</a:t>
            </a:r>
          </a:p>
        </p:txBody>
      </p:sp>
      <p:sp>
        <p:nvSpPr>
          <p:cNvPr id="186413" name="Text Box 58">
            <a:extLst>
              <a:ext uri="{FF2B5EF4-FFF2-40B4-BE49-F238E27FC236}">
                <a16:creationId xmlns:a16="http://schemas.microsoft.com/office/drawing/2014/main" id="{55480394-061B-105F-1D56-DA63D3969E42}"/>
              </a:ext>
            </a:extLst>
          </p:cNvPr>
          <p:cNvSpPr txBox="1">
            <a:spLocks noChangeArrowheads="1"/>
          </p:cNvSpPr>
          <p:nvPr/>
        </p:nvSpPr>
        <p:spPr bwMode="auto">
          <a:xfrm>
            <a:off x="3216276" y="4502151"/>
            <a:ext cx="1577975"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sent, not-yet ACKed</a:t>
            </a:r>
          </a:p>
          <a:p>
            <a:pPr>
              <a:lnSpc>
                <a:spcPct val="90000"/>
              </a:lnSpc>
              <a:spcBef>
                <a:spcPct val="0"/>
              </a:spcBef>
              <a:buClrTx/>
              <a:buSzTx/>
              <a:buFontTx/>
              <a:buNone/>
            </a:pPr>
            <a:r>
              <a:rPr lang="en-US" altLang="en-US" sz="1400">
                <a:latin typeface="Tahoma" panose="020B0604030504040204" pitchFamily="34" charset="0"/>
              </a:rPr>
              <a:t>(</a:t>
            </a:r>
            <a:r>
              <a:rPr lang="ja-JP" altLang="en-US" sz="1400">
                <a:latin typeface="Tahoma" panose="020B0604030504040204" pitchFamily="34" charset="0"/>
              </a:rPr>
              <a:t>“</a:t>
            </a:r>
            <a:r>
              <a:rPr lang="en-US" altLang="ja-JP" sz="1400">
                <a:latin typeface="Tahoma" panose="020B0604030504040204" pitchFamily="34" charset="0"/>
              </a:rPr>
              <a:t>in-flight</a:t>
            </a:r>
            <a:r>
              <a:rPr lang="ja-JP" altLang="en-US" sz="1400">
                <a:latin typeface="Tahoma" panose="020B0604030504040204" pitchFamily="34" charset="0"/>
              </a:rPr>
              <a:t>”</a:t>
            </a:r>
            <a:r>
              <a:rPr lang="en-US" altLang="ja-JP" sz="1400">
                <a:latin typeface="Tahoma" panose="020B0604030504040204" pitchFamily="34" charset="0"/>
              </a:rPr>
              <a:t>)</a:t>
            </a:r>
            <a:endParaRPr lang="en-US" altLang="en-US" sz="1400">
              <a:latin typeface="Tahoma" panose="020B0604030504040204" pitchFamily="34" charset="0"/>
            </a:endParaRPr>
          </a:p>
        </p:txBody>
      </p:sp>
      <p:sp>
        <p:nvSpPr>
          <p:cNvPr id="186414" name="Text Box 59">
            <a:extLst>
              <a:ext uri="{FF2B5EF4-FFF2-40B4-BE49-F238E27FC236}">
                <a16:creationId xmlns:a16="http://schemas.microsoft.com/office/drawing/2014/main" id="{F7382F3F-0AF2-5745-F727-F424B3C63D1E}"/>
              </a:ext>
            </a:extLst>
          </p:cNvPr>
          <p:cNvSpPr txBox="1">
            <a:spLocks noChangeArrowheads="1"/>
          </p:cNvSpPr>
          <p:nvPr/>
        </p:nvSpPr>
        <p:spPr bwMode="auto">
          <a:xfrm>
            <a:off x="4475163" y="4405313"/>
            <a:ext cx="10668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 sent</a:t>
            </a:r>
          </a:p>
        </p:txBody>
      </p:sp>
      <p:sp>
        <p:nvSpPr>
          <p:cNvPr id="186415" name="Text Box 61">
            <a:extLst>
              <a:ext uri="{FF2B5EF4-FFF2-40B4-BE49-F238E27FC236}">
                <a16:creationId xmlns:a16="http://schemas.microsoft.com/office/drawing/2014/main" id="{B383371F-23CC-A261-18DF-54CB22CDB9CF}"/>
              </a:ext>
            </a:extLst>
          </p:cNvPr>
          <p:cNvSpPr txBox="1">
            <a:spLocks noChangeArrowheads="1"/>
          </p:cNvSpPr>
          <p:nvPr/>
        </p:nvSpPr>
        <p:spPr bwMode="auto">
          <a:xfrm>
            <a:off x="3866404" y="3149600"/>
            <a:ext cx="614271" cy="29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90000"/>
              </a:lnSpc>
              <a:spcBef>
                <a:spcPct val="0"/>
              </a:spcBef>
              <a:buClrTx/>
              <a:buSzTx/>
              <a:buFontTx/>
              <a:buNone/>
            </a:pPr>
            <a:r>
              <a:rPr lang="en-US" altLang="en-US" sz="1400" b="1">
                <a:latin typeface="Courier New" panose="02070309020205020404" pitchFamily="49" charset="0"/>
              </a:rPr>
              <a:t>cwnd</a:t>
            </a:r>
            <a:endParaRPr lang="en-US" altLang="en-US" sz="1400" b="1" i="1">
              <a:latin typeface="Courier New" panose="02070309020205020404" pitchFamily="49" charset="0"/>
            </a:endParaRPr>
          </a:p>
        </p:txBody>
      </p:sp>
      <p:grpSp>
        <p:nvGrpSpPr>
          <p:cNvPr id="186416" name="Group 62">
            <a:extLst>
              <a:ext uri="{FF2B5EF4-FFF2-40B4-BE49-F238E27FC236}">
                <a16:creationId xmlns:a16="http://schemas.microsoft.com/office/drawing/2014/main" id="{B44D86D5-DDDA-0E3B-16D5-C730A75C6952}"/>
              </a:ext>
            </a:extLst>
          </p:cNvPr>
          <p:cNvGrpSpPr>
            <a:grpSpLocks/>
          </p:cNvGrpSpPr>
          <p:nvPr/>
        </p:nvGrpSpPr>
        <p:grpSpPr bwMode="auto">
          <a:xfrm>
            <a:off x="4475164" y="3233739"/>
            <a:ext cx="447675" cy="117475"/>
            <a:chOff x="4250" y="1692"/>
            <a:chExt cx="374" cy="86"/>
          </a:xfrm>
        </p:grpSpPr>
        <p:sp>
          <p:nvSpPr>
            <p:cNvPr id="186422" name="Line 63">
              <a:extLst>
                <a:ext uri="{FF2B5EF4-FFF2-40B4-BE49-F238E27FC236}">
                  <a16:creationId xmlns:a16="http://schemas.microsoft.com/office/drawing/2014/main" id="{9B399C46-DB5D-840B-3013-2001234C1707}"/>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86423" name="Line 64">
              <a:extLst>
                <a:ext uri="{FF2B5EF4-FFF2-40B4-BE49-F238E27FC236}">
                  <a16:creationId xmlns:a16="http://schemas.microsoft.com/office/drawing/2014/main" id="{E3639811-457D-8E10-8B39-878014A08403}"/>
                </a:ext>
              </a:extLst>
            </p:cNvPr>
            <p:cNvSpPr>
              <a:spLocks noChangeShapeType="1"/>
            </p:cNvSpPr>
            <p:nvPr/>
          </p:nvSpPr>
          <p:spPr bwMode="auto">
            <a:xfrm>
              <a:off x="4621" y="1692"/>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86417" name="Group 65">
            <a:extLst>
              <a:ext uri="{FF2B5EF4-FFF2-40B4-BE49-F238E27FC236}">
                <a16:creationId xmlns:a16="http://schemas.microsoft.com/office/drawing/2014/main" id="{A13412CF-E38D-1B51-BD66-A1B11B2FCB9A}"/>
              </a:ext>
            </a:extLst>
          </p:cNvPr>
          <p:cNvGrpSpPr>
            <a:grpSpLocks/>
          </p:cNvGrpSpPr>
          <p:nvPr/>
        </p:nvGrpSpPr>
        <p:grpSpPr bwMode="auto">
          <a:xfrm rot="10800000">
            <a:off x="3436939" y="3252789"/>
            <a:ext cx="466725" cy="123825"/>
            <a:chOff x="4250" y="1692"/>
            <a:chExt cx="374" cy="86"/>
          </a:xfrm>
        </p:grpSpPr>
        <p:sp>
          <p:nvSpPr>
            <p:cNvPr id="186420" name="Line 66">
              <a:extLst>
                <a:ext uri="{FF2B5EF4-FFF2-40B4-BE49-F238E27FC236}">
                  <a16:creationId xmlns:a16="http://schemas.microsoft.com/office/drawing/2014/main" id="{259B11AA-8D5D-80DA-430C-6AA24DD326FF}"/>
                </a:ext>
              </a:extLst>
            </p:cNvPr>
            <p:cNvSpPr>
              <a:spLocks noChangeShapeType="1"/>
            </p:cNvSpPr>
            <p:nvPr/>
          </p:nvSpPr>
          <p:spPr bwMode="auto">
            <a:xfrm>
              <a:off x="4309" y="1789"/>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86421" name="Line 67">
              <a:extLst>
                <a:ext uri="{FF2B5EF4-FFF2-40B4-BE49-F238E27FC236}">
                  <a16:creationId xmlns:a16="http://schemas.microsoft.com/office/drawing/2014/main" id="{0E4E5BD3-9F0A-1C7E-59B1-10AA1C2B871E}"/>
                </a:ext>
              </a:extLst>
            </p:cNvPr>
            <p:cNvSpPr>
              <a:spLocks noChangeShapeType="1"/>
            </p:cNvSpPr>
            <p:nvPr/>
          </p:nvSpPr>
          <p:spPr bwMode="auto">
            <a:xfrm>
              <a:off x="4680" y="1743"/>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86418" name="Freeform 69">
            <a:extLst>
              <a:ext uri="{FF2B5EF4-FFF2-40B4-BE49-F238E27FC236}">
                <a16:creationId xmlns:a16="http://schemas.microsoft.com/office/drawing/2014/main" id="{C80490BA-05B0-CC81-6702-8072D11A9690}"/>
              </a:ext>
            </a:extLst>
          </p:cNvPr>
          <p:cNvSpPr>
            <a:spLocks/>
          </p:cNvSpPr>
          <p:nvPr/>
        </p:nvSpPr>
        <p:spPr bwMode="auto">
          <a:xfrm flipH="1">
            <a:off x="4329113" y="4230689"/>
            <a:ext cx="144462" cy="30162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86419" name="Text Box 78">
            <a:extLst>
              <a:ext uri="{FF2B5EF4-FFF2-40B4-BE49-F238E27FC236}">
                <a16:creationId xmlns:a16="http://schemas.microsoft.com/office/drawing/2014/main" id="{5694485B-24F7-0D58-DAF2-135EBFC5A6CF}"/>
              </a:ext>
            </a:extLst>
          </p:cNvPr>
          <p:cNvSpPr txBox="1">
            <a:spLocks noChangeArrowheads="1"/>
          </p:cNvSpPr>
          <p:nvPr/>
        </p:nvSpPr>
        <p:spPr bwMode="auto">
          <a:xfrm>
            <a:off x="2414589" y="2917825"/>
            <a:ext cx="27209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i="1">
                <a:latin typeface="Tahoma" panose="020B0604030504040204" pitchFamily="34" charset="0"/>
              </a:rPr>
              <a:t>sender sequence number space </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1</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sp>
          <p:nvSpPr>
            <p:cNvPr id="106" name="TextBox 105">
              <a:extLst>
                <a:ext uri="{FF2B5EF4-FFF2-40B4-BE49-F238E27FC236}">
                  <a16:creationId xmlns:a16="http://schemas.microsoft.com/office/drawing/2014/main" id="{B0EE723F-4512-B04F-A1A8-CFC321B8BC75}"/>
                </a:ext>
              </a:extLst>
            </p:cNvPr>
            <p:cNvSpPr txBox="1"/>
            <p:nvPr/>
          </p:nvSpPr>
          <p:spPr>
            <a:xfrm>
              <a:off x="8196770" y="3636485"/>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9704593" y="3018504"/>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6146230" y="5329338"/>
            <a:ext cx="3558363"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7" name="Oval 128">
            <a:extLst>
              <a:ext uri="{FF2B5EF4-FFF2-40B4-BE49-F238E27FC236}">
                <a16:creationId xmlns:a16="http://schemas.microsoft.com/office/drawing/2014/main" id="{C9683072-CF4E-DB4A-85E4-079345D6F273}"/>
              </a:ext>
            </a:extLst>
          </p:cNvPr>
          <p:cNvSpPr>
            <a:spLocks noChangeArrowheads="1"/>
          </p:cNvSpPr>
          <p:nvPr/>
        </p:nvSpPr>
        <p:spPr bwMode="auto">
          <a:xfrm>
            <a:off x="4977190" y="1924156"/>
            <a:ext cx="1049472" cy="530701"/>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1</a:t>
            </a:r>
          </a:p>
        </p:txBody>
      </p:sp>
      <p:sp>
        <p:nvSpPr>
          <p:cNvPr id="108" name="Oval 128">
            <a:extLst>
              <a:ext uri="{FF2B5EF4-FFF2-40B4-BE49-F238E27FC236}">
                <a16:creationId xmlns:a16="http://schemas.microsoft.com/office/drawing/2014/main" id="{12C63F66-A046-B04C-ABF5-DE764DC4A1CB}"/>
              </a:ext>
            </a:extLst>
          </p:cNvPr>
          <p:cNvSpPr>
            <a:spLocks noChangeArrowheads="1"/>
          </p:cNvSpPr>
          <p:nvPr/>
        </p:nvSpPr>
        <p:spPr bwMode="auto">
          <a:xfrm>
            <a:off x="6094177" y="1951196"/>
            <a:ext cx="1049472" cy="530701"/>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2</a:t>
            </a:r>
          </a:p>
        </p:txBody>
      </p:sp>
      <p:sp>
        <p:nvSpPr>
          <p:cNvPr id="4" name="Freeform 3">
            <a:extLst>
              <a:ext uri="{FF2B5EF4-FFF2-40B4-BE49-F238E27FC236}">
                <a16:creationId xmlns:a16="http://schemas.microsoft.com/office/drawing/2014/main" id="{C06AE4EB-B6F7-D647-8126-954E43EA0CD4}"/>
              </a:ext>
            </a:extLst>
          </p:cNvPr>
          <p:cNvSpPr/>
          <p:nvPr/>
        </p:nvSpPr>
        <p:spPr>
          <a:xfrm>
            <a:off x="6149438" y="2346690"/>
            <a:ext cx="163654" cy="3001414"/>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4925">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26C1DF51-2C5A-3042-AF2B-8FAC17544498}"/>
              </a:ext>
            </a:extLst>
          </p:cNvPr>
          <p:cNvSpPr/>
          <p:nvPr/>
        </p:nvSpPr>
        <p:spPr>
          <a:xfrm flipH="1">
            <a:off x="5797083" y="2342230"/>
            <a:ext cx="163654" cy="3099711"/>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8100">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2" name="Straight Connector 111">
            <a:extLst>
              <a:ext uri="{FF2B5EF4-FFF2-40B4-BE49-F238E27FC236}">
                <a16:creationId xmlns:a16="http://schemas.microsoft.com/office/drawing/2014/main" id="{DF7169CD-8DF9-644A-84B2-14B8ED6F997C}"/>
              </a:ext>
            </a:extLst>
          </p:cNvPr>
          <p:cNvCxnSpPr>
            <a:cxnSpLocks/>
          </p:cNvCxnSpPr>
          <p:nvPr/>
        </p:nvCxnSpPr>
        <p:spPr>
          <a:xfrm>
            <a:off x="3218929" y="3094306"/>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22F59-E51A-0245-A327-5845569D47A8}"/>
              </a:ext>
            </a:extLst>
          </p:cNvPr>
          <p:cNvCxnSpPr>
            <a:cxnSpLocks/>
          </p:cNvCxnSpPr>
          <p:nvPr/>
        </p:nvCxnSpPr>
        <p:spPr>
          <a:xfrm>
            <a:off x="3189176" y="5423906"/>
            <a:ext cx="2771561" cy="0"/>
          </a:xfrm>
          <a:prstGeom prst="line">
            <a:avLst/>
          </a:prstGeom>
          <a:ln w="44450"/>
        </p:spPr>
        <p:style>
          <a:lnRef idx="1">
            <a:schemeClr val="accent1"/>
          </a:lnRef>
          <a:fillRef idx="0">
            <a:schemeClr val="accent1"/>
          </a:fillRef>
          <a:effectRef idx="0">
            <a:schemeClr val="accent1"/>
          </a:effectRef>
          <a:fontRef idx="minor">
            <a:schemeClr val="tx1"/>
          </a:fontRef>
        </p:style>
      </p:cxnSp>
      <p:pic>
        <p:nvPicPr>
          <p:cNvPr id="115" name="Picture 8" descr="Image result for blue question mark icon">
            <a:extLst>
              <a:ext uri="{FF2B5EF4-FFF2-40B4-BE49-F238E27FC236}">
                <a16:creationId xmlns:a16="http://schemas.microsoft.com/office/drawing/2014/main" id="{9970C4B0-3E2B-3247-8288-8E86060683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5255" y="7525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95" name="Slide Number Placeholder 2">
            <a:extLst>
              <a:ext uri="{FF2B5EF4-FFF2-40B4-BE49-F238E27FC236}">
                <a16:creationId xmlns:a16="http://schemas.microsoft.com/office/drawing/2014/main" id="{FBAF143A-4EAF-324F-A6C2-31B9E7C427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a:t>
            </a:fld>
            <a:endParaRPr lang="en-US" dirty="0"/>
          </a:p>
        </p:txBody>
      </p:sp>
    </p:spTree>
    <p:extLst>
      <p:ext uri="{BB962C8B-B14F-4D97-AF65-F5344CB8AC3E}">
        <p14:creationId xmlns:p14="http://schemas.microsoft.com/office/powerpoint/2010/main" val="265676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FB3F7BF2-8C4A-A6FB-3D68-8C5D4453DEF3}"/>
              </a:ext>
            </a:extLst>
          </p:cNvPr>
          <p:cNvSpPr>
            <a:spLocks noGrp="1"/>
          </p:cNvSpPr>
          <p:nvPr>
            <p:ph idx="1"/>
          </p:nvPr>
        </p:nvSpPr>
        <p:spPr/>
        <p:txBody>
          <a:bodyPr/>
          <a:lstStyle/>
          <a:p>
            <a:pPr>
              <a:lnSpc>
                <a:spcPct val="100000"/>
              </a:lnSpc>
              <a:buClr>
                <a:schemeClr val="accent2"/>
              </a:buClr>
              <a:buSzPct val="85000"/>
            </a:pPr>
            <a:r>
              <a:rPr lang="en-US" altLang="en-US" sz="2800" i="1" dirty="0">
                <a:solidFill>
                  <a:srgbClr val="FF0000"/>
                </a:solidFill>
              </a:rPr>
              <a:t>Approach:</a:t>
            </a:r>
            <a:r>
              <a:rPr lang="en-US" altLang="en-US" sz="2800" u="sng" dirty="0"/>
              <a:t> </a:t>
            </a:r>
            <a:r>
              <a:rPr lang="en-US" altLang="en-US" sz="2800" dirty="0"/>
              <a:t>increase transmission rate (window size), probing for usable bandwidth, until loss occurs</a:t>
            </a:r>
          </a:p>
          <a:p>
            <a:pPr lvl="1">
              <a:lnSpc>
                <a:spcPct val="100000"/>
              </a:lnSpc>
              <a:buClr>
                <a:schemeClr val="accent2"/>
              </a:buClr>
              <a:buSzPct val="85000"/>
            </a:pPr>
            <a:r>
              <a:rPr lang="en-US" altLang="en-US" i="1" dirty="0">
                <a:solidFill>
                  <a:srgbClr val="FF0000"/>
                </a:solidFill>
              </a:rPr>
              <a:t>additive increase:</a:t>
            </a:r>
            <a:r>
              <a:rPr lang="en-US" altLang="en-US" dirty="0"/>
              <a:t> increase  </a:t>
            </a:r>
            <a:r>
              <a:rPr lang="en-US" altLang="en-US" b="1" dirty="0" err="1"/>
              <a:t>cwnd</a:t>
            </a:r>
            <a:r>
              <a:rPr lang="en-US" altLang="en-US" dirty="0"/>
              <a:t> by 1 MSS every RTT until loss detected</a:t>
            </a:r>
            <a:endParaRPr lang="en-US" altLang="en-US" i="1" dirty="0"/>
          </a:p>
          <a:p>
            <a:pPr lvl="1">
              <a:lnSpc>
                <a:spcPct val="100000"/>
              </a:lnSpc>
              <a:buClr>
                <a:schemeClr val="accent2"/>
              </a:buClr>
              <a:buSzPct val="85000"/>
            </a:pPr>
            <a:r>
              <a:rPr lang="en-US" altLang="en-US" i="1" dirty="0">
                <a:solidFill>
                  <a:srgbClr val="FF0000"/>
                </a:solidFill>
              </a:rPr>
              <a:t>multiplicative decrease</a:t>
            </a:r>
            <a:r>
              <a:rPr lang="en-US" altLang="en-US" dirty="0">
                <a:solidFill>
                  <a:srgbClr val="FF0000"/>
                </a:solidFill>
              </a:rPr>
              <a:t>:</a:t>
            </a:r>
            <a:r>
              <a:rPr lang="en-US" altLang="en-US" dirty="0"/>
              <a:t> cut </a:t>
            </a:r>
            <a:r>
              <a:rPr lang="en-US" altLang="en-US" b="1" dirty="0" err="1"/>
              <a:t>cwnd</a:t>
            </a:r>
            <a:r>
              <a:rPr lang="en-US" altLang="en-US" dirty="0"/>
              <a:t> by 50% after loss</a:t>
            </a:r>
            <a:endParaRPr lang="en-US" dirty="0"/>
          </a:p>
        </p:txBody>
      </p:sp>
      <p:sp>
        <p:nvSpPr>
          <p:cNvPr id="4" name="Title 3">
            <a:extLst>
              <a:ext uri="{FF2B5EF4-FFF2-40B4-BE49-F238E27FC236}">
                <a16:creationId xmlns:a16="http://schemas.microsoft.com/office/drawing/2014/main" id="{5B0592C8-7ADB-765F-5DED-35F2815E8ABB}"/>
              </a:ext>
            </a:extLst>
          </p:cNvPr>
          <p:cNvSpPr>
            <a:spLocks noGrp="1"/>
          </p:cNvSpPr>
          <p:nvPr>
            <p:ph type="title"/>
          </p:nvPr>
        </p:nvSpPr>
        <p:spPr/>
        <p:txBody>
          <a:bodyPr>
            <a:normAutofit fontScale="90000"/>
          </a:bodyPr>
          <a:lstStyle/>
          <a:p>
            <a:r>
              <a:rPr lang="en-US" altLang="en-US" dirty="0">
                <a:ea typeface="ＭＳ Ｐゴシック" panose="020B0600070205080204" pitchFamily="34" charset="-128"/>
              </a:rPr>
              <a:t>AIMD Rule: </a:t>
            </a:r>
            <a:br>
              <a:rPr lang="en-US" altLang="en-US" dirty="0">
                <a:ea typeface="ＭＳ Ｐゴシック" panose="020B0600070205080204" pitchFamily="34" charset="-128"/>
              </a:rPr>
            </a:br>
            <a:r>
              <a:rPr lang="en-US" altLang="en-US" sz="4400" dirty="0">
                <a:ea typeface="ＭＳ Ｐゴシック" panose="020B0600070205080204" pitchFamily="34" charset="-128"/>
              </a:rPr>
              <a:t>additive increase, multiplicative decrease</a:t>
            </a:r>
            <a:endParaRPr lang="en-US" dirty="0"/>
          </a:p>
        </p:txBody>
      </p:sp>
      <p:sp>
        <p:nvSpPr>
          <p:cNvPr id="3" name="Slide Number Placeholder 2">
            <a:extLst>
              <a:ext uri="{FF2B5EF4-FFF2-40B4-BE49-F238E27FC236}">
                <a16:creationId xmlns:a16="http://schemas.microsoft.com/office/drawing/2014/main" id="{FC8706DA-A76B-4533-0468-68061862D257}"/>
              </a:ext>
            </a:extLst>
          </p:cNvPr>
          <p:cNvSpPr>
            <a:spLocks noGrp="1"/>
          </p:cNvSpPr>
          <p:nvPr>
            <p:ph type="sldNum" sz="quarter" idx="4"/>
          </p:nvPr>
        </p:nvSpPr>
        <p:spPr/>
        <p:txBody>
          <a:bodyPr/>
          <a:lstStyle/>
          <a:p>
            <a:r>
              <a:rPr lang="en-US"/>
              <a:t>Transport Layer: 3-</a:t>
            </a:r>
            <a:fld id="{C4204591-24BD-A542-B9D5-F8D8A88D2FEE}" type="slidenum">
              <a:rPr lang="en-US" smtClean="0"/>
              <a:pPr/>
              <a:t>150</a:t>
            </a:fld>
            <a:endParaRPr lang="en-US" dirty="0"/>
          </a:p>
        </p:txBody>
      </p:sp>
      <p:graphicFrame>
        <p:nvGraphicFramePr>
          <p:cNvPr id="6" name="Object 5">
            <a:extLst>
              <a:ext uri="{FF2B5EF4-FFF2-40B4-BE49-F238E27FC236}">
                <a16:creationId xmlns:a16="http://schemas.microsoft.com/office/drawing/2014/main" id="{AC766DE4-44C1-2204-CAE9-429EEC539CBF}"/>
              </a:ext>
            </a:extLst>
          </p:cNvPr>
          <p:cNvGraphicFramePr>
            <a:graphicFrameLocks noChangeAspect="1"/>
          </p:cNvGraphicFramePr>
          <p:nvPr>
            <p:extLst>
              <p:ext uri="{D42A27DB-BD31-4B8C-83A1-F6EECF244321}">
                <p14:modId xmlns:p14="http://schemas.microsoft.com/office/powerpoint/2010/main" val="3169146401"/>
              </p:ext>
            </p:extLst>
          </p:nvPr>
        </p:nvGraphicFramePr>
        <p:xfrm>
          <a:off x="4419600" y="3582988"/>
          <a:ext cx="5637213" cy="2557462"/>
        </p:xfrm>
        <a:graphic>
          <a:graphicData uri="http://schemas.openxmlformats.org/presentationml/2006/ole">
            <mc:AlternateContent xmlns:mc="http://schemas.openxmlformats.org/markup-compatibility/2006">
              <mc:Choice xmlns:v="urn:schemas-microsoft-com:vml" Requires="v">
                <p:oleObj name="VISIO" r:id="rId2" imgW="7810500" imgH="3543300" progId="Visio.Drawing.5">
                  <p:embed/>
                </p:oleObj>
              </mc:Choice>
              <mc:Fallback>
                <p:oleObj name="VISIO" r:id="rId2" imgW="7810500" imgH="3543300" progId="Visio.Drawing.5">
                  <p:embed/>
                  <p:pic>
                    <p:nvPicPr>
                      <p:cNvPr id="188418" name="Object 5">
                        <a:extLst>
                          <a:ext uri="{FF2B5EF4-FFF2-40B4-BE49-F238E27FC236}">
                            <a16:creationId xmlns:a16="http://schemas.microsoft.com/office/drawing/2014/main" id="{16AC73D3-5A54-EE38-A9A4-194925065F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0" y="3582988"/>
                        <a:ext cx="5637213" cy="2557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Text Box 10">
            <a:extLst>
              <a:ext uri="{FF2B5EF4-FFF2-40B4-BE49-F238E27FC236}">
                <a16:creationId xmlns:a16="http://schemas.microsoft.com/office/drawing/2014/main" id="{0FC95CE5-7E31-E5E3-B03E-340ACC17975E}"/>
              </a:ext>
            </a:extLst>
          </p:cNvPr>
          <p:cNvSpPr txBox="1">
            <a:spLocks noChangeArrowheads="1"/>
          </p:cNvSpPr>
          <p:nvPr/>
        </p:nvSpPr>
        <p:spPr bwMode="auto">
          <a:xfrm>
            <a:off x="9063039" y="5757863"/>
            <a:ext cx="568325"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time</a:t>
            </a:r>
          </a:p>
        </p:txBody>
      </p:sp>
      <p:sp>
        <p:nvSpPr>
          <p:cNvPr id="8" name="Rectangle 11">
            <a:extLst>
              <a:ext uri="{FF2B5EF4-FFF2-40B4-BE49-F238E27FC236}">
                <a16:creationId xmlns:a16="http://schemas.microsoft.com/office/drawing/2014/main" id="{B6C42B10-9ADD-7FC5-C083-9861070508E5}"/>
              </a:ext>
            </a:extLst>
          </p:cNvPr>
          <p:cNvSpPr>
            <a:spLocks noChangeArrowheads="1"/>
          </p:cNvSpPr>
          <p:nvPr/>
        </p:nvSpPr>
        <p:spPr bwMode="auto">
          <a:xfrm>
            <a:off x="4876800" y="3581400"/>
            <a:ext cx="6858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 name="Text Box 12">
            <a:extLst>
              <a:ext uri="{FF2B5EF4-FFF2-40B4-BE49-F238E27FC236}">
                <a16:creationId xmlns:a16="http://schemas.microsoft.com/office/drawing/2014/main" id="{92A11651-5689-2487-D24D-56DA8FE6696F}"/>
              </a:ext>
            </a:extLst>
          </p:cNvPr>
          <p:cNvSpPr txBox="1">
            <a:spLocks noChangeArrowheads="1"/>
          </p:cNvSpPr>
          <p:nvPr/>
        </p:nvSpPr>
        <p:spPr bwMode="auto">
          <a:xfrm rot="16200000">
            <a:off x="3198020" y="4720432"/>
            <a:ext cx="2319337"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congestion window size</a:t>
            </a:r>
          </a:p>
        </p:txBody>
      </p:sp>
      <p:sp>
        <p:nvSpPr>
          <p:cNvPr id="10" name="Text Box 13">
            <a:extLst>
              <a:ext uri="{FF2B5EF4-FFF2-40B4-BE49-F238E27FC236}">
                <a16:creationId xmlns:a16="http://schemas.microsoft.com/office/drawing/2014/main" id="{DF7E89AE-076B-6393-3825-FC1836C710D0}"/>
              </a:ext>
            </a:extLst>
          </p:cNvPr>
          <p:cNvSpPr txBox="1">
            <a:spLocks noChangeArrowheads="1"/>
          </p:cNvSpPr>
          <p:nvPr/>
        </p:nvSpPr>
        <p:spPr bwMode="auto">
          <a:xfrm>
            <a:off x="1691521" y="4295776"/>
            <a:ext cx="225734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Comic Sans MS" panose="030F0902030302020204" pitchFamily="66" charset="0"/>
              </a:rPr>
              <a:t>Saw tooth</a:t>
            </a:r>
          </a:p>
          <a:p>
            <a:pPr algn="ctr">
              <a:lnSpc>
                <a:spcPct val="100000"/>
              </a:lnSpc>
              <a:spcBef>
                <a:spcPct val="0"/>
              </a:spcBef>
              <a:buClrTx/>
              <a:buSzTx/>
              <a:buFontTx/>
              <a:buNone/>
            </a:pPr>
            <a:r>
              <a:rPr lang="en-US" altLang="en-US" sz="2000">
                <a:latin typeface="Comic Sans MS" panose="030F0902030302020204" pitchFamily="66" charset="0"/>
              </a:rPr>
              <a:t>behavior: probing</a:t>
            </a:r>
          </a:p>
          <a:p>
            <a:pPr algn="ctr">
              <a:lnSpc>
                <a:spcPct val="100000"/>
              </a:lnSpc>
              <a:spcBef>
                <a:spcPct val="0"/>
              </a:spcBef>
              <a:buClrTx/>
              <a:buSzTx/>
              <a:buFontTx/>
              <a:buNone/>
            </a:pPr>
            <a:r>
              <a:rPr lang="en-US" altLang="en-US" sz="2000">
                <a:latin typeface="Comic Sans MS" panose="030F0902030302020204" pitchFamily="66" charset="0"/>
              </a:rPr>
              <a:t>for bandwidth</a:t>
            </a:r>
          </a:p>
        </p:txBody>
      </p:sp>
    </p:spTree>
    <p:extLst>
      <p:ext uri="{BB962C8B-B14F-4D97-AF65-F5344CB8AC3E}">
        <p14:creationId xmlns:p14="http://schemas.microsoft.com/office/powerpoint/2010/main" val="264984212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Content Placeholder 2">
            <a:extLst>
              <a:ext uri="{FF2B5EF4-FFF2-40B4-BE49-F238E27FC236}">
                <a16:creationId xmlns:a16="http://schemas.microsoft.com/office/drawing/2014/main" id="{69BFA3EA-5F16-DEE3-66A9-FDEB05D1C0AC}"/>
              </a:ext>
            </a:extLst>
          </p:cNvPr>
          <p:cNvSpPr>
            <a:spLocks noGrp="1" noChangeArrowheads="1"/>
          </p:cNvSpPr>
          <p:nvPr>
            <p:ph idx="1"/>
          </p:nvPr>
        </p:nvSpPr>
        <p:spPr/>
        <p:txBody>
          <a:bodyPr/>
          <a:lstStyle/>
          <a:p>
            <a:pPr>
              <a:buClr>
                <a:schemeClr val="accent2"/>
              </a:buClr>
              <a:buSzPct val="85000"/>
              <a:buFont typeface="Wingdings" pitchFamily="2" charset="2"/>
              <a:buNone/>
            </a:pPr>
            <a:r>
              <a:rPr lang="en-US" altLang="en-US" dirty="0">
                <a:ea typeface="ＭＳ Ｐゴシック" panose="020B0600070205080204" pitchFamily="34" charset="-128"/>
              </a:rPr>
              <a:t>Two competing sessions:</a:t>
            </a:r>
          </a:p>
          <a:p>
            <a:pPr>
              <a:buClr>
                <a:schemeClr val="accent2"/>
              </a:buClr>
              <a:buSzPct val="85000"/>
            </a:pPr>
            <a:r>
              <a:rPr lang="en-US" altLang="en-US" dirty="0">
                <a:ea typeface="ＭＳ Ｐゴシック" panose="020B0600070205080204" pitchFamily="34" charset="-128"/>
              </a:rPr>
              <a:t>Additive increase gives slope of 1, as throughout increases</a:t>
            </a:r>
          </a:p>
          <a:p>
            <a:pPr>
              <a:buClr>
                <a:schemeClr val="accent2"/>
              </a:buClr>
              <a:buSzPct val="85000"/>
            </a:pPr>
            <a:r>
              <a:rPr lang="en-US" altLang="en-US" dirty="0">
                <a:ea typeface="ＭＳ Ｐゴシック" panose="020B0600070205080204" pitchFamily="34" charset="-128"/>
              </a:rPr>
              <a:t>multiplicative decrease decreases throughput proportionally </a:t>
            </a:r>
          </a:p>
          <a:p>
            <a:endParaRPr lang="en-US" altLang="en-US" dirty="0">
              <a:ea typeface="ＭＳ Ｐゴシック" panose="020B0600070205080204" pitchFamily="34" charset="-128"/>
            </a:endParaRPr>
          </a:p>
        </p:txBody>
      </p:sp>
      <p:sp>
        <p:nvSpPr>
          <p:cNvPr id="190465" name="Title 4">
            <a:extLst>
              <a:ext uri="{FF2B5EF4-FFF2-40B4-BE49-F238E27FC236}">
                <a16:creationId xmlns:a16="http://schemas.microsoft.com/office/drawing/2014/main" id="{EF11B0FA-E809-E4FC-CDF5-7B8BEF2AF3D3}"/>
              </a:ext>
            </a:extLst>
          </p:cNvPr>
          <p:cNvSpPr>
            <a:spLocks noGrp="1" noChangeArrowheads="1"/>
          </p:cNvSpPr>
          <p:nvPr>
            <p:ph type="title"/>
          </p:nvPr>
        </p:nvSpPr>
        <p:spPr/>
        <p:txBody>
          <a:bodyPr/>
          <a:lstStyle/>
          <a:p>
            <a:r>
              <a:rPr lang="en-US" altLang="en-US">
                <a:ea typeface="ＭＳ Ｐゴシック" panose="020B0600070205080204" pitchFamily="34" charset="-128"/>
              </a:rPr>
              <a:t>What AIMD? TCP Fairness</a:t>
            </a:r>
          </a:p>
        </p:txBody>
      </p:sp>
      <p:sp>
        <p:nvSpPr>
          <p:cNvPr id="190467" name="Rectangle 3">
            <a:extLst>
              <a:ext uri="{FF2B5EF4-FFF2-40B4-BE49-F238E27FC236}">
                <a16:creationId xmlns:a16="http://schemas.microsoft.com/office/drawing/2014/main" id="{68C6DD65-1854-3A47-14EE-60D6A0055DD5}"/>
              </a:ext>
            </a:extLst>
          </p:cNvPr>
          <p:cNvSpPr>
            <a:spLocks noChangeArrowheads="1"/>
          </p:cNvSpPr>
          <p:nvPr/>
        </p:nvSpPr>
        <p:spPr bwMode="auto">
          <a:xfrm>
            <a:off x="2133600" y="1400175"/>
            <a:ext cx="83058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None/>
            </a:pPr>
            <a:endParaRPr lang="en-US" altLang="en-US" sz="2000">
              <a:latin typeface="Tahoma" panose="020B0604030504040204" pitchFamily="34" charset="0"/>
            </a:endParaRPr>
          </a:p>
        </p:txBody>
      </p:sp>
      <p:sp>
        <p:nvSpPr>
          <p:cNvPr id="190468" name="Line 4">
            <a:extLst>
              <a:ext uri="{FF2B5EF4-FFF2-40B4-BE49-F238E27FC236}">
                <a16:creationId xmlns:a16="http://schemas.microsoft.com/office/drawing/2014/main" id="{3C612956-FF96-55C5-DBF1-0C6391AD4B5E}"/>
              </a:ext>
            </a:extLst>
          </p:cNvPr>
          <p:cNvSpPr>
            <a:spLocks noChangeShapeType="1"/>
          </p:cNvSpPr>
          <p:nvPr/>
        </p:nvSpPr>
        <p:spPr bwMode="auto">
          <a:xfrm>
            <a:off x="3924300" y="6270854"/>
            <a:ext cx="36385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69" name="Line 5">
            <a:extLst>
              <a:ext uri="{FF2B5EF4-FFF2-40B4-BE49-F238E27FC236}">
                <a16:creationId xmlns:a16="http://schemas.microsoft.com/office/drawing/2014/main" id="{5DD35CF4-CFF0-2103-3019-29FB6CD18693}"/>
              </a:ext>
            </a:extLst>
          </p:cNvPr>
          <p:cNvSpPr>
            <a:spLocks noChangeShapeType="1"/>
          </p:cNvSpPr>
          <p:nvPr/>
        </p:nvSpPr>
        <p:spPr bwMode="auto">
          <a:xfrm flipV="1">
            <a:off x="3924300" y="3175229"/>
            <a:ext cx="0" cy="30861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70" name="Line 6">
            <a:extLst>
              <a:ext uri="{FF2B5EF4-FFF2-40B4-BE49-F238E27FC236}">
                <a16:creationId xmlns:a16="http://schemas.microsoft.com/office/drawing/2014/main" id="{943AE701-D108-8107-757D-9BE08F39FFE1}"/>
              </a:ext>
            </a:extLst>
          </p:cNvPr>
          <p:cNvSpPr>
            <a:spLocks noChangeShapeType="1"/>
          </p:cNvSpPr>
          <p:nvPr/>
        </p:nvSpPr>
        <p:spPr bwMode="auto">
          <a:xfrm rot="18661895" flipH="1" flipV="1">
            <a:off x="3317876" y="4910367"/>
            <a:ext cx="3560762" cy="14287"/>
          </a:xfrm>
          <a:prstGeom prst="line">
            <a:avLst/>
          </a:prstGeom>
          <a:noFill/>
          <a:ln w="19050">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71" name="Line 7">
            <a:extLst>
              <a:ext uri="{FF2B5EF4-FFF2-40B4-BE49-F238E27FC236}">
                <a16:creationId xmlns:a16="http://schemas.microsoft.com/office/drawing/2014/main" id="{0FC6A99C-724B-7BB8-81D2-F894C4DB8135}"/>
              </a:ext>
            </a:extLst>
          </p:cNvPr>
          <p:cNvSpPr>
            <a:spLocks noChangeShapeType="1"/>
          </p:cNvSpPr>
          <p:nvPr/>
        </p:nvSpPr>
        <p:spPr bwMode="auto">
          <a:xfrm>
            <a:off x="3905250" y="3422880"/>
            <a:ext cx="2819400" cy="2809875"/>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72" name="Text Box 8">
            <a:extLst>
              <a:ext uri="{FF2B5EF4-FFF2-40B4-BE49-F238E27FC236}">
                <a16:creationId xmlns:a16="http://schemas.microsoft.com/office/drawing/2014/main" id="{52D9A064-96BA-C364-BB71-3A6095E9D0D3}"/>
              </a:ext>
            </a:extLst>
          </p:cNvPr>
          <p:cNvSpPr txBox="1">
            <a:spLocks noChangeArrowheads="1"/>
          </p:cNvSpPr>
          <p:nvPr/>
        </p:nvSpPr>
        <p:spPr bwMode="auto">
          <a:xfrm>
            <a:off x="3554414" y="3251430"/>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190473" name="Text Box 9">
            <a:extLst>
              <a:ext uri="{FF2B5EF4-FFF2-40B4-BE49-F238E27FC236}">
                <a16:creationId xmlns:a16="http://schemas.microsoft.com/office/drawing/2014/main" id="{80523BBD-DC92-F0CB-7EAE-CC73D70ECC2C}"/>
              </a:ext>
            </a:extLst>
          </p:cNvPr>
          <p:cNvSpPr txBox="1">
            <a:spLocks noChangeArrowheads="1"/>
          </p:cNvSpPr>
          <p:nvPr/>
        </p:nvSpPr>
        <p:spPr bwMode="auto">
          <a:xfrm>
            <a:off x="6507164" y="6299430"/>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190474" name="Text Box 10">
            <a:extLst>
              <a:ext uri="{FF2B5EF4-FFF2-40B4-BE49-F238E27FC236}">
                <a16:creationId xmlns:a16="http://schemas.microsoft.com/office/drawing/2014/main" id="{90B4D32C-67F2-D8D4-9E55-0F778CDFA87E}"/>
              </a:ext>
            </a:extLst>
          </p:cNvPr>
          <p:cNvSpPr txBox="1">
            <a:spLocks noChangeArrowheads="1"/>
          </p:cNvSpPr>
          <p:nvPr/>
        </p:nvSpPr>
        <p:spPr bwMode="auto">
          <a:xfrm>
            <a:off x="4783139" y="3241904"/>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dirty="0">
                <a:solidFill>
                  <a:srgbClr val="C00000"/>
                </a:solidFill>
                <a:latin typeface="Comic Sans MS" panose="030F0902030302020204" pitchFamily="66" charset="0"/>
              </a:rPr>
              <a:t>equal bandwidth share</a:t>
            </a:r>
            <a:endParaRPr lang="en-US" altLang="en-US" sz="1000" dirty="0">
              <a:solidFill>
                <a:srgbClr val="C00000"/>
              </a:solidFill>
              <a:latin typeface="Times New Roman" panose="02020603050405020304" pitchFamily="18" charset="0"/>
            </a:endParaRPr>
          </a:p>
        </p:txBody>
      </p:sp>
      <p:sp>
        <p:nvSpPr>
          <p:cNvPr id="190475" name="Text Box 11">
            <a:extLst>
              <a:ext uri="{FF2B5EF4-FFF2-40B4-BE49-F238E27FC236}">
                <a16:creationId xmlns:a16="http://schemas.microsoft.com/office/drawing/2014/main" id="{E158AB08-554B-8084-F89C-9E3A01967492}"/>
              </a:ext>
            </a:extLst>
          </p:cNvPr>
          <p:cNvSpPr txBox="1">
            <a:spLocks noChangeArrowheads="1"/>
          </p:cNvSpPr>
          <p:nvPr/>
        </p:nvSpPr>
        <p:spPr bwMode="auto">
          <a:xfrm>
            <a:off x="3363914" y="6280379"/>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1 throughput</a:t>
            </a:r>
            <a:endParaRPr lang="en-US" altLang="en-US" sz="1000">
              <a:latin typeface="Times New Roman" panose="02020603050405020304" pitchFamily="18" charset="0"/>
            </a:endParaRPr>
          </a:p>
        </p:txBody>
      </p:sp>
      <p:sp>
        <p:nvSpPr>
          <p:cNvPr id="190476" name="Text Box 12">
            <a:extLst>
              <a:ext uri="{FF2B5EF4-FFF2-40B4-BE49-F238E27FC236}">
                <a16:creationId xmlns:a16="http://schemas.microsoft.com/office/drawing/2014/main" id="{B9BD418C-E565-F522-082E-80C565C096EB}"/>
              </a:ext>
            </a:extLst>
          </p:cNvPr>
          <p:cNvSpPr txBox="1">
            <a:spLocks noChangeArrowheads="1"/>
          </p:cNvSpPr>
          <p:nvPr/>
        </p:nvSpPr>
        <p:spPr bwMode="auto">
          <a:xfrm rot="16203358">
            <a:off x="1948657" y="4819086"/>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2 throughput</a:t>
            </a:r>
            <a:endParaRPr lang="en-US" altLang="en-US" sz="1000">
              <a:latin typeface="Times New Roman" panose="02020603050405020304" pitchFamily="18" charset="0"/>
            </a:endParaRPr>
          </a:p>
        </p:txBody>
      </p:sp>
      <p:sp>
        <p:nvSpPr>
          <p:cNvPr id="387085" name="Line 13">
            <a:extLst>
              <a:ext uri="{FF2B5EF4-FFF2-40B4-BE49-F238E27FC236}">
                <a16:creationId xmlns:a16="http://schemas.microsoft.com/office/drawing/2014/main" id="{781C2A9A-2ABC-59D1-10F6-FD362CF38628}"/>
              </a:ext>
            </a:extLst>
          </p:cNvPr>
          <p:cNvSpPr>
            <a:spLocks noChangeShapeType="1"/>
          </p:cNvSpPr>
          <p:nvPr/>
        </p:nvSpPr>
        <p:spPr bwMode="auto">
          <a:xfrm rot="18661895" flipH="1" flipV="1">
            <a:off x="5027613" y="5527904"/>
            <a:ext cx="1293812" cy="4762"/>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86" name="Text Box 14">
            <a:extLst>
              <a:ext uri="{FF2B5EF4-FFF2-40B4-BE49-F238E27FC236}">
                <a16:creationId xmlns:a16="http://schemas.microsoft.com/office/drawing/2014/main" id="{A6130F5F-2759-75E5-7AFB-B5E89A78EA26}"/>
              </a:ext>
            </a:extLst>
          </p:cNvPr>
          <p:cNvSpPr txBox="1">
            <a:spLocks noChangeArrowheads="1"/>
          </p:cNvSpPr>
          <p:nvPr/>
        </p:nvSpPr>
        <p:spPr bwMode="auto">
          <a:xfrm>
            <a:off x="5697539" y="5099279"/>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87" name="Line 15">
            <a:extLst>
              <a:ext uri="{FF2B5EF4-FFF2-40B4-BE49-F238E27FC236}">
                <a16:creationId xmlns:a16="http://schemas.microsoft.com/office/drawing/2014/main" id="{5DAA5F83-16B8-62FC-D440-922824386427}"/>
              </a:ext>
            </a:extLst>
          </p:cNvPr>
          <p:cNvSpPr>
            <a:spLocks noChangeShapeType="1"/>
          </p:cNvSpPr>
          <p:nvPr/>
        </p:nvSpPr>
        <p:spPr bwMode="auto">
          <a:xfrm flipH="1">
            <a:off x="4914901" y="5061180"/>
            <a:ext cx="1171575" cy="6318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88" name="Text Box 16">
            <a:extLst>
              <a:ext uri="{FF2B5EF4-FFF2-40B4-BE49-F238E27FC236}">
                <a16:creationId xmlns:a16="http://schemas.microsoft.com/office/drawing/2014/main" id="{94F3F4ED-3497-334D-99F4-96B7F3794536}"/>
              </a:ext>
            </a:extLst>
          </p:cNvPr>
          <p:cNvSpPr txBox="1">
            <a:spLocks noChangeArrowheads="1"/>
          </p:cNvSpPr>
          <p:nvPr/>
        </p:nvSpPr>
        <p:spPr bwMode="auto">
          <a:xfrm>
            <a:off x="6127751" y="4859566"/>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89" name="Line 17">
            <a:extLst>
              <a:ext uri="{FF2B5EF4-FFF2-40B4-BE49-F238E27FC236}">
                <a16:creationId xmlns:a16="http://schemas.microsoft.com/office/drawing/2014/main" id="{F1B6DA63-6C7C-8FF7-C5BB-1678E1675F6F}"/>
              </a:ext>
            </a:extLst>
          </p:cNvPr>
          <p:cNvSpPr>
            <a:spLocks noChangeShapeType="1"/>
          </p:cNvSpPr>
          <p:nvPr/>
        </p:nvSpPr>
        <p:spPr bwMode="auto">
          <a:xfrm rot="18661895" flipH="1" flipV="1">
            <a:off x="4706938" y="5200879"/>
            <a:ext cx="1303338" cy="23813"/>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0" name="Text Box 18">
            <a:extLst>
              <a:ext uri="{FF2B5EF4-FFF2-40B4-BE49-F238E27FC236}">
                <a16:creationId xmlns:a16="http://schemas.microsoft.com/office/drawing/2014/main" id="{BB542FCD-9BDC-8B27-4EF4-79420F379291}"/>
              </a:ext>
            </a:extLst>
          </p:cNvPr>
          <p:cNvSpPr txBox="1">
            <a:spLocks noChangeArrowheads="1"/>
          </p:cNvSpPr>
          <p:nvPr/>
        </p:nvSpPr>
        <p:spPr bwMode="auto">
          <a:xfrm>
            <a:off x="5411789" y="4613504"/>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91" name="Line 19">
            <a:extLst>
              <a:ext uri="{FF2B5EF4-FFF2-40B4-BE49-F238E27FC236}">
                <a16:creationId xmlns:a16="http://schemas.microsoft.com/office/drawing/2014/main" id="{876511E2-FF95-3CFB-0C6A-0AAB8BF6A755}"/>
              </a:ext>
            </a:extLst>
          </p:cNvPr>
          <p:cNvSpPr>
            <a:spLocks noChangeShapeType="1"/>
          </p:cNvSpPr>
          <p:nvPr/>
        </p:nvSpPr>
        <p:spPr bwMode="auto">
          <a:xfrm flipH="1">
            <a:off x="4772026" y="4775430"/>
            <a:ext cx="981075" cy="76517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2" name="Text Box 20">
            <a:extLst>
              <a:ext uri="{FF2B5EF4-FFF2-40B4-BE49-F238E27FC236}">
                <a16:creationId xmlns:a16="http://schemas.microsoft.com/office/drawing/2014/main" id="{93F5010B-A1E0-D954-E9D0-A1CD4A8F5048}"/>
              </a:ext>
            </a:extLst>
          </p:cNvPr>
          <p:cNvSpPr txBox="1">
            <a:spLocks noChangeArrowheads="1"/>
          </p:cNvSpPr>
          <p:nvPr/>
        </p:nvSpPr>
        <p:spPr bwMode="auto">
          <a:xfrm>
            <a:off x="5727701" y="4411891"/>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93" name="Line 21">
            <a:extLst>
              <a:ext uri="{FF2B5EF4-FFF2-40B4-BE49-F238E27FC236}">
                <a16:creationId xmlns:a16="http://schemas.microsoft.com/office/drawing/2014/main" id="{3475047C-29DF-CFF4-4ECD-5D1FDF27309B}"/>
              </a:ext>
            </a:extLst>
          </p:cNvPr>
          <p:cNvSpPr>
            <a:spLocks noChangeShapeType="1"/>
          </p:cNvSpPr>
          <p:nvPr/>
        </p:nvSpPr>
        <p:spPr bwMode="auto">
          <a:xfrm rot="18661895" flipH="1" flipV="1">
            <a:off x="4563270" y="5054036"/>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4" name="Line 22">
            <a:extLst>
              <a:ext uri="{FF2B5EF4-FFF2-40B4-BE49-F238E27FC236}">
                <a16:creationId xmlns:a16="http://schemas.microsoft.com/office/drawing/2014/main" id="{A2479F58-05CE-BA29-B3A3-CB4E617B53DC}"/>
              </a:ext>
            </a:extLst>
          </p:cNvPr>
          <p:cNvSpPr>
            <a:spLocks noChangeShapeType="1"/>
          </p:cNvSpPr>
          <p:nvPr/>
        </p:nvSpPr>
        <p:spPr bwMode="auto">
          <a:xfrm flipH="1">
            <a:off x="4705351" y="4594454"/>
            <a:ext cx="911225" cy="8890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5" name="Line 23">
            <a:extLst>
              <a:ext uri="{FF2B5EF4-FFF2-40B4-BE49-F238E27FC236}">
                <a16:creationId xmlns:a16="http://schemas.microsoft.com/office/drawing/2014/main" id="{7DE3B30B-FE79-32B9-4687-B987E7D8BB44}"/>
              </a:ext>
            </a:extLst>
          </p:cNvPr>
          <p:cNvSpPr>
            <a:spLocks noChangeShapeType="1"/>
          </p:cNvSpPr>
          <p:nvPr/>
        </p:nvSpPr>
        <p:spPr bwMode="auto">
          <a:xfrm rot="18661895" flipH="1" flipV="1">
            <a:off x="4483895" y="4990536"/>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7085"/>
                                        </p:tgtEl>
                                        <p:attrNameLst>
                                          <p:attrName>style.visibility</p:attrName>
                                        </p:attrNameLst>
                                      </p:cBhvr>
                                      <p:to>
                                        <p:strVal val="visible"/>
                                      </p:to>
                                    </p:set>
                                    <p:animEffect transition="in" filter="wipe(left)">
                                      <p:cBhvr>
                                        <p:cTn id="7" dur="500"/>
                                        <p:tgtEl>
                                          <p:spTgt spid="387085"/>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87086"/>
                                        </p:tgtEl>
                                        <p:attrNameLst>
                                          <p:attrName>style.visibility</p:attrName>
                                        </p:attrNameLst>
                                      </p:cBhvr>
                                      <p:to>
                                        <p:strVal val="visible"/>
                                      </p:to>
                                    </p:set>
                                    <p:animEffect transition="in" filter="dissolve">
                                      <p:cBhvr>
                                        <p:cTn id="11" dur="500"/>
                                        <p:tgtEl>
                                          <p:spTgt spid="387086"/>
                                        </p:tgtEl>
                                      </p:cBhvr>
                                    </p:animEffect>
                                  </p:childTnLst>
                                  <p:subTnLst>
                                    <p:set>
                                      <p:cBhvr override="childStyle">
                                        <p:cTn dur="1" fill="hold" display="0" masterRel="nextClick" afterEffect="1"/>
                                        <p:tgtEl>
                                          <p:spTgt spid="387086"/>
                                        </p:tgtEl>
                                        <p:attrNameLst>
                                          <p:attrName>style.visibility</p:attrName>
                                        </p:attrNameLst>
                                      </p:cBhvr>
                                      <p:to>
                                        <p:strVal val="hidden"/>
                                      </p:to>
                                    </p:set>
                                  </p:sub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387087"/>
                                        </p:tgtEl>
                                        <p:attrNameLst>
                                          <p:attrName>style.visibility</p:attrName>
                                        </p:attrNameLst>
                                      </p:cBhvr>
                                      <p:to>
                                        <p:strVal val="visible"/>
                                      </p:to>
                                    </p:set>
                                    <p:animEffect transition="in" filter="wipe(right)">
                                      <p:cBhvr>
                                        <p:cTn id="16" dur="500"/>
                                        <p:tgtEl>
                                          <p:spTgt spid="387087"/>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387088"/>
                                        </p:tgtEl>
                                        <p:attrNameLst>
                                          <p:attrName>style.visibility</p:attrName>
                                        </p:attrNameLst>
                                      </p:cBhvr>
                                      <p:to>
                                        <p:strVal val="visible"/>
                                      </p:to>
                                    </p:set>
                                    <p:animEffect transition="in" filter="dissolve">
                                      <p:cBhvr>
                                        <p:cTn id="20" dur="500"/>
                                        <p:tgtEl>
                                          <p:spTgt spid="387088"/>
                                        </p:tgtEl>
                                      </p:cBhvr>
                                    </p:animEffect>
                                  </p:childTnLst>
                                  <p:subTnLst>
                                    <p:set>
                                      <p:cBhvr override="childStyle">
                                        <p:cTn dur="1" fill="hold" display="0" masterRel="nextClick" afterEffect="1"/>
                                        <p:tgtEl>
                                          <p:spTgt spid="387088"/>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387089"/>
                                        </p:tgtEl>
                                        <p:attrNameLst>
                                          <p:attrName>style.visibility</p:attrName>
                                        </p:attrNameLst>
                                      </p:cBhvr>
                                      <p:to>
                                        <p:strVal val="visible"/>
                                      </p:to>
                                    </p:set>
                                    <p:animEffect transition="in" filter="wipe(left)">
                                      <p:cBhvr>
                                        <p:cTn id="25" dur="500"/>
                                        <p:tgtEl>
                                          <p:spTgt spid="387089"/>
                                        </p:tgtEl>
                                      </p:cBhvr>
                                    </p:animEffect>
                                  </p:childTnLst>
                                </p:cTn>
                              </p:par>
                            </p:childTnLst>
                          </p:cTn>
                        </p:par>
                        <p:par>
                          <p:cTn id="26" fill="hold" nodeType="afterGroup">
                            <p:stCondLst>
                              <p:cond delay="500"/>
                            </p:stCondLst>
                            <p:childTnLst>
                              <p:par>
                                <p:cTn id="27" presetID="9" presetClass="entr" presetSubtype="0" fill="hold" nodeType="afterEffect">
                                  <p:stCondLst>
                                    <p:cond delay="0"/>
                                  </p:stCondLst>
                                  <p:childTnLst>
                                    <p:set>
                                      <p:cBhvr>
                                        <p:cTn id="28" dur="1" fill="hold">
                                          <p:stCondLst>
                                            <p:cond delay="0"/>
                                          </p:stCondLst>
                                        </p:cTn>
                                        <p:tgtEl>
                                          <p:spTgt spid="387090"/>
                                        </p:tgtEl>
                                        <p:attrNameLst>
                                          <p:attrName>style.visibility</p:attrName>
                                        </p:attrNameLst>
                                      </p:cBhvr>
                                      <p:to>
                                        <p:strVal val="visible"/>
                                      </p:to>
                                    </p:set>
                                    <p:animEffect transition="in" filter="dissolve">
                                      <p:cBhvr>
                                        <p:cTn id="29" dur="500"/>
                                        <p:tgtEl>
                                          <p:spTgt spid="387090"/>
                                        </p:tgtEl>
                                      </p:cBhvr>
                                    </p:animEffect>
                                  </p:childTnLst>
                                  <p:subTnLst>
                                    <p:set>
                                      <p:cBhvr override="childStyle">
                                        <p:cTn dur="1" fill="hold" display="0" masterRel="nextClick" afterEffect="1"/>
                                        <p:tgtEl>
                                          <p:spTgt spid="387090"/>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2" fill="hold" nodeType="clickEffect">
                                  <p:stCondLst>
                                    <p:cond delay="0"/>
                                  </p:stCondLst>
                                  <p:childTnLst>
                                    <p:set>
                                      <p:cBhvr>
                                        <p:cTn id="33" dur="1" fill="hold">
                                          <p:stCondLst>
                                            <p:cond delay="0"/>
                                          </p:stCondLst>
                                        </p:cTn>
                                        <p:tgtEl>
                                          <p:spTgt spid="387091"/>
                                        </p:tgtEl>
                                        <p:attrNameLst>
                                          <p:attrName>style.visibility</p:attrName>
                                        </p:attrNameLst>
                                      </p:cBhvr>
                                      <p:to>
                                        <p:strVal val="visible"/>
                                      </p:to>
                                    </p:set>
                                    <p:animEffect transition="in" filter="wipe(right)">
                                      <p:cBhvr>
                                        <p:cTn id="34" dur="500"/>
                                        <p:tgtEl>
                                          <p:spTgt spid="387091"/>
                                        </p:tgtEl>
                                      </p:cBhvr>
                                    </p:animEffect>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387092"/>
                                        </p:tgtEl>
                                        <p:attrNameLst>
                                          <p:attrName>style.visibility</p:attrName>
                                        </p:attrNameLst>
                                      </p:cBhvr>
                                      <p:to>
                                        <p:strVal val="visible"/>
                                      </p:to>
                                    </p:set>
                                    <p:animEffect transition="in" filter="dissolve">
                                      <p:cBhvr>
                                        <p:cTn id="38" dur="500"/>
                                        <p:tgtEl>
                                          <p:spTgt spid="387092"/>
                                        </p:tgtEl>
                                      </p:cBhvr>
                                    </p:animEffect>
                                  </p:childTnLst>
                                  <p:subTnLst>
                                    <p:set>
                                      <p:cBhvr override="childStyle">
                                        <p:cTn dur="1" fill="hold" display="0" masterRel="nextClick" afterEffect="1"/>
                                        <p:tgtEl>
                                          <p:spTgt spid="387092"/>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387093"/>
                                        </p:tgtEl>
                                        <p:attrNameLst>
                                          <p:attrName>style.visibility</p:attrName>
                                        </p:attrNameLst>
                                      </p:cBhvr>
                                      <p:to>
                                        <p:strVal val="visible"/>
                                      </p:to>
                                    </p:set>
                                    <p:animEffect transition="in" filter="wipe(left)">
                                      <p:cBhvr>
                                        <p:cTn id="43" dur="500"/>
                                        <p:tgtEl>
                                          <p:spTgt spid="387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2" fill="hold" nodeType="clickEffect">
                                  <p:stCondLst>
                                    <p:cond delay="0"/>
                                  </p:stCondLst>
                                  <p:childTnLst>
                                    <p:set>
                                      <p:cBhvr>
                                        <p:cTn id="47" dur="1" fill="hold">
                                          <p:stCondLst>
                                            <p:cond delay="0"/>
                                          </p:stCondLst>
                                        </p:cTn>
                                        <p:tgtEl>
                                          <p:spTgt spid="387094"/>
                                        </p:tgtEl>
                                        <p:attrNameLst>
                                          <p:attrName>style.visibility</p:attrName>
                                        </p:attrNameLst>
                                      </p:cBhvr>
                                      <p:to>
                                        <p:strVal val="visible"/>
                                      </p:to>
                                    </p:set>
                                    <p:animEffect transition="in" filter="wipe(right)">
                                      <p:cBhvr>
                                        <p:cTn id="48" dur="500"/>
                                        <p:tgtEl>
                                          <p:spTgt spid="38709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387095"/>
                                        </p:tgtEl>
                                        <p:attrNameLst>
                                          <p:attrName>style.visibility</p:attrName>
                                        </p:attrNameLst>
                                      </p:cBhvr>
                                      <p:to>
                                        <p:strVal val="visible"/>
                                      </p:to>
                                    </p:set>
                                    <p:animEffect transition="in" filter="wipe(left)">
                                      <p:cBhvr>
                                        <p:cTn id="53" dur="500"/>
                                        <p:tgtEl>
                                          <p:spTgt spid="38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86" grpId="0" autoUpdateAnimBg="0"/>
      <p:bldP spid="387088" grpId="0" autoUpdateAnimBg="0"/>
      <p:bldP spid="387090" grpId="0" autoUpdateAnimBg="0"/>
      <p:bldP spid="387092" grpId="0"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0A5374A-84B6-17B0-25C2-602F37011604}"/>
              </a:ext>
            </a:extLst>
          </p:cNvPr>
          <p:cNvSpPr>
            <a:spLocks noGrp="1"/>
          </p:cNvSpPr>
          <p:nvPr>
            <p:ph idx="1"/>
          </p:nvPr>
        </p:nvSpPr>
        <p:spPr/>
        <p:txBody>
          <a:bodyPr/>
          <a:lstStyle/>
          <a:p>
            <a:pPr>
              <a:lnSpc>
                <a:spcPct val="100000"/>
              </a:lnSpc>
              <a:buClr>
                <a:schemeClr val="accent2"/>
              </a:buClr>
              <a:buSzPct val="85000"/>
              <a:buFont typeface="ZapfDingbats"/>
              <a:buNone/>
            </a:pPr>
            <a:r>
              <a:rPr lang="en-US" altLang="en-US" dirty="0">
                <a:solidFill>
                  <a:srgbClr val="0000A3"/>
                </a:solidFill>
              </a:rPr>
              <a:t>How to implement TCP Congestion Control?</a:t>
            </a:r>
          </a:p>
          <a:p>
            <a:pPr>
              <a:lnSpc>
                <a:spcPct val="100000"/>
              </a:lnSpc>
              <a:buClr>
                <a:schemeClr val="accent2"/>
              </a:buClr>
              <a:buSzPct val="85000"/>
              <a:buFont typeface="ZapfDingbats"/>
              <a:buNone/>
            </a:pPr>
            <a:endParaRPr lang="en-US" altLang="en-US" dirty="0"/>
          </a:p>
          <a:p>
            <a:pPr>
              <a:lnSpc>
                <a:spcPct val="100000"/>
              </a:lnSpc>
              <a:buClr>
                <a:schemeClr val="accent2"/>
              </a:buClr>
              <a:buSzPct val="85000"/>
              <a:buFont typeface="ZapfDingbats"/>
              <a:buNone/>
            </a:pPr>
            <a:r>
              <a:rPr lang="en-US" altLang="en-US" dirty="0"/>
              <a:t>Multiple algorithms work together:</a:t>
            </a:r>
          </a:p>
          <a:p>
            <a:pPr>
              <a:lnSpc>
                <a:spcPct val="100000"/>
              </a:lnSpc>
              <a:buClr>
                <a:schemeClr val="accent2"/>
              </a:buClr>
              <a:buSzPct val="85000"/>
            </a:pPr>
            <a:r>
              <a:rPr lang="en-US" altLang="en-US" dirty="0"/>
              <a:t>slow start: </a:t>
            </a:r>
            <a:r>
              <a:rPr lang="en-US" altLang="en-US" b="1" dirty="0"/>
              <a:t>how to jump-start</a:t>
            </a:r>
          </a:p>
          <a:p>
            <a:pPr>
              <a:lnSpc>
                <a:spcPct val="100000"/>
              </a:lnSpc>
              <a:buClr>
                <a:schemeClr val="accent2"/>
              </a:buClr>
              <a:buSzPct val="85000"/>
            </a:pPr>
            <a:r>
              <a:rPr lang="en-US" altLang="en-US" dirty="0"/>
              <a:t>congestion avoidance: </a:t>
            </a:r>
            <a:r>
              <a:rPr lang="en-US" altLang="en-US" b="1" u="sng" dirty="0"/>
              <a:t>additive increase</a:t>
            </a:r>
          </a:p>
          <a:p>
            <a:pPr>
              <a:lnSpc>
                <a:spcPct val="100000"/>
              </a:lnSpc>
              <a:buClr>
                <a:schemeClr val="accent2"/>
              </a:buClr>
              <a:buSzPct val="85000"/>
            </a:pPr>
            <a:r>
              <a:rPr lang="en-US" altLang="en-US" dirty="0"/>
              <a:t>fast retransmit/fast recovery: recover from single packet loss: </a:t>
            </a:r>
            <a:r>
              <a:rPr lang="en-US" altLang="en-US" b="1" u="sng" dirty="0"/>
              <a:t>multiplicative decrease</a:t>
            </a:r>
          </a:p>
          <a:p>
            <a:pPr>
              <a:lnSpc>
                <a:spcPct val="100000"/>
              </a:lnSpc>
              <a:buClr>
                <a:schemeClr val="accent2"/>
              </a:buClr>
              <a:buSzPct val="85000"/>
            </a:pPr>
            <a:r>
              <a:rPr lang="en-US" altLang="en-US" dirty="0"/>
              <a:t>retransmission upon timeout: </a:t>
            </a:r>
            <a:r>
              <a:rPr lang="en-US" altLang="en-US" b="1" dirty="0"/>
              <a:t>conservative loss/failure handling</a:t>
            </a:r>
            <a:endParaRPr lang="en-US" altLang="en-US" dirty="0"/>
          </a:p>
          <a:p>
            <a:endParaRPr lang="en-US" dirty="0"/>
          </a:p>
        </p:txBody>
      </p:sp>
      <p:sp>
        <p:nvSpPr>
          <p:cNvPr id="3" name="Title 2">
            <a:extLst>
              <a:ext uri="{FF2B5EF4-FFF2-40B4-BE49-F238E27FC236}">
                <a16:creationId xmlns:a16="http://schemas.microsoft.com/office/drawing/2014/main" id="{6EDAA6FA-9836-6F40-6CB4-3CA8DA7CD8AC}"/>
              </a:ext>
            </a:extLst>
          </p:cNvPr>
          <p:cNvSpPr>
            <a:spLocks noGrp="1"/>
          </p:cNvSpPr>
          <p:nvPr>
            <p:ph type="title"/>
          </p:nvPr>
        </p:nvSpPr>
        <p:spPr/>
        <p:txBody>
          <a:bodyPr>
            <a:normAutofit/>
          </a:bodyPr>
          <a:lstStyle/>
          <a:p>
            <a:r>
              <a:rPr lang="en-US" dirty="0"/>
              <a:t>TCP Congestion Control (RFC 5681)</a:t>
            </a:r>
          </a:p>
        </p:txBody>
      </p:sp>
      <p:sp>
        <p:nvSpPr>
          <p:cNvPr id="4" name="Slide Number Placeholder 3">
            <a:extLst>
              <a:ext uri="{FF2B5EF4-FFF2-40B4-BE49-F238E27FC236}">
                <a16:creationId xmlns:a16="http://schemas.microsoft.com/office/drawing/2014/main" id="{4F502C04-B612-7743-EFF3-AF18E024B5A4}"/>
              </a:ext>
            </a:extLst>
          </p:cNvPr>
          <p:cNvSpPr>
            <a:spLocks noGrp="1"/>
          </p:cNvSpPr>
          <p:nvPr>
            <p:ph type="sldNum" sz="quarter" idx="4"/>
          </p:nvPr>
        </p:nvSpPr>
        <p:spPr/>
        <p:txBody>
          <a:bodyPr/>
          <a:lstStyle/>
          <a:p>
            <a:r>
              <a:rPr lang="en-US"/>
              <a:t>Transport Layer: 3-</a:t>
            </a:r>
            <a:fld id="{C4204591-24BD-A542-B9D5-F8D8A88D2FEE}" type="slidenum">
              <a:rPr lang="en-US" smtClean="0"/>
              <a:pPr/>
              <a:t>152</a:t>
            </a:fld>
            <a:endParaRPr lang="en-US" dirty="0"/>
          </a:p>
        </p:txBody>
      </p:sp>
    </p:spTree>
    <p:extLst>
      <p:ext uri="{BB962C8B-B14F-4D97-AF65-F5344CB8AC3E}">
        <p14:creationId xmlns:p14="http://schemas.microsoft.com/office/powerpoint/2010/main" val="415757011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Title 1">
            <a:extLst>
              <a:ext uri="{FF2B5EF4-FFF2-40B4-BE49-F238E27FC236}">
                <a16:creationId xmlns:a16="http://schemas.microsoft.com/office/drawing/2014/main" id="{BBC734ED-47AD-B04C-9B02-54D82DCDC0C4}"/>
              </a:ext>
            </a:extLst>
          </p:cNvPr>
          <p:cNvSpPr>
            <a:spLocks noGrp="1" noChangeArrowheads="1"/>
          </p:cNvSpPr>
          <p:nvPr>
            <p:ph type="title"/>
          </p:nvPr>
        </p:nvSpPr>
        <p:spPr>
          <a:xfrm>
            <a:off x="838200" y="33805"/>
            <a:ext cx="10515600" cy="894622"/>
          </a:xfrm>
        </p:spPr>
        <p:txBody>
          <a:bodyPr/>
          <a:lstStyle/>
          <a:p>
            <a:r>
              <a:rPr lang="en-US" altLang="en-US" dirty="0">
                <a:ea typeface="ＭＳ Ｐゴシック" panose="020B0600070205080204" pitchFamily="34" charset="-128"/>
              </a:rPr>
              <a:t>TCP Congestion Control Summary</a:t>
            </a:r>
          </a:p>
        </p:txBody>
      </p:sp>
      <p:graphicFrame>
        <p:nvGraphicFramePr>
          <p:cNvPr id="7" name="Table 6">
            <a:extLst>
              <a:ext uri="{FF2B5EF4-FFF2-40B4-BE49-F238E27FC236}">
                <a16:creationId xmlns:a16="http://schemas.microsoft.com/office/drawing/2014/main" id="{28B9BBA2-74FC-244F-A37A-96E72FB3B2EB}"/>
              </a:ext>
            </a:extLst>
          </p:cNvPr>
          <p:cNvGraphicFramePr>
            <a:graphicFrameLocks noGrp="1"/>
          </p:cNvGraphicFramePr>
          <p:nvPr>
            <p:extLst>
              <p:ext uri="{D42A27DB-BD31-4B8C-83A1-F6EECF244321}">
                <p14:modId xmlns:p14="http://schemas.microsoft.com/office/powerpoint/2010/main" val="3997478434"/>
              </p:ext>
            </p:extLst>
          </p:nvPr>
        </p:nvGraphicFramePr>
        <p:xfrm>
          <a:off x="1038469" y="951927"/>
          <a:ext cx="10115061" cy="5673724"/>
        </p:xfrm>
        <a:graphic>
          <a:graphicData uri="http://schemas.openxmlformats.org/drawingml/2006/table">
            <a:tbl>
              <a:tblPr/>
              <a:tblGrid>
                <a:gridCol w="1552720">
                  <a:extLst>
                    <a:ext uri="{9D8B030D-6E8A-4147-A177-3AD203B41FA5}">
                      <a16:colId xmlns:a16="http://schemas.microsoft.com/office/drawing/2014/main" val="20000"/>
                    </a:ext>
                  </a:extLst>
                </a:gridCol>
                <a:gridCol w="2353256">
                  <a:extLst>
                    <a:ext uri="{9D8B030D-6E8A-4147-A177-3AD203B41FA5}">
                      <a16:colId xmlns:a16="http://schemas.microsoft.com/office/drawing/2014/main" val="20001"/>
                    </a:ext>
                  </a:extLst>
                </a:gridCol>
                <a:gridCol w="2917392">
                  <a:extLst>
                    <a:ext uri="{9D8B030D-6E8A-4147-A177-3AD203B41FA5}">
                      <a16:colId xmlns:a16="http://schemas.microsoft.com/office/drawing/2014/main" val="20002"/>
                    </a:ext>
                  </a:extLst>
                </a:gridCol>
                <a:gridCol w="3291693">
                  <a:extLst>
                    <a:ext uri="{9D8B030D-6E8A-4147-A177-3AD203B41FA5}">
                      <a16:colId xmlns:a16="http://schemas.microsoft.com/office/drawing/2014/main" val="20003"/>
                    </a:ext>
                  </a:extLst>
                </a:gridCol>
              </a:tblGrid>
              <a:tr h="35079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Algoritms</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condition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Design </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action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9365">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Slow Start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&lt;=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doubles per RTT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+=1MSS 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extLst>
                  <a:ext uri="{0D108BD9-81ED-4DB2-BD59-A6C34878D82A}">
                    <a16:rowId xmlns:a16="http://schemas.microsoft.com/office/drawing/2014/main" val="10001"/>
                  </a:ext>
                </a:extLst>
              </a:tr>
              <a:tr h="701588">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Congestion Avoidance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&gt;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per RTT  (additive increase)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+=(MSS/</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 MSS 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fast retransmit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3 duplicate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reduce the cwnd by half (multicative decreasing)</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 max(</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/2,2MSS)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BB0000"/>
                          </a:solidFill>
                          <a:effectLst/>
                          <a:latin typeface="Calibri" charset="0"/>
                          <a:ea typeface="ＭＳ Ｐゴシック" charset="-128"/>
                        </a:rPr>
                        <a:t>cwnd</a:t>
                      </a:r>
                      <a:r>
                        <a:rPr kumimoji="0" lang="en-US" altLang="en-US" sz="2000" b="0" i="0" u="none" strike="noStrike" cap="none" normalizeH="0" baseline="0" dirty="0">
                          <a:ln>
                            <a:noFill/>
                          </a:ln>
                          <a:solidFill>
                            <a:srgbClr val="BB0000"/>
                          </a:solidFill>
                          <a:effectLst/>
                          <a:latin typeface="Calibri" charset="0"/>
                          <a:ea typeface="ＭＳ Ｐゴシック" charset="-128"/>
                        </a:rPr>
                        <a:t> = </a:t>
                      </a:r>
                      <a:r>
                        <a:rPr kumimoji="0" lang="en-US" altLang="en-US" sz="2000" b="0" i="0" u="none" strike="noStrike" cap="none" normalizeH="0" baseline="0" dirty="0" err="1">
                          <a:ln>
                            <a:noFill/>
                          </a:ln>
                          <a:solidFill>
                            <a:srgbClr val="BB0000"/>
                          </a:solidFill>
                          <a:effectLst/>
                          <a:latin typeface="Calibri" charset="0"/>
                          <a:ea typeface="ＭＳ Ｐゴシック" charset="-128"/>
                        </a:rPr>
                        <a:t>ssthresh</a:t>
                      </a:r>
                      <a:r>
                        <a:rPr kumimoji="0" lang="en-US" altLang="en-US" sz="2000" b="0" i="0" u="none" strike="noStrike" cap="none" normalizeH="0" baseline="0" dirty="0">
                          <a:ln>
                            <a:noFill/>
                          </a:ln>
                          <a:solidFill>
                            <a:srgbClr val="BB0000"/>
                          </a:solidFill>
                          <a:effectLst/>
                          <a:latin typeface="Calibri" charset="0"/>
                          <a:ea typeface="ＭＳ Ｐゴシック" charset="-128"/>
                        </a:rPr>
                        <a:t> + 3 MSS</a:t>
                      </a:r>
                      <a:r>
                        <a:rPr kumimoji="0" lang="en-US" altLang="en-US" sz="2000" b="0" i="0" u="none" strike="noStrike" cap="none" normalizeH="0" baseline="0" dirty="0">
                          <a:ln>
                            <a:noFill/>
                          </a:ln>
                          <a:solidFill>
                            <a:schemeClr val="tx1"/>
                          </a:solidFill>
                          <a:effectLst/>
                          <a:latin typeface="Calibri" charset="0"/>
                          <a:ea typeface="ＭＳ Ｐゴシック" charset="-128"/>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retx</a:t>
                      </a:r>
                      <a:r>
                        <a:rPr kumimoji="0" lang="en-US" altLang="en-US" sz="2000" b="0" i="0" u="none" strike="noStrike" cap="none" normalizeH="0" baseline="0" dirty="0">
                          <a:ln>
                            <a:noFill/>
                          </a:ln>
                          <a:solidFill>
                            <a:schemeClr val="tx1"/>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3"/>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fast recovery</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receiving a new ACK after fast retx</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finish the 1/2 reduction of cwnd in fast retx/fast recovery</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BB0000"/>
                          </a:solidFill>
                          <a:effectLst/>
                          <a:latin typeface="Calibri" charset="0"/>
                          <a:ea typeface="ＭＳ Ｐゴシック" charset="-128"/>
                        </a:rPr>
                        <a:t>cwnd</a:t>
                      </a:r>
                      <a:r>
                        <a:rPr kumimoji="0" lang="en-US" altLang="en-US" sz="2000" b="0" i="0" u="none" strike="noStrike" cap="none" normalizeH="0" baseline="0" dirty="0">
                          <a:ln>
                            <a:noFill/>
                          </a:ln>
                          <a:solidFill>
                            <a:srgbClr val="BB0000"/>
                          </a:solidFill>
                          <a:effectLst/>
                          <a:latin typeface="Calibri" charset="0"/>
                          <a:ea typeface="ＭＳ Ｐゴシック" charset="-128"/>
                        </a:rPr>
                        <a:t> = </a:t>
                      </a:r>
                      <a:r>
                        <a:rPr kumimoji="0" lang="en-US" altLang="en-US" sz="2000" b="0" i="0" u="none" strike="noStrike" cap="none" normalizeH="0" baseline="0" dirty="0" err="1">
                          <a:ln>
                            <a:noFill/>
                          </a:ln>
                          <a:solidFill>
                            <a:srgbClr val="BB0000"/>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tx</a:t>
                      </a:r>
                      <a:r>
                        <a:rPr kumimoji="0" lang="en-US" altLang="en-US" sz="2000" b="0" i="0" u="none" strike="noStrike" cap="none" normalizeH="0" baseline="0" dirty="0">
                          <a:ln>
                            <a:noFill/>
                          </a:ln>
                          <a:solidFill>
                            <a:schemeClr val="tx1"/>
                          </a:solidFill>
                          <a:effectLst/>
                          <a:latin typeface="Calibri" charset="0"/>
                          <a:ea typeface="ＭＳ Ｐゴシック" charset="-128"/>
                        </a:rPr>
                        <a:t> if allowed by </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108730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 </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upon a dup ACK after fast retx </a:t>
                      </a:r>
                      <a:r>
                        <a:rPr kumimoji="0" lang="en-US" altLang="en-US" sz="1800" b="0" i="0" u="none" strike="noStrike" cap="none" normalizeH="0" baseline="0">
                          <a:ln>
                            <a:noFill/>
                          </a:ln>
                          <a:solidFill>
                            <a:schemeClr val="tx1"/>
                          </a:solidFill>
                          <a:effectLst/>
                          <a:latin typeface="Calibri" charset="0"/>
                          <a:ea typeface="ＭＳ Ｐゴシック" charset="-128"/>
                        </a:rPr>
                        <a:t>before fast recovery</a:t>
                      </a:r>
                      <a:endParaRPr kumimoji="0" lang="en-US" altLang="en-US" sz="18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 ("transition phrase)</a:t>
                      </a:r>
                      <a:endParaRPr kumimoji="0" lang="en-US" altLang="en-US" sz="2000" b="0" i="0" u="none" strike="noStrike" cap="none" normalizeH="0" baseline="0">
                        <a:ln>
                          <a:noFill/>
                        </a:ln>
                        <a:solidFill>
                          <a:schemeClr val="tx1"/>
                        </a:solidFill>
                        <a:effectLst/>
                        <a:latin typeface="Calibri" charset="0"/>
                        <a:ea typeface="宋体" charset="0"/>
                      </a:endParaRPr>
                    </a:p>
                    <a:p>
                      <a:pPr marL="0" marR="0" lvl="0" indent="0" algn="l" defTabSz="914400" rtl="0" eaLnBrk="1" fontAlgn="base" latinLnBrk="0" hangingPunct="1">
                        <a:lnSpc>
                          <a:spcPct val="115000"/>
                        </a:lnSpc>
                        <a:spcBef>
                          <a:spcPct val="0"/>
                        </a:spcBef>
                        <a:spcAft>
                          <a:spcPct val="0"/>
                        </a:spcAft>
                        <a:buClrTx/>
                        <a:buSzTx/>
                        <a:buFontTx/>
                        <a:buNone/>
                        <a:tabLst/>
                      </a:pP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rgbClr val="BB0000"/>
                          </a:solidFill>
                          <a:effectLst/>
                          <a:latin typeface="Calibri" charset="0"/>
                          <a:ea typeface="ＭＳ Ｐゴシック" charset="-128"/>
                        </a:rPr>
                        <a:t>cwnd +=1MSS;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Note: it is different from slow start. </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5"/>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RTO timeout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time out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Reset everything</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 max(</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/2,2MSS) </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 1MSS;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retx</a:t>
                      </a:r>
                      <a:r>
                        <a:rPr kumimoji="0" lang="en-US" altLang="en-US" sz="2000" b="0" i="0" u="none" strike="noStrike" cap="none" normalizeH="0" baseline="0" dirty="0">
                          <a:ln>
                            <a:noFill/>
                          </a:ln>
                          <a:solidFill>
                            <a:schemeClr val="tx1"/>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 name="Slide Number Placeholder 2">
            <a:extLst>
              <a:ext uri="{FF2B5EF4-FFF2-40B4-BE49-F238E27FC236}">
                <a16:creationId xmlns:a16="http://schemas.microsoft.com/office/drawing/2014/main" id="{47029C1F-FC1C-11F6-0186-B9D771EEF8A4}"/>
              </a:ext>
            </a:extLst>
          </p:cNvPr>
          <p:cNvSpPr>
            <a:spLocks noGrp="1"/>
          </p:cNvSpPr>
          <p:nvPr>
            <p:ph type="sldNum" sz="quarter" idx="4"/>
          </p:nvPr>
        </p:nvSpPr>
        <p:spPr>
          <a:xfrm>
            <a:off x="9232679" y="6443089"/>
            <a:ext cx="2743200" cy="365125"/>
          </a:xfrm>
        </p:spPr>
        <p:txBody>
          <a:bodyPr/>
          <a:lstStyle/>
          <a:p>
            <a:r>
              <a:rPr lang="en-US" dirty="0"/>
              <a:t>Transport Layer: 3-</a:t>
            </a:r>
            <a:fld id="{C4204591-24BD-A542-B9D5-F8D8A88D2FEE}" type="slidenum">
              <a:rPr lang="en-US" smtClean="0"/>
              <a:pPr/>
              <a:t>153</a:t>
            </a:fld>
            <a:endParaRPr lang="en-US" dirty="0"/>
          </a:p>
        </p:txBody>
      </p:sp>
    </p:spTree>
    <p:extLst>
      <p:ext uri="{BB962C8B-B14F-4D97-AF65-F5344CB8AC3E}">
        <p14:creationId xmlns:p14="http://schemas.microsoft.com/office/powerpoint/2010/main" val="244610175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7873" name="Rectangle 2">
            <a:extLst>
              <a:ext uri="{FF2B5EF4-FFF2-40B4-BE49-F238E27FC236}">
                <a16:creationId xmlns:a16="http://schemas.microsoft.com/office/drawing/2014/main" id="{C6D4C1D3-E599-7045-B902-5F0A7B110B78}"/>
              </a:ext>
            </a:extLst>
          </p:cNvPr>
          <p:cNvSpPr>
            <a:spLocks noGrp="1" noChangeArrowheads="1"/>
          </p:cNvSpPr>
          <p:nvPr>
            <p:ph type="title"/>
          </p:nvPr>
        </p:nvSpPr>
        <p:spPr>
          <a:xfrm>
            <a:off x="914037" y="198438"/>
            <a:ext cx="7772400" cy="838200"/>
          </a:xfrm>
        </p:spPr>
        <p:txBody>
          <a:bodyPr>
            <a:normAutofit fontScale="90000"/>
          </a:bodyPr>
          <a:lstStyle/>
          <a:p>
            <a:r>
              <a:rPr lang="en-US" altLang="en-US" dirty="0">
                <a:ea typeface="ＭＳ Ｐゴシック" panose="020B0600070205080204" pitchFamily="34" charset="-128"/>
              </a:rPr>
              <a:t>Recall in selective repeat protocol</a:t>
            </a:r>
          </a:p>
        </p:txBody>
      </p:sp>
      <p:sp>
        <p:nvSpPr>
          <p:cNvPr id="207875" name="Text Box 4">
            <a:extLst>
              <a:ext uri="{FF2B5EF4-FFF2-40B4-BE49-F238E27FC236}">
                <a16:creationId xmlns:a16="http://schemas.microsoft.com/office/drawing/2014/main" id="{985A85F3-3476-ED49-AA07-7DF0D499DA5A}"/>
              </a:ext>
            </a:extLst>
          </p:cNvPr>
          <p:cNvSpPr txBox="1">
            <a:spLocks noChangeArrowheads="1"/>
          </p:cNvSpPr>
          <p:nvPr/>
        </p:nvSpPr>
        <p:spPr bwMode="auto">
          <a:xfrm>
            <a:off x="4189414" y="1490663"/>
            <a:ext cx="1246187"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a:latin typeface="Tahoma" panose="020B0604030504040204" pitchFamily="34" charset="0"/>
              </a:rPr>
              <a:t>send  pkt0</a:t>
            </a:r>
          </a:p>
          <a:p>
            <a:pPr algn="r">
              <a:lnSpc>
                <a:spcPct val="100000"/>
              </a:lnSpc>
              <a:spcBef>
                <a:spcPct val="0"/>
              </a:spcBef>
              <a:buClrTx/>
              <a:buSzTx/>
              <a:buFontTx/>
              <a:buNone/>
            </a:pPr>
            <a:r>
              <a:rPr lang="en-US" altLang="en-US" sz="1800">
                <a:latin typeface="Tahoma" panose="020B0604030504040204" pitchFamily="34" charset="0"/>
              </a:rPr>
              <a:t>send  pkt1</a:t>
            </a:r>
          </a:p>
          <a:p>
            <a:pPr algn="r">
              <a:lnSpc>
                <a:spcPct val="100000"/>
              </a:lnSpc>
              <a:spcBef>
                <a:spcPct val="0"/>
              </a:spcBef>
              <a:buClrTx/>
              <a:buSzTx/>
              <a:buFontTx/>
              <a:buNone/>
            </a:pPr>
            <a:r>
              <a:rPr lang="en-US" altLang="en-US" sz="1800">
                <a:latin typeface="Tahoma" panose="020B0604030504040204" pitchFamily="34" charset="0"/>
              </a:rPr>
              <a:t>send  pkt2</a:t>
            </a:r>
          </a:p>
          <a:p>
            <a:pPr algn="r">
              <a:lnSpc>
                <a:spcPct val="100000"/>
              </a:lnSpc>
              <a:spcBef>
                <a:spcPct val="0"/>
              </a:spcBef>
              <a:buClrTx/>
              <a:buSzTx/>
              <a:buFontTx/>
              <a:buNone/>
            </a:pPr>
            <a:r>
              <a:rPr lang="en-US" altLang="en-US" sz="1800">
                <a:latin typeface="Tahoma" panose="020B0604030504040204" pitchFamily="34" charset="0"/>
              </a:rPr>
              <a:t>send  pkt3</a:t>
            </a:r>
          </a:p>
          <a:p>
            <a:pPr algn="r">
              <a:lnSpc>
                <a:spcPct val="100000"/>
              </a:lnSpc>
              <a:spcBef>
                <a:spcPct val="0"/>
              </a:spcBef>
              <a:buClrTx/>
              <a:buSzTx/>
              <a:buFontTx/>
              <a:buNone/>
            </a:pPr>
            <a:r>
              <a:rPr lang="en-US" altLang="en-US" sz="1800">
                <a:latin typeface="Tahoma" panose="020B0604030504040204" pitchFamily="34" charset="0"/>
              </a:rPr>
              <a:t>(wait)</a:t>
            </a:r>
          </a:p>
        </p:txBody>
      </p:sp>
      <p:sp>
        <p:nvSpPr>
          <p:cNvPr id="207876" name="Text Box 5">
            <a:extLst>
              <a:ext uri="{FF2B5EF4-FFF2-40B4-BE49-F238E27FC236}">
                <a16:creationId xmlns:a16="http://schemas.microsoft.com/office/drawing/2014/main" id="{B606DBED-405C-BF4A-8EF7-0CBFCF5E7216}"/>
              </a:ext>
            </a:extLst>
          </p:cNvPr>
          <p:cNvSpPr txBox="1">
            <a:spLocks noChangeArrowheads="1"/>
          </p:cNvSpPr>
          <p:nvPr/>
        </p:nvSpPr>
        <p:spPr bwMode="auto">
          <a:xfrm>
            <a:off x="4510089" y="1119189"/>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207877" name="Text Box 6">
            <a:extLst>
              <a:ext uri="{FF2B5EF4-FFF2-40B4-BE49-F238E27FC236}">
                <a16:creationId xmlns:a16="http://schemas.microsoft.com/office/drawing/2014/main" id="{D0ED1AF0-FF30-1747-B269-9600B7B1FBEA}"/>
              </a:ext>
            </a:extLst>
          </p:cNvPr>
          <p:cNvSpPr txBox="1">
            <a:spLocks noChangeArrowheads="1"/>
          </p:cNvSpPr>
          <p:nvPr/>
        </p:nvSpPr>
        <p:spPr bwMode="auto">
          <a:xfrm>
            <a:off x="7540626" y="113823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207878" name="Line 7">
            <a:extLst>
              <a:ext uri="{FF2B5EF4-FFF2-40B4-BE49-F238E27FC236}">
                <a16:creationId xmlns:a16="http://schemas.microsoft.com/office/drawing/2014/main" id="{53FBD925-CF81-5F40-BAFB-6AA336BB6B51}"/>
              </a:ext>
            </a:extLst>
          </p:cNvPr>
          <p:cNvSpPr>
            <a:spLocks noChangeShapeType="1"/>
          </p:cNvSpPr>
          <p:nvPr/>
        </p:nvSpPr>
        <p:spPr bwMode="auto">
          <a:xfrm>
            <a:off x="7615238" y="1736726"/>
            <a:ext cx="11112" cy="45386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7879" name="Text Box 8">
            <a:extLst>
              <a:ext uri="{FF2B5EF4-FFF2-40B4-BE49-F238E27FC236}">
                <a16:creationId xmlns:a16="http://schemas.microsoft.com/office/drawing/2014/main" id="{DE964C8B-1A78-0040-B9C2-78C3EBE6D703}"/>
              </a:ext>
            </a:extLst>
          </p:cNvPr>
          <p:cNvSpPr txBox="1">
            <a:spLocks noChangeArrowheads="1"/>
          </p:cNvSpPr>
          <p:nvPr/>
        </p:nvSpPr>
        <p:spPr bwMode="auto">
          <a:xfrm>
            <a:off x="7558089" y="1931988"/>
            <a:ext cx="2568575"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a:latin typeface="Tahoma" panose="020B0604030504040204" pitchFamily="34" charset="0"/>
              </a:rPr>
              <a:t>receive pkt0, send ack0</a:t>
            </a:r>
          </a:p>
          <a:p>
            <a:pPr>
              <a:lnSpc>
                <a:spcPct val="100000"/>
              </a:lnSpc>
              <a:spcBef>
                <a:spcPct val="0"/>
              </a:spcBef>
              <a:buClrTx/>
              <a:buSzTx/>
              <a:buFontTx/>
              <a:buNone/>
            </a:pPr>
            <a:r>
              <a:rPr lang="en-US" altLang="en-US" sz="1800">
                <a:latin typeface="Tahoma" panose="020B0604030504040204" pitchFamily="34" charset="0"/>
              </a:rPr>
              <a:t>receive pkt1, send ack1</a:t>
            </a:r>
          </a:p>
          <a:p>
            <a:pPr>
              <a:lnSpc>
                <a:spcPct val="100000"/>
              </a:lnSpc>
              <a:spcBef>
                <a:spcPct val="0"/>
              </a:spcBef>
              <a:buClrTx/>
              <a:buSzTx/>
              <a:buFontTx/>
              <a:buNone/>
            </a:pPr>
            <a:r>
              <a:rPr lang="en-US" altLang="en-US" sz="1800">
                <a:latin typeface="Tahoma" panose="020B0604030504040204" pitchFamily="34" charset="0"/>
              </a:rPr>
              <a:t> </a:t>
            </a:r>
          </a:p>
          <a:p>
            <a:pPr>
              <a:lnSpc>
                <a:spcPct val="100000"/>
              </a:lnSpc>
              <a:spcBef>
                <a:spcPct val="0"/>
              </a:spcBef>
              <a:buClrTx/>
              <a:buSzTx/>
              <a:buFontTx/>
              <a:buNone/>
            </a:pPr>
            <a:r>
              <a:rPr lang="en-US" altLang="en-US" sz="1800">
                <a:latin typeface="Tahoma" panose="020B0604030504040204" pitchFamily="34" charset="0"/>
              </a:rPr>
              <a:t>receive pkt3, buffer, </a:t>
            </a:r>
          </a:p>
          <a:p>
            <a:pPr>
              <a:lnSpc>
                <a:spcPct val="100000"/>
              </a:lnSpc>
              <a:spcBef>
                <a:spcPct val="0"/>
              </a:spcBef>
              <a:buClrTx/>
              <a:buSzTx/>
              <a:buFontTx/>
              <a:buNone/>
            </a:pPr>
            <a:r>
              <a:rPr lang="en-US" altLang="en-US" sz="1800">
                <a:latin typeface="Tahoma" panose="020B0604030504040204" pitchFamily="34" charset="0"/>
              </a:rPr>
              <a:t>           send ack3</a:t>
            </a:r>
          </a:p>
        </p:txBody>
      </p:sp>
      <p:sp>
        <p:nvSpPr>
          <p:cNvPr id="207880" name="Text Box 9">
            <a:extLst>
              <a:ext uri="{FF2B5EF4-FFF2-40B4-BE49-F238E27FC236}">
                <a16:creationId xmlns:a16="http://schemas.microsoft.com/office/drawing/2014/main" id="{81352AE5-0D53-5049-B33C-22BEA8157D73}"/>
              </a:ext>
            </a:extLst>
          </p:cNvPr>
          <p:cNvSpPr txBox="1">
            <a:spLocks noChangeArrowheads="1"/>
          </p:cNvSpPr>
          <p:nvPr/>
        </p:nvSpPr>
        <p:spPr bwMode="auto">
          <a:xfrm>
            <a:off x="3333750" y="3094039"/>
            <a:ext cx="2154238"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a:latin typeface="Tahoma" panose="020B0604030504040204" pitchFamily="34" charset="0"/>
              </a:rPr>
              <a:t>rcv ack0, send pkt4</a:t>
            </a:r>
          </a:p>
          <a:p>
            <a:pPr algn="r">
              <a:lnSpc>
                <a:spcPct val="100000"/>
              </a:lnSpc>
              <a:spcBef>
                <a:spcPct val="0"/>
              </a:spcBef>
              <a:buClrTx/>
              <a:buSzTx/>
              <a:buFontTx/>
              <a:buNone/>
            </a:pPr>
            <a:r>
              <a:rPr lang="en-US" altLang="en-US" sz="1800">
                <a:latin typeface="Tahoma" panose="020B0604030504040204" pitchFamily="34" charset="0"/>
              </a:rPr>
              <a:t>rcv ack1, send pkt5</a:t>
            </a:r>
          </a:p>
          <a:p>
            <a:pPr algn="r">
              <a:lnSpc>
                <a:spcPct val="100000"/>
              </a:lnSpc>
              <a:spcBef>
                <a:spcPct val="0"/>
              </a:spcBef>
              <a:buClrTx/>
              <a:buSzTx/>
              <a:buFontTx/>
              <a:buNone/>
            </a:pPr>
            <a:endParaRPr lang="en-US" altLang="en-US" sz="1800">
              <a:latin typeface="Tahoma" panose="020B0604030504040204" pitchFamily="34" charset="0"/>
            </a:endParaRPr>
          </a:p>
        </p:txBody>
      </p:sp>
      <p:pic>
        <p:nvPicPr>
          <p:cNvPr id="207881" name="Picture 10" descr="alarm_clock_ringing">
            <a:extLst>
              <a:ext uri="{FF2B5EF4-FFF2-40B4-BE49-F238E27FC236}">
                <a16:creationId xmlns:a16="http://schemas.microsoft.com/office/drawing/2014/main" id="{53D7A71B-015E-0147-A014-C24E89B34A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0438" y="4241801"/>
            <a:ext cx="436562"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82" name="Text Box 11">
            <a:extLst>
              <a:ext uri="{FF2B5EF4-FFF2-40B4-BE49-F238E27FC236}">
                <a16:creationId xmlns:a16="http://schemas.microsoft.com/office/drawing/2014/main" id="{CE119927-BA2A-804D-B676-AEB4D438A7A1}"/>
              </a:ext>
            </a:extLst>
          </p:cNvPr>
          <p:cNvSpPr txBox="1">
            <a:spLocks noChangeArrowheads="1"/>
          </p:cNvSpPr>
          <p:nvPr/>
        </p:nvSpPr>
        <p:spPr bwMode="auto">
          <a:xfrm>
            <a:off x="3868739" y="4457700"/>
            <a:ext cx="1538287"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pkt 2 timeout</a:t>
            </a:r>
          </a:p>
        </p:txBody>
      </p:sp>
      <p:sp>
        <p:nvSpPr>
          <p:cNvPr id="207883" name="Text Box 12">
            <a:extLst>
              <a:ext uri="{FF2B5EF4-FFF2-40B4-BE49-F238E27FC236}">
                <a16:creationId xmlns:a16="http://schemas.microsoft.com/office/drawing/2014/main" id="{F739711D-3DE7-9047-A77A-C3FD2FD08943}"/>
              </a:ext>
            </a:extLst>
          </p:cNvPr>
          <p:cNvSpPr txBox="1">
            <a:spLocks noChangeArrowheads="1"/>
          </p:cNvSpPr>
          <p:nvPr/>
        </p:nvSpPr>
        <p:spPr bwMode="auto">
          <a:xfrm>
            <a:off x="4194175" y="4672014"/>
            <a:ext cx="12461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800">
                <a:latin typeface="Tahoma" panose="020B0604030504040204" pitchFamily="34" charset="0"/>
              </a:rPr>
              <a:t>send  pkt2</a:t>
            </a:r>
          </a:p>
        </p:txBody>
      </p:sp>
      <p:sp>
        <p:nvSpPr>
          <p:cNvPr id="207884" name="Line 14">
            <a:extLst>
              <a:ext uri="{FF2B5EF4-FFF2-40B4-BE49-F238E27FC236}">
                <a16:creationId xmlns:a16="http://schemas.microsoft.com/office/drawing/2014/main" id="{BA36580E-CA3E-F146-9648-3C6896270E25}"/>
              </a:ext>
            </a:extLst>
          </p:cNvPr>
          <p:cNvSpPr>
            <a:spLocks noChangeShapeType="1"/>
          </p:cNvSpPr>
          <p:nvPr/>
        </p:nvSpPr>
        <p:spPr bwMode="auto">
          <a:xfrm>
            <a:off x="5480050" y="1684338"/>
            <a:ext cx="2101850"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5" name="Line 15">
            <a:extLst>
              <a:ext uri="{FF2B5EF4-FFF2-40B4-BE49-F238E27FC236}">
                <a16:creationId xmlns:a16="http://schemas.microsoft.com/office/drawing/2014/main" id="{A92C23D0-F3F7-B745-AF3F-7301797A6836}"/>
              </a:ext>
            </a:extLst>
          </p:cNvPr>
          <p:cNvSpPr>
            <a:spLocks noChangeShapeType="1"/>
          </p:cNvSpPr>
          <p:nvPr/>
        </p:nvSpPr>
        <p:spPr bwMode="auto">
          <a:xfrm>
            <a:off x="5478463" y="1958976"/>
            <a:ext cx="2100262"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6" name="Line 16">
            <a:extLst>
              <a:ext uri="{FF2B5EF4-FFF2-40B4-BE49-F238E27FC236}">
                <a16:creationId xmlns:a16="http://schemas.microsoft.com/office/drawing/2014/main" id="{AB45B113-2D25-3E49-8E99-4DC9B4D8E33C}"/>
              </a:ext>
            </a:extLst>
          </p:cNvPr>
          <p:cNvSpPr>
            <a:spLocks noChangeShapeType="1"/>
          </p:cNvSpPr>
          <p:nvPr/>
        </p:nvSpPr>
        <p:spPr bwMode="auto">
          <a:xfrm>
            <a:off x="5494338" y="2222501"/>
            <a:ext cx="876300" cy="2000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7" name="Line 17">
            <a:extLst>
              <a:ext uri="{FF2B5EF4-FFF2-40B4-BE49-F238E27FC236}">
                <a16:creationId xmlns:a16="http://schemas.microsoft.com/office/drawing/2014/main" id="{8E8B2062-D615-224C-8B73-953E42B52B6A}"/>
              </a:ext>
            </a:extLst>
          </p:cNvPr>
          <p:cNvSpPr>
            <a:spLocks noChangeShapeType="1"/>
          </p:cNvSpPr>
          <p:nvPr/>
        </p:nvSpPr>
        <p:spPr bwMode="auto">
          <a:xfrm>
            <a:off x="5500688" y="2508251"/>
            <a:ext cx="2100262"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8" name="Line 18">
            <a:extLst>
              <a:ext uri="{FF2B5EF4-FFF2-40B4-BE49-F238E27FC236}">
                <a16:creationId xmlns:a16="http://schemas.microsoft.com/office/drawing/2014/main" id="{F6EBE1B7-B113-624C-86A0-963FF5CCE3BF}"/>
              </a:ext>
            </a:extLst>
          </p:cNvPr>
          <p:cNvSpPr>
            <a:spLocks noChangeShapeType="1"/>
          </p:cNvSpPr>
          <p:nvPr/>
        </p:nvSpPr>
        <p:spPr bwMode="auto">
          <a:xfrm flipH="1">
            <a:off x="5486400" y="2208213"/>
            <a:ext cx="2014538" cy="1066800"/>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9" name="Text Box 19">
            <a:extLst>
              <a:ext uri="{FF2B5EF4-FFF2-40B4-BE49-F238E27FC236}">
                <a16:creationId xmlns:a16="http://schemas.microsoft.com/office/drawing/2014/main" id="{7D44B4B0-7727-3B46-AFE3-936E8FD43F88}"/>
              </a:ext>
            </a:extLst>
          </p:cNvPr>
          <p:cNvSpPr txBox="1">
            <a:spLocks noChangeArrowheads="1"/>
          </p:cNvSpPr>
          <p:nvPr/>
        </p:nvSpPr>
        <p:spPr bwMode="auto">
          <a:xfrm>
            <a:off x="6256338" y="2257426"/>
            <a:ext cx="341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a:solidFill>
                  <a:srgbClr val="FF0000"/>
                </a:solidFill>
                <a:latin typeface="Tahoma" panose="020B0604030504040204" pitchFamily="34" charset="0"/>
              </a:rPr>
              <a:t>X</a:t>
            </a:r>
          </a:p>
        </p:txBody>
      </p:sp>
      <p:sp>
        <p:nvSpPr>
          <p:cNvPr id="207890" name="Text Box 20">
            <a:extLst>
              <a:ext uri="{FF2B5EF4-FFF2-40B4-BE49-F238E27FC236}">
                <a16:creationId xmlns:a16="http://schemas.microsoft.com/office/drawing/2014/main" id="{0E51AC98-125A-7243-B1F0-CE20F5CC0A3D}"/>
              </a:ext>
            </a:extLst>
          </p:cNvPr>
          <p:cNvSpPr txBox="1">
            <a:spLocks noChangeArrowheads="1"/>
          </p:cNvSpPr>
          <p:nvPr/>
        </p:nvSpPr>
        <p:spPr bwMode="auto">
          <a:xfrm>
            <a:off x="6415089" y="2278063"/>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solidFill>
                  <a:srgbClr val="FF0000"/>
                </a:solidFill>
                <a:latin typeface="Tahoma" panose="020B0604030504040204" pitchFamily="34" charset="0"/>
              </a:rPr>
              <a:t>loss</a:t>
            </a:r>
          </a:p>
        </p:txBody>
      </p:sp>
      <p:sp>
        <p:nvSpPr>
          <p:cNvPr id="207891" name="Line 21">
            <a:extLst>
              <a:ext uri="{FF2B5EF4-FFF2-40B4-BE49-F238E27FC236}">
                <a16:creationId xmlns:a16="http://schemas.microsoft.com/office/drawing/2014/main" id="{81BC0D05-134D-FD4A-9530-69B3F8A8081C}"/>
              </a:ext>
            </a:extLst>
          </p:cNvPr>
          <p:cNvSpPr>
            <a:spLocks noChangeShapeType="1"/>
          </p:cNvSpPr>
          <p:nvPr/>
        </p:nvSpPr>
        <p:spPr bwMode="auto">
          <a:xfrm flipH="1">
            <a:off x="5483225" y="2493964"/>
            <a:ext cx="2014538" cy="1100137"/>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2" name="Line 22">
            <a:extLst>
              <a:ext uri="{FF2B5EF4-FFF2-40B4-BE49-F238E27FC236}">
                <a16:creationId xmlns:a16="http://schemas.microsoft.com/office/drawing/2014/main" id="{796383FE-58CF-284D-8130-147DABF54DF4}"/>
              </a:ext>
            </a:extLst>
          </p:cNvPr>
          <p:cNvSpPr>
            <a:spLocks noChangeShapeType="1"/>
          </p:cNvSpPr>
          <p:nvPr/>
        </p:nvSpPr>
        <p:spPr bwMode="auto">
          <a:xfrm>
            <a:off x="5486401" y="3330576"/>
            <a:ext cx="2100263"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3" name="Line 23">
            <a:extLst>
              <a:ext uri="{FF2B5EF4-FFF2-40B4-BE49-F238E27FC236}">
                <a16:creationId xmlns:a16="http://schemas.microsoft.com/office/drawing/2014/main" id="{60D39B16-1B61-3545-A152-684FC5DDAB49}"/>
              </a:ext>
            </a:extLst>
          </p:cNvPr>
          <p:cNvSpPr>
            <a:spLocks noChangeShapeType="1"/>
          </p:cNvSpPr>
          <p:nvPr/>
        </p:nvSpPr>
        <p:spPr bwMode="auto">
          <a:xfrm>
            <a:off x="5518150" y="3649663"/>
            <a:ext cx="2101850"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4" name="Line 24">
            <a:extLst>
              <a:ext uri="{FF2B5EF4-FFF2-40B4-BE49-F238E27FC236}">
                <a16:creationId xmlns:a16="http://schemas.microsoft.com/office/drawing/2014/main" id="{268554F1-B97A-1740-BF84-C5DB9538A1DE}"/>
              </a:ext>
            </a:extLst>
          </p:cNvPr>
          <p:cNvSpPr>
            <a:spLocks noChangeShapeType="1"/>
          </p:cNvSpPr>
          <p:nvPr/>
        </p:nvSpPr>
        <p:spPr bwMode="auto">
          <a:xfrm flipH="1">
            <a:off x="5514975" y="3024189"/>
            <a:ext cx="2014538" cy="1100137"/>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207895" name="Group 25">
            <a:extLst>
              <a:ext uri="{FF2B5EF4-FFF2-40B4-BE49-F238E27FC236}">
                <a16:creationId xmlns:a16="http://schemas.microsoft.com/office/drawing/2014/main" id="{E9F23003-08F5-A04E-A798-DA5FDC044855}"/>
              </a:ext>
            </a:extLst>
          </p:cNvPr>
          <p:cNvGrpSpPr>
            <a:grpSpLocks/>
          </p:cNvGrpSpPr>
          <p:nvPr/>
        </p:nvGrpSpPr>
        <p:grpSpPr bwMode="auto">
          <a:xfrm>
            <a:off x="5375275" y="2212976"/>
            <a:ext cx="103188" cy="2462213"/>
            <a:chOff x="3651" y="1878"/>
            <a:chExt cx="78" cy="963"/>
          </a:xfrm>
        </p:grpSpPr>
        <p:sp>
          <p:nvSpPr>
            <p:cNvPr id="207938" name="Line 26">
              <a:extLst>
                <a:ext uri="{FF2B5EF4-FFF2-40B4-BE49-F238E27FC236}">
                  <a16:creationId xmlns:a16="http://schemas.microsoft.com/office/drawing/2014/main" id="{6443950B-AEA0-0B4B-A36F-0E6BFDA14EBF}"/>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7939" name="Line 27">
              <a:extLst>
                <a:ext uri="{FF2B5EF4-FFF2-40B4-BE49-F238E27FC236}">
                  <a16:creationId xmlns:a16="http://schemas.microsoft.com/office/drawing/2014/main" id="{C3F3066E-0DDD-7C42-99C3-C578DAAF64E3}"/>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7940" name="Line 28">
              <a:extLst>
                <a:ext uri="{FF2B5EF4-FFF2-40B4-BE49-F238E27FC236}">
                  <a16:creationId xmlns:a16="http://schemas.microsoft.com/office/drawing/2014/main" id="{449A146B-0D1D-F54B-907B-CCE5CC0370D9}"/>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207896" name="Line 29">
            <a:extLst>
              <a:ext uri="{FF2B5EF4-FFF2-40B4-BE49-F238E27FC236}">
                <a16:creationId xmlns:a16="http://schemas.microsoft.com/office/drawing/2014/main" id="{2843B9C9-7EE4-E34F-90DA-00AF361D64A2}"/>
              </a:ext>
            </a:extLst>
          </p:cNvPr>
          <p:cNvSpPr>
            <a:spLocks noChangeShapeType="1"/>
          </p:cNvSpPr>
          <p:nvPr/>
        </p:nvSpPr>
        <p:spPr bwMode="auto">
          <a:xfrm>
            <a:off x="5516563" y="4843463"/>
            <a:ext cx="2100262"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7" name="Text Box 33">
            <a:extLst>
              <a:ext uri="{FF2B5EF4-FFF2-40B4-BE49-F238E27FC236}">
                <a16:creationId xmlns:a16="http://schemas.microsoft.com/office/drawing/2014/main" id="{BC69829E-3185-2249-AAF0-FF7EF3136EE9}"/>
              </a:ext>
            </a:extLst>
          </p:cNvPr>
          <p:cNvSpPr txBox="1">
            <a:spLocks noChangeArrowheads="1"/>
          </p:cNvSpPr>
          <p:nvPr/>
        </p:nvSpPr>
        <p:spPr bwMode="auto">
          <a:xfrm>
            <a:off x="7554914" y="3455988"/>
            <a:ext cx="23002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a:latin typeface="Tahoma" panose="020B0604030504040204" pitchFamily="34" charset="0"/>
              </a:rPr>
              <a:t>receive pkt4, buffer, </a:t>
            </a:r>
          </a:p>
          <a:p>
            <a:pPr>
              <a:lnSpc>
                <a:spcPct val="100000"/>
              </a:lnSpc>
              <a:spcBef>
                <a:spcPct val="0"/>
              </a:spcBef>
              <a:buClrTx/>
              <a:buSzTx/>
              <a:buFontTx/>
              <a:buNone/>
            </a:pPr>
            <a:r>
              <a:rPr lang="en-US" altLang="en-US" sz="1800">
                <a:latin typeface="Tahoma" panose="020B0604030504040204" pitchFamily="34" charset="0"/>
              </a:rPr>
              <a:t>           send ack4</a:t>
            </a:r>
          </a:p>
        </p:txBody>
      </p:sp>
      <p:sp>
        <p:nvSpPr>
          <p:cNvPr id="207898" name="Text Box 34">
            <a:extLst>
              <a:ext uri="{FF2B5EF4-FFF2-40B4-BE49-F238E27FC236}">
                <a16:creationId xmlns:a16="http://schemas.microsoft.com/office/drawing/2014/main" id="{9D6B946F-58B4-BA46-B75C-A5C5D3727B8E}"/>
              </a:ext>
            </a:extLst>
          </p:cNvPr>
          <p:cNvSpPr txBox="1">
            <a:spLocks noChangeArrowheads="1"/>
          </p:cNvSpPr>
          <p:nvPr/>
        </p:nvSpPr>
        <p:spPr bwMode="auto">
          <a:xfrm>
            <a:off x="7573964" y="3976688"/>
            <a:ext cx="23002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a:latin typeface="Tahoma" panose="020B0604030504040204" pitchFamily="34" charset="0"/>
              </a:rPr>
              <a:t>receive pkt5, buffer, </a:t>
            </a:r>
          </a:p>
          <a:p>
            <a:pPr>
              <a:lnSpc>
                <a:spcPct val="100000"/>
              </a:lnSpc>
              <a:spcBef>
                <a:spcPct val="0"/>
              </a:spcBef>
              <a:buClrTx/>
              <a:buSzTx/>
              <a:buFontTx/>
              <a:buNone/>
            </a:pPr>
            <a:r>
              <a:rPr lang="en-US" altLang="en-US" sz="1800">
                <a:latin typeface="Tahoma" panose="020B0604030504040204" pitchFamily="34" charset="0"/>
              </a:rPr>
              <a:t>           send ack5</a:t>
            </a:r>
          </a:p>
        </p:txBody>
      </p:sp>
      <p:sp>
        <p:nvSpPr>
          <p:cNvPr id="207899" name="Text Box 35">
            <a:extLst>
              <a:ext uri="{FF2B5EF4-FFF2-40B4-BE49-F238E27FC236}">
                <a16:creationId xmlns:a16="http://schemas.microsoft.com/office/drawing/2014/main" id="{E1E21778-D875-AE4A-9556-F9CDD4B1E945}"/>
              </a:ext>
            </a:extLst>
          </p:cNvPr>
          <p:cNvSpPr txBox="1">
            <a:spLocks noChangeArrowheads="1"/>
          </p:cNvSpPr>
          <p:nvPr/>
        </p:nvSpPr>
        <p:spPr bwMode="auto">
          <a:xfrm>
            <a:off x="7585075" y="5130801"/>
            <a:ext cx="2960688"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800">
                <a:latin typeface="Tahoma" panose="020B0604030504040204" pitchFamily="34" charset="0"/>
              </a:rPr>
              <a:t>rcv pkt2; deliver pkt2,</a:t>
            </a:r>
          </a:p>
          <a:p>
            <a:pPr>
              <a:lnSpc>
                <a:spcPct val="90000"/>
              </a:lnSpc>
              <a:spcBef>
                <a:spcPct val="0"/>
              </a:spcBef>
              <a:buClrTx/>
              <a:buSzTx/>
              <a:buFontTx/>
              <a:buNone/>
            </a:pPr>
            <a:r>
              <a:rPr lang="en-US" altLang="en-US" sz="1800">
                <a:latin typeface="Tahoma" panose="020B0604030504040204" pitchFamily="34" charset="0"/>
              </a:rPr>
              <a:t>pkt3, pkt4, pkt5; send ack2</a:t>
            </a:r>
          </a:p>
        </p:txBody>
      </p:sp>
      <p:sp>
        <p:nvSpPr>
          <p:cNvPr id="207900" name="Text Box 36">
            <a:extLst>
              <a:ext uri="{FF2B5EF4-FFF2-40B4-BE49-F238E27FC236}">
                <a16:creationId xmlns:a16="http://schemas.microsoft.com/office/drawing/2014/main" id="{D35E20FC-C56D-594F-8734-4EBC19F4F5A4}"/>
              </a:ext>
            </a:extLst>
          </p:cNvPr>
          <p:cNvSpPr txBox="1">
            <a:spLocks noChangeArrowheads="1"/>
          </p:cNvSpPr>
          <p:nvPr/>
        </p:nvSpPr>
        <p:spPr bwMode="auto">
          <a:xfrm>
            <a:off x="3698876" y="3959225"/>
            <a:ext cx="169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record ack3 arrived</a:t>
            </a:r>
          </a:p>
        </p:txBody>
      </p:sp>
      <p:grpSp>
        <p:nvGrpSpPr>
          <p:cNvPr id="207901" name="Group 37">
            <a:extLst>
              <a:ext uri="{FF2B5EF4-FFF2-40B4-BE49-F238E27FC236}">
                <a16:creationId xmlns:a16="http://schemas.microsoft.com/office/drawing/2014/main" id="{C2188B18-D6DF-464E-B676-0F915042E1CE}"/>
              </a:ext>
            </a:extLst>
          </p:cNvPr>
          <p:cNvGrpSpPr>
            <a:grpSpLocks/>
          </p:cNvGrpSpPr>
          <p:nvPr/>
        </p:nvGrpSpPr>
        <p:grpSpPr bwMode="auto">
          <a:xfrm>
            <a:off x="1739900" y="1528763"/>
            <a:ext cx="1512888" cy="304800"/>
            <a:chOff x="115" y="914"/>
            <a:chExt cx="953" cy="192"/>
          </a:xfrm>
        </p:grpSpPr>
        <p:sp>
          <p:nvSpPr>
            <p:cNvPr id="207936" name="Rectangle 38">
              <a:extLst>
                <a:ext uri="{FF2B5EF4-FFF2-40B4-BE49-F238E27FC236}">
                  <a16:creationId xmlns:a16="http://schemas.microsoft.com/office/drawing/2014/main" id="{C9A8FC26-4D20-0544-BEA6-6751E6783DA8}"/>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7" name="Text Box 39">
              <a:extLst>
                <a:ext uri="{FF2B5EF4-FFF2-40B4-BE49-F238E27FC236}">
                  <a16:creationId xmlns:a16="http://schemas.microsoft.com/office/drawing/2014/main" id="{BBE16C9E-23D5-BD4B-B4FF-A1CDB1449388}"/>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207902" name="Text Box 40">
            <a:extLst>
              <a:ext uri="{FF2B5EF4-FFF2-40B4-BE49-F238E27FC236}">
                <a16:creationId xmlns:a16="http://schemas.microsoft.com/office/drawing/2014/main" id="{3D4FAD8C-F57A-9045-85C3-1B6280516FE4}"/>
              </a:ext>
            </a:extLst>
          </p:cNvPr>
          <p:cNvSpPr txBox="1">
            <a:spLocks noChangeArrowheads="1"/>
          </p:cNvSpPr>
          <p:nvPr/>
        </p:nvSpPr>
        <p:spPr bwMode="auto">
          <a:xfrm>
            <a:off x="1697038" y="1182688"/>
            <a:ext cx="2146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u="sng">
                <a:solidFill>
                  <a:srgbClr val="000099"/>
                </a:solidFill>
                <a:latin typeface="Tahoma" panose="020B0604030504040204" pitchFamily="34" charset="0"/>
              </a:rPr>
              <a:t>sender window (N=4)</a:t>
            </a:r>
          </a:p>
        </p:txBody>
      </p:sp>
      <p:sp>
        <p:nvSpPr>
          <p:cNvPr id="207903" name="Rectangle 41">
            <a:extLst>
              <a:ext uri="{FF2B5EF4-FFF2-40B4-BE49-F238E27FC236}">
                <a16:creationId xmlns:a16="http://schemas.microsoft.com/office/drawing/2014/main" id="{A217D930-B383-2146-BCE0-3FEA3570FBD9}"/>
              </a:ext>
            </a:extLst>
          </p:cNvPr>
          <p:cNvSpPr>
            <a:spLocks noChangeArrowheads="1"/>
          </p:cNvSpPr>
          <p:nvPr/>
        </p:nvSpPr>
        <p:spPr bwMode="auto">
          <a:xfrm>
            <a:off x="1811339" y="2692400"/>
            <a:ext cx="606425" cy="2286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207904" name="Group 42">
            <a:extLst>
              <a:ext uri="{FF2B5EF4-FFF2-40B4-BE49-F238E27FC236}">
                <a16:creationId xmlns:a16="http://schemas.microsoft.com/office/drawing/2014/main" id="{39F78CFA-2B92-D64A-A0A3-F647CA2987E8}"/>
              </a:ext>
            </a:extLst>
          </p:cNvPr>
          <p:cNvGrpSpPr>
            <a:grpSpLocks/>
          </p:cNvGrpSpPr>
          <p:nvPr/>
        </p:nvGrpSpPr>
        <p:grpSpPr bwMode="auto">
          <a:xfrm>
            <a:off x="1736725" y="1814513"/>
            <a:ext cx="1512888" cy="304800"/>
            <a:chOff x="115" y="914"/>
            <a:chExt cx="953" cy="192"/>
          </a:xfrm>
        </p:grpSpPr>
        <p:sp>
          <p:nvSpPr>
            <p:cNvPr id="207934" name="Rectangle 43">
              <a:extLst>
                <a:ext uri="{FF2B5EF4-FFF2-40B4-BE49-F238E27FC236}">
                  <a16:creationId xmlns:a16="http://schemas.microsoft.com/office/drawing/2014/main" id="{E2FBF685-E835-1142-BDFC-8347FDE85268}"/>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5" name="Text Box 44">
              <a:extLst>
                <a:ext uri="{FF2B5EF4-FFF2-40B4-BE49-F238E27FC236}">
                  <a16:creationId xmlns:a16="http://schemas.microsoft.com/office/drawing/2014/main" id="{C91A8DE8-546C-E847-8A64-7E27517182A3}"/>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207905" name="Group 45">
            <a:extLst>
              <a:ext uri="{FF2B5EF4-FFF2-40B4-BE49-F238E27FC236}">
                <a16:creationId xmlns:a16="http://schemas.microsoft.com/office/drawing/2014/main" id="{3B4A20A4-569E-4841-A92E-23709CC413BC}"/>
              </a:ext>
            </a:extLst>
          </p:cNvPr>
          <p:cNvGrpSpPr>
            <a:grpSpLocks/>
          </p:cNvGrpSpPr>
          <p:nvPr/>
        </p:nvGrpSpPr>
        <p:grpSpPr bwMode="auto">
          <a:xfrm>
            <a:off x="1744664" y="2100263"/>
            <a:ext cx="1512887" cy="304800"/>
            <a:chOff x="115" y="914"/>
            <a:chExt cx="953" cy="192"/>
          </a:xfrm>
        </p:grpSpPr>
        <p:sp>
          <p:nvSpPr>
            <p:cNvPr id="207932" name="Rectangle 46">
              <a:extLst>
                <a:ext uri="{FF2B5EF4-FFF2-40B4-BE49-F238E27FC236}">
                  <a16:creationId xmlns:a16="http://schemas.microsoft.com/office/drawing/2014/main" id="{3C99132A-1949-394B-9E19-AC65C9F549B6}"/>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3" name="Text Box 47">
              <a:extLst>
                <a:ext uri="{FF2B5EF4-FFF2-40B4-BE49-F238E27FC236}">
                  <a16:creationId xmlns:a16="http://schemas.microsoft.com/office/drawing/2014/main" id="{3388F79C-0403-E548-B5F6-31E19AE87C36}"/>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207906" name="Group 48">
            <a:extLst>
              <a:ext uri="{FF2B5EF4-FFF2-40B4-BE49-F238E27FC236}">
                <a16:creationId xmlns:a16="http://schemas.microsoft.com/office/drawing/2014/main" id="{9635977A-6D68-8448-9F5C-A42D675BCDEE}"/>
              </a:ext>
            </a:extLst>
          </p:cNvPr>
          <p:cNvGrpSpPr>
            <a:grpSpLocks/>
          </p:cNvGrpSpPr>
          <p:nvPr/>
        </p:nvGrpSpPr>
        <p:grpSpPr bwMode="auto">
          <a:xfrm>
            <a:off x="1741489" y="2374900"/>
            <a:ext cx="1512887" cy="304800"/>
            <a:chOff x="115" y="914"/>
            <a:chExt cx="953" cy="192"/>
          </a:xfrm>
        </p:grpSpPr>
        <p:sp>
          <p:nvSpPr>
            <p:cNvPr id="207930" name="Rectangle 49">
              <a:extLst>
                <a:ext uri="{FF2B5EF4-FFF2-40B4-BE49-F238E27FC236}">
                  <a16:creationId xmlns:a16="http://schemas.microsoft.com/office/drawing/2014/main" id="{54501837-2467-F44E-9FCF-0D1D9788A096}"/>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1" name="Text Box 50">
              <a:extLst>
                <a:ext uri="{FF2B5EF4-FFF2-40B4-BE49-F238E27FC236}">
                  <a16:creationId xmlns:a16="http://schemas.microsoft.com/office/drawing/2014/main" id="{A86BCA73-CEB3-154A-8A67-771F7570595B}"/>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207907" name="Rectangle 51">
            <a:extLst>
              <a:ext uri="{FF2B5EF4-FFF2-40B4-BE49-F238E27FC236}">
                <a16:creationId xmlns:a16="http://schemas.microsoft.com/office/drawing/2014/main" id="{825CAF22-61BD-7D42-895D-6F999DEB0222}"/>
              </a:ext>
            </a:extLst>
          </p:cNvPr>
          <p:cNvSpPr>
            <a:spLocks noChangeArrowheads="1"/>
          </p:cNvSpPr>
          <p:nvPr/>
        </p:nvSpPr>
        <p:spPr bwMode="auto">
          <a:xfrm>
            <a:off x="1952625" y="3179763"/>
            <a:ext cx="628650" cy="2286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08" name="Text Box 52">
            <a:extLst>
              <a:ext uri="{FF2B5EF4-FFF2-40B4-BE49-F238E27FC236}">
                <a16:creationId xmlns:a16="http://schemas.microsoft.com/office/drawing/2014/main" id="{A98CFEEE-F0F8-D64D-8B4D-0916098A9659}"/>
              </a:ext>
            </a:extLst>
          </p:cNvPr>
          <p:cNvSpPr txBox="1">
            <a:spLocks noChangeArrowheads="1"/>
          </p:cNvSpPr>
          <p:nvPr/>
        </p:nvSpPr>
        <p:spPr bwMode="auto">
          <a:xfrm>
            <a:off x="1738314" y="3144838"/>
            <a:ext cx="1512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a:t>
            </a:r>
            <a:r>
              <a:rPr lang="en-US" altLang="en-US" sz="1400">
                <a:solidFill>
                  <a:schemeClr val="bg1"/>
                </a:solidFill>
                <a:latin typeface="Arial" panose="020B0604020202020204" pitchFamily="34" charset="0"/>
              </a:rPr>
              <a:t>1 2 3 4</a:t>
            </a:r>
            <a:r>
              <a:rPr lang="en-US" altLang="en-US" sz="1400">
                <a:latin typeface="Arial" panose="020B0604020202020204" pitchFamily="34" charset="0"/>
              </a:rPr>
              <a:t> 5 6 7 8 </a:t>
            </a:r>
          </a:p>
        </p:txBody>
      </p:sp>
      <p:grpSp>
        <p:nvGrpSpPr>
          <p:cNvPr id="207909" name="Group 53">
            <a:extLst>
              <a:ext uri="{FF2B5EF4-FFF2-40B4-BE49-F238E27FC236}">
                <a16:creationId xmlns:a16="http://schemas.microsoft.com/office/drawing/2014/main" id="{73A0EA8B-6532-3547-BBB1-8366F56FDBB7}"/>
              </a:ext>
            </a:extLst>
          </p:cNvPr>
          <p:cNvGrpSpPr>
            <a:grpSpLocks/>
          </p:cNvGrpSpPr>
          <p:nvPr/>
        </p:nvGrpSpPr>
        <p:grpSpPr bwMode="auto">
          <a:xfrm>
            <a:off x="1735139" y="3419475"/>
            <a:ext cx="1512887" cy="304800"/>
            <a:chOff x="112" y="2105"/>
            <a:chExt cx="953" cy="192"/>
          </a:xfrm>
        </p:grpSpPr>
        <p:sp>
          <p:nvSpPr>
            <p:cNvPr id="207928" name="Rectangle 54">
              <a:extLst>
                <a:ext uri="{FF2B5EF4-FFF2-40B4-BE49-F238E27FC236}">
                  <a16:creationId xmlns:a16="http://schemas.microsoft.com/office/drawing/2014/main" id="{30F8661E-816F-BF43-8778-77B46A5CBA16}"/>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9" name="Text Box 55">
              <a:extLst>
                <a:ext uri="{FF2B5EF4-FFF2-40B4-BE49-F238E27FC236}">
                  <a16:creationId xmlns:a16="http://schemas.microsoft.com/office/drawing/2014/main" id="{659DA106-24C3-2044-9706-9DA64AD3BCA0}"/>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0" name="Group 56">
            <a:extLst>
              <a:ext uri="{FF2B5EF4-FFF2-40B4-BE49-F238E27FC236}">
                <a16:creationId xmlns:a16="http://schemas.microsoft.com/office/drawing/2014/main" id="{864C18F9-E9C3-2640-AD75-DB33E358FED8}"/>
              </a:ext>
            </a:extLst>
          </p:cNvPr>
          <p:cNvGrpSpPr>
            <a:grpSpLocks/>
          </p:cNvGrpSpPr>
          <p:nvPr/>
        </p:nvGrpSpPr>
        <p:grpSpPr bwMode="auto">
          <a:xfrm>
            <a:off x="1724025" y="4713288"/>
            <a:ext cx="1512888" cy="304800"/>
            <a:chOff x="112" y="2105"/>
            <a:chExt cx="953" cy="192"/>
          </a:xfrm>
        </p:grpSpPr>
        <p:sp>
          <p:nvSpPr>
            <p:cNvPr id="207926" name="Rectangle 57">
              <a:extLst>
                <a:ext uri="{FF2B5EF4-FFF2-40B4-BE49-F238E27FC236}">
                  <a16:creationId xmlns:a16="http://schemas.microsoft.com/office/drawing/2014/main" id="{00C883CC-EE8E-AE4E-95BF-BE82731E5AE6}"/>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7" name="Text Box 58">
              <a:extLst>
                <a:ext uri="{FF2B5EF4-FFF2-40B4-BE49-F238E27FC236}">
                  <a16:creationId xmlns:a16="http://schemas.microsoft.com/office/drawing/2014/main" id="{9D41D836-17F7-694C-B43F-FA6F6BC80288}"/>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1" name="Group 59">
            <a:extLst>
              <a:ext uri="{FF2B5EF4-FFF2-40B4-BE49-F238E27FC236}">
                <a16:creationId xmlns:a16="http://schemas.microsoft.com/office/drawing/2014/main" id="{30CA1E5D-575A-0441-BB45-F16EA2F216E6}"/>
              </a:ext>
            </a:extLst>
          </p:cNvPr>
          <p:cNvGrpSpPr>
            <a:grpSpLocks/>
          </p:cNvGrpSpPr>
          <p:nvPr/>
        </p:nvGrpSpPr>
        <p:grpSpPr bwMode="auto">
          <a:xfrm>
            <a:off x="1731964" y="4954588"/>
            <a:ext cx="1512887" cy="304800"/>
            <a:chOff x="112" y="2105"/>
            <a:chExt cx="953" cy="192"/>
          </a:xfrm>
        </p:grpSpPr>
        <p:sp>
          <p:nvSpPr>
            <p:cNvPr id="207924" name="Rectangle 60">
              <a:extLst>
                <a:ext uri="{FF2B5EF4-FFF2-40B4-BE49-F238E27FC236}">
                  <a16:creationId xmlns:a16="http://schemas.microsoft.com/office/drawing/2014/main" id="{48FE5162-ED6E-6A48-A078-1AEAA33601D2}"/>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5" name="Text Box 61">
              <a:extLst>
                <a:ext uri="{FF2B5EF4-FFF2-40B4-BE49-F238E27FC236}">
                  <a16:creationId xmlns:a16="http://schemas.microsoft.com/office/drawing/2014/main" id="{454406E6-CC89-0946-809D-35DAC1B46178}"/>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2" name="Group 62">
            <a:extLst>
              <a:ext uri="{FF2B5EF4-FFF2-40B4-BE49-F238E27FC236}">
                <a16:creationId xmlns:a16="http://schemas.microsoft.com/office/drawing/2014/main" id="{4AD0F524-50E9-FB4A-B373-B58C990071EB}"/>
              </a:ext>
            </a:extLst>
          </p:cNvPr>
          <p:cNvGrpSpPr>
            <a:grpSpLocks/>
          </p:cNvGrpSpPr>
          <p:nvPr/>
        </p:nvGrpSpPr>
        <p:grpSpPr bwMode="auto">
          <a:xfrm>
            <a:off x="1728789" y="5218113"/>
            <a:ext cx="1512887" cy="304800"/>
            <a:chOff x="112" y="2105"/>
            <a:chExt cx="953" cy="192"/>
          </a:xfrm>
        </p:grpSpPr>
        <p:sp>
          <p:nvSpPr>
            <p:cNvPr id="207922" name="Rectangle 63">
              <a:extLst>
                <a:ext uri="{FF2B5EF4-FFF2-40B4-BE49-F238E27FC236}">
                  <a16:creationId xmlns:a16="http://schemas.microsoft.com/office/drawing/2014/main" id="{88E8FB80-5B04-8244-B85B-D0F5EA91E697}"/>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3" name="Text Box 64">
              <a:extLst>
                <a:ext uri="{FF2B5EF4-FFF2-40B4-BE49-F238E27FC236}">
                  <a16:creationId xmlns:a16="http://schemas.microsoft.com/office/drawing/2014/main" id="{A7D93AAF-8CA5-5243-99C4-3D15E963182B}"/>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3" name="Group 65">
            <a:extLst>
              <a:ext uri="{FF2B5EF4-FFF2-40B4-BE49-F238E27FC236}">
                <a16:creationId xmlns:a16="http://schemas.microsoft.com/office/drawing/2014/main" id="{767C063B-1E56-C74D-9478-97914EAA2D48}"/>
              </a:ext>
            </a:extLst>
          </p:cNvPr>
          <p:cNvGrpSpPr>
            <a:grpSpLocks/>
          </p:cNvGrpSpPr>
          <p:nvPr/>
        </p:nvGrpSpPr>
        <p:grpSpPr bwMode="auto">
          <a:xfrm>
            <a:off x="1725614" y="5459413"/>
            <a:ext cx="1512887" cy="304800"/>
            <a:chOff x="112" y="2105"/>
            <a:chExt cx="953" cy="192"/>
          </a:xfrm>
        </p:grpSpPr>
        <p:sp>
          <p:nvSpPr>
            <p:cNvPr id="207920" name="Rectangle 66">
              <a:extLst>
                <a:ext uri="{FF2B5EF4-FFF2-40B4-BE49-F238E27FC236}">
                  <a16:creationId xmlns:a16="http://schemas.microsoft.com/office/drawing/2014/main" id="{B31B74C1-86AA-2449-8617-3E375AD89B7C}"/>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1" name="Text Box 67">
              <a:extLst>
                <a:ext uri="{FF2B5EF4-FFF2-40B4-BE49-F238E27FC236}">
                  <a16:creationId xmlns:a16="http://schemas.microsoft.com/office/drawing/2014/main" id="{11F8FFC0-1D3E-B543-A3BD-1021E26DBDFF}"/>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sp>
        <p:nvSpPr>
          <p:cNvPr id="207914" name="Line 88">
            <a:extLst>
              <a:ext uri="{FF2B5EF4-FFF2-40B4-BE49-F238E27FC236}">
                <a16:creationId xmlns:a16="http://schemas.microsoft.com/office/drawing/2014/main" id="{DC293FA7-B5AF-574D-9F64-709C280D1C5B}"/>
              </a:ext>
            </a:extLst>
          </p:cNvPr>
          <p:cNvSpPr>
            <a:spLocks noChangeShapeType="1"/>
          </p:cNvSpPr>
          <p:nvPr/>
        </p:nvSpPr>
        <p:spPr bwMode="auto">
          <a:xfrm flipH="1">
            <a:off x="5489575" y="3833813"/>
            <a:ext cx="2070100" cy="1344612"/>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915" name="Line 89">
            <a:extLst>
              <a:ext uri="{FF2B5EF4-FFF2-40B4-BE49-F238E27FC236}">
                <a16:creationId xmlns:a16="http://schemas.microsoft.com/office/drawing/2014/main" id="{2822AD27-CBC9-B240-B608-BCFE3A1FA54A}"/>
              </a:ext>
            </a:extLst>
          </p:cNvPr>
          <p:cNvSpPr>
            <a:spLocks noChangeShapeType="1"/>
          </p:cNvSpPr>
          <p:nvPr/>
        </p:nvSpPr>
        <p:spPr bwMode="auto">
          <a:xfrm flipH="1">
            <a:off x="5541963" y="4141788"/>
            <a:ext cx="2070100" cy="1344612"/>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916" name="Text Box 90">
            <a:extLst>
              <a:ext uri="{FF2B5EF4-FFF2-40B4-BE49-F238E27FC236}">
                <a16:creationId xmlns:a16="http://schemas.microsoft.com/office/drawing/2014/main" id="{C3699E93-5867-2940-9DAF-424E97F4C02A}"/>
              </a:ext>
            </a:extLst>
          </p:cNvPr>
          <p:cNvSpPr txBox="1">
            <a:spLocks noChangeArrowheads="1"/>
          </p:cNvSpPr>
          <p:nvPr/>
        </p:nvSpPr>
        <p:spPr bwMode="auto">
          <a:xfrm>
            <a:off x="3814764" y="5003800"/>
            <a:ext cx="169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record ack4 arrived</a:t>
            </a:r>
          </a:p>
        </p:txBody>
      </p:sp>
      <p:sp>
        <p:nvSpPr>
          <p:cNvPr id="207917" name="Text Box 91">
            <a:extLst>
              <a:ext uri="{FF2B5EF4-FFF2-40B4-BE49-F238E27FC236}">
                <a16:creationId xmlns:a16="http://schemas.microsoft.com/office/drawing/2014/main" id="{E4A85D91-EAFD-E04E-8F4F-42C23D6067E1}"/>
              </a:ext>
            </a:extLst>
          </p:cNvPr>
          <p:cNvSpPr txBox="1">
            <a:spLocks noChangeArrowheads="1"/>
          </p:cNvSpPr>
          <p:nvPr/>
        </p:nvSpPr>
        <p:spPr bwMode="auto">
          <a:xfrm>
            <a:off x="3833814" y="5300663"/>
            <a:ext cx="169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record ack4 arrived</a:t>
            </a:r>
          </a:p>
        </p:txBody>
      </p:sp>
      <p:sp>
        <p:nvSpPr>
          <p:cNvPr id="207918" name="Line 92">
            <a:extLst>
              <a:ext uri="{FF2B5EF4-FFF2-40B4-BE49-F238E27FC236}">
                <a16:creationId xmlns:a16="http://schemas.microsoft.com/office/drawing/2014/main" id="{5A5A723E-DC99-3343-96EC-F275C9146379}"/>
              </a:ext>
            </a:extLst>
          </p:cNvPr>
          <p:cNvSpPr>
            <a:spLocks noChangeShapeType="1"/>
          </p:cNvSpPr>
          <p:nvPr/>
        </p:nvSpPr>
        <p:spPr bwMode="auto">
          <a:xfrm flipH="1">
            <a:off x="6653214" y="5353051"/>
            <a:ext cx="922337" cy="57467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919" name="Text Box 93">
            <a:extLst>
              <a:ext uri="{FF2B5EF4-FFF2-40B4-BE49-F238E27FC236}">
                <a16:creationId xmlns:a16="http://schemas.microsoft.com/office/drawing/2014/main" id="{A22DC5C5-FCA3-7048-AC03-A259C1A7C048}"/>
              </a:ext>
            </a:extLst>
          </p:cNvPr>
          <p:cNvSpPr txBox="1">
            <a:spLocks noChangeArrowheads="1"/>
          </p:cNvSpPr>
          <p:nvPr/>
        </p:nvSpPr>
        <p:spPr bwMode="auto">
          <a:xfrm>
            <a:off x="1852613" y="5989639"/>
            <a:ext cx="8526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800" i="1" u="sng">
                <a:latin typeface="Tahoma" panose="020B0604030504040204" pitchFamily="34" charset="0"/>
              </a:rPr>
              <a:t>Congestion control: adjust the sender window size!</a:t>
            </a:r>
          </a:p>
        </p:txBody>
      </p:sp>
      <p:sp>
        <p:nvSpPr>
          <p:cNvPr id="2" name="Slide Number Placeholder 2">
            <a:extLst>
              <a:ext uri="{FF2B5EF4-FFF2-40B4-BE49-F238E27FC236}">
                <a16:creationId xmlns:a16="http://schemas.microsoft.com/office/drawing/2014/main" id="{53118477-5172-B233-A1E1-43414FED781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154</a:t>
            </a:fld>
            <a:endParaRPr lang="en-US" dirty="0"/>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8897" name="Title 1">
            <a:extLst>
              <a:ext uri="{FF2B5EF4-FFF2-40B4-BE49-F238E27FC236}">
                <a16:creationId xmlns:a16="http://schemas.microsoft.com/office/drawing/2014/main" id="{784709DB-B87B-A14B-A51F-1858EACB21B4}"/>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208898" name="Content Placeholder 2">
            <a:extLst>
              <a:ext uri="{FF2B5EF4-FFF2-40B4-BE49-F238E27FC236}">
                <a16:creationId xmlns:a16="http://schemas.microsoft.com/office/drawing/2014/main" id="{30A6DA23-B67C-E749-A837-B0209BC28717}"/>
              </a:ext>
            </a:extLst>
          </p:cNvPr>
          <p:cNvSpPr>
            <a:spLocks noGrp="1" noChangeArrowheads="1"/>
          </p:cNvSpPr>
          <p:nvPr>
            <p:ph idx="1"/>
          </p:nvPr>
        </p:nvSpPr>
        <p:spPr/>
        <p:txBody>
          <a:bodyPr/>
          <a:lstStyle/>
          <a:p>
            <a:r>
              <a:rPr lang="en-US" altLang="en-US" sz="3600" dirty="0">
                <a:ea typeface="ＭＳ Ｐゴシック" panose="020B0600070205080204" pitchFamily="34" charset="-128"/>
              </a:rPr>
              <a:t>Basic idea</a:t>
            </a:r>
          </a:p>
          <a:p>
            <a:pPr lvl="1"/>
            <a:r>
              <a:rPr lang="en-US" altLang="en-US" sz="3200" dirty="0">
                <a:ea typeface="ＭＳ Ｐゴシック" panose="020B0600070205080204" pitchFamily="34" charset="-128"/>
              </a:rPr>
              <a:t>Add notion of </a:t>
            </a:r>
            <a:r>
              <a:rPr lang="en-US" altLang="en-US" sz="3200" u="sng" dirty="0">
                <a:ea typeface="ＭＳ Ｐゴシック" panose="020B0600070205080204" pitchFamily="34" charset="-128"/>
              </a:rPr>
              <a:t>congestion window</a:t>
            </a:r>
          </a:p>
          <a:p>
            <a:pPr lvl="2"/>
            <a:r>
              <a:rPr lang="en-US" altLang="en-US" sz="2800" dirty="0">
                <a:ea typeface="ＭＳ Ｐゴシック" panose="020B0600070205080204" pitchFamily="34" charset="-128"/>
              </a:rPr>
              <a:t>Effective window size (for selective repeat reliable transfer) is the smaller of</a:t>
            </a:r>
          </a:p>
          <a:p>
            <a:pPr lvl="3"/>
            <a:r>
              <a:rPr lang="en-US" altLang="en-US" sz="2400" dirty="0">
                <a:latin typeface="Times New Roman" panose="02020603050405020304" pitchFamily="18" charset="0"/>
                <a:ea typeface="ＭＳ Ｐゴシック" panose="020B0600070205080204" pitchFamily="34" charset="-128"/>
              </a:rPr>
              <a:t>Advertised window (flow control)  </a:t>
            </a:r>
            <a:r>
              <a:rPr lang="en-US" altLang="en-US" sz="2400" dirty="0" err="1">
                <a:solidFill>
                  <a:srgbClr val="FF0000"/>
                </a:solidFill>
                <a:latin typeface="Times New Roman" panose="02020603050405020304" pitchFamily="18" charset="0"/>
                <a:ea typeface="ＭＳ Ｐゴシック" panose="020B0600070205080204" pitchFamily="34" charset="-128"/>
              </a:rPr>
              <a:t>rwnd</a:t>
            </a:r>
            <a:endParaRPr lang="en-US" altLang="en-US" sz="2400" dirty="0">
              <a:solidFill>
                <a:srgbClr val="FF0000"/>
              </a:solidFill>
              <a:latin typeface="Times New Roman" panose="02020603050405020304" pitchFamily="18" charset="0"/>
              <a:ea typeface="ＭＳ Ｐゴシック" panose="020B0600070205080204" pitchFamily="34" charset="-128"/>
            </a:endParaRPr>
          </a:p>
          <a:p>
            <a:pPr lvl="3"/>
            <a:r>
              <a:rPr lang="en-US" altLang="en-US" sz="2400" dirty="0">
                <a:latin typeface="Times New Roman" panose="02020603050405020304" pitchFamily="18" charset="0"/>
                <a:ea typeface="ＭＳ Ｐゴシック" panose="020B0600070205080204" pitchFamily="34" charset="-128"/>
              </a:rPr>
              <a:t>Congestion window (congestion control)  </a:t>
            </a:r>
            <a:r>
              <a:rPr lang="en-US" altLang="en-US" sz="2400" dirty="0" err="1">
                <a:solidFill>
                  <a:srgbClr val="FF0000"/>
                </a:solidFill>
                <a:latin typeface="Times New Roman" panose="02020603050405020304" pitchFamily="18" charset="0"/>
                <a:ea typeface="ＭＳ Ｐゴシック" panose="020B0600070205080204" pitchFamily="34" charset="-128"/>
              </a:rPr>
              <a:t>cwnd</a:t>
            </a:r>
            <a:endParaRPr lang="en-US" altLang="en-US" sz="2400" dirty="0">
              <a:solidFill>
                <a:srgbClr val="FF0000"/>
              </a:solidFill>
              <a:latin typeface="Times New Roman" panose="02020603050405020304" pitchFamily="18" charset="0"/>
              <a:ea typeface="ＭＳ Ｐゴシック" panose="020B0600070205080204" pitchFamily="34" charset="-128"/>
            </a:endParaRPr>
          </a:p>
          <a:p>
            <a:pPr lvl="1"/>
            <a:r>
              <a:rPr lang="en-US" altLang="en-US" sz="3200" dirty="0">
                <a:ea typeface="ＭＳ Ｐゴシック" panose="020B0600070205080204" pitchFamily="34" charset="-128"/>
              </a:rPr>
              <a:t>Changes in congestion window size</a:t>
            </a:r>
          </a:p>
          <a:p>
            <a:pPr lvl="2"/>
            <a:r>
              <a:rPr lang="en-US" altLang="en-US" sz="2800" dirty="0">
                <a:ea typeface="ＭＳ Ｐゴシック" panose="020B0600070205080204" pitchFamily="34" charset="-128"/>
              </a:rPr>
              <a:t>Slow increases to absorb new bandwidth</a:t>
            </a:r>
          </a:p>
          <a:p>
            <a:pPr lvl="2"/>
            <a:r>
              <a:rPr lang="en-US" altLang="en-US" sz="2800" dirty="0">
                <a:ea typeface="ＭＳ Ｐゴシック" panose="020B0600070205080204" pitchFamily="34" charset="-128"/>
              </a:rPr>
              <a:t>Quick decreases to eliminate congestion</a:t>
            </a:r>
          </a:p>
        </p:txBody>
      </p:sp>
      <p:sp>
        <p:nvSpPr>
          <p:cNvPr id="2" name="Slide Number Placeholder 2">
            <a:extLst>
              <a:ext uri="{FF2B5EF4-FFF2-40B4-BE49-F238E27FC236}">
                <a16:creationId xmlns:a16="http://schemas.microsoft.com/office/drawing/2014/main" id="{A8B0B3AB-4DEC-2339-2B44-5E2FBEEAD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155</a:t>
            </a:fld>
            <a:endParaRPr lang="en-US" dirty="0"/>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561" name="Rectangle 2">
            <a:extLst>
              <a:ext uri="{FF2B5EF4-FFF2-40B4-BE49-F238E27FC236}">
                <a16:creationId xmlns:a16="http://schemas.microsoft.com/office/drawing/2014/main" id="{C709DB03-F0D4-A644-8549-D2451F9E79C8}"/>
              </a:ext>
            </a:extLst>
          </p:cNvPr>
          <p:cNvSpPr>
            <a:spLocks noGrp="1" noChangeArrowheads="1"/>
          </p:cNvSpPr>
          <p:nvPr>
            <p:ph type="title"/>
          </p:nvPr>
        </p:nvSpPr>
        <p:spPr>
          <a:xfrm>
            <a:off x="378823" y="340860"/>
            <a:ext cx="10580914" cy="1069978"/>
          </a:xfrm>
        </p:spPr>
        <p:txBody>
          <a:bodyPr>
            <a:normAutofit fontScale="90000"/>
          </a:bodyPr>
          <a:lstStyle/>
          <a:p>
            <a:r>
              <a:rPr lang="en-US" altLang="en-US" sz="4000" dirty="0">
                <a:ea typeface="ＭＳ Ｐゴシック" panose="020B0600070205080204" pitchFamily="34" charset="-128"/>
              </a:rPr>
              <a:t>Flow Control Field in TCP header: </a:t>
            </a:r>
            <a:r>
              <a:rPr lang="en-US" altLang="en-US" sz="4000" u="sng" dirty="0">
                <a:ea typeface="ＭＳ Ｐゴシック" panose="020B0600070205080204" pitchFamily="34" charset="-128"/>
              </a:rPr>
              <a:t>receive window</a:t>
            </a:r>
            <a:endParaRPr lang="en-US" altLang="en-US" u="sng" dirty="0">
              <a:ea typeface="ＭＳ Ｐゴシック" panose="020B0600070205080204" pitchFamily="34" charset="-128"/>
            </a:endParaRPr>
          </a:p>
        </p:txBody>
      </p:sp>
      <p:sp>
        <p:nvSpPr>
          <p:cNvPr id="194563" name="Rectangle 4">
            <a:extLst>
              <a:ext uri="{FF2B5EF4-FFF2-40B4-BE49-F238E27FC236}">
                <a16:creationId xmlns:a16="http://schemas.microsoft.com/office/drawing/2014/main" id="{3587DF38-A957-2041-A222-049A3ED5F593}"/>
              </a:ext>
            </a:extLst>
          </p:cNvPr>
          <p:cNvSpPr>
            <a:spLocks noChangeArrowheads="1"/>
          </p:cNvSpPr>
          <p:nvPr/>
        </p:nvSpPr>
        <p:spPr bwMode="auto">
          <a:xfrm>
            <a:off x="4212181" y="1839463"/>
            <a:ext cx="3951287" cy="482441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4564" name="Rectangle 5">
            <a:extLst>
              <a:ext uri="{FF2B5EF4-FFF2-40B4-BE49-F238E27FC236}">
                <a16:creationId xmlns:a16="http://schemas.microsoft.com/office/drawing/2014/main" id="{B79394C9-A01E-D34E-96AE-2169AB8B0FD8}"/>
              </a:ext>
            </a:extLst>
          </p:cNvPr>
          <p:cNvSpPr>
            <a:spLocks noChangeArrowheads="1"/>
          </p:cNvSpPr>
          <p:nvPr/>
        </p:nvSpPr>
        <p:spPr bwMode="auto">
          <a:xfrm>
            <a:off x="4126456" y="1955351"/>
            <a:ext cx="3951287" cy="4805363"/>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2400">
              <a:latin typeface="Arial" panose="020B0604020202020204" pitchFamily="34" charset="0"/>
            </a:endParaRPr>
          </a:p>
        </p:txBody>
      </p:sp>
      <p:sp>
        <p:nvSpPr>
          <p:cNvPr id="194565" name="Text Box 6">
            <a:extLst>
              <a:ext uri="{FF2B5EF4-FFF2-40B4-BE49-F238E27FC236}">
                <a16:creationId xmlns:a16="http://schemas.microsoft.com/office/drawing/2014/main" id="{905711D8-A1C5-8E4F-9E0D-3B760EF752F8}"/>
              </a:ext>
            </a:extLst>
          </p:cNvPr>
          <p:cNvSpPr txBox="1">
            <a:spLocks noChangeArrowheads="1"/>
          </p:cNvSpPr>
          <p:nvPr/>
        </p:nvSpPr>
        <p:spPr bwMode="auto">
          <a:xfrm>
            <a:off x="4270917" y="1914076"/>
            <a:ext cx="1663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source port #</a:t>
            </a:r>
            <a:endParaRPr lang="en-US" altLang="en-US" sz="2400">
              <a:latin typeface="Arial" panose="020B0604020202020204" pitchFamily="34" charset="0"/>
            </a:endParaRPr>
          </a:p>
        </p:txBody>
      </p:sp>
      <p:sp>
        <p:nvSpPr>
          <p:cNvPr id="194566" name="Text Box 7">
            <a:extLst>
              <a:ext uri="{FF2B5EF4-FFF2-40B4-BE49-F238E27FC236}">
                <a16:creationId xmlns:a16="http://schemas.microsoft.com/office/drawing/2014/main" id="{3812F2E1-A9A0-314A-B9EB-8E8D432457BD}"/>
              </a:ext>
            </a:extLst>
          </p:cNvPr>
          <p:cNvSpPr txBox="1">
            <a:spLocks noChangeArrowheads="1"/>
          </p:cNvSpPr>
          <p:nvPr/>
        </p:nvSpPr>
        <p:spPr bwMode="auto">
          <a:xfrm>
            <a:off x="6371181" y="1918839"/>
            <a:ext cx="1381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dest port #</a:t>
            </a:r>
            <a:endParaRPr lang="en-US" altLang="en-US" sz="1800">
              <a:latin typeface="Arial" panose="020B0604020202020204" pitchFamily="34" charset="0"/>
            </a:endParaRPr>
          </a:p>
        </p:txBody>
      </p:sp>
      <p:sp>
        <p:nvSpPr>
          <p:cNvPr id="194567" name="Line 8">
            <a:extLst>
              <a:ext uri="{FF2B5EF4-FFF2-40B4-BE49-F238E27FC236}">
                <a16:creationId xmlns:a16="http://schemas.microsoft.com/office/drawing/2014/main" id="{8FDF8B05-BFB5-494D-B564-9520D157AEE8}"/>
              </a:ext>
            </a:extLst>
          </p:cNvPr>
          <p:cNvSpPr>
            <a:spLocks noChangeShapeType="1"/>
          </p:cNvSpPr>
          <p:nvPr/>
        </p:nvSpPr>
        <p:spPr bwMode="auto">
          <a:xfrm>
            <a:off x="4129631" y="2330001"/>
            <a:ext cx="3946525" cy="47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68" name="Line 9">
            <a:extLst>
              <a:ext uri="{FF2B5EF4-FFF2-40B4-BE49-F238E27FC236}">
                <a16:creationId xmlns:a16="http://schemas.microsoft.com/office/drawing/2014/main" id="{6D552C6B-C4FD-2347-B783-7A515FB6E2A2}"/>
              </a:ext>
            </a:extLst>
          </p:cNvPr>
          <p:cNvSpPr>
            <a:spLocks noChangeShapeType="1"/>
          </p:cNvSpPr>
          <p:nvPr/>
        </p:nvSpPr>
        <p:spPr bwMode="auto">
          <a:xfrm flipV="1">
            <a:off x="4123281" y="2709413"/>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69" name="Line 10">
            <a:extLst>
              <a:ext uri="{FF2B5EF4-FFF2-40B4-BE49-F238E27FC236}">
                <a16:creationId xmlns:a16="http://schemas.microsoft.com/office/drawing/2014/main" id="{2706FB83-3EED-B243-9C60-EDF5D86A0291}"/>
              </a:ext>
            </a:extLst>
          </p:cNvPr>
          <p:cNvSpPr>
            <a:spLocks noChangeShapeType="1"/>
          </p:cNvSpPr>
          <p:nvPr/>
        </p:nvSpPr>
        <p:spPr bwMode="auto">
          <a:xfrm flipV="1">
            <a:off x="6069555" y="19553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0" name="Text Box 11">
            <a:extLst>
              <a:ext uri="{FF2B5EF4-FFF2-40B4-BE49-F238E27FC236}">
                <a16:creationId xmlns:a16="http://schemas.microsoft.com/office/drawing/2014/main" id="{F161F762-86A2-6248-9428-8270E7DF5A01}"/>
              </a:ext>
            </a:extLst>
          </p:cNvPr>
          <p:cNvSpPr txBox="1">
            <a:spLocks noChangeArrowheads="1"/>
          </p:cNvSpPr>
          <p:nvPr/>
        </p:nvSpPr>
        <p:spPr bwMode="auto">
          <a:xfrm>
            <a:off x="5612355" y="1425126"/>
            <a:ext cx="857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32 bits</a:t>
            </a:r>
            <a:endParaRPr lang="en-US" altLang="en-US" sz="2400">
              <a:latin typeface="Arial" panose="020B0604020202020204" pitchFamily="34" charset="0"/>
            </a:endParaRPr>
          </a:p>
        </p:txBody>
      </p:sp>
      <p:sp>
        <p:nvSpPr>
          <p:cNvPr id="194571" name="Line 12">
            <a:extLst>
              <a:ext uri="{FF2B5EF4-FFF2-40B4-BE49-F238E27FC236}">
                <a16:creationId xmlns:a16="http://schemas.microsoft.com/office/drawing/2014/main" id="{3CC39A77-BE35-5547-BB72-45600F27B3F8}"/>
              </a:ext>
            </a:extLst>
          </p:cNvPr>
          <p:cNvSpPr>
            <a:spLocks noChangeShapeType="1"/>
          </p:cNvSpPr>
          <p:nvPr/>
        </p:nvSpPr>
        <p:spPr bwMode="auto">
          <a:xfrm>
            <a:off x="6612480" y="1671188"/>
            <a:ext cx="1427162" cy="47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4572" name="Line 13">
            <a:extLst>
              <a:ext uri="{FF2B5EF4-FFF2-40B4-BE49-F238E27FC236}">
                <a16:creationId xmlns:a16="http://schemas.microsoft.com/office/drawing/2014/main" id="{6F75166B-45A9-6D4F-A2CE-A44DB6093B82}"/>
              </a:ext>
            </a:extLst>
          </p:cNvPr>
          <p:cNvSpPr>
            <a:spLocks noChangeShapeType="1"/>
          </p:cNvSpPr>
          <p:nvPr/>
        </p:nvSpPr>
        <p:spPr bwMode="auto">
          <a:xfrm rot="10800000">
            <a:off x="4104231" y="1682300"/>
            <a:ext cx="1341437"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4573" name="Text Box 14">
            <a:extLst>
              <a:ext uri="{FF2B5EF4-FFF2-40B4-BE49-F238E27FC236}">
                <a16:creationId xmlns:a16="http://schemas.microsoft.com/office/drawing/2014/main" id="{7B8E5D39-C3ED-3E4B-8543-3EBF8DF1B314}"/>
              </a:ext>
            </a:extLst>
          </p:cNvPr>
          <p:cNvSpPr txBox="1">
            <a:spLocks noChangeArrowheads="1"/>
          </p:cNvSpPr>
          <p:nvPr/>
        </p:nvSpPr>
        <p:spPr bwMode="auto">
          <a:xfrm>
            <a:off x="5178968" y="4893814"/>
            <a:ext cx="20050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application</a:t>
            </a:r>
          </a:p>
          <a:p>
            <a:pPr algn="ctr">
              <a:lnSpc>
                <a:spcPct val="100000"/>
              </a:lnSpc>
              <a:spcBef>
                <a:spcPct val="0"/>
              </a:spcBef>
              <a:buClrTx/>
              <a:buSzTx/>
              <a:buFontTx/>
              <a:buNone/>
            </a:pPr>
            <a:r>
              <a:rPr lang="en-US" altLang="en-US" sz="2000">
                <a:latin typeface="Arial" panose="020B0604020202020204" pitchFamily="34" charset="0"/>
              </a:rPr>
              <a:t>data </a:t>
            </a:r>
          </a:p>
          <a:p>
            <a:pPr algn="ctr">
              <a:lnSpc>
                <a:spcPct val="100000"/>
              </a:lnSpc>
              <a:spcBef>
                <a:spcPct val="0"/>
              </a:spcBef>
              <a:buClrTx/>
              <a:buSzTx/>
              <a:buFontTx/>
              <a:buNone/>
            </a:pPr>
            <a:r>
              <a:rPr lang="en-US" altLang="en-US" sz="2000">
                <a:latin typeface="Arial" panose="020B0604020202020204" pitchFamily="34" charset="0"/>
              </a:rPr>
              <a:t>(variable length)</a:t>
            </a:r>
            <a:endParaRPr lang="en-US" altLang="en-US" sz="2400">
              <a:latin typeface="Arial" panose="020B0604020202020204" pitchFamily="34" charset="0"/>
            </a:endParaRPr>
          </a:p>
        </p:txBody>
      </p:sp>
      <p:sp>
        <p:nvSpPr>
          <p:cNvPr id="194574" name="Text Box 15">
            <a:extLst>
              <a:ext uri="{FF2B5EF4-FFF2-40B4-BE49-F238E27FC236}">
                <a16:creationId xmlns:a16="http://schemas.microsoft.com/office/drawing/2014/main" id="{3CCCC44F-F6B1-2B48-B251-68BA50694160}"/>
              </a:ext>
            </a:extLst>
          </p:cNvPr>
          <p:cNvSpPr txBox="1">
            <a:spLocks noChangeArrowheads="1"/>
          </p:cNvSpPr>
          <p:nvPr/>
        </p:nvSpPr>
        <p:spPr bwMode="auto">
          <a:xfrm>
            <a:off x="4759868" y="2309364"/>
            <a:ext cx="2486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sequence number</a:t>
            </a:r>
            <a:endParaRPr lang="en-US" altLang="en-US" sz="2400">
              <a:latin typeface="Arial" panose="020B0604020202020204" pitchFamily="34" charset="0"/>
            </a:endParaRPr>
          </a:p>
        </p:txBody>
      </p:sp>
      <p:sp>
        <p:nvSpPr>
          <p:cNvPr id="194575" name="Line 16">
            <a:extLst>
              <a:ext uri="{FF2B5EF4-FFF2-40B4-BE49-F238E27FC236}">
                <a16:creationId xmlns:a16="http://schemas.microsoft.com/office/drawing/2014/main" id="{32A76F40-A636-F54A-ABC7-7582C4BA9A24}"/>
              </a:ext>
            </a:extLst>
          </p:cNvPr>
          <p:cNvSpPr>
            <a:spLocks noChangeShapeType="1"/>
          </p:cNvSpPr>
          <p:nvPr/>
        </p:nvSpPr>
        <p:spPr bwMode="auto">
          <a:xfrm flipV="1">
            <a:off x="4132806" y="3090413"/>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6" name="Text Box 17">
            <a:extLst>
              <a:ext uri="{FF2B5EF4-FFF2-40B4-BE49-F238E27FC236}">
                <a16:creationId xmlns:a16="http://schemas.microsoft.com/office/drawing/2014/main" id="{1D39B4BD-4EFB-444C-ACCB-AB919433579D}"/>
              </a:ext>
            </a:extLst>
          </p:cNvPr>
          <p:cNvSpPr txBox="1">
            <a:spLocks noChangeArrowheads="1"/>
          </p:cNvSpPr>
          <p:nvPr/>
        </p:nvSpPr>
        <p:spPr bwMode="auto">
          <a:xfrm>
            <a:off x="4359817" y="2709414"/>
            <a:ext cx="340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acknowledgement number</a:t>
            </a:r>
          </a:p>
        </p:txBody>
      </p:sp>
      <p:sp>
        <p:nvSpPr>
          <p:cNvPr id="194577" name="Line 18">
            <a:extLst>
              <a:ext uri="{FF2B5EF4-FFF2-40B4-BE49-F238E27FC236}">
                <a16:creationId xmlns:a16="http://schemas.microsoft.com/office/drawing/2014/main" id="{A21101B0-1201-8742-8E33-991A6E051996}"/>
              </a:ext>
            </a:extLst>
          </p:cNvPr>
          <p:cNvSpPr>
            <a:spLocks noChangeShapeType="1"/>
          </p:cNvSpPr>
          <p:nvPr/>
        </p:nvSpPr>
        <p:spPr bwMode="auto">
          <a:xfrm flipV="1">
            <a:off x="4128042" y="3485700"/>
            <a:ext cx="39512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8" name="Line 19">
            <a:extLst>
              <a:ext uri="{FF2B5EF4-FFF2-40B4-BE49-F238E27FC236}">
                <a16:creationId xmlns:a16="http://schemas.microsoft.com/office/drawing/2014/main" id="{F12F918D-C188-BC45-85F9-6A37F9AAE427}"/>
              </a:ext>
            </a:extLst>
          </p:cNvPr>
          <p:cNvSpPr>
            <a:spLocks noChangeShapeType="1"/>
          </p:cNvSpPr>
          <p:nvPr/>
        </p:nvSpPr>
        <p:spPr bwMode="auto">
          <a:xfrm flipV="1">
            <a:off x="4123281" y="3876225"/>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9" name="Line 20">
            <a:extLst>
              <a:ext uri="{FF2B5EF4-FFF2-40B4-BE49-F238E27FC236}">
                <a16:creationId xmlns:a16="http://schemas.microsoft.com/office/drawing/2014/main" id="{2EF3C551-8EA6-3741-A6B1-3B64D5DF13E6}"/>
              </a:ext>
            </a:extLst>
          </p:cNvPr>
          <p:cNvSpPr>
            <a:spLocks noChangeShapeType="1"/>
          </p:cNvSpPr>
          <p:nvPr/>
        </p:nvSpPr>
        <p:spPr bwMode="auto">
          <a:xfrm flipV="1">
            <a:off x="4123281" y="4438200"/>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0" name="Line 21">
            <a:extLst>
              <a:ext uri="{FF2B5EF4-FFF2-40B4-BE49-F238E27FC236}">
                <a16:creationId xmlns:a16="http://schemas.microsoft.com/office/drawing/2014/main" id="{A115DB2A-C22C-A64F-A7F2-424D3E142EDC}"/>
              </a:ext>
            </a:extLst>
          </p:cNvPr>
          <p:cNvSpPr>
            <a:spLocks noChangeShapeType="1"/>
          </p:cNvSpPr>
          <p:nvPr/>
        </p:nvSpPr>
        <p:spPr bwMode="auto">
          <a:xfrm flipH="1" flipV="1">
            <a:off x="6083843" y="3093589"/>
            <a:ext cx="4763" cy="7778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1" name="Text Box 22">
            <a:extLst>
              <a:ext uri="{FF2B5EF4-FFF2-40B4-BE49-F238E27FC236}">
                <a16:creationId xmlns:a16="http://schemas.microsoft.com/office/drawing/2014/main" id="{68A75403-3F66-4141-8DE0-648870DBA4E8}"/>
              </a:ext>
            </a:extLst>
          </p:cNvPr>
          <p:cNvSpPr txBox="1">
            <a:spLocks noChangeArrowheads="1"/>
          </p:cNvSpPr>
          <p:nvPr/>
        </p:nvSpPr>
        <p:spPr bwMode="auto">
          <a:xfrm>
            <a:off x="6113438" y="3096763"/>
            <a:ext cx="18902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dirty="0">
                <a:latin typeface="Arial" panose="020B0604020202020204" pitchFamily="34" charset="0"/>
              </a:rPr>
              <a:t>receive window</a:t>
            </a:r>
          </a:p>
        </p:txBody>
      </p:sp>
      <p:sp>
        <p:nvSpPr>
          <p:cNvPr id="194582" name="Text Box 23">
            <a:extLst>
              <a:ext uri="{FF2B5EF4-FFF2-40B4-BE49-F238E27FC236}">
                <a16:creationId xmlns:a16="http://schemas.microsoft.com/office/drawing/2014/main" id="{5411C8F9-AFD8-4044-ACA2-3D9FC479AA78}"/>
              </a:ext>
            </a:extLst>
          </p:cNvPr>
          <p:cNvSpPr txBox="1">
            <a:spLocks noChangeArrowheads="1"/>
          </p:cNvSpPr>
          <p:nvPr/>
        </p:nvSpPr>
        <p:spPr bwMode="auto">
          <a:xfrm>
            <a:off x="6210842" y="3492051"/>
            <a:ext cx="1822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Urg data pointer</a:t>
            </a:r>
          </a:p>
        </p:txBody>
      </p:sp>
      <p:sp>
        <p:nvSpPr>
          <p:cNvPr id="194583" name="Text Box 24">
            <a:extLst>
              <a:ext uri="{FF2B5EF4-FFF2-40B4-BE49-F238E27FC236}">
                <a16:creationId xmlns:a16="http://schemas.microsoft.com/office/drawing/2014/main" id="{E0D18CB5-D255-C94B-9CFF-46A665FA81E3}"/>
              </a:ext>
            </a:extLst>
          </p:cNvPr>
          <p:cNvSpPr txBox="1">
            <a:spLocks noChangeArrowheads="1"/>
          </p:cNvSpPr>
          <p:nvPr/>
        </p:nvSpPr>
        <p:spPr bwMode="auto">
          <a:xfrm>
            <a:off x="4494755" y="3473001"/>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checksum</a:t>
            </a:r>
          </a:p>
        </p:txBody>
      </p:sp>
      <p:sp>
        <p:nvSpPr>
          <p:cNvPr id="194584" name="Text Box 25">
            <a:extLst>
              <a:ext uri="{FF2B5EF4-FFF2-40B4-BE49-F238E27FC236}">
                <a16:creationId xmlns:a16="http://schemas.microsoft.com/office/drawing/2014/main" id="{A4F0DF3F-FA63-C447-B632-4F1768780307}"/>
              </a:ext>
            </a:extLst>
          </p:cNvPr>
          <p:cNvSpPr txBox="1">
            <a:spLocks noChangeArrowheads="1"/>
          </p:cNvSpPr>
          <p:nvPr/>
        </p:nvSpPr>
        <p:spPr bwMode="auto">
          <a:xfrm>
            <a:off x="5847306" y="31253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F</a:t>
            </a:r>
            <a:endParaRPr lang="en-US" altLang="en-US" sz="2400">
              <a:latin typeface="Arial" panose="020B0604020202020204" pitchFamily="34" charset="0"/>
            </a:endParaRPr>
          </a:p>
        </p:txBody>
      </p:sp>
      <p:sp>
        <p:nvSpPr>
          <p:cNvPr id="194585" name="Line 26">
            <a:extLst>
              <a:ext uri="{FF2B5EF4-FFF2-40B4-BE49-F238E27FC236}">
                <a16:creationId xmlns:a16="http://schemas.microsoft.com/office/drawing/2014/main" id="{EB612EE2-6DEA-4341-BEFC-184F5982CB72}"/>
              </a:ext>
            </a:extLst>
          </p:cNvPr>
          <p:cNvSpPr>
            <a:spLocks noChangeShapeType="1"/>
          </p:cNvSpPr>
          <p:nvPr/>
        </p:nvSpPr>
        <p:spPr bwMode="auto">
          <a:xfrm flipV="1">
            <a:off x="5926680" y="3084063"/>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6" name="Line 27">
            <a:extLst>
              <a:ext uri="{FF2B5EF4-FFF2-40B4-BE49-F238E27FC236}">
                <a16:creationId xmlns:a16="http://schemas.microsoft.com/office/drawing/2014/main" id="{46F3D06A-B423-1C42-9834-E046FB9E3756}"/>
              </a:ext>
            </a:extLst>
          </p:cNvPr>
          <p:cNvSpPr>
            <a:spLocks noChangeShapeType="1"/>
          </p:cNvSpPr>
          <p:nvPr/>
        </p:nvSpPr>
        <p:spPr bwMode="auto">
          <a:xfrm flipV="1">
            <a:off x="5764755"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7" name="Line 28">
            <a:extLst>
              <a:ext uri="{FF2B5EF4-FFF2-40B4-BE49-F238E27FC236}">
                <a16:creationId xmlns:a16="http://schemas.microsoft.com/office/drawing/2014/main" id="{360C4DB0-6085-C044-A701-D66BD4B734BB}"/>
              </a:ext>
            </a:extLst>
          </p:cNvPr>
          <p:cNvSpPr>
            <a:spLocks noChangeShapeType="1"/>
          </p:cNvSpPr>
          <p:nvPr/>
        </p:nvSpPr>
        <p:spPr bwMode="auto">
          <a:xfrm flipV="1">
            <a:off x="5598067"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8" name="Line 29">
            <a:extLst>
              <a:ext uri="{FF2B5EF4-FFF2-40B4-BE49-F238E27FC236}">
                <a16:creationId xmlns:a16="http://schemas.microsoft.com/office/drawing/2014/main" id="{09D172BF-9611-3B42-B42B-2778B744FAB6}"/>
              </a:ext>
            </a:extLst>
          </p:cNvPr>
          <p:cNvSpPr>
            <a:spLocks noChangeShapeType="1"/>
          </p:cNvSpPr>
          <p:nvPr/>
        </p:nvSpPr>
        <p:spPr bwMode="auto">
          <a:xfrm flipV="1">
            <a:off x="5436142" y="3093588"/>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9" name="Line 30">
            <a:extLst>
              <a:ext uri="{FF2B5EF4-FFF2-40B4-BE49-F238E27FC236}">
                <a16:creationId xmlns:a16="http://schemas.microsoft.com/office/drawing/2014/main" id="{E7F2671A-00E5-6040-BE1E-101782168D35}"/>
              </a:ext>
            </a:extLst>
          </p:cNvPr>
          <p:cNvSpPr>
            <a:spLocks noChangeShapeType="1"/>
          </p:cNvSpPr>
          <p:nvPr/>
        </p:nvSpPr>
        <p:spPr bwMode="auto">
          <a:xfrm flipV="1">
            <a:off x="5278980"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90" name="Line 31">
            <a:extLst>
              <a:ext uri="{FF2B5EF4-FFF2-40B4-BE49-F238E27FC236}">
                <a16:creationId xmlns:a16="http://schemas.microsoft.com/office/drawing/2014/main" id="{68F9FADD-0F23-1247-86A4-2B502B6B19B8}"/>
              </a:ext>
            </a:extLst>
          </p:cNvPr>
          <p:cNvSpPr>
            <a:spLocks noChangeShapeType="1"/>
          </p:cNvSpPr>
          <p:nvPr/>
        </p:nvSpPr>
        <p:spPr bwMode="auto">
          <a:xfrm flipV="1">
            <a:off x="5107530" y="30983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91" name="Text Box 32">
            <a:extLst>
              <a:ext uri="{FF2B5EF4-FFF2-40B4-BE49-F238E27FC236}">
                <a16:creationId xmlns:a16="http://schemas.microsoft.com/office/drawing/2014/main" id="{5F744DDB-6C74-E64E-B81D-1789B26C9AA8}"/>
              </a:ext>
            </a:extLst>
          </p:cNvPr>
          <p:cNvSpPr txBox="1">
            <a:spLocks noChangeArrowheads="1"/>
          </p:cNvSpPr>
          <p:nvPr/>
        </p:nvSpPr>
        <p:spPr bwMode="auto">
          <a:xfrm>
            <a:off x="5680617" y="3120575"/>
            <a:ext cx="3190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S</a:t>
            </a:r>
            <a:endParaRPr lang="en-US" altLang="en-US" sz="2400">
              <a:latin typeface="Arial" panose="020B0604020202020204" pitchFamily="34" charset="0"/>
            </a:endParaRPr>
          </a:p>
        </p:txBody>
      </p:sp>
      <p:sp>
        <p:nvSpPr>
          <p:cNvPr id="194592" name="Text Box 33">
            <a:extLst>
              <a:ext uri="{FF2B5EF4-FFF2-40B4-BE49-F238E27FC236}">
                <a16:creationId xmlns:a16="http://schemas.microsoft.com/office/drawing/2014/main" id="{1F755C07-E611-6146-9ECC-CDF2E1A0DD04}"/>
              </a:ext>
            </a:extLst>
          </p:cNvPr>
          <p:cNvSpPr txBox="1">
            <a:spLocks noChangeArrowheads="1"/>
          </p:cNvSpPr>
          <p:nvPr/>
        </p:nvSpPr>
        <p:spPr bwMode="auto">
          <a:xfrm>
            <a:off x="5507580" y="3120575"/>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R</a:t>
            </a:r>
            <a:endParaRPr lang="en-US" altLang="en-US" sz="2400">
              <a:latin typeface="Arial" panose="020B0604020202020204" pitchFamily="34" charset="0"/>
            </a:endParaRPr>
          </a:p>
        </p:txBody>
      </p:sp>
      <p:sp>
        <p:nvSpPr>
          <p:cNvPr id="194593" name="Text Box 34">
            <a:extLst>
              <a:ext uri="{FF2B5EF4-FFF2-40B4-BE49-F238E27FC236}">
                <a16:creationId xmlns:a16="http://schemas.microsoft.com/office/drawing/2014/main" id="{E60ECE53-E91F-F842-90CA-5B51CD2EF9F6}"/>
              </a:ext>
            </a:extLst>
          </p:cNvPr>
          <p:cNvSpPr txBox="1">
            <a:spLocks noChangeArrowheads="1"/>
          </p:cNvSpPr>
          <p:nvPr/>
        </p:nvSpPr>
        <p:spPr bwMode="auto">
          <a:xfrm>
            <a:off x="5345656" y="3115813"/>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P</a:t>
            </a:r>
            <a:endParaRPr lang="en-US" altLang="en-US" sz="2400">
              <a:latin typeface="Arial" panose="020B0604020202020204" pitchFamily="34" charset="0"/>
            </a:endParaRPr>
          </a:p>
        </p:txBody>
      </p:sp>
      <p:sp>
        <p:nvSpPr>
          <p:cNvPr id="194594" name="Text Box 35">
            <a:extLst>
              <a:ext uri="{FF2B5EF4-FFF2-40B4-BE49-F238E27FC236}">
                <a16:creationId xmlns:a16="http://schemas.microsoft.com/office/drawing/2014/main" id="{40172969-0496-D042-9318-313B17FD7A5E}"/>
              </a:ext>
            </a:extLst>
          </p:cNvPr>
          <p:cNvSpPr txBox="1">
            <a:spLocks noChangeArrowheads="1"/>
          </p:cNvSpPr>
          <p:nvPr/>
        </p:nvSpPr>
        <p:spPr bwMode="auto">
          <a:xfrm>
            <a:off x="5193256" y="3115813"/>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A</a:t>
            </a:r>
            <a:endParaRPr lang="en-US" altLang="en-US" sz="2400">
              <a:latin typeface="Arial" panose="020B0604020202020204" pitchFamily="34" charset="0"/>
            </a:endParaRPr>
          </a:p>
        </p:txBody>
      </p:sp>
      <p:sp>
        <p:nvSpPr>
          <p:cNvPr id="194595" name="Text Box 36">
            <a:extLst>
              <a:ext uri="{FF2B5EF4-FFF2-40B4-BE49-F238E27FC236}">
                <a16:creationId xmlns:a16="http://schemas.microsoft.com/office/drawing/2014/main" id="{E73E01F3-9002-8149-9DAD-3515765AAE3C}"/>
              </a:ext>
            </a:extLst>
          </p:cNvPr>
          <p:cNvSpPr txBox="1">
            <a:spLocks noChangeArrowheads="1"/>
          </p:cNvSpPr>
          <p:nvPr/>
        </p:nvSpPr>
        <p:spPr bwMode="auto">
          <a:xfrm>
            <a:off x="5026567" y="3115813"/>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U</a:t>
            </a:r>
            <a:endParaRPr lang="en-US" altLang="en-US" sz="2400">
              <a:latin typeface="Arial" panose="020B0604020202020204" pitchFamily="34" charset="0"/>
            </a:endParaRPr>
          </a:p>
        </p:txBody>
      </p:sp>
      <p:sp>
        <p:nvSpPr>
          <p:cNvPr id="194596" name="Text Box 37">
            <a:extLst>
              <a:ext uri="{FF2B5EF4-FFF2-40B4-BE49-F238E27FC236}">
                <a16:creationId xmlns:a16="http://schemas.microsoft.com/office/drawing/2014/main" id="{833FDA19-809B-D64F-97F8-A8F2C1DC2E4E}"/>
              </a:ext>
            </a:extLst>
          </p:cNvPr>
          <p:cNvSpPr txBox="1">
            <a:spLocks noChangeArrowheads="1"/>
          </p:cNvSpPr>
          <p:nvPr/>
        </p:nvSpPr>
        <p:spPr bwMode="auto">
          <a:xfrm>
            <a:off x="4071888" y="3023738"/>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head</a:t>
            </a:r>
          </a:p>
          <a:p>
            <a:pPr algn="ctr">
              <a:lnSpc>
                <a:spcPct val="100000"/>
              </a:lnSpc>
              <a:spcBef>
                <a:spcPct val="0"/>
              </a:spcBef>
              <a:buClrTx/>
              <a:buSzTx/>
              <a:buFontTx/>
              <a:buNone/>
            </a:pPr>
            <a:r>
              <a:rPr lang="en-US" altLang="en-US" sz="1400">
                <a:latin typeface="Arial" panose="020B0604020202020204" pitchFamily="34" charset="0"/>
              </a:rPr>
              <a:t>len</a:t>
            </a:r>
            <a:endParaRPr lang="en-US" altLang="en-US" sz="1800">
              <a:latin typeface="Arial" panose="020B0604020202020204" pitchFamily="34" charset="0"/>
            </a:endParaRPr>
          </a:p>
        </p:txBody>
      </p:sp>
      <p:sp>
        <p:nvSpPr>
          <p:cNvPr id="194597" name="Text Box 38">
            <a:extLst>
              <a:ext uri="{FF2B5EF4-FFF2-40B4-BE49-F238E27FC236}">
                <a16:creationId xmlns:a16="http://schemas.microsoft.com/office/drawing/2014/main" id="{FE225C5E-AF59-0747-A03E-50777D9B39F2}"/>
              </a:ext>
            </a:extLst>
          </p:cNvPr>
          <p:cNvSpPr txBox="1">
            <a:spLocks noChangeArrowheads="1"/>
          </p:cNvSpPr>
          <p:nvPr/>
        </p:nvSpPr>
        <p:spPr bwMode="auto">
          <a:xfrm>
            <a:off x="4551359" y="3023738"/>
            <a:ext cx="5725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not</a:t>
            </a:r>
          </a:p>
          <a:p>
            <a:pPr algn="ctr">
              <a:lnSpc>
                <a:spcPct val="100000"/>
              </a:lnSpc>
              <a:spcBef>
                <a:spcPct val="0"/>
              </a:spcBef>
              <a:buClrTx/>
              <a:buSzTx/>
              <a:buFontTx/>
              <a:buNone/>
            </a:pPr>
            <a:r>
              <a:rPr lang="en-US" altLang="en-US" sz="1400">
                <a:latin typeface="Arial" panose="020B0604020202020204" pitchFamily="34" charset="0"/>
              </a:rPr>
              <a:t>used</a:t>
            </a:r>
            <a:endParaRPr lang="en-US" altLang="en-US" sz="1800">
              <a:latin typeface="Arial" panose="020B0604020202020204" pitchFamily="34" charset="0"/>
            </a:endParaRPr>
          </a:p>
        </p:txBody>
      </p:sp>
      <p:sp>
        <p:nvSpPr>
          <p:cNvPr id="194598" name="Line 39">
            <a:extLst>
              <a:ext uri="{FF2B5EF4-FFF2-40B4-BE49-F238E27FC236}">
                <a16:creationId xmlns:a16="http://schemas.microsoft.com/office/drawing/2014/main" id="{4279875B-8F12-2841-AD42-9B8EACC2FA84}"/>
              </a:ext>
            </a:extLst>
          </p:cNvPr>
          <p:cNvSpPr>
            <a:spLocks noChangeShapeType="1"/>
          </p:cNvSpPr>
          <p:nvPr/>
        </p:nvSpPr>
        <p:spPr bwMode="auto">
          <a:xfrm flipV="1">
            <a:off x="4602705"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99" name="Text Box 40">
            <a:extLst>
              <a:ext uri="{FF2B5EF4-FFF2-40B4-BE49-F238E27FC236}">
                <a16:creationId xmlns:a16="http://schemas.microsoft.com/office/drawing/2014/main" id="{05DA436D-7102-E646-967C-2216D9A9A07C}"/>
              </a:ext>
            </a:extLst>
          </p:cNvPr>
          <p:cNvSpPr txBox="1">
            <a:spLocks noChangeArrowheads="1"/>
          </p:cNvSpPr>
          <p:nvPr/>
        </p:nvSpPr>
        <p:spPr bwMode="auto">
          <a:xfrm>
            <a:off x="4632868" y="3974651"/>
            <a:ext cx="2894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options (variable length)</a:t>
            </a:r>
            <a:endParaRPr lang="en-US" altLang="en-US" sz="2400">
              <a:latin typeface="Arial" panose="020B0604020202020204" pitchFamily="34" charset="0"/>
            </a:endParaRPr>
          </a:p>
        </p:txBody>
      </p:sp>
      <p:sp>
        <p:nvSpPr>
          <p:cNvPr id="194602" name="Line 46">
            <a:extLst>
              <a:ext uri="{FF2B5EF4-FFF2-40B4-BE49-F238E27FC236}">
                <a16:creationId xmlns:a16="http://schemas.microsoft.com/office/drawing/2014/main" id="{79DEBC04-FFC8-2947-BE9C-82E29E4AB7FF}"/>
              </a:ext>
            </a:extLst>
          </p:cNvPr>
          <p:cNvSpPr>
            <a:spLocks noChangeShapeType="1"/>
          </p:cNvSpPr>
          <p:nvPr/>
        </p:nvSpPr>
        <p:spPr bwMode="auto">
          <a:xfrm>
            <a:off x="4525937" y="1359762"/>
            <a:ext cx="2316731" cy="1863049"/>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 name="Slide Number Placeholder 2">
            <a:extLst>
              <a:ext uri="{FF2B5EF4-FFF2-40B4-BE49-F238E27FC236}">
                <a16:creationId xmlns:a16="http://schemas.microsoft.com/office/drawing/2014/main" id="{65D6FE62-0980-E20F-E9B6-A9253C3242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156</a:t>
            </a:fld>
            <a:endParaRPr lang="en-US" dirty="0"/>
          </a:p>
        </p:txBody>
      </p:sp>
    </p:spTree>
    <p:extLst>
      <p:ext uri="{BB962C8B-B14F-4D97-AF65-F5344CB8AC3E}">
        <p14:creationId xmlns:p14="http://schemas.microsoft.com/office/powerpoint/2010/main" val="69411829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9921" name="Title 1">
            <a:extLst>
              <a:ext uri="{FF2B5EF4-FFF2-40B4-BE49-F238E27FC236}">
                <a16:creationId xmlns:a16="http://schemas.microsoft.com/office/drawing/2014/main" id="{37F3C8E9-9803-7B47-89E6-5A7483B3B855}"/>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37890" name="Rectangle 3">
            <a:extLst>
              <a:ext uri="{FF2B5EF4-FFF2-40B4-BE49-F238E27FC236}">
                <a16:creationId xmlns:a16="http://schemas.microsoft.com/office/drawing/2014/main" id="{2B466AE3-8CCE-2047-8BE0-E920B43F31C8}"/>
              </a:ext>
            </a:extLst>
          </p:cNvPr>
          <p:cNvSpPr>
            <a:spLocks noChangeArrowheads="1"/>
          </p:cNvSpPr>
          <p:nvPr/>
        </p:nvSpPr>
        <p:spPr bwMode="auto">
          <a:xfrm>
            <a:off x="1676401" y="1333500"/>
            <a:ext cx="5484813" cy="3581400"/>
          </a:xfrm>
          <a:prstGeom prst="rect">
            <a:avLst/>
          </a:prstGeom>
          <a:noFill/>
          <a:ln>
            <a:noFill/>
          </a:ln>
          <a:extLst>
            <a:ext uri="{909E8E84-426E-40dd-AFC4-6F175D3DCCD1}"/>
            <a:ext uri="{91240B29-F687-4f45-9708-019B960494DF}"/>
          </a:extLst>
        </p:spPr>
        <p:txBody>
          <a:bodyPr/>
          <a:lstStyle/>
          <a:p>
            <a:pPr marL="342900" indent="-342900">
              <a:spcBef>
                <a:spcPct val="20000"/>
              </a:spcBef>
              <a:buClr>
                <a:schemeClr val="accent2"/>
              </a:buClr>
              <a:buSzPct val="85000"/>
              <a:buFont typeface="ZapfDingbats" charset="0"/>
              <a:buChar char="r"/>
              <a:defRPr/>
            </a:pPr>
            <a:r>
              <a:rPr lang="en-US" sz="2800" dirty="0">
                <a:latin typeface="Calibri" charset="0"/>
                <a:ea typeface="ＭＳ Ｐゴシック" charset="0"/>
                <a:cs typeface="Calibri" charset="0"/>
              </a:rPr>
              <a:t>sender limits transmission:</a:t>
            </a: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rPr>
              <a:t>  </a:t>
            </a:r>
            <a:r>
              <a:rPr lang="en-US" sz="2400" b="1" dirty="0" err="1">
                <a:solidFill>
                  <a:srgbClr val="FF0000"/>
                </a:solidFill>
                <a:latin typeface="Calibri" charset="0"/>
                <a:ea typeface="ＭＳ Ｐゴシック" charset="0"/>
                <a:cs typeface="Calibri" charset="0"/>
              </a:rPr>
              <a:t>LastByteSent-LastByteAcked</a:t>
            </a:r>
            <a:endParaRPr lang="en-US" sz="2400" b="1" dirty="0">
              <a:solidFill>
                <a:srgbClr val="FF0000"/>
              </a:solidFill>
              <a:latin typeface="Calibri" charset="0"/>
              <a:ea typeface="ＭＳ Ｐゴシック" charset="0"/>
              <a:cs typeface="Calibri" charset="0"/>
            </a:endParaRP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sym typeface="Symbol" charset="0"/>
              </a:rPr>
              <a:t>                    </a:t>
            </a:r>
            <a:r>
              <a:rPr lang="en-US" sz="2400" b="1" dirty="0" err="1">
                <a:solidFill>
                  <a:srgbClr val="FF0000"/>
                </a:solidFill>
                <a:latin typeface="Calibri" charset="0"/>
                <a:ea typeface="ＭＳ Ｐゴシック" charset="0"/>
                <a:cs typeface="Calibri" charset="0"/>
                <a:sym typeface="Symbol" charset="0"/>
              </a:rPr>
              <a:t>cwnd</a:t>
            </a:r>
            <a:endParaRPr lang="en-US" sz="2400" b="1" dirty="0">
              <a:solidFill>
                <a:srgbClr val="FF0000"/>
              </a:solidFill>
              <a:latin typeface="Calibri" charset="0"/>
              <a:ea typeface="ＭＳ Ｐゴシック" charset="0"/>
              <a:cs typeface="Calibri" charset="0"/>
              <a:sym typeface="Symbol"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a:spcBef>
                <a:spcPct val="20000"/>
              </a:spcBef>
              <a:buClr>
                <a:schemeClr val="accent2"/>
              </a:buClr>
              <a:buSzPct val="85000"/>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r>
              <a:rPr lang="en-US" sz="2800" b="1" dirty="0" err="1">
                <a:latin typeface="Calibri" charset="0"/>
                <a:ea typeface="ＭＳ Ｐゴシック" charset="0"/>
                <a:cs typeface="Calibri" charset="0"/>
              </a:rPr>
              <a:t>cwnd</a:t>
            </a:r>
            <a:r>
              <a:rPr lang="en-US" sz="2800" dirty="0">
                <a:latin typeface="Calibri" charset="0"/>
                <a:ea typeface="ＭＳ Ｐゴシック" charset="0"/>
                <a:cs typeface="Calibri" charset="0"/>
              </a:rPr>
              <a:t> is dynamic, function of perceived network congestion</a:t>
            </a: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p:txBody>
      </p:sp>
      <p:sp>
        <p:nvSpPr>
          <p:cNvPr id="209923" name="Rectangle 4">
            <a:extLst>
              <a:ext uri="{FF2B5EF4-FFF2-40B4-BE49-F238E27FC236}">
                <a16:creationId xmlns:a16="http://schemas.microsoft.com/office/drawing/2014/main" id="{681ACAE8-7502-F946-BC54-D37F65A42E74}"/>
              </a:ext>
            </a:extLst>
          </p:cNvPr>
          <p:cNvSpPr>
            <a:spLocks noChangeArrowheads="1"/>
          </p:cNvSpPr>
          <p:nvPr/>
        </p:nvSpPr>
        <p:spPr bwMode="auto">
          <a:xfrm>
            <a:off x="6392864" y="1323975"/>
            <a:ext cx="427513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None/>
            </a:pPr>
            <a:r>
              <a:rPr lang="en-US" altLang="en-US" sz="2800" u="sng">
                <a:solidFill>
                  <a:srgbClr val="FF0000"/>
                </a:solidFill>
              </a:rPr>
              <a:t>How does  sender perceive congestion?</a:t>
            </a:r>
            <a:endParaRPr lang="en-US" altLang="en-US" sz="2800"/>
          </a:p>
          <a:p>
            <a:pPr>
              <a:lnSpc>
                <a:spcPct val="100000"/>
              </a:lnSpc>
              <a:buClr>
                <a:schemeClr val="accent2"/>
              </a:buClr>
              <a:buSzPct val="85000"/>
              <a:buFont typeface="ZapfDingbats" pitchFamily="82" charset="2"/>
              <a:buChar char="r"/>
            </a:pPr>
            <a:r>
              <a:rPr lang="en-US" altLang="en-US" sz="2800"/>
              <a:t>loss event = timeout </a:t>
            </a:r>
            <a:r>
              <a:rPr lang="en-US" altLang="en-US" sz="2800" i="1"/>
              <a:t>or</a:t>
            </a:r>
            <a:r>
              <a:rPr lang="en-US" altLang="en-US" sz="2800"/>
              <a:t> 3 duplicate ACKs</a:t>
            </a:r>
          </a:p>
          <a:p>
            <a:pPr>
              <a:lnSpc>
                <a:spcPct val="100000"/>
              </a:lnSpc>
              <a:buClr>
                <a:schemeClr val="accent2"/>
              </a:buClr>
              <a:buSzPct val="85000"/>
              <a:buFont typeface="ZapfDingbats" pitchFamily="82" charset="2"/>
              <a:buChar char="r"/>
            </a:pPr>
            <a:r>
              <a:rPr lang="en-US" altLang="en-US" sz="2800"/>
              <a:t>TCP sender reduces rate (</a:t>
            </a:r>
            <a:r>
              <a:rPr lang="en-US" altLang="en-US" sz="2800" b="1"/>
              <a:t>cwnd</a:t>
            </a:r>
            <a:r>
              <a:rPr lang="en-US" altLang="en-US" sz="2800"/>
              <a:t>) after loss event</a:t>
            </a:r>
          </a:p>
          <a:p>
            <a:pPr>
              <a:lnSpc>
                <a:spcPct val="100000"/>
              </a:lnSpc>
              <a:buClr>
                <a:schemeClr val="accent2"/>
              </a:buClr>
              <a:buSzPct val="85000"/>
              <a:buFont typeface="ZapfDingbats" pitchFamily="82" charset="2"/>
              <a:buNone/>
            </a:pPr>
            <a:r>
              <a:rPr lang="en-US" altLang="en-US" sz="2800" u="sng">
                <a:solidFill>
                  <a:srgbClr val="FF0000"/>
                </a:solidFill>
              </a:rPr>
              <a:t>three mechanisms:</a:t>
            </a:r>
            <a:endParaRPr lang="en-US" altLang="en-US" sz="2800"/>
          </a:p>
          <a:p>
            <a:pPr lvl="1">
              <a:lnSpc>
                <a:spcPct val="100000"/>
              </a:lnSpc>
              <a:buClr>
                <a:schemeClr val="accent2"/>
              </a:buClr>
              <a:buSzPct val="75000"/>
              <a:buFont typeface="ZapfDingbats" pitchFamily="82" charset="2"/>
              <a:buChar char="m"/>
            </a:pPr>
            <a:r>
              <a:rPr lang="en-US" altLang="en-US" sz="2400"/>
              <a:t>AIMD: how to grow cwnd</a:t>
            </a:r>
          </a:p>
          <a:p>
            <a:pPr lvl="1">
              <a:lnSpc>
                <a:spcPct val="100000"/>
              </a:lnSpc>
              <a:buClr>
                <a:schemeClr val="accent2"/>
              </a:buClr>
              <a:buSzPct val="75000"/>
              <a:buFont typeface="ZapfDingbats" pitchFamily="82" charset="2"/>
              <a:buChar char="m"/>
            </a:pPr>
            <a:r>
              <a:rPr lang="en-US" altLang="en-US" sz="2400"/>
              <a:t>slow start: startup</a:t>
            </a:r>
          </a:p>
          <a:p>
            <a:pPr lvl="1">
              <a:lnSpc>
                <a:spcPct val="100000"/>
              </a:lnSpc>
              <a:buClr>
                <a:schemeClr val="accent2"/>
              </a:buClr>
              <a:buSzPct val="75000"/>
              <a:buFont typeface="ZapfDingbats" pitchFamily="82" charset="2"/>
              <a:buChar char="m"/>
            </a:pPr>
            <a:r>
              <a:rPr lang="en-US" altLang="en-US" sz="2400"/>
              <a:t>conservative after loss (timeout, duplicate ACKs) events</a:t>
            </a:r>
          </a:p>
        </p:txBody>
      </p:sp>
      <p:sp>
        <p:nvSpPr>
          <p:cNvPr id="209924" name="Rectangle 12">
            <a:extLst>
              <a:ext uri="{FF2B5EF4-FFF2-40B4-BE49-F238E27FC236}">
                <a16:creationId xmlns:a16="http://schemas.microsoft.com/office/drawing/2014/main" id="{DC4540B7-A913-2641-9235-29012C19C9BC}"/>
              </a:ext>
            </a:extLst>
          </p:cNvPr>
          <p:cNvSpPr>
            <a:spLocks noChangeArrowheads="1"/>
          </p:cNvSpPr>
          <p:nvPr/>
        </p:nvSpPr>
        <p:spPr bwMode="auto">
          <a:xfrm>
            <a:off x="2468564" y="3468688"/>
            <a:ext cx="65087" cy="622300"/>
          </a:xfrm>
          <a:prstGeom prst="rect">
            <a:avLst/>
          </a:prstGeom>
          <a:gradFill rotWithShape="1">
            <a:gsLst>
              <a:gs pos="0">
                <a:schemeClr val="bg1"/>
              </a:gs>
              <a:gs pos="100000">
                <a:srgbClr val="33CC33"/>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5" name="Rectangle 13">
            <a:extLst>
              <a:ext uri="{FF2B5EF4-FFF2-40B4-BE49-F238E27FC236}">
                <a16:creationId xmlns:a16="http://schemas.microsoft.com/office/drawing/2014/main" id="{F49EDCCC-BE5B-904E-A258-CF45C6B53A1E}"/>
              </a:ext>
            </a:extLst>
          </p:cNvPr>
          <p:cNvSpPr>
            <a:spLocks noChangeArrowheads="1"/>
          </p:cNvSpPr>
          <p:nvPr/>
        </p:nvSpPr>
        <p:spPr bwMode="auto">
          <a:xfrm>
            <a:off x="2565400" y="3470275"/>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6" name="Rectangle 14">
            <a:extLst>
              <a:ext uri="{FF2B5EF4-FFF2-40B4-BE49-F238E27FC236}">
                <a16:creationId xmlns:a16="http://schemas.microsoft.com/office/drawing/2014/main" id="{064C3023-C086-294C-BC03-3B687AF7BAB0}"/>
              </a:ext>
            </a:extLst>
          </p:cNvPr>
          <p:cNvSpPr>
            <a:spLocks noChangeArrowheads="1"/>
          </p:cNvSpPr>
          <p:nvPr/>
        </p:nvSpPr>
        <p:spPr bwMode="auto">
          <a:xfrm>
            <a:off x="2663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7" name="Rectangle 15">
            <a:extLst>
              <a:ext uri="{FF2B5EF4-FFF2-40B4-BE49-F238E27FC236}">
                <a16:creationId xmlns:a16="http://schemas.microsoft.com/office/drawing/2014/main" id="{638ABA43-E428-2A4A-B781-226179A7DA07}"/>
              </a:ext>
            </a:extLst>
          </p:cNvPr>
          <p:cNvSpPr>
            <a:spLocks noChangeArrowheads="1"/>
          </p:cNvSpPr>
          <p:nvPr/>
        </p:nvSpPr>
        <p:spPr bwMode="auto">
          <a:xfrm>
            <a:off x="276066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8" name="Rectangle 16">
            <a:extLst>
              <a:ext uri="{FF2B5EF4-FFF2-40B4-BE49-F238E27FC236}">
                <a16:creationId xmlns:a16="http://schemas.microsoft.com/office/drawing/2014/main" id="{3E50621E-A838-2A4B-84AE-BB8AB7824A20}"/>
              </a:ext>
            </a:extLst>
          </p:cNvPr>
          <p:cNvSpPr>
            <a:spLocks noChangeArrowheads="1"/>
          </p:cNvSpPr>
          <p:nvPr/>
        </p:nvSpPr>
        <p:spPr bwMode="auto">
          <a:xfrm>
            <a:off x="285591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9" name="Rectangle 17">
            <a:extLst>
              <a:ext uri="{FF2B5EF4-FFF2-40B4-BE49-F238E27FC236}">
                <a16:creationId xmlns:a16="http://schemas.microsoft.com/office/drawing/2014/main" id="{5F777ED1-BB2D-5B41-A141-3612BEFC2201}"/>
              </a:ext>
            </a:extLst>
          </p:cNvPr>
          <p:cNvSpPr>
            <a:spLocks noChangeArrowheads="1"/>
          </p:cNvSpPr>
          <p:nvPr/>
        </p:nvSpPr>
        <p:spPr bwMode="auto">
          <a:xfrm>
            <a:off x="2952750"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0" name="Rectangle 18">
            <a:extLst>
              <a:ext uri="{FF2B5EF4-FFF2-40B4-BE49-F238E27FC236}">
                <a16:creationId xmlns:a16="http://schemas.microsoft.com/office/drawing/2014/main" id="{2A3368E1-2C61-2E4C-84CC-5AF7B7EDE934}"/>
              </a:ext>
            </a:extLst>
          </p:cNvPr>
          <p:cNvSpPr>
            <a:spLocks noChangeArrowheads="1"/>
          </p:cNvSpPr>
          <p:nvPr/>
        </p:nvSpPr>
        <p:spPr bwMode="auto">
          <a:xfrm>
            <a:off x="3044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1" name="Rectangle 19">
            <a:extLst>
              <a:ext uri="{FF2B5EF4-FFF2-40B4-BE49-F238E27FC236}">
                <a16:creationId xmlns:a16="http://schemas.microsoft.com/office/drawing/2014/main" id="{E2711203-B4AD-434B-8AB1-5EE4318B806D}"/>
              </a:ext>
            </a:extLst>
          </p:cNvPr>
          <p:cNvSpPr>
            <a:spLocks noChangeArrowheads="1"/>
          </p:cNvSpPr>
          <p:nvPr/>
        </p:nvSpPr>
        <p:spPr bwMode="auto">
          <a:xfrm>
            <a:off x="314007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2" name="Rectangle 20">
            <a:extLst>
              <a:ext uri="{FF2B5EF4-FFF2-40B4-BE49-F238E27FC236}">
                <a16:creationId xmlns:a16="http://schemas.microsoft.com/office/drawing/2014/main" id="{5F5B71AF-BA99-2C40-AB7C-F47EF7195D40}"/>
              </a:ext>
            </a:extLst>
          </p:cNvPr>
          <p:cNvSpPr>
            <a:spLocks noChangeArrowheads="1"/>
          </p:cNvSpPr>
          <p:nvPr/>
        </p:nvSpPr>
        <p:spPr bwMode="auto">
          <a:xfrm>
            <a:off x="32353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3" name="Rectangle 21">
            <a:extLst>
              <a:ext uri="{FF2B5EF4-FFF2-40B4-BE49-F238E27FC236}">
                <a16:creationId xmlns:a16="http://schemas.microsoft.com/office/drawing/2014/main" id="{B3F82E92-B0C5-994B-B197-1FAF67EDC214}"/>
              </a:ext>
            </a:extLst>
          </p:cNvPr>
          <p:cNvSpPr>
            <a:spLocks noChangeArrowheads="1"/>
          </p:cNvSpPr>
          <p:nvPr/>
        </p:nvSpPr>
        <p:spPr bwMode="auto">
          <a:xfrm>
            <a:off x="3341689"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4" name="Rectangle 22">
            <a:extLst>
              <a:ext uri="{FF2B5EF4-FFF2-40B4-BE49-F238E27FC236}">
                <a16:creationId xmlns:a16="http://schemas.microsoft.com/office/drawing/2014/main" id="{02477DB6-08B1-2D48-AE71-D77D9FE1815D}"/>
              </a:ext>
            </a:extLst>
          </p:cNvPr>
          <p:cNvSpPr>
            <a:spLocks noChangeArrowheads="1"/>
          </p:cNvSpPr>
          <p:nvPr/>
        </p:nvSpPr>
        <p:spPr bwMode="auto">
          <a:xfrm>
            <a:off x="3440114" y="3470275"/>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5" name="Rectangle 23">
            <a:extLst>
              <a:ext uri="{FF2B5EF4-FFF2-40B4-BE49-F238E27FC236}">
                <a16:creationId xmlns:a16="http://schemas.microsoft.com/office/drawing/2014/main" id="{D3C1225C-B987-714C-B767-C25B169B4B5A}"/>
              </a:ext>
            </a:extLst>
          </p:cNvPr>
          <p:cNvSpPr>
            <a:spLocks noChangeArrowheads="1"/>
          </p:cNvSpPr>
          <p:nvPr/>
        </p:nvSpPr>
        <p:spPr bwMode="auto">
          <a:xfrm>
            <a:off x="3536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6" name="Rectangle 24">
            <a:extLst>
              <a:ext uri="{FF2B5EF4-FFF2-40B4-BE49-F238E27FC236}">
                <a16:creationId xmlns:a16="http://schemas.microsoft.com/office/drawing/2014/main" id="{BF0DCF67-81BD-F540-8AC9-4F22327EAD80}"/>
              </a:ext>
            </a:extLst>
          </p:cNvPr>
          <p:cNvSpPr>
            <a:spLocks noChangeArrowheads="1"/>
          </p:cNvSpPr>
          <p:nvPr/>
        </p:nvSpPr>
        <p:spPr bwMode="auto">
          <a:xfrm>
            <a:off x="36337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7" name="Rectangle 25">
            <a:extLst>
              <a:ext uri="{FF2B5EF4-FFF2-40B4-BE49-F238E27FC236}">
                <a16:creationId xmlns:a16="http://schemas.microsoft.com/office/drawing/2014/main" id="{EE11426B-C5EC-4E4C-B774-08553FCE91C8}"/>
              </a:ext>
            </a:extLst>
          </p:cNvPr>
          <p:cNvSpPr>
            <a:spLocks noChangeArrowheads="1"/>
          </p:cNvSpPr>
          <p:nvPr/>
        </p:nvSpPr>
        <p:spPr bwMode="auto">
          <a:xfrm>
            <a:off x="373062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8" name="Rectangle 26">
            <a:extLst>
              <a:ext uri="{FF2B5EF4-FFF2-40B4-BE49-F238E27FC236}">
                <a16:creationId xmlns:a16="http://schemas.microsoft.com/office/drawing/2014/main" id="{1A53E5AD-5EE1-4843-A168-450517CDDF41}"/>
              </a:ext>
            </a:extLst>
          </p:cNvPr>
          <p:cNvSpPr>
            <a:spLocks noChangeArrowheads="1"/>
          </p:cNvSpPr>
          <p:nvPr/>
        </p:nvSpPr>
        <p:spPr bwMode="auto">
          <a:xfrm>
            <a:off x="382587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9" name="Rectangle 27">
            <a:extLst>
              <a:ext uri="{FF2B5EF4-FFF2-40B4-BE49-F238E27FC236}">
                <a16:creationId xmlns:a16="http://schemas.microsoft.com/office/drawing/2014/main" id="{764A6656-E716-114F-B440-C6959E99892E}"/>
              </a:ext>
            </a:extLst>
          </p:cNvPr>
          <p:cNvSpPr>
            <a:spLocks noChangeArrowheads="1"/>
          </p:cNvSpPr>
          <p:nvPr/>
        </p:nvSpPr>
        <p:spPr bwMode="auto">
          <a:xfrm>
            <a:off x="3917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0" name="Rectangle 28">
            <a:extLst>
              <a:ext uri="{FF2B5EF4-FFF2-40B4-BE49-F238E27FC236}">
                <a16:creationId xmlns:a16="http://schemas.microsoft.com/office/drawing/2014/main" id="{2488B23E-B0F5-6049-92A2-37F29C804DFD}"/>
              </a:ext>
            </a:extLst>
          </p:cNvPr>
          <p:cNvSpPr>
            <a:spLocks noChangeArrowheads="1"/>
          </p:cNvSpPr>
          <p:nvPr/>
        </p:nvSpPr>
        <p:spPr bwMode="auto">
          <a:xfrm>
            <a:off x="401320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1" name="Rectangle 29">
            <a:extLst>
              <a:ext uri="{FF2B5EF4-FFF2-40B4-BE49-F238E27FC236}">
                <a16:creationId xmlns:a16="http://schemas.microsoft.com/office/drawing/2014/main" id="{1AEB1CB1-E8B2-0948-9131-62522F7DBB53}"/>
              </a:ext>
            </a:extLst>
          </p:cNvPr>
          <p:cNvSpPr>
            <a:spLocks noChangeArrowheads="1"/>
          </p:cNvSpPr>
          <p:nvPr/>
        </p:nvSpPr>
        <p:spPr bwMode="auto">
          <a:xfrm>
            <a:off x="41100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2" name="Rectangle 30">
            <a:extLst>
              <a:ext uri="{FF2B5EF4-FFF2-40B4-BE49-F238E27FC236}">
                <a16:creationId xmlns:a16="http://schemas.microsoft.com/office/drawing/2014/main" id="{27520768-4344-224B-9DCD-550CAF8A288C}"/>
              </a:ext>
            </a:extLst>
          </p:cNvPr>
          <p:cNvSpPr>
            <a:spLocks noChangeArrowheads="1"/>
          </p:cNvSpPr>
          <p:nvPr/>
        </p:nvSpPr>
        <p:spPr bwMode="auto">
          <a:xfrm>
            <a:off x="41989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3" name="Rectangle 31">
            <a:extLst>
              <a:ext uri="{FF2B5EF4-FFF2-40B4-BE49-F238E27FC236}">
                <a16:creationId xmlns:a16="http://schemas.microsoft.com/office/drawing/2014/main" id="{21E5C7A1-40AA-2747-B28F-DB9941A3F287}"/>
              </a:ext>
            </a:extLst>
          </p:cNvPr>
          <p:cNvSpPr>
            <a:spLocks noChangeArrowheads="1"/>
          </p:cNvSpPr>
          <p:nvPr/>
        </p:nvSpPr>
        <p:spPr bwMode="auto">
          <a:xfrm>
            <a:off x="42941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4" name="Rectangle 32">
            <a:extLst>
              <a:ext uri="{FF2B5EF4-FFF2-40B4-BE49-F238E27FC236}">
                <a16:creationId xmlns:a16="http://schemas.microsoft.com/office/drawing/2014/main" id="{6C6115C7-3885-8D43-8013-F72FC90D2FC8}"/>
              </a:ext>
            </a:extLst>
          </p:cNvPr>
          <p:cNvSpPr>
            <a:spLocks noChangeArrowheads="1"/>
          </p:cNvSpPr>
          <p:nvPr/>
        </p:nvSpPr>
        <p:spPr bwMode="auto">
          <a:xfrm>
            <a:off x="4387850"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5" name="Rectangle 33">
            <a:extLst>
              <a:ext uri="{FF2B5EF4-FFF2-40B4-BE49-F238E27FC236}">
                <a16:creationId xmlns:a16="http://schemas.microsoft.com/office/drawing/2014/main" id="{C0ACDAAB-FDC6-F84F-B25F-C830A36D7118}"/>
              </a:ext>
            </a:extLst>
          </p:cNvPr>
          <p:cNvSpPr>
            <a:spLocks noChangeArrowheads="1"/>
          </p:cNvSpPr>
          <p:nvPr/>
        </p:nvSpPr>
        <p:spPr bwMode="auto">
          <a:xfrm>
            <a:off x="4479925"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6" name="Rectangle 34">
            <a:extLst>
              <a:ext uri="{FF2B5EF4-FFF2-40B4-BE49-F238E27FC236}">
                <a16:creationId xmlns:a16="http://schemas.microsoft.com/office/drawing/2014/main" id="{92B8C245-3978-C44A-9288-69E3ECFCA5F2}"/>
              </a:ext>
            </a:extLst>
          </p:cNvPr>
          <p:cNvSpPr>
            <a:spLocks noChangeArrowheads="1"/>
          </p:cNvSpPr>
          <p:nvPr/>
        </p:nvSpPr>
        <p:spPr bwMode="auto">
          <a:xfrm>
            <a:off x="45767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7" name="Rectangle 35">
            <a:extLst>
              <a:ext uri="{FF2B5EF4-FFF2-40B4-BE49-F238E27FC236}">
                <a16:creationId xmlns:a16="http://schemas.microsoft.com/office/drawing/2014/main" id="{A1F0BEF3-25FA-6F4F-A973-198E6EB43469}"/>
              </a:ext>
            </a:extLst>
          </p:cNvPr>
          <p:cNvSpPr>
            <a:spLocks noChangeArrowheads="1"/>
          </p:cNvSpPr>
          <p:nvPr/>
        </p:nvSpPr>
        <p:spPr bwMode="auto">
          <a:xfrm>
            <a:off x="46720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8" name="Rectangle 36">
            <a:extLst>
              <a:ext uri="{FF2B5EF4-FFF2-40B4-BE49-F238E27FC236}">
                <a16:creationId xmlns:a16="http://schemas.microsoft.com/office/drawing/2014/main" id="{7554A627-776C-F54B-A797-708FD7EDD452}"/>
              </a:ext>
            </a:extLst>
          </p:cNvPr>
          <p:cNvSpPr>
            <a:spLocks noChangeArrowheads="1"/>
          </p:cNvSpPr>
          <p:nvPr/>
        </p:nvSpPr>
        <p:spPr bwMode="auto">
          <a:xfrm>
            <a:off x="47609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9" name="Rectangle 37">
            <a:extLst>
              <a:ext uri="{FF2B5EF4-FFF2-40B4-BE49-F238E27FC236}">
                <a16:creationId xmlns:a16="http://schemas.microsoft.com/office/drawing/2014/main" id="{068EA5DA-E923-CB4B-8EC8-11C8AB1339A6}"/>
              </a:ext>
            </a:extLst>
          </p:cNvPr>
          <p:cNvSpPr>
            <a:spLocks noChangeArrowheads="1"/>
          </p:cNvSpPr>
          <p:nvPr/>
        </p:nvSpPr>
        <p:spPr bwMode="auto">
          <a:xfrm>
            <a:off x="48561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0" name="Rectangle 38">
            <a:extLst>
              <a:ext uri="{FF2B5EF4-FFF2-40B4-BE49-F238E27FC236}">
                <a16:creationId xmlns:a16="http://schemas.microsoft.com/office/drawing/2014/main" id="{C1ED7C8A-80E7-234D-AF67-F38F70D9BA4B}"/>
              </a:ext>
            </a:extLst>
          </p:cNvPr>
          <p:cNvSpPr>
            <a:spLocks noChangeArrowheads="1"/>
          </p:cNvSpPr>
          <p:nvPr/>
        </p:nvSpPr>
        <p:spPr bwMode="auto">
          <a:xfrm>
            <a:off x="49530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1" name="Rectangle 39">
            <a:extLst>
              <a:ext uri="{FF2B5EF4-FFF2-40B4-BE49-F238E27FC236}">
                <a16:creationId xmlns:a16="http://schemas.microsoft.com/office/drawing/2014/main" id="{A9B31B6A-C127-F641-8537-16FFBCCE4648}"/>
              </a:ext>
            </a:extLst>
          </p:cNvPr>
          <p:cNvSpPr>
            <a:spLocks noChangeArrowheads="1"/>
          </p:cNvSpPr>
          <p:nvPr/>
        </p:nvSpPr>
        <p:spPr bwMode="auto">
          <a:xfrm>
            <a:off x="5049839" y="3470275"/>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2" name="Rectangle 40">
            <a:extLst>
              <a:ext uri="{FF2B5EF4-FFF2-40B4-BE49-F238E27FC236}">
                <a16:creationId xmlns:a16="http://schemas.microsoft.com/office/drawing/2014/main" id="{B942B378-5C02-3B49-BDC6-056A93C393FA}"/>
              </a:ext>
            </a:extLst>
          </p:cNvPr>
          <p:cNvSpPr>
            <a:spLocks noChangeArrowheads="1"/>
          </p:cNvSpPr>
          <p:nvPr/>
        </p:nvSpPr>
        <p:spPr bwMode="auto">
          <a:xfrm>
            <a:off x="5146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3" name="Rectangle 41">
            <a:extLst>
              <a:ext uri="{FF2B5EF4-FFF2-40B4-BE49-F238E27FC236}">
                <a16:creationId xmlns:a16="http://schemas.microsoft.com/office/drawing/2014/main" id="{E2F6FC46-079C-694B-8C69-3A74FBC8CA9B}"/>
              </a:ext>
            </a:extLst>
          </p:cNvPr>
          <p:cNvSpPr>
            <a:spLocks noChangeArrowheads="1"/>
          </p:cNvSpPr>
          <p:nvPr/>
        </p:nvSpPr>
        <p:spPr bwMode="auto">
          <a:xfrm>
            <a:off x="52451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4" name="Rectangle 42">
            <a:extLst>
              <a:ext uri="{FF2B5EF4-FFF2-40B4-BE49-F238E27FC236}">
                <a16:creationId xmlns:a16="http://schemas.microsoft.com/office/drawing/2014/main" id="{89AF596E-909F-E647-812E-3AB35601D47D}"/>
              </a:ext>
            </a:extLst>
          </p:cNvPr>
          <p:cNvSpPr>
            <a:spLocks noChangeArrowheads="1"/>
          </p:cNvSpPr>
          <p:nvPr/>
        </p:nvSpPr>
        <p:spPr bwMode="auto">
          <a:xfrm>
            <a:off x="534035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5" name="Rectangle 43">
            <a:extLst>
              <a:ext uri="{FF2B5EF4-FFF2-40B4-BE49-F238E27FC236}">
                <a16:creationId xmlns:a16="http://schemas.microsoft.com/office/drawing/2014/main" id="{94E16B53-B2EC-1144-A001-CC5ED85400D0}"/>
              </a:ext>
            </a:extLst>
          </p:cNvPr>
          <p:cNvSpPr>
            <a:spLocks noChangeArrowheads="1"/>
          </p:cNvSpPr>
          <p:nvPr/>
        </p:nvSpPr>
        <p:spPr bwMode="auto">
          <a:xfrm>
            <a:off x="54356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6" name="Rectangle 44">
            <a:extLst>
              <a:ext uri="{FF2B5EF4-FFF2-40B4-BE49-F238E27FC236}">
                <a16:creationId xmlns:a16="http://schemas.microsoft.com/office/drawing/2014/main" id="{36A7D8DB-47FD-2F4A-92BE-8848E7522AA8}"/>
              </a:ext>
            </a:extLst>
          </p:cNvPr>
          <p:cNvSpPr>
            <a:spLocks noChangeArrowheads="1"/>
          </p:cNvSpPr>
          <p:nvPr/>
        </p:nvSpPr>
        <p:spPr bwMode="auto">
          <a:xfrm>
            <a:off x="5527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7" name="Rectangle 45">
            <a:extLst>
              <a:ext uri="{FF2B5EF4-FFF2-40B4-BE49-F238E27FC236}">
                <a16:creationId xmlns:a16="http://schemas.microsoft.com/office/drawing/2014/main" id="{233D1C53-4754-7848-AF1E-9F19860E9D6D}"/>
              </a:ext>
            </a:extLst>
          </p:cNvPr>
          <p:cNvSpPr>
            <a:spLocks noChangeArrowheads="1"/>
          </p:cNvSpPr>
          <p:nvPr/>
        </p:nvSpPr>
        <p:spPr bwMode="auto">
          <a:xfrm>
            <a:off x="5624514" y="3468688"/>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8" name="Rectangle 46">
            <a:extLst>
              <a:ext uri="{FF2B5EF4-FFF2-40B4-BE49-F238E27FC236}">
                <a16:creationId xmlns:a16="http://schemas.microsoft.com/office/drawing/2014/main" id="{F23F987E-C02F-8449-A061-0E868FD35998}"/>
              </a:ext>
            </a:extLst>
          </p:cNvPr>
          <p:cNvSpPr>
            <a:spLocks noChangeArrowheads="1"/>
          </p:cNvSpPr>
          <p:nvPr/>
        </p:nvSpPr>
        <p:spPr bwMode="auto">
          <a:xfrm>
            <a:off x="5719764" y="3468688"/>
            <a:ext cx="65087" cy="622300"/>
          </a:xfrm>
          <a:prstGeom prst="rect">
            <a:avLst/>
          </a:pr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9" name="Rectangle 47">
            <a:extLst>
              <a:ext uri="{FF2B5EF4-FFF2-40B4-BE49-F238E27FC236}">
                <a16:creationId xmlns:a16="http://schemas.microsoft.com/office/drawing/2014/main" id="{0BC57133-BBB8-6B41-9DBA-D8B6638EEFE4}"/>
              </a:ext>
            </a:extLst>
          </p:cNvPr>
          <p:cNvSpPr>
            <a:spLocks noChangeArrowheads="1"/>
          </p:cNvSpPr>
          <p:nvPr/>
        </p:nvSpPr>
        <p:spPr bwMode="auto">
          <a:xfrm>
            <a:off x="2425701" y="4206875"/>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60" name="Rectangle 48">
            <a:extLst>
              <a:ext uri="{FF2B5EF4-FFF2-40B4-BE49-F238E27FC236}">
                <a16:creationId xmlns:a16="http://schemas.microsoft.com/office/drawing/2014/main" id="{F1BD6416-EA3C-5746-B7E9-D716439B49E5}"/>
              </a:ext>
            </a:extLst>
          </p:cNvPr>
          <p:cNvSpPr>
            <a:spLocks noChangeArrowheads="1"/>
          </p:cNvSpPr>
          <p:nvPr/>
        </p:nvSpPr>
        <p:spPr bwMode="auto">
          <a:xfrm>
            <a:off x="2511426" y="3359150"/>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61" name="Line 51">
            <a:extLst>
              <a:ext uri="{FF2B5EF4-FFF2-40B4-BE49-F238E27FC236}">
                <a16:creationId xmlns:a16="http://schemas.microsoft.com/office/drawing/2014/main" id="{898BCEA6-69C2-3140-948B-097BA8B41DA9}"/>
              </a:ext>
            </a:extLst>
          </p:cNvPr>
          <p:cNvSpPr>
            <a:spLocks noChangeShapeType="1"/>
          </p:cNvSpPr>
          <p:nvPr/>
        </p:nvSpPr>
        <p:spPr bwMode="auto">
          <a:xfrm>
            <a:off x="3432175" y="4162425"/>
            <a:ext cx="909638" cy="0"/>
          </a:xfrm>
          <a:prstGeom prst="line">
            <a:avLst/>
          </a:prstGeom>
          <a:noFill/>
          <a:ln w="2857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962" name="Freeform 53">
            <a:extLst>
              <a:ext uri="{FF2B5EF4-FFF2-40B4-BE49-F238E27FC236}">
                <a16:creationId xmlns:a16="http://schemas.microsoft.com/office/drawing/2014/main" id="{5733629D-1AEB-4C45-A579-B6DB93C0B722}"/>
              </a:ext>
            </a:extLst>
          </p:cNvPr>
          <p:cNvSpPr>
            <a:spLocks/>
          </p:cNvSpPr>
          <p:nvPr/>
        </p:nvSpPr>
        <p:spPr bwMode="auto">
          <a:xfrm>
            <a:off x="3224213" y="4141789"/>
            <a:ext cx="144462" cy="38417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09963" name="Line 56">
            <a:extLst>
              <a:ext uri="{FF2B5EF4-FFF2-40B4-BE49-F238E27FC236}">
                <a16:creationId xmlns:a16="http://schemas.microsoft.com/office/drawing/2014/main" id="{A1E89F06-B305-2443-A8A6-F531B0CE95D2}"/>
              </a:ext>
            </a:extLst>
          </p:cNvPr>
          <p:cNvSpPr>
            <a:spLocks noChangeShapeType="1"/>
          </p:cNvSpPr>
          <p:nvPr/>
        </p:nvSpPr>
        <p:spPr bwMode="auto">
          <a:xfrm>
            <a:off x="3902075" y="4181476"/>
            <a:ext cx="12700" cy="4302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964" name="Text Box 57">
            <a:extLst>
              <a:ext uri="{FF2B5EF4-FFF2-40B4-BE49-F238E27FC236}">
                <a16:creationId xmlns:a16="http://schemas.microsoft.com/office/drawing/2014/main" id="{482211F2-5857-0B49-AE03-C1DDEF6D3054}"/>
              </a:ext>
            </a:extLst>
          </p:cNvPr>
          <p:cNvSpPr txBox="1">
            <a:spLocks noChangeArrowheads="1"/>
          </p:cNvSpPr>
          <p:nvPr/>
        </p:nvSpPr>
        <p:spPr bwMode="auto">
          <a:xfrm>
            <a:off x="2406650" y="4365625"/>
            <a:ext cx="8524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a:t>
            </a:r>
          </a:p>
          <a:p>
            <a:pPr>
              <a:lnSpc>
                <a:spcPct val="90000"/>
              </a:lnSpc>
              <a:spcBef>
                <a:spcPct val="0"/>
              </a:spcBef>
              <a:buClrTx/>
              <a:buSzTx/>
              <a:buFontTx/>
              <a:buNone/>
            </a:pPr>
            <a:r>
              <a:rPr lang="en-US" altLang="en-US" sz="1400">
                <a:latin typeface="Tahoma" panose="020B0604030504040204" pitchFamily="34" charset="0"/>
              </a:rPr>
              <a:t>ACKed</a:t>
            </a:r>
          </a:p>
        </p:txBody>
      </p:sp>
      <p:sp>
        <p:nvSpPr>
          <p:cNvPr id="209965" name="Text Box 58">
            <a:extLst>
              <a:ext uri="{FF2B5EF4-FFF2-40B4-BE49-F238E27FC236}">
                <a16:creationId xmlns:a16="http://schemas.microsoft.com/office/drawing/2014/main" id="{5637C019-6BD6-A64A-AA3E-2F7BBD60918F}"/>
              </a:ext>
            </a:extLst>
          </p:cNvPr>
          <p:cNvSpPr txBox="1">
            <a:spLocks noChangeArrowheads="1"/>
          </p:cNvSpPr>
          <p:nvPr/>
        </p:nvSpPr>
        <p:spPr bwMode="auto">
          <a:xfrm>
            <a:off x="3216276" y="4502151"/>
            <a:ext cx="1577975"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sent, not-yet ACKed</a:t>
            </a:r>
          </a:p>
          <a:p>
            <a:pPr>
              <a:lnSpc>
                <a:spcPct val="90000"/>
              </a:lnSpc>
              <a:spcBef>
                <a:spcPct val="0"/>
              </a:spcBef>
              <a:buClrTx/>
              <a:buSzTx/>
              <a:buFontTx/>
              <a:buNone/>
            </a:pPr>
            <a:r>
              <a:rPr lang="en-US" altLang="en-US" sz="1400">
                <a:latin typeface="Tahoma" panose="020B0604030504040204" pitchFamily="34" charset="0"/>
              </a:rPr>
              <a:t>(</a:t>
            </a:r>
            <a:r>
              <a:rPr lang="ja-JP" altLang="en-US" sz="1400">
                <a:latin typeface="Tahoma" panose="020B0604030504040204" pitchFamily="34" charset="0"/>
              </a:rPr>
              <a:t>“</a:t>
            </a:r>
            <a:r>
              <a:rPr lang="en-US" altLang="ja-JP" sz="1400">
                <a:latin typeface="Tahoma" panose="020B0604030504040204" pitchFamily="34" charset="0"/>
              </a:rPr>
              <a:t>in-flight</a:t>
            </a:r>
            <a:r>
              <a:rPr lang="ja-JP" altLang="en-US" sz="1400">
                <a:latin typeface="Tahoma" panose="020B0604030504040204" pitchFamily="34" charset="0"/>
              </a:rPr>
              <a:t>”</a:t>
            </a:r>
            <a:r>
              <a:rPr lang="en-US" altLang="ja-JP" sz="1400">
                <a:latin typeface="Tahoma" panose="020B0604030504040204" pitchFamily="34" charset="0"/>
              </a:rPr>
              <a:t>)</a:t>
            </a:r>
            <a:endParaRPr lang="en-US" altLang="en-US" sz="1400">
              <a:latin typeface="Tahoma" panose="020B0604030504040204" pitchFamily="34" charset="0"/>
            </a:endParaRPr>
          </a:p>
        </p:txBody>
      </p:sp>
      <p:sp>
        <p:nvSpPr>
          <p:cNvPr id="209966" name="Text Box 59">
            <a:extLst>
              <a:ext uri="{FF2B5EF4-FFF2-40B4-BE49-F238E27FC236}">
                <a16:creationId xmlns:a16="http://schemas.microsoft.com/office/drawing/2014/main" id="{30787D0A-7BC0-354B-81A0-3FF1A2660169}"/>
              </a:ext>
            </a:extLst>
          </p:cNvPr>
          <p:cNvSpPr txBox="1">
            <a:spLocks noChangeArrowheads="1"/>
          </p:cNvSpPr>
          <p:nvPr/>
        </p:nvSpPr>
        <p:spPr bwMode="auto">
          <a:xfrm>
            <a:off x="4475163" y="4405313"/>
            <a:ext cx="10668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 sent</a:t>
            </a:r>
          </a:p>
        </p:txBody>
      </p:sp>
      <p:sp>
        <p:nvSpPr>
          <p:cNvPr id="209967" name="Text Box 61">
            <a:extLst>
              <a:ext uri="{FF2B5EF4-FFF2-40B4-BE49-F238E27FC236}">
                <a16:creationId xmlns:a16="http://schemas.microsoft.com/office/drawing/2014/main" id="{5D1583EA-E49F-654B-A9BF-488A455E6E81}"/>
              </a:ext>
            </a:extLst>
          </p:cNvPr>
          <p:cNvSpPr txBox="1">
            <a:spLocks noChangeArrowheads="1"/>
          </p:cNvSpPr>
          <p:nvPr/>
        </p:nvSpPr>
        <p:spPr bwMode="auto">
          <a:xfrm>
            <a:off x="3866404" y="3149600"/>
            <a:ext cx="614271" cy="29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90000"/>
              </a:lnSpc>
              <a:spcBef>
                <a:spcPct val="0"/>
              </a:spcBef>
              <a:buClrTx/>
              <a:buSzTx/>
              <a:buFontTx/>
              <a:buNone/>
            </a:pPr>
            <a:r>
              <a:rPr lang="en-US" altLang="en-US" sz="1400" b="1">
                <a:latin typeface="Courier New" panose="02070309020205020404" pitchFamily="49" charset="0"/>
              </a:rPr>
              <a:t>cwnd</a:t>
            </a:r>
            <a:endParaRPr lang="en-US" altLang="en-US" sz="1400" b="1" i="1">
              <a:latin typeface="Courier New" panose="02070309020205020404" pitchFamily="49" charset="0"/>
            </a:endParaRPr>
          </a:p>
        </p:txBody>
      </p:sp>
      <p:grpSp>
        <p:nvGrpSpPr>
          <p:cNvPr id="209968" name="Group 62">
            <a:extLst>
              <a:ext uri="{FF2B5EF4-FFF2-40B4-BE49-F238E27FC236}">
                <a16:creationId xmlns:a16="http://schemas.microsoft.com/office/drawing/2014/main" id="{9BF223F0-6A6E-1A45-A0C5-CFEC175B851F}"/>
              </a:ext>
            </a:extLst>
          </p:cNvPr>
          <p:cNvGrpSpPr>
            <a:grpSpLocks/>
          </p:cNvGrpSpPr>
          <p:nvPr/>
        </p:nvGrpSpPr>
        <p:grpSpPr bwMode="auto">
          <a:xfrm>
            <a:off x="4475164" y="3233739"/>
            <a:ext cx="447675" cy="117475"/>
            <a:chOff x="4250" y="1692"/>
            <a:chExt cx="374" cy="86"/>
          </a:xfrm>
        </p:grpSpPr>
        <p:sp>
          <p:nvSpPr>
            <p:cNvPr id="209974" name="Line 63">
              <a:extLst>
                <a:ext uri="{FF2B5EF4-FFF2-40B4-BE49-F238E27FC236}">
                  <a16:creationId xmlns:a16="http://schemas.microsoft.com/office/drawing/2014/main" id="{0CE84FD7-B53B-B544-B48B-636586BC97FF}"/>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9975" name="Line 64">
              <a:extLst>
                <a:ext uri="{FF2B5EF4-FFF2-40B4-BE49-F238E27FC236}">
                  <a16:creationId xmlns:a16="http://schemas.microsoft.com/office/drawing/2014/main" id="{AC483FDE-65A8-294D-BC5F-8AB8AF243CDC}"/>
                </a:ext>
              </a:extLst>
            </p:cNvPr>
            <p:cNvSpPr>
              <a:spLocks noChangeShapeType="1"/>
            </p:cNvSpPr>
            <p:nvPr/>
          </p:nvSpPr>
          <p:spPr bwMode="auto">
            <a:xfrm>
              <a:off x="4621" y="1692"/>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209969" name="Group 65">
            <a:extLst>
              <a:ext uri="{FF2B5EF4-FFF2-40B4-BE49-F238E27FC236}">
                <a16:creationId xmlns:a16="http://schemas.microsoft.com/office/drawing/2014/main" id="{3C120399-937B-834A-AEE7-3AC853BE4FDC}"/>
              </a:ext>
            </a:extLst>
          </p:cNvPr>
          <p:cNvGrpSpPr>
            <a:grpSpLocks/>
          </p:cNvGrpSpPr>
          <p:nvPr/>
        </p:nvGrpSpPr>
        <p:grpSpPr bwMode="auto">
          <a:xfrm rot="10800000">
            <a:off x="3436939" y="3252789"/>
            <a:ext cx="466725" cy="123825"/>
            <a:chOff x="4250" y="1692"/>
            <a:chExt cx="374" cy="86"/>
          </a:xfrm>
        </p:grpSpPr>
        <p:sp>
          <p:nvSpPr>
            <p:cNvPr id="209972" name="Line 66">
              <a:extLst>
                <a:ext uri="{FF2B5EF4-FFF2-40B4-BE49-F238E27FC236}">
                  <a16:creationId xmlns:a16="http://schemas.microsoft.com/office/drawing/2014/main" id="{287DBBF6-26FB-AF4D-A54B-76D0C9EA09CC}"/>
                </a:ext>
              </a:extLst>
            </p:cNvPr>
            <p:cNvSpPr>
              <a:spLocks noChangeShapeType="1"/>
            </p:cNvSpPr>
            <p:nvPr/>
          </p:nvSpPr>
          <p:spPr bwMode="auto">
            <a:xfrm>
              <a:off x="4309" y="1789"/>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9973" name="Line 67">
              <a:extLst>
                <a:ext uri="{FF2B5EF4-FFF2-40B4-BE49-F238E27FC236}">
                  <a16:creationId xmlns:a16="http://schemas.microsoft.com/office/drawing/2014/main" id="{365B79A4-1FDD-0846-92C7-D2D45E2A8EAE}"/>
                </a:ext>
              </a:extLst>
            </p:cNvPr>
            <p:cNvSpPr>
              <a:spLocks noChangeShapeType="1"/>
            </p:cNvSpPr>
            <p:nvPr/>
          </p:nvSpPr>
          <p:spPr bwMode="auto">
            <a:xfrm>
              <a:off x="4680" y="1743"/>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209970" name="Freeform 69">
            <a:extLst>
              <a:ext uri="{FF2B5EF4-FFF2-40B4-BE49-F238E27FC236}">
                <a16:creationId xmlns:a16="http://schemas.microsoft.com/office/drawing/2014/main" id="{49681E57-7EA5-9E41-978D-3A6338C0AE85}"/>
              </a:ext>
            </a:extLst>
          </p:cNvPr>
          <p:cNvSpPr>
            <a:spLocks/>
          </p:cNvSpPr>
          <p:nvPr/>
        </p:nvSpPr>
        <p:spPr bwMode="auto">
          <a:xfrm flipH="1">
            <a:off x="4329113" y="4230689"/>
            <a:ext cx="144462" cy="30162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09971" name="Text Box 78">
            <a:extLst>
              <a:ext uri="{FF2B5EF4-FFF2-40B4-BE49-F238E27FC236}">
                <a16:creationId xmlns:a16="http://schemas.microsoft.com/office/drawing/2014/main" id="{31A8D9B9-E61C-BA4C-A7F4-3843258514A4}"/>
              </a:ext>
            </a:extLst>
          </p:cNvPr>
          <p:cNvSpPr txBox="1">
            <a:spLocks noChangeArrowheads="1"/>
          </p:cNvSpPr>
          <p:nvPr/>
        </p:nvSpPr>
        <p:spPr bwMode="auto">
          <a:xfrm>
            <a:off x="2414589" y="2917825"/>
            <a:ext cx="27209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i="1">
                <a:latin typeface="Tahoma" panose="020B0604030504040204" pitchFamily="34" charset="0"/>
              </a:rPr>
              <a:t>sender sequence number space </a:t>
            </a:r>
          </a:p>
        </p:txBody>
      </p:sp>
      <p:sp>
        <p:nvSpPr>
          <p:cNvPr id="2" name="Slide Number Placeholder 2">
            <a:extLst>
              <a:ext uri="{FF2B5EF4-FFF2-40B4-BE49-F238E27FC236}">
                <a16:creationId xmlns:a16="http://schemas.microsoft.com/office/drawing/2014/main" id="{ACC6ABD1-6AF2-3821-2C2A-EC07F55DE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157</a:t>
            </a:fld>
            <a:endParaRPr lang="en-US" dirty="0"/>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1969" name="Rectangle 2">
            <a:extLst>
              <a:ext uri="{FF2B5EF4-FFF2-40B4-BE49-F238E27FC236}">
                <a16:creationId xmlns:a16="http://schemas.microsoft.com/office/drawing/2014/main" id="{DCE72A77-17CF-DE44-AA2C-9D5224BDA34B}"/>
              </a:ext>
            </a:extLst>
          </p:cNvPr>
          <p:cNvSpPr>
            <a:spLocks noGrp="1" noChangeArrowheads="1"/>
          </p:cNvSpPr>
          <p:nvPr>
            <p:ph type="title"/>
          </p:nvPr>
        </p:nvSpPr>
        <p:spPr>
          <a:xfrm>
            <a:off x="888274" y="355936"/>
            <a:ext cx="9322526" cy="1015664"/>
          </a:xfrm>
        </p:spPr>
        <p:txBody>
          <a:bodyPr>
            <a:normAutofit fontScale="90000"/>
          </a:bodyPr>
          <a:lstStyle/>
          <a:p>
            <a:r>
              <a:rPr lang="en-US" altLang="en-US" dirty="0">
                <a:ea typeface="ＭＳ Ｐゴシック" panose="020B0600070205080204" pitchFamily="34" charset="-128"/>
              </a:rPr>
              <a:t>AIMD Rule: </a:t>
            </a:r>
            <a:r>
              <a:rPr lang="en-US" altLang="en-US" sz="3600" dirty="0">
                <a:ea typeface="ＭＳ Ｐゴシック" panose="020B0600070205080204" pitchFamily="34" charset="-128"/>
              </a:rPr>
              <a:t>additive increase, multiplicative decrease</a:t>
            </a:r>
          </a:p>
        </p:txBody>
      </p:sp>
      <p:graphicFrame>
        <p:nvGraphicFramePr>
          <p:cNvPr id="211970" name="Object 5">
            <a:extLst>
              <a:ext uri="{FF2B5EF4-FFF2-40B4-BE49-F238E27FC236}">
                <a16:creationId xmlns:a16="http://schemas.microsoft.com/office/drawing/2014/main" id="{22ABDC08-517C-9B4C-9B7B-DA9C0DD6A5E9}"/>
              </a:ext>
            </a:extLst>
          </p:cNvPr>
          <p:cNvGraphicFramePr>
            <a:graphicFrameLocks noGrp="1" noChangeAspect="1"/>
          </p:cNvGraphicFramePr>
          <p:nvPr>
            <p:ph type="body" idx="1"/>
          </p:nvPr>
        </p:nvGraphicFramePr>
        <p:xfrm>
          <a:off x="4419600" y="3581400"/>
          <a:ext cx="5638800" cy="2560638"/>
        </p:xfrm>
        <a:graphic>
          <a:graphicData uri="http://schemas.openxmlformats.org/presentationml/2006/ole">
            <mc:AlternateContent xmlns:mc="http://schemas.openxmlformats.org/markup-compatibility/2006">
              <mc:Choice xmlns:v="urn:schemas-microsoft-com:vml" Requires="v">
                <p:oleObj name="VISIO" r:id="rId3" imgW="7810500" imgH="3543300" progId="Visio.Drawing.5">
                  <p:embed/>
                </p:oleObj>
              </mc:Choice>
              <mc:Fallback>
                <p:oleObj name="VISIO" r:id="rId3" imgW="7810500" imgH="3543300" progId="Visio.Drawing.5">
                  <p:embed/>
                  <p:pic>
                    <p:nvPicPr>
                      <p:cNvPr id="211970" name="Object 5">
                        <a:extLst>
                          <a:ext uri="{FF2B5EF4-FFF2-40B4-BE49-F238E27FC236}">
                            <a16:creationId xmlns:a16="http://schemas.microsoft.com/office/drawing/2014/main" id="{22ABDC08-517C-9B4C-9B7B-DA9C0DD6A5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19600" y="3581400"/>
                        <a:ext cx="5638800" cy="256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1971" name="Rectangle 8">
            <a:extLst>
              <a:ext uri="{FF2B5EF4-FFF2-40B4-BE49-F238E27FC236}">
                <a16:creationId xmlns:a16="http://schemas.microsoft.com/office/drawing/2014/main" id="{DC6E4263-0350-BF43-8DED-2D346AFB7F5E}"/>
              </a:ext>
            </a:extLst>
          </p:cNvPr>
          <p:cNvSpPr>
            <a:spLocks noChangeArrowheads="1"/>
          </p:cNvSpPr>
          <p:nvPr/>
        </p:nvSpPr>
        <p:spPr bwMode="auto">
          <a:xfrm>
            <a:off x="1981200" y="1371600"/>
            <a:ext cx="82296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Char char="r"/>
            </a:pPr>
            <a:r>
              <a:rPr lang="en-US" altLang="en-US" sz="2800" i="1">
                <a:solidFill>
                  <a:srgbClr val="FF0000"/>
                </a:solidFill>
              </a:rPr>
              <a:t>Approach:</a:t>
            </a:r>
            <a:r>
              <a:rPr lang="en-US" altLang="en-US" sz="2800" u="sng"/>
              <a:t> </a:t>
            </a:r>
            <a:r>
              <a:rPr lang="en-US" altLang="en-US" sz="2800"/>
              <a:t>increase transmission rate (window size), probing for usable bandwidth, until loss occurs</a:t>
            </a:r>
          </a:p>
          <a:p>
            <a:pPr lvl="1">
              <a:lnSpc>
                <a:spcPct val="100000"/>
              </a:lnSpc>
              <a:buClr>
                <a:schemeClr val="accent2"/>
              </a:buClr>
              <a:buSzPct val="75000"/>
              <a:buFont typeface="ZapfDingbats" pitchFamily="82" charset="2"/>
              <a:buChar char="m"/>
            </a:pPr>
            <a:r>
              <a:rPr lang="en-US" altLang="en-US" i="1">
                <a:solidFill>
                  <a:srgbClr val="FF0000"/>
                </a:solidFill>
              </a:rPr>
              <a:t>additive increase:</a:t>
            </a:r>
            <a:r>
              <a:rPr lang="en-US" altLang="en-US"/>
              <a:t> increase  </a:t>
            </a:r>
            <a:r>
              <a:rPr lang="en-US" altLang="en-US" b="1"/>
              <a:t>cwnd</a:t>
            </a:r>
            <a:r>
              <a:rPr lang="en-US" altLang="en-US"/>
              <a:t> by 1 MSS every RTT until loss detected</a:t>
            </a:r>
            <a:endParaRPr lang="en-US" altLang="en-US" i="1"/>
          </a:p>
          <a:p>
            <a:pPr lvl="1">
              <a:lnSpc>
                <a:spcPct val="100000"/>
              </a:lnSpc>
              <a:buClr>
                <a:schemeClr val="accent2"/>
              </a:buClr>
              <a:buSzPct val="75000"/>
              <a:buFont typeface="ZapfDingbats" pitchFamily="82" charset="2"/>
              <a:buChar char="m"/>
            </a:pPr>
            <a:r>
              <a:rPr lang="en-US" altLang="en-US" i="1">
                <a:solidFill>
                  <a:srgbClr val="FF0000"/>
                </a:solidFill>
              </a:rPr>
              <a:t>multiplicative decrease</a:t>
            </a:r>
            <a:r>
              <a:rPr lang="en-US" altLang="en-US">
                <a:solidFill>
                  <a:srgbClr val="FF0000"/>
                </a:solidFill>
              </a:rPr>
              <a:t>:</a:t>
            </a:r>
            <a:r>
              <a:rPr lang="en-US" altLang="en-US"/>
              <a:t> cut </a:t>
            </a:r>
            <a:r>
              <a:rPr lang="en-US" altLang="en-US" b="1"/>
              <a:t>cwnd</a:t>
            </a:r>
            <a:r>
              <a:rPr lang="en-US" altLang="en-US"/>
              <a:t> by 50% after loss </a:t>
            </a:r>
          </a:p>
          <a:p>
            <a:pPr>
              <a:lnSpc>
                <a:spcPct val="100000"/>
              </a:lnSpc>
              <a:buClr>
                <a:schemeClr val="accent2"/>
              </a:buClr>
              <a:buSzPct val="85000"/>
              <a:buFont typeface="ZapfDingbats" pitchFamily="82" charset="2"/>
              <a:buChar char="r"/>
            </a:pPr>
            <a:endParaRPr lang="en-US" altLang="en-US" sz="2800"/>
          </a:p>
        </p:txBody>
      </p:sp>
      <p:sp>
        <p:nvSpPr>
          <p:cNvPr id="211972" name="Text Box 10">
            <a:extLst>
              <a:ext uri="{FF2B5EF4-FFF2-40B4-BE49-F238E27FC236}">
                <a16:creationId xmlns:a16="http://schemas.microsoft.com/office/drawing/2014/main" id="{6367A9DA-FA82-374E-9295-9E585254805A}"/>
              </a:ext>
            </a:extLst>
          </p:cNvPr>
          <p:cNvSpPr txBox="1">
            <a:spLocks noChangeArrowheads="1"/>
          </p:cNvSpPr>
          <p:nvPr/>
        </p:nvSpPr>
        <p:spPr bwMode="auto">
          <a:xfrm>
            <a:off x="9063039" y="5757863"/>
            <a:ext cx="568325"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time</a:t>
            </a:r>
          </a:p>
        </p:txBody>
      </p:sp>
      <p:sp>
        <p:nvSpPr>
          <p:cNvPr id="211973" name="Rectangle 11">
            <a:extLst>
              <a:ext uri="{FF2B5EF4-FFF2-40B4-BE49-F238E27FC236}">
                <a16:creationId xmlns:a16="http://schemas.microsoft.com/office/drawing/2014/main" id="{2989DA80-CE3E-2D4F-BC35-F18CAFEBD407}"/>
              </a:ext>
            </a:extLst>
          </p:cNvPr>
          <p:cNvSpPr>
            <a:spLocks noChangeArrowheads="1"/>
          </p:cNvSpPr>
          <p:nvPr/>
        </p:nvSpPr>
        <p:spPr bwMode="auto">
          <a:xfrm>
            <a:off x="4876800" y="3581400"/>
            <a:ext cx="6858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11974" name="Text Box 12">
            <a:extLst>
              <a:ext uri="{FF2B5EF4-FFF2-40B4-BE49-F238E27FC236}">
                <a16:creationId xmlns:a16="http://schemas.microsoft.com/office/drawing/2014/main" id="{941F583E-24CF-844F-A2E0-6E5B86E19020}"/>
              </a:ext>
            </a:extLst>
          </p:cNvPr>
          <p:cNvSpPr txBox="1">
            <a:spLocks noChangeArrowheads="1"/>
          </p:cNvSpPr>
          <p:nvPr/>
        </p:nvSpPr>
        <p:spPr bwMode="auto">
          <a:xfrm rot="16200000">
            <a:off x="3198020" y="4720432"/>
            <a:ext cx="2319337"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congestion window size</a:t>
            </a:r>
          </a:p>
        </p:txBody>
      </p:sp>
      <p:sp>
        <p:nvSpPr>
          <p:cNvPr id="211975" name="Text Box 13">
            <a:extLst>
              <a:ext uri="{FF2B5EF4-FFF2-40B4-BE49-F238E27FC236}">
                <a16:creationId xmlns:a16="http://schemas.microsoft.com/office/drawing/2014/main" id="{9D230312-7257-A642-B76D-D3AEAC6AD85B}"/>
              </a:ext>
            </a:extLst>
          </p:cNvPr>
          <p:cNvSpPr txBox="1">
            <a:spLocks noChangeArrowheads="1"/>
          </p:cNvSpPr>
          <p:nvPr/>
        </p:nvSpPr>
        <p:spPr bwMode="auto">
          <a:xfrm>
            <a:off x="1691521" y="4295776"/>
            <a:ext cx="225734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Comic Sans MS" panose="030F0902030302020204" pitchFamily="66" charset="0"/>
              </a:rPr>
              <a:t>Saw tooth</a:t>
            </a:r>
          </a:p>
          <a:p>
            <a:pPr algn="ctr">
              <a:lnSpc>
                <a:spcPct val="100000"/>
              </a:lnSpc>
              <a:spcBef>
                <a:spcPct val="0"/>
              </a:spcBef>
              <a:buClrTx/>
              <a:buSzTx/>
              <a:buFontTx/>
              <a:buNone/>
            </a:pPr>
            <a:r>
              <a:rPr lang="en-US" altLang="en-US" sz="2000">
                <a:latin typeface="Comic Sans MS" panose="030F0902030302020204" pitchFamily="66" charset="0"/>
              </a:rPr>
              <a:t>behavior: probing</a:t>
            </a:r>
          </a:p>
          <a:p>
            <a:pPr algn="ctr">
              <a:lnSpc>
                <a:spcPct val="100000"/>
              </a:lnSpc>
              <a:spcBef>
                <a:spcPct val="0"/>
              </a:spcBef>
              <a:buClrTx/>
              <a:buSzTx/>
              <a:buFontTx/>
              <a:buNone/>
            </a:pPr>
            <a:r>
              <a:rPr lang="en-US" altLang="en-US" sz="2000">
                <a:latin typeface="Comic Sans MS" panose="030F0902030302020204" pitchFamily="66" charset="0"/>
              </a:rPr>
              <a:t>for bandwidth</a:t>
            </a:r>
          </a:p>
        </p:txBody>
      </p:sp>
      <p:sp>
        <p:nvSpPr>
          <p:cNvPr id="2" name="Slide Number Placeholder 2">
            <a:extLst>
              <a:ext uri="{FF2B5EF4-FFF2-40B4-BE49-F238E27FC236}">
                <a16:creationId xmlns:a16="http://schemas.microsoft.com/office/drawing/2014/main" id="{B73FB193-AEDA-0DBE-2E5B-3F0CCE8169A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158</a:t>
            </a:fld>
            <a:endParaRPr lang="en-US" dirty="0"/>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4017" name="Title 4">
            <a:extLst>
              <a:ext uri="{FF2B5EF4-FFF2-40B4-BE49-F238E27FC236}">
                <a16:creationId xmlns:a16="http://schemas.microsoft.com/office/drawing/2014/main" id="{ED754640-754C-7E4D-8511-0B16E665A602}"/>
              </a:ext>
            </a:extLst>
          </p:cNvPr>
          <p:cNvSpPr>
            <a:spLocks noGrp="1" noChangeArrowheads="1"/>
          </p:cNvSpPr>
          <p:nvPr>
            <p:ph type="title"/>
          </p:nvPr>
        </p:nvSpPr>
        <p:spPr/>
        <p:txBody>
          <a:bodyPr/>
          <a:lstStyle/>
          <a:p>
            <a:r>
              <a:rPr lang="en-US" altLang="en-US" dirty="0">
                <a:ea typeface="ＭＳ Ｐゴシック" panose="020B0600070205080204" pitchFamily="34" charset="-128"/>
              </a:rPr>
              <a:t>Why AIMD? TCP Fairness</a:t>
            </a:r>
          </a:p>
        </p:txBody>
      </p:sp>
      <p:sp>
        <p:nvSpPr>
          <p:cNvPr id="214018" name="Content Placeholder 2">
            <a:extLst>
              <a:ext uri="{FF2B5EF4-FFF2-40B4-BE49-F238E27FC236}">
                <a16:creationId xmlns:a16="http://schemas.microsoft.com/office/drawing/2014/main" id="{3290655C-A890-ED4F-BBD9-6DF4429D8C32}"/>
              </a:ext>
            </a:extLst>
          </p:cNvPr>
          <p:cNvSpPr>
            <a:spLocks noGrp="1" noChangeArrowheads="1"/>
          </p:cNvSpPr>
          <p:nvPr>
            <p:ph idx="1"/>
          </p:nvPr>
        </p:nvSpPr>
        <p:spPr>
          <a:xfrm>
            <a:off x="2057400" y="1212850"/>
            <a:ext cx="7772400" cy="4648200"/>
          </a:xfrm>
        </p:spPr>
        <p:txBody>
          <a:bodyPr/>
          <a:lstStyle/>
          <a:p>
            <a:pPr>
              <a:buClr>
                <a:schemeClr val="accent2"/>
              </a:buClr>
              <a:buSzPct val="85000"/>
              <a:buFont typeface="Wingdings" pitchFamily="2" charset="2"/>
              <a:buNone/>
            </a:pPr>
            <a:r>
              <a:rPr lang="en-US" altLang="en-US" dirty="0">
                <a:ea typeface="ＭＳ Ｐゴシック" panose="020B0600070205080204" pitchFamily="34" charset="-128"/>
              </a:rPr>
              <a:t>Two competing sessions:</a:t>
            </a:r>
          </a:p>
          <a:p>
            <a:pPr>
              <a:buClr>
                <a:schemeClr val="accent2"/>
              </a:buClr>
              <a:buSzPct val="85000"/>
              <a:buFont typeface="ZapfDingbats" pitchFamily="82" charset="2"/>
              <a:buChar char="r"/>
            </a:pPr>
            <a:r>
              <a:rPr lang="en-US" altLang="en-US" dirty="0">
                <a:ea typeface="ＭＳ Ｐゴシック" panose="020B0600070205080204" pitchFamily="34" charset="-128"/>
              </a:rPr>
              <a:t>Additive increase gives slope of 1, as throughout increases</a:t>
            </a:r>
          </a:p>
          <a:p>
            <a:pPr>
              <a:buClr>
                <a:schemeClr val="accent2"/>
              </a:buClr>
              <a:buSzPct val="85000"/>
              <a:buFont typeface="ZapfDingbats" pitchFamily="82" charset="2"/>
              <a:buChar char="r"/>
            </a:pPr>
            <a:r>
              <a:rPr lang="en-US" altLang="en-US" dirty="0">
                <a:ea typeface="ＭＳ Ｐゴシック" panose="020B0600070205080204" pitchFamily="34" charset="-128"/>
              </a:rPr>
              <a:t>multiplicative decrease decreases throughput proportionally </a:t>
            </a:r>
          </a:p>
          <a:p>
            <a:endParaRPr lang="en-US" altLang="en-US" dirty="0">
              <a:ea typeface="ＭＳ Ｐゴシック" panose="020B0600070205080204" pitchFamily="34" charset="-128"/>
            </a:endParaRPr>
          </a:p>
        </p:txBody>
      </p:sp>
      <p:sp>
        <p:nvSpPr>
          <p:cNvPr id="214019" name="Rectangle 3">
            <a:extLst>
              <a:ext uri="{FF2B5EF4-FFF2-40B4-BE49-F238E27FC236}">
                <a16:creationId xmlns:a16="http://schemas.microsoft.com/office/drawing/2014/main" id="{0DF1BB09-4A25-DC41-B734-C351BAC5ED05}"/>
              </a:ext>
            </a:extLst>
          </p:cNvPr>
          <p:cNvSpPr>
            <a:spLocks noChangeArrowheads="1"/>
          </p:cNvSpPr>
          <p:nvPr/>
        </p:nvSpPr>
        <p:spPr bwMode="auto">
          <a:xfrm>
            <a:off x="2133600" y="1400175"/>
            <a:ext cx="83058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None/>
            </a:pPr>
            <a:endParaRPr lang="en-US" altLang="en-US" sz="2000">
              <a:latin typeface="Tahoma" panose="020B0604030504040204" pitchFamily="34" charset="0"/>
            </a:endParaRPr>
          </a:p>
        </p:txBody>
      </p:sp>
      <p:sp>
        <p:nvSpPr>
          <p:cNvPr id="214020" name="Line 4">
            <a:extLst>
              <a:ext uri="{FF2B5EF4-FFF2-40B4-BE49-F238E27FC236}">
                <a16:creationId xmlns:a16="http://schemas.microsoft.com/office/drawing/2014/main" id="{CA34662B-065F-684E-9625-BE4B3E35A863}"/>
              </a:ext>
            </a:extLst>
          </p:cNvPr>
          <p:cNvSpPr>
            <a:spLocks noChangeShapeType="1"/>
          </p:cNvSpPr>
          <p:nvPr/>
        </p:nvSpPr>
        <p:spPr bwMode="auto">
          <a:xfrm>
            <a:off x="3924300" y="6205538"/>
            <a:ext cx="36385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1" name="Line 5">
            <a:extLst>
              <a:ext uri="{FF2B5EF4-FFF2-40B4-BE49-F238E27FC236}">
                <a16:creationId xmlns:a16="http://schemas.microsoft.com/office/drawing/2014/main" id="{8FAF6D16-BA5B-D94B-B11C-09E34A58CB53}"/>
              </a:ext>
            </a:extLst>
          </p:cNvPr>
          <p:cNvSpPr>
            <a:spLocks noChangeShapeType="1"/>
          </p:cNvSpPr>
          <p:nvPr/>
        </p:nvSpPr>
        <p:spPr bwMode="auto">
          <a:xfrm flipV="1">
            <a:off x="3924300" y="3109913"/>
            <a:ext cx="0" cy="30861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2" name="Line 6">
            <a:extLst>
              <a:ext uri="{FF2B5EF4-FFF2-40B4-BE49-F238E27FC236}">
                <a16:creationId xmlns:a16="http://schemas.microsoft.com/office/drawing/2014/main" id="{3C87BE05-18F0-A84A-9DD2-6EE7469FC98E}"/>
              </a:ext>
            </a:extLst>
          </p:cNvPr>
          <p:cNvSpPr>
            <a:spLocks noChangeShapeType="1"/>
          </p:cNvSpPr>
          <p:nvPr/>
        </p:nvSpPr>
        <p:spPr bwMode="auto">
          <a:xfrm rot="-2938105" flipH="1" flipV="1">
            <a:off x="3317876" y="4845051"/>
            <a:ext cx="3560762" cy="14287"/>
          </a:xfrm>
          <a:prstGeom prst="line">
            <a:avLst/>
          </a:prstGeom>
          <a:noFill/>
          <a:ln w="19050">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3" name="Line 7">
            <a:extLst>
              <a:ext uri="{FF2B5EF4-FFF2-40B4-BE49-F238E27FC236}">
                <a16:creationId xmlns:a16="http://schemas.microsoft.com/office/drawing/2014/main" id="{CB6DFBA3-F8A7-8342-ADD6-49D0BF703556}"/>
              </a:ext>
            </a:extLst>
          </p:cNvPr>
          <p:cNvSpPr>
            <a:spLocks noChangeShapeType="1"/>
          </p:cNvSpPr>
          <p:nvPr/>
        </p:nvSpPr>
        <p:spPr bwMode="auto">
          <a:xfrm>
            <a:off x="3905250" y="3357564"/>
            <a:ext cx="2819400" cy="2809875"/>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4" name="Text Box 8">
            <a:extLst>
              <a:ext uri="{FF2B5EF4-FFF2-40B4-BE49-F238E27FC236}">
                <a16:creationId xmlns:a16="http://schemas.microsoft.com/office/drawing/2014/main" id="{8095D5CD-4074-F14C-A553-E59DED0DA1C6}"/>
              </a:ext>
            </a:extLst>
          </p:cNvPr>
          <p:cNvSpPr txBox="1">
            <a:spLocks noChangeArrowheads="1"/>
          </p:cNvSpPr>
          <p:nvPr/>
        </p:nvSpPr>
        <p:spPr bwMode="auto">
          <a:xfrm>
            <a:off x="3554414" y="3186114"/>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214025" name="Text Box 9">
            <a:extLst>
              <a:ext uri="{FF2B5EF4-FFF2-40B4-BE49-F238E27FC236}">
                <a16:creationId xmlns:a16="http://schemas.microsoft.com/office/drawing/2014/main" id="{D66A091F-2E85-314E-B12B-44BE2798596B}"/>
              </a:ext>
            </a:extLst>
          </p:cNvPr>
          <p:cNvSpPr txBox="1">
            <a:spLocks noChangeArrowheads="1"/>
          </p:cNvSpPr>
          <p:nvPr/>
        </p:nvSpPr>
        <p:spPr bwMode="auto">
          <a:xfrm>
            <a:off x="6507164" y="6234114"/>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214026" name="Text Box 10">
            <a:extLst>
              <a:ext uri="{FF2B5EF4-FFF2-40B4-BE49-F238E27FC236}">
                <a16:creationId xmlns:a16="http://schemas.microsoft.com/office/drawing/2014/main" id="{CA78DAD3-0DD6-5348-82AC-F7321B51C8B6}"/>
              </a:ext>
            </a:extLst>
          </p:cNvPr>
          <p:cNvSpPr txBox="1">
            <a:spLocks noChangeArrowheads="1"/>
          </p:cNvSpPr>
          <p:nvPr/>
        </p:nvSpPr>
        <p:spPr bwMode="auto">
          <a:xfrm>
            <a:off x="4783139" y="3176588"/>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equal bandwidth share</a:t>
            </a:r>
            <a:endParaRPr lang="en-US" altLang="en-US" sz="1000">
              <a:latin typeface="Times New Roman" panose="02020603050405020304" pitchFamily="18" charset="0"/>
            </a:endParaRPr>
          </a:p>
        </p:txBody>
      </p:sp>
      <p:sp>
        <p:nvSpPr>
          <p:cNvPr id="214027" name="Text Box 11">
            <a:extLst>
              <a:ext uri="{FF2B5EF4-FFF2-40B4-BE49-F238E27FC236}">
                <a16:creationId xmlns:a16="http://schemas.microsoft.com/office/drawing/2014/main" id="{A0A8ECB1-411B-DA4D-BB54-3C883273FB3B}"/>
              </a:ext>
            </a:extLst>
          </p:cNvPr>
          <p:cNvSpPr txBox="1">
            <a:spLocks noChangeArrowheads="1"/>
          </p:cNvSpPr>
          <p:nvPr/>
        </p:nvSpPr>
        <p:spPr bwMode="auto">
          <a:xfrm>
            <a:off x="3363914" y="6215063"/>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1 throughput</a:t>
            </a:r>
            <a:endParaRPr lang="en-US" altLang="en-US" sz="1000">
              <a:latin typeface="Times New Roman" panose="02020603050405020304" pitchFamily="18" charset="0"/>
            </a:endParaRPr>
          </a:p>
        </p:txBody>
      </p:sp>
      <p:sp>
        <p:nvSpPr>
          <p:cNvPr id="214028" name="Text Box 12">
            <a:extLst>
              <a:ext uri="{FF2B5EF4-FFF2-40B4-BE49-F238E27FC236}">
                <a16:creationId xmlns:a16="http://schemas.microsoft.com/office/drawing/2014/main" id="{AD4202E6-257E-DF46-94B3-3C0B4D6F82CD}"/>
              </a:ext>
            </a:extLst>
          </p:cNvPr>
          <p:cNvSpPr txBox="1">
            <a:spLocks noChangeArrowheads="1"/>
          </p:cNvSpPr>
          <p:nvPr/>
        </p:nvSpPr>
        <p:spPr bwMode="auto">
          <a:xfrm rot="-5396642">
            <a:off x="1948657" y="4753770"/>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2 throughput</a:t>
            </a:r>
            <a:endParaRPr lang="en-US" altLang="en-US" sz="1000">
              <a:latin typeface="Times New Roman" panose="02020603050405020304" pitchFamily="18" charset="0"/>
            </a:endParaRPr>
          </a:p>
        </p:txBody>
      </p:sp>
      <p:sp>
        <p:nvSpPr>
          <p:cNvPr id="387085" name="Line 13">
            <a:extLst>
              <a:ext uri="{FF2B5EF4-FFF2-40B4-BE49-F238E27FC236}">
                <a16:creationId xmlns:a16="http://schemas.microsoft.com/office/drawing/2014/main" id="{0439E426-9603-4047-887B-CB1BCA1825D7}"/>
              </a:ext>
            </a:extLst>
          </p:cNvPr>
          <p:cNvSpPr>
            <a:spLocks noChangeShapeType="1"/>
          </p:cNvSpPr>
          <p:nvPr/>
        </p:nvSpPr>
        <p:spPr bwMode="auto">
          <a:xfrm rot="-2938105" flipH="1" flipV="1">
            <a:off x="5027613" y="5462588"/>
            <a:ext cx="1293812" cy="4762"/>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86" name="Text Box 14">
            <a:extLst>
              <a:ext uri="{FF2B5EF4-FFF2-40B4-BE49-F238E27FC236}">
                <a16:creationId xmlns:a16="http://schemas.microsoft.com/office/drawing/2014/main" id="{7CFB67D8-E45C-4240-AC94-14A97D49F108}"/>
              </a:ext>
            </a:extLst>
          </p:cNvPr>
          <p:cNvSpPr txBox="1">
            <a:spLocks noChangeArrowheads="1"/>
          </p:cNvSpPr>
          <p:nvPr/>
        </p:nvSpPr>
        <p:spPr bwMode="auto">
          <a:xfrm>
            <a:off x="5697539" y="5033963"/>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87" name="Line 15">
            <a:extLst>
              <a:ext uri="{FF2B5EF4-FFF2-40B4-BE49-F238E27FC236}">
                <a16:creationId xmlns:a16="http://schemas.microsoft.com/office/drawing/2014/main" id="{35207D1B-87BD-2747-9346-F6D353EDE598}"/>
              </a:ext>
            </a:extLst>
          </p:cNvPr>
          <p:cNvSpPr>
            <a:spLocks noChangeShapeType="1"/>
          </p:cNvSpPr>
          <p:nvPr/>
        </p:nvSpPr>
        <p:spPr bwMode="auto">
          <a:xfrm flipH="1">
            <a:off x="4914901" y="4995864"/>
            <a:ext cx="1171575" cy="6318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88" name="Text Box 16">
            <a:extLst>
              <a:ext uri="{FF2B5EF4-FFF2-40B4-BE49-F238E27FC236}">
                <a16:creationId xmlns:a16="http://schemas.microsoft.com/office/drawing/2014/main" id="{D702CB28-BB6A-E549-947A-B196A40A9CFF}"/>
              </a:ext>
            </a:extLst>
          </p:cNvPr>
          <p:cNvSpPr txBox="1">
            <a:spLocks noChangeArrowheads="1"/>
          </p:cNvSpPr>
          <p:nvPr/>
        </p:nvSpPr>
        <p:spPr bwMode="auto">
          <a:xfrm>
            <a:off x="6127751" y="4794250"/>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89" name="Line 17">
            <a:extLst>
              <a:ext uri="{FF2B5EF4-FFF2-40B4-BE49-F238E27FC236}">
                <a16:creationId xmlns:a16="http://schemas.microsoft.com/office/drawing/2014/main" id="{F0ED053D-EB1F-3945-9A73-4E750A04D352}"/>
              </a:ext>
            </a:extLst>
          </p:cNvPr>
          <p:cNvSpPr>
            <a:spLocks noChangeShapeType="1"/>
          </p:cNvSpPr>
          <p:nvPr/>
        </p:nvSpPr>
        <p:spPr bwMode="auto">
          <a:xfrm rot="-2938105" flipH="1" flipV="1">
            <a:off x="4706938" y="5135563"/>
            <a:ext cx="1303338" cy="23813"/>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0" name="Text Box 18">
            <a:extLst>
              <a:ext uri="{FF2B5EF4-FFF2-40B4-BE49-F238E27FC236}">
                <a16:creationId xmlns:a16="http://schemas.microsoft.com/office/drawing/2014/main" id="{C34EB264-4B89-3B40-BA4A-58F5140FF3B9}"/>
              </a:ext>
            </a:extLst>
          </p:cNvPr>
          <p:cNvSpPr txBox="1">
            <a:spLocks noChangeArrowheads="1"/>
          </p:cNvSpPr>
          <p:nvPr/>
        </p:nvSpPr>
        <p:spPr bwMode="auto">
          <a:xfrm>
            <a:off x="5411789" y="4548188"/>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91" name="Line 19">
            <a:extLst>
              <a:ext uri="{FF2B5EF4-FFF2-40B4-BE49-F238E27FC236}">
                <a16:creationId xmlns:a16="http://schemas.microsoft.com/office/drawing/2014/main" id="{5B6294DC-CC02-9E43-A058-F24D8FFB8535}"/>
              </a:ext>
            </a:extLst>
          </p:cNvPr>
          <p:cNvSpPr>
            <a:spLocks noChangeShapeType="1"/>
          </p:cNvSpPr>
          <p:nvPr/>
        </p:nvSpPr>
        <p:spPr bwMode="auto">
          <a:xfrm flipH="1">
            <a:off x="4772026" y="4710114"/>
            <a:ext cx="981075" cy="76517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2" name="Text Box 20">
            <a:extLst>
              <a:ext uri="{FF2B5EF4-FFF2-40B4-BE49-F238E27FC236}">
                <a16:creationId xmlns:a16="http://schemas.microsoft.com/office/drawing/2014/main" id="{42E3DD40-7AA3-FF4F-8291-5277AD8A90D7}"/>
              </a:ext>
            </a:extLst>
          </p:cNvPr>
          <p:cNvSpPr txBox="1">
            <a:spLocks noChangeArrowheads="1"/>
          </p:cNvSpPr>
          <p:nvPr/>
        </p:nvSpPr>
        <p:spPr bwMode="auto">
          <a:xfrm>
            <a:off x="5727701" y="4346575"/>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93" name="Line 21">
            <a:extLst>
              <a:ext uri="{FF2B5EF4-FFF2-40B4-BE49-F238E27FC236}">
                <a16:creationId xmlns:a16="http://schemas.microsoft.com/office/drawing/2014/main" id="{01190418-7C62-4F40-AD4D-518A4BCC79E4}"/>
              </a:ext>
            </a:extLst>
          </p:cNvPr>
          <p:cNvSpPr>
            <a:spLocks noChangeShapeType="1"/>
          </p:cNvSpPr>
          <p:nvPr/>
        </p:nvSpPr>
        <p:spPr bwMode="auto">
          <a:xfrm rot="-2938105" flipH="1" flipV="1">
            <a:off x="4563270" y="4988720"/>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4" name="Line 22">
            <a:extLst>
              <a:ext uri="{FF2B5EF4-FFF2-40B4-BE49-F238E27FC236}">
                <a16:creationId xmlns:a16="http://schemas.microsoft.com/office/drawing/2014/main" id="{DE86F10C-8889-954C-B86A-F06AAC632068}"/>
              </a:ext>
            </a:extLst>
          </p:cNvPr>
          <p:cNvSpPr>
            <a:spLocks noChangeShapeType="1"/>
          </p:cNvSpPr>
          <p:nvPr/>
        </p:nvSpPr>
        <p:spPr bwMode="auto">
          <a:xfrm flipH="1">
            <a:off x="4705351" y="4529138"/>
            <a:ext cx="911225" cy="8890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5" name="Line 23">
            <a:extLst>
              <a:ext uri="{FF2B5EF4-FFF2-40B4-BE49-F238E27FC236}">
                <a16:creationId xmlns:a16="http://schemas.microsoft.com/office/drawing/2014/main" id="{D47CCF07-FBC5-984A-BDEC-CB351A346737}"/>
              </a:ext>
            </a:extLst>
          </p:cNvPr>
          <p:cNvSpPr>
            <a:spLocks noChangeShapeType="1"/>
          </p:cNvSpPr>
          <p:nvPr/>
        </p:nvSpPr>
        <p:spPr bwMode="auto">
          <a:xfrm rot="-2938105" flipH="1" flipV="1">
            <a:off x="4483895" y="4925220"/>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 name="Slide Number Placeholder 2">
            <a:extLst>
              <a:ext uri="{FF2B5EF4-FFF2-40B4-BE49-F238E27FC236}">
                <a16:creationId xmlns:a16="http://schemas.microsoft.com/office/drawing/2014/main" id="{4016EEBE-5005-6D66-AF79-8477DE22ABF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159</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7085"/>
                                        </p:tgtEl>
                                        <p:attrNameLst>
                                          <p:attrName>style.visibility</p:attrName>
                                        </p:attrNameLst>
                                      </p:cBhvr>
                                      <p:to>
                                        <p:strVal val="visible"/>
                                      </p:to>
                                    </p:set>
                                    <p:animEffect transition="in" filter="wipe(left)">
                                      <p:cBhvr>
                                        <p:cTn id="7" dur="500"/>
                                        <p:tgtEl>
                                          <p:spTgt spid="38708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87086"/>
                                        </p:tgtEl>
                                        <p:attrNameLst>
                                          <p:attrName>style.visibility</p:attrName>
                                        </p:attrNameLst>
                                      </p:cBhvr>
                                      <p:to>
                                        <p:strVal val="visible"/>
                                      </p:to>
                                    </p:set>
                                    <p:animEffect transition="in" filter="dissolve">
                                      <p:cBhvr>
                                        <p:cTn id="11" dur="500"/>
                                        <p:tgtEl>
                                          <p:spTgt spid="387086"/>
                                        </p:tgtEl>
                                      </p:cBhvr>
                                    </p:animEffect>
                                  </p:childTnLst>
                                  <p:subTnLst>
                                    <p:set>
                                      <p:cBhvr override="childStyle">
                                        <p:cTn dur="1" fill="hold" display="0" masterRel="nextClick" afterEffect="1"/>
                                        <p:tgtEl>
                                          <p:spTgt spid="387086"/>
                                        </p:tgtEl>
                                        <p:attrNameLst>
                                          <p:attrName>style.visibility</p:attrName>
                                        </p:attrNameLst>
                                      </p:cBhvr>
                                      <p:to>
                                        <p:strVal val="hidden"/>
                                      </p:to>
                                    </p:set>
                                  </p:sub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387087"/>
                                        </p:tgtEl>
                                        <p:attrNameLst>
                                          <p:attrName>style.visibility</p:attrName>
                                        </p:attrNameLst>
                                      </p:cBhvr>
                                      <p:to>
                                        <p:strVal val="visible"/>
                                      </p:to>
                                    </p:set>
                                    <p:animEffect transition="in" filter="wipe(right)">
                                      <p:cBhvr>
                                        <p:cTn id="16" dur="500"/>
                                        <p:tgtEl>
                                          <p:spTgt spid="387087"/>
                                        </p:tgtEl>
                                      </p:cBhvr>
                                    </p:animEffect>
                                  </p:childTnLst>
                                </p:cTn>
                              </p:par>
                            </p:childTnLst>
                          </p:cTn>
                        </p:par>
                        <p:par>
                          <p:cTn id="17" fill="hold" nodeType="afterGroup">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87088"/>
                                        </p:tgtEl>
                                        <p:attrNameLst>
                                          <p:attrName>style.visibility</p:attrName>
                                        </p:attrNameLst>
                                      </p:cBhvr>
                                      <p:to>
                                        <p:strVal val="visible"/>
                                      </p:to>
                                    </p:set>
                                    <p:animEffect transition="in" filter="dissolve">
                                      <p:cBhvr>
                                        <p:cTn id="20" dur="500"/>
                                        <p:tgtEl>
                                          <p:spTgt spid="387088"/>
                                        </p:tgtEl>
                                      </p:cBhvr>
                                    </p:animEffect>
                                  </p:childTnLst>
                                  <p:subTnLst>
                                    <p:set>
                                      <p:cBhvr override="childStyle">
                                        <p:cTn dur="1" fill="hold" display="0" masterRel="nextClick" afterEffect="1"/>
                                        <p:tgtEl>
                                          <p:spTgt spid="387088"/>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387089"/>
                                        </p:tgtEl>
                                        <p:attrNameLst>
                                          <p:attrName>style.visibility</p:attrName>
                                        </p:attrNameLst>
                                      </p:cBhvr>
                                      <p:to>
                                        <p:strVal val="visible"/>
                                      </p:to>
                                    </p:set>
                                    <p:animEffect transition="in" filter="wipe(left)">
                                      <p:cBhvr>
                                        <p:cTn id="25" dur="500"/>
                                        <p:tgtEl>
                                          <p:spTgt spid="387089"/>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387090"/>
                                        </p:tgtEl>
                                        <p:attrNameLst>
                                          <p:attrName>style.visibility</p:attrName>
                                        </p:attrNameLst>
                                      </p:cBhvr>
                                      <p:to>
                                        <p:strVal val="visible"/>
                                      </p:to>
                                    </p:set>
                                    <p:animEffect transition="in" filter="dissolve">
                                      <p:cBhvr>
                                        <p:cTn id="29" dur="500"/>
                                        <p:tgtEl>
                                          <p:spTgt spid="387090"/>
                                        </p:tgtEl>
                                      </p:cBhvr>
                                    </p:animEffect>
                                  </p:childTnLst>
                                  <p:subTnLst>
                                    <p:set>
                                      <p:cBhvr override="childStyle">
                                        <p:cTn dur="1" fill="hold" display="0" masterRel="nextClick" afterEffect="1"/>
                                        <p:tgtEl>
                                          <p:spTgt spid="387090"/>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2" fill="hold" nodeType="clickEffect">
                                  <p:stCondLst>
                                    <p:cond delay="0"/>
                                  </p:stCondLst>
                                  <p:childTnLst>
                                    <p:set>
                                      <p:cBhvr>
                                        <p:cTn id="33" dur="1" fill="hold">
                                          <p:stCondLst>
                                            <p:cond delay="0"/>
                                          </p:stCondLst>
                                        </p:cTn>
                                        <p:tgtEl>
                                          <p:spTgt spid="387091"/>
                                        </p:tgtEl>
                                        <p:attrNameLst>
                                          <p:attrName>style.visibility</p:attrName>
                                        </p:attrNameLst>
                                      </p:cBhvr>
                                      <p:to>
                                        <p:strVal val="visible"/>
                                      </p:to>
                                    </p:set>
                                    <p:animEffect transition="in" filter="wipe(right)">
                                      <p:cBhvr>
                                        <p:cTn id="34" dur="500"/>
                                        <p:tgtEl>
                                          <p:spTgt spid="387091"/>
                                        </p:tgtEl>
                                      </p:cBhvr>
                                    </p:animEffect>
                                  </p:childTnLst>
                                </p:cTn>
                              </p:par>
                            </p:childTnLst>
                          </p:cTn>
                        </p:par>
                        <p:par>
                          <p:cTn id="35" fill="hold" nodeType="afterGroup">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387092"/>
                                        </p:tgtEl>
                                        <p:attrNameLst>
                                          <p:attrName>style.visibility</p:attrName>
                                        </p:attrNameLst>
                                      </p:cBhvr>
                                      <p:to>
                                        <p:strVal val="visible"/>
                                      </p:to>
                                    </p:set>
                                    <p:animEffect transition="in" filter="dissolve">
                                      <p:cBhvr>
                                        <p:cTn id="38" dur="500"/>
                                        <p:tgtEl>
                                          <p:spTgt spid="387092"/>
                                        </p:tgtEl>
                                      </p:cBhvr>
                                    </p:animEffect>
                                  </p:childTnLst>
                                  <p:subTnLst>
                                    <p:set>
                                      <p:cBhvr override="childStyle">
                                        <p:cTn dur="1" fill="hold" display="0" masterRel="nextClick" afterEffect="1"/>
                                        <p:tgtEl>
                                          <p:spTgt spid="387092"/>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387093"/>
                                        </p:tgtEl>
                                        <p:attrNameLst>
                                          <p:attrName>style.visibility</p:attrName>
                                        </p:attrNameLst>
                                      </p:cBhvr>
                                      <p:to>
                                        <p:strVal val="visible"/>
                                      </p:to>
                                    </p:set>
                                    <p:animEffect transition="in" filter="wipe(left)">
                                      <p:cBhvr>
                                        <p:cTn id="43" dur="500"/>
                                        <p:tgtEl>
                                          <p:spTgt spid="387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2" fill="hold" nodeType="clickEffect">
                                  <p:stCondLst>
                                    <p:cond delay="0"/>
                                  </p:stCondLst>
                                  <p:childTnLst>
                                    <p:set>
                                      <p:cBhvr>
                                        <p:cTn id="47" dur="1" fill="hold">
                                          <p:stCondLst>
                                            <p:cond delay="0"/>
                                          </p:stCondLst>
                                        </p:cTn>
                                        <p:tgtEl>
                                          <p:spTgt spid="387094"/>
                                        </p:tgtEl>
                                        <p:attrNameLst>
                                          <p:attrName>style.visibility</p:attrName>
                                        </p:attrNameLst>
                                      </p:cBhvr>
                                      <p:to>
                                        <p:strVal val="visible"/>
                                      </p:to>
                                    </p:set>
                                    <p:animEffect transition="in" filter="wipe(right)">
                                      <p:cBhvr>
                                        <p:cTn id="48" dur="500"/>
                                        <p:tgtEl>
                                          <p:spTgt spid="38709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387095"/>
                                        </p:tgtEl>
                                        <p:attrNameLst>
                                          <p:attrName>style.visibility</p:attrName>
                                        </p:attrNameLst>
                                      </p:cBhvr>
                                      <p:to>
                                        <p:strVal val="visible"/>
                                      </p:to>
                                    </p:set>
                                    <p:animEffect transition="in" filter="wipe(left)">
                                      <p:cBhvr>
                                        <p:cTn id="53" dur="500"/>
                                        <p:tgtEl>
                                          <p:spTgt spid="38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86" grpId="0" autoUpdateAnimBg="0"/>
      <p:bldP spid="387088" grpId="0" autoUpdateAnimBg="0"/>
      <p:bldP spid="387090" grpId="0" autoUpdateAnimBg="0"/>
      <p:bldP spid="387092"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3" cy="1639889"/>
            <a:chOff x="7016607" y="1655043"/>
            <a:chExt cx="4836313"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0" y="1655043"/>
              <a:ext cx="4679950"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at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at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a:t>
            </a:fld>
            <a:endParaRPr lang="en-US"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6065" name="Rectangle 2">
            <a:extLst>
              <a:ext uri="{FF2B5EF4-FFF2-40B4-BE49-F238E27FC236}">
                <a16:creationId xmlns:a16="http://schemas.microsoft.com/office/drawing/2014/main" id="{EE74F8C6-14EB-7249-B0D2-58E7E7B96052}"/>
              </a:ext>
            </a:extLst>
          </p:cNvPr>
          <p:cNvSpPr>
            <a:spLocks noChangeArrowheads="1"/>
          </p:cNvSpPr>
          <p:nvPr/>
        </p:nvSpPr>
        <p:spPr bwMode="auto">
          <a:xfrm>
            <a:off x="2057400" y="228599"/>
            <a:ext cx="8915400" cy="1176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4400" b="1" u="sng" dirty="0">
                <a:solidFill>
                  <a:srgbClr val="7030A0"/>
                </a:solidFill>
                <a:latin typeface="+mj-lt"/>
              </a:rPr>
              <a:t>TCP Congestion Control (RFC 5681)</a:t>
            </a:r>
          </a:p>
        </p:txBody>
      </p:sp>
      <p:sp>
        <p:nvSpPr>
          <p:cNvPr id="216066" name="Rectangle 3">
            <a:extLst>
              <a:ext uri="{FF2B5EF4-FFF2-40B4-BE49-F238E27FC236}">
                <a16:creationId xmlns:a16="http://schemas.microsoft.com/office/drawing/2014/main" id="{05A7C305-23EE-D94E-89CA-BF3CACED2578}"/>
              </a:ext>
            </a:extLst>
          </p:cNvPr>
          <p:cNvSpPr>
            <a:spLocks noChangeArrowheads="1"/>
          </p:cNvSpPr>
          <p:nvPr/>
        </p:nvSpPr>
        <p:spPr bwMode="auto">
          <a:xfrm>
            <a:off x="2057400" y="16002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None/>
            </a:pPr>
            <a:r>
              <a:rPr lang="en-US" altLang="en-US" dirty="0">
                <a:latin typeface="+mn-lt"/>
              </a:rPr>
              <a:t>How to implement TCP Congestion Control?</a:t>
            </a:r>
          </a:p>
          <a:p>
            <a:pPr>
              <a:lnSpc>
                <a:spcPct val="100000"/>
              </a:lnSpc>
              <a:buClr>
                <a:schemeClr val="accent2"/>
              </a:buClr>
              <a:buSzPct val="85000"/>
              <a:buFont typeface="ZapfDingbats" pitchFamily="82" charset="2"/>
              <a:buNone/>
            </a:pPr>
            <a:endParaRPr lang="en-US" altLang="en-US" dirty="0">
              <a:latin typeface="+mn-lt"/>
            </a:endParaRPr>
          </a:p>
          <a:p>
            <a:pPr>
              <a:lnSpc>
                <a:spcPct val="100000"/>
              </a:lnSpc>
              <a:buClr>
                <a:schemeClr val="accent2"/>
              </a:buClr>
              <a:buSzPct val="85000"/>
              <a:buFont typeface="ZapfDingbats" pitchFamily="82" charset="2"/>
              <a:buNone/>
            </a:pPr>
            <a:r>
              <a:rPr lang="en-US" altLang="en-US" dirty="0">
                <a:latin typeface="+mn-lt"/>
              </a:rPr>
              <a:t>Multiple algorithms work together:</a:t>
            </a:r>
          </a:p>
          <a:p>
            <a:pPr>
              <a:lnSpc>
                <a:spcPct val="100000"/>
              </a:lnSpc>
              <a:buClr>
                <a:schemeClr val="accent2"/>
              </a:buClr>
              <a:buSzPct val="85000"/>
              <a:buFont typeface="ZapfDingbats" pitchFamily="82" charset="2"/>
              <a:buChar char="r"/>
            </a:pPr>
            <a:r>
              <a:rPr lang="en-US" altLang="en-US" dirty="0">
                <a:latin typeface="+mn-lt"/>
              </a:rPr>
              <a:t>slow start: </a:t>
            </a:r>
            <a:r>
              <a:rPr lang="en-US" altLang="en-US" b="1" dirty="0">
                <a:latin typeface="+mn-lt"/>
              </a:rPr>
              <a:t>how to jump-start</a:t>
            </a:r>
          </a:p>
          <a:p>
            <a:pPr>
              <a:lnSpc>
                <a:spcPct val="100000"/>
              </a:lnSpc>
              <a:buClr>
                <a:schemeClr val="accent2"/>
              </a:buClr>
              <a:buSzPct val="85000"/>
              <a:buFont typeface="ZapfDingbats" pitchFamily="82" charset="2"/>
              <a:buChar char="r"/>
            </a:pPr>
            <a:r>
              <a:rPr lang="en-US" altLang="en-US" dirty="0">
                <a:latin typeface="+mn-lt"/>
              </a:rPr>
              <a:t>congestion avoidance: </a:t>
            </a:r>
            <a:r>
              <a:rPr lang="en-US" altLang="en-US" b="1" u="sng" dirty="0">
                <a:latin typeface="+mn-lt"/>
              </a:rPr>
              <a:t>additive increase</a:t>
            </a:r>
          </a:p>
          <a:p>
            <a:pPr>
              <a:lnSpc>
                <a:spcPct val="100000"/>
              </a:lnSpc>
              <a:buClr>
                <a:schemeClr val="accent2"/>
              </a:buClr>
              <a:buSzPct val="85000"/>
              <a:buFont typeface="ZapfDingbats" pitchFamily="82" charset="2"/>
              <a:buChar char="r"/>
            </a:pPr>
            <a:r>
              <a:rPr lang="en-US" altLang="en-US" dirty="0">
                <a:latin typeface="+mn-lt"/>
              </a:rPr>
              <a:t>fast retransmit/fast recovery: recover from single packet loss: </a:t>
            </a:r>
            <a:r>
              <a:rPr lang="en-US" altLang="en-US" b="1" u="sng" dirty="0">
                <a:latin typeface="+mn-lt"/>
              </a:rPr>
              <a:t>multiplicative decrease</a:t>
            </a:r>
          </a:p>
          <a:p>
            <a:pPr>
              <a:lnSpc>
                <a:spcPct val="100000"/>
              </a:lnSpc>
              <a:buClr>
                <a:schemeClr val="accent2"/>
              </a:buClr>
              <a:buSzPct val="85000"/>
              <a:buFont typeface="ZapfDingbats" pitchFamily="82" charset="2"/>
              <a:buChar char="r"/>
            </a:pPr>
            <a:r>
              <a:rPr lang="en-US" altLang="en-US" dirty="0">
                <a:latin typeface="+mn-lt"/>
              </a:rPr>
              <a:t>retransmission upon timeout: </a:t>
            </a:r>
            <a:r>
              <a:rPr lang="en-US" altLang="en-US" b="1" dirty="0">
                <a:latin typeface="+mn-lt"/>
              </a:rPr>
              <a:t>conservative loss/failure handling</a:t>
            </a:r>
            <a:endParaRPr lang="en-US" altLang="en-US" dirty="0">
              <a:latin typeface="+mn-lt"/>
            </a:endParaRPr>
          </a:p>
        </p:txBody>
      </p:sp>
      <p:sp>
        <p:nvSpPr>
          <p:cNvPr id="5" name="Slide Number Placeholder 2">
            <a:extLst>
              <a:ext uri="{FF2B5EF4-FFF2-40B4-BE49-F238E27FC236}">
                <a16:creationId xmlns:a16="http://schemas.microsoft.com/office/drawing/2014/main" id="{06227907-6332-6833-548C-80DD9AFFDBC8}"/>
              </a:ext>
            </a:extLst>
          </p:cNvPr>
          <p:cNvSpPr txBox="1">
            <a:spLocks/>
          </p:cNvSpPr>
          <p:nvPr/>
        </p:nvSpPr>
        <p:spPr>
          <a:xfrm>
            <a:off x="10408336"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160</a:t>
            </a:fld>
            <a:endParaRPr lang="en-US" sz="1100" dirty="0"/>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8115" name="Rectangle 2">
            <a:extLst>
              <a:ext uri="{FF2B5EF4-FFF2-40B4-BE49-F238E27FC236}">
                <a16:creationId xmlns:a16="http://schemas.microsoft.com/office/drawing/2014/main" id="{8E30B15C-0AF1-1D44-8362-E9796CE6DD15}"/>
              </a:ext>
            </a:extLst>
          </p:cNvPr>
          <p:cNvSpPr>
            <a:spLocks noChangeArrowheads="1"/>
          </p:cNvSpPr>
          <p:nvPr/>
        </p:nvSpPr>
        <p:spPr bwMode="auto">
          <a:xfrm>
            <a:off x="2003425" y="144464"/>
            <a:ext cx="8521700"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4400" b="1" u="sng" dirty="0">
                <a:solidFill>
                  <a:srgbClr val="7030A0"/>
                </a:solidFill>
                <a:latin typeface="+mj-lt"/>
              </a:rPr>
              <a:t>Trace for TCP Congestion Window </a:t>
            </a:r>
          </a:p>
        </p:txBody>
      </p:sp>
      <p:graphicFrame>
        <p:nvGraphicFramePr>
          <p:cNvPr id="218116" name="Object 3">
            <a:extLst>
              <a:ext uri="{FF2B5EF4-FFF2-40B4-BE49-F238E27FC236}">
                <a16:creationId xmlns:a16="http://schemas.microsoft.com/office/drawing/2014/main" id="{3BC3A2BF-BF60-5944-8F8C-52213E455816}"/>
              </a:ext>
            </a:extLst>
          </p:cNvPr>
          <p:cNvGraphicFramePr>
            <a:graphicFrameLocks noChangeAspect="1"/>
          </p:cNvGraphicFramePr>
          <p:nvPr/>
        </p:nvGraphicFramePr>
        <p:xfrm>
          <a:off x="2401888" y="1203325"/>
          <a:ext cx="7186612" cy="5073650"/>
        </p:xfrm>
        <a:graphic>
          <a:graphicData uri="http://schemas.openxmlformats.org/presentationml/2006/ole">
            <mc:AlternateContent xmlns:mc="http://schemas.openxmlformats.org/markup-compatibility/2006">
              <mc:Choice xmlns:v="urn:schemas-microsoft-com:vml" Requires="v">
                <p:oleObj name="Chart" r:id="rId3" imgW="6267450" imgH="4425950" progId="Excel.Chart.8">
                  <p:embed/>
                </p:oleObj>
              </mc:Choice>
              <mc:Fallback>
                <p:oleObj name="Chart" r:id="rId3" imgW="6267450" imgH="4425950" progId="Excel.Chart.8">
                  <p:embed/>
                  <p:pic>
                    <p:nvPicPr>
                      <p:cNvPr id="218116" name="Object 3">
                        <a:extLst>
                          <a:ext uri="{FF2B5EF4-FFF2-40B4-BE49-F238E27FC236}">
                            <a16:creationId xmlns:a16="http://schemas.microsoft.com/office/drawing/2014/main" id="{3BC3A2BF-BF60-5944-8F8C-52213E4558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1888" y="1203325"/>
                        <a:ext cx="7186612" cy="507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Slide Number Placeholder 2">
            <a:extLst>
              <a:ext uri="{FF2B5EF4-FFF2-40B4-BE49-F238E27FC236}">
                <a16:creationId xmlns:a16="http://schemas.microsoft.com/office/drawing/2014/main" id="{1144E3A8-FFFA-97C9-5453-57F79FD6C0FF}"/>
              </a:ext>
            </a:extLst>
          </p:cNvPr>
          <p:cNvSpPr txBox="1">
            <a:spLocks/>
          </p:cNvSpPr>
          <p:nvPr/>
        </p:nvSpPr>
        <p:spPr>
          <a:xfrm>
            <a:off x="10329959"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161</a:t>
            </a:fld>
            <a:endParaRPr lang="en-US" sz="1100" dirty="0"/>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0161" name="Rectangle 2">
            <a:extLst>
              <a:ext uri="{FF2B5EF4-FFF2-40B4-BE49-F238E27FC236}">
                <a16:creationId xmlns:a16="http://schemas.microsoft.com/office/drawing/2014/main" id="{225CB2AF-F173-924A-9979-A9A1CBF83FFA}"/>
              </a:ext>
            </a:extLst>
          </p:cNvPr>
          <p:cNvSpPr>
            <a:spLocks noGrp="1" noChangeArrowheads="1"/>
          </p:cNvSpPr>
          <p:nvPr>
            <p:ph type="title"/>
          </p:nvPr>
        </p:nvSpPr>
        <p:spPr/>
        <p:txBody>
          <a:bodyPr/>
          <a:lstStyle/>
          <a:p>
            <a:r>
              <a:rPr lang="en-US" altLang="en-US" dirty="0">
                <a:ea typeface="ＭＳ Ｐゴシック" panose="020B0600070205080204" pitchFamily="34" charset="-128"/>
              </a:rPr>
              <a:t>TCP Slow Start</a:t>
            </a:r>
          </a:p>
        </p:txBody>
      </p:sp>
      <p:sp>
        <p:nvSpPr>
          <p:cNvPr id="220162" name="Rectangle 3">
            <a:extLst>
              <a:ext uri="{FF2B5EF4-FFF2-40B4-BE49-F238E27FC236}">
                <a16:creationId xmlns:a16="http://schemas.microsoft.com/office/drawing/2014/main" id="{91CA9C5E-F8EF-5B41-BB0E-756762855842}"/>
              </a:ext>
            </a:extLst>
          </p:cNvPr>
          <p:cNvSpPr>
            <a:spLocks noGrp="1" noChangeArrowheads="1"/>
          </p:cNvSpPr>
          <p:nvPr>
            <p:ph type="body" sz="half" idx="1"/>
          </p:nvPr>
        </p:nvSpPr>
        <p:spPr>
          <a:xfrm>
            <a:off x="1828800" y="1600200"/>
            <a:ext cx="4038600" cy="4648200"/>
          </a:xfrm>
        </p:spPr>
        <p:txBody>
          <a:bodyPr/>
          <a:lstStyle/>
          <a:p>
            <a:r>
              <a:rPr lang="en-US" altLang="en-US">
                <a:ea typeface="ＭＳ Ｐゴシック" panose="020B0600070205080204" pitchFamily="34" charset="-128"/>
              </a:rPr>
              <a:t>When connection begins, </a:t>
            </a:r>
            <a:r>
              <a:rPr lang="en-US" altLang="en-US" b="1">
                <a:ea typeface="ＭＳ Ｐゴシック" panose="020B0600070205080204" pitchFamily="34" charset="-128"/>
              </a:rPr>
              <a:t>cwnd </a:t>
            </a:r>
            <a:r>
              <a:rPr lang="en-US" altLang="en-US" sz="2400" b="1">
                <a:solidFill>
                  <a:srgbClr val="FF0000"/>
                </a:solidFill>
                <a:ea typeface="ＭＳ Ｐゴシック" panose="020B0600070205080204" pitchFamily="34" charset="-128"/>
                <a:sym typeface="Symbol" pitchFamily="2" charset="2"/>
              </a:rPr>
              <a:t></a:t>
            </a:r>
            <a:r>
              <a:rPr lang="en-US" altLang="en-US" b="1">
                <a:ea typeface="ＭＳ Ｐゴシック" panose="020B0600070205080204" pitchFamily="34" charset="-128"/>
              </a:rPr>
              <a:t> 2 MSS</a:t>
            </a:r>
            <a:r>
              <a:rPr lang="en-US" altLang="en-US">
                <a:ea typeface="ＭＳ Ｐゴシック" panose="020B0600070205080204" pitchFamily="34" charset="-128"/>
              </a:rPr>
              <a:t>,  typically,  set cwnd = 1MSS</a:t>
            </a:r>
          </a:p>
          <a:p>
            <a:pPr lvl="1"/>
            <a:r>
              <a:rPr lang="en-US" altLang="en-US">
                <a:ea typeface="ＭＳ Ｐゴシック" panose="020B0600070205080204" pitchFamily="34" charset="-128"/>
              </a:rPr>
              <a:t>Example: MSS = 500 bytes &amp; RTT = 200 msec</a:t>
            </a:r>
          </a:p>
          <a:p>
            <a:pPr lvl="1"/>
            <a:r>
              <a:rPr lang="en-US" altLang="en-US">
                <a:ea typeface="ＭＳ Ｐゴシック" panose="020B0600070205080204" pitchFamily="34" charset="-128"/>
              </a:rPr>
              <a:t>initial rate = 20 kbps</a:t>
            </a:r>
          </a:p>
          <a:p>
            <a:r>
              <a:rPr lang="en-US" altLang="en-US">
                <a:ea typeface="ＭＳ Ｐゴシック" panose="020B0600070205080204" pitchFamily="34" charset="-128"/>
              </a:rPr>
              <a:t>available bandwidth may be &gt;&gt; MSS/RTT</a:t>
            </a:r>
          </a:p>
          <a:p>
            <a:pPr lvl="1"/>
            <a:r>
              <a:rPr lang="en-US" altLang="en-US">
                <a:ea typeface="ＭＳ Ｐゴシック" panose="020B0600070205080204" pitchFamily="34" charset="-128"/>
              </a:rPr>
              <a:t>desirable to </a:t>
            </a:r>
            <a:r>
              <a:rPr lang="en-US" altLang="en-US">
                <a:solidFill>
                  <a:srgbClr val="FF0000"/>
                </a:solidFill>
                <a:ea typeface="ＭＳ Ｐゴシック" panose="020B0600070205080204" pitchFamily="34" charset="-128"/>
              </a:rPr>
              <a:t>quickly ramp up</a:t>
            </a:r>
            <a:r>
              <a:rPr lang="en-US" altLang="en-US">
                <a:solidFill>
                  <a:srgbClr val="0000DC"/>
                </a:solidFill>
                <a:ea typeface="ＭＳ Ｐゴシック" panose="020B0600070205080204" pitchFamily="34" charset="-128"/>
              </a:rPr>
              <a:t> </a:t>
            </a:r>
            <a:r>
              <a:rPr lang="en-US" altLang="en-US">
                <a:ea typeface="ＭＳ Ｐゴシック" panose="020B0600070205080204" pitchFamily="34" charset="-128"/>
              </a:rPr>
              <a:t>to respectable rate</a:t>
            </a:r>
          </a:p>
        </p:txBody>
      </p:sp>
      <p:sp>
        <p:nvSpPr>
          <p:cNvPr id="220163" name="Rectangle 5">
            <a:extLst>
              <a:ext uri="{FF2B5EF4-FFF2-40B4-BE49-F238E27FC236}">
                <a16:creationId xmlns:a16="http://schemas.microsoft.com/office/drawing/2014/main" id="{DFA4ED11-43C4-AC48-B610-9D6BFC7AEC3E}"/>
              </a:ext>
            </a:extLst>
          </p:cNvPr>
          <p:cNvSpPr>
            <a:spLocks noChangeArrowheads="1"/>
          </p:cNvSpPr>
          <p:nvPr/>
        </p:nvSpPr>
        <p:spPr bwMode="auto">
          <a:xfrm>
            <a:off x="6400800" y="1600200"/>
            <a:ext cx="40386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Char char="r"/>
            </a:pPr>
            <a:endParaRPr lang="en-US" altLang="en-US" sz="2400">
              <a:latin typeface="Tahoma" panose="020B0604030504040204" pitchFamily="34" charset="0"/>
            </a:endParaRPr>
          </a:p>
        </p:txBody>
      </p:sp>
      <p:sp>
        <p:nvSpPr>
          <p:cNvPr id="190470" name="Rectangle 6">
            <a:extLst>
              <a:ext uri="{FF2B5EF4-FFF2-40B4-BE49-F238E27FC236}">
                <a16:creationId xmlns:a16="http://schemas.microsoft.com/office/drawing/2014/main" id="{B11802ED-9170-114F-A779-28EDB862FD5F}"/>
              </a:ext>
            </a:extLst>
          </p:cNvPr>
          <p:cNvSpPr>
            <a:spLocks noChangeArrowheads="1"/>
          </p:cNvSpPr>
          <p:nvPr/>
        </p:nvSpPr>
        <p:spPr bwMode="auto">
          <a:xfrm>
            <a:off x="5943600" y="1600200"/>
            <a:ext cx="4038600" cy="4648200"/>
          </a:xfrm>
          <a:prstGeom prst="rect">
            <a:avLst/>
          </a:prstGeom>
          <a:noFill/>
          <a:ln>
            <a:noFill/>
          </a:ln>
          <a:extLst>
            <a:ext uri="{909E8E84-426E-40dd-AFC4-6F175D3DCCD1}"/>
            <a:ext uri="{91240B29-F687-4f45-9708-019B960494DF}"/>
          </a:extLst>
        </p:spPr>
        <p:txBody>
          <a:bodyPr/>
          <a:lstStyle/>
          <a:p>
            <a:pPr marL="457200" indent="-457200">
              <a:spcBef>
                <a:spcPct val="20000"/>
              </a:spcBef>
              <a:buClr>
                <a:schemeClr val="accent2"/>
              </a:buClr>
              <a:buSzPct val="85000"/>
              <a:buFont typeface="Arial"/>
              <a:buChar char="•"/>
              <a:defRPr/>
            </a:pPr>
            <a:r>
              <a:rPr lang="en-US" sz="2800" dirty="0">
                <a:latin typeface="Calibri"/>
                <a:ea typeface="ＭＳ Ｐゴシック" charset="0"/>
                <a:cs typeface="Calibri"/>
              </a:rPr>
              <a:t>When connection begins, increase rate </a:t>
            </a:r>
            <a:r>
              <a:rPr lang="en-US" sz="2800" dirty="0">
                <a:solidFill>
                  <a:srgbClr val="FF0000"/>
                </a:solidFill>
                <a:latin typeface="Calibri"/>
                <a:ea typeface="ＭＳ Ｐゴシック" charset="0"/>
                <a:cs typeface="Calibri"/>
              </a:rPr>
              <a:t>exponentially fast </a:t>
            </a:r>
            <a:r>
              <a:rPr lang="en-US" sz="2800" dirty="0">
                <a:latin typeface="Calibri"/>
                <a:ea typeface="ＭＳ Ｐゴシック" charset="0"/>
                <a:cs typeface="Calibri"/>
              </a:rPr>
              <a:t>until </a:t>
            </a:r>
            <a:r>
              <a:rPr lang="en-US" sz="2800" dirty="0" err="1">
                <a:latin typeface="Calibri"/>
                <a:ea typeface="ＭＳ Ｐゴシック" charset="0"/>
                <a:cs typeface="Calibri"/>
              </a:rPr>
              <a:t>cwnd</a:t>
            </a:r>
            <a:r>
              <a:rPr lang="en-US" sz="2800" dirty="0">
                <a:latin typeface="Calibri"/>
                <a:ea typeface="ＭＳ Ｐゴシック" charset="0"/>
                <a:cs typeface="Calibri"/>
              </a:rPr>
              <a:t> reaches a threshold value: slow-start-threshold </a:t>
            </a:r>
            <a:r>
              <a:rPr lang="en-US" sz="2800" i="1" u="sng" dirty="0" err="1">
                <a:latin typeface="Calibri"/>
                <a:ea typeface="ＭＳ Ｐゴシック" charset="0"/>
                <a:cs typeface="Calibri"/>
              </a:rPr>
              <a:t>ssthresh</a:t>
            </a:r>
            <a:endParaRPr lang="en-US" sz="2800" i="1" u="sng" dirty="0">
              <a:latin typeface="Calibri"/>
              <a:ea typeface="ＭＳ Ｐゴシック" charset="0"/>
              <a:cs typeface="Calibri"/>
            </a:endParaRPr>
          </a:p>
          <a:p>
            <a:pPr marL="742950" lvl="1" indent="-285750">
              <a:spcBef>
                <a:spcPct val="20000"/>
              </a:spcBef>
              <a:buClr>
                <a:schemeClr val="accent2"/>
              </a:buClr>
              <a:buSzPct val="75000"/>
              <a:buFont typeface="ZapfDingbats" charset="0"/>
              <a:buChar char="m"/>
              <a:defRPr/>
            </a:pPr>
            <a:r>
              <a:rPr lang="en-US" sz="2400" dirty="0" err="1">
                <a:latin typeface="Calibri"/>
                <a:ea typeface="ＭＳ Ｐゴシック" charset="0"/>
                <a:cs typeface="Calibri"/>
              </a:rPr>
              <a:t>cwnd</a:t>
            </a:r>
            <a:r>
              <a:rPr lang="en-US" sz="2400" dirty="0">
                <a:latin typeface="Calibri"/>
                <a:ea typeface="ＭＳ Ｐゴシック" charset="0"/>
                <a:cs typeface="Calibri"/>
              </a:rPr>
              <a:t> &lt; </a:t>
            </a:r>
            <a:r>
              <a:rPr lang="en-US" sz="2400" dirty="0" err="1">
                <a:latin typeface="Calibri"/>
                <a:ea typeface="ＭＳ Ｐゴシック" charset="0"/>
                <a:cs typeface="Calibri"/>
              </a:rPr>
              <a:t>ssthresh</a:t>
            </a:r>
            <a:endParaRPr lang="en-US" sz="24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p:txBody>
      </p:sp>
      <p:sp>
        <p:nvSpPr>
          <p:cNvPr id="2" name="Slide Number Placeholder 2">
            <a:extLst>
              <a:ext uri="{FF2B5EF4-FFF2-40B4-BE49-F238E27FC236}">
                <a16:creationId xmlns:a16="http://schemas.microsoft.com/office/drawing/2014/main" id="{A0E5A108-C9E1-6331-089C-12DE43B38A1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162</a:t>
            </a:fld>
            <a:endParaRPr lang="en-US" dirty="0"/>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1185" name="Rectangle 2">
            <a:extLst>
              <a:ext uri="{FF2B5EF4-FFF2-40B4-BE49-F238E27FC236}">
                <a16:creationId xmlns:a16="http://schemas.microsoft.com/office/drawing/2014/main" id="{455E406D-2B9B-0A40-9F7F-34BF62B089C4}"/>
              </a:ext>
            </a:extLst>
          </p:cNvPr>
          <p:cNvSpPr>
            <a:spLocks noGrp="1" noChangeArrowheads="1"/>
          </p:cNvSpPr>
          <p:nvPr>
            <p:ph type="title"/>
          </p:nvPr>
        </p:nvSpPr>
        <p:spPr/>
        <p:txBody>
          <a:bodyPr/>
          <a:lstStyle/>
          <a:p>
            <a:r>
              <a:rPr lang="en-US" altLang="en-US">
                <a:ea typeface="ＭＳ Ｐゴシック" panose="020B0600070205080204" pitchFamily="34" charset="-128"/>
              </a:rPr>
              <a:t>TCP Slow Start (more)</a:t>
            </a:r>
          </a:p>
        </p:txBody>
      </p:sp>
      <p:sp>
        <p:nvSpPr>
          <p:cNvPr id="221186" name="Rectangle 3">
            <a:extLst>
              <a:ext uri="{FF2B5EF4-FFF2-40B4-BE49-F238E27FC236}">
                <a16:creationId xmlns:a16="http://schemas.microsoft.com/office/drawing/2014/main" id="{C605F0F7-2D11-294A-BA04-A5C1E91208A1}"/>
              </a:ext>
            </a:extLst>
          </p:cNvPr>
          <p:cNvSpPr>
            <a:spLocks noGrp="1" noChangeArrowheads="1"/>
          </p:cNvSpPr>
          <p:nvPr>
            <p:ph type="body" sz="half" idx="1"/>
          </p:nvPr>
        </p:nvSpPr>
        <p:spPr>
          <a:xfrm>
            <a:off x="2057400" y="1600200"/>
            <a:ext cx="4330700" cy="4648200"/>
          </a:xfrm>
        </p:spPr>
        <p:txBody>
          <a:bodyPr>
            <a:normAutofit lnSpcReduction="10000"/>
          </a:bodyPr>
          <a:lstStyle/>
          <a:p>
            <a:r>
              <a:rPr lang="en-US" altLang="en-US" sz="3200">
                <a:ea typeface="ＭＳ Ｐゴシック" panose="020B0600070205080204" pitchFamily="34" charset="-128"/>
              </a:rPr>
              <a:t>When connection begins, increase rate exponentially when </a:t>
            </a:r>
            <a:r>
              <a:rPr lang="en-US" altLang="en-US" sz="3200" u="sng">
                <a:ea typeface="ＭＳ Ｐゴシック" panose="020B0600070205080204" pitchFamily="34" charset="-128"/>
              </a:rPr>
              <a:t>cwnd&lt;ssthresh</a:t>
            </a:r>
            <a:endParaRPr lang="en-US" altLang="en-US" sz="3200">
              <a:ea typeface="ＭＳ Ｐゴシック" panose="020B0600070205080204" pitchFamily="34" charset="-128"/>
            </a:endParaRPr>
          </a:p>
          <a:p>
            <a:pPr lvl="1"/>
            <a:r>
              <a:rPr lang="en-US" altLang="en-US" sz="2800">
                <a:ea typeface="ＭＳ Ｐゴシック" panose="020B0600070205080204" pitchFamily="34" charset="-128"/>
              </a:rPr>
              <a:t>Goal: double </a:t>
            </a:r>
            <a:r>
              <a:rPr lang="en-US" altLang="en-US" sz="2800" b="1">
                <a:ea typeface="ＭＳ Ｐゴシック" panose="020B0600070205080204" pitchFamily="34" charset="-128"/>
              </a:rPr>
              <a:t>cwnd</a:t>
            </a:r>
            <a:r>
              <a:rPr lang="en-US" altLang="en-US" sz="2800">
                <a:ea typeface="ＭＳ Ｐゴシック" panose="020B0600070205080204" pitchFamily="34" charset="-128"/>
              </a:rPr>
              <a:t> every RTT by setting</a:t>
            </a:r>
          </a:p>
          <a:p>
            <a:pPr lvl="1"/>
            <a:r>
              <a:rPr lang="en-US" altLang="en-US" sz="2800" b="1" u="sng">
                <a:ea typeface="ＭＳ Ｐゴシック" panose="020B0600070205080204" pitchFamily="34" charset="-128"/>
              </a:rPr>
              <a:t>Action: cwnd</a:t>
            </a:r>
            <a:r>
              <a:rPr lang="en-US" altLang="en-US" sz="2800" u="sng">
                <a:ea typeface="ＭＳ Ｐゴシック" panose="020B0600070205080204" pitchFamily="34" charset="-128"/>
              </a:rPr>
              <a:t> += 1 MSS</a:t>
            </a:r>
            <a:r>
              <a:rPr lang="en-US" altLang="en-US" sz="2800">
                <a:ea typeface="ＭＳ Ｐゴシック" panose="020B0600070205080204" pitchFamily="34" charset="-128"/>
              </a:rPr>
              <a:t> for every ACK received</a:t>
            </a:r>
            <a:endParaRPr lang="en-US" altLang="en-US" sz="3600" u="sng">
              <a:solidFill>
                <a:srgbClr val="FF0000"/>
              </a:solidFill>
              <a:ea typeface="ＭＳ Ｐゴシック" panose="020B0600070205080204" pitchFamily="34" charset="-128"/>
            </a:endParaRPr>
          </a:p>
          <a:p>
            <a:r>
              <a:rPr lang="en-US" altLang="en-US" sz="3200" u="sng">
                <a:solidFill>
                  <a:srgbClr val="FF0000"/>
                </a:solidFill>
                <a:ea typeface="ＭＳ Ｐゴシック" panose="020B0600070205080204" pitchFamily="34" charset="-128"/>
              </a:rPr>
              <a:t>Summary:</a:t>
            </a:r>
            <a:r>
              <a:rPr lang="en-US" altLang="en-US" sz="3200">
                <a:ea typeface="ＭＳ Ｐゴシック" panose="020B0600070205080204" pitchFamily="34" charset="-128"/>
              </a:rPr>
              <a:t> initial rate is slow but ramps up exponentially fast</a:t>
            </a:r>
          </a:p>
        </p:txBody>
      </p:sp>
      <p:sp>
        <p:nvSpPr>
          <p:cNvPr id="221187" name="Line 6">
            <a:extLst>
              <a:ext uri="{FF2B5EF4-FFF2-40B4-BE49-F238E27FC236}">
                <a16:creationId xmlns:a16="http://schemas.microsoft.com/office/drawing/2014/main" id="{DD453BD6-E70C-AE40-A903-9932314AB0D5}"/>
              </a:ext>
            </a:extLst>
          </p:cNvPr>
          <p:cNvSpPr>
            <a:spLocks noChangeShapeType="1"/>
          </p:cNvSpPr>
          <p:nvPr/>
        </p:nvSpPr>
        <p:spPr bwMode="auto">
          <a:xfrm>
            <a:off x="6884989" y="238760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221188" name="Object 7">
            <a:extLst>
              <a:ext uri="{FF2B5EF4-FFF2-40B4-BE49-F238E27FC236}">
                <a16:creationId xmlns:a16="http://schemas.microsoft.com/office/drawing/2014/main" id="{7DC6E106-42A9-814C-B91C-F6198D7DADA1}"/>
              </a:ext>
            </a:extLst>
          </p:cNvPr>
          <p:cNvGraphicFramePr>
            <a:graphicFrameLocks noChangeAspect="1"/>
          </p:cNvGraphicFramePr>
          <p:nvPr/>
        </p:nvGraphicFramePr>
        <p:xfrm>
          <a:off x="6477001" y="1752601"/>
          <a:ext cx="485775" cy="385763"/>
        </p:xfrm>
        <a:graphic>
          <a:graphicData uri="http://schemas.openxmlformats.org/presentationml/2006/ole">
            <mc:AlternateContent xmlns:mc="http://schemas.openxmlformats.org/markup-compatibility/2006">
              <mc:Choice xmlns:v="urn:schemas-microsoft-com:vml" Requires="v">
                <p:oleObj name="Clip" r:id="rId2" imgW="17462500" imgH="14478000" progId="MS_ClipArt_Gallery.2">
                  <p:embed/>
                </p:oleObj>
              </mc:Choice>
              <mc:Fallback>
                <p:oleObj name="Clip" r:id="rId2" imgW="17462500" imgH="14478000" progId="MS_ClipArt_Gallery.2">
                  <p:embed/>
                  <p:pic>
                    <p:nvPicPr>
                      <p:cNvPr id="221188" name="Object 7">
                        <a:extLst>
                          <a:ext uri="{FF2B5EF4-FFF2-40B4-BE49-F238E27FC236}">
                            <a16:creationId xmlns:a16="http://schemas.microsoft.com/office/drawing/2014/main" id="{7DC6E106-42A9-814C-B91C-F6198D7DAD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1752601"/>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21189" name="Text Box 8">
            <a:extLst>
              <a:ext uri="{FF2B5EF4-FFF2-40B4-BE49-F238E27FC236}">
                <a16:creationId xmlns:a16="http://schemas.microsoft.com/office/drawing/2014/main" id="{33C9E0D7-0E74-8B4F-8F74-F31415B58A31}"/>
              </a:ext>
            </a:extLst>
          </p:cNvPr>
          <p:cNvSpPr txBox="1">
            <a:spLocks noChangeArrowheads="1"/>
          </p:cNvSpPr>
          <p:nvPr/>
        </p:nvSpPr>
        <p:spPr bwMode="auto">
          <a:xfrm>
            <a:off x="6886575" y="1752600"/>
            <a:ext cx="850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A</a:t>
            </a:r>
            <a:endParaRPr lang="en-US" altLang="en-US" sz="1000">
              <a:latin typeface="Times New Roman" panose="02020603050405020304" pitchFamily="18" charset="0"/>
            </a:endParaRPr>
          </a:p>
        </p:txBody>
      </p:sp>
      <p:sp>
        <p:nvSpPr>
          <p:cNvPr id="221190" name="Text Box 9">
            <a:extLst>
              <a:ext uri="{FF2B5EF4-FFF2-40B4-BE49-F238E27FC236}">
                <a16:creationId xmlns:a16="http://schemas.microsoft.com/office/drawing/2014/main" id="{DD07DD7A-2111-F74C-9A19-89AB4ED83E50}"/>
              </a:ext>
            </a:extLst>
          </p:cNvPr>
          <p:cNvSpPr txBox="1">
            <a:spLocks noChangeArrowheads="1"/>
          </p:cNvSpPr>
          <p:nvPr/>
        </p:nvSpPr>
        <p:spPr bwMode="auto">
          <a:xfrm rot="408567">
            <a:off x="7889875" y="2354263"/>
            <a:ext cx="1212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one segment</a:t>
            </a:r>
            <a:endParaRPr lang="en-US" altLang="en-US" sz="1000">
              <a:latin typeface="Times New Roman" panose="02020603050405020304" pitchFamily="18" charset="0"/>
            </a:endParaRPr>
          </a:p>
        </p:txBody>
      </p:sp>
      <p:sp>
        <p:nvSpPr>
          <p:cNvPr id="221191" name="Text Box 10">
            <a:extLst>
              <a:ext uri="{FF2B5EF4-FFF2-40B4-BE49-F238E27FC236}">
                <a16:creationId xmlns:a16="http://schemas.microsoft.com/office/drawing/2014/main" id="{6C266D5C-A662-8541-AD94-03C21DE5B997}"/>
              </a:ext>
            </a:extLst>
          </p:cNvPr>
          <p:cNvSpPr txBox="1">
            <a:spLocks noChangeArrowheads="1"/>
          </p:cNvSpPr>
          <p:nvPr/>
        </p:nvSpPr>
        <p:spPr bwMode="auto">
          <a:xfrm rot="16200000">
            <a:off x="6439694" y="2590007"/>
            <a:ext cx="538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mic Sans MS" panose="030F0902030302020204" pitchFamily="66" charset="0"/>
              </a:rPr>
              <a:t>RTT</a:t>
            </a:r>
            <a:endParaRPr lang="en-US" altLang="en-US" sz="1000">
              <a:latin typeface="Times New Roman" panose="02020603050405020304" pitchFamily="18" charset="0"/>
            </a:endParaRPr>
          </a:p>
        </p:txBody>
      </p:sp>
      <p:graphicFrame>
        <p:nvGraphicFramePr>
          <p:cNvPr id="221192" name="Object 11">
            <a:extLst>
              <a:ext uri="{FF2B5EF4-FFF2-40B4-BE49-F238E27FC236}">
                <a16:creationId xmlns:a16="http://schemas.microsoft.com/office/drawing/2014/main" id="{F890F404-DAC8-F245-BC38-E6988C1F0D68}"/>
              </a:ext>
            </a:extLst>
          </p:cNvPr>
          <p:cNvGraphicFramePr>
            <a:graphicFrameLocks noChangeAspect="1"/>
          </p:cNvGraphicFramePr>
          <p:nvPr/>
        </p:nvGraphicFramePr>
        <p:xfrm>
          <a:off x="9134476" y="1762126"/>
          <a:ext cx="485775" cy="385763"/>
        </p:xfrm>
        <a:graphic>
          <a:graphicData uri="http://schemas.openxmlformats.org/presentationml/2006/ole">
            <mc:AlternateContent xmlns:mc="http://schemas.openxmlformats.org/markup-compatibility/2006">
              <mc:Choice xmlns:v="urn:schemas-microsoft-com:vml" Requires="v">
                <p:oleObj name="Clip" r:id="rId4" imgW="17462500" imgH="14478000" progId="MS_ClipArt_Gallery.2">
                  <p:embed/>
                </p:oleObj>
              </mc:Choice>
              <mc:Fallback>
                <p:oleObj name="Clip" r:id="rId4" imgW="17462500" imgH="14478000" progId="MS_ClipArt_Gallery.2">
                  <p:embed/>
                  <p:pic>
                    <p:nvPicPr>
                      <p:cNvPr id="221192" name="Object 11">
                        <a:extLst>
                          <a:ext uri="{FF2B5EF4-FFF2-40B4-BE49-F238E27FC236}">
                            <a16:creationId xmlns:a16="http://schemas.microsoft.com/office/drawing/2014/main" id="{F890F404-DAC8-F245-BC38-E6988C1F0D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34476" y="1762126"/>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21193" name="Text Box 12">
            <a:extLst>
              <a:ext uri="{FF2B5EF4-FFF2-40B4-BE49-F238E27FC236}">
                <a16:creationId xmlns:a16="http://schemas.microsoft.com/office/drawing/2014/main" id="{861051D8-4D4C-CF45-8867-4C8C584848FE}"/>
              </a:ext>
            </a:extLst>
          </p:cNvPr>
          <p:cNvSpPr txBox="1">
            <a:spLocks noChangeArrowheads="1"/>
          </p:cNvSpPr>
          <p:nvPr/>
        </p:nvSpPr>
        <p:spPr bwMode="auto">
          <a:xfrm>
            <a:off x="8410576" y="1771650"/>
            <a:ext cx="830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B</a:t>
            </a:r>
            <a:endParaRPr lang="en-US" altLang="en-US" sz="1000">
              <a:latin typeface="Times New Roman" panose="02020603050405020304" pitchFamily="18" charset="0"/>
            </a:endParaRPr>
          </a:p>
        </p:txBody>
      </p:sp>
      <p:sp>
        <p:nvSpPr>
          <p:cNvPr id="221194" name="Line 13">
            <a:extLst>
              <a:ext uri="{FF2B5EF4-FFF2-40B4-BE49-F238E27FC236}">
                <a16:creationId xmlns:a16="http://schemas.microsoft.com/office/drawing/2014/main" id="{65448169-E805-FE4F-9472-B9826A5B21D1}"/>
              </a:ext>
            </a:extLst>
          </p:cNvPr>
          <p:cNvSpPr>
            <a:spLocks noChangeShapeType="1"/>
          </p:cNvSpPr>
          <p:nvPr/>
        </p:nvSpPr>
        <p:spPr bwMode="auto">
          <a:xfrm>
            <a:off x="6880225" y="22018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5" name="Line 14">
            <a:extLst>
              <a:ext uri="{FF2B5EF4-FFF2-40B4-BE49-F238E27FC236}">
                <a16:creationId xmlns:a16="http://schemas.microsoft.com/office/drawing/2014/main" id="{A6891A83-7ABB-C246-8D46-2603D1CA0DE7}"/>
              </a:ext>
            </a:extLst>
          </p:cNvPr>
          <p:cNvSpPr>
            <a:spLocks noChangeShapeType="1"/>
          </p:cNvSpPr>
          <p:nvPr/>
        </p:nvSpPr>
        <p:spPr bwMode="auto">
          <a:xfrm>
            <a:off x="9394825" y="22399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6" name="Line 15">
            <a:extLst>
              <a:ext uri="{FF2B5EF4-FFF2-40B4-BE49-F238E27FC236}">
                <a16:creationId xmlns:a16="http://schemas.microsoft.com/office/drawing/2014/main" id="{6E9D4A44-8D6E-254D-B222-22DC8035F9FE}"/>
              </a:ext>
            </a:extLst>
          </p:cNvPr>
          <p:cNvSpPr>
            <a:spLocks noChangeShapeType="1"/>
          </p:cNvSpPr>
          <p:nvPr/>
        </p:nvSpPr>
        <p:spPr bwMode="auto">
          <a:xfrm flipH="1" flipV="1">
            <a:off x="6699251" y="2373314"/>
            <a:ext cx="4763"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7" name="Line 16">
            <a:extLst>
              <a:ext uri="{FF2B5EF4-FFF2-40B4-BE49-F238E27FC236}">
                <a16:creationId xmlns:a16="http://schemas.microsoft.com/office/drawing/2014/main" id="{86C178AA-362B-8943-BDC5-C88EC8C2E9CD}"/>
              </a:ext>
            </a:extLst>
          </p:cNvPr>
          <p:cNvSpPr>
            <a:spLocks noChangeShapeType="1"/>
          </p:cNvSpPr>
          <p:nvPr/>
        </p:nvSpPr>
        <p:spPr bwMode="auto">
          <a:xfrm>
            <a:off x="6708776" y="2935289"/>
            <a:ext cx="4763" cy="2238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8" name="Line 17">
            <a:extLst>
              <a:ext uri="{FF2B5EF4-FFF2-40B4-BE49-F238E27FC236}">
                <a16:creationId xmlns:a16="http://schemas.microsoft.com/office/drawing/2014/main" id="{D593FFF2-0FA3-CF43-A5B1-728F4036E8F5}"/>
              </a:ext>
            </a:extLst>
          </p:cNvPr>
          <p:cNvSpPr>
            <a:spLocks noChangeShapeType="1"/>
          </p:cNvSpPr>
          <p:nvPr/>
        </p:nvSpPr>
        <p:spPr bwMode="auto">
          <a:xfrm flipV="1">
            <a:off x="6861176" y="2792414"/>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21199" name="Group 18">
            <a:extLst>
              <a:ext uri="{FF2B5EF4-FFF2-40B4-BE49-F238E27FC236}">
                <a16:creationId xmlns:a16="http://schemas.microsoft.com/office/drawing/2014/main" id="{6B141C60-37C1-694D-BD7F-7F3E63ACCC76}"/>
              </a:ext>
            </a:extLst>
          </p:cNvPr>
          <p:cNvGrpSpPr>
            <a:grpSpLocks/>
          </p:cNvGrpSpPr>
          <p:nvPr/>
        </p:nvGrpSpPr>
        <p:grpSpPr bwMode="auto">
          <a:xfrm>
            <a:off x="9088438" y="5538788"/>
            <a:ext cx="658812" cy="366712"/>
            <a:chOff x="3304" y="3530"/>
            <a:chExt cx="415" cy="231"/>
          </a:xfrm>
        </p:grpSpPr>
        <p:sp>
          <p:nvSpPr>
            <p:cNvPr id="221216" name="Rectangle 19">
              <a:extLst>
                <a:ext uri="{FF2B5EF4-FFF2-40B4-BE49-F238E27FC236}">
                  <a16:creationId xmlns:a16="http://schemas.microsoft.com/office/drawing/2014/main" id="{6FD3ADDC-D50F-8B42-8FD0-70D4DE0B518E}"/>
                </a:ext>
              </a:extLst>
            </p:cNvPr>
            <p:cNvSpPr>
              <a:spLocks noChangeArrowheads="1"/>
            </p:cNvSpPr>
            <p:nvPr/>
          </p:nvSpPr>
          <p:spPr bwMode="auto">
            <a:xfrm>
              <a:off x="3342" y="3576"/>
              <a:ext cx="324" cy="1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21217" name="Text Box 20">
              <a:extLst>
                <a:ext uri="{FF2B5EF4-FFF2-40B4-BE49-F238E27FC236}">
                  <a16:creationId xmlns:a16="http://schemas.microsoft.com/office/drawing/2014/main" id="{F55AF239-8CCC-5A4E-88C3-B092DE540A58}"/>
                </a:ext>
              </a:extLst>
            </p:cNvPr>
            <p:cNvSpPr txBox="1">
              <a:spLocks noChangeArrowheads="1"/>
            </p:cNvSpPr>
            <p:nvPr/>
          </p:nvSpPr>
          <p:spPr bwMode="auto">
            <a:xfrm>
              <a:off x="3304" y="3530"/>
              <a:ext cx="4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Comic Sans MS" panose="030F0902030302020204" pitchFamily="66" charset="0"/>
                </a:rPr>
                <a:t>time</a:t>
              </a:r>
              <a:endParaRPr lang="en-US" altLang="en-US" sz="1000">
                <a:latin typeface="Times New Roman" panose="02020603050405020304" pitchFamily="18" charset="0"/>
              </a:endParaRPr>
            </a:p>
          </p:txBody>
        </p:sp>
      </p:grpSp>
      <p:sp>
        <p:nvSpPr>
          <p:cNvPr id="221200" name="Line 21">
            <a:extLst>
              <a:ext uri="{FF2B5EF4-FFF2-40B4-BE49-F238E27FC236}">
                <a16:creationId xmlns:a16="http://schemas.microsoft.com/office/drawing/2014/main" id="{12CA3500-D3AE-7549-9CC5-55A4B1DA207C}"/>
              </a:ext>
            </a:extLst>
          </p:cNvPr>
          <p:cNvSpPr>
            <a:spLocks noChangeShapeType="1"/>
          </p:cNvSpPr>
          <p:nvPr/>
        </p:nvSpPr>
        <p:spPr bwMode="auto">
          <a:xfrm>
            <a:off x="6889751" y="316865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01" name="Line 22">
            <a:extLst>
              <a:ext uri="{FF2B5EF4-FFF2-40B4-BE49-F238E27FC236}">
                <a16:creationId xmlns:a16="http://schemas.microsoft.com/office/drawing/2014/main" id="{91EA222E-1B29-1847-8961-0039C53CB923}"/>
              </a:ext>
            </a:extLst>
          </p:cNvPr>
          <p:cNvSpPr>
            <a:spLocks noChangeShapeType="1"/>
          </p:cNvSpPr>
          <p:nvPr/>
        </p:nvSpPr>
        <p:spPr bwMode="auto">
          <a:xfrm>
            <a:off x="6884989" y="3254376"/>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02" name="Line 23">
            <a:extLst>
              <a:ext uri="{FF2B5EF4-FFF2-40B4-BE49-F238E27FC236}">
                <a16:creationId xmlns:a16="http://schemas.microsoft.com/office/drawing/2014/main" id="{85D729CD-CF8A-014A-878A-8860C1F98D3B}"/>
              </a:ext>
            </a:extLst>
          </p:cNvPr>
          <p:cNvSpPr>
            <a:spLocks noChangeShapeType="1"/>
          </p:cNvSpPr>
          <p:nvPr/>
        </p:nvSpPr>
        <p:spPr bwMode="auto">
          <a:xfrm flipV="1">
            <a:off x="6884989" y="3778250"/>
            <a:ext cx="2528887" cy="3619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03" name="Line 24">
            <a:extLst>
              <a:ext uri="{FF2B5EF4-FFF2-40B4-BE49-F238E27FC236}">
                <a16:creationId xmlns:a16="http://schemas.microsoft.com/office/drawing/2014/main" id="{1B410129-0234-C743-A242-9D48A4FD21F4}"/>
              </a:ext>
            </a:extLst>
          </p:cNvPr>
          <p:cNvSpPr>
            <a:spLocks noChangeShapeType="1"/>
          </p:cNvSpPr>
          <p:nvPr/>
        </p:nvSpPr>
        <p:spPr bwMode="auto">
          <a:xfrm flipV="1">
            <a:off x="6858001" y="4038601"/>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04" name="Text Box 25">
            <a:extLst>
              <a:ext uri="{FF2B5EF4-FFF2-40B4-BE49-F238E27FC236}">
                <a16:creationId xmlns:a16="http://schemas.microsoft.com/office/drawing/2014/main" id="{30E4B42C-3300-DD4E-88A9-817DFD11CE3B}"/>
              </a:ext>
            </a:extLst>
          </p:cNvPr>
          <p:cNvSpPr txBox="1">
            <a:spLocks noChangeArrowheads="1"/>
          </p:cNvSpPr>
          <p:nvPr/>
        </p:nvSpPr>
        <p:spPr bwMode="auto">
          <a:xfrm rot="408567">
            <a:off x="7888288" y="3140075"/>
            <a:ext cx="12811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two segments</a:t>
            </a:r>
            <a:endParaRPr lang="en-US" altLang="en-US" sz="1000">
              <a:latin typeface="Times New Roman" panose="02020603050405020304" pitchFamily="18" charset="0"/>
            </a:endParaRPr>
          </a:p>
        </p:txBody>
      </p:sp>
      <p:sp>
        <p:nvSpPr>
          <p:cNvPr id="221205" name="Text Box 26">
            <a:extLst>
              <a:ext uri="{FF2B5EF4-FFF2-40B4-BE49-F238E27FC236}">
                <a16:creationId xmlns:a16="http://schemas.microsoft.com/office/drawing/2014/main" id="{EE8523E3-B243-F84F-8928-343CEA8D904C}"/>
              </a:ext>
            </a:extLst>
          </p:cNvPr>
          <p:cNvSpPr txBox="1">
            <a:spLocks noChangeArrowheads="1"/>
          </p:cNvSpPr>
          <p:nvPr/>
        </p:nvSpPr>
        <p:spPr bwMode="auto">
          <a:xfrm rot="408567">
            <a:off x="7980364" y="4154488"/>
            <a:ext cx="131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four segments</a:t>
            </a:r>
            <a:endParaRPr lang="en-US" altLang="en-US" sz="1000">
              <a:latin typeface="Times New Roman" panose="02020603050405020304" pitchFamily="18" charset="0"/>
            </a:endParaRPr>
          </a:p>
        </p:txBody>
      </p:sp>
      <p:grpSp>
        <p:nvGrpSpPr>
          <p:cNvPr id="221206" name="Group 27">
            <a:extLst>
              <a:ext uri="{FF2B5EF4-FFF2-40B4-BE49-F238E27FC236}">
                <a16:creationId xmlns:a16="http://schemas.microsoft.com/office/drawing/2014/main" id="{92449D5C-7DD9-214B-A11C-5DEEBF1F6ADA}"/>
              </a:ext>
            </a:extLst>
          </p:cNvPr>
          <p:cNvGrpSpPr>
            <a:grpSpLocks/>
          </p:cNvGrpSpPr>
          <p:nvPr/>
        </p:nvGrpSpPr>
        <p:grpSpPr bwMode="auto">
          <a:xfrm>
            <a:off x="6880226" y="4173538"/>
            <a:ext cx="2519363" cy="652462"/>
            <a:chOff x="3954" y="2214"/>
            <a:chExt cx="1587" cy="411"/>
          </a:xfrm>
        </p:grpSpPr>
        <p:sp>
          <p:nvSpPr>
            <p:cNvPr id="221212" name="Line 28">
              <a:extLst>
                <a:ext uri="{FF2B5EF4-FFF2-40B4-BE49-F238E27FC236}">
                  <a16:creationId xmlns:a16="http://schemas.microsoft.com/office/drawing/2014/main" id="{240B0AFD-D746-794C-8873-8A00E06F9A03}"/>
                </a:ext>
              </a:extLst>
            </p:cNvPr>
            <p:cNvSpPr>
              <a:spLocks noChangeShapeType="1"/>
            </p:cNvSpPr>
            <p:nvPr/>
          </p:nvSpPr>
          <p:spPr bwMode="auto">
            <a:xfrm>
              <a:off x="3963" y="221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13" name="Line 29">
              <a:extLst>
                <a:ext uri="{FF2B5EF4-FFF2-40B4-BE49-F238E27FC236}">
                  <a16:creationId xmlns:a16="http://schemas.microsoft.com/office/drawing/2014/main" id="{98636FE9-1BF4-BF4A-B2DF-611F391EC756}"/>
                </a:ext>
              </a:extLst>
            </p:cNvPr>
            <p:cNvSpPr>
              <a:spLocks noChangeShapeType="1"/>
            </p:cNvSpPr>
            <p:nvPr/>
          </p:nvSpPr>
          <p:spPr bwMode="auto">
            <a:xfrm>
              <a:off x="3954" y="227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14" name="Line 30">
              <a:extLst>
                <a:ext uri="{FF2B5EF4-FFF2-40B4-BE49-F238E27FC236}">
                  <a16:creationId xmlns:a16="http://schemas.microsoft.com/office/drawing/2014/main" id="{ABD9E616-91A6-754D-B86C-071A6B6B175C}"/>
                </a:ext>
              </a:extLst>
            </p:cNvPr>
            <p:cNvSpPr>
              <a:spLocks noChangeShapeType="1"/>
            </p:cNvSpPr>
            <p:nvPr/>
          </p:nvSpPr>
          <p:spPr bwMode="auto">
            <a:xfrm>
              <a:off x="3963" y="2340"/>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15" name="Line 31">
              <a:extLst>
                <a:ext uri="{FF2B5EF4-FFF2-40B4-BE49-F238E27FC236}">
                  <a16:creationId xmlns:a16="http://schemas.microsoft.com/office/drawing/2014/main" id="{3B5013D7-2DB4-B749-A635-BAECAB07EA15}"/>
                </a:ext>
              </a:extLst>
            </p:cNvPr>
            <p:cNvSpPr>
              <a:spLocks noChangeShapeType="1"/>
            </p:cNvSpPr>
            <p:nvPr/>
          </p:nvSpPr>
          <p:spPr bwMode="auto">
            <a:xfrm>
              <a:off x="3957" y="2403"/>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21207" name="Group 32">
            <a:extLst>
              <a:ext uri="{FF2B5EF4-FFF2-40B4-BE49-F238E27FC236}">
                <a16:creationId xmlns:a16="http://schemas.microsoft.com/office/drawing/2014/main" id="{25EBDF9E-3228-8045-8F4F-4522E1AD670D}"/>
              </a:ext>
            </a:extLst>
          </p:cNvPr>
          <p:cNvGrpSpPr>
            <a:grpSpLocks/>
          </p:cNvGrpSpPr>
          <p:nvPr/>
        </p:nvGrpSpPr>
        <p:grpSpPr bwMode="auto">
          <a:xfrm flipV="1">
            <a:off x="7165975" y="4554539"/>
            <a:ext cx="2228850" cy="604837"/>
            <a:chOff x="3954" y="2214"/>
            <a:chExt cx="1587" cy="411"/>
          </a:xfrm>
        </p:grpSpPr>
        <p:sp>
          <p:nvSpPr>
            <p:cNvPr id="221208" name="Line 33">
              <a:extLst>
                <a:ext uri="{FF2B5EF4-FFF2-40B4-BE49-F238E27FC236}">
                  <a16:creationId xmlns:a16="http://schemas.microsoft.com/office/drawing/2014/main" id="{5D09FC49-E402-3149-B9C4-4D4DE2D382E7}"/>
                </a:ext>
              </a:extLst>
            </p:cNvPr>
            <p:cNvSpPr>
              <a:spLocks noChangeShapeType="1"/>
            </p:cNvSpPr>
            <p:nvPr/>
          </p:nvSpPr>
          <p:spPr bwMode="auto">
            <a:xfrm>
              <a:off x="3963" y="221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09" name="Line 34">
              <a:extLst>
                <a:ext uri="{FF2B5EF4-FFF2-40B4-BE49-F238E27FC236}">
                  <a16:creationId xmlns:a16="http://schemas.microsoft.com/office/drawing/2014/main" id="{B339F7E9-EA3E-4B41-9355-5E442315F3ED}"/>
                </a:ext>
              </a:extLst>
            </p:cNvPr>
            <p:cNvSpPr>
              <a:spLocks noChangeShapeType="1"/>
            </p:cNvSpPr>
            <p:nvPr/>
          </p:nvSpPr>
          <p:spPr bwMode="auto">
            <a:xfrm>
              <a:off x="3954" y="227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10" name="Line 35">
              <a:extLst>
                <a:ext uri="{FF2B5EF4-FFF2-40B4-BE49-F238E27FC236}">
                  <a16:creationId xmlns:a16="http://schemas.microsoft.com/office/drawing/2014/main" id="{1FD10633-8703-E344-B1AE-403BEBEA525F}"/>
                </a:ext>
              </a:extLst>
            </p:cNvPr>
            <p:cNvSpPr>
              <a:spLocks noChangeShapeType="1"/>
            </p:cNvSpPr>
            <p:nvPr/>
          </p:nvSpPr>
          <p:spPr bwMode="auto">
            <a:xfrm>
              <a:off x="3963" y="2340"/>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11" name="Line 36">
              <a:extLst>
                <a:ext uri="{FF2B5EF4-FFF2-40B4-BE49-F238E27FC236}">
                  <a16:creationId xmlns:a16="http://schemas.microsoft.com/office/drawing/2014/main" id="{8D1110BF-2393-F046-99A3-B0B379EBA8A7}"/>
                </a:ext>
              </a:extLst>
            </p:cNvPr>
            <p:cNvSpPr>
              <a:spLocks noChangeShapeType="1"/>
            </p:cNvSpPr>
            <p:nvPr/>
          </p:nvSpPr>
          <p:spPr bwMode="auto">
            <a:xfrm>
              <a:off x="3957" y="2403"/>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 name="Slide Number Placeholder 2">
            <a:extLst>
              <a:ext uri="{FF2B5EF4-FFF2-40B4-BE49-F238E27FC236}">
                <a16:creationId xmlns:a16="http://schemas.microsoft.com/office/drawing/2014/main" id="{D7B9FEB7-2560-5669-D69F-62F2CA143C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163</a:t>
            </a:fld>
            <a:endParaRPr lang="en-US" dirty="0"/>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476" name="Rectangle 3">
            <a:extLst>
              <a:ext uri="{FF2B5EF4-FFF2-40B4-BE49-F238E27FC236}">
                <a16:creationId xmlns:a16="http://schemas.microsoft.com/office/drawing/2014/main" id="{250F08F2-9363-1C4C-93FE-D93825B2FB41}"/>
              </a:ext>
            </a:extLst>
          </p:cNvPr>
          <p:cNvSpPr>
            <a:spLocks noGrp="1" noChangeArrowheads="1"/>
          </p:cNvSpPr>
          <p:nvPr>
            <p:ph type="body" sz="half" idx="1"/>
          </p:nvPr>
        </p:nvSpPr>
        <p:spPr>
          <a:xfrm>
            <a:off x="2057400" y="1219200"/>
            <a:ext cx="2819400" cy="2514600"/>
          </a:xfrm>
        </p:spPr>
        <p:txBody>
          <a:bodyPr>
            <a:normAutofit fontScale="85000" lnSpcReduction="10000"/>
          </a:bodyPr>
          <a:lstStyle/>
          <a:p>
            <a:pPr>
              <a:buFont typeface="Wingdings" charset="0"/>
              <a:buNone/>
              <a:defRPr/>
            </a:pPr>
            <a:r>
              <a:rPr lang="en-US" sz="2400">
                <a:solidFill>
                  <a:srgbClr val="FF0000"/>
                </a:solidFill>
              </a:rPr>
              <a:t>Q:</a:t>
            </a:r>
            <a:r>
              <a:rPr lang="en-US" sz="2400"/>
              <a:t> when should the exponential increase switch to linear? </a:t>
            </a:r>
          </a:p>
          <a:p>
            <a:pPr>
              <a:buFont typeface="Wingdings" charset="0"/>
              <a:buNone/>
              <a:defRPr/>
            </a:pPr>
            <a:r>
              <a:rPr lang="en-US" sz="2400">
                <a:solidFill>
                  <a:srgbClr val="FF0000"/>
                </a:solidFill>
              </a:rPr>
              <a:t>A:</a:t>
            </a:r>
            <a:r>
              <a:rPr lang="en-US" sz="2400"/>
              <a:t> when </a:t>
            </a:r>
            <a:r>
              <a:rPr lang="en-US" sz="2400" b="1">
                <a:latin typeface="Courier New" charset="0"/>
              </a:rPr>
              <a:t>cwnd</a:t>
            </a:r>
            <a:r>
              <a:rPr lang="en-US" sz="2400"/>
              <a:t> gets to 1/2 of its value before timeout.</a:t>
            </a:r>
          </a:p>
          <a:p>
            <a:pPr>
              <a:buFont typeface="Wingdings" charset="0"/>
              <a:buNone/>
              <a:defRPr/>
            </a:pPr>
            <a:endParaRPr lang="en-US" sz="2400"/>
          </a:p>
          <a:p>
            <a:pPr>
              <a:buFont typeface="Wingdings" charset="0"/>
              <a:buNone/>
              <a:defRPr/>
            </a:pPr>
            <a:r>
              <a:rPr lang="en-US">
                <a:cs typeface="+mn-cs"/>
              </a:rPr>
              <a:t> </a:t>
            </a:r>
          </a:p>
        </p:txBody>
      </p:sp>
      <p:sp>
        <p:nvSpPr>
          <p:cNvPr id="105477" name="Rectangle 4">
            <a:extLst>
              <a:ext uri="{FF2B5EF4-FFF2-40B4-BE49-F238E27FC236}">
                <a16:creationId xmlns:a16="http://schemas.microsoft.com/office/drawing/2014/main" id="{02240EC9-D368-344E-9DE8-D6ADB3B96153}"/>
              </a:ext>
            </a:extLst>
          </p:cNvPr>
          <p:cNvSpPr>
            <a:spLocks noGrp="1" noChangeArrowheads="1"/>
          </p:cNvSpPr>
          <p:nvPr>
            <p:ph type="body" sz="half" idx="2"/>
          </p:nvPr>
        </p:nvSpPr>
        <p:spPr>
          <a:xfrm>
            <a:off x="2057400" y="3962400"/>
            <a:ext cx="3810000" cy="1905000"/>
          </a:xfrm>
        </p:spPr>
        <p:txBody>
          <a:bodyPr>
            <a:normAutofit lnSpcReduction="10000"/>
          </a:bodyPr>
          <a:lstStyle/>
          <a:p>
            <a:pPr>
              <a:buFont typeface="Wingdings" charset="0"/>
              <a:buNone/>
              <a:defRPr/>
            </a:pPr>
            <a:r>
              <a:rPr lang="en-US" u="sng">
                <a:solidFill>
                  <a:srgbClr val="FF0000"/>
                </a:solidFill>
                <a:cs typeface="+mn-cs"/>
              </a:rPr>
              <a:t>Implementation:</a:t>
            </a:r>
            <a:endParaRPr lang="en-US">
              <a:cs typeface="+mn-cs"/>
            </a:endParaRPr>
          </a:p>
          <a:p>
            <a:pPr>
              <a:buFont typeface="Wingdings" charset="2"/>
              <a:buChar char="§"/>
              <a:defRPr/>
            </a:pPr>
            <a:r>
              <a:rPr lang="en-US" sz="2400"/>
              <a:t>variable </a:t>
            </a:r>
            <a:r>
              <a:rPr lang="en-US" sz="2400" b="1">
                <a:latin typeface="Courier New" charset="0"/>
              </a:rPr>
              <a:t>ssthresh</a:t>
            </a:r>
            <a:r>
              <a:rPr lang="en-US" sz="2400">
                <a:latin typeface="Courier New" charset="0"/>
              </a:rPr>
              <a:t> </a:t>
            </a:r>
          </a:p>
          <a:p>
            <a:pPr>
              <a:buFont typeface="Wingdings" charset="2"/>
              <a:buChar char="§"/>
              <a:defRPr/>
            </a:pPr>
            <a:r>
              <a:rPr lang="en-US" sz="2400"/>
              <a:t>on loss event, </a:t>
            </a:r>
            <a:r>
              <a:rPr lang="en-US" sz="2400" b="1">
                <a:latin typeface="Courier New" charset="0"/>
              </a:rPr>
              <a:t>ssthresh</a:t>
            </a:r>
            <a:r>
              <a:rPr lang="en-US" sz="2400"/>
              <a:t> is set to 1/2 of </a:t>
            </a:r>
            <a:r>
              <a:rPr lang="en-US" sz="2400" b="1">
                <a:latin typeface="Courier New" charset="0"/>
              </a:rPr>
              <a:t>cwnd</a:t>
            </a:r>
            <a:r>
              <a:rPr lang="en-US" sz="2400">
                <a:latin typeface="Courier New" charset="0"/>
              </a:rPr>
              <a:t> </a:t>
            </a:r>
            <a:r>
              <a:rPr lang="en-US" sz="2400"/>
              <a:t>just before loss event</a:t>
            </a:r>
          </a:p>
        </p:txBody>
      </p:sp>
      <p:pic>
        <p:nvPicPr>
          <p:cNvPr id="222213" name="Picture 7">
            <a:extLst>
              <a:ext uri="{FF2B5EF4-FFF2-40B4-BE49-F238E27FC236}">
                <a16:creationId xmlns:a16="http://schemas.microsoft.com/office/drawing/2014/main" id="{A4086BFB-55B7-DB4C-989E-7BE70CB284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6025" y="1770064"/>
            <a:ext cx="5105400" cy="291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14" name="Picture 9" descr="underline_base">
            <a:extLst>
              <a:ext uri="{FF2B5EF4-FFF2-40B4-BE49-F238E27FC236}">
                <a16:creationId xmlns:a16="http://schemas.microsoft.com/office/drawing/2014/main" id="{322B9FD1-97C5-8E42-B813-7FF85FAACE0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3926" y="942975"/>
            <a:ext cx="73136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80" name="Rectangle 10">
            <a:extLst>
              <a:ext uri="{FF2B5EF4-FFF2-40B4-BE49-F238E27FC236}">
                <a16:creationId xmlns:a16="http://schemas.microsoft.com/office/drawing/2014/main" id="{311359CD-8990-4745-A21C-0ECA191A7DAC}"/>
              </a:ext>
            </a:extLst>
          </p:cNvPr>
          <p:cNvSpPr>
            <a:spLocks noGrp="1" noChangeArrowheads="1"/>
          </p:cNvSpPr>
          <p:nvPr>
            <p:ph type="title"/>
          </p:nvPr>
        </p:nvSpPr>
        <p:spPr>
          <a:xfrm>
            <a:off x="2057401" y="139700"/>
            <a:ext cx="8043863" cy="1143000"/>
          </a:xfrm>
        </p:spPr>
        <p:txBody>
          <a:bodyPr/>
          <a:lstStyle/>
          <a:p>
            <a:pPr>
              <a:defRPr/>
            </a:pPr>
            <a:r>
              <a:rPr lang="en-US" sz="4000"/>
              <a:t>TCP: switching from slow start to CA</a:t>
            </a:r>
          </a:p>
        </p:txBody>
      </p:sp>
      <p:sp>
        <p:nvSpPr>
          <p:cNvPr id="222216" name="TextBox 1">
            <a:extLst>
              <a:ext uri="{FF2B5EF4-FFF2-40B4-BE49-F238E27FC236}">
                <a16:creationId xmlns:a16="http://schemas.microsoft.com/office/drawing/2014/main" id="{6ADFD7CE-474B-7F43-9821-3EEEFBA63145}"/>
              </a:ext>
            </a:extLst>
          </p:cNvPr>
          <p:cNvSpPr txBox="1">
            <a:spLocks noChangeArrowheads="1"/>
          </p:cNvSpPr>
          <p:nvPr/>
        </p:nvSpPr>
        <p:spPr bwMode="auto">
          <a:xfrm>
            <a:off x="1863726" y="6199189"/>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 Check out the online interactive exercises for more examples: h</a:t>
            </a:r>
            <a:r>
              <a:rPr lang="en-US" altLang="en-US" sz="1200">
                <a:latin typeface="Arial" panose="020B0604020202020204" pitchFamily="34" charset="0"/>
              </a:rPr>
              <a:t>ttp://gaia.cs.umass.edu/kurose_ross/interactive/</a:t>
            </a:r>
          </a:p>
        </p:txBody>
      </p:sp>
      <p:sp>
        <p:nvSpPr>
          <p:cNvPr id="2" name="Slide Number Placeholder 2">
            <a:extLst>
              <a:ext uri="{FF2B5EF4-FFF2-40B4-BE49-F238E27FC236}">
                <a16:creationId xmlns:a16="http://schemas.microsoft.com/office/drawing/2014/main" id="{B995B9EB-A6A8-529C-251C-88A4D7EEAD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164</a:t>
            </a:fld>
            <a:endParaRPr lang="en-US" dirty="0"/>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3233" name="Rectangle 2">
            <a:extLst>
              <a:ext uri="{FF2B5EF4-FFF2-40B4-BE49-F238E27FC236}">
                <a16:creationId xmlns:a16="http://schemas.microsoft.com/office/drawing/2014/main" id="{FEF3D4FF-311A-4040-8A15-9277AC0F717E}"/>
              </a:ext>
            </a:extLst>
          </p:cNvPr>
          <p:cNvSpPr>
            <a:spLocks noGrp="1" noChangeArrowheads="1"/>
          </p:cNvSpPr>
          <p:nvPr>
            <p:ph type="title"/>
          </p:nvPr>
        </p:nvSpPr>
        <p:spPr/>
        <p:txBody>
          <a:bodyPr/>
          <a:lstStyle/>
          <a:p>
            <a:r>
              <a:rPr lang="en-US" altLang="en-US">
                <a:ea typeface="ＭＳ Ｐゴシック" panose="020B0600070205080204" pitchFamily="34" charset="-128"/>
              </a:rPr>
              <a:t>Congestion Avoidance</a:t>
            </a:r>
          </a:p>
        </p:txBody>
      </p:sp>
      <p:sp>
        <p:nvSpPr>
          <p:cNvPr id="223234" name="Rectangle 3">
            <a:extLst>
              <a:ext uri="{FF2B5EF4-FFF2-40B4-BE49-F238E27FC236}">
                <a16:creationId xmlns:a16="http://schemas.microsoft.com/office/drawing/2014/main" id="{B32229B8-CD5E-B54E-95E6-E5A7FE267982}"/>
              </a:ext>
            </a:extLst>
          </p:cNvPr>
          <p:cNvSpPr>
            <a:spLocks noGrp="1" noChangeArrowheads="1"/>
          </p:cNvSpPr>
          <p:nvPr>
            <p:ph type="body" idx="1"/>
          </p:nvPr>
        </p:nvSpPr>
        <p:spPr/>
        <p:txBody>
          <a:bodyPr/>
          <a:lstStyle/>
          <a:p>
            <a:r>
              <a:rPr lang="en-US" altLang="en-US">
                <a:ea typeface="ＭＳ Ｐゴシック" panose="020B0600070205080204" pitchFamily="34" charset="-128"/>
              </a:rPr>
              <a:t>Goal: increase cwnd by 1 MSS per RTT until congestion (loss)  is detected</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Conditions: when cwnd &gt; ssthresh and no loss occurs</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Actions: </a:t>
            </a:r>
            <a:r>
              <a:rPr lang="en-US" altLang="en-US">
                <a:solidFill>
                  <a:srgbClr val="FF0000"/>
                </a:solidFill>
                <a:ea typeface="ＭＳ Ｐゴシック" panose="020B0600070205080204" pitchFamily="34" charset="-128"/>
              </a:rPr>
              <a:t>cwnd += (MSS/cwnd)*MSS (bytes)  </a:t>
            </a:r>
            <a:r>
              <a:rPr lang="en-US" altLang="en-US">
                <a:ea typeface="ＭＳ Ｐゴシック" panose="020B0600070205080204" pitchFamily="34" charset="-128"/>
              </a:rPr>
              <a:t>upon every incoming </a:t>
            </a:r>
            <a:r>
              <a:rPr lang="en-US" altLang="en-US">
                <a:solidFill>
                  <a:srgbClr val="BB0000"/>
                </a:solidFill>
                <a:ea typeface="ＭＳ Ｐゴシック" panose="020B0600070205080204" pitchFamily="34" charset="-128"/>
              </a:rPr>
              <a:t>non-duplicate ACK </a:t>
            </a:r>
          </a:p>
        </p:txBody>
      </p:sp>
      <p:sp>
        <p:nvSpPr>
          <p:cNvPr id="2" name="Slide Number Placeholder 2">
            <a:extLst>
              <a:ext uri="{FF2B5EF4-FFF2-40B4-BE49-F238E27FC236}">
                <a16:creationId xmlns:a16="http://schemas.microsoft.com/office/drawing/2014/main" id="{1573C2C9-2527-0767-3408-FD2C7F9F8A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165</a:t>
            </a:fld>
            <a:endParaRPr lang="en-US" dirty="0"/>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2">
            <a:extLst>
              <a:ext uri="{FF2B5EF4-FFF2-40B4-BE49-F238E27FC236}">
                <a16:creationId xmlns:a16="http://schemas.microsoft.com/office/drawing/2014/main" id="{F01F6C6A-A85A-E598-8694-8D3A0B461486}"/>
              </a:ext>
            </a:extLst>
          </p:cNvPr>
          <p:cNvSpPr>
            <a:spLocks noGrp="1" noChangeArrowheads="1"/>
          </p:cNvSpPr>
          <p:nvPr>
            <p:ph type="title"/>
          </p:nvPr>
        </p:nvSpPr>
        <p:spPr/>
        <p:txBody>
          <a:bodyPr/>
          <a:lstStyle/>
          <a:p>
            <a:r>
              <a:rPr lang="en-US" altLang="en-US">
                <a:ea typeface="ＭＳ Ｐゴシック" panose="020B0600070205080204" pitchFamily="34" charset="-128"/>
              </a:rPr>
              <a:t>TCP Slow Start</a:t>
            </a:r>
          </a:p>
        </p:txBody>
      </p:sp>
      <p:sp>
        <p:nvSpPr>
          <p:cNvPr id="194562" name="Rectangle 3">
            <a:extLst>
              <a:ext uri="{FF2B5EF4-FFF2-40B4-BE49-F238E27FC236}">
                <a16:creationId xmlns:a16="http://schemas.microsoft.com/office/drawing/2014/main" id="{D66397A2-CCCD-CD3E-9015-553AB14E1B36}"/>
              </a:ext>
            </a:extLst>
          </p:cNvPr>
          <p:cNvSpPr>
            <a:spLocks noGrp="1" noChangeArrowheads="1"/>
          </p:cNvSpPr>
          <p:nvPr>
            <p:ph sz="half" idx="1"/>
          </p:nvPr>
        </p:nvSpPr>
        <p:spPr/>
        <p:txBody>
          <a:bodyPr/>
          <a:lstStyle/>
          <a:p>
            <a:r>
              <a:rPr lang="en-US" altLang="en-US">
                <a:ea typeface="ＭＳ Ｐゴシック" panose="020B0600070205080204" pitchFamily="34" charset="-128"/>
              </a:rPr>
              <a:t>When connection begins, </a:t>
            </a:r>
            <a:r>
              <a:rPr lang="en-US" altLang="en-US" b="1">
                <a:ea typeface="ＭＳ Ｐゴシック" panose="020B0600070205080204" pitchFamily="34" charset="-128"/>
              </a:rPr>
              <a:t>cwnd </a:t>
            </a:r>
            <a:r>
              <a:rPr lang="en-US" altLang="en-US" sz="2400" b="1">
                <a:solidFill>
                  <a:srgbClr val="FF0000"/>
                </a:solidFill>
                <a:ea typeface="ＭＳ Ｐゴシック" panose="020B0600070205080204" pitchFamily="34" charset="-128"/>
                <a:sym typeface="Symbol" pitchFamily="2" charset="2"/>
              </a:rPr>
              <a:t></a:t>
            </a:r>
            <a:r>
              <a:rPr lang="en-US" altLang="en-US" b="1">
                <a:ea typeface="ＭＳ Ｐゴシック" panose="020B0600070205080204" pitchFamily="34" charset="-128"/>
              </a:rPr>
              <a:t> 2 MSS</a:t>
            </a:r>
            <a:r>
              <a:rPr lang="en-US" altLang="en-US">
                <a:ea typeface="ＭＳ Ｐゴシック" panose="020B0600070205080204" pitchFamily="34" charset="-128"/>
              </a:rPr>
              <a:t>,  typically,  set cwnd = 1MSS</a:t>
            </a:r>
          </a:p>
          <a:p>
            <a:pPr lvl="1"/>
            <a:r>
              <a:rPr lang="en-US" altLang="en-US">
                <a:ea typeface="ＭＳ Ｐゴシック" panose="020B0600070205080204" pitchFamily="34" charset="-128"/>
              </a:rPr>
              <a:t>Example: MSS = 500 bytes &amp; RTT = 200 msec</a:t>
            </a:r>
          </a:p>
          <a:p>
            <a:pPr lvl="1"/>
            <a:r>
              <a:rPr lang="en-US" altLang="en-US">
                <a:ea typeface="ＭＳ Ｐゴシック" panose="020B0600070205080204" pitchFamily="34" charset="-128"/>
              </a:rPr>
              <a:t>initial rate = 20 kbps</a:t>
            </a:r>
          </a:p>
          <a:p>
            <a:r>
              <a:rPr lang="en-US" altLang="en-US">
                <a:ea typeface="ＭＳ Ｐゴシック" panose="020B0600070205080204" pitchFamily="34" charset="-128"/>
              </a:rPr>
              <a:t>available bandwidth may be &gt;&gt; MSS/RTT</a:t>
            </a:r>
          </a:p>
          <a:p>
            <a:pPr lvl="1"/>
            <a:r>
              <a:rPr lang="en-US" altLang="en-US">
                <a:ea typeface="ＭＳ Ｐゴシック" panose="020B0600070205080204" pitchFamily="34" charset="-128"/>
              </a:rPr>
              <a:t>desirable to </a:t>
            </a:r>
            <a:r>
              <a:rPr lang="en-US" altLang="en-US">
                <a:solidFill>
                  <a:srgbClr val="FF0000"/>
                </a:solidFill>
                <a:ea typeface="ＭＳ Ｐゴシック" panose="020B0600070205080204" pitchFamily="34" charset="-128"/>
              </a:rPr>
              <a:t>quickly ramp up</a:t>
            </a:r>
            <a:r>
              <a:rPr lang="en-US" altLang="en-US">
                <a:solidFill>
                  <a:srgbClr val="0000DC"/>
                </a:solidFill>
                <a:ea typeface="ＭＳ Ｐゴシック" panose="020B0600070205080204" pitchFamily="34" charset="-128"/>
              </a:rPr>
              <a:t> </a:t>
            </a:r>
            <a:r>
              <a:rPr lang="en-US" altLang="en-US">
                <a:ea typeface="ＭＳ Ｐゴシック" panose="020B0600070205080204" pitchFamily="34" charset="-128"/>
              </a:rPr>
              <a:t>to respectable rate</a:t>
            </a:r>
          </a:p>
        </p:txBody>
      </p:sp>
      <p:sp>
        <p:nvSpPr>
          <p:cNvPr id="2" name="Content Placeholder 1">
            <a:extLst>
              <a:ext uri="{FF2B5EF4-FFF2-40B4-BE49-F238E27FC236}">
                <a16:creationId xmlns:a16="http://schemas.microsoft.com/office/drawing/2014/main" id="{79FEBAE0-0415-635C-E518-67B8CD69DB87}"/>
              </a:ext>
            </a:extLst>
          </p:cNvPr>
          <p:cNvSpPr>
            <a:spLocks noGrp="1"/>
          </p:cNvSpPr>
          <p:nvPr>
            <p:ph sz="half" idx="2"/>
          </p:nvPr>
        </p:nvSpPr>
        <p:spPr/>
        <p:txBody>
          <a:bodyPr/>
          <a:lstStyle/>
          <a:p>
            <a:pPr marL="457200" indent="-457200">
              <a:spcBef>
                <a:spcPct val="20000"/>
              </a:spcBef>
              <a:buClr>
                <a:schemeClr val="accent2"/>
              </a:buClr>
              <a:buSzPct val="85000"/>
              <a:buFont typeface="Arial"/>
              <a:buChar char="•"/>
              <a:defRPr/>
            </a:pPr>
            <a:r>
              <a:rPr lang="en-US" sz="2800" dirty="0">
                <a:latin typeface="Calibri"/>
                <a:ea typeface="ＭＳ Ｐゴシック" charset="0"/>
                <a:cs typeface="Calibri"/>
              </a:rPr>
              <a:t>When connection begins, increase rate </a:t>
            </a:r>
            <a:r>
              <a:rPr lang="en-US" sz="2800" dirty="0">
                <a:solidFill>
                  <a:srgbClr val="FF0000"/>
                </a:solidFill>
                <a:latin typeface="Calibri"/>
                <a:ea typeface="ＭＳ Ｐゴシック" charset="0"/>
                <a:cs typeface="Calibri"/>
              </a:rPr>
              <a:t>exponentially fast </a:t>
            </a:r>
            <a:r>
              <a:rPr lang="en-US" sz="2800" dirty="0">
                <a:latin typeface="Calibri"/>
                <a:ea typeface="ＭＳ Ｐゴシック" charset="0"/>
                <a:cs typeface="Calibri"/>
              </a:rPr>
              <a:t>until </a:t>
            </a:r>
            <a:r>
              <a:rPr lang="en-US" sz="2800" dirty="0" err="1">
                <a:latin typeface="Calibri"/>
                <a:ea typeface="ＭＳ Ｐゴシック" charset="0"/>
                <a:cs typeface="Calibri"/>
              </a:rPr>
              <a:t>cwnd</a:t>
            </a:r>
            <a:r>
              <a:rPr lang="en-US" sz="2800" dirty="0">
                <a:latin typeface="Calibri"/>
                <a:ea typeface="ＭＳ Ｐゴシック" charset="0"/>
                <a:cs typeface="Calibri"/>
              </a:rPr>
              <a:t> reaches a threshold value: slow-start-threshold </a:t>
            </a:r>
            <a:r>
              <a:rPr lang="en-US" sz="2800" i="1" u="sng" dirty="0" err="1">
                <a:latin typeface="Calibri"/>
                <a:ea typeface="ＭＳ Ｐゴシック" charset="0"/>
                <a:cs typeface="Calibri"/>
              </a:rPr>
              <a:t>ssthresh</a:t>
            </a:r>
            <a:endParaRPr lang="en-US" i="1" u="sng" dirty="0">
              <a:latin typeface="Calibri"/>
              <a:ea typeface="ＭＳ Ｐゴシック" charset="0"/>
              <a:cs typeface="Calibri"/>
            </a:endParaRPr>
          </a:p>
          <a:p>
            <a:pPr marL="800100" lvl="1" indent="-457200">
              <a:spcBef>
                <a:spcPct val="20000"/>
              </a:spcBef>
              <a:buClr>
                <a:schemeClr val="accent2"/>
              </a:buClr>
              <a:buSzPct val="85000"/>
              <a:buFont typeface="Arial"/>
              <a:buChar char="•"/>
              <a:defRPr/>
            </a:pPr>
            <a:r>
              <a:rPr lang="en-US" sz="2000" dirty="0" err="1">
                <a:latin typeface="Calibri"/>
                <a:ea typeface="ＭＳ Ｐゴシック" charset="0"/>
                <a:cs typeface="Calibri"/>
              </a:rPr>
              <a:t>cwnd</a:t>
            </a:r>
            <a:r>
              <a:rPr lang="en-US" sz="2000" dirty="0">
                <a:latin typeface="Calibri"/>
                <a:ea typeface="ＭＳ Ｐゴシック" charset="0"/>
                <a:cs typeface="Calibri"/>
              </a:rPr>
              <a:t> &lt; </a:t>
            </a:r>
            <a:r>
              <a:rPr lang="en-US" sz="2000" dirty="0" err="1">
                <a:latin typeface="Calibri"/>
                <a:ea typeface="ＭＳ Ｐゴシック" charset="0"/>
                <a:cs typeface="Calibri"/>
              </a:rPr>
              <a:t>ssthresh</a:t>
            </a:r>
            <a:endParaRPr lang="en-US" sz="20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a:p>
            <a:pPr marL="130175" indent="0">
              <a:buNone/>
            </a:pPr>
            <a:endParaRPr lang="en-US" dirty="0"/>
          </a:p>
        </p:txBody>
      </p:sp>
      <p:sp>
        <p:nvSpPr>
          <p:cNvPr id="194563" name="Rectangle 5">
            <a:extLst>
              <a:ext uri="{FF2B5EF4-FFF2-40B4-BE49-F238E27FC236}">
                <a16:creationId xmlns:a16="http://schemas.microsoft.com/office/drawing/2014/main" id="{C4D80014-7C47-ACCD-A77B-A5FAB42F98CD}"/>
              </a:ext>
            </a:extLst>
          </p:cNvPr>
          <p:cNvSpPr>
            <a:spLocks noChangeArrowheads="1"/>
          </p:cNvSpPr>
          <p:nvPr/>
        </p:nvSpPr>
        <p:spPr bwMode="auto">
          <a:xfrm>
            <a:off x="6400800" y="1600200"/>
            <a:ext cx="40386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Char char="r"/>
            </a:pPr>
            <a:endParaRPr lang="en-US" altLang="en-US" sz="2400">
              <a:latin typeface="Tahoma" panose="020B0604030504040204" pitchFamily="34" charset="0"/>
            </a:endParaRPr>
          </a:p>
        </p:txBody>
      </p:sp>
      <p:sp>
        <p:nvSpPr>
          <p:cNvPr id="190470" name="Rectangle 6">
            <a:extLst>
              <a:ext uri="{FF2B5EF4-FFF2-40B4-BE49-F238E27FC236}">
                <a16:creationId xmlns:a16="http://schemas.microsoft.com/office/drawing/2014/main" id="{8A7C29BE-0476-94C3-AD5A-8A69A4291FCB}"/>
              </a:ext>
            </a:extLst>
          </p:cNvPr>
          <p:cNvSpPr>
            <a:spLocks noChangeArrowheads="1"/>
          </p:cNvSpPr>
          <p:nvPr/>
        </p:nvSpPr>
        <p:spPr bwMode="auto">
          <a:xfrm>
            <a:off x="7467600" y="3233058"/>
            <a:ext cx="4038600" cy="4648200"/>
          </a:xfrm>
          <a:prstGeom prst="rect">
            <a:avLst/>
          </a:prstGeom>
          <a:noFill/>
          <a:ln>
            <a:noFill/>
          </a:ln>
        </p:spPr>
        <p:txBody>
          <a:bodyPr/>
          <a:lstStyle/>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3">
            <a:extLst>
              <a:ext uri="{FF2B5EF4-FFF2-40B4-BE49-F238E27FC236}">
                <a16:creationId xmlns:a16="http://schemas.microsoft.com/office/drawing/2014/main" id="{14A3BAAE-E9D5-2BCE-28CB-6AB1C9CE52B1}"/>
              </a:ext>
            </a:extLst>
          </p:cNvPr>
          <p:cNvSpPr>
            <a:spLocks noGrp="1" noChangeArrowheads="1"/>
          </p:cNvSpPr>
          <p:nvPr>
            <p:ph idx="1"/>
          </p:nvPr>
        </p:nvSpPr>
        <p:spPr>
          <a:xfrm>
            <a:off x="838200" y="1724027"/>
            <a:ext cx="5375274" cy="4351338"/>
          </a:xfrm>
        </p:spPr>
        <p:txBody>
          <a:bodyPr>
            <a:normAutofit lnSpcReduction="10000"/>
          </a:bodyPr>
          <a:lstStyle/>
          <a:p>
            <a:r>
              <a:rPr lang="en-US" altLang="en-US" sz="3200" dirty="0">
                <a:ea typeface="ＭＳ Ｐゴシック" panose="020B0600070205080204" pitchFamily="34" charset="-128"/>
              </a:rPr>
              <a:t>When connection begins, increase rate exponentially when </a:t>
            </a:r>
            <a:r>
              <a:rPr lang="en-US" altLang="en-US" sz="3200" u="sng" dirty="0" err="1">
                <a:ea typeface="ＭＳ Ｐゴシック" panose="020B0600070205080204" pitchFamily="34" charset="-128"/>
              </a:rPr>
              <a:t>cwnd</a:t>
            </a:r>
            <a:r>
              <a:rPr lang="en-US" altLang="en-US" sz="3200" u="sng" dirty="0">
                <a:ea typeface="ＭＳ Ｐゴシック" panose="020B0600070205080204" pitchFamily="34" charset="-128"/>
              </a:rPr>
              <a:t>&lt;</a:t>
            </a:r>
            <a:r>
              <a:rPr lang="en-US" altLang="en-US" sz="3200" u="sng" dirty="0" err="1">
                <a:ea typeface="ＭＳ Ｐゴシック" panose="020B0600070205080204" pitchFamily="34" charset="-128"/>
              </a:rPr>
              <a:t>ssthresh</a:t>
            </a:r>
            <a:endParaRPr lang="en-US" altLang="en-US" sz="3200" dirty="0">
              <a:ea typeface="ＭＳ Ｐゴシック" panose="020B0600070205080204" pitchFamily="34" charset="-128"/>
            </a:endParaRPr>
          </a:p>
          <a:p>
            <a:pPr lvl="1"/>
            <a:r>
              <a:rPr lang="en-US" altLang="en-US" sz="2800" dirty="0">
                <a:ea typeface="ＭＳ Ｐゴシック" panose="020B0600070205080204" pitchFamily="34" charset="-128"/>
              </a:rPr>
              <a:t>Goal: double </a:t>
            </a:r>
            <a:r>
              <a:rPr lang="en-US" altLang="en-US" sz="2800" b="1" dirty="0" err="1">
                <a:ea typeface="ＭＳ Ｐゴシック" panose="020B0600070205080204" pitchFamily="34" charset="-128"/>
              </a:rPr>
              <a:t>cwnd</a:t>
            </a:r>
            <a:r>
              <a:rPr lang="en-US" altLang="en-US" sz="2800" dirty="0">
                <a:ea typeface="ＭＳ Ｐゴシック" panose="020B0600070205080204" pitchFamily="34" charset="-128"/>
              </a:rPr>
              <a:t> every RTT by setting</a:t>
            </a:r>
          </a:p>
          <a:p>
            <a:pPr lvl="1"/>
            <a:r>
              <a:rPr lang="en-US" altLang="en-US" sz="2800" b="1" u="sng" dirty="0">
                <a:ea typeface="ＭＳ Ｐゴシック" panose="020B0600070205080204" pitchFamily="34" charset="-128"/>
              </a:rPr>
              <a:t>Action: </a:t>
            </a:r>
            <a:r>
              <a:rPr lang="en-US" altLang="en-US" sz="2800" b="1" u="sng" dirty="0" err="1">
                <a:ea typeface="ＭＳ Ｐゴシック" panose="020B0600070205080204" pitchFamily="34" charset="-128"/>
              </a:rPr>
              <a:t>cwnd</a:t>
            </a:r>
            <a:r>
              <a:rPr lang="en-US" altLang="en-US" sz="2800" u="sng" dirty="0">
                <a:ea typeface="ＭＳ Ｐゴシック" panose="020B0600070205080204" pitchFamily="34" charset="-128"/>
              </a:rPr>
              <a:t> += 1 MSS</a:t>
            </a:r>
            <a:r>
              <a:rPr lang="en-US" altLang="en-US" sz="2800" dirty="0">
                <a:ea typeface="ＭＳ Ｐゴシック" panose="020B0600070205080204" pitchFamily="34" charset="-128"/>
              </a:rPr>
              <a:t> for every ACK received</a:t>
            </a:r>
            <a:endParaRPr lang="en-US" altLang="en-US" sz="3600" u="sng" dirty="0">
              <a:solidFill>
                <a:srgbClr val="FF0000"/>
              </a:solidFill>
              <a:ea typeface="ＭＳ Ｐゴシック" panose="020B0600070205080204" pitchFamily="34" charset="-128"/>
            </a:endParaRPr>
          </a:p>
          <a:p>
            <a:r>
              <a:rPr lang="en-US" altLang="en-US" sz="3200" u="sng" dirty="0">
                <a:solidFill>
                  <a:srgbClr val="FF0000"/>
                </a:solidFill>
                <a:ea typeface="ＭＳ Ｐゴシック" panose="020B0600070205080204" pitchFamily="34" charset="-128"/>
              </a:rPr>
              <a:t>Summary:</a:t>
            </a:r>
            <a:r>
              <a:rPr lang="en-US" altLang="en-US" sz="3200" dirty="0">
                <a:ea typeface="ＭＳ Ｐゴシック" panose="020B0600070205080204" pitchFamily="34" charset="-128"/>
              </a:rPr>
              <a:t> initial rate is slow but ramps up exponentially fast</a:t>
            </a:r>
          </a:p>
        </p:txBody>
      </p:sp>
      <p:sp>
        <p:nvSpPr>
          <p:cNvPr id="195585" name="Rectangle 2">
            <a:extLst>
              <a:ext uri="{FF2B5EF4-FFF2-40B4-BE49-F238E27FC236}">
                <a16:creationId xmlns:a16="http://schemas.microsoft.com/office/drawing/2014/main" id="{5F820D5F-BB5C-485E-ED4B-FDCD60881349}"/>
              </a:ext>
            </a:extLst>
          </p:cNvPr>
          <p:cNvSpPr>
            <a:spLocks noGrp="1" noChangeArrowheads="1"/>
          </p:cNvSpPr>
          <p:nvPr>
            <p:ph type="title"/>
          </p:nvPr>
        </p:nvSpPr>
        <p:spPr/>
        <p:txBody>
          <a:bodyPr/>
          <a:lstStyle/>
          <a:p>
            <a:r>
              <a:rPr lang="en-US" altLang="en-US">
                <a:ea typeface="ＭＳ Ｐゴシック" panose="020B0600070205080204" pitchFamily="34" charset="-128"/>
              </a:rPr>
              <a:t>TCP Slow Start (more)</a:t>
            </a:r>
          </a:p>
        </p:txBody>
      </p:sp>
      <p:sp>
        <p:nvSpPr>
          <p:cNvPr id="195587" name="Line 6">
            <a:extLst>
              <a:ext uri="{FF2B5EF4-FFF2-40B4-BE49-F238E27FC236}">
                <a16:creationId xmlns:a16="http://schemas.microsoft.com/office/drawing/2014/main" id="{0EE0CFE2-859A-6E3E-4A6D-DE6D560769EC}"/>
              </a:ext>
            </a:extLst>
          </p:cNvPr>
          <p:cNvSpPr>
            <a:spLocks noChangeShapeType="1"/>
          </p:cNvSpPr>
          <p:nvPr/>
        </p:nvSpPr>
        <p:spPr bwMode="auto">
          <a:xfrm>
            <a:off x="6884989" y="238760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195588" name="Object 7">
            <a:extLst>
              <a:ext uri="{FF2B5EF4-FFF2-40B4-BE49-F238E27FC236}">
                <a16:creationId xmlns:a16="http://schemas.microsoft.com/office/drawing/2014/main" id="{73BA3920-5F98-C8FE-E190-D8203167607C}"/>
              </a:ext>
            </a:extLst>
          </p:cNvPr>
          <p:cNvGraphicFramePr>
            <a:graphicFrameLocks noChangeAspect="1"/>
          </p:cNvGraphicFramePr>
          <p:nvPr/>
        </p:nvGraphicFramePr>
        <p:xfrm>
          <a:off x="6477001" y="1752601"/>
          <a:ext cx="485775" cy="385763"/>
        </p:xfrm>
        <a:graphic>
          <a:graphicData uri="http://schemas.openxmlformats.org/presentationml/2006/ole">
            <mc:AlternateContent xmlns:mc="http://schemas.openxmlformats.org/markup-compatibility/2006">
              <mc:Choice xmlns:v="urn:schemas-microsoft-com:vml" Requires="v">
                <p:oleObj name="Clip" r:id="rId2" imgW="17462500" imgH="14478000" progId="MS_ClipArt_Gallery.2">
                  <p:embed/>
                </p:oleObj>
              </mc:Choice>
              <mc:Fallback>
                <p:oleObj name="Clip" r:id="rId2" imgW="17462500" imgH="14478000" progId="MS_ClipArt_Gallery.2">
                  <p:embed/>
                  <p:pic>
                    <p:nvPicPr>
                      <p:cNvPr id="195588" name="Object 7">
                        <a:extLst>
                          <a:ext uri="{FF2B5EF4-FFF2-40B4-BE49-F238E27FC236}">
                            <a16:creationId xmlns:a16="http://schemas.microsoft.com/office/drawing/2014/main" id="{73BA3920-5F98-C8FE-E190-D82031676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1752601"/>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95589" name="Text Box 8">
            <a:extLst>
              <a:ext uri="{FF2B5EF4-FFF2-40B4-BE49-F238E27FC236}">
                <a16:creationId xmlns:a16="http://schemas.microsoft.com/office/drawing/2014/main" id="{B9670F99-34DE-C6E9-658A-4C0C4735A8AD}"/>
              </a:ext>
            </a:extLst>
          </p:cNvPr>
          <p:cNvSpPr txBox="1">
            <a:spLocks noChangeArrowheads="1"/>
          </p:cNvSpPr>
          <p:nvPr/>
        </p:nvSpPr>
        <p:spPr bwMode="auto">
          <a:xfrm>
            <a:off x="6886575" y="1752600"/>
            <a:ext cx="850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A</a:t>
            </a:r>
            <a:endParaRPr lang="en-US" altLang="en-US" sz="1000">
              <a:latin typeface="Times New Roman" panose="02020603050405020304" pitchFamily="18" charset="0"/>
            </a:endParaRPr>
          </a:p>
        </p:txBody>
      </p:sp>
      <p:sp>
        <p:nvSpPr>
          <p:cNvPr id="195590" name="Text Box 9">
            <a:extLst>
              <a:ext uri="{FF2B5EF4-FFF2-40B4-BE49-F238E27FC236}">
                <a16:creationId xmlns:a16="http://schemas.microsoft.com/office/drawing/2014/main" id="{131D779B-1D28-CA22-1430-112103322F56}"/>
              </a:ext>
            </a:extLst>
          </p:cNvPr>
          <p:cNvSpPr txBox="1">
            <a:spLocks noChangeArrowheads="1"/>
          </p:cNvSpPr>
          <p:nvPr/>
        </p:nvSpPr>
        <p:spPr bwMode="auto">
          <a:xfrm rot="408567">
            <a:off x="7889875" y="2354263"/>
            <a:ext cx="1212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one segment</a:t>
            </a:r>
            <a:endParaRPr lang="en-US" altLang="en-US" sz="1000">
              <a:latin typeface="Times New Roman" panose="02020603050405020304" pitchFamily="18" charset="0"/>
            </a:endParaRPr>
          </a:p>
        </p:txBody>
      </p:sp>
      <p:sp>
        <p:nvSpPr>
          <p:cNvPr id="195591" name="Text Box 10">
            <a:extLst>
              <a:ext uri="{FF2B5EF4-FFF2-40B4-BE49-F238E27FC236}">
                <a16:creationId xmlns:a16="http://schemas.microsoft.com/office/drawing/2014/main" id="{110CAFAE-7CA4-5F5A-CFF0-01ACCDBA744B}"/>
              </a:ext>
            </a:extLst>
          </p:cNvPr>
          <p:cNvSpPr txBox="1">
            <a:spLocks noChangeArrowheads="1"/>
          </p:cNvSpPr>
          <p:nvPr/>
        </p:nvSpPr>
        <p:spPr bwMode="auto">
          <a:xfrm rot="16200000">
            <a:off x="6439694" y="2590007"/>
            <a:ext cx="538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mic Sans MS" panose="030F0902030302020204" pitchFamily="66" charset="0"/>
              </a:rPr>
              <a:t>RTT</a:t>
            </a:r>
            <a:endParaRPr lang="en-US" altLang="en-US" sz="1000">
              <a:latin typeface="Times New Roman" panose="02020603050405020304" pitchFamily="18" charset="0"/>
            </a:endParaRPr>
          </a:p>
        </p:txBody>
      </p:sp>
      <p:graphicFrame>
        <p:nvGraphicFramePr>
          <p:cNvPr id="195592" name="Object 11">
            <a:extLst>
              <a:ext uri="{FF2B5EF4-FFF2-40B4-BE49-F238E27FC236}">
                <a16:creationId xmlns:a16="http://schemas.microsoft.com/office/drawing/2014/main" id="{A5CEF1E1-1E05-8041-D659-B8332D1A04AC}"/>
              </a:ext>
            </a:extLst>
          </p:cNvPr>
          <p:cNvGraphicFramePr>
            <a:graphicFrameLocks noChangeAspect="1"/>
          </p:cNvGraphicFramePr>
          <p:nvPr/>
        </p:nvGraphicFramePr>
        <p:xfrm>
          <a:off x="9134476" y="1762126"/>
          <a:ext cx="485775" cy="385763"/>
        </p:xfrm>
        <a:graphic>
          <a:graphicData uri="http://schemas.openxmlformats.org/presentationml/2006/ole">
            <mc:AlternateContent xmlns:mc="http://schemas.openxmlformats.org/markup-compatibility/2006">
              <mc:Choice xmlns:v="urn:schemas-microsoft-com:vml" Requires="v">
                <p:oleObj name="Clip" r:id="rId4" imgW="17462500" imgH="14478000" progId="MS_ClipArt_Gallery.2">
                  <p:embed/>
                </p:oleObj>
              </mc:Choice>
              <mc:Fallback>
                <p:oleObj name="Clip" r:id="rId4" imgW="17462500" imgH="14478000" progId="MS_ClipArt_Gallery.2">
                  <p:embed/>
                  <p:pic>
                    <p:nvPicPr>
                      <p:cNvPr id="195592" name="Object 11">
                        <a:extLst>
                          <a:ext uri="{FF2B5EF4-FFF2-40B4-BE49-F238E27FC236}">
                            <a16:creationId xmlns:a16="http://schemas.microsoft.com/office/drawing/2014/main" id="{A5CEF1E1-1E05-8041-D659-B8332D1A04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34476" y="1762126"/>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95593" name="Text Box 12">
            <a:extLst>
              <a:ext uri="{FF2B5EF4-FFF2-40B4-BE49-F238E27FC236}">
                <a16:creationId xmlns:a16="http://schemas.microsoft.com/office/drawing/2014/main" id="{F3ADB512-B475-74D9-4C22-FD4CD8D80921}"/>
              </a:ext>
            </a:extLst>
          </p:cNvPr>
          <p:cNvSpPr txBox="1">
            <a:spLocks noChangeArrowheads="1"/>
          </p:cNvSpPr>
          <p:nvPr/>
        </p:nvSpPr>
        <p:spPr bwMode="auto">
          <a:xfrm>
            <a:off x="8410576" y="1771650"/>
            <a:ext cx="830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B</a:t>
            </a:r>
            <a:endParaRPr lang="en-US" altLang="en-US" sz="1000">
              <a:latin typeface="Times New Roman" panose="02020603050405020304" pitchFamily="18" charset="0"/>
            </a:endParaRPr>
          </a:p>
        </p:txBody>
      </p:sp>
      <p:sp>
        <p:nvSpPr>
          <p:cNvPr id="195594" name="Line 13">
            <a:extLst>
              <a:ext uri="{FF2B5EF4-FFF2-40B4-BE49-F238E27FC236}">
                <a16:creationId xmlns:a16="http://schemas.microsoft.com/office/drawing/2014/main" id="{AE1C016D-C6F4-A10C-C392-79864244EB97}"/>
              </a:ext>
            </a:extLst>
          </p:cNvPr>
          <p:cNvSpPr>
            <a:spLocks noChangeShapeType="1"/>
          </p:cNvSpPr>
          <p:nvPr/>
        </p:nvSpPr>
        <p:spPr bwMode="auto">
          <a:xfrm>
            <a:off x="6880225" y="22018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5" name="Line 14">
            <a:extLst>
              <a:ext uri="{FF2B5EF4-FFF2-40B4-BE49-F238E27FC236}">
                <a16:creationId xmlns:a16="http://schemas.microsoft.com/office/drawing/2014/main" id="{38112B57-6A5C-BFB4-C43E-9B6794B712D1}"/>
              </a:ext>
            </a:extLst>
          </p:cNvPr>
          <p:cNvSpPr>
            <a:spLocks noChangeShapeType="1"/>
          </p:cNvSpPr>
          <p:nvPr/>
        </p:nvSpPr>
        <p:spPr bwMode="auto">
          <a:xfrm>
            <a:off x="9394825" y="22399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6" name="Line 15">
            <a:extLst>
              <a:ext uri="{FF2B5EF4-FFF2-40B4-BE49-F238E27FC236}">
                <a16:creationId xmlns:a16="http://schemas.microsoft.com/office/drawing/2014/main" id="{FBB0ED1E-D21E-F2E2-B99D-4CD89CED93A4}"/>
              </a:ext>
            </a:extLst>
          </p:cNvPr>
          <p:cNvSpPr>
            <a:spLocks noChangeShapeType="1"/>
          </p:cNvSpPr>
          <p:nvPr/>
        </p:nvSpPr>
        <p:spPr bwMode="auto">
          <a:xfrm flipH="1" flipV="1">
            <a:off x="6699251" y="2373314"/>
            <a:ext cx="4763"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7" name="Line 16">
            <a:extLst>
              <a:ext uri="{FF2B5EF4-FFF2-40B4-BE49-F238E27FC236}">
                <a16:creationId xmlns:a16="http://schemas.microsoft.com/office/drawing/2014/main" id="{D84F0AE9-6AD2-779F-7FCA-DEAE0E71E36B}"/>
              </a:ext>
            </a:extLst>
          </p:cNvPr>
          <p:cNvSpPr>
            <a:spLocks noChangeShapeType="1"/>
          </p:cNvSpPr>
          <p:nvPr/>
        </p:nvSpPr>
        <p:spPr bwMode="auto">
          <a:xfrm>
            <a:off x="6708776" y="2935289"/>
            <a:ext cx="4763" cy="2238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8" name="Line 17">
            <a:extLst>
              <a:ext uri="{FF2B5EF4-FFF2-40B4-BE49-F238E27FC236}">
                <a16:creationId xmlns:a16="http://schemas.microsoft.com/office/drawing/2014/main" id="{1ECE0412-FB3B-2409-5668-B125A7CACA2A}"/>
              </a:ext>
            </a:extLst>
          </p:cNvPr>
          <p:cNvSpPr>
            <a:spLocks noChangeShapeType="1"/>
          </p:cNvSpPr>
          <p:nvPr/>
        </p:nvSpPr>
        <p:spPr bwMode="auto">
          <a:xfrm flipV="1">
            <a:off x="6861176" y="2792414"/>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95599" name="Group 18">
            <a:extLst>
              <a:ext uri="{FF2B5EF4-FFF2-40B4-BE49-F238E27FC236}">
                <a16:creationId xmlns:a16="http://schemas.microsoft.com/office/drawing/2014/main" id="{C9F83AD4-D12C-56AB-69E7-9332E8BA8170}"/>
              </a:ext>
            </a:extLst>
          </p:cNvPr>
          <p:cNvGrpSpPr>
            <a:grpSpLocks/>
          </p:cNvGrpSpPr>
          <p:nvPr/>
        </p:nvGrpSpPr>
        <p:grpSpPr bwMode="auto">
          <a:xfrm>
            <a:off x="9088438" y="5538788"/>
            <a:ext cx="658812" cy="366712"/>
            <a:chOff x="3304" y="3530"/>
            <a:chExt cx="415" cy="231"/>
          </a:xfrm>
        </p:grpSpPr>
        <p:sp>
          <p:nvSpPr>
            <p:cNvPr id="195616" name="Rectangle 19">
              <a:extLst>
                <a:ext uri="{FF2B5EF4-FFF2-40B4-BE49-F238E27FC236}">
                  <a16:creationId xmlns:a16="http://schemas.microsoft.com/office/drawing/2014/main" id="{47EA6A01-0144-5839-64DC-10F281348278}"/>
                </a:ext>
              </a:extLst>
            </p:cNvPr>
            <p:cNvSpPr>
              <a:spLocks noChangeArrowheads="1"/>
            </p:cNvSpPr>
            <p:nvPr/>
          </p:nvSpPr>
          <p:spPr bwMode="auto">
            <a:xfrm>
              <a:off x="3342" y="3576"/>
              <a:ext cx="324" cy="1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5617" name="Text Box 20">
              <a:extLst>
                <a:ext uri="{FF2B5EF4-FFF2-40B4-BE49-F238E27FC236}">
                  <a16:creationId xmlns:a16="http://schemas.microsoft.com/office/drawing/2014/main" id="{C4D65F0D-4F95-A6A5-D30E-B417D117E0BA}"/>
                </a:ext>
              </a:extLst>
            </p:cNvPr>
            <p:cNvSpPr txBox="1">
              <a:spLocks noChangeArrowheads="1"/>
            </p:cNvSpPr>
            <p:nvPr/>
          </p:nvSpPr>
          <p:spPr bwMode="auto">
            <a:xfrm>
              <a:off x="3304" y="3530"/>
              <a:ext cx="4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Comic Sans MS" panose="030F0902030302020204" pitchFamily="66" charset="0"/>
                </a:rPr>
                <a:t>time</a:t>
              </a:r>
              <a:endParaRPr lang="en-US" altLang="en-US" sz="1000">
                <a:latin typeface="Times New Roman" panose="02020603050405020304" pitchFamily="18" charset="0"/>
              </a:endParaRPr>
            </a:p>
          </p:txBody>
        </p:sp>
      </p:grpSp>
      <p:sp>
        <p:nvSpPr>
          <p:cNvPr id="195600" name="Line 21">
            <a:extLst>
              <a:ext uri="{FF2B5EF4-FFF2-40B4-BE49-F238E27FC236}">
                <a16:creationId xmlns:a16="http://schemas.microsoft.com/office/drawing/2014/main" id="{D0B86E48-FB03-DF5A-29AB-8D37F613E09E}"/>
              </a:ext>
            </a:extLst>
          </p:cNvPr>
          <p:cNvSpPr>
            <a:spLocks noChangeShapeType="1"/>
          </p:cNvSpPr>
          <p:nvPr/>
        </p:nvSpPr>
        <p:spPr bwMode="auto">
          <a:xfrm>
            <a:off x="6889751" y="316865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01" name="Line 22">
            <a:extLst>
              <a:ext uri="{FF2B5EF4-FFF2-40B4-BE49-F238E27FC236}">
                <a16:creationId xmlns:a16="http://schemas.microsoft.com/office/drawing/2014/main" id="{C73FFE13-D8CE-EA00-CD89-EEC3058E3C01}"/>
              </a:ext>
            </a:extLst>
          </p:cNvPr>
          <p:cNvSpPr>
            <a:spLocks noChangeShapeType="1"/>
          </p:cNvSpPr>
          <p:nvPr/>
        </p:nvSpPr>
        <p:spPr bwMode="auto">
          <a:xfrm>
            <a:off x="6884989" y="3254376"/>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02" name="Line 23">
            <a:extLst>
              <a:ext uri="{FF2B5EF4-FFF2-40B4-BE49-F238E27FC236}">
                <a16:creationId xmlns:a16="http://schemas.microsoft.com/office/drawing/2014/main" id="{D3478188-489E-57A9-4BF8-588A93DAB6CA}"/>
              </a:ext>
            </a:extLst>
          </p:cNvPr>
          <p:cNvSpPr>
            <a:spLocks noChangeShapeType="1"/>
          </p:cNvSpPr>
          <p:nvPr/>
        </p:nvSpPr>
        <p:spPr bwMode="auto">
          <a:xfrm flipV="1">
            <a:off x="6884989" y="3778250"/>
            <a:ext cx="2528887" cy="3619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3" name="Line 24">
            <a:extLst>
              <a:ext uri="{FF2B5EF4-FFF2-40B4-BE49-F238E27FC236}">
                <a16:creationId xmlns:a16="http://schemas.microsoft.com/office/drawing/2014/main" id="{F5CBC0D6-FFBC-26B5-AC19-436F3E08233D}"/>
              </a:ext>
            </a:extLst>
          </p:cNvPr>
          <p:cNvSpPr>
            <a:spLocks noChangeShapeType="1"/>
          </p:cNvSpPr>
          <p:nvPr/>
        </p:nvSpPr>
        <p:spPr bwMode="auto">
          <a:xfrm flipV="1">
            <a:off x="6858001" y="4038601"/>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4" name="Text Box 25">
            <a:extLst>
              <a:ext uri="{FF2B5EF4-FFF2-40B4-BE49-F238E27FC236}">
                <a16:creationId xmlns:a16="http://schemas.microsoft.com/office/drawing/2014/main" id="{88167C5A-8CAF-4C4E-2F14-3FD3AA114AF2}"/>
              </a:ext>
            </a:extLst>
          </p:cNvPr>
          <p:cNvSpPr txBox="1">
            <a:spLocks noChangeArrowheads="1"/>
          </p:cNvSpPr>
          <p:nvPr/>
        </p:nvSpPr>
        <p:spPr bwMode="auto">
          <a:xfrm rot="408567">
            <a:off x="7888288" y="3140075"/>
            <a:ext cx="12811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two segments</a:t>
            </a:r>
            <a:endParaRPr lang="en-US" altLang="en-US" sz="1000">
              <a:latin typeface="Times New Roman" panose="02020603050405020304" pitchFamily="18" charset="0"/>
            </a:endParaRPr>
          </a:p>
        </p:txBody>
      </p:sp>
      <p:sp>
        <p:nvSpPr>
          <p:cNvPr id="195605" name="Text Box 26">
            <a:extLst>
              <a:ext uri="{FF2B5EF4-FFF2-40B4-BE49-F238E27FC236}">
                <a16:creationId xmlns:a16="http://schemas.microsoft.com/office/drawing/2014/main" id="{AF8B819B-787D-2FB9-F313-05E5CE1BEBD3}"/>
              </a:ext>
            </a:extLst>
          </p:cNvPr>
          <p:cNvSpPr txBox="1">
            <a:spLocks noChangeArrowheads="1"/>
          </p:cNvSpPr>
          <p:nvPr/>
        </p:nvSpPr>
        <p:spPr bwMode="auto">
          <a:xfrm rot="408567">
            <a:off x="7980364" y="4154488"/>
            <a:ext cx="131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four segments</a:t>
            </a:r>
            <a:endParaRPr lang="en-US" altLang="en-US" sz="1000">
              <a:latin typeface="Times New Roman" panose="02020603050405020304" pitchFamily="18" charset="0"/>
            </a:endParaRPr>
          </a:p>
        </p:txBody>
      </p:sp>
      <p:grpSp>
        <p:nvGrpSpPr>
          <p:cNvPr id="195606" name="Group 27">
            <a:extLst>
              <a:ext uri="{FF2B5EF4-FFF2-40B4-BE49-F238E27FC236}">
                <a16:creationId xmlns:a16="http://schemas.microsoft.com/office/drawing/2014/main" id="{FF2747DC-D49F-CF64-A711-5B8A9425C8B7}"/>
              </a:ext>
            </a:extLst>
          </p:cNvPr>
          <p:cNvGrpSpPr>
            <a:grpSpLocks/>
          </p:cNvGrpSpPr>
          <p:nvPr/>
        </p:nvGrpSpPr>
        <p:grpSpPr bwMode="auto">
          <a:xfrm>
            <a:off x="6880226" y="4173538"/>
            <a:ext cx="2519363" cy="652462"/>
            <a:chOff x="3954" y="2214"/>
            <a:chExt cx="1587" cy="411"/>
          </a:xfrm>
        </p:grpSpPr>
        <p:sp>
          <p:nvSpPr>
            <p:cNvPr id="195612" name="Line 28">
              <a:extLst>
                <a:ext uri="{FF2B5EF4-FFF2-40B4-BE49-F238E27FC236}">
                  <a16:creationId xmlns:a16="http://schemas.microsoft.com/office/drawing/2014/main" id="{C597643D-9AA4-8F35-FD93-4BB8F5EE651B}"/>
                </a:ext>
              </a:extLst>
            </p:cNvPr>
            <p:cNvSpPr>
              <a:spLocks noChangeShapeType="1"/>
            </p:cNvSpPr>
            <p:nvPr/>
          </p:nvSpPr>
          <p:spPr bwMode="auto">
            <a:xfrm>
              <a:off x="3963" y="221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13" name="Line 29">
              <a:extLst>
                <a:ext uri="{FF2B5EF4-FFF2-40B4-BE49-F238E27FC236}">
                  <a16:creationId xmlns:a16="http://schemas.microsoft.com/office/drawing/2014/main" id="{6C8D1070-73A0-FFCC-C71B-EDAD74D9988C}"/>
                </a:ext>
              </a:extLst>
            </p:cNvPr>
            <p:cNvSpPr>
              <a:spLocks noChangeShapeType="1"/>
            </p:cNvSpPr>
            <p:nvPr/>
          </p:nvSpPr>
          <p:spPr bwMode="auto">
            <a:xfrm>
              <a:off x="3954" y="227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14" name="Line 30">
              <a:extLst>
                <a:ext uri="{FF2B5EF4-FFF2-40B4-BE49-F238E27FC236}">
                  <a16:creationId xmlns:a16="http://schemas.microsoft.com/office/drawing/2014/main" id="{00E47D81-F6D1-FC4F-8875-82AD531B5836}"/>
                </a:ext>
              </a:extLst>
            </p:cNvPr>
            <p:cNvSpPr>
              <a:spLocks noChangeShapeType="1"/>
            </p:cNvSpPr>
            <p:nvPr/>
          </p:nvSpPr>
          <p:spPr bwMode="auto">
            <a:xfrm>
              <a:off x="3963" y="2340"/>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15" name="Line 31">
              <a:extLst>
                <a:ext uri="{FF2B5EF4-FFF2-40B4-BE49-F238E27FC236}">
                  <a16:creationId xmlns:a16="http://schemas.microsoft.com/office/drawing/2014/main" id="{354C08BF-E805-A4FA-4B87-028D8A90D5C3}"/>
                </a:ext>
              </a:extLst>
            </p:cNvPr>
            <p:cNvSpPr>
              <a:spLocks noChangeShapeType="1"/>
            </p:cNvSpPr>
            <p:nvPr/>
          </p:nvSpPr>
          <p:spPr bwMode="auto">
            <a:xfrm>
              <a:off x="3957" y="2403"/>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95607" name="Group 32">
            <a:extLst>
              <a:ext uri="{FF2B5EF4-FFF2-40B4-BE49-F238E27FC236}">
                <a16:creationId xmlns:a16="http://schemas.microsoft.com/office/drawing/2014/main" id="{36F442E8-04AD-BE7A-3848-4AE1E057D107}"/>
              </a:ext>
            </a:extLst>
          </p:cNvPr>
          <p:cNvGrpSpPr>
            <a:grpSpLocks/>
          </p:cNvGrpSpPr>
          <p:nvPr/>
        </p:nvGrpSpPr>
        <p:grpSpPr bwMode="auto">
          <a:xfrm flipV="1">
            <a:off x="7165975" y="4554539"/>
            <a:ext cx="2228850" cy="604837"/>
            <a:chOff x="3954" y="2214"/>
            <a:chExt cx="1587" cy="411"/>
          </a:xfrm>
        </p:grpSpPr>
        <p:sp>
          <p:nvSpPr>
            <p:cNvPr id="195608" name="Line 33">
              <a:extLst>
                <a:ext uri="{FF2B5EF4-FFF2-40B4-BE49-F238E27FC236}">
                  <a16:creationId xmlns:a16="http://schemas.microsoft.com/office/drawing/2014/main" id="{A3A08585-CB59-4C4C-9B55-F8D54FF87497}"/>
                </a:ext>
              </a:extLst>
            </p:cNvPr>
            <p:cNvSpPr>
              <a:spLocks noChangeShapeType="1"/>
            </p:cNvSpPr>
            <p:nvPr/>
          </p:nvSpPr>
          <p:spPr bwMode="auto">
            <a:xfrm>
              <a:off x="3963" y="221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9" name="Line 34">
              <a:extLst>
                <a:ext uri="{FF2B5EF4-FFF2-40B4-BE49-F238E27FC236}">
                  <a16:creationId xmlns:a16="http://schemas.microsoft.com/office/drawing/2014/main" id="{5DEA5E86-EA45-8208-BECA-C2124236DA3F}"/>
                </a:ext>
              </a:extLst>
            </p:cNvPr>
            <p:cNvSpPr>
              <a:spLocks noChangeShapeType="1"/>
            </p:cNvSpPr>
            <p:nvPr/>
          </p:nvSpPr>
          <p:spPr bwMode="auto">
            <a:xfrm>
              <a:off x="3954" y="227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10" name="Line 35">
              <a:extLst>
                <a:ext uri="{FF2B5EF4-FFF2-40B4-BE49-F238E27FC236}">
                  <a16:creationId xmlns:a16="http://schemas.microsoft.com/office/drawing/2014/main" id="{705BB19B-3E7C-1788-2A69-3DCDDDDA6644}"/>
                </a:ext>
              </a:extLst>
            </p:cNvPr>
            <p:cNvSpPr>
              <a:spLocks noChangeShapeType="1"/>
            </p:cNvSpPr>
            <p:nvPr/>
          </p:nvSpPr>
          <p:spPr bwMode="auto">
            <a:xfrm>
              <a:off x="3963" y="2340"/>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11" name="Line 36">
              <a:extLst>
                <a:ext uri="{FF2B5EF4-FFF2-40B4-BE49-F238E27FC236}">
                  <a16:creationId xmlns:a16="http://schemas.microsoft.com/office/drawing/2014/main" id="{FAFCFB5C-9D25-47BD-C89B-A8506A158FB8}"/>
                </a:ext>
              </a:extLst>
            </p:cNvPr>
            <p:cNvSpPr>
              <a:spLocks noChangeShapeType="1"/>
            </p:cNvSpPr>
            <p:nvPr/>
          </p:nvSpPr>
          <p:spPr bwMode="auto">
            <a:xfrm>
              <a:off x="3957" y="2403"/>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2">
            <a:extLst>
              <a:ext uri="{FF2B5EF4-FFF2-40B4-BE49-F238E27FC236}">
                <a16:creationId xmlns:a16="http://schemas.microsoft.com/office/drawing/2014/main" id="{B13B2563-D771-29E3-23DA-254AFE0889F8}"/>
              </a:ext>
            </a:extLst>
          </p:cNvPr>
          <p:cNvSpPr>
            <a:spLocks noGrp="1" noChangeArrowheads="1"/>
          </p:cNvSpPr>
          <p:nvPr>
            <p:ph type="title"/>
          </p:nvPr>
        </p:nvSpPr>
        <p:spPr/>
        <p:txBody>
          <a:bodyPr/>
          <a:lstStyle/>
          <a:p>
            <a:r>
              <a:rPr lang="en-US" altLang="en-US">
                <a:ea typeface="ＭＳ Ｐゴシック" panose="020B0600070205080204" pitchFamily="34" charset="-128"/>
              </a:rPr>
              <a:t>Congestion Avoidance</a:t>
            </a:r>
          </a:p>
        </p:txBody>
      </p:sp>
      <p:sp>
        <p:nvSpPr>
          <p:cNvPr id="196610" name="Rectangle 3">
            <a:extLst>
              <a:ext uri="{FF2B5EF4-FFF2-40B4-BE49-F238E27FC236}">
                <a16:creationId xmlns:a16="http://schemas.microsoft.com/office/drawing/2014/main" id="{C7B0EB91-4F5B-7D10-9979-DCFADF8FFD7F}"/>
              </a:ext>
            </a:extLst>
          </p:cNvPr>
          <p:cNvSpPr>
            <a:spLocks noGrp="1" noChangeArrowheads="1"/>
          </p:cNvSpPr>
          <p:nvPr>
            <p:ph type="body" idx="1"/>
          </p:nvPr>
        </p:nvSpPr>
        <p:spPr>
          <a:xfrm>
            <a:off x="838200" y="1724027"/>
            <a:ext cx="5257800" cy="4351338"/>
          </a:xfrm>
        </p:spPr>
        <p:txBody>
          <a:bodyPr/>
          <a:lstStyle/>
          <a:p>
            <a:r>
              <a:rPr lang="en-US" altLang="en-US" dirty="0">
                <a:ea typeface="ＭＳ Ｐゴシック" panose="020B0600070205080204" pitchFamily="34" charset="-128"/>
              </a:rPr>
              <a:t>Goal: increase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 by 1 MSS per RTT until congestion (loss)  is detected</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Conditions: when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 &gt; </a:t>
            </a: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and no loss occurs</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Actions: </a:t>
            </a:r>
            <a:r>
              <a:rPr lang="en-US" altLang="en-US" dirty="0" err="1">
                <a:solidFill>
                  <a:srgbClr val="FF0000"/>
                </a:solidFill>
                <a:ea typeface="ＭＳ Ｐゴシック" panose="020B0600070205080204" pitchFamily="34" charset="-128"/>
              </a:rPr>
              <a:t>cwnd</a:t>
            </a:r>
            <a:r>
              <a:rPr lang="en-US" altLang="en-US" dirty="0">
                <a:solidFill>
                  <a:srgbClr val="FF0000"/>
                </a:solidFill>
                <a:ea typeface="ＭＳ Ｐゴシック" panose="020B0600070205080204" pitchFamily="34" charset="-128"/>
              </a:rPr>
              <a:t> += (MSS/</a:t>
            </a:r>
            <a:r>
              <a:rPr lang="en-US" altLang="en-US" dirty="0" err="1">
                <a:solidFill>
                  <a:srgbClr val="FF0000"/>
                </a:solidFill>
                <a:ea typeface="ＭＳ Ｐゴシック" panose="020B0600070205080204" pitchFamily="34" charset="-128"/>
              </a:rPr>
              <a:t>cwnd</a:t>
            </a:r>
            <a:r>
              <a:rPr lang="en-US" altLang="en-US" dirty="0">
                <a:solidFill>
                  <a:srgbClr val="FF0000"/>
                </a:solidFill>
                <a:ea typeface="ＭＳ Ｐゴシック" panose="020B0600070205080204" pitchFamily="34" charset="-128"/>
              </a:rPr>
              <a:t>)*MSS (bytes)  </a:t>
            </a:r>
            <a:r>
              <a:rPr lang="en-US" altLang="en-US" dirty="0">
                <a:ea typeface="ＭＳ Ｐゴシック" panose="020B0600070205080204" pitchFamily="34" charset="-128"/>
              </a:rPr>
              <a:t>upon every incoming </a:t>
            </a:r>
            <a:r>
              <a:rPr lang="en-US" altLang="en-US" dirty="0">
                <a:solidFill>
                  <a:srgbClr val="BB0000"/>
                </a:solidFill>
                <a:ea typeface="ＭＳ Ｐゴシック" panose="020B0600070205080204" pitchFamily="34" charset="-128"/>
              </a:rPr>
              <a:t>non-duplicate ACK </a:t>
            </a:r>
          </a:p>
        </p:txBody>
      </p:sp>
      <p:sp>
        <p:nvSpPr>
          <p:cNvPr id="2" name="Line 6">
            <a:extLst>
              <a:ext uri="{FF2B5EF4-FFF2-40B4-BE49-F238E27FC236}">
                <a16:creationId xmlns:a16="http://schemas.microsoft.com/office/drawing/2014/main" id="{79E1B580-A53D-D5FF-DACF-BBF9A50E9C52}"/>
              </a:ext>
            </a:extLst>
          </p:cNvPr>
          <p:cNvSpPr>
            <a:spLocks noChangeShapeType="1"/>
          </p:cNvSpPr>
          <p:nvPr/>
        </p:nvSpPr>
        <p:spPr bwMode="auto">
          <a:xfrm>
            <a:off x="6884989" y="238760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3" name="Object 7">
            <a:extLst>
              <a:ext uri="{FF2B5EF4-FFF2-40B4-BE49-F238E27FC236}">
                <a16:creationId xmlns:a16="http://schemas.microsoft.com/office/drawing/2014/main" id="{9BCFB989-B5CD-51F8-14BC-BB1966224457}"/>
              </a:ext>
            </a:extLst>
          </p:cNvPr>
          <p:cNvGraphicFramePr>
            <a:graphicFrameLocks noChangeAspect="1"/>
          </p:cNvGraphicFramePr>
          <p:nvPr/>
        </p:nvGraphicFramePr>
        <p:xfrm>
          <a:off x="6477001" y="1752601"/>
          <a:ext cx="485775" cy="385763"/>
        </p:xfrm>
        <a:graphic>
          <a:graphicData uri="http://schemas.openxmlformats.org/presentationml/2006/ole">
            <mc:AlternateContent xmlns:mc="http://schemas.openxmlformats.org/markup-compatibility/2006">
              <mc:Choice xmlns:v="urn:schemas-microsoft-com:vml" Requires="v">
                <p:oleObj name="Clip" r:id="rId2" imgW="17462500" imgH="14478000" progId="MS_ClipArt_Gallery.2">
                  <p:embed/>
                </p:oleObj>
              </mc:Choice>
              <mc:Fallback>
                <p:oleObj name="Clip" r:id="rId2" imgW="17462500" imgH="14478000" progId="MS_ClipArt_Gallery.2">
                  <p:embed/>
                  <p:pic>
                    <p:nvPicPr>
                      <p:cNvPr id="195588" name="Object 7">
                        <a:extLst>
                          <a:ext uri="{FF2B5EF4-FFF2-40B4-BE49-F238E27FC236}">
                            <a16:creationId xmlns:a16="http://schemas.microsoft.com/office/drawing/2014/main" id="{73BA3920-5F98-C8FE-E190-D82031676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1752601"/>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4" name="Text Box 8">
            <a:extLst>
              <a:ext uri="{FF2B5EF4-FFF2-40B4-BE49-F238E27FC236}">
                <a16:creationId xmlns:a16="http://schemas.microsoft.com/office/drawing/2014/main" id="{F6DD9672-AC2A-C140-735B-AE2BCB17BF42}"/>
              </a:ext>
            </a:extLst>
          </p:cNvPr>
          <p:cNvSpPr txBox="1">
            <a:spLocks noChangeArrowheads="1"/>
          </p:cNvSpPr>
          <p:nvPr/>
        </p:nvSpPr>
        <p:spPr bwMode="auto">
          <a:xfrm>
            <a:off x="6886575" y="1752600"/>
            <a:ext cx="850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A</a:t>
            </a:r>
            <a:endParaRPr lang="en-US" altLang="en-US" sz="1000">
              <a:latin typeface="Times New Roman" panose="02020603050405020304" pitchFamily="18" charset="0"/>
            </a:endParaRPr>
          </a:p>
        </p:txBody>
      </p:sp>
      <p:sp>
        <p:nvSpPr>
          <p:cNvPr id="5" name="Text Box 9">
            <a:extLst>
              <a:ext uri="{FF2B5EF4-FFF2-40B4-BE49-F238E27FC236}">
                <a16:creationId xmlns:a16="http://schemas.microsoft.com/office/drawing/2014/main" id="{240888FD-BF45-F411-43C8-76A3320ECB79}"/>
              </a:ext>
            </a:extLst>
          </p:cNvPr>
          <p:cNvSpPr txBox="1">
            <a:spLocks noChangeArrowheads="1"/>
          </p:cNvSpPr>
          <p:nvPr/>
        </p:nvSpPr>
        <p:spPr bwMode="auto">
          <a:xfrm rot="408567">
            <a:off x="7889875" y="2354263"/>
            <a:ext cx="1212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one segment</a:t>
            </a:r>
            <a:endParaRPr lang="en-US" altLang="en-US" sz="1000">
              <a:latin typeface="Times New Roman" panose="02020603050405020304" pitchFamily="18" charset="0"/>
            </a:endParaRPr>
          </a:p>
        </p:txBody>
      </p:sp>
      <p:sp>
        <p:nvSpPr>
          <p:cNvPr id="6" name="Text Box 10">
            <a:extLst>
              <a:ext uri="{FF2B5EF4-FFF2-40B4-BE49-F238E27FC236}">
                <a16:creationId xmlns:a16="http://schemas.microsoft.com/office/drawing/2014/main" id="{C31E5F9A-CCC2-9E9C-EB2F-32D0D7B2A529}"/>
              </a:ext>
            </a:extLst>
          </p:cNvPr>
          <p:cNvSpPr txBox="1">
            <a:spLocks noChangeArrowheads="1"/>
          </p:cNvSpPr>
          <p:nvPr/>
        </p:nvSpPr>
        <p:spPr bwMode="auto">
          <a:xfrm rot="16200000">
            <a:off x="6439694" y="2590007"/>
            <a:ext cx="538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mic Sans MS" panose="030F0902030302020204" pitchFamily="66" charset="0"/>
              </a:rPr>
              <a:t>RTT</a:t>
            </a:r>
            <a:endParaRPr lang="en-US" altLang="en-US" sz="1000">
              <a:latin typeface="Times New Roman" panose="02020603050405020304" pitchFamily="18" charset="0"/>
            </a:endParaRPr>
          </a:p>
        </p:txBody>
      </p:sp>
      <p:graphicFrame>
        <p:nvGraphicFramePr>
          <p:cNvPr id="7" name="Object 11">
            <a:extLst>
              <a:ext uri="{FF2B5EF4-FFF2-40B4-BE49-F238E27FC236}">
                <a16:creationId xmlns:a16="http://schemas.microsoft.com/office/drawing/2014/main" id="{3A6D7D3B-94F8-E2B2-5F49-FD4067DB8571}"/>
              </a:ext>
            </a:extLst>
          </p:cNvPr>
          <p:cNvGraphicFramePr>
            <a:graphicFrameLocks noChangeAspect="1"/>
          </p:cNvGraphicFramePr>
          <p:nvPr/>
        </p:nvGraphicFramePr>
        <p:xfrm>
          <a:off x="9134476" y="1762126"/>
          <a:ext cx="485775" cy="385763"/>
        </p:xfrm>
        <a:graphic>
          <a:graphicData uri="http://schemas.openxmlformats.org/presentationml/2006/ole">
            <mc:AlternateContent xmlns:mc="http://schemas.openxmlformats.org/markup-compatibility/2006">
              <mc:Choice xmlns:v="urn:schemas-microsoft-com:vml" Requires="v">
                <p:oleObj name="Clip" r:id="rId4" imgW="17462500" imgH="14478000" progId="MS_ClipArt_Gallery.2">
                  <p:embed/>
                </p:oleObj>
              </mc:Choice>
              <mc:Fallback>
                <p:oleObj name="Clip" r:id="rId4" imgW="17462500" imgH="14478000" progId="MS_ClipArt_Gallery.2">
                  <p:embed/>
                  <p:pic>
                    <p:nvPicPr>
                      <p:cNvPr id="195592" name="Object 11">
                        <a:extLst>
                          <a:ext uri="{FF2B5EF4-FFF2-40B4-BE49-F238E27FC236}">
                            <a16:creationId xmlns:a16="http://schemas.microsoft.com/office/drawing/2014/main" id="{A5CEF1E1-1E05-8041-D659-B8332D1A04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34476" y="1762126"/>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8" name="Text Box 12">
            <a:extLst>
              <a:ext uri="{FF2B5EF4-FFF2-40B4-BE49-F238E27FC236}">
                <a16:creationId xmlns:a16="http://schemas.microsoft.com/office/drawing/2014/main" id="{4E1B89C7-B023-36EA-D166-3EC0803749A5}"/>
              </a:ext>
            </a:extLst>
          </p:cNvPr>
          <p:cNvSpPr txBox="1">
            <a:spLocks noChangeArrowheads="1"/>
          </p:cNvSpPr>
          <p:nvPr/>
        </p:nvSpPr>
        <p:spPr bwMode="auto">
          <a:xfrm>
            <a:off x="8410576" y="1771650"/>
            <a:ext cx="830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B</a:t>
            </a:r>
            <a:endParaRPr lang="en-US" altLang="en-US" sz="1000">
              <a:latin typeface="Times New Roman" panose="02020603050405020304" pitchFamily="18" charset="0"/>
            </a:endParaRPr>
          </a:p>
        </p:txBody>
      </p:sp>
      <p:sp>
        <p:nvSpPr>
          <p:cNvPr id="9" name="Line 13">
            <a:extLst>
              <a:ext uri="{FF2B5EF4-FFF2-40B4-BE49-F238E27FC236}">
                <a16:creationId xmlns:a16="http://schemas.microsoft.com/office/drawing/2014/main" id="{59094FDD-4DEE-267C-F9A2-7D67BAE23D78}"/>
              </a:ext>
            </a:extLst>
          </p:cNvPr>
          <p:cNvSpPr>
            <a:spLocks noChangeShapeType="1"/>
          </p:cNvSpPr>
          <p:nvPr/>
        </p:nvSpPr>
        <p:spPr bwMode="auto">
          <a:xfrm>
            <a:off x="6880225" y="22018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 name="Line 14">
            <a:extLst>
              <a:ext uri="{FF2B5EF4-FFF2-40B4-BE49-F238E27FC236}">
                <a16:creationId xmlns:a16="http://schemas.microsoft.com/office/drawing/2014/main" id="{70AEF297-1A69-13BF-3D91-1571F4369F6F}"/>
              </a:ext>
            </a:extLst>
          </p:cNvPr>
          <p:cNvSpPr>
            <a:spLocks noChangeShapeType="1"/>
          </p:cNvSpPr>
          <p:nvPr/>
        </p:nvSpPr>
        <p:spPr bwMode="auto">
          <a:xfrm>
            <a:off x="9394825" y="22399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15">
            <a:extLst>
              <a:ext uri="{FF2B5EF4-FFF2-40B4-BE49-F238E27FC236}">
                <a16:creationId xmlns:a16="http://schemas.microsoft.com/office/drawing/2014/main" id="{97BB7A90-1336-CF1C-C6ED-2C383EF32551}"/>
              </a:ext>
            </a:extLst>
          </p:cNvPr>
          <p:cNvSpPr>
            <a:spLocks noChangeShapeType="1"/>
          </p:cNvSpPr>
          <p:nvPr/>
        </p:nvSpPr>
        <p:spPr bwMode="auto">
          <a:xfrm flipH="1" flipV="1">
            <a:off x="6699251" y="2373314"/>
            <a:ext cx="4763"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 name="Line 16">
            <a:extLst>
              <a:ext uri="{FF2B5EF4-FFF2-40B4-BE49-F238E27FC236}">
                <a16:creationId xmlns:a16="http://schemas.microsoft.com/office/drawing/2014/main" id="{C9BFF8D5-0DCA-0DF1-0979-FEE9CA117696}"/>
              </a:ext>
            </a:extLst>
          </p:cNvPr>
          <p:cNvSpPr>
            <a:spLocks noChangeShapeType="1"/>
          </p:cNvSpPr>
          <p:nvPr/>
        </p:nvSpPr>
        <p:spPr bwMode="auto">
          <a:xfrm>
            <a:off x="6708776" y="2935289"/>
            <a:ext cx="4763" cy="2238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17">
            <a:extLst>
              <a:ext uri="{FF2B5EF4-FFF2-40B4-BE49-F238E27FC236}">
                <a16:creationId xmlns:a16="http://schemas.microsoft.com/office/drawing/2014/main" id="{0BF65C49-C4DD-7D59-3D19-B358448A5C97}"/>
              </a:ext>
            </a:extLst>
          </p:cNvPr>
          <p:cNvSpPr>
            <a:spLocks noChangeShapeType="1"/>
          </p:cNvSpPr>
          <p:nvPr/>
        </p:nvSpPr>
        <p:spPr bwMode="auto">
          <a:xfrm flipV="1">
            <a:off x="6861176" y="2792414"/>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4" name="Group 18">
            <a:extLst>
              <a:ext uri="{FF2B5EF4-FFF2-40B4-BE49-F238E27FC236}">
                <a16:creationId xmlns:a16="http://schemas.microsoft.com/office/drawing/2014/main" id="{36A4C7F2-79E0-AEC0-5D25-5834C4C85384}"/>
              </a:ext>
            </a:extLst>
          </p:cNvPr>
          <p:cNvGrpSpPr>
            <a:grpSpLocks/>
          </p:cNvGrpSpPr>
          <p:nvPr/>
        </p:nvGrpSpPr>
        <p:grpSpPr bwMode="auto">
          <a:xfrm>
            <a:off x="9088438" y="5538788"/>
            <a:ext cx="658812" cy="366712"/>
            <a:chOff x="3304" y="3530"/>
            <a:chExt cx="415" cy="231"/>
          </a:xfrm>
        </p:grpSpPr>
        <p:sp>
          <p:nvSpPr>
            <p:cNvPr id="15" name="Rectangle 19">
              <a:extLst>
                <a:ext uri="{FF2B5EF4-FFF2-40B4-BE49-F238E27FC236}">
                  <a16:creationId xmlns:a16="http://schemas.microsoft.com/office/drawing/2014/main" id="{50E58D7F-559E-A9F4-5323-6925E9281F13}"/>
                </a:ext>
              </a:extLst>
            </p:cNvPr>
            <p:cNvSpPr>
              <a:spLocks noChangeArrowheads="1"/>
            </p:cNvSpPr>
            <p:nvPr/>
          </p:nvSpPr>
          <p:spPr bwMode="auto">
            <a:xfrm>
              <a:off x="3342" y="3576"/>
              <a:ext cx="324" cy="1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 name="Text Box 20">
              <a:extLst>
                <a:ext uri="{FF2B5EF4-FFF2-40B4-BE49-F238E27FC236}">
                  <a16:creationId xmlns:a16="http://schemas.microsoft.com/office/drawing/2014/main" id="{1EF5E0BD-8F90-F171-1E4C-F69D5D065E48}"/>
                </a:ext>
              </a:extLst>
            </p:cNvPr>
            <p:cNvSpPr txBox="1">
              <a:spLocks noChangeArrowheads="1"/>
            </p:cNvSpPr>
            <p:nvPr/>
          </p:nvSpPr>
          <p:spPr bwMode="auto">
            <a:xfrm>
              <a:off x="3304" y="3530"/>
              <a:ext cx="4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Comic Sans MS" panose="030F0902030302020204" pitchFamily="66" charset="0"/>
                </a:rPr>
                <a:t>time</a:t>
              </a:r>
              <a:endParaRPr lang="en-US" altLang="en-US" sz="1000">
                <a:latin typeface="Times New Roman" panose="02020603050405020304" pitchFamily="18" charset="0"/>
              </a:endParaRPr>
            </a:p>
          </p:txBody>
        </p:sp>
      </p:grpSp>
      <p:sp>
        <p:nvSpPr>
          <p:cNvPr id="17" name="Line 21">
            <a:extLst>
              <a:ext uri="{FF2B5EF4-FFF2-40B4-BE49-F238E27FC236}">
                <a16:creationId xmlns:a16="http://schemas.microsoft.com/office/drawing/2014/main" id="{027E45B3-1056-D9CB-668A-D5CEDC2B4BA3}"/>
              </a:ext>
            </a:extLst>
          </p:cNvPr>
          <p:cNvSpPr>
            <a:spLocks noChangeShapeType="1"/>
          </p:cNvSpPr>
          <p:nvPr/>
        </p:nvSpPr>
        <p:spPr bwMode="auto">
          <a:xfrm>
            <a:off x="6889751" y="316865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22">
            <a:extLst>
              <a:ext uri="{FF2B5EF4-FFF2-40B4-BE49-F238E27FC236}">
                <a16:creationId xmlns:a16="http://schemas.microsoft.com/office/drawing/2014/main" id="{8A3E3304-BD45-D799-E584-004B7FD57FA9}"/>
              </a:ext>
            </a:extLst>
          </p:cNvPr>
          <p:cNvSpPr>
            <a:spLocks noChangeShapeType="1"/>
          </p:cNvSpPr>
          <p:nvPr/>
        </p:nvSpPr>
        <p:spPr bwMode="auto">
          <a:xfrm>
            <a:off x="6884989" y="3254376"/>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23">
            <a:extLst>
              <a:ext uri="{FF2B5EF4-FFF2-40B4-BE49-F238E27FC236}">
                <a16:creationId xmlns:a16="http://schemas.microsoft.com/office/drawing/2014/main" id="{637C3FC2-F362-F263-A53B-4A87040FA184}"/>
              </a:ext>
            </a:extLst>
          </p:cNvPr>
          <p:cNvSpPr>
            <a:spLocks noChangeShapeType="1"/>
          </p:cNvSpPr>
          <p:nvPr/>
        </p:nvSpPr>
        <p:spPr bwMode="auto">
          <a:xfrm flipV="1">
            <a:off x="6884989" y="3778250"/>
            <a:ext cx="2528887" cy="3619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24">
            <a:extLst>
              <a:ext uri="{FF2B5EF4-FFF2-40B4-BE49-F238E27FC236}">
                <a16:creationId xmlns:a16="http://schemas.microsoft.com/office/drawing/2014/main" id="{64FBE8B8-8DCA-912D-7878-17AD0E710DAC}"/>
              </a:ext>
            </a:extLst>
          </p:cNvPr>
          <p:cNvSpPr>
            <a:spLocks noChangeShapeType="1"/>
          </p:cNvSpPr>
          <p:nvPr/>
        </p:nvSpPr>
        <p:spPr bwMode="auto">
          <a:xfrm flipV="1">
            <a:off x="6882606" y="3922378"/>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25">
            <a:extLst>
              <a:ext uri="{FF2B5EF4-FFF2-40B4-BE49-F238E27FC236}">
                <a16:creationId xmlns:a16="http://schemas.microsoft.com/office/drawing/2014/main" id="{8042AE56-509A-7B98-0619-9BD73801AE6E}"/>
              </a:ext>
            </a:extLst>
          </p:cNvPr>
          <p:cNvSpPr txBox="1">
            <a:spLocks noChangeArrowheads="1"/>
          </p:cNvSpPr>
          <p:nvPr/>
        </p:nvSpPr>
        <p:spPr bwMode="auto">
          <a:xfrm rot="408567">
            <a:off x="7888288" y="3140075"/>
            <a:ext cx="12811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two segments</a:t>
            </a:r>
            <a:endParaRPr lang="en-US" altLang="en-US" sz="1000">
              <a:latin typeface="Times New Roman" panose="02020603050405020304" pitchFamily="18" charset="0"/>
            </a:endParaRPr>
          </a:p>
        </p:txBody>
      </p:sp>
      <p:sp>
        <p:nvSpPr>
          <p:cNvPr id="22" name="Text Box 26">
            <a:extLst>
              <a:ext uri="{FF2B5EF4-FFF2-40B4-BE49-F238E27FC236}">
                <a16:creationId xmlns:a16="http://schemas.microsoft.com/office/drawing/2014/main" id="{3F8C5106-8F00-2006-EBE3-F5544CD42D9A}"/>
              </a:ext>
            </a:extLst>
          </p:cNvPr>
          <p:cNvSpPr txBox="1">
            <a:spLocks noChangeArrowheads="1"/>
          </p:cNvSpPr>
          <p:nvPr/>
        </p:nvSpPr>
        <p:spPr bwMode="auto">
          <a:xfrm>
            <a:off x="8222433" y="3992360"/>
            <a:ext cx="9605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solidFill>
                  <a:srgbClr val="0000A3"/>
                </a:solidFill>
                <a:latin typeface="Arial" panose="020B0604020202020204" pitchFamily="34" charset="0"/>
              </a:rPr>
              <a:t>THREE </a:t>
            </a:r>
          </a:p>
          <a:p>
            <a:pPr algn="ctr">
              <a:lnSpc>
                <a:spcPct val="100000"/>
              </a:lnSpc>
              <a:spcBef>
                <a:spcPct val="0"/>
              </a:spcBef>
              <a:buClrTx/>
              <a:buSzTx/>
              <a:buFontTx/>
              <a:buNone/>
            </a:pPr>
            <a:r>
              <a:rPr lang="en-US" altLang="en-US" sz="1400" dirty="0">
                <a:solidFill>
                  <a:srgbClr val="0000A3"/>
                </a:solidFill>
                <a:latin typeface="Arial" panose="020B0604020202020204" pitchFamily="34" charset="0"/>
              </a:rPr>
              <a:t>segments</a:t>
            </a:r>
            <a:endParaRPr lang="en-US" altLang="en-US" sz="1000" dirty="0">
              <a:solidFill>
                <a:srgbClr val="0000A3"/>
              </a:solidFill>
              <a:latin typeface="Times New Roman" panose="02020603050405020304" pitchFamily="18" charset="0"/>
            </a:endParaRPr>
          </a:p>
        </p:txBody>
      </p:sp>
      <p:grpSp>
        <p:nvGrpSpPr>
          <p:cNvPr id="23" name="Group 27">
            <a:extLst>
              <a:ext uri="{FF2B5EF4-FFF2-40B4-BE49-F238E27FC236}">
                <a16:creationId xmlns:a16="http://schemas.microsoft.com/office/drawing/2014/main" id="{37215209-2957-8594-E035-C327B2894F0E}"/>
              </a:ext>
            </a:extLst>
          </p:cNvPr>
          <p:cNvGrpSpPr>
            <a:grpSpLocks/>
          </p:cNvGrpSpPr>
          <p:nvPr/>
        </p:nvGrpSpPr>
        <p:grpSpPr bwMode="auto">
          <a:xfrm>
            <a:off x="6880226" y="4173541"/>
            <a:ext cx="2519363" cy="552450"/>
            <a:chOff x="3954" y="2214"/>
            <a:chExt cx="1587" cy="348"/>
          </a:xfrm>
        </p:grpSpPr>
        <p:sp>
          <p:nvSpPr>
            <p:cNvPr id="24" name="Line 28">
              <a:extLst>
                <a:ext uri="{FF2B5EF4-FFF2-40B4-BE49-F238E27FC236}">
                  <a16:creationId xmlns:a16="http://schemas.microsoft.com/office/drawing/2014/main" id="{6E1DDC51-AA97-F7B1-45FC-C2D0742B43AD}"/>
                </a:ext>
              </a:extLst>
            </p:cNvPr>
            <p:cNvSpPr>
              <a:spLocks noChangeShapeType="1"/>
            </p:cNvSpPr>
            <p:nvPr/>
          </p:nvSpPr>
          <p:spPr bwMode="auto">
            <a:xfrm>
              <a:off x="3963" y="2214"/>
              <a:ext cx="1578" cy="222"/>
            </a:xfrm>
            <a:prstGeom prst="line">
              <a:avLst/>
            </a:prstGeom>
            <a:noFill/>
            <a:ln w="28575">
              <a:solidFill>
                <a:srgbClr val="0000A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29">
              <a:extLst>
                <a:ext uri="{FF2B5EF4-FFF2-40B4-BE49-F238E27FC236}">
                  <a16:creationId xmlns:a16="http://schemas.microsoft.com/office/drawing/2014/main" id="{F44CBFD3-7271-2B08-15AB-C15A5BCE2861}"/>
                </a:ext>
              </a:extLst>
            </p:cNvPr>
            <p:cNvSpPr>
              <a:spLocks noChangeShapeType="1"/>
            </p:cNvSpPr>
            <p:nvPr/>
          </p:nvSpPr>
          <p:spPr bwMode="auto">
            <a:xfrm>
              <a:off x="3954" y="2274"/>
              <a:ext cx="1578" cy="222"/>
            </a:xfrm>
            <a:prstGeom prst="line">
              <a:avLst/>
            </a:prstGeom>
            <a:noFill/>
            <a:ln w="28575">
              <a:solidFill>
                <a:srgbClr val="0000A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 name="Line 30">
              <a:extLst>
                <a:ext uri="{FF2B5EF4-FFF2-40B4-BE49-F238E27FC236}">
                  <a16:creationId xmlns:a16="http://schemas.microsoft.com/office/drawing/2014/main" id="{E98ACABE-B5C5-36D5-C09F-C47407625085}"/>
                </a:ext>
              </a:extLst>
            </p:cNvPr>
            <p:cNvSpPr>
              <a:spLocks noChangeShapeType="1"/>
            </p:cNvSpPr>
            <p:nvPr/>
          </p:nvSpPr>
          <p:spPr bwMode="auto">
            <a:xfrm>
              <a:off x="3963" y="2340"/>
              <a:ext cx="1578" cy="222"/>
            </a:xfrm>
            <a:prstGeom prst="line">
              <a:avLst/>
            </a:prstGeom>
            <a:noFill/>
            <a:ln w="28575">
              <a:solidFill>
                <a:srgbClr val="0000A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8" name="Group 32">
            <a:extLst>
              <a:ext uri="{FF2B5EF4-FFF2-40B4-BE49-F238E27FC236}">
                <a16:creationId xmlns:a16="http://schemas.microsoft.com/office/drawing/2014/main" id="{A7A32E6D-D72E-858C-05D8-A13803A6EBCC}"/>
              </a:ext>
            </a:extLst>
          </p:cNvPr>
          <p:cNvGrpSpPr>
            <a:grpSpLocks/>
          </p:cNvGrpSpPr>
          <p:nvPr/>
        </p:nvGrpSpPr>
        <p:grpSpPr bwMode="auto">
          <a:xfrm flipV="1">
            <a:off x="7165975" y="4554536"/>
            <a:ext cx="2228850" cy="516540"/>
            <a:chOff x="3954" y="2274"/>
            <a:chExt cx="1587" cy="351"/>
          </a:xfrm>
        </p:grpSpPr>
        <p:sp>
          <p:nvSpPr>
            <p:cNvPr id="30" name="Line 34">
              <a:extLst>
                <a:ext uri="{FF2B5EF4-FFF2-40B4-BE49-F238E27FC236}">
                  <a16:creationId xmlns:a16="http://schemas.microsoft.com/office/drawing/2014/main" id="{BC695524-DD10-E5BD-701F-9F2AA3817FEF}"/>
                </a:ext>
              </a:extLst>
            </p:cNvPr>
            <p:cNvSpPr>
              <a:spLocks noChangeShapeType="1"/>
            </p:cNvSpPr>
            <p:nvPr/>
          </p:nvSpPr>
          <p:spPr bwMode="auto">
            <a:xfrm>
              <a:off x="3954" y="2274"/>
              <a:ext cx="1578" cy="222"/>
            </a:xfrm>
            <a:prstGeom prst="line">
              <a:avLst/>
            </a:prstGeom>
            <a:noFill/>
            <a:ln w="28575">
              <a:solidFill>
                <a:srgbClr val="0000A3"/>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1" name="Line 35">
              <a:extLst>
                <a:ext uri="{FF2B5EF4-FFF2-40B4-BE49-F238E27FC236}">
                  <a16:creationId xmlns:a16="http://schemas.microsoft.com/office/drawing/2014/main" id="{6D0714B0-C1B0-51A8-0C0E-3821FFC0E9B9}"/>
                </a:ext>
              </a:extLst>
            </p:cNvPr>
            <p:cNvSpPr>
              <a:spLocks noChangeShapeType="1"/>
            </p:cNvSpPr>
            <p:nvPr/>
          </p:nvSpPr>
          <p:spPr bwMode="auto">
            <a:xfrm>
              <a:off x="3963" y="2340"/>
              <a:ext cx="1578" cy="222"/>
            </a:xfrm>
            <a:prstGeom prst="line">
              <a:avLst/>
            </a:prstGeom>
            <a:noFill/>
            <a:ln w="28575">
              <a:solidFill>
                <a:srgbClr val="0000A3"/>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2" name="Line 36">
              <a:extLst>
                <a:ext uri="{FF2B5EF4-FFF2-40B4-BE49-F238E27FC236}">
                  <a16:creationId xmlns:a16="http://schemas.microsoft.com/office/drawing/2014/main" id="{B590CEEC-B47C-B858-A65B-DF8BED34D8B2}"/>
                </a:ext>
              </a:extLst>
            </p:cNvPr>
            <p:cNvSpPr>
              <a:spLocks noChangeShapeType="1"/>
            </p:cNvSpPr>
            <p:nvPr/>
          </p:nvSpPr>
          <p:spPr bwMode="auto">
            <a:xfrm>
              <a:off x="3957" y="2403"/>
              <a:ext cx="1578" cy="222"/>
            </a:xfrm>
            <a:prstGeom prst="line">
              <a:avLst/>
            </a:prstGeom>
            <a:noFill/>
            <a:ln w="28575">
              <a:solidFill>
                <a:srgbClr val="0000A3"/>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Title 1">
            <a:extLst>
              <a:ext uri="{FF2B5EF4-FFF2-40B4-BE49-F238E27FC236}">
                <a16:creationId xmlns:a16="http://schemas.microsoft.com/office/drawing/2014/main" id="{BBC734ED-47AD-B04C-9B02-54D82DCDC0C4}"/>
              </a:ext>
            </a:extLst>
          </p:cNvPr>
          <p:cNvSpPr>
            <a:spLocks noGrp="1" noChangeArrowheads="1"/>
          </p:cNvSpPr>
          <p:nvPr>
            <p:ph type="title"/>
          </p:nvPr>
        </p:nvSpPr>
        <p:spPr>
          <a:xfrm>
            <a:off x="838200" y="33805"/>
            <a:ext cx="10515600" cy="894622"/>
          </a:xfrm>
        </p:spPr>
        <p:txBody>
          <a:bodyPr/>
          <a:lstStyle/>
          <a:p>
            <a:r>
              <a:rPr lang="en-US" altLang="en-US" dirty="0">
                <a:ea typeface="ＭＳ Ｐゴシック" panose="020B0600070205080204" pitchFamily="34" charset="-128"/>
              </a:rPr>
              <a:t>TCP Congestion Control</a:t>
            </a:r>
          </a:p>
        </p:txBody>
      </p:sp>
      <p:graphicFrame>
        <p:nvGraphicFramePr>
          <p:cNvPr id="7" name="Table 6">
            <a:extLst>
              <a:ext uri="{FF2B5EF4-FFF2-40B4-BE49-F238E27FC236}">
                <a16:creationId xmlns:a16="http://schemas.microsoft.com/office/drawing/2014/main" id="{28B9BBA2-74FC-244F-A37A-96E72FB3B2EB}"/>
              </a:ext>
            </a:extLst>
          </p:cNvPr>
          <p:cNvGraphicFramePr>
            <a:graphicFrameLocks noGrp="1"/>
          </p:cNvGraphicFramePr>
          <p:nvPr>
            <p:extLst>
              <p:ext uri="{D42A27DB-BD31-4B8C-83A1-F6EECF244321}">
                <p14:modId xmlns:p14="http://schemas.microsoft.com/office/powerpoint/2010/main" val="3069956897"/>
              </p:ext>
            </p:extLst>
          </p:nvPr>
        </p:nvGraphicFramePr>
        <p:xfrm>
          <a:off x="1038469" y="951927"/>
          <a:ext cx="10115061" cy="5673724"/>
        </p:xfrm>
        <a:graphic>
          <a:graphicData uri="http://schemas.openxmlformats.org/drawingml/2006/table">
            <a:tbl>
              <a:tblPr/>
              <a:tblGrid>
                <a:gridCol w="1552720">
                  <a:extLst>
                    <a:ext uri="{9D8B030D-6E8A-4147-A177-3AD203B41FA5}">
                      <a16:colId xmlns:a16="http://schemas.microsoft.com/office/drawing/2014/main" val="20000"/>
                    </a:ext>
                  </a:extLst>
                </a:gridCol>
                <a:gridCol w="2353256">
                  <a:extLst>
                    <a:ext uri="{9D8B030D-6E8A-4147-A177-3AD203B41FA5}">
                      <a16:colId xmlns:a16="http://schemas.microsoft.com/office/drawing/2014/main" val="20001"/>
                    </a:ext>
                  </a:extLst>
                </a:gridCol>
                <a:gridCol w="2917392">
                  <a:extLst>
                    <a:ext uri="{9D8B030D-6E8A-4147-A177-3AD203B41FA5}">
                      <a16:colId xmlns:a16="http://schemas.microsoft.com/office/drawing/2014/main" val="20002"/>
                    </a:ext>
                  </a:extLst>
                </a:gridCol>
                <a:gridCol w="3291693">
                  <a:extLst>
                    <a:ext uri="{9D8B030D-6E8A-4147-A177-3AD203B41FA5}">
                      <a16:colId xmlns:a16="http://schemas.microsoft.com/office/drawing/2014/main" val="20003"/>
                    </a:ext>
                  </a:extLst>
                </a:gridCol>
              </a:tblGrid>
              <a:tr h="35079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Algoritms</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condition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Design </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action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9365">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Slow Start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&lt;=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doubles per RTT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C00000"/>
                          </a:solidFill>
                          <a:effectLst/>
                          <a:latin typeface="Calibri" charset="0"/>
                          <a:ea typeface="ＭＳ Ｐゴシック" charset="-128"/>
                        </a:rPr>
                        <a:t>cwnd</a:t>
                      </a:r>
                      <a:r>
                        <a:rPr kumimoji="0" lang="en-US" altLang="en-US" sz="2000" b="0" i="0" u="none" strike="noStrike" cap="none" normalizeH="0" baseline="0" dirty="0">
                          <a:ln>
                            <a:noFill/>
                          </a:ln>
                          <a:solidFill>
                            <a:srgbClr val="C00000"/>
                          </a:solidFill>
                          <a:effectLst/>
                          <a:latin typeface="Calibri" charset="0"/>
                          <a:ea typeface="ＭＳ Ｐゴシック" charset="-128"/>
                        </a:rPr>
                        <a:t>+=1MSS </a:t>
                      </a:r>
                      <a:r>
                        <a:rPr kumimoji="0" lang="en-US" altLang="en-US" sz="2000" b="0" i="0" u="none" strike="noStrike" cap="none" normalizeH="0" baseline="0" dirty="0">
                          <a:ln>
                            <a:noFill/>
                          </a:ln>
                          <a:solidFill>
                            <a:schemeClr val="tx1"/>
                          </a:solidFill>
                          <a:effectLst/>
                          <a:latin typeface="Calibri" charset="0"/>
                          <a:ea typeface="ＭＳ Ｐゴシック" charset="-128"/>
                        </a:rPr>
                        <a:t>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extLst>
                  <a:ext uri="{0D108BD9-81ED-4DB2-BD59-A6C34878D82A}">
                    <a16:rowId xmlns:a16="http://schemas.microsoft.com/office/drawing/2014/main" val="10001"/>
                  </a:ext>
                </a:extLst>
              </a:tr>
              <a:tr h="701588">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Congestion Avoidance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&gt;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per RTT  (additive increase)</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C00000"/>
                          </a:solidFill>
                          <a:effectLst/>
                          <a:latin typeface="Calibri" charset="0"/>
                          <a:ea typeface="ＭＳ Ｐゴシック" charset="-128"/>
                        </a:rPr>
                        <a:t>cwnd</a:t>
                      </a:r>
                      <a:r>
                        <a:rPr kumimoji="0" lang="en-US" altLang="en-US" sz="2000" b="0" i="0" u="none" strike="noStrike" cap="none" normalizeH="0" baseline="0" dirty="0">
                          <a:ln>
                            <a:noFill/>
                          </a:ln>
                          <a:solidFill>
                            <a:srgbClr val="C00000"/>
                          </a:solidFill>
                          <a:effectLst/>
                          <a:latin typeface="Calibri" charset="0"/>
                          <a:ea typeface="ＭＳ Ｐゴシック" charset="-128"/>
                        </a:rPr>
                        <a:t>+=(MSS/</a:t>
                      </a:r>
                      <a:r>
                        <a:rPr kumimoji="0" lang="en-US" altLang="en-US" sz="2000" b="0" i="0" u="none" strike="noStrike" cap="none" normalizeH="0" baseline="0" dirty="0" err="1">
                          <a:ln>
                            <a:noFill/>
                          </a:ln>
                          <a:solidFill>
                            <a:srgbClr val="C00000"/>
                          </a:solidFill>
                          <a:effectLst/>
                          <a:latin typeface="Calibri" charset="0"/>
                          <a:ea typeface="ＭＳ Ｐゴシック" charset="-128"/>
                        </a:rPr>
                        <a:t>cwnd</a:t>
                      </a:r>
                      <a:r>
                        <a:rPr kumimoji="0" lang="en-US" altLang="en-US" sz="2000" b="0" i="0" u="none" strike="noStrike" cap="none" normalizeH="0" baseline="0" dirty="0">
                          <a:ln>
                            <a:noFill/>
                          </a:ln>
                          <a:solidFill>
                            <a:srgbClr val="C00000"/>
                          </a:solidFill>
                          <a:effectLst/>
                          <a:latin typeface="Calibri" charset="0"/>
                          <a:ea typeface="ＭＳ Ｐゴシック" charset="-128"/>
                        </a:rPr>
                        <a:t>) * MSS </a:t>
                      </a:r>
                      <a:r>
                        <a:rPr kumimoji="0" lang="en-US" altLang="en-US" sz="2000" b="0" i="0" u="none" strike="noStrike" cap="none" normalizeH="0" baseline="0" dirty="0">
                          <a:ln>
                            <a:noFill/>
                          </a:ln>
                          <a:solidFill>
                            <a:schemeClr val="tx1"/>
                          </a:solidFill>
                          <a:effectLst/>
                          <a:latin typeface="Calibri" charset="0"/>
                          <a:ea typeface="ＭＳ Ｐゴシック" charset="-128"/>
                        </a:rPr>
                        <a:t>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fast retransmit</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3 duplicate ACK</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bg1">
                              <a:lumMod val="75000"/>
                            </a:schemeClr>
                          </a:solidFill>
                          <a:effectLst/>
                          <a:latin typeface="Calibri" charset="0"/>
                          <a:ea typeface="ＭＳ Ｐゴシック" charset="-128"/>
                        </a:rPr>
                        <a:t>reduce the cwnd by half (multicative decreasing)</a:t>
                      </a:r>
                      <a:endParaRPr kumimoji="0" lang="en-US" altLang="en-US" sz="2000" b="0" i="0" u="none" strike="noStrike" cap="none" normalizeH="0" baseline="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ssthresh</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 max(</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/2,2MSS)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ssthresh</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+ 3 MSS;</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retx</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3"/>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bg1">
                              <a:lumMod val="75000"/>
                            </a:schemeClr>
                          </a:solidFill>
                          <a:effectLst/>
                          <a:latin typeface="Calibri" charset="0"/>
                          <a:ea typeface="ＭＳ Ｐゴシック" charset="-128"/>
                        </a:rPr>
                        <a:t>fast recovery</a:t>
                      </a:r>
                      <a:endParaRPr kumimoji="0" lang="en-US" altLang="en-US" sz="2000" b="0" i="0" u="none" strike="noStrike" cap="none" normalizeH="0" baseline="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receiving a new ACK after fast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retx</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finish the 1/2 reduction of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in fast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retx</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/fast recovery</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ssthresh</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tx</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if allowed by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108730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bg1">
                              <a:lumMod val="75000"/>
                            </a:schemeClr>
                          </a:solidFill>
                          <a:effectLst/>
                          <a:latin typeface="Calibri" charset="0"/>
                          <a:ea typeface="ＭＳ Ｐゴシック" charset="-128"/>
                        </a:rPr>
                        <a:t> </a:t>
                      </a:r>
                      <a:endParaRPr kumimoji="0" lang="en-US" altLang="en-US" sz="2000" b="0" i="0" u="none" strike="noStrike" cap="none" normalizeH="0" baseline="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bg1">
                              <a:lumMod val="75000"/>
                            </a:schemeClr>
                          </a:solidFill>
                          <a:effectLst/>
                          <a:latin typeface="Calibri" charset="0"/>
                          <a:ea typeface="ＭＳ Ｐゴシック" charset="-128"/>
                        </a:rPr>
                        <a:t>upon a dup ACK after fast retx </a:t>
                      </a:r>
                      <a:r>
                        <a:rPr kumimoji="0" lang="en-US" altLang="en-US" sz="1800" b="0" i="0" u="none" strike="noStrike" cap="none" normalizeH="0" baseline="0">
                          <a:ln>
                            <a:noFill/>
                          </a:ln>
                          <a:solidFill>
                            <a:schemeClr val="bg1">
                              <a:lumMod val="75000"/>
                            </a:schemeClr>
                          </a:solidFill>
                          <a:effectLst/>
                          <a:latin typeface="Calibri" charset="0"/>
                          <a:ea typeface="ＭＳ Ｐゴシック" charset="-128"/>
                        </a:rPr>
                        <a:t>before fast recovery</a:t>
                      </a:r>
                      <a:endParaRPr kumimoji="0" lang="en-US" altLang="en-US" sz="1800" b="0" i="0" u="none" strike="noStrike" cap="none" normalizeH="0" baseline="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("transition phrase)</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p>
                      <a:pPr marL="0" marR="0" lvl="0" indent="0" algn="l" defTabSz="914400" rtl="0" eaLnBrk="1" fontAlgn="base" latinLnBrk="0" hangingPunct="1">
                        <a:lnSpc>
                          <a:spcPct val="115000"/>
                        </a:lnSpc>
                        <a:spcBef>
                          <a:spcPct val="0"/>
                        </a:spcBef>
                        <a:spcAft>
                          <a:spcPct val="0"/>
                        </a:spcAft>
                        <a:buClrTx/>
                        <a:buSzTx/>
                        <a:buFontTx/>
                        <a:buNone/>
                        <a:tabLst/>
                      </a:pP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+=1MSS;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Note: it is different from slow start. </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5"/>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bg1">
                              <a:lumMod val="75000"/>
                            </a:schemeClr>
                          </a:solidFill>
                          <a:effectLst/>
                          <a:latin typeface="Calibri" charset="0"/>
                          <a:ea typeface="ＭＳ Ｐゴシック" charset="-128"/>
                        </a:rPr>
                        <a:t>RTO timeout</a:t>
                      </a:r>
                      <a:endParaRPr kumimoji="0" lang="en-US" altLang="en-US" sz="2000" b="0" i="0" u="none" strike="noStrike" cap="none" normalizeH="0" baseline="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bg1">
                              <a:lumMod val="75000"/>
                            </a:schemeClr>
                          </a:solidFill>
                          <a:effectLst/>
                          <a:latin typeface="Calibri" charset="0"/>
                          <a:ea typeface="ＭＳ Ｐゴシック" charset="-128"/>
                        </a:rPr>
                        <a:t>time out</a:t>
                      </a:r>
                      <a:endParaRPr kumimoji="0" lang="en-US" altLang="en-US" sz="2000" b="0" i="0" u="none" strike="noStrike" cap="none" normalizeH="0" baseline="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Reset everything</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ssthresh</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 max(</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/2,2MSS) </a:t>
                      </a: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cwnd</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 1MSS;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bg1">
                              <a:lumMod val="75000"/>
                            </a:schemeClr>
                          </a:solidFill>
                          <a:effectLst/>
                          <a:latin typeface="Calibri" charset="0"/>
                          <a:ea typeface="ＭＳ Ｐゴシック" charset="-128"/>
                        </a:rPr>
                        <a:t>retx</a:t>
                      </a:r>
                      <a:r>
                        <a:rPr kumimoji="0" lang="en-US" altLang="en-US" sz="2000" b="0" i="0" u="none" strike="noStrike" cap="none" normalizeH="0" baseline="0" dirty="0">
                          <a:ln>
                            <a:noFill/>
                          </a:ln>
                          <a:solidFill>
                            <a:schemeClr val="bg1">
                              <a:lumMod val="75000"/>
                            </a:schemeClr>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bg1">
                            <a:lumMod val="75000"/>
                          </a:schemeClr>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 name="Slide Number Placeholder 2">
            <a:extLst>
              <a:ext uri="{FF2B5EF4-FFF2-40B4-BE49-F238E27FC236}">
                <a16:creationId xmlns:a16="http://schemas.microsoft.com/office/drawing/2014/main" id="{47029C1F-FC1C-11F6-0186-B9D771EEF8A4}"/>
              </a:ext>
            </a:extLst>
          </p:cNvPr>
          <p:cNvSpPr>
            <a:spLocks noGrp="1"/>
          </p:cNvSpPr>
          <p:nvPr>
            <p:ph type="sldNum" sz="quarter" idx="4"/>
          </p:nvPr>
        </p:nvSpPr>
        <p:spPr>
          <a:xfrm>
            <a:off x="9232679" y="6443089"/>
            <a:ext cx="2743200" cy="365125"/>
          </a:xfrm>
        </p:spPr>
        <p:txBody>
          <a:bodyPr/>
          <a:lstStyle/>
          <a:p>
            <a:r>
              <a:rPr lang="en-US" dirty="0"/>
              <a:t>Transport Layer: 3-</a:t>
            </a:r>
            <a:fld id="{C4204591-24BD-A542-B9D5-F8D8A88D2FEE}" type="slidenum">
              <a:rPr lang="en-US" smtClean="0"/>
              <a:pPr/>
              <a:t>169</a:t>
            </a:fld>
            <a:endParaRPr lang="en-US" dirty="0"/>
          </a:p>
        </p:txBody>
      </p:sp>
    </p:spTree>
    <p:extLst>
      <p:ext uri="{BB962C8B-B14F-4D97-AF65-F5344CB8AC3E}">
        <p14:creationId xmlns:p14="http://schemas.microsoft.com/office/powerpoint/2010/main" val="96663279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4257" name="Title 1">
            <a:extLst>
              <a:ext uri="{FF2B5EF4-FFF2-40B4-BE49-F238E27FC236}">
                <a16:creationId xmlns:a16="http://schemas.microsoft.com/office/drawing/2014/main" id="{EB869369-E246-7D41-B050-5B35A931CE08}"/>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graphicFrame>
        <p:nvGraphicFramePr>
          <p:cNvPr id="7" name="Table 6">
            <a:extLst>
              <a:ext uri="{FF2B5EF4-FFF2-40B4-BE49-F238E27FC236}">
                <a16:creationId xmlns:a16="http://schemas.microsoft.com/office/drawing/2014/main" id="{9FA93E24-88C0-0544-97D3-9D2ABE34BE11}"/>
              </a:ext>
            </a:extLst>
          </p:cNvPr>
          <p:cNvGraphicFramePr>
            <a:graphicFrameLocks noGrp="1"/>
          </p:cNvGraphicFramePr>
          <p:nvPr/>
        </p:nvGraphicFramePr>
        <p:xfrm>
          <a:off x="1701801" y="1220789"/>
          <a:ext cx="8818563" cy="2422525"/>
        </p:xfrm>
        <a:graphic>
          <a:graphicData uri="http://schemas.openxmlformats.org/drawingml/2006/table">
            <a:tbl>
              <a:tblPr/>
              <a:tblGrid>
                <a:gridCol w="1352550">
                  <a:extLst>
                    <a:ext uri="{9D8B030D-6E8A-4147-A177-3AD203B41FA5}">
                      <a16:colId xmlns:a16="http://schemas.microsoft.com/office/drawing/2014/main" val="20000"/>
                    </a:ext>
                  </a:extLst>
                </a:gridCol>
                <a:gridCol w="2052638">
                  <a:extLst>
                    <a:ext uri="{9D8B030D-6E8A-4147-A177-3AD203B41FA5}">
                      <a16:colId xmlns:a16="http://schemas.microsoft.com/office/drawing/2014/main" val="20001"/>
                    </a:ext>
                  </a:extLst>
                </a:gridCol>
                <a:gridCol w="2543175">
                  <a:extLst>
                    <a:ext uri="{9D8B030D-6E8A-4147-A177-3AD203B41FA5}">
                      <a16:colId xmlns:a16="http://schemas.microsoft.com/office/drawing/2014/main" val="20002"/>
                    </a:ext>
                  </a:extLst>
                </a:gridCol>
                <a:gridCol w="2870200">
                  <a:extLst>
                    <a:ext uri="{9D8B030D-6E8A-4147-A177-3AD203B41FA5}">
                      <a16:colId xmlns:a16="http://schemas.microsoft.com/office/drawing/2014/main" val="20003"/>
                    </a:ext>
                  </a:extLst>
                </a:gridCol>
              </a:tblGrid>
              <a:tr h="593725">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Algoritms</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condition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Design </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action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4135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Slow Start</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 &lt;= </a:t>
                      </a:r>
                      <a:r>
                        <a:rPr kumimoji="0" lang="en-US" altLang="en-US" sz="2000" b="0" i="0" u="none" strike="noStrike" cap="none" normalizeH="0" baseline="0" dirty="0" err="1">
                          <a:ln>
                            <a:noFill/>
                          </a:ln>
                          <a:solidFill>
                            <a:srgbClr val="FF0000"/>
                          </a:solidFill>
                          <a:effectLst/>
                          <a:latin typeface="Calibri" charset="0"/>
                          <a:ea typeface="ＭＳ Ｐゴシック" charset="-128"/>
                        </a:rPr>
                        <a:t>ssthresh</a:t>
                      </a:r>
                      <a:r>
                        <a:rPr kumimoji="0" lang="en-US" altLang="en-US" sz="2000" b="0" i="0" u="none" strike="noStrike" cap="none" normalizeH="0" baseline="0" dirty="0">
                          <a:ln>
                            <a:noFill/>
                          </a:ln>
                          <a:solidFill>
                            <a:srgbClr val="FF0000"/>
                          </a:solidFill>
                          <a:effectLst/>
                          <a:latin typeface="Calibri" charset="0"/>
                          <a:ea typeface="ＭＳ Ｐゴシック" charset="-128"/>
                        </a:rPr>
                        <a:t>; </a:t>
                      </a:r>
                      <a:endParaRPr kumimoji="0" lang="en-US" altLang="en-US" sz="2000" b="0" i="0" u="none" strike="noStrike" cap="none" normalizeH="0" baseline="0" dirty="0">
                        <a:ln>
                          <a:noFill/>
                        </a:ln>
                        <a:solidFill>
                          <a:srgbClr val="FF0000"/>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doubles per RTT</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rgbClr val="FF0000"/>
                          </a:solidFill>
                          <a:effectLst/>
                          <a:latin typeface="Calibri" charset="0"/>
                          <a:ea typeface="ＭＳ Ｐゴシック" charset="-128"/>
                        </a:rPr>
                        <a:t>cwnd+=1MSS per ACK</a:t>
                      </a:r>
                      <a:endParaRPr kumimoji="0" lang="en-US" altLang="en-US" sz="2000" b="0" i="0" u="none" strike="noStrike" cap="none" normalizeH="0" baseline="0">
                        <a:ln>
                          <a:noFill/>
                        </a:ln>
                        <a:solidFill>
                          <a:srgbClr val="FF0000"/>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extLst>
                  <a:ext uri="{0D108BD9-81ED-4DB2-BD59-A6C34878D82A}">
                    <a16:rowId xmlns:a16="http://schemas.microsoft.com/office/drawing/2014/main" val="10001"/>
                  </a:ext>
                </a:extLst>
              </a:tr>
              <a:tr h="118745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Congestion Avoidance</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 &gt; </a:t>
                      </a:r>
                      <a:r>
                        <a:rPr kumimoji="0" lang="en-US" altLang="en-US" sz="2000" b="0" i="0" u="none" strike="noStrike" cap="none" normalizeH="0" baseline="0" dirty="0" err="1">
                          <a:ln>
                            <a:noFill/>
                          </a:ln>
                          <a:solidFill>
                            <a:srgbClr val="FF0000"/>
                          </a:solidFill>
                          <a:effectLst/>
                          <a:latin typeface="Calibri" charset="0"/>
                          <a:ea typeface="ＭＳ Ｐゴシック" charset="-128"/>
                        </a:rPr>
                        <a:t>ssthresh</a:t>
                      </a:r>
                      <a:endParaRPr kumimoji="0" lang="en-US" altLang="en-US" sz="2000" b="0" i="0" u="none" strike="noStrike" cap="none" normalizeH="0" baseline="0" dirty="0">
                        <a:ln>
                          <a:noFill/>
                        </a:ln>
                        <a:solidFill>
                          <a:srgbClr val="FF0000"/>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per RTT  (additive increase)</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+=1/</a:t>
                      </a: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 * MSS per ACK</a:t>
                      </a:r>
                      <a:endParaRPr kumimoji="0" lang="en-US" altLang="en-US" sz="2000" b="0" i="0" u="none" strike="noStrike" cap="none" normalizeH="0" baseline="0" dirty="0">
                        <a:ln>
                          <a:noFill/>
                        </a:ln>
                        <a:solidFill>
                          <a:srgbClr val="FF0000"/>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 name="Slide Number Placeholder 2">
            <a:extLst>
              <a:ext uri="{FF2B5EF4-FFF2-40B4-BE49-F238E27FC236}">
                <a16:creationId xmlns:a16="http://schemas.microsoft.com/office/drawing/2014/main" id="{17FC827C-6673-7905-7252-FA98C937242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170</a:t>
            </a:fld>
            <a:endParaRPr lang="en-US" dirty="0"/>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3">
            <a:extLst>
              <a:ext uri="{FF2B5EF4-FFF2-40B4-BE49-F238E27FC236}">
                <a16:creationId xmlns:a16="http://schemas.microsoft.com/office/drawing/2014/main" id="{B6E151A7-46A3-16A6-AB85-30E7B0E0394D}"/>
              </a:ext>
            </a:extLst>
          </p:cNvPr>
          <p:cNvSpPr>
            <a:spLocks noGrp="1" noChangeArrowheads="1"/>
          </p:cNvSpPr>
          <p:nvPr>
            <p:ph idx="1"/>
          </p:nvPr>
        </p:nvSpPr>
        <p:spPr/>
        <p:txBody>
          <a:bodyPr/>
          <a:lstStyle/>
          <a:p>
            <a:r>
              <a:rPr lang="en-US" altLang="en-US" sz="3600">
                <a:ea typeface="ＭＳ Ｐゴシック" panose="020B0600070205080204" pitchFamily="34" charset="-128"/>
              </a:rPr>
              <a:t>Detecting losses and reacting to them:</a:t>
            </a:r>
          </a:p>
          <a:p>
            <a:endParaRPr lang="en-US" altLang="en-US" sz="3600">
              <a:ea typeface="ＭＳ Ｐゴシック" panose="020B0600070205080204" pitchFamily="34" charset="-128"/>
            </a:endParaRPr>
          </a:p>
          <a:p>
            <a:pPr lvl="1"/>
            <a:r>
              <a:rPr lang="en-US" altLang="en-US" sz="3200">
                <a:ea typeface="ＭＳ Ｐゴシック" panose="020B0600070205080204" pitchFamily="34" charset="-128"/>
              </a:rPr>
              <a:t>through duplicate ACKs</a:t>
            </a:r>
          </a:p>
          <a:p>
            <a:pPr lvl="2"/>
            <a:r>
              <a:rPr lang="en-US" altLang="en-US" sz="2800">
                <a:ea typeface="ＭＳ Ｐゴシック" panose="020B0600070205080204" pitchFamily="34" charset="-128"/>
              </a:rPr>
              <a:t>fast retransmit / fast recovery</a:t>
            </a:r>
          </a:p>
          <a:p>
            <a:pPr lvl="3"/>
            <a:r>
              <a:rPr lang="en-US" altLang="en-US" sz="2800">
                <a:latin typeface="Calibri" panose="020F0502020204030204" pitchFamily="34" charset="0"/>
                <a:ea typeface="ＭＳ Ｐゴシック" panose="020B0600070205080204" pitchFamily="34" charset="-128"/>
              </a:rPr>
              <a:t>Goal: multiplicative decrease cwnd upon loss</a:t>
            </a:r>
          </a:p>
          <a:p>
            <a:pPr lvl="2"/>
            <a:endParaRPr lang="en-US" altLang="en-US" sz="2800">
              <a:ea typeface="ＭＳ Ｐゴシック" panose="020B0600070205080204" pitchFamily="34" charset="-128"/>
            </a:endParaRPr>
          </a:p>
          <a:p>
            <a:pPr lvl="1"/>
            <a:r>
              <a:rPr lang="en-US" altLang="en-US" sz="3200">
                <a:ea typeface="ＭＳ Ｐゴシック" panose="020B0600070205080204" pitchFamily="34" charset="-128"/>
              </a:rPr>
              <a:t>through retransmission timeout</a:t>
            </a:r>
          </a:p>
          <a:p>
            <a:pPr lvl="3"/>
            <a:r>
              <a:rPr lang="en-US" altLang="en-US" sz="2800">
                <a:latin typeface="Times New Roman" panose="02020603050405020304" pitchFamily="18" charset="0"/>
                <a:ea typeface="ＭＳ Ｐゴシック" panose="020B0600070205080204" pitchFamily="34" charset="-128"/>
              </a:rPr>
              <a:t>Goal: reset everything</a:t>
            </a:r>
          </a:p>
        </p:txBody>
      </p:sp>
      <p:sp>
        <p:nvSpPr>
          <p:cNvPr id="198657" name="Rectangle 2">
            <a:extLst>
              <a:ext uri="{FF2B5EF4-FFF2-40B4-BE49-F238E27FC236}">
                <a16:creationId xmlns:a16="http://schemas.microsoft.com/office/drawing/2014/main" id="{864EA8DD-105A-05AD-7572-6094AAAB6812}"/>
              </a:ext>
            </a:extLst>
          </p:cNvPr>
          <p:cNvSpPr>
            <a:spLocks noGrp="1" noChangeArrowheads="1"/>
          </p:cNvSpPr>
          <p:nvPr>
            <p:ph type="title"/>
          </p:nvPr>
        </p:nvSpPr>
        <p:spPr/>
        <p:txBody>
          <a:bodyPr/>
          <a:lstStyle/>
          <a:p>
            <a:r>
              <a:rPr lang="en-US" altLang="en-US">
                <a:ea typeface="ＭＳ Ｐゴシック" panose="020B0600070205080204" pitchFamily="34" charset="-128"/>
              </a:rPr>
              <a:t>When loss occurs</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a:extLst>
              <a:ext uri="{FF2B5EF4-FFF2-40B4-BE49-F238E27FC236}">
                <a16:creationId xmlns:a16="http://schemas.microsoft.com/office/drawing/2014/main" id="{3248D5F4-EA99-C84F-8FB6-E904B24E8592}"/>
              </a:ext>
            </a:extLst>
          </p:cNvPr>
          <p:cNvSpPr>
            <a:spLocks noGrp="1" noChangeArrowheads="1"/>
          </p:cNvSpPr>
          <p:nvPr>
            <p:ph type="title"/>
          </p:nvPr>
        </p:nvSpPr>
        <p:spPr>
          <a:xfrm>
            <a:off x="838200" y="151373"/>
            <a:ext cx="10515600" cy="894622"/>
          </a:xfrm>
        </p:spPr>
        <p:txBody>
          <a:bodyPr/>
          <a:lstStyle/>
          <a:p>
            <a:r>
              <a:rPr lang="en-US" altLang="en-US" dirty="0">
                <a:ea typeface="ＭＳ Ｐゴシック" panose="020B0600070205080204" pitchFamily="34" charset="-128"/>
              </a:rPr>
              <a:t>Fast Retransmit/Fast Recovery</a:t>
            </a:r>
          </a:p>
        </p:txBody>
      </p:sp>
      <p:sp>
        <p:nvSpPr>
          <p:cNvPr id="227330" name="Rectangle 3">
            <a:extLst>
              <a:ext uri="{FF2B5EF4-FFF2-40B4-BE49-F238E27FC236}">
                <a16:creationId xmlns:a16="http://schemas.microsoft.com/office/drawing/2014/main" id="{370B9248-AE39-2540-AF3D-2AA6EF6082F9}"/>
              </a:ext>
            </a:extLst>
          </p:cNvPr>
          <p:cNvSpPr>
            <a:spLocks noGrp="1" noChangeArrowheads="1"/>
          </p:cNvSpPr>
          <p:nvPr>
            <p:ph type="body" sz="half" idx="1"/>
          </p:nvPr>
        </p:nvSpPr>
        <p:spPr>
          <a:xfrm>
            <a:off x="1188720" y="1158875"/>
            <a:ext cx="4907280" cy="5284213"/>
          </a:xfrm>
        </p:spPr>
        <p:txBody>
          <a:bodyPr>
            <a:normAutofit/>
          </a:bodyPr>
          <a:lstStyle/>
          <a:p>
            <a:pPr>
              <a:lnSpc>
                <a:spcPct val="90000"/>
              </a:lnSpc>
            </a:pPr>
            <a:r>
              <a:rPr lang="en-US" altLang="en-US" sz="2400" u="sng" dirty="0">
                <a:ea typeface="ＭＳ Ｐゴシック" panose="020B0600070205080204" pitchFamily="34" charset="-128"/>
              </a:rPr>
              <a:t>fast retransmit</a:t>
            </a:r>
            <a:r>
              <a:rPr lang="en-US" altLang="en-US" sz="2400" dirty="0">
                <a:ea typeface="ＭＳ Ｐゴシック" panose="020B0600070205080204" pitchFamily="34" charset="-128"/>
              </a:rPr>
              <a:t>: to detect and repair loss,  based on incoming duplicate ACKs</a:t>
            </a:r>
          </a:p>
          <a:p>
            <a:pPr lvl="1">
              <a:lnSpc>
                <a:spcPct val="90000"/>
              </a:lnSpc>
            </a:pPr>
            <a:r>
              <a:rPr lang="en-US" altLang="en-US" b="1" dirty="0">
                <a:ea typeface="ＭＳ Ｐゴシック" panose="020B0600070205080204" pitchFamily="34" charset="-128"/>
              </a:rPr>
              <a:t>use</a:t>
            </a:r>
            <a:r>
              <a:rPr lang="en-US" altLang="en-US" dirty="0">
                <a:ea typeface="ＭＳ Ｐゴシック" panose="020B0600070205080204" pitchFamily="34" charset="-128"/>
              </a:rPr>
              <a:t> 3 duplicate ACKs to infer packet loss</a:t>
            </a:r>
          </a:p>
          <a:p>
            <a:pPr lvl="1">
              <a:lnSpc>
                <a:spcPct val="90000"/>
              </a:lnSpc>
            </a:pPr>
            <a:r>
              <a:rPr lang="en-US" altLang="en-US" dirty="0">
                <a:ea typeface="ＭＳ Ｐゴシック" panose="020B0600070205080204" pitchFamily="34" charset="-128"/>
              </a:rPr>
              <a:t>set </a:t>
            </a: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max(</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/2, 2MSS)</a:t>
            </a:r>
          </a:p>
          <a:p>
            <a:pPr lvl="1">
              <a:lnSpc>
                <a:spcPct val="90000"/>
              </a:lnSpc>
            </a:pPr>
            <a:r>
              <a:rPr lang="en-US" altLang="en-US" dirty="0" err="1">
                <a:solidFill>
                  <a:srgbClr val="FF0000"/>
                </a:solidFill>
                <a:ea typeface="ＭＳ Ｐゴシック" panose="020B0600070205080204" pitchFamily="34" charset="-128"/>
              </a:rPr>
              <a:t>cwnd</a:t>
            </a:r>
            <a:r>
              <a:rPr lang="en-US" altLang="en-US" dirty="0">
                <a:solidFill>
                  <a:srgbClr val="FF0000"/>
                </a:solidFill>
                <a:ea typeface="ＭＳ Ｐゴシック" panose="020B0600070205080204" pitchFamily="34" charset="-128"/>
              </a:rPr>
              <a:t> = </a:t>
            </a:r>
            <a:r>
              <a:rPr lang="en-US" altLang="en-US" dirty="0" err="1">
                <a:solidFill>
                  <a:srgbClr val="FF0000"/>
                </a:solidFill>
                <a:ea typeface="ＭＳ Ｐゴシック" panose="020B0600070205080204" pitchFamily="34" charset="-128"/>
              </a:rPr>
              <a:t>ssthresh</a:t>
            </a:r>
            <a:r>
              <a:rPr lang="en-US" altLang="en-US" dirty="0">
                <a:solidFill>
                  <a:srgbClr val="FF0000"/>
                </a:solidFill>
                <a:ea typeface="ＭＳ Ｐゴシック" panose="020B0600070205080204" pitchFamily="34" charset="-128"/>
              </a:rPr>
              <a:t> + 3MSS</a:t>
            </a:r>
          </a:p>
          <a:p>
            <a:pPr lvl="1">
              <a:lnSpc>
                <a:spcPct val="90000"/>
              </a:lnSpc>
            </a:pPr>
            <a:r>
              <a:rPr lang="en-US" altLang="en-US" dirty="0">
                <a:ea typeface="ＭＳ Ｐゴシック" panose="020B0600070205080204" pitchFamily="34" charset="-128"/>
              </a:rPr>
              <a:t>retransmit the lost packet</a:t>
            </a:r>
          </a:p>
          <a:p>
            <a:pPr>
              <a:lnSpc>
                <a:spcPct val="90000"/>
              </a:lnSpc>
            </a:pPr>
            <a:r>
              <a:rPr lang="en-US" altLang="en-US" sz="2400" u="sng" dirty="0">
                <a:ea typeface="ＭＳ Ｐゴシック" panose="020B0600070205080204" pitchFamily="34" charset="-128"/>
              </a:rPr>
              <a:t>fast recovery</a:t>
            </a:r>
            <a:r>
              <a:rPr lang="en-US" altLang="en-US" sz="2400" dirty="0">
                <a:ea typeface="ＭＳ Ｐゴシック" panose="020B0600070205080204" pitchFamily="34" charset="-128"/>
              </a:rPr>
              <a:t>: governs the transmission of new data until a non-duplicate ACK arrives</a:t>
            </a:r>
            <a:endParaRPr lang="en-US" altLang="en-US" b="1" dirty="0">
              <a:ea typeface="ＭＳ Ｐゴシック" panose="020B0600070205080204" pitchFamily="34" charset="-128"/>
            </a:endParaRPr>
          </a:p>
          <a:p>
            <a:pPr lvl="1">
              <a:lnSpc>
                <a:spcPct val="90000"/>
              </a:lnSpc>
            </a:pPr>
            <a:r>
              <a:rPr lang="en-US" altLang="en-US" b="1" dirty="0">
                <a:ea typeface="ＭＳ Ｐゴシック" panose="020B0600070205080204" pitchFamily="34" charset="-128"/>
              </a:rPr>
              <a:t>increase</a:t>
            </a:r>
            <a:r>
              <a:rPr lang="en-US" altLang="en-US" sz="2000" dirty="0">
                <a:ea typeface="ＭＳ Ｐゴシック" panose="020B0600070205080204" pitchFamily="34" charset="-128"/>
              </a:rPr>
              <a:t> </a:t>
            </a:r>
            <a:r>
              <a:rPr lang="en-US" altLang="en-US" sz="2000" dirty="0" err="1">
                <a:ea typeface="ＭＳ Ｐゴシック" panose="020B0600070205080204" pitchFamily="34" charset="-128"/>
              </a:rPr>
              <a:t>cwnd</a:t>
            </a:r>
            <a:r>
              <a:rPr lang="en-US" altLang="en-US" sz="2000" dirty="0">
                <a:ea typeface="ＭＳ Ｐゴシック" panose="020B0600070205080204" pitchFamily="34" charset="-128"/>
              </a:rPr>
              <a:t> by 1 MSS upon every duplicate ACK</a:t>
            </a:r>
          </a:p>
        </p:txBody>
      </p:sp>
      <p:sp>
        <p:nvSpPr>
          <p:cNvPr id="227331" name="Text Box 8">
            <a:extLst>
              <a:ext uri="{FF2B5EF4-FFF2-40B4-BE49-F238E27FC236}">
                <a16:creationId xmlns:a16="http://schemas.microsoft.com/office/drawing/2014/main" id="{1541AFAC-1FCF-4846-9C7F-7A9A9AD2F75F}"/>
              </a:ext>
            </a:extLst>
          </p:cNvPr>
          <p:cNvSpPr txBox="1">
            <a:spLocks noChangeArrowheads="1"/>
          </p:cNvSpPr>
          <p:nvPr/>
        </p:nvSpPr>
        <p:spPr bwMode="auto">
          <a:xfrm>
            <a:off x="6694531" y="1191531"/>
            <a:ext cx="3803650" cy="5465763"/>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Char char="•"/>
            </a:pPr>
            <a:endParaRPr lang="en-US" altLang="en-US" sz="2400"/>
          </a:p>
          <a:p>
            <a:pPr>
              <a:lnSpc>
                <a:spcPct val="100000"/>
              </a:lnSpc>
              <a:spcBef>
                <a:spcPct val="0"/>
              </a:spcBef>
              <a:buClr>
                <a:schemeClr val="accent2"/>
              </a:buClr>
              <a:buSzPct val="85000"/>
              <a:buFont typeface="Wingdings" pitchFamily="2" charset="2"/>
              <a:buChar char="q"/>
            </a:pPr>
            <a:r>
              <a:rPr lang="en-US" altLang="en-US" sz="2400"/>
              <a:t> 3 dup ACKs to infer losses and differentiate from transient out-of-order delivery</a:t>
            </a:r>
          </a:p>
          <a:p>
            <a:pPr>
              <a:lnSpc>
                <a:spcPct val="100000"/>
              </a:lnSpc>
              <a:spcBef>
                <a:spcPct val="0"/>
              </a:spcBef>
              <a:buClr>
                <a:schemeClr val="accent2"/>
              </a:buClr>
              <a:buSzPct val="85000"/>
              <a:buFont typeface="Wingdings" pitchFamily="2" charset="2"/>
              <a:buChar char="q"/>
            </a:pPr>
            <a:r>
              <a:rPr lang="en-US" altLang="en-US" sz="2400"/>
              <a:t> What about only 1 or 2 dup ACKs?</a:t>
            </a:r>
          </a:p>
          <a:p>
            <a:pPr lvl="1">
              <a:spcBef>
                <a:spcPct val="0"/>
              </a:spcBef>
              <a:buClr>
                <a:schemeClr val="accent2"/>
              </a:buClr>
              <a:buSzPct val="85000"/>
              <a:buFont typeface="Wingdings" pitchFamily="2" charset="2"/>
              <a:buChar char="q"/>
            </a:pPr>
            <a:r>
              <a:rPr lang="en-US" altLang="en-US" sz="2000"/>
              <a:t> Do nothing; this allows for transient out-of-order delivery</a:t>
            </a:r>
          </a:p>
          <a:p>
            <a:pPr>
              <a:lnSpc>
                <a:spcPct val="100000"/>
              </a:lnSpc>
              <a:spcBef>
                <a:spcPct val="0"/>
              </a:spcBef>
              <a:buClr>
                <a:schemeClr val="accent2"/>
              </a:buClr>
              <a:buSzPct val="85000"/>
              <a:buFont typeface="Wingdings" pitchFamily="2" charset="2"/>
              <a:buChar char="q"/>
            </a:pPr>
            <a:endParaRPr lang="en-US" altLang="en-US" sz="2400"/>
          </a:p>
          <a:p>
            <a:pPr>
              <a:lnSpc>
                <a:spcPct val="100000"/>
              </a:lnSpc>
              <a:spcBef>
                <a:spcPct val="0"/>
              </a:spcBef>
              <a:buClr>
                <a:schemeClr val="accent2"/>
              </a:buClr>
              <a:buSzPct val="85000"/>
              <a:buFont typeface="Wingdings" pitchFamily="2" charset="2"/>
              <a:buChar char="q"/>
            </a:pPr>
            <a:r>
              <a:rPr lang="en-US" altLang="en-US" sz="2400"/>
              <a:t> receiving each duplicate ACK indicates one more packet left the network and arrived at the receiver</a:t>
            </a:r>
          </a:p>
        </p:txBody>
      </p:sp>
      <p:sp>
        <p:nvSpPr>
          <p:cNvPr id="227332" name="Text Box 10">
            <a:extLst>
              <a:ext uri="{FF2B5EF4-FFF2-40B4-BE49-F238E27FC236}">
                <a16:creationId xmlns:a16="http://schemas.microsoft.com/office/drawing/2014/main" id="{97E23885-F6DE-3F48-A39C-58AF4CFB335D}"/>
              </a:ext>
            </a:extLst>
          </p:cNvPr>
          <p:cNvSpPr txBox="1">
            <a:spLocks noChangeArrowheads="1"/>
          </p:cNvSpPr>
          <p:nvPr/>
        </p:nvSpPr>
        <p:spPr bwMode="auto">
          <a:xfrm>
            <a:off x="7170739" y="1158876"/>
            <a:ext cx="16351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a:solidFill>
                  <a:srgbClr val="FF0000"/>
                </a:solidFill>
              </a:rPr>
              <a:t>Philosophy:</a:t>
            </a:r>
            <a:endParaRPr lang="en-US" altLang="en-US" sz="1800"/>
          </a:p>
        </p:txBody>
      </p:sp>
      <p:sp>
        <p:nvSpPr>
          <p:cNvPr id="2" name="Slide Number Placeholder 2">
            <a:extLst>
              <a:ext uri="{FF2B5EF4-FFF2-40B4-BE49-F238E27FC236}">
                <a16:creationId xmlns:a16="http://schemas.microsoft.com/office/drawing/2014/main" id="{F71C7648-0A35-C60A-4BAB-557B146C57E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172</a:t>
            </a:fld>
            <a:endParaRPr lang="en-US" dirty="0"/>
          </a:p>
        </p:txBody>
      </p:sp>
    </p:spTree>
    <p:extLst>
      <p:ext uri="{BB962C8B-B14F-4D97-AF65-F5344CB8AC3E}">
        <p14:creationId xmlns:p14="http://schemas.microsoft.com/office/powerpoint/2010/main" val="131378023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3">
            <a:extLst>
              <a:ext uri="{FF2B5EF4-FFF2-40B4-BE49-F238E27FC236}">
                <a16:creationId xmlns:a16="http://schemas.microsoft.com/office/drawing/2014/main" id="{17F6272F-C969-BF4E-9180-29ACD08E6281}"/>
              </a:ext>
            </a:extLst>
          </p:cNvPr>
          <p:cNvSpPr>
            <a:spLocks noGrp="1" noChangeArrowheads="1"/>
          </p:cNvSpPr>
          <p:nvPr>
            <p:ph idx="1"/>
          </p:nvPr>
        </p:nvSpPr>
        <p:spPr/>
        <p:txBody>
          <a:bodyPr>
            <a:normAutofit fontScale="85000" lnSpcReduction="20000"/>
          </a:bodyPr>
          <a:lstStyle/>
          <a:p>
            <a:pPr>
              <a:lnSpc>
                <a:spcPct val="90000"/>
              </a:lnSpc>
            </a:pPr>
            <a:r>
              <a:rPr lang="en-US" altLang="en-US" dirty="0">
                <a:ea typeface="ＭＳ Ｐゴシック" panose="020B0600070205080204" pitchFamily="34" charset="-128"/>
              </a:rPr>
              <a:t>Initially, </a:t>
            </a:r>
            <a:r>
              <a:rPr lang="en-US" altLang="en-US" dirty="0" err="1">
                <a:ea typeface="ＭＳ Ｐゴシック" panose="020B0600070205080204" pitchFamily="34" charset="-128"/>
              </a:rPr>
              <a:t>fastretx</a:t>
            </a:r>
            <a:r>
              <a:rPr lang="en-US" altLang="en-US" dirty="0">
                <a:ea typeface="ＭＳ Ｐゴシック" panose="020B0600070205080204" pitchFamily="34" charset="-128"/>
              </a:rPr>
              <a:t> = false;</a:t>
            </a:r>
          </a:p>
          <a:p>
            <a:pPr>
              <a:lnSpc>
                <a:spcPct val="90000"/>
              </a:lnSpc>
            </a:pPr>
            <a:r>
              <a:rPr lang="en-US" altLang="en-US" dirty="0">
                <a:ea typeface="ＭＳ Ｐゴシック" panose="020B0600070205080204" pitchFamily="34" charset="-128"/>
              </a:rPr>
              <a:t>If upon 3rd duplicate ACK</a:t>
            </a:r>
          </a:p>
          <a:p>
            <a:pPr lvl="1">
              <a:lnSpc>
                <a:spcPct val="90000"/>
              </a:lnSpc>
            </a:pP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max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/2,  2*MSS)</a:t>
            </a:r>
          </a:p>
          <a:p>
            <a:pPr lvl="1">
              <a:lnSpc>
                <a:spcPct val="90000"/>
              </a:lnSpc>
            </a:pPr>
            <a:r>
              <a:rPr lang="en-US" altLang="en-US" dirty="0" err="1">
                <a:ea typeface="ＭＳ Ｐゴシック" panose="020B0600070205080204" pitchFamily="34" charset="-128"/>
              </a:rPr>
              <a:t>cwnd</a:t>
            </a:r>
            <a:r>
              <a:rPr lang="en-US" altLang="en-US" dirty="0">
                <a:ea typeface="ＭＳ Ｐゴシック" panose="020B0600070205080204" pitchFamily="34" charset="-128"/>
              </a:rPr>
              <a:t> = </a:t>
            </a: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+ 3*MSS</a:t>
            </a:r>
          </a:p>
          <a:p>
            <a:pPr lvl="2">
              <a:lnSpc>
                <a:spcPct val="90000"/>
              </a:lnSpc>
            </a:pPr>
            <a:r>
              <a:rPr lang="en-US" altLang="en-US" dirty="0">
                <a:solidFill>
                  <a:srgbClr val="BB0000"/>
                </a:solidFill>
                <a:ea typeface="ＭＳ Ｐゴシック" panose="020B0600070205080204" pitchFamily="34" charset="-128"/>
              </a:rPr>
              <a:t>why add 3 packets here?</a:t>
            </a:r>
          </a:p>
          <a:p>
            <a:pPr lvl="1">
              <a:lnSpc>
                <a:spcPct val="90000"/>
              </a:lnSpc>
            </a:pPr>
            <a:r>
              <a:rPr lang="en-US" altLang="en-US" dirty="0">
                <a:ea typeface="ＭＳ Ｐゴシック" panose="020B0600070205080204" pitchFamily="34" charset="-128"/>
              </a:rPr>
              <a:t>retransmit the lost TCP packet</a:t>
            </a:r>
          </a:p>
          <a:p>
            <a:pPr lvl="1">
              <a:lnSpc>
                <a:spcPct val="90000"/>
              </a:lnSpc>
            </a:pPr>
            <a:r>
              <a:rPr lang="en-US" altLang="en-US" dirty="0">
                <a:ea typeface="ＭＳ Ｐゴシック" panose="020B0600070205080204" pitchFamily="34" charset="-128"/>
              </a:rPr>
              <a:t>Set </a:t>
            </a:r>
            <a:r>
              <a:rPr lang="en-US" altLang="en-US" dirty="0" err="1">
                <a:ea typeface="ＭＳ Ｐゴシック" panose="020B0600070205080204" pitchFamily="34" charset="-128"/>
              </a:rPr>
              <a:t>fastretx</a:t>
            </a:r>
            <a:r>
              <a:rPr lang="en-US" altLang="en-US" dirty="0">
                <a:ea typeface="ＭＳ Ｐゴシック" panose="020B0600070205080204" pitchFamily="34" charset="-128"/>
              </a:rPr>
              <a:t> = true; </a:t>
            </a:r>
          </a:p>
          <a:p>
            <a:pPr>
              <a:lnSpc>
                <a:spcPct val="90000"/>
              </a:lnSpc>
            </a:pPr>
            <a:r>
              <a:rPr lang="en-US" altLang="en-US" dirty="0">
                <a:solidFill>
                  <a:srgbClr val="BB0000"/>
                </a:solidFill>
                <a:ea typeface="ＭＳ Ｐゴシック" panose="020B0600070205080204" pitchFamily="34" charset="-128"/>
              </a:rPr>
              <a:t>If </a:t>
            </a:r>
            <a:r>
              <a:rPr lang="en-US" altLang="en-US" dirty="0" err="1">
                <a:solidFill>
                  <a:srgbClr val="BB0000"/>
                </a:solidFill>
                <a:ea typeface="ＭＳ Ｐゴシック" panose="020B0600070205080204" pitchFamily="34" charset="-128"/>
              </a:rPr>
              <a:t>fastretx</a:t>
            </a:r>
            <a:r>
              <a:rPr lang="en-US" altLang="en-US" dirty="0">
                <a:solidFill>
                  <a:srgbClr val="BB0000"/>
                </a:solidFill>
                <a:ea typeface="ＭＳ Ｐゴシック" panose="020B0600070205080204" pitchFamily="34" charset="-128"/>
              </a:rPr>
              <a:t> == true; upon each </a:t>
            </a:r>
            <a:r>
              <a:rPr lang="en-US" altLang="en-US" i="1" u="sng" dirty="0">
                <a:solidFill>
                  <a:srgbClr val="BB0000"/>
                </a:solidFill>
                <a:ea typeface="ＭＳ Ｐゴシック" panose="020B0600070205080204" pitchFamily="34" charset="-128"/>
              </a:rPr>
              <a:t>additional</a:t>
            </a:r>
            <a:r>
              <a:rPr lang="en-US" altLang="en-US" dirty="0">
                <a:solidFill>
                  <a:srgbClr val="BB0000"/>
                </a:solidFill>
                <a:ea typeface="ＭＳ Ｐゴシック" panose="020B0600070205080204" pitchFamily="34" charset="-128"/>
              </a:rPr>
              <a:t> duplicate ACK</a:t>
            </a:r>
          </a:p>
          <a:p>
            <a:pPr lvl="1">
              <a:lnSpc>
                <a:spcPct val="90000"/>
              </a:lnSpc>
            </a:pPr>
            <a:r>
              <a:rPr lang="en-US" altLang="en-US" dirty="0" err="1">
                <a:solidFill>
                  <a:srgbClr val="BB0000"/>
                </a:solidFill>
                <a:ea typeface="ＭＳ Ｐゴシック" panose="020B0600070205080204" pitchFamily="34" charset="-128"/>
              </a:rPr>
              <a:t>cwnd</a:t>
            </a:r>
            <a:r>
              <a:rPr lang="en-US" altLang="en-US" dirty="0">
                <a:solidFill>
                  <a:srgbClr val="BB0000"/>
                </a:solidFill>
                <a:ea typeface="ＭＳ Ｐゴシック" panose="020B0600070205080204" pitchFamily="34" charset="-128"/>
              </a:rPr>
              <a:t> += 1 MSS</a:t>
            </a:r>
          </a:p>
          <a:p>
            <a:pPr lvl="1">
              <a:lnSpc>
                <a:spcPct val="90000"/>
              </a:lnSpc>
            </a:pPr>
            <a:r>
              <a:rPr lang="en-US" altLang="en-US" dirty="0">
                <a:ea typeface="ＭＳ Ｐゴシック" panose="020B0600070205080204" pitchFamily="34" charset="-128"/>
              </a:rPr>
              <a:t>transmit a new packet if allowed </a:t>
            </a:r>
          </a:p>
          <a:p>
            <a:pPr lvl="2">
              <a:lnSpc>
                <a:spcPct val="90000"/>
              </a:lnSpc>
            </a:pPr>
            <a:r>
              <a:rPr lang="en-US" altLang="en-US" dirty="0">
                <a:ea typeface="ＭＳ Ｐゴシック" panose="020B0600070205080204" pitchFamily="34" charset="-128"/>
              </a:rPr>
              <a:t>by the updated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 and </a:t>
            </a:r>
            <a:r>
              <a:rPr lang="en-US" altLang="en-US" dirty="0" err="1">
                <a:ea typeface="ＭＳ Ｐゴシック" panose="020B0600070205080204" pitchFamily="34" charset="-128"/>
              </a:rPr>
              <a:t>rwnd</a:t>
            </a:r>
            <a:endParaRPr lang="en-US" altLang="en-US" dirty="0">
              <a:ea typeface="ＭＳ Ｐゴシック" panose="020B0600070205080204" pitchFamily="34" charset="-128"/>
            </a:endParaRPr>
          </a:p>
          <a:p>
            <a:pPr>
              <a:lnSpc>
                <a:spcPct val="90000"/>
              </a:lnSpc>
            </a:pPr>
            <a:r>
              <a:rPr lang="en-US" altLang="en-US" dirty="0">
                <a:solidFill>
                  <a:srgbClr val="BB0000"/>
                </a:solidFill>
                <a:ea typeface="ＭＳ Ｐゴシック" panose="020B0600070205080204" pitchFamily="34" charset="-128"/>
              </a:rPr>
              <a:t>If </a:t>
            </a:r>
            <a:r>
              <a:rPr lang="en-US" altLang="en-US" dirty="0" err="1">
                <a:solidFill>
                  <a:srgbClr val="BB0000"/>
                </a:solidFill>
                <a:ea typeface="ＭＳ Ｐゴシック" panose="020B0600070205080204" pitchFamily="34" charset="-128"/>
              </a:rPr>
              <a:t>fastretx</a:t>
            </a:r>
            <a:r>
              <a:rPr lang="en-US" altLang="en-US" dirty="0">
                <a:solidFill>
                  <a:srgbClr val="BB0000"/>
                </a:solidFill>
                <a:ea typeface="ＭＳ Ｐゴシック" panose="020B0600070205080204" pitchFamily="34" charset="-128"/>
              </a:rPr>
              <a:t> == true; upon a new (</a:t>
            </a:r>
            <a:r>
              <a:rPr lang="en-US" altLang="en-US" sz="2400" dirty="0">
                <a:solidFill>
                  <a:srgbClr val="BB0000"/>
                </a:solidFill>
                <a:ea typeface="ＭＳ Ｐゴシック" panose="020B0600070205080204" pitchFamily="34" charset="-128"/>
              </a:rPr>
              <a:t>i.e.,  non-duplicate</a:t>
            </a:r>
            <a:r>
              <a:rPr lang="en-US" altLang="en-US" dirty="0">
                <a:solidFill>
                  <a:srgbClr val="BB0000"/>
                </a:solidFill>
                <a:ea typeface="ＭＳ Ｐゴシック" panose="020B0600070205080204" pitchFamily="34" charset="-128"/>
              </a:rPr>
              <a:t>)  ACK</a:t>
            </a:r>
          </a:p>
          <a:p>
            <a:pPr lvl="1">
              <a:lnSpc>
                <a:spcPct val="90000"/>
              </a:lnSpc>
            </a:pPr>
            <a:r>
              <a:rPr lang="en-US" altLang="en-US" dirty="0" err="1">
                <a:solidFill>
                  <a:srgbClr val="BB0000"/>
                </a:solidFill>
                <a:ea typeface="ＭＳ Ｐゴシック" panose="020B0600070205080204" pitchFamily="34" charset="-128"/>
              </a:rPr>
              <a:t>cwnd</a:t>
            </a:r>
            <a:r>
              <a:rPr lang="en-US" altLang="en-US" dirty="0">
                <a:solidFill>
                  <a:srgbClr val="BB0000"/>
                </a:solidFill>
                <a:ea typeface="ＭＳ Ｐゴシック" panose="020B0600070205080204" pitchFamily="34" charset="-128"/>
              </a:rPr>
              <a:t> = </a:t>
            </a:r>
            <a:r>
              <a:rPr lang="en-US" altLang="en-US" dirty="0" err="1">
                <a:solidFill>
                  <a:srgbClr val="BB0000"/>
                </a:solidFill>
                <a:ea typeface="ＭＳ Ｐゴシック" panose="020B0600070205080204" pitchFamily="34" charset="-128"/>
              </a:rPr>
              <a:t>ssthresh</a:t>
            </a:r>
            <a:endParaRPr lang="en-US" altLang="en-US" dirty="0">
              <a:solidFill>
                <a:srgbClr val="BB0000"/>
              </a:solidFill>
              <a:ea typeface="ＭＳ Ｐゴシック" panose="020B0600070205080204" pitchFamily="34" charset="-128"/>
            </a:endParaRPr>
          </a:p>
          <a:p>
            <a:pPr lvl="1">
              <a:lnSpc>
                <a:spcPct val="90000"/>
              </a:lnSpc>
            </a:pPr>
            <a:r>
              <a:rPr lang="en-US" altLang="en-US" sz="2000" dirty="0" err="1">
                <a:ea typeface="ＭＳ Ｐゴシック" panose="020B0600070205080204" pitchFamily="34" charset="-128"/>
              </a:rPr>
              <a:t>Fastretx</a:t>
            </a:r>
            <a:r>
              <a:rPr lang="en-US" altLang="en-US" sz="2000" dirty="0">
                <a:ea typeface="ＭＳ Ｐゴシック" panose="020B0600070205080204" pitchFamily="34" charset="-128"/>
              </a:rPr>
              <a:t> = false;   // After fast </a:t>
            </a:r>
            <a:r>
              <a:rPr lang="en-US" altLang="en-US" sz="2000" dirty="0" err="1">
                <a:ea typeface="ＭＳ Ｐゴシック" panose="020B0600070205080204" pitchFamily="34" charset="-128"/>
              </a:rPr>
              <a:t>retx</a:t>
            </a:r>
            <a:r>
              <a:rPr lang="en-US" altLang="en-US" sz="2000" dirty="0">
                <a:ea typeface="ＭＳ Ｐゴシック" panose="020B0600070205080204" pitchFamily="34" charset="-128"/>
              </a:rPr>
              <a:t>/fast recovery, </a:t>
            </a:r>
            <a:r>
              <a:rPr lang="en-US" altLang="en-US" sz="2000" dirty="0" err="1">
                <a:ea typeface="ＭＳ Ｐゴシック" panose="020B0600070205080204" pitchFamily="34" charset="-128"/>
              </a:rPr>
              <a:t>cwnd</a:t>
            </a:r>
            <a:r>
              <a:rPr lang="en-US" altLang="en-US" sz="2000" dirty="0">
                <a:ea typeface="ＭＳ Ｐゴシック" panose="020B0600070205080204" pitchFamily="34" charset="-128"/>
              </a:rPr>
              <a:t> decreases by half</a:t>
            </a:r>
          </a:p>
        </p:txBody>
      </p:sp>
      <p:sp>
        <p:nvSpPr>
          <p:cNvPr id="229377" name="Rectangle 2">
            <a:extLst>
              <a:ext uri="{FF2B5EF4-FFF2-40B4-BE49-F238E27FC236}">
                <a16:creationId xmlns:a16="http://schemas.microsoft.com/office/drawing/2014/main" id="{8ED39EAF-496F-CF48-B8EE-588244A41B96}"/>
              </a:ext>
            </a:extLst>
          </p:cNvPr>
          <p:cNvSpPr>
            <a:spLocks noGrp="1" noChangeArrowheads="1"/>
          </p:cNvSpPr>
          <p:nvPr>
            <p:ph type="title"/>
          </p:nvPr>
        </p:nvSpPr>
        <p:spPr/>
        <p:txBody>
          <a:bodyPr>
            <a:normAutofit/>
          </a:bodyPr>
          <a:lstStyle/>
          <a:p>
            <a:r>
              <a:rPr lang="en-US" altLang="en-US" dirty="0">
                <a:ea typeface="ＭＳ Ｐゴシック" panose="020B0600070205080204" pitchFamily="34" charset="-128"/>
              </a:rPr>
              <a:t>Algorithm for fast </a:t>
            </a:r>
            <a:r>
              <a:rPr lang="en-US" altLang="en-US" dirty="0" err="1">
                <a:ea typeface="ＭＳ Ｐゴシック" panose="020B0600070205080204" pitchFamily="34" charset="-128"/>
              </a:rPr>
              <a:t>rexmit</a:t>
            </a:r>
            <a:r>
              <a:rPr lang="en-US" altLang="en-US" dirty="0">
                <a:ea typeface="ＭＳ Ｐゴシック" panose="020B0600070205080204" pitchFamily="34" charset="-128"/>
              </a:rPr>
              <a:t>/fast recovery</a:t>
            </a:r>
          </a:p>
        </p:txBody>
      </p:sp>
      <p:sp>
        <p:nvSpPr>
          <p:cNvPr id="2" name="Slide Number Placeholder 2">
            <a:extLst>
              <a:ext uri="{FF2B5EF4-FFF2-40B4-BE49-F238E27FC236}">
                <a16:creationId xmlns:a16="http://schemas.microsoft.com/office/drawing/2014/main" id="{1C814F36-4FB1-6DCF-4197-5FF1B4B8B4C6}"/>
              </a:ext>
            </a:extLst>
          </p:cNvPr>
          <p:cNvSpPr>
            <a:spLocks noGrp="1"/>
          </p:cNvSpPr>
          <p:nvPr>
            <p:ph type="sldNum" sz="quarter" idx="4"/>
          </p:nvPr>
        </p:nvSpPr>
        <p:spPr/>
        <p:txBody>
          <a:bodyPr/>
          <a:lstStyle/>
          <a:p>
            <a:r>
              <a:rPr lang="en-US" dirty="0"/>
              <a:t>Transport Layer: 3-</a:t>
            </a:r>
            <a:fld id="{C4204591-24BD-A542-B9D5-F8D8A88D2FEE}" type="slidenum">
              <a:rPr lang="en-US" smtClean="0"/>
              <a:pPr/>
              <a:t>173</a:t>
            </a:fld>
            <a:endParaRPr lang="en-US" dirty="0"/>
          </a:p>
        </p:txBody>
      </p:sp>
    </p:spTree>
    <p:extLst>
      <p:ext uri="{BB962C8B-B14F-4D97-AF65-F5344CB8AC3E}">
        <p14:creationId xmlns:p14="http://schemas.microsoft.com/office/powerpoint/2010/main" val="427265024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3">
            <a:extLst>
              <a:ext uri="{FF2B5EF4-FFF2-40B4-BE49-F238E27FC236}">
                <a16:creationId xmlns:a16="http://schemas.microsoft.com/office/drawing/2014/main" id="{D4FBF46D-0132-2148-B67A-630633D41F7E}"/>
              </a:ext>
            </a:extLst>
          </p:cNvPr>
          <p:cNvSpPr>
            <a:spLocks noGrp="1" noChangeArrowheads="1"/>
          </p:cNvSpPr>
          <p:nvPr>
            <p:ph idx="1"/>
          </p:nvPr>
        </p:nvSpPr>
        <p:spPr/>
        <p:txBody>
          <a:bodyPr>
            <a:normAutofit/>
          </a:bodyPr>
          <a:lstStyle/>
          <a:p>
            <a:pPr>
              <a:buFont typeface="ZapfDingbats" pitchFamily="82" charset="2"/>
              <a:buNone/>
            </a:pPr>
            <a:r>
              <a:rPr lang="en-US" altLang="en-US" dirty="0">
                <a:ea typeface="ＭＳ Ｐゴシック" panose="020B0600070205080204" pitchFamily="34" charset="-128"/>
              </a:rPr>
              <a:t>when retransmission timer expires</a:t>
            </a:r>
          </a:p>
          <a:p>
            <a:pPr lvl="1"/>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max (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/2,  2*MSS)</a:t>
            </a:r>
          </a:p>
          <a:p>
            <a:pPr lvl="2"/>
            <a:r>
              <a:rPr lang="en-US" altLang="en-US" dirty="0" err="1">
                <a:ea typeface="ＭＳ Ｐゴシック" panose="020B0600070205080204" pitchFamily="34" charset="-128"/>
              </a:rPr>
              <a:t>cwnd</a:t>
            </a:r>
            <a:r>
              <a:rPr lang="en-US" altLang="en-US" dirty="0">
                <a:ea typeface="ＭＳ Ｐゴシック" panose="020B0600070205080204" pitchFamily="34" charset="-128"/>
              </a:rPr>
              <a:t> should be flight size to be more accurate</a:t>
            </a:r>
          </a:p>
          <a:p>
            <a:pPr lvl="2"/>
            <a:r>
              <a:rPr lang="en-US" altLang="en-US" dirty="0">
                <a:ea typeface="ＭＳ Ｐゴシック" panose="020B0600070205080204" pitchFamily="34" charset="-128"/>
              </a:rPr>
              <a:t>see RFC 2581</a:t>
            </a:r>
          </a:p>
          <a:p>
            <a:pPr lvl="3"/>
            <a:endParaRPr lang="en-US" altLang="en-US" sz="2400" dirty="0">
              <a:latin typeface="Calibri" panose="020F0502020204030204" pitchFamily="34" charset="0"/>
              <a:ea typeface="ＭＳ Ｐゴシック" panose="020B0600070205080204" pitchFamily="34" charset="-128"/>
            </a:endParaRPr>
          </a:p>
          <a:p>
            <a:pPr lvl="1"/>
            <a:r>
              <a:rPr lang="en-US" altLang="en-US" dirty="0" err="1">
                <a:ea typeface="ＭＳ Ｐゴシック" panose="020B0600070205080204" pitchFamily="34" charset="-128"/>
              </a:rPr>
              <a:t>cwnd</a:t>
            </a:r>
            <a:r>
              <a:rPr lang="en-US" altLang="en-US" dirty="0">
                <a:ea typeface="ＭＳ Ｐゴシック" panose="020B0600070205080204" pitchFamily="34" charset="-128"/>
              </a:rPr>
              <a:t> = 1 MSS</a:t>
            </a:r>
          </a:p>
          <a:p>
            <a:pPr lvl="1"/>
            <a:r>
              <a:rPr lang="en-US" altLang="en-US" dirty="0">
                <a:ea typeface="ＭＳ Ｐゴシック" panose="020B0600070205080204" pitchFamily="34" charset="-128"/>
              </a:rPr>
              <a:t>retransmit the lost TCP packet</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why resetting?</a:t>
            </a:r>
          </a:p>
          <a:p>
            <a:pPr lvl="1"/>
            <a:r>
              <a:rPr lang="en-US" altLang="en-US" dirty="0">
                <a:ea typeface="ＭＳ Ｐゴシック" panose="020B0600070205080204" pitchFamily="34" charset="-128"/>
              </a:rPr>
              <a:t>heavy loss detected</a:t>
            </a:r>
          </a:p>
        </p:txBody>
      </p:sp>
      <p:sp>
        <p:nvSpPr>
          <p:cNvPr id="230401" name="Rectangle 2">
            <a:extLst>
              <a:ext uri="{FF2B5EF4-FFF2-40B4-BE49-F238E27FC236}">
                <a16:creationId xmlns:a16="http://schemas.microsoft.com/office/drawing/2014/main" id="{10D0357B-CA46-2749-AD64-A08EA018F6E0}"/>
              </a:ext>
            </a:extLst>
          </p:cNvPr>
          <p:cNvSpPr>
            <a:spLocks noGrp="1" noChangeArrowheads="1"/>
          </p:cNvSpPr>
          <p:nvPr>
            <p:ph type="title"/>
          </p:nvPr>
        </p:nvSpPr>
        <p:spPr/>
        <p:txBody>
          <a:bodyPr/>
          <a:lstStyle/>
          <a:p>
            <a:r>
              <a:rPr lang="en-US" altLang="en-US">
                <a:ea typeface="ＭＳ Ｐゴシック" panose="020B0600070205080204" pitchFamily="34" charset="-128"/>
              </a:rPr>
              <a:t>Retransmission Timeout</a:t>
            </a:r>
          </a:p>
        </p:txBody>
      </p:sp>
      <p:sp>
        <p:nvSpPr>
          <p:cNvPr id="2" name="Slide Number Placeholder 2">
            <a:extLst>
              <a:ext uri="{FF2B5EF4-FFF2-40B4-BE49-F238E27FC236}">
                <a16:creationId xmlns:a16="http://schemas.microsoft.com/office/drawing/2014/main" id="{A1580798-1B5F-13AF-76CA-120F5E99F2B7}"/>
              </a:ext>
            </a:extLst>
          </p:cNvPr>
          <p:cNvSpPr>
            <a:spLocks noGrp="1"/>
          </p:cNvSpPr>
          <p:nvPr>
            <p:ph type="sldNum" sz="quarter" idx="4"/>
          </p:nvPr>
        </p:nvSpPr>
        <p:spPr/>
        <p:txBody>
          <a:bodyPr/>
          <a:lstStyle/>
          <a:p>
            <a:r>
              <a:rPr lang="en-US" dirty="0"/>
              <a:t>Transport Layer: 3-</a:t>
            </a:r>
            <a:fld id="{C4204591-24BD-A542-B9D5-F8D8A88D2FEE}" type="slidenum">
              <a:rPr lang="en-US" smtClean="0"/>
              <a:pPr/>
              <a:t>174</a:t>
            </a:fld>
            <a:endParaRPr lang="en-US" dirty="0"/>
          </a:p>
        </p:txBody>
      </p:sp>
    </p:spTree>
    <p:extLst>
      <p:ext uri="{BB962C8B-B14F-4D97-AF65-F5344CB8AC3E}">
        <p14:creationId xmlns:p14="http://schemas.microsoft.com/office/powerpoint/2010/main" val="420597374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7" name="Rectangle 2">
            <a:extLst>
              <a:ext uri="{FF2B5EF4-FFF2-40B4-BE49-F238E27FC236}">
                <a16:creationId xmlns:a16="http://schemas.microsoft.com/office/drawing/2014/main" id="{E515FAB8-7B47-6E41-A33A-8B027461332A}"/>
              </a:ext>
            </a:extLst>
          </p:cNvPr>
          <p:cNvSpPr>
            <a:spLocks noChangeArrowheads="1"/>
          </p:cNvSpPr>
          <p:nvPr/>
        </p:nvSpPr>
        <p:spPr bwMode="auto">
          <a:xfrm>
            <a:off x="2455864" y="96838"/>
            <a:ext cx="7640637" cy="85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4400" b="1" u="sng" dirty="0">
              <a:solidFill>
                <a:srgbClr val="7030A0"/>
              </a:solidFill>
              <a:latin typeface="+mj-lt"/>
            </a:endParaRPr>
          </a:p>
        </p:txBody>
      </p:sp>
      <p:graphicFrame>
        <p:nvGraphicFramePr>
          <p:cNvPr id="231428" name="Object 3">
            <a:extLst>
              <a:ext uri="{FF2B5EF4-FFF2-40B4-BE49-F238E27FC236}">
                <a16:creationId xmlns:a16="http://schemas.microsoft.com/office/drawing/2014/main" id="{D2015D9E-4328-4446-895E-8F206CD608A6}"/>
              </a:ext>
            </a:extLst>
          </p:cNvPr>
          <p:cNvGraphicFramePr>
            <a:graphicFrameLocks noChangeAspect="1"/>
          </p:cNvGraphicFramePr>
          <p:nvPr/>
        </p:nvGraphicFramePr>
        <p:xfrm>
          <a:off x="2401888" y="1203325"/>
          <a:ext cx="7186612" cy="5073650"/>
        </p:xfrm>
        <a:graphic>
          <a:graphicData uri="http://schemas.openxmlformats.org/presentationml/2006/ole">
            <mc:AlternateContent xmlns:mc="http://schemas.openxmlformats.org/markup-compatibility/2006">
              <mc:Choice xmlns:v="urn:schemas-microsoft-com:vml" Requires="v">
                <p:oleObj name="Chart" r:id="rId3" imgW="6267450" imgH="4425950" progId="Excel.Chart.8">
                  <p:embed/>
                </p:oleObj>
              </mc:Choice>
              <mc:Fallback>
                <p:oleObj name="Chart" r:id="rId3" imgW="6267450" imgH="4425950" progId="Excel.Chart.8">
                  <p:embed/>
                  <p:pic>
                    <p:nvPicPr>
                      <p:cNvPr id="231428" name="Object 3">
                        <a:extLst>
                          <a:ext uri="{FF2B5EF4-FFF2-40B4-BE49-F238E27FC236}">
                            <a16:creationId xmlns:a16="http://schemas.microsoft.com/office/drawing/2014/main" id="{D2015D9E-4328-4446-895E-8F206CD608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1888" y="1203325"/>
                        <a:ext cx="7186612" cy="507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Slide Number Placeholder 2">
            <a:extLst>
              <a:ext uri="{FF2B5EF4-FFF2-40B4-BE49-F238E27FC236}">
                <a16:creationId xmlns:a16="http://schemas.microsoft.com/office/drawing/2014/main" id="{57C088E1-9193-1C5E-02B5-0D704BED6FBC}"/>
              </a:ext>
            </a:extLst>
          </p:cNvPr>
          <p:cNvSpPr txBox="1">
            <a:spLocks/>
          </p:cNvSpPr>
          <p:nvPr/>
        </p:nvSpPr>
        <p:spPr>
          <a:xfrm>
            <a:off x="10421399"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175</a:t>
            </a:fld>
            <a:endParaRPr lang="en-US" sz="1100" dirty="0"/>
          </a:p>
        </p:txBody>
      </p:sp>
      <p:sp>
        <p:nvSpPr>
          <p:cNvPr id="5" name="Title 4">
            <a:extLst>
              <a:ext uri="{FF2B5EF4-FFF2-40B4-BE49-F238E27FC236}">
                <a16:creationId xmlns:a16="http://schemas.microsoft.com/office/drawing/2014/main" id="{3E171FDF-2565-AA01-53BD-0232D9E835C2}"/>
              </a:ext>
            </a:extLst>
          </p:cNvPr>
          <p:cNvSpPr>
            <a:spLocks noGrp="1"/>
          </p:cNvSpPr>
          <p:nvPr>
            <p:ph type="title"/>
          </p:nvPr>
        </p:nvSpPr>
        <p:spPr>
          <a:xfrm>
            <a:off x="1112166" y="308703"/>
            <a:ext cx="10515600" cy="894622"/>
          </a:xfrm>
        </p:spPr>
        <p:txBody>
          <a:bodyPr>
            <a:normAutofit/>
          </a:bodyPr>
          <a:lstStyle/>
          <a:p>
            <a:r>
              <a:rPr lang="en-US" altLang="en-US" sz="4400" b="1" u="sng" dirty="0">
                <a:solidFill>
                  <a:srgbClr val="7030A0"/>
                </a:solidFill>
                <a:latin typeface="+mj-lt"/>
              </a:rPr>
              <a:t>TCP Congestion Window Trace</a:t>
            </a:r>
            <a:endParaRPr lang="en-US" dirty="0"/>
          </a:p>
        </p:txBody>
      </p:sp>
    </p:spTree>
    <p:extLst>
      <p:ext uri="{BB962C8B-B14F-4D97-AF65-F5344CB8AC3E}">
        <p14:creationId xmlns:p14="http://schemas.microsoft.com/office/powerpoint/2010/main" val="293399039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Title 1">
            <a:extLst>
              <a:ext uri="{FF2B5EF4-FFF2-40B4-BE49-F238E27FC236}">
                <a16:creationId xmlns:a16="http://schemas.microsoft.com/office/drawing/2014/main" id="{BBC734ED-47AD-B04C-9B02-54D82DCDC0C4}"/>
              </a:ext>
            </a:extLst>
          </p:cNvPr>
          <p:cNvSpPr>
            <a:spLocks noGrp="1" noChangeArrowheads="1"/>
          </p:cNvSpPr>
          <p:nvPr>
            <p:ph type="title"/>
          </p:nvPr>
        </p:nvSpPr>
        <p:spPr>
          <a:xfrm>
            <a:off x="838200" y="33805"/>
            <a:ext cx="10515600" cy="894622"/>
          </a:xfrm>
        </p:spPr>
        <p:txBody>
          <a:bodyPr/>
          <a:lstStyle/>
          <a:p>
            <a:r>
              <a:rPr lang="en-US" altLang="en-US" dirty="0">
                <a:ea typeface="ＭＳ Ｐゴシック" panose="020B0600070205080204" pitchFamily="34" charset="-128"/>
              </a:rPr>
              <a:t>TCP Congestion Control Summary</a:t>
            </a:r>
          </a:p>
        </p:txBody>
      </p:sp>
      <p:graphicFrame>
        <p:nvGraphicFramePr>
          <p:cNvPr id="7" name="Table 6">
            <a:extLst>
              <a:ext uri="{FF2B5EF4-FFF2-40B4-BE49-F238E27FC236}">
                <a16:creationId xmlns:a16="http://schemas.microsoft.com/office/drawing/2014/main" id="{28B9BBA2-74FC-244F-A37A-96E72FB3B2EB}"/>
              </a:ext>
            </a:extLst>
          </p:cNvPr>
          <p:cNvGraphicFramePr>
            <a:graphicFrameLocks noGrp="1"/>
          </p:cNvGraphicFramePr>
          <p:nvPr>
            <p:extLst>
              <p:ext uri="{D42A27DB-BD31-4B8C-83A1-F6EECF244321}">
                <p14:modId xmlns:p14="http://schemas.microsoft.com/office/powerpoint/2010/main" val="1063455661"/>
              </p:ext>
            </p:extLst>
          </p:nvPr>
        </p:nvGraphicFramePr>
        <p:xfrm>
          <a:off x="1701800" y="1023938"/>
          <a:ext cx="10115061" cy="5673724"/>
        </p:xfrm>
        <a:graphic>
          <a:graphicData uri="http://schemas.openxmlformats.org/drawingml/2006/table">
            <a:tbl>
              <a:tblPr/>
              <a:tblGrid>
                <a:gridCol w="1552720">
                  <a:extLst>
                    <a:ext uri="{9D8B030D-6E8A-4147-A177-3AD203B41FA5}">
                      <a16:colId xmlns:a16="http://schemas.microsoft.com/office/drawing/2014/main" val="20000"/>
                    </a:ext>
                  </a:extLst>
                </a:gridCol>
                <a:gridCol w="2353256">
                  <a:extLst>
                    <a:ext uri="{9D8B030D-6E8A-4147-A177-3AD203B41FA5}">
                      <a16:colId xmlns:a16="http://schemas.microsoft.com/office/drawing/2014/main" val="20001"/>
                    </a:ext>
                  </a:extLst>
                </a:gridCol>
                <a:gridCol w="2917392">
                  <a:extLst>
                    <a:ext uri="{9D8B030D-6E8A-4147-A177-3AD203B41FA5}">
                      <a16:colId xmlns:a16="http://schemas.microsoft.com/office/drawing/2014/main" val="20002"/>
                    </a:ext>
                  </a:extLst>
                </a:gridCol>
                <a:gridCol w="3291693">
                  <a:extLst>
                    <a:ext uri="{9D8B030D-6E8A-4147-A177-3AD203B41FA5}">
                      <a16:colId xmlns:a16="http://schemas.microsoft.com/office/drawing/2014/main" val="20003"/>
                    </a:ext>
                  </a:extLst>
                </a:gridCol>
              </a:tblGrid>
              <a:tr h="35079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Algoritms</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condition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Design </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action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9365">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Slow Start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&lt;=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doubles per RTT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+=1MSS 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extLst>
                  <a:ext uri="{0D108BD9-81ED-4DB2-BD59-A6C34878D82A}">
                    <a16:rowId xmlns:a16="http://schemas.microsoft.com/office/drawing/2014/main" val="10001"/>
                  </a:ext>
                </a:extLst>
              </a:tr>
              <a:tr h="701588">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Congestion Avoidance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&gt;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per RTT  (additive increase)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+=(MSS/</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 MSS 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fast retransmit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3 duplicate ACK</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reduce the cwnd by half (multicative decreasing)</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 max(</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/2,2MSS)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BB0000"/>
                          </a:solidFill>
                          <a:effectLst/>
                          <a:latin typeface="Calibri" charset="0"/>
                          <a:ea typeface="ＭＳ Ｐゴシック" charset="-128"/>
                        </a:rPr>
                        <a:t>cwnd</a:t>
                      </a:r>
                      <a:r>
                        <a:rPr kumimoji="0" lang="en-US" altLang="en-US" sz="2000" b="0" i="0" u="none" strike="noStrike" cap="none" normalizeH="0" baseline="0" dirty="0">
                          <a:ln>
                            <a:noFill/>
                          </a:ln>
                          <a:solidFill>
                            <a:srgbClr val="BB0000"/>
                          </a:solidFill>
                          <a:effectLst/>
                          <a:latin typeface="Calibri" charset="0"/>
                          <a:ea typeface="ＭＳ Ｐゴシック" charset="-128"/>
                        </a:rPr>
                        <a:t> = </a:t>
                      </a:r>
                      <a:r>
                        <a:rPr kumimoji="0" lang="en-US" altLang="en-US" sz="2000" b="0" i="0" u="none" strike="noStrike" cap="none" normalizeH="0" baseline="0" dirty="0" err="1">
                          <a:ln>
                            <a:noFill/>
                          </a:ln>
                          <a:solidFill>
                            <a:srgbClr val="BB0000"/>
                          </a:solidFill>
                          <a:effectLst/>
                          <a:latin typeface="Calibri" charset="0"/>
                          <a:ea typeface="ＭＳ Ｐゴシック" charset="-128"/>
                        </a:rPr>
                        <a:t>ssthresh</a:t>
                      </a:r>
                      <a:r>
                        <a:rPr kumimoji="0" lang="en-US" altLang="en-US" sz="2000" b="0" i="0" u="none" strike="noStrike" cap="none" normalizeH="0" baseline="0" dirty="0">
                          <a:ln>
                            <a:noFill/>
                          </a:ln>
                          <a:solidFill>
                            <a:srgbClr val="BB0000"/>
                          </a:solidFill>
                          <a:effectLst/>
                          <a:latin typeface="Calibri" charset="0"/>
                          <a:ea typeface="ＭＳ Ｐゴシック" charset="-128"/>
                        </a:rPr>
                        <a:t> + 3 MSS</a:t>
                      </a:r>
                      <a:r>
                        <a:rPr kumimoji="0" lang="en-US" altLang="en-US" sz="2000" b="0" i="0" u="none" strike="noStrike" cap="none" normalizeH="0" baseline="0" dirty="0">
                          <a:ln>
                            <a:noFill/>
                          </a:ln>
                          <a:solidFill>
                            <a:schemeClr val="tx1"/>
                          </a:solidFill>
                          <a:effectLst/>
                          <a:latin typeface="Calibri" charset="0"/>
                          <a:ea typeface="ＭＳ Ｐゴシック" charset="-128"/>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retx</a:t>
                      </a:r>
                      <a:r>
                        <a:rPr kumimoji="0" lang="en-US" altLang="en-US" sz="2000" b="0" i="0" u="none" strike="noStrike" cap="none" normalizeH="0" baseline="0" dirty="0">
                          <a:ln>
                            <a:noFill/>
                          </a:ln>
                          <a:solidFill>
                            <a:schemeClr val="tx1"/>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3"/>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fast recovery</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receiving a new ACK after fast retx</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finish the 1/2 reduction of cwnd in fast retx/fast recovery</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BB0000"/>
                          </a:solidFill>
                          <a:effectLst/>
                          <a:latin typeface="Calibri" charset="0"/>
                          <a:ea typeface="ＭＳ Ｐゴシック" charset="-128"/>
                        </a:rPr>
                        <a:t>cwnd</a:t>
                      </a:r>
                      <a:r>
                        <a:rPr kumimoji="0" lang="en-US" altLang="en-US" sz="2000" b="0" i="0" u="none" strike="noStrike" cap="none" normalizeH="0" baseline="0" dirty="0">
                          <a:ln>
                            <a:noFill/>
                          </a:ln>
                          <a:solidFill>
                            <a:srgbClr val="BB0000"/>
                          </a:solidFill>
                          <a:effectLst/>
                          <a:latin typeface="Calibri" charset="0"/>
                          <a:ea typeface="ＭＳ Ｐゴシック" charset="-128"/>
                        </a:rPr>
                        <a:t> = </a:t>
                      </a:r>
                      <a:r>
                        <a:rPr kumimoji="0" lang="en-US" altLang="en-US" sz="2000" b="0" i="0" u="none" strike="noStrike" cap="none" normalizeH="0" baseline="0" dirty="0" err="1">
                          <a:ln>
                            <a:noFill/>
                          </a:ln>
                          <a:solidFill>
                            <a:srgbClr val="BB0000"/>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tx</a:t>
                      </a:r>
                      <a:r>
                        <a:rPr kumimoji="0" lang="en-US" altLang="en-US" sz="2000" b="0" i="0" u="none" strike="noStrike" cap="none" normalizeH="0" baseline="0" dirty="0">
                          <a:ln>
                            <a:noFill/>
                          </a:ln>
                          <a:solidFill>
                            <a:schemeClr val="tx1"/>
                          </a:solidFill>
                          <a:effectLst/>
                          <a:latin typeface="Calibri" charset="0"/>
                          <a:ea typeface="ＭＳ Ｐゴシック" charset="-128"/>
                        </a:rPr>
                        <a:t> if allowed by </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108730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 </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upon a dup ACK after fast retx </a:t>
                      </a:r>
                      <a:r>
                        <a:rPr kumimoji="0" lang="en-US" altLang="en-US" sz="1800" b="0" i="0" u="none" strike="noStrike" cap="none" normalizeH="0" baseline="0">
                          <a:ln>
                            <a:noFill/>
                          </a:ln>
                          <a:solidFill>
                            <a:schemeClr val="tx1"/>
                          </a:solidFill>
                          <a:effectLst/>
                          <a:latin typeface="Calibri" charset="0"/>
                          <a:ea typeface="ＭＳ Ｐゴシック" charset="-128"/>
                        </a:rPr>
                        <a:t>before fast recovery</a:t>
                      </a:r>
                      <a:endParaRPr kumimoji="0" lang="en-US" altLang="en-US" sz="18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 ("transition phrase)</a:t>
                      </a:r>
                      <a:endParaRPr kumimoji="0" lang="en-US" altLang="en-US" sz="2000" b="0" i="0" u="none" strike="noStrike" cap="none" normalizeH="0" baseline="0">
                        <a:ln>
                          <a:noFill/>
                        </a:ln>
                        <a:solidFill>
                          <a:schemeClr val="tx1"/>
                        </a:solidFill>
                        <a:effectLst/>
                        <a:latin typeface="Calibri" charset="0"/>
                        <a:ea typeface="宋体" charset="0"/>
                      </a:endParaRPr>
                    </a:p>
                    <a:p>
                      <a:pPr marL="0" marR="0" lvl="0" indent="0" algn="l" defTabSz="914400" rtl="0" eaLnBrk="1" fontAlgn="base" latinLnBrk="0" hangingPunct="1">
                        <a:lnSpc>
                          <a:spcPct val="115000"/>
                        </a:lnSpc>
                        <a:spcBef>
                          <a:spcPct val="0"/>
                        </a:spcBef>
                        <a:spcAft>
                          <a:spcPct val="0"/>
                        </a:spcAft>
                        <a:buClrTx/>
                        <a:buSzTx/>
                        <a:buFontTx/>
                        <a:buNone/>
                        <a:tabLst/>
                      </a:pP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rgbClr val="BB0000"/>
                          </a:solidFill>
                          <a:effectLst/>
                          <a:latin typeface="Calibri" charset="0"/>
                          <a:ea typeface="ＭＳ Ｐゴシック" charset="-128"/>
                        </a:rPr>
                        <a:t>cwnd +=1MSS;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Note: it is different from slow start. </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5"/>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RTO timeout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time out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Reset everything</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 max(</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/2,2MSS) </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a:t>
                      </a:r>
                      <a:r>
                        <a:rPr kumimoji="0" lang="en-US" altLang="en-US" sz="2000" b="0" i="0" u="none" strike="noStrike" cap="none" normalizeH="0" baseline="0">
                          <a:ln>
                            <a:noFill/>
                          </a:ln>
                          <a:solidFill>
                            <a:schemeClr val="tx1"/>
                          </a:solidFill>
                          <a:effectLst/>
                          <a:latin typeface="Calibri" charset="0"/>
                          <a:ea typeface="ＭＳ Ｐゴシック" charset="-128"/>
                        </a:rPr>
                        <a:t>= 1MSS; </a:t>
                      </a:r>
                      <a:endParaRPr kumimoji="0" lang="en-US" altLang="en-US" sz="2000" b="0" i="0" u="none" strike="noStrike" cap="none" normalizeH="0" baseline="0" dirty="0">
                        <a:ln>
                          <a:noFill/>
                        </a:ln>
                        <a:solidFill>
                          <a:schemeClr val="tx1"/>
                        </a:solidFill>
                        <a:effectLst/>
                        <a:latin typeface="Calibri" charset="0"/>
                        <a:ea typeface="ＭＳ Ｐゴシック" charset="-128"/>
                      </a:endParaRP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retx</a:t>
                      </a:r>
                      <a:r>
                        <a:rPr kumimoji="0" lang="en-US" altLang="en-US" sz="2000" b="0" i="0" u="none" strike="noStrike" cap="none" normalizeH="0" baseline="0" dirty="0">
                          <a:ln>
                            <a:noFill/>
                          </a:ln>
                          <a:solidFill>
                            <a:schemeClr val="tx1"/>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 name="Slide Number Placeholder 2">
            <a:extLst>
              <a:ext uri="{FF2B5EF4-FFF2-40B4-BE49-F238E27FC236}">
                <a16:creationId xmlns:a16="http://schemas.microsoft.com/office/drawing/2014/main" id="{47029C1F-FC1C-11F6-0186-B9D771EEF8A4}"/>
              </a:ext>
            </a:extLst>
          </p:cNvPr>
          <p:cNvSpPr>
            <a:spLocks noGrp="1"/>
          </p:cNvSpPr>
          <p:nvPr>
            <p:ph type="sldNum" sz="quarter" idx="4"/>
          </p:nvPr>
        </p:nvSpPr>
        <p:spPr>
          <a:xfrm>
            <a:off x="9232679" y="6443089"/>
            <a:ext cx="2743200" cy="365125"/>
          </a:xfrm>
        </p:spPr>
        <p:txBody>
          <a:bodyPr/>
          <a:lstStyle/>
          <a:p>
            <a:r>
              <a:rPr lang="en-US" dirty="0"/>
              <a:t>Transport Layer: 3-</a:t>
            </a:r>
            <a:fld id="{C4204591-24BD-A542-B9D5-F8D8A88D2FEE}" type="slidenum">
              <a:rPr lang="en-US" smtClean="0"/>
              <a:pPr/>
              <a:t>176</a:t>
            </a:fld>
            <a:endParaRPr lang="en-US" dirty="0"/>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3">
            <a:extLst>
              <a:ext uri="{FF2B5EF4-FFF2-40B4-BE49-F238E27FC236}">
                <a16:creationId xmlns:a16="http://schemas.microsoft.com/office/drawing/2014/main" id="{0D6309C0-0F9D-2941-AC1B-64A1F0D0C724}"/>
              </a:ext>
            </a:extLst>
          </p:cNvPr>
          <p:cNvSpPr>
            <a:spLocks noGrp="1" noChangeArrowheads="1"/>
          </p:cNvSpPr>
          <p:nvPr>
            <p:ph idx="1"/>
          </p:nvPr>
        </p:nvSpPr>
        <p:spPr/>
        <p:txBody>
          <a:bodyPr/>
          <a:lstStyle/>
          <a:p>
            <a:pPr marL="0" indent="0">
              <a:buNone/>
            </a:pPr>
            <a:r>
              <a:rPr lang="en-US" altLang="en-US" dirty="0">
                <a:ea typeface="ＭＳ Ｐゴシック" panose="020B0600070205080204" pitchFamily="34" charset="-128"/>
              </a:rPr>
              <a:t>How Selective repeat, congestion control, flow control work together:</a:t>
            </a:r>
          </a:p>
          <a:p>
            <a:r>
              <a:rPr lang="en-US" altLang="en-US" dirty="0">
                <a:ea typeface="ＭＳ Ｐゴシック" panose="020B0600070205080204" pitchFamily="34" charset="-128"/>
              </a:rPr>
              <a:t>use </a:t>
            </a:r>
            <a:r>
              <a:rPr lang="en-US" altLang="en-US" u="sng" dirty="0">
                <a:ea typeface="ＭＳ Ｐゴシック" panose="020B0600070205080204" pitchFamily="34" charset="-128"/>
              </a:rPr>
              <a:t>selective repeat </a:t>
            </a:r>
            <a:r>
              <a:rPr lang="en-US" altLang="en-US" dirty="0">
                <a:ea typeface="ＭＳ Ｐゴシック" panose="020B0600070205080204" pitchFamily="34" charset="-128"/>
              </a:rPr>
              <a:t>to do reliable data transfer for a window of packets </a:t>
            </a:r>
            <a:r>
              <a:rPr lang="en-US" altLang="en-US" i="1" u="sng" dirty="0">
                <a:ea typeface="ＭＳ Ｐゴシック" panose="020B0600070205080204" pitchFamily="34" charset="-128"/>
              </a:rPr>
              <a:t>win</a:t>
            </a:r>
            <a:r>
              <a:rPr lang="en-US" altLang="en-US" dirty="0">
                <a:ea typeface="ＭＳ Ｐゴシック" panose="020B0600070205080204" pitchFamily="34" charset="-128"/>
              </a:rPr>
              <a:t> at any time</a:t>
            </a:r>
          </a:p>
          <a:p>
            <a:r>
              <a:rPr lang="en-US" altLang="en-US" dirty="0">
                <a:ea typeface="ＭＳ Ｐゴシック" panose="020B0600070205080204" pitchFamily="34" charset="-128"/>
              </a:rPr>
              <a:t>update win = </a:t>
            </a:r>
            <a:r>
              <a:rPr lang="en-US" altLang="en-US" dirty="0">
                <a:solidFill>
                  <a:srgbClr val="FF0000"/>
                </a:solidFill>
                <a:ea typeface="ＭＳ Ｐゴシック" panose="020B0600070205080204" pitchFamily="34" charset="-128"/>
              </a:rPr>
              <a:t>min (</a:t>
            </a:r>
            <a:r>
              <a:rPr lang="en-US" altLang="en-US" dirty="0" err="1">
                <a:solidFill>
                  <a:srgbClr val="FF0000"/>
                </a:solidFill>
                <a:ea typeface="ＭＳ Ｐゴシック" panose="020B0600070205080204" pitchFamily="34" charset="-128"/>
              </a:rPr>
              <a:t>cwnd</a:t>
            </a:r>
            <a:r>
              <a:rPr lang="en-US" altLang="en-US" dirty="0">
                <a:solidFill>
                  <a:srgbClr val="FF0000"/>
                </a:solidFill>
                <a:ea typeface="ＭＳ Ｐゴシック" panose="020B0600070205080204" pitchFamily="34" charset="-128"/>
              </a:rPr>
              <a:t>,  </a:t>
            </a:r>
            <a:r>
              <a:rPr lang="en-US" altLang="en-US" dirty="0" err="1">
                <a:solidFill>
                  <a:srgbClr val="FF0000"/>
                </a:solidFill>
                <a:ea typeface="ＭＳ Ｐゴシック" panose="020B0600070205080204" pitchFamily="34" charset="-128"/>
              </a:rPr>
              <a:t>rwnd</a:t>
            </a:r>
            <a:r>
              <a:rPr lang="en-US" altLang="en-US" dirty="0">
                <a:solidFill>
                  <a:srgbClr val="FF0000"/>
                </a:solidFill>
                <a:ea typeface="ＭＳ Ｐゴシック" panose="020B0600070205080204" pitchFamily="34" charset="-128"/>
              </a:rPr>
              <a:t>)</a:t>
            </a:r>
            <a:endParaRPr lang="en-US" altLang="en-US" dirty="0">
              <a:ea typeface="ＭＳ Ｐゴシック" panose="020B0600070205080204" pitchFamily="34" charset="-128"/>
            </a:endParaRPr>
          </a:p>
          <a:p>
            <a:pPr lvl="1"/>
            <a:r>
              <a:rPr lang="en-US" altLang="en-US" dirty="0" err="1">
                <a:ea typeface="ＭＳ Ｐゴシック" panose="020B0600070205080204" pitchFamily="34" charset="-128"/>
              </a:rPr>
              <a:t>cwnd</a:t>
            </a:r>
            <a:r>
              <a:rPr lang="en-US" altLang="en-US" dirty="0">
                <a:ea typeface="ＭＳ Ｐゴシック" panose="020B0600070205080204" pitchFamily="34" charset="-128"/>
              </a:rPr>
              <a:t> is updated by TCP </a:t>
            </a:r>
            <a:r>
              <a:rPr lang="en-US" altLang="en-US" u="sng" dirty="0">
                <a:ea typeface="ＭＳ Ｐゴシック" panose="020B0600070205080204" pitchFamily="34" charset="-128"/>
              </a:rPr>
              <a:t>congestion control</a:t>
            </a:r>
          </a:p>
          <a:p>
            <a:pPr lvl="1"/>
            <a:r>
              <a:rPr lang="en-US" altLang="en-US" dirty="0" err="1">
                <a:ea typeface="ＭＳ Ｐゴシック" panose="020B0600070205080204" pitchFamily="34" charset="-128"/>
              </a:rPr>
              <a:t>rwnd</a:t>
            </a:r>
            <a:r>
              <a:rPr lang="en-US" altLang="en-US" dirty="0">
                <a:ea typeface="ＭＳ Ｐゴシック" panose="020B0600070205080204" pitchFamily="34" charset="-128"/>
              </a:rPr>
              <a:t> is updated by TCP </a:t>
            </a:r>
            <a:r>
              <a:rPr lang="en-US" altLang="en-US" u="sng" dirty="0">
                <a:ea typeface="ＭＳ Ｐゴシック" panose="020B0600070205080204" pitchFamily="34" charset="-128"/>
              </a:rPr>
              <a:t>flow control</a:t>
            </a:r>
          </a:p>
          <a:p>
            <a:r>
              <a:rPr lang="en-US" altLang="en-US" dirty="0">
                <a:ea typeface="ＭＳ Ｐゴシック" panose="020B0600070205080204" pitchFamily="34" charset="-128"/>
              </a:rPr>
              <a:t>Example: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 = 20; </a:t>
            </a:r>
            <a:r>
              <a:rPr lang="en-US" altLang="en-US" dirty="0" err="1">
                <a:ea typeface="ＭＳ Ｐゴシック" panose="020B0600070205080204" pitchFamily="34" charset="-128"/>
              </a:rPr>
              <a:t>rwnd</a:t>
            </a:r>
            <a:r>
              <a:rPr lang="en-US" altLang="en-US" dirty="0">
                <a:ea typeface="ＭＳ Ｐゴシック" panose="020B0600070205080204" pitchFamily="34" charset="-128"/>
              </a:rPr>
              <a:t> = 10</a:t>
            </a:r>
          </a:p>
          <a:p>
            <a:pPr lvl="1"/>
            <a:r>
              <a:rPr lang="en-US" altLang="en-US" dirty="0">
                <a:ea typeface="ＭＳ Ｐゴシック" panose="020B0600070205080204" pitchFamily="34" charset="-128"/>
              </a:rPr>
              <a:t>Then </a:t>
            </a:r>
            <a:r>
              <a:rPr lang="en-US" altLang="en-US" i="1" dirty="0">
                <a:ea typeface="ＭＳ Ｐゴシック" panose="020B0600070205080204" pitchFamily="34" charset="-128"/>
              </a:rPr>
              <a:t>win</a:t>
            </a:r>
            <a:r>
              <a:rPr lang="en-US" altLang="en-US" dirty="0">
                <a:ea typeface="ＭＳ Ｐゴシック" panose="020B0600070205080204" pitchFamily="34" charset="-128"/>
              </a:rPr>
              <a:t>=10</a:t>
            </a:r>
          </a:p>
        </p:txBody>
      </p:sp>
      <p:sp>
        <p:nvSpPr>
          <p:cNvPr id="242689" name="Rectangle 2">
            <a:extLst>
              <a:ext uri="{FF2B5EF4-FFF2-40B4-BE49-F238E27FC236}">
                <a16:creationId xmlns:a16="http://schemas.microsoft.com/office/drawing/2014/main" id="{EE0314DC-55A0-0445-BA89-8A96E3DE4CAF}"/>
              </a:ext>
            </a:extLst>
          </p:cNvPr>
          <p:cNvSpPr>
            <a:spLocks noGrp="1" noChangeArrowheads="1"/>
          </p:cNvSpPr>
          <p:nvPr>
            <p:ph type="title"/>
          </p:nvPr>
        </p:nvSpPr>
        <p:spPr/>
        <p:txBody>
          <a:bodyPr/>
          <a:lstStyle/>
          <a:p>
            <a:r>
              <a:rPr lang="en-US" altLang="en-US">
                <a:ea typeface="ＭＳ Ｐゴシック" panose="020B0600070205080204" pitchFamily="34" charset="-128"/>
              </a:rPr>
              <a:t>Putting Things Together in TCP</a:t>
            </a:r>
          </a:p>
        </p:txBody>
      </p:sp>
      <p:sp>
        <p:nvSpPr>
          <p:cNvPr id="2" name="Slide Number Placeholder 2">
            <a:extLst>
              <a:ext uri="{FF2B5EF4-FFF2-40B4-BE49-F238E27FC236}">
                <a16:creationId xmlns:a16="http://schemas.microsoft.com/office/drawing/2014/main" id="{009EF596-BC3D-98E5-F9AB-B31ED66F52B8}"/>
              </a:ext>
            </a:extLst>
          </p:cNvPr>
          <p:cNvSpPr>
            <a:spLocks noGrp="1"/>
          </p:cNvSpPr>
          <p:nvPr>
            <p:ph type="sldNum" sz="quarter" idx="4"/>
          </p:nvPr>
        </p:nvSpPr>
        <p:spPr/>
        <p:txBody>
          <a:bodyPr/>
          <a:lstStyle/>
          <a:p>
            <a:r>
              <a:rPr lang="en-US" dirty="0"/>
              <a:t>Transport Layer: 3-</a:t>
            </a:r>
            <a:fld id="{C4204591-24BD-A542-B9D5-F8D8A88D2FEE}" type="slidenum">
              <a:rPr lang="en-US" smtClean="0"/>
              <a:pPr/>
              <a:t>177</a:t>
            </a:fld>
            <a:endParaRPr lang="en-US" dirty="0"/>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Title 1">
            <a:extLst>
              <a:ext uri="{FF2B5EF4-FFF2-40B4-BE49-F238E27FC236}">
                <a16:creationId xmlns:a16="http://schemas.microsoft.com/office/drawing/2014/main" id="{D7919E17-C20B-834A-B71F-A1DD6682B11D}"/>
              </a:ext>
            </a:extLst>
          </p:cNvPr>
          <p:cNvSpPr>
            <a:spLocks noGrp="1" noChangeArrowheads="1"/>
          </p:cNvSpPr>
          <p:nvPr>
            <p:ph type="ctrTitle"/>
          </p:nvPr>
        </p:nvSpPr>
        <p:spPr/>
        <p:txBody>
          <a:bodyPr/>
          <a:lstStyle/>
          <a:p>
            <a:r>
              <a:rPr lang="en-US" altLang="en-US" dirty="0">
                <a:ea typeface="ＭＳ Ｐゴシック" panose="020B0600070205080204" pitchFamily="34" charset="-128"/>
              </a:rPr>
              <a:t>Illustrative Example</a:t>
            </a:r>
          </a:p>
        </p:txBody>
      </p:sp>
      <p:sp>
        <p:nvSpPr>
          <p:cNvPr id="2" name="Slide Number Placeholder 2">
            <a:extLst>
              <a:ext uri="{FF2B5EF4-FFF2-40B4-BE49-F238E27FC236}">
                <a16:creationId xmlns:a16="http://schemas.microsoft.com/office/drawing/2014/main" id="{4BA2AFAF-5677-CB94-4E35-0C751CE8704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178</a:t>
            </a:fld>
            <a:endParaRPr lang="en-US" dirty="0"/>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3802206-6179-564D-BBBB-4C32ABE8CADD}"/>
              </a:ext>
            </a:extLst>
          </p:cNvPr>
          <p:cNvSpPr>
            <a:spLocks noGrp="1"/>
          </p:cNvSpPr>
          <p:nvPr>
            <p:ph idx="1"/>
          </p:nvPr>
        </p:nvSpPr>
        <p:spPr/>
        <p:txBody>
          <a:bodyPr>
            <a:normAutofit fontScale="62500" lnSpcReduction="20000"/>
          </a:bodyPr>
          <a:lstStyle/>
          <a:p>
            <a:pPr>
              <a:defRPr/>
            </a:pPr>
            <a:r>
              <a:rPr lang="en-US" dirty="0"/>
              <a:t>Use all following TCP congestion control algorithms:</a:t>
            </a:r>
          </a:p>
          <a:p>
            <a:pPr lvl="1">
              <a:defRPr/>
            </a:pPr>
            <a:r>
              <a:rPr lang="en-US" dirty="0"/>
              <a:t>Slow start</a:t>
            </a:r>
          </a:p>
          <a:p>
            <a:pPr lvl="1">
              <a:defRPr/>
            </a:pPr>
            <a:r>
              <a:rPr lang="en-US" dirty="0"/>
              <a:t>Congestion avoidance (CA)</a:t>
            </a:r>
          </a:p>
          <a:p>
            <a:pPr lvl="1">
              <a:defRPr/>
            </a:pPr>
            <a:r>
              <a:rPr lang="en-US" dirty="0"/>
              <a:t>Fast retransmit/fast recovery</a:t>
            </a:r>
          </a:p>
          <a:p>
            <a:pPr lvl="1">
              <a:defRPr/>
            </a:pPr>
            <a:r>
              <a:rPr lang="en-US" dirty="0"/>
              <a:t>Retransmission timeout (say, RTO=500ms)</a:t>
            </a:r>
          </a:p>
          <a:p>
            <a:pPr>
              <a:defRPr/>
            </a:pPr>
            <a:r>
              <a:rPr lang="en-US" dirty="0"/>
              <a:t>When </a:t>
            </a:r>
            <a:r>
              <a:rPr lang="en-US" dirty="0" err="1"/>
              <a:t>cwnd</a:t>
            </a:r>
            <a:r>
              <a:rPr lang="en-US" dirty="0"/>
              <a:t>=</a:t>
            </a:r>
            <a:r>
              <a:rPr lang="en-US" dirty="0" err="1"/>
              <a:t>ssthresh</a:t>
            </a:r>
            <a:r>
              <a:rPr lang="en-US" dirty="0"/>
              <a:t>, use slow start algorithm (instead of CA)</a:t>
            </a:r>
          </a:p>
          <a:p>
            <a:pPr>
              <a:defRPr/>
            </a:pPr>
            <a:r>
              <a:rPr lang="en-US" dirty="0"/>
              <a:t>Assume </a:t>
            </a:r>
            <a:r>
              <a:rPr lang="en-US" dirty="0" err="1"/>
              <a:t>rwnd</a:t>
            </a:r>
            <a:r>
              <a:rPr lang="en-US" dirty="0"/>
              <a:t> is always large enough, then the send window size min(</a:t>
            </a:r>
            <a:r>
              <a:rPr lang="en-US" dirty="0" err="1"/>
              <a:t>rwnd,cwnd</a:t>
            </a:r>
            <a:r>
              <a:rPr lang="en-US" dirty="0"/>
              <a:t>) =</a:t>
            </a:r>
            <a:r>
              <a:rPr lang="en-US" dirty="0" err="1"/>
              <a:t>cwnd</a:t>
            </a:r>
            <a:endParaRPr lang="en-US" dirty="0"/>
          </a:p>
          <a:p>
            <a:pPr>
              <a:defRPr/>
            </a:pPr>
            <a:r>
              <a:rPr lang="en-US" dirty="0"/>
              <a:t>Assume 1 acknowledgement per packet (i.e., no delayed ACK is used), and we use TCP cumulative ACK (i.e., ACK # = (largest sequence # received in order at the receiver + 1) )</a:t>
            </a:r>
          </a:p>
          <a:p>
            <a:pPr>
              <a:defRPr/>
            </a:pPr>
            <a:r>
              <a:rPr lang="en-US" dirty="0"/>
              <a:t>Assume each packet size is 1 unit (1B) for simple calculation</a:t>
            </a:r>
          </a:p>
          <a:p>
            <a:pPr>
              <a:defRPr/>
            </a:pPr>
            <a:r>
              <a:rPr lang="en-US" dirty="0"/>
              <a:t>TCP sender has infinite packets to send, 1, 2, 3, 4, 5,….</a:t>
            </a:r>
          </a:p>
          <a:p>
            <a:pPr>
              <a:defRPr/>
            </a:pPr>
            <a:r>
              <a:rPr lang="en-US" dirty="0"/>
              <a:t>Assume packet #5 is lost once</a:t>
            </a:r>
          </a:p>
          <a:p>
            <a:pPr>
              <a:defRPr/>
            </a:pPr>
            <a:r>
              <a:rPr lang="en-US" dirty="0">
                <a:solidFill>
                  <a:srgbClr val="FF0000"/>
                </a:solidFill>
              </a:rPr>
              <a:t>Assume that the receiver will buffer out of order packets (like </a:t>
            </a:r>
            <a:r>
              <a:rPr lang="en-US">
                <a:solidFill>
                  <a:srgbClr val="FF0000"/>
                </a:solidFill>
              </a:rPr>
              <a:t>selective repeat) </a:t>
            </a:r>
          </a:p>
          <a:p>
            <a:pPr marL="130175" indent="0">
              <a:buNone/>
              <a:defRPr/>
            </a:pPr>
            <a:endParaRPr lang="en-US" dirty="0"/>
          </a:p>
          <a:p>
            <a:pPr marL="0" indent="0">
              <a:buNone/>
              <a:defRPr/>
            </a:pPr>
            <a:r>
              <a:rPr lang="en-US" dirty="0"/>
              <a:t>We will how TCP congestion control algorithms work together</a:t>
            </a:r>
          </a:p>
          <a:p>
            <a:pPr>
              <a:defRPr/>
            </a:pPr>
            <a:endParaRPr lang="en-US" dirty="0"/>
          </a:p>
        </p:txBody>
      </p:sp>
      <p:sp>
        <p:nvSpPr>
          <p:cNvPr id="237569" name="Title 1">
            <a:extLst>
              <a:ext uri="{FF2B5EF4-FFF2-40B4-BE49-F238E27FC236}">
                <a16:creationId xmlns:a16="http://schemas.microsoft.com/office/drawing/2014/main" id="{F322EE76-067F-0F48-A4F7-554284A50CA8}"/>
              </a:ext>
            </a:extLst>
          </p:cNvPr>
          <p:cNvSpPr>
            <a:spLocks noGrp="1" noChangeArrowheads="1"/>
          </p:cNvSpPr>
          <p:nvPr>
            <p:ph type="title"/>
          </p:nvPr>
        </p:nvSpPr>
        <p:spPr/>
        <p:txBody>
          <a:bodyPr/>
          <a:lstStyle/>
          <a:p>
            <a:r>
              <a:rPr lang="en-US" altLang="en-US" dirty="0">
                <a:ea typeface="ＭＳ Ｐゴシック" panose="020B0600070205080204" pitchFamily="34" charset="-128"/>
              </a:rPr>
              <a:t>Example Setting</a:t>
            </a:r>
          </a:p>
        </p:txBody>
      </p:sp>
      <p:sp>
        <p:nvSpPr>
          <p:cNvPr id="2" name="Slide Number Placeholder 2">
            <a:extLst>
              <a:ext uri="{FF2B5EF4-FFF2-40B4-BE49-F238E27FC236}">
                <a16:creationId xmlns:a16="http://schemas.microsoft.com/office/drawing/2014/main" id="{B75A1DCF-0ACE-E156-8AA1-1783532BBA5D}"/>
              </a:ext>
            </a:extLst>
          </p:cNvPr>
          <p:cNvSpPr>
            <a:spLocks noGrp="1"/>
          </p:cNvSpPr>
          <p:nvPr>
            <p:ph type="sldNum" sz="quarter" idx="4"/>
          </p:nvPr>
        </p:nvSpPr>
        <p:spPr/>
        <p:txBody>
          <a:bodyPr/>
          <a:lstStyle/>
          <a:p>
            <a:r>
              <a:rPr lang="en-US" dirty="0"/>
              <a:t>Transport Layer: 3-</a:t>
            </a:r>
            <a:fld id="{C4204591-24BD-A542-B9D5-F8D8A88D2FEE}" type="slidenum">
              <a:rPr lang="en-US" smtClean="0"/>
              <a:pPr/>
              <a:t>179</a:t>
            </a:fld>
            <a:endParaRPr lang="en-US" dirty="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Line 6">
            <a:extLst>
              <a:ext uri="{FF2B5EF4-FFF2-40B4-BE49-F238E27FC236}">
                <a16:creationId xmlns:a16="http://schemas.microsoft.com/office/drawing/2014/main" id="{5177147B-F038-124A-957E-EB40C48B4295}"/>
              </a:ext>
            </a:extLst>
          </p:cNvPr>
          <p:cNvSpPr>
            <a:spLocks noChangeShapeType="1"/>
          </p:cNvSpPr>
          <p:nvPr/>
        </p:nvSpPr>
        <p:spPr bwMode="auto">
          <a:xfrm>
            <a:off x="6351588" y="1095376"/>
            <a:ext cx="1879600" cy="265113"/>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3235" name="Text Box 9">
            <a:extLst>
              <a:ext uri="{FF2B5EF4-FFF2-40B4-BE49-F238E27FC236}">
                <a16:creationId xmlns:a16="http://schemas.microsoft.com/office/drawing/2014/main" id="{BE106A8A-302B-BF41-A7BC-DEBC192EF03B}"/>
              </a:ext>
            </a:extLst>
          </p:cNvPr>
          <p:cNvSpPr txBox="1">
            <a:spLocks noChangeArrowheads="1"/>
          </p:cNvSpPr>
          <p:nvPr/>
        </p:nvSpPr>
        <p:spPr bwMode="auto">
          <a:xfrm rot="408567">
            <a:off x="7456488" y="109537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a:t>
            </a:r>
            <a:endParaRPr lang="en-US" altLang="en-US" sz="750" dirty="0">
              <a:solidFill>
                <a:prstClr val="black"/>
              </a:solidFill>
              <a:latin typeface="Times New Roman" panose="02020603050405020304" pitchFamily="18" charset="0"/>
            </a:endParaRPr>
          </a:p>
        </p:txBody>
      </p:sp>
      <p:sp>
        <p:nvSpPr>
          <p:cNvPr id="223236" name="Line 13">
            <a:extLst>
              <a:ext uri="{FF2B5EF4-FFF2-40B4-BE49-F238E27FC236}">
                <a16:creationId xmlns:a16="http://schemas.microsoft.com/office/drawing/2014/main" id="{509D3AA0-5890-5544-98E0-D5D1CB28728E}"/>
              </a:ext>
            </a:extLst>
          </p:cNvPr>
          <p:cNvSpPr>
            <a:spLocks noChangeShapeType="1"/>
          </p:cNvSpPr>
          <p:nvPr/>
        </p:nvSpPr>
        <p:spPr bwMode="auto">
          <a:xfrm flipH="1">
            <a:off x="6330951" y="955676"/>
            <a:ext cx="17463" cy="49561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3237" name="Line 14">
            <a:extLst>
              <a:ext uri="{FF2B5EF4-FFF2-40B4-BE49-F238E27FC236}">
                <a16:creationId xmlns:a16="http://schemas.microsoft.com/office/drawing/2014/main" id="{5EED4FF6-6E0C-CA46-9F44-C6617301793C}"/>
              </a:ext>
            </a:extLst>
          </p:cNvPr>
          <p:cNvSpPr>
            <a:spLocks noChangeShapeType="1"/>
          </p:cNvSpPr>
          <p:nvPr/>
        </p:nvSpPr>
        <p:spPr bwMode="auto">
          <a:xfrm flipH="1">
            <a:off x="8228013" y="984251"/>
            <a:ext cx="6350" cy="486251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2" name="Line 17">
            <a:extLst>
              <a:ext uri="{FF2B5EF4-FFF2-40B4-BE49-F238E27FC236}">
                <a16:creationId xmlns:a16="http://schemas.microsoft.com/office/drawing/2014/main" id="{7291EE41-03F2-2642-AD18-C85F48D8A532}"/>
              </a:ext>
            </a:extLst>
          </p:cNvPr>
          <p:cNvSpPr>
            <a:spLocks noChangeShapeType="1"/>
          </p:cNvSpPr>
          <p:nvPr/>
        </p:nvSpPr>
        <p:spPr bwMode="auto">
          <a:xfrm flipV="1">
            <a:off x="6346825" y="1398589"/>
            <a:ext cx="1866900" cy="3397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 name="Line 21">
            <a:extLst>
              <a:ext uri="{FF2B5EF4-FFF2-40B4-BE49-F238E27FC236}">
                <a16:creationId xmlns:a16="http://schemas.microsoft.com/office/drawing/2014/main" id="{8160770A-7937-4F4F-9893-1CB01874DEB7}"/>
              </a:ext>
            </a:extLst>
          </p:cNvPr>
          <p:cNvSpPr>
            <a:spLocks noChangeShapeType="1"/>
          </p:cNvSpPr>
          <p:nvPr/>
        </p:nvSpPr>
        <p:spPr bwMode="auto">
          <a:xfrm>
            <a:off x="6365875" y="1746251"/>
            <a:ext cx="1868488" cy="2000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7" name="Line 22">
            <a:extLst>
              <a:ext uri="{FF2B5EF4-FFF2-40B4-BE49-F238E27FC236}">
                <a16:creationId xmlns:a16="http://schemas.microsoft.com/office/drawing/2014/main" id="{B5CE9849-3D5E-9040-B6B8-98AA02A947C1}"/>
              </a:ext>
            </a:extLst>
          </p:cNvPr>
          <p:cNvSpPr>
            <a:spLocks noChangeShapeType="1"/>
          </p:cNvSpPr>
          <p:nvPr/>
        </p:nvSpPr>
        <p:spPr bwMode="auto">
          <a:xfrm>
            <a:off x="6351588" y="1874839"/>
            <a:ext cx="1879600" cy="2635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 name="Line 23">
            <a:extLst>
              <a:ext uri="{FF2B5EF4-FFF2-40B4-BE49-F238E27FC236}">
                <a16:creationId xmlns:a16="http://schemas.microsoft.com/office/drawing/2014/main" id="{18011FF7-ED1F-3342-A32A-0641AD3CAF2C}"/>
              </a:ext>
            </a:extLst>
          </p:cNvPr>
          <p:cNvSpPr>
            <a:spLocks noChangeShapeType="1"/>
          </p:cNvSpPr>
          <p:nvPr/>
        </p:nvSpPr>
        <p:spPr bwMode="auto">
          <a:xfrm flipV="1">
            <a:off x="6345238" y="1981200"/>
            <a:ext cx="1841500" cy="376238"/>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9" name="Line 24">
            <a:extLst>
              <a:ext uri="{FF2B5EF4-FFF2-40B4-BE49-F238E27FC236}">
                <a16:creationId xmlns:a16="http://schemas.microsoft.com/office/drawing/2014/main" id="{BE0AB399-0CED-3142-93EC-D70A2AD3D50A}"/>
              </a:ext>
            </a:extLst>
          </p:cNvPr>
          <p:cNvSpPr>
            <a:spLocks noChangeShapeType="1"/>
          </p:cNvSpPr>
          <p:nvPr/>
        </p:nvSpPr>
        <p:spPr bwMode="auto">
          <a:xfrm flipV="1">
            <a:off x="6369050" y="2173288"/>
            <a:ext cx="1817688" cy="6286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0" name="Text Box 25">
            <a:extLst>
              <a:ext uri="{FF2B5EF4-FFF2-40B4-BE49-F238E27FC236}">
                <a16:creationId xmlns:a16="http://schemas.microsoft.com/office/drawing/2014/main" id="{2F010904-50A5-684F-AC85-2E698ECC3918}"/>
              </a:ext>
            </a:extLst>
          </p:cNvPr>
          <p:cNvSpPr txBox="1">
            <a:spLocks noChangeArrowheads="1"/>
          </p:cNvSpPr>
          <p:nvPr/>
        </p:nvSpPr>
        <p:spPr bwMode="auto">
          <a:xfrm rot="408567">
            <a:off x="7497763" y="1681163"/>
            <a:ext cx="4762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2</a:t>
            </a:r>
            <a:endParaRPr lang="en-US" altLang="en-US" sz="750" dirty="0">
              <a:solidFill>
                <a:prstClr val="black"/>
              </a:solidFill>
              <a:latin typeface="Times New Roman" panose="02020603050405020304" pitchFamily="18" charset="0"/>
            </a:endParaRPr>
          </a:p>
        </p:txBody>
      </p:sp>
      <p:sp>
        <p:nvSpPr>
          <p:cNvPr id="223329" name="Line 33">
            <a:extLst>
              <a:ext uri="{FF2B5EF4-FFF2-40B4-BE49-F238E27FC236}">
                <a16:creationId xmlns:a16="http://schemas.microsoft.com/office/drawing/2014/main" id="{24AB32EF-BE18-7A42-9D5C-32F651573535}"/>
              </a:ext>
            </a:extLst>
          </p:cNvPr>
          <p:cNvSpPr>
            <a:spLocks noChangeShapeType="1"/>
          </p:cNvSpPr>
          <p:nvPr/>
        </p:nvSpPr>
        <p:spPr bwMode="auto">
          <a:xfrm flipV="1">
            <a:off x="6346826" y="3289300"/>
            <a:ext cx="1839913" cy="7112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dirty="0">
              <a:solidFill>
                <a:prstClr val="black"/>
              </a:solidFill>
              <a:latin typeface="Calibri" panose="020F0502020204030204"/>
            </a:endParaRPr>
          </a:p>
        </p:txBody>
      </p:sp>
      <p:sp>
        <p:nvSpPr>
          <p:cNvPr id="223330" name="Line 34">
            <a:extLst>
              <a:ext uri="{FF2B5EF4-FFF2-40B4-BE49-F238E27FC236}">
                <a16:creationId xmlns:a16="http://schemas.microsoft.com/office/drawing/2014/main" id="{F2E588A3-2127-4743-9A44-1C4136410657}"/>
              </a:ext>
            </a:extLst>
          </p:cNvPr>
          <p:cNvSpPr>
            <a:spLocks noChangeShapeType="1"/>
          </p:cNvSpPr>
          <p:nvPr/>
        </p:nvSpPr>
        <p:spPr bwMode="auto">
          <a:xfrm flipV="1">
            <a:off x="6346825" y="3128963"/>
            <a:ext cx="1797050" cy="6858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dirty="0">
              <a:solidFill>
                <a:prstClr val="black"/>
              </a:solidFill>
              <a:latin typeface="Calibri" panose="020F0502020204030204"/>
            </a:endParaRPr>
          </a:p>
        </p:txBody>
      </p:sp>
      <p:sp>
        <p:nvSpPr>
          <p:cNvPr id="223331" name="Line 36">
            <a:extLst>
              <a:ext uri="{FF2B5EF4-FFF2-40B4-BE49-F238E27FC236}">
                <a16:creationId xmlns:a16="http://schemas.microsoft.com/office/drawing/2014/main" id="{B115278C-C39A-4A4C-8593-8DF97D9994EF}"/>
              </a:ext>
            </a:extLst>
          </p:cNvPr>
          <p:cNvSpPr>
            <a:spLocks noChangeShapeType="1"/>
          </p:cNvSpPr>
          <p:nvPr/>
        </p:nvSpPr>
        <p:spPr bwMode="auto">
          <a:xfrm flipV="1">
            <a:off x="6327776" y="2630489"/>
            <a:ext cx="1858963" cy="60007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2" name="Text Box 9">
            <a:extLst>
              <a:ext uri="{FF2B5EF4-FFF2-40B4-BE49-F238E27FC236}">
                <a16:creationId xmlns:a16="http://schemas.microsoft.com/office/drawing/2014/main" id="{78E95180-34AA-D74A-94CE-F31E8518BBFF}"/>
              </a:ext>
            </a:extLst>
          </p:cNvPr>
          <p:cNvSpPr txBox="1">
            <a:spLocks noChangeArrowheads="1"/>
          </p:cNvSpPr>
          <p:nvPr/>
        </p:nvSpPr>
        <p:spPr bwMode="auto">
          <a:xfrm rot="21297340">
            <a:off x="6412259" y="1427366"/>
            <a:ext cx="54503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ack2</a:t>
            </a:r>
            <a:endParaRPr lang="en-US" altLang="en-US" sz="750" dirty="0">
              <a:solidFill>
                <a:prstClr val="black"/>
              </a:solidFill>
              <a:latin typeface="Times New Roman" panose="02020603050405020304" pitchFamily="18" charset="0"/>
            </a:endParaRPr>
          </a:p>
        </p:txBody>
      </p:sp>
      <p:sp>
        <p:nvSpPr>
          <p:cNvPr id="34" name="Text Box 9">
            <a:extLst>
              <a:ext uri="{FF2B5EF4-FFF2-40B4-BE49-F238E27FC236}">
                <a16:creationId xmlns:a16="http://schemas.microsoft.com/office/drawing/2014/main" id="{2DBA0DBA-657E-9E47-9BC7-586DAD444207}"/>
              </a:ext>
            </a:extLst>
          </p:cNvPr>
          <p:cNvSpPr txBox="1">
            <a:spLocks noChangeArrowheads="1"/>
          </p:cNvSpPr>
          <p:nvPr/>
        </p:nvSpPr>
        <p:spPr bwMode="auto">
          <a:xfrm rot="21297340">
            <a:off x="6394450" y="2066925"/>
            <a:ext cx="4699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ack3</a:t>
            </a:r>
            <a:endParaRPr lang="en-US" altLang="en-US" sz="750" dirty="0">
              <a:solidFill>
                <a:prstClr val="black"/>
              </a:solidFill>
              <a:latin typeface="Times New Roman" panose="02020603050405020304" pitchFamily="18" charset="0"/>
            </a:endParaRPr>
          </a:p>
        </p:txBody>
      </p:sp>
      <p:sp>
        <p:nvSpPr>
          <p:cNvPr id="35" name="Text Box 9">
            <a:extLst>
              <a:ext uri="{FF2B5EF4-FFF2-40B4-BE49-F238E27FC236}">
                <a16:creationId xmlns:a16="http://schemas.microsoft.com/office/drawing/2014/main" id="{5D69F09C-BA2B-3646-9550-426302433F33}"/>
              </a:ext>
            </a:extLst>
          </p:cNvPr>
          <p:cNvSpPr txBox="1">
            <a:spLocks noChangeArrowheads="1"/>
          </p:cNvSpPr>
          <p:nvPr/>
        </p:nvSpPr>
        <p:spPr bwMode="auto">
          <a:xfrm rot="21297340">
            <a:off x="6397625" y="2562225"/>
            <a:ext cx="4699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ack4</a:t>
            </a:r>
            <a:endParaRPr lang="en-US" altLang="en-US" sz="750" dirty="0">
              <a:solidFill>
                <a:prstClr val="black"/>
              </a:solidFill>
              <a:latin typeface="Times New Roman" panose="02020603050405020304" pitchFamily="18" charset="0"/>
            </a:endParaRPr>
          </a:p>
        </p:txBody>
      </p:sp>
      <p:sp>
        <p:nvSpPr>
          <p:cNvPr id="36" name="Line 21">
            <a:extLst>
              <a:ext uri="{FF2B5EF4-FFF2-40B4-BE49-F238E27FC236}">
                <a16:creationId xmlns:a16="http://schemas.microsoft.com/office/drawing/2014/main" id="{2BA41495-96E4-AE45-9B71-99B319167015}"/>
              </a:ext>
            </a:extLst>
          </p:cNvPr>
          <p:cNvSpPr>
            <a:spLocks noChangeShapeType="1"/>
          </p:cNvSpPr>
          <p:nvPr/>
        </p:nvSpPr>
        <p:spPr bwMode="auto">
          <a:xfrm>
            <a:off x="6364288" y="2387601"/>
            <a:ext cx="1871662" cy="24447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7" name="Line 22">
            <a:extLst>
              <a:ext uri="{FF2B5EF4-FFF2-40B4-BE49-F238E27FC236}">
                <a16:creationId xmlns:a16="http://schemas.microsoft.com/office/drawing/2014/main" id="{0968D7EA-4226-E34F-916F-436BB701EEEE}"/>
              </a:ext>
            </a:extLst>
          </p:cNvPr>
          <p:cNvSpPr>
            <a:spLocks noChangeShapeType="1"/>
          </p:cNvSpPr>
          <p:nvPr/>
        </p:nvSpPr>
        <p:spPr bwMode="auto">
          <a:xfrm>
            <a:off x="6345238" y="2544763"/>
            <a:ext cx="1636712" cy="260350"/>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8" name="Line 21">
            <a:extLst>
              <a:ext uri="{FF2B5EF4-FFF2-40B4-BE49-F238E27FC236}">
                <a16:creationId xmlns:a16="http://schemas.microsoft.com/office/drawing/2014/main" id="{8EA68954-110D-C740-ADBB-9B41FBDB460C}"/>
              </a:ext>
            </a:extLst>
          </p:cNvPr>
          <p:cNvSpPr>
            <a:spLocks noChangeShapeType="1"/>
          </p:cNvSpPr>
          <p:nvPr/>
        </p:nvSpPr>
        <p:spPr bwMode="auto">
          <a:xfrm>
            <a:off x="6315076" y="2813051"/>
            <a:ext cx="1903413" cy="315913"/>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9" name="Line 22">
            <a:extLst>
              <a:ext uri="{FF2B5EF4-FFF2-40B4-BE49-F238E27FC236}">
                <a16:creationId xmlns:a16="http://schemas.microsoft.com/office/drawing/2014/main" id="{92E65E08-F677-F246-89A1-B395CA9A7895}"/>
              </a:ext>
            </a:extLst>
          </p:cNvPr>
          <p:cNvSpPr>
            <a:spLocks noChangeShapeType="1"/>
          </p:cNvSpPr>
          <p:nvPr/>
        </p:nvSpPr>
        <p:spPr bwMode="auto">
          <a:xfrm>
            <a:off x="6332538" y="2951164"/>
            <a:ext cx="1903412" cy="338137"/>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40" name="Text Box 9">
            <a:extLst>
              <a:ext uri="{FF2B5EF4-FFF2-40B4-BE49-F238E27FC236}">
                <a16:creationId xmlns:a16="http://schemas.microsoft.com/office/drawing/2014/main" id="{0257774B-5B18-514E-A449-F9C1ED081DDC}"/>
              </a:ext>
            </a:extLst>
          </p:cNvPr>
          <p:cNvSpPr txBox="1">
            <a:spLocks noChangeArrowheads="1"/>
          </p:cNvSpPr>
          <p:nvPr/>
        </p:nvSpPr>
        <p:spPr bwMode="auto">
          <a:xfrm rot="21297340">
            <a:off x="7816850" y="2678113"/>
            <a:ext cx="2746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FF0000"/>
                </a:solidFill>
                <a:latin typeface="Arial" panose="020B0604020202020204" pitchFamily="34" charset="0"/>
              </a:rPr>
              <a:t>X</a:t>
            </a:r>
            <a:endParaRPr lang="en-US" altLang="en-US" sz="750" dirty="0">
              <a:solidFill>
                <a:srgbClr val="FF0000"/>
              </a:solidFill>
              <a:latin typeface="Times New Roman" panose="02020603050405020304" pitchFamily="18" charset="0"/>
            </a:endParaRPr>
          </a:p>
        </p:txBody>
      </p:sp>
      <p:sp>
        <p:nvSpPr>
          <p:cNvPr id="41" name="Text Box 9">
            <a:extLst>
              <a:ext uri="{FF2B5EF4-FFF2-40B4-BE49-F238E27FC236}">
                <a16:creationId xmlns:a16="http://schemas.microsoft.com/office/drawing/2014/main" id="{7BF9B638-0939-E643-8762-5C171E6A03CF}"/>
              </a:ext>
            </a:extLst>
          </p:cNvPr>
          <p:cNvSpPr txBox="1">
            <a:spLocks noChangeArrowheads="1"/>
          </p:cNvSpPr>
          <p:nvPr/>
        </p:nvSpPr>
        <p:spPr bwMode="auto">
          <a:xfrm rot="21297340">
            <a:off x="6430963" y="2973388"/>
            <a:ext cx="4699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ack5</a:t>
            </a:r>
            <a:endParaRPr lang="en-US" altLang="en-US" sz="750" dirty="0">
              <a:solidFill>
                <a:prstClr val="black"/>
              </a:solidFill>
              <a:latin typeface="Times New Roman" panose="02020603050405020304" pitchFamily="18" charset="0"/>
            </a:endParaRPr>
          </a:p>
        </p:txBody>
      </p:sp>
      <p:sp>
        <p:nvSpPr>
          <p:cNvPr id="42" name="Text Box 9">
            <a:extLst>
              <a:ext uri="{FF2B5EF4-FFF2-40B4-BE49-F238E27FC236}">
                <a16:creationId xmlns:a16="http://schemas.microsoft.com/office/drawing/2014/main" id="{E4E00752-A526-9D43-A4BF-EBFE403AE25F}"/>
              </a:ext>
            </a:extLst>
          </p:cNvPr>
          <p:cNvSpPr txBox="1">
            <a:spLocks noChangeArrowheads="1"/>
          </p:cNvSpPr>
          <p:nvPr/>
        </p:nvSpPr>
        <p:spPr bwMode="auto">
          <a:xfrm rot="21297340">
            <a:off x="6373813" y="3340100"/>
            <a:ext cx="10922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(1</a:t>
            </a:r>
            <a:r>
              <a:rPr lang="en-US" altLang="en-US" sz="1050" baseline="30000" dirty="0">
                <a:solidFill>
                  <a:srgbClr val="0432FF"/>
                </a:solidFill>
                <a:latin typeface="Arial" panose="020B0604020202020204" pitchFamily="34" charset="0"/>
              </a:rPr>
              <a:t>st</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43" name="Text Box 9">
            <a:extLst>
              <a:ext uri="{FF2B5EF4-FFF2-40B4-BE49-F238E27FC236}">
                <a16:creationId xmlns:a16="http://schemas.microsoft.com/office/drawing/2014/main" id="{125EC9DF-6145-3F44-ACF4-AE839AE2A320}"/>
              </a:ext>
            </a:extLst>
          </p:cNvPr>
          <p:cNvSpPr txBox="1">
            <a:spLocks noChangeArrowheads="1"/>
          </p:cNvSpPr>
          <p:nvPr/>
        </p:nvSpPr>
        <p:spPr bwMode="auto">
          <a:xfrm rot="21297340">
            <a:off x="6581775" y="3603625"/>
            <a:ext cx="11239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(2</a:t>
            </a:r>
            <a:r>
              <a:rPr lang="en-US" altLang="en-US" sz="1050" baseline="30000" dirty="0">
                <a:solidFill>
                  <a:srgbClr val="0432FF"/>
                </a:solidFill>
                <a:latin typeface="Arial" panose="020B0604020202020204" pitchFamily="34" charset="0"/>
              </a:rPr>
              <a:t>nd</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47" name="Line 14">
            <a:extLst>
              <a:ext uri="{FF2B5EF4-FFF2-40B4-BE49-F238E27FC236}">
                <a16:creationId xmlns:a16="http://schemas.microsoft.com/office/drawing/2014/main" id="{39ED6A33-F78B-2145-8F5B-180CD210A96A}"/>
              </a:ext>
            </a:extLst>
          </p:cNvPr>
          <p:cNvSpPr>
            <a:spLocks noChangeShapeType="1"/>
          </p:cNvSpPr>
          <p:nvPr/>
        </p:nvSpPr>
        <p:spPr bwMode="auto">
          <a:xfrm>
            <a:off x="2860675" y="1666876"/>
            <a:ext cx="3836988"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48" name="TextBox 47">
            <a:extLst>
              <a:ext uri="{FF2B5EF4-FFF2-40B4-BE49-F238E27FC236}">
                <a16:creationId xmlns:a16="http://schemas.microsoft.com/office/drawing/2014/main" id="{7E808013-DB0C-6147-829D-073C73BC4DFE}"/>
              </a:ext>
            </a:extLst>
          </p:cNvPr>
          <p:cNvSpPr txBox="1">
            <a:spLocks noChangeArrowheads="1"/>
          </p:cNvSpPr>
          <p:nvPr/>
        </p:nvSpPr>
        <p:spPr bwMode="auto">
          <a:xfrm>
            <a:off x="2876550" y="1646238"/>
            <a:ext cx="19446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ack2)</a:t>
            </a:r>
          </a:p>
        </p:txBody>
      </p:sp>
      <p:sp>
        <p:nvSpPr>
          <p:cNvPr id="238620" name="TextBox 48">
            <a:extLst>
              <a:ext uri="{FF2B5EF4-FFF2-40B4-BE49-F238E27FC236}">
                <a16:creationId xmlns:a16="http://schemas.microsoft.com/office/drawing/2014/main" id="{E937B076-ACF9-6143-916F-D2F8F394387E}"/>
              </a:ext>
            </a:extLst>
          </p:cNvPr>
          <p:cNvSpPr txBox="1">
            <a:spLocks noChangeArrowheads="1"/>
          </p:cNvSpPr>
          <p:nvPr/>
        </p:nvSpPr>
        <p:spPr bwMode="auto">
          <a:xfrm>
            <a:off x="3189288" y="831851"/>
            <a:ext cx="10604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a:solidFill>
                  <a:srgbClr val="000000"/>
                </a:solidFill>
                <a:latin typeface="Tahoma" panose="020B0604030504040204" pitchFamily="34" charset="0"/>
              </a:rPr>
              <a:t>CC algorithm</a:t>
            </a:r>
          </a:p>
        </p:txBody>
      </p:sp>
      <p:sp>
        <p:nvSpPr>
          <p:cNvPr id="238621" name="TextBox 49">
            <a:extLst>
              <a:ext uri="{FF2B5EF4-FFF2-40B4-BE49-F238E27FC236}">
                <a16:creationId xmlns:a16="http://schemas.microsoft.com/office/drawing/2014/main" id="{3D7E7874-227C-AD4F-99CB-6B543004EC00}"/>
              </a:ext>
            </a:extLst>
          </p:cNvPr>
          <p:cNvSpPr txBox="1">
            <a:spLocks noChangeArrowheads="1"/>
          </p:cNvSpPr>
          <p:nvPr/>
        </p:nvSpPr>
        <p:spPr bwMode="auto">
          <a:xfrm>
            <a:off x="4789488" y="846139"/>
            <a:ext cx="1409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a:solidFill>
                  <a:srgbClr val="000000"/>
                </a:solidFill>
                <a:latin typeface="Tahoma" panose="020B0604030504040204" pitchFamily="34" charset="0"/>
              </a:rPr>
              <a:t>SR after algo runs</a:t>
            </a:r>
          </a:p>
        </p:txBody>
      </p:sp>
      <p:grpSp>
        <p:nvGrpSpPr>
          <p:cNvPr id="238622" name="Group 65">
            <a:extLst>
              <a:ext uri="{FF2B5EF4-FFF2-40B4-BE49-F238E27FC236}">
                <a16:creationId xmlns:a16="http://schemas.microsoft.com/office/drawing/2014/main" id="{78E3A476-B410-DB47-84F1-62B799310587}"/>
              </a:ext>
            </a:extLst>
          </p:cNvPr>
          <p:cNvGrpSpPr>
            <a:grpSpLocks/>
          </p:cNvGrpSpPr>
          <p:nvPr/>
        </p:nvGrpSpPr>
        <p:grpSpPr bwMode="auto">
          <a:xfrm>
            <a:off x="4889500" y="1312864"/>
            <a:ext cx="998538" cy="204787"/>
            <a:chOff x="1761554" y="1821109"/>
            <a:chExt cx="1234118" cy="331188"/>
          </a:xfrm>
        </p:grpSpPr>
        <p:sp>
          <p:nvSpPr>
            <p:cNvPr id="238729" name="Rectangle 51">
              <a:extLst>
                <a:ext uri="{FF2B5EF4-FFF2-40B4-BE49-F238E27FC236}">
                  <a16:creationId xmlns:a16="http://schemas.microsoft.com/office/drawing/2014/main" id="{75DB5D21-0E38-EC45-9583-5C20BDAAF26C}"/>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a:t>
              </a:r>
            </a:p>
          </p:txBody>
        </p:sp>
        <p:sp>
          <p:nvSpPr>
            <p:cNvPr id="238730" name="Rectangle 52">
              <a:extLst>
                <a:ext uri="{FF2B5EF4-FFF2-40B4-BE49-F238E27FC236}">
                  <a16:creationId xmlns:a16="http://schemas.microsoft.com/office/drawing/2014/main" id="{AB97CAFB-95EB-0B47-954E-AD17F01A9518}"/>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31" name="Rectangle 54">
              <a:extLst>
                <a:ext uri="{FF2B5EF4-FFF2-40B4-BE49-F238E27FC236}">
                  <a16:creationId xmlns:a16="http://schemas.microsoft.com/office/drawing/2014/main" id="{5499FB2B-984C-3345-BCEA-91F61DAB47F0}"/>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32" name="Rectangle 55">
              <a:extLst>
                <a:ext uri="{FF2B5EF4-FFF2-40B4-BE49-F238E27FC236}">
                  <a16:creationId xmlns:a16="http://schemas.microsoft.com/office/drawing/2014/main" id="{16FE50D6-DF1F-9C4C-B520-E3F782222CC2}"/>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33" name="Rectangle 64">
              <a:extLst>
                <a:ext uri="{FF2B5EF4-FFF2-40B4-BE49-F238E27FC236}">
                  <a16:creationId xmlns:a16="http://schemas.microsoft.com/office/drawing/2014/main" id="{99222224-71DD-2B41-90CB-821F1D08C51E}"/>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238623" name="TextBox 66">
            <a:extLst>
              <a:ext uri="{FF2B5EF4-FFF2-40B4-BE49-F238E27FC236}">
                <a16:creationId xmlns:a16="http://schemas.microsoft.com/office/drawing/2014/main" id="{2EE58ED4-7917-5543-82A8-818F745DD28C}"/>
              </a:ext>
            </a:extLst>
          </p:cNvPr>
          <p:cNvSpPr txBox="1">
            <a:spLocks noChangeArrowheads="1"/>
          </p:cNvSpPr>
          <p:nvPr/>
        </p:nvSpPr>
        <p:spPr bwMode="auto">
          <a:xfrm>
            <a:off x="4810126" y="1089026"/>
            <a:ext cx="7842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=1</a:t>
            </a:r>
          </a:p>
        </p:txBody>
      </p:sp>
      <p:sp>
        <p:nvSpPr>
          <p:cNvPr id="75" name="TextBox 74">
            <a:extLst>
              <a:ext uri="{FF2B5EF4-FFF2-40B4-BE49-F238E27FC236}">
                <a16:creationId xmlns:a16="http://schemas.microsoft.com/office/drawing/2014/main" id="{308FB2DF-9859-5E43-BF40-A0FE85944355}"/>
              </a:ext>
            </a:extLst>
          </p:cNvPr>
          <p:cNvSpPr txBox="1">
            <a:spLocks noChangeArrowheads="1"/>
          </p:cNvSpPr>
          <p:nvPr/>
        </p:nvSpPr>
        <p:spPr bwMode="auto">
          <a:xfrm>
            <a:off x="3278189" y="1893889"/>
            <a:ext cx="7191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77" name="Line 14">
            <a:extLst>
              <a:ext uri="{FF2B5EF4-FFF2-40B4-BE49-F238E27FC236}">
                <a16:creationId xmlns:a16="http://schemas.microsoft.com/office/drawing/2014/main" id="{D081361B-EA80-F045-86CD-F72200057311}"/>
              </a:ext>
            </a:extLst>
          </p:cNvPr>
          <p:cNvSpPr>
            <a:spLocks noChangeShapeType="1"/>
          </p:cNvSpPr>
          <p:nvPr/>
        </p:nvSpPr>
        <p:spPr bwMode="auto">
          <a:xfrm>
            <a:off x="2859089" y="2316163"/>
            <a:ext cx="3838575" cy="1111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78" name="TextBox 77">
            <a:extLst>
              <a:ext uri="{FF2B5EF4-FFF2-40B4-BE49-F238E27FC236}">
                <a16:creationId xmlns:a16="http://schemas.microsoft.com/office/drawing/2014/main" id="{C6207626-0E1D-4741-8BFF-11ED73901821}"/>
              </a:ext>
            </a:extLst>
          </p:cNvPr>
          <p:cNvSpPr txBox="1">
            <a:spLocks noChangeArrowheads="1"/>
          </p:cNvSpPr>
          <p:nvPr/>
        </p:nvSpPr>
        <p:spPr bwMode="auto">
          <a:xfrm>
            <a:off x="3135313" y="2282826"/>
            <a:ext cx="1708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ack3)</a:t>
            </a:r>
          </a:p>
        </p:txBody>
      </p:sp>
      <p:sp>
        <p:nvSpPr>
          <p:cNvPr id="86" name="TextBox 85">
            <a:extLst>
              <a:ext uri="{FF2B5EF4-FFF2-40B4-BE49-F238E27FC236}">
                <a16:creationId xmlns:a16="http://schemas.microsoft.com/office/drawing/2014/main" id="{CE98A2A3-426B-2845-BDC2-C1F7FF921F8E}"/>
              </a:ext>
            </a:extLst>
          </p:cNvPr>
          <p:cNvSpPr txBox="1">
            <a:spLocks noChangeArrowheads="1"/>
          </p:cNvSpPr>
          <p:nvPr/>
        </p:nvSpPr>
        <p:spPr bwMode="auto">
          <a:xfrm>
            <a:off x="3281363" y="2455863"/>
            <a:ext cx="652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87" name="Text Box 9">
            <a:extLst>
              <a:ext uri="{FF2B5EF4-FFF2-40B4-BE49-F238E27FC236}">
                <a16:creationId xmlns:a16="http://schemas.microsoft.com/office/drawing/2014/main" id="{BF768C7C-7035-4541-B35D-F9B8F032F04A}"/>
              </a:ext>
            </a:extLst>
          </p:cNvPr>
          <p:cNvSpPr txBox="1">
            <a:spLocks noChangeArrowheads="1"/>
          </p:cNvSpPr>
          <p:nvPr/>
        </p:nvSpPr>
        <p:spPr bwMode="auto">
          <a:xfrm rot="408567">
            <a:off x="7366000" y="232727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4</a:t>
            </a:r>
            <a:endParaRPr lang="en-US" altLang="en-US" sz="750" dirty="0">
              <a:solidFill>
                <a:prstClr val="black"/>
              </a:solidFill>
              <a:latin typeface="Times New Roman" panose="02020603050405020304" pitchFamily="18" charset="0"/>
            </a:endParaRPr>
          </a:p>
        </p:txBody>
      </p:sp>
      <p:sp>
        <p:nvSpPr>
          <p:cNvPr id="88" name="TextBox 87">
            <a:extLst>
              <a:ext uri="{FF2B5EF4-FFF2-40B4-BE49-F238E27FC236}">
                <a16:creationId xmlns:a16="http://schemas.microsoft.com/office/drawing/2014/main" id="{AC63C5B3-8AE8-324D-B343-0C5B9ED93435}"/>
              </a:ext>
            </a:extLst>
          </p:cNvPr>
          <p:cNvSpPr txBox="1">
            <a:spLocks noChangeArrowheads="1"/>
          </p:cNvSpPr>
          <p:nvPr/>
        </p:nvSpPr>
        <p:spPr bwMode="auto">
          <a:xfrm>
            <a:off x="3138488" y="3155951"/>
            <a:ext cx="17573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ack5 )</a:t>
            </a:r>
          </a:p>
        </p:txBody>
      </p:sp>
      <p:grpSp>
        <p:nvGrpSpPr>
          <p:cNvPr id="89" name="Group 88">
            <a:extLst>
              <a:ext uri="{FF2B5EF4-FFF2-40B4-BE49-F238E27FC236}">
                <a16:creationId xmlns:a16="http://schemas.microsoft.com/office/drawing/2014/main" id="{B5DDC967-B0ED-F546-9F79-2C7937B03C5B}"/>
              </a:ext>
            </a:extLst>
          </p:cNvPr>
          <p:cNvGrpSpPr>
            <a:grpSpLocks/>
          </p:cNvGrpSpPr>
          <p:nvPr/>
        </p:nvGrpSpPr>
        <p:grpSpPr bwMode="auto">
          <a:xfrm>
            <a:off x="4859338" y="3371850"/>
            <a:ext cx="1109662" cy="247650"/>
            <a:chOff x="1761554" y="1821109"/>
            <a:chExt cx="1480123" cy="331188"/>
          </a:xfrm>
        </p:grpSpPr>
        <p:sp>
          <p:nvSpPr>
            <p:cNvPr id="238723" name="Rectangle 89">
              <a:extLst>
                <a:ext uri="{FF2B5EF4-FFF2-40B4-BE49-F238E27FC236}">
                  <a16:creationId xmlns:a16="http://schemas.microsoft.com/office/drawing/2014/main" id="{BFAB0050-D140-1C4D-9424-412BAA377A6F}"/>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24" name="Rectangle 90">
              <a:extLst>
                <a:ext uri="{FF2B5EF4-FFF2-40B4-BE49-F238E27FC236}">
                  <a16:creationId xmlns:a16="http://schemas.microsoft.com/office/drawing/2014/main" id="{8E5CF9A2-2CE7-3844-AF3A-B53E60DE673D}"/>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8725" name="Rectangle 91">
              <a:extLst>
                <a:ext uri="{FF2B5EF4-FFF2-40B4-BE49-F238E27FC236}">
                  <a16:creationId xmlns:a16="http://schemas.microsoft.com/office/drawing/2014/main" id="{6843D01C-AFE0-1341-8618-63276EA5784B}"/>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8726" name="Rectangle 92">
              <a:extLst>
                <a:ext uri="{FF2B5EF4-FFF2-40B4-BE49-F238E27FC236}">
                  <a16:creationId xmlns:a16="http://schemas.microsoft.com/office/drawing/2014/main" id="{4B3D7FEA-6DE4-A74F-8784-D9377786B05B}"/>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8727" name="Rectangle 93">
              <a:extLst>
                <a:ext uri="{FF2B5EF4-FFF2-40B4-BE49-F238E27FC236}">
                  <a16:creationId xmlns:a16="http://schemas.microsoft.com/office/drawing/2014/main" id="{ED5A4D62-DEC0-1D45-9D57-3C432D78F013}"/>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28" name="Rectangle 94">
              <a:extLst>
                <a:ext uri="{FF2B5EF4-FFF2-40B4-BE49-F238E27FC236}">
                  <a16:creationId xmlns:a16="http://schemas.microsoft.com/office/drawing/2014/main" id="{4630FA4C-AAF3-E44D-A4FF-E848C3A2B44B}"/>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97" name="Line 14">
            <a:extLst>
              <a:ext uri="{FF2B5EF4-FFF2-40B4-BE49-F238E27FC236}">
                <a16:creationId xmlns:a16="http://schemas.microsoft.com/office/drawing/2014/main" id="{F7F84153-EAD2-F641-9C00-C5609BA7AD3C}"/>
              </a:ext>
            </a:extLst>
          </p:cNvPr>
          <p:cNvSpPr>
            <a:spLocks noChangeShapeType="1"/>
          </p:cNvSpPr>
          <p:nvPr/>
        </p:nvSpPr>
        <p:spPr bwMode="auto">
          <a:xfrm>
            <a:off x="2817814" y="3176588"/>
            <a:ext cx="3838575" cy="1111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98" name="Line 21">
            <a:extLst>
              <a:ext uri="{FF2B5EF4-FFF2-40B4-BE49-F238E27FC236}">
                <a16:creationId xmlns:a16="http://schemas.microsoft.com/office/drawing/2014/main" id="{4072318C-2727-864E-9C51-9631060E8E93}"/>
              </a:ext>
            </a:extLst>
          </p:cNvPr>
          <p:cNvSpPr>
            <a:spLocks noChangeShapeType="1"/>
          </p:cNvSpPr>
          <p:nvPr/>
        </p:nvSpPr>
        <p:spPr bwMode="auto">
          <a:xfrm>
            <a:off x="6348414" y="3259139"/>
            <a:ext cx="1870075" cy="319087"/>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99" name="Text Box 9">
            <a:extLst>
              <a:ext uri="{FF2B5EF4-FFF2-40B4-BE49-F238E27FC236}">
                <a16:creationId xmlns:a16="http://schemas.microsoft.com/office/drawing/2014/main" id="{2E1D70D1-DB2F-A54F-AE29-EF314D709B21}"/>
              </a:ext>
            </a:extLst>
          </p:cNvPr>
          <p:cNvSpPr txBox="1">
            <a:spLocks noChangeArrowheads="1"/>
          </p:cNvSpPr>
          <p:nvPr/>
        </p:nvSpPr>
        <p:spPr bwMode="auto">
          <a:xfrm rot="408567">
            <a:off x="7642225" y="332422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8</a:t>
            </a:r>
            <a:endParaRPr lang="en-US" altLang="en-US" sz="750" dirty="0">
              <a:solidFill>
                <a:prstClr val="black"/>
              </a:solidFill>
              <a:latin typeface="Times New Roman" panose="02020603050405020304" pitchFamily="18" charset="0"/>
            </a:endParaRPr>
          </a:p>
        </p:txBody>
      </p:sp>
      <p:sp>
        <p:nvSpPr>
          <p:cNvPr id="100" name="Line 21">
            <a:extLst>
              <a:ext uri="{FF2B5EF4-FFF2-40B4-BE49-F238E27FC236}">
                <a16:creationId xmlns:a16="http://schemas.microsoft.com/office/drawing/2014/main" id="{03EC5508-B20F-234D-8D2C-881E4862ADB7}"/>
              </a:ext>
            </a:extLst>
          </p:cNvPr>
          <p:cNvSpPr>
            <a:spLocks noChangeShapeType="1"/>
          </p:cNvSpPr>
          <p:nvPr/>
        </p:nvSpPr>
        <p:spPr bwMode="auto">
          <a:xfrm>
            <a:off x="6342064" y="3406776"/>
            <a:ext cx="1868487" cy="328613"/>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1" name="TextBox 100">
            <a:extLst>
              <a:ext uri="{FF2B5EF4-FFF2-40B4-BE49-F238E27FC236}">
                <a16:creationId xmlns:a16="http://schemas.microsoft.com/office/drawing/2014/main" id="{B9BD127E-246F-3041-81EF-C34A23AB0052}"/>
              </a:ext>
            </a:extLst>
          </p:cNvPr>
          <p:cNvSpPr txBox="1">
            <a:spLocks noChangeArrowheads="1"/>
          </p:cNvSpPr>
          <p:nvPr/>
        </p:nvSpPr>
        <p:spPr bwMode="auto">
          <a:xfrm>
            <a:off x="3790951" y="3636964"/>
            <a:ext cx="23653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Do nothing upon ack5 (1</a:t>
            </a:r>
            <a:r>
              <a:rPr lang="en-US" altLang="en-US" sz="1200" baseline="30000">
                <a:solidFill>
                  <a:srgbClr val="0432FF"/>
                </a:solidFill>
                <a:latin typeface="Tahoma" panose="020B0604030504040204" pitchFamily="34" charset="0"/>
              </a:rPr>
              <a:t>st</a:t>
            </a:r>
            <a:r>
              <a:rPr lang="en-US" altLang="en-US" sz="1200">
                <a:solidFill>
                  <a:srgbClr val="0432FF"/>
                </a:solidFill>
                <a:latin typeface="Tahoma" panose="020B0604030504040204" pitchFamily="34" charset="0"/>
              </a:rPr>
              <a:t> dup )</a:t>
            </a:r>
          </a:p>
        </p:txBody>
      </p:sp>
      <p:sp>
        <p:nvSpPr>
          <p:cNvPr id="102" name="TextBox 101">
            <a:extLst>
              <a:ext uri="{FF2B5EF4-FFF2-40B4-BE49-F238E27FC236}">
                <a16:creationId xmlns:a16="http://schemas.microsoft.com/office/drawing/2014/main" id="{B5F1FAC0-8B69-2C46-AD42-94CAE56248DC}"/>
              </a:ext>
            </a:extLst>
          </p:cNvPr>
          <p:cNvSpPr txBox="1">
            <a:spLocks noChangeArrowheads="1"/>
          </p:cNvSpPr>
          <p:nvPr/>
        </p:nvSpPr>
        <p:spPr bwMode="auto">
          <a:xfrm>
            <a:off x="3454400" y="3803651"/>
            <a:ext cx="24384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Do nothing upon ack5 (2</a:t>
            </a:r>
            <a:r>
              <a:rPr lang="en-US" altLang="en-US" sz="1200" baseline="30000">
                <a:solidFill>
                  <a:srgbClr val="0432FF"/>
                </a:solidFill>
                <a:latin typeface="Tahoma" panose="020B0604030504040204" pitchFamily="34" charset="0"/>
              </a:rPr>
              <a:t>nd|</a:t>
            </a:r>
            <a:r>
              <a:rPr lang="en-US" altLang="en-US" sz="1200">
                <a:solidFill>
                  <a:srgbClr val="0432FF"/>
                </a:solidFill>
                <a:latin typeface="Tahoma" panose="020B0604030504040204" pitchFamily="34" charset="0"/>
              </a:rPr>
              <a:t> dup )</a:t>
            </a:r>
          </a:p>
        </p:txBody>
      </p:sp>
      <p:sp>
        <p:nvSpPr>
          <p:cNvPr id="103" name="Text Box 9">
            <a:extLst>
              <a:ext uri="{FF2B5EF4-FFF2-40B4-BE49-F238E27FC236}">
                <a16:creationId xmlns:a16="http://schemas.microsoft.com/office/drawing/2014/main" id="{4733507E-6F9C-054A-8F67-0E733C165962}"/>
              </a:ext>
            </a:extLst>
          </p:cNvPr>
          <p:cNvSpPr txBox="1">
            <a:spLocks noChangeArrowheads="1"/>
          </p:cNvSpPr>
          <p:nvPr/>
        </p:nvSpPr>
        <p:spPr bwMode="auto">
          <a:xfrm rot="21297340">
            <a:off x="6435726" y="3948113"/>
            <a:ext cx="10144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(3</a:t>
            </a:r>
            <a:r>
              <a:rPr lang="en-US" altLang="en-US" sz="1050" baseline="30000" dirty="0">
                <a:solidFill>
                  <a:srgbClr val="0432FF"/>
                </a:solidFill>
                <a:latin typeface="Arial" panose="020B0604020202020204" pitchFamily="34" charset="0"/>
              </a:rPr>
              <a:t>rd</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104" name="Text Box 9">
            <a:extLst>
              <a:ext uri="{FF2B5EF4-FFF2-40B4-BE49-F238E27FC236}">
                <a16:creationId xmlns:a16="http://schemas.microsoft.com/office/drawing/2014/main" id="{7E8624FD-51D6-1F48-9CB6-20F845F69051}"/>
              </a:ext>
            </a:extLst>
          </p:cNvPr>
          <p:cNvSpPr txBox="1">
            <a:spLocks noChangeArrowheads="1"/>
          </p:cNvSpPr>
          <p:nvPr/>
        </p:nvSpPr>
        <p:spPr bwMode="auto">
          <a:xfrm rot="21297340">
            <a:off x="6348414" y="4781550"/>
            <a:ext cx="103663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(4</a:t>
            </a:r>
            <a:r>
              <a:rPr lang="en-US" altLang="en-US" sz="1050" baseline="30000" dirty="0">
                <a:solidFill>
                  <a:srgbClr val="0432FF"/>
                </a:solidFill>
                <a:latin typeface="Arial" panose="020B0604020202020204" pitchFamily="34" charset="0"/>
              </a:rPr>
              <a:t>th </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106" name="Line 23">
            <a:extLst>
              <a:ext uri="{FF2B5EF4-FFF2-40B4-BE49-F238E27FC236}">
                <a16:creationId xmlns:a16="http://schemas.microsoft.com/office/drawing/2014/main" id="{1E699E51-6E9B-7A47-826E-0D7B13925583}"/>
              </a:ext>
            </a:extLst>
          </p:cNvPr>
          <p:cNvSpPr>
            <a:spLocks noChangeShapeType="1"/>
          </p:cNvSpPr>
          <p:nvPr/>
        </p:nvSpPr>
        <p:spPr bwMode="auto">
          <a:xfrm flipV="1">
            <a:off x="6340476" y="3565525"/>
            <a:ext cx="1863725" cy="712788"/>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7" name="Line 23">
            <a:extLst>
              <a:ext uri="{FF2B5EF4-FFF2-40B4-BE49-F238E27FC236}">
                <a16:creationId xmlns:a16="http://schemas.microsoft.com/office/drawing/2014/main" id="{44DC1D65-2290-C14F-9567-BB55602BB164}"/>
              </a:ext>
            </a:extLst>
          </p:cNvPr>
          <p:cNvSpPr>
            <a:spLocks noChangeShapeType="1"/>
          </p:cNvSpPr>
          <p:nvPr/>
        </p:nvSpPr>
        <p:spPr bwMode="auto">
          <a:xfrm flipV="1">
            <a:off x="6348414" y="3744913"/>
            <a:ext cx="1862137" cy="146526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8" name="Line 14">
            <a:extLst>
              <a:ext uri="{FF2B5EF4-FFF2-40B4-BE49-F238E27FC236}">
                <a16:creationId xmlns:a16="http://schemas.microsoft.com/office/drawing/2014/main" id="{88FED1CB-26C2-E44D-9216-0494AB40C79B}"/>
              </a:ext>
            </a:extLst>
          </p:cNvPr>
          <p:cNvSpPr>
            <a:spLocks noChangeShapeType="1"/>
          </p:cNvSpPr>
          <p:nvPr/>
        </p:nvSpPr>
        <p:spPr bwMode="auto">
          <a:xfrm>
            <a:off x="2876550" y="3986214"/>
            <a:ext cx="3455988" cy="952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9" name="TextBox 108">
            <a:extLst>
              <a:ext uri="{FF2B5EF4-FFF2-40B4-BE49-F238E27FC236}">
                <a16:creationId xmlns:a16="http://schemas.microsoft.com/office/drawing/2014/main" id="{EFC1FE2B-1914-7741-B0AD-65A7074B85AF}"/>
              </a:ext>
            </a:extLst>
          </p:cNvPr>
          <p:cNvSpPr txBox="1">
            <a:spLocks noChangeArrowheads="1"/>
          </p:cNvSpPr>
          <p:nvPr/>
        </p:nvSpPr>
        <p:spPr bwMode="auto">
          <a:xfrm>
            <a:off x="3121026" y="4067176"/>
            <a:ext cx="2551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retransmit (upon 3 dup ack5 )</a:t>
            </a:r>
          </a:p>
        </p:txBody>
      </p:sp>
      <p:grpSp>
        <p:nvGrpSpPr>
          <p:cNvPr id="110" name="Group 109">
            <a:extLst>
              <a:ext uri="{FF2B5EF4-FFF2-40B4-BE49-F238E27FC236}">
                <a16:creationId xmlns:a16="http://schemas.microsoft.com/office/drawing/2014/main" id="{38DBC1B5-484D-4F4F-BB89-56526EF0117C}"/>
              </a:ext>
            </a:extLst>
          </p:cNvPr>
          <p:cNvGrpSpPr>
            <a:grpSpLocks/>
          </p:cNvGrpSpPr>
          <p:nvPr/>
        </p:nvGrpSpPr>
        <p:grpSpPr bwMode="auto">
          <a:xfrm>
            <a:off x="4832350" y="4819650"/>
            <a:ext cx="1111250" cy="249238"/>
            <a:chOff x="1761554" y="1821109"/>
            <a:chExt cx="1480123" cy="331188"/>
          </a:xfrm>
        </p:grpSpPr>
        <p:sp>
          <p:nvSpPr>
            <p:cNvPr id="238717" name="Rectangle 110">
              <a:extLst>
                <a:ext uri="{FF2B5EF4-FFF2-40B4-BE49-F238E27FC236}">
                  <a16:creationId xmlns:a16="http://schemas.microsoft.com/office/drawing/2014/main" id="{C397EE57-3AFB-E348-AA6E-523C2D99388C}"/>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18" name="Rectangle 111">
              <a:extLst>
                <a:ext uri="{FF2B5EF4-FFF2-40B4-BE49-F238E27FC236}">
                  <a16:creationId xmlns:a16="http://schemas.microsoft.com/office/drawing/2014/main" id="{5D92E7B4-1135-2346-B86A-1BC30EC1011B}"/>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8719" name="Rectangle 112">
              <a:extLst>
                <a:ext uri="{FF2B5EF4-FFF2-40B4-BE49-F238E27FC236}">
                  <a16:creationId xmlns:a16="http://schemas.microsoft.com/office/drawing/2014/main" id="{5FB353B2-8EAA-CA42-B5AA-F6024AC90415}"/>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8720" name="Rectangle 113">
              <a:extLst>
                <a:ext uri="{FF2B5EF4-FFF2-40B4-BE49-F238E27FC236}">
                  <a16:creationId xmlns:a16="http://schemas.microsoft.com/office/drawing/2014/main" id="{9728F6B0-5429-6A46-901E-64574F5545ED}"/>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8721" name="Rectangle 114">
              <a:extLst>
                <a:ext uri="{FF2B5EF4-FFF2-40B4-BE49-F238E27FC236}">
                  <a16:creationId xmlns:a16="http://schemas.microsoft.com/office/drawing/2014/main" id="{CD6C3605-280E-6743-B0A5-DC3947E01E91}"/>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22" name="Rectangle 115">
              <a:extLst>
                <a:ext uri="{FF2B5EF4-FFF2-40B4-BE49-F238E27FC236}">
                  <a16:creationId xmlns:a16="http://schemas.microsoft.com/office/drawing/2014/main" id="{D0AA8E89-3C0A-9B43-862E-07374FE98D00}"/>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117" name="TextBox 116">
            <a:extLst>
              <a:ext uri="{FF2B5EF4-FFF2-40B4-BE49-F238E27FC236}">
                <a16:creationId xmlns:a16="http://schemas.microsoft.com/office/drawing/2014/main" id="{5A230216-0CE2-124D-AA0C-D3ABC1756C8F}"/>
              </a:ext>
            </a:extLst>
          </p:cNvPr>
          <p:cNvSpPr txBox="1">
            <a:spLocks noRot="1" noChangeAspect="1" noMove="1" noResize="1" noEditPoints="1" noAdjustHandles="1" noChangeArrowheads="1" noChangeShapeType="1" noTextEdit="1"/>
          </p:cNvSpPr>
          <p:nvPr/>
        </p:nvSpPr>
        <p:spPr bwMode="auto">
          <a:xfrm>
            <a:off x="4187429" y="4230293"/>
            <a:ext cx="2090124" cy="646331"/>
          </a:xfrm>
          <a:prstGeom prst="rect">
            <a:avLst/>
          </a:prstGeom>
          <a:blipFill>
            <a:blip r:embed="rId2"/>
            <a:stretch>
              <a:fillRect b="-3846"/>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a:noFill/>
              </a:rPr>
              <a:t> </a:t>
            </a:r>
          </a:p>
        </p:txBody>
      </p:sp>
      <p:sp>
        <p:nvSpPr>
          <p:cNvPr id="118" name="Line 6">
            <a:extLst>
              <a:ext uri="{FF2B5EF4-FFF2-40B4-BE49-F238E27FC236}">
                <a16:creationId xmlns:a16="http://schemas.microsoft.com/office/drawing/2014/main" id="{76182E2A-3648-EE4A-92A6-730730298E75}"/>
              </a:ext>
            </a:extLst>
          </p:cNvPr>
          <p:cNvSpPr>
            <a:spLocks noChangeShapeType="1"/>
          </p:cNvSpPr>
          <p:nvPr/>
        </p:nvSpPr>
        <p:spPr bwMode="auto">
          <a:xfrm>
            <a:off x="6351588" y="4284663"/>
            <a:ext cx="1879600" cy="78105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19" name="Text Box 9">
            <a:extLst>
              <a:ext uri="{FF2B5EF4-FFF2-40B4-BE49-F238E27FC236}">
                <a16:creationId xmlns:a16="http://schemas.microsoft.com/office/drawing/2014/main" id="{87CC8A1E-9A5F-E440-9F73-ECCC513C3A29}"/>
              </a:ext>
            </a:extLst>
          </p:cNvPr>
          <p:cNvSpPr txBox="1">
            <a:spLocks noChangeArrowheads="1"/>
          </p:cNvSpPr>
          <p:nvPr/>
        </p:nvSpPr>
        <p:spPr bwMode="auto">
          <a:xfrm rot="408567">
            <a:off x="7531100" y="4646613"/>
            <a:ext cx="4905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srgbClr val="FF0000"/>
                </a:solidFill>
                <a:latin typeface="Arial" panose="020B0604020202020204" pitchFamily="34" charset="0"/>
              </a:rPr>
              <a:t>Pkt</a:t>
            </a:r>
            <a:r>
              <a:rPr lang="en-US" altLang="en-US" sz="1050" dirty="0">
                <a:solidFill>
                  <a:srgbClr val="FF0000"/>
                </a:solidFill>
                <a:latin typeface="Arial" panose="020B0604020202020204" pitchFamily="34" charset="0"/>
              </a:rPr>
              <a:t> 5</a:t>
            </a:r>
            <a:endParaRPr lang="en-US" altLang="en-US" sz="750" dirty="0">
              <a:solidFill>
                <a:srgbClr val="FF0000"/>
              </a:solidFill>
              <a:latin typeface="Times New Roman" panose="02020603050405020304" pitchFamily="18" charset="0"/>
            </a:endParaRPr>
          </a:p>
        </p:txBody>
      </p:sp>
      <p:sp>
        <p:nvSpPr>
          <p:cNvPr id="120" name="TextBox 119">
            <a:extLst>
              <a:ext uri="{FF2B5EF4-FFF2-40B4-BE49-F238E27FC236}">
                <a16:creationId xmlns:a16="http://schemas.microsoft.com/office/drawing/2014/main" id="{23FC0152-B1DC-ED47-924C-19B3205DDD0A}"/>
              </a:ext>
            </a:extLst>
          </p:cNvPr>
          <p:cNvSpPr txBox="1">
            <a:spLocks noChangeArrowheads="1"/>
          </p:cNvSpPr>
          <p:nvPr/>
        </p:nvSpPr>
        <p:spPr bwMode="auto">
          <a:xfrm>
            <a:off x="2695575" y="5075239"/>
            <a:ext cx="36782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recovery w/ additional dup ACK (upon 4</a:t>
            </a:r>
            <a:r>
              <a:rPr lang="en-US" altLang="en-US" sz="1200" baseline="30000">
                <a:solidFill>
                  <a:srgbClr val="0432FF"/>
                </a:solidFill>
                <a:latin typeface="Tahoma" panose="020B0604030504040204" pitchFamily="34" charset="0"/>
              </a:rPr>
              <a:t>th</a:t>
            </a:r>
            <a:r>
              <a:rPr lang="en-US" altLang="en-US" sz="1200">
                <a:solidFill>
                  <a:srgbClr val="0432FF"/>
                </a:solidFill>
                <a:latin typeface="Tahoma" panose="020B0604030504040204" pitchFamily="34" charset="0"/>
              </a:rPr>
              <a:t> dup)</a:t>
            </a:r>
          </a:p>
        </p:txBody>
      </p:sp>
      <p:sp>
        <p:nvSpPr>
          <p:cNvPr id="121" name="TextBox 120">
            <a:extLst>
              <a:ext uri="{FF2B5EF4-FFF2-40B4-BE49-F238E27FC236}">
                <a16:creationId xmlns:a16="http://schemas.microsoft.com/office/drawing/2014/main" id="{ECAD047C-8F3C-C44F-A458-876B869219EE}"/>
              </a:ext>
            </a:extLst>
          </p:cNvPr>
          <p:cNvSpPr txBox="1">
            <a:spLocks noChangeArrowheads="1"/>
          </p:cNvSpPr>
          <p:nvPr/>
        </p:nvSpPr>
        <p:spPr bwMode="auto">
          <a:xfrm>
            <a:off x="3925888" y="5297488"/>
            <a:ext cx="1930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FF0000"/>
                </a:solidFill>
                <a:latin typeface="Tahoma" panose="020B0604030504040204" pitchFamily="34" charset="0"/>
              </a:rPr>
              <a:t>ssh = 2, cwnd = 5 +1 =6</a:t>
            </a:r>
          </a:p>
          <a:p>
            <a:pPr eaLnBrk="1" hangingPunct="1">
              <a:lnSpc>
                <a:spcPct val="100000"/>
              </a:lnSpc>
              <a:spcBef>
                <a:spcPct val="0"/>
              </a:spcBef>
              <a:buFont typeface="Wingdings" pitchFamily="2" charset="2"/>
              <a:buNone/>
            </a:pPr>
            <a:r>
              <a:rPr lang="en-US" altLang="en-US" sz="1200">
                <a:solidFill>
                  <a:srgbClr val="FF0000"/>
                </a:solidFill>
                <a:latin typeface="Tahoma" panose="020B0604030504040204" pitchFamily="34" charset="0"/>
              </a:rPr>
              <a:t>send pkt 10</a:t>
            </a:r>
          </a:p>
        </p:txBody>
      </p:sp>
      <p:grpSp>
        <p:nvGrpSpPr>
          <p:cNvPr id="122" name="Group 121">
            <a:extLst>
              <a:ext uri="{FF2B5EF4-FFF2-40B4-BE49-F238E27FC236}">
                <a16:creationId xmlns:a16="http://schemas.microsoft.com/office/drawing/2014/main" id="{6812293A-9774-0343-B4BA-353E38F0C3A9}"/>
              </a:ext>
            </a:extLst>
          </p:cNvPr>
          <p:cNvGrpSpPr>
            <a:grpSpLocks/>
          </p:cNvGrpSpPr>
          <p:nvPr/>
        </p:nvGrpSpPr>
        <p:grpSpPr bwMode="auto">
          <a:xfrm>
            <a:off x="4849813" y="5718175"/>
            <a:ext cx="1109662" cy="247650"/>
            <a:chOff x="1761554" y="1821109"/>
            <a:chExt cx="1480123" cy="331188"/>
          </a:xfrm>
        </p:grpSpPr>
        <p:sp>
          <p:nvSpPr>
            <p:cNvPr id="238711" name="Rectangle 122">
              <a:extLst>
                <a:ext uri="{FF2B5EF4-FFF2-40B4-BE49-F238E27FC236}">
                  <a16:creationId xmlns:a16="http://schemas.microsoft.com/office/drawing/2014/main" id="{A2FEF9A1-E0E1-124A-AC6C-C6E42696184F}"/>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12" name="Rectangle 123">
              <a:extLst>
                <a:ext uri="{FF2B5EF4-FFF2-40B4-BE49-F238E27FC236}">
                  <a16:creationId xmlns:a16="http://schemas.microsoft.com/office/drawing/2014/main" id="{603C46A8-C550-D54B-89D7-D72B452D3432}"/>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8713" name="Rectangle 124">
              <a:extLst>
                <a:ext uri="{FF2B5EF4-FFF2-40B4-BE49-F238E27FC236}">
                  <a16:creationId xmlns:a16="http://schemas.microsoft.com/office/drawing/2014/main" id="{8250E83D-AF00-F444-99A5-D377AAFDAEEB}"/>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8714" name="Rectangle 125">
              <a:extLst>
                <a:ext uri="{FF2B5EF4-FFF2-40B4-BE49-F238E27FC236}">
                  <a16:creationId xmlns:a16="http://schemas.microsoft.com/office/drawing/2014/main" id="{184D63A8-3E41-234F-91E5-2E227197A109}"/>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8715" name="Rectangle 126">
              <a:extLst>
                <a:ext uri="{FF2B5EF4-FFF2-40B4-BE49-F238E27FC236}">
                  <a16:creationId xmlns:a16="http://schemas.microsoft.com/office/drawing/2014/main" id="{5861EA1A-47D2-7248-B540-3FA18BED3010}"/>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8716" name="Rectangle 127">
              <a:extLst>
                <a:ext uri="{FF2B5EF4-FFF2-40B4-BE49-F238E27FC236}">
                  <a16:creationId xmlns:a16="http://schemas.microsoft.com/office/drawing/2014/main" id="{D5D31519-CE9D-7E4C-904B-87D16C6D02D9}"/>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131" name="Line 6">
            <a:extLst>
              <a:ext uri="{FF2B5EF4-FFF2-40B4-BE49-F238E27FC236}">
                <a16:creationId xmlns:a16="http://schemas.microsoft.com/office/drawing/2014/main" id="{E7831275-28CD-734D-A7B1-611CCF8C392A}"/>
              </a:ext>
            </a:extLst>
          </p:cNvPr>
          <p:cNvSpPr>
            <a:spLocks noChangeShapeType="1"/>
          </p:cNvSpPr>
          <p:nvPr/>
        </p:nvSpPr>
        <p:spPr bwMode="auto">
          <a:xfrm>
            <a:off x="6348414" y="5230814"/>
            <a:ext cx="1870075" cy="454025"/>
          </a:xfrm>
          <a:prstGeom prst="line">
            <a:avLst/>
          </a:prstGeom>
          <a:noFill/>
          <a:ln w="28575">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2" name="Text Box 9">
            <a:extLst>
              <a:ext uri="{FF2B5EF4-FFF2-40B4-BE49-F238E27FC236}">
                <a16:creationId xmlns:a16="http://schemas.microsoft.com/office/drawing/2014/main" id="{1BD34F83-DF04-0B41-906A-1CB047615931}"/>
              </a:ext>
            </a:extLst>
          </p:cNvPr>
          <p:cNvSpPr txBox="1">
            <a:spLocks noChangeArrowheads="1"/>
          </p:cNvSpPr>
          <p:nvPr/>
        </p:nvSpPr>
        <p:spPr bwMode="auto">
          <a:xfrm rot="408567">
            <a:off x="7421563" y="5375275"/>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10</a:t>
            </a:r>
            <a:endParaRPr lang="en-US" altLang="en-US" sz="750" dirty="0">
              <a:solidFill>
                <a:prstClr val="black"/>
              </a:solidFill>
              <a:latin typeface="Times New Roman" panose="02020603050405020304" pitchFamily="18" charset="0"/>
            </a:endParaRPr>
          </a:p>
        </p:txBody>
      </p:sp>
      <p:sp>
        <p:nvSpPr>
          <p:cNvPr id="105" name="TextBox 104">
            <a:extLst>
              <a:ext uri="{FF2B5EF4-FFF2-40B4-BE49-F238E27FC236}">
                <a16:creationId xmlns:a16="http://schemas.microsoft.com/office/drawing/2014/main" id="{2A543B21-B8B2-EA44-AD24-427B5CC8EB10}"/>
              </a:ext>
            </a:extLst>
          </p:cNvPr>
          <p:cNvSpPr txBox="1">
            <a:spLocks noChangeArrowheads="1"/>
          </p:cNvSpPr>
          <p:nvPr/>
        </p:nvSpPr>
        <p:spPr bwMode="auto">
          <a:xfrm>
            <a:off x="4802188" y="1616076"/>
            <a:ext cx="133191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=1+1=2</a:t>
            </a:r>
          </a:p>
        </p:txBody>
      </p:sp>
      <p:sp>
        <p:nvSpPr>
          <p:cNvPr id="112" name="Rectangle 51">
            <a:extLst>
              <a:ext uri="{FF2B5EF4-FFF2-40B4-BE49-F238E27FC236}">
                <a16:creationId xmlns:a16="http://schemas.microsoft.com/office/drawing/2014/main" id="{9A38205A-8EEC-1447-A29D-28ED4749304A}"/>
              </a:ext>
            </a:extLst>
          </p:cNvPr>
          <p:cNvSpPr>
            <a:spLocks noChangeArrowheads="1"/>
          </p:cNvSpPr>
          <p:nvPr/>
        </p:nvSpPr>
        <p:spPr bwMode="auto">
          <a:xfrm>
            <a:off x="6189664" y="1643064"/>
            <a:ext cx="160337"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2</a:t>
            </a:r>
          </a:p>
        </p:txBody>
      </p:sp>
      <p:sp>
        <p:nvSpPr>
          <p:cNvPr id="114" name="Rectangle 51">
            <a:extLst>
              <a:ext uri="{FF2B5EF4-FFF2-40B4-BE49-F238E27FC236}">
                <a16:creationId xmlns:a16="http://schemas.microsoft.com/office/drawing/2014/main" id="{56EEB7F1-7B66-B34D-93E7-F5F65DB0A899}"/>
              </a:ext>
            </a:extLst>
          </p:cNvPr>
          <p:cNvSpPr>
            <a:spLocks noChangeArrowheads="1"/>
          </p:cNvSpPr>
          <p:nvPr/>
        </p:nvSpPr>
        <p:spPr bwMode="auto">
          <a:xfrm>
            <a:off x="6184900" y="1809750"/>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3</a:t>
            </a:r>
          </a:p>
        </p:txBody>
      </p:sp>
      <p:sp>
        <p:nvSpPr>
          <p:cNvPr id="238655" name="Rectangle 51">
            <a:extLst>
              <a:ext uri="{FF2B5EF4-FFF2-40B4-BE49-F238E27FC236}">
                <a16:creationId xmlns:a16="http://schemas.microsoft.com/office/drawing/2014/main" id="{11400404-C634-D243-A132-8878E9CA4AC7}"/>
              </a:ext>
            </a:extLst>
          </p:cNvPr>
          <p:cNvSpPr>
            <a:spLocks noChangeArrowheads="1"/>
          </p:cNvSpPr>
          <p:nvPr/>
        </p:nvSpPr>
        <p:spPr bwMode="auto">
          <a:xfrm>
            <a:off x="6184900" y="102076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a:t>
            </a:r>
          </a:p>
        </p:txBody>
      </p:sp>
      <p:sp>
        <p:nvSpPr>
          <p:cNvPr id="116" name="Rectangle 51">
            <a:extLst>
              <a:ext uri="{FF2B5EF4-FFF2-40B4-BE49-F238E27FC236}">
                <a16:creationId xmlns:a16="http://schemas.microsoft.com/office/drawing/2014/main" id="{9007A918-F048-EB48-83F2-BFD859B5423A}"/>
              </a:ext>
            </a:extLst>
          </p:cNvPr>
          <p:cNvSpPr>
            <a:spLocks noChangeArrowheads="1"/>
          </p:cNvSpPr>
          <p:nvPr/>
        </p:nvSpPr>
        <p:spPr bwMode="auto">
          <a:xfrm>
            <a:off x="8224838" y="1296989"/>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a:t>
            </a:r>
          </a:p>
        </p:txBody>
      </p:sp>
      <p:sp>
        <p:nvSpPr>
          <p:cNvPr id="123" name="Rectangle 51">
            <a:extLst>
              <a:ext uri="{FF2B5EF4-FFF2-40B4-BE49-F238E27FC236}">
                <a16:creationId xmlns:a16="http://schemas.microsoft.com/office/drawing/2014/main" id="{33E952FB-4D8B-6D4B-8AAD-CAE007E1F3F5}"/>
              </a:ext>
            </a:extLst>
          </p:cNvPr>
          <p:cNvSpPr>
            <a:spLocks noChangeArrowheads="1"/>
          </p:cNvSpPr>
          <p:nvPr/>
        </p:nvSpPr>
        <p:spPr bwMode="auto">
          <a:xfrm>
            <a:off x="8232775" y="1860550"/>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2</a:t>
            </a:r>
          </a:p>
        </p:txBody>
      </p:sp>
      <p:sp>
        <p:nvSpPr>
          <p:cNvPr id="124" name="Rectangle 51">
            <a:extLst>
              <a:ext uri="{FF2B5EF4-FFF2-40B4-BE49-F238E27FC236}">
                <a16:creationId xmlns:a16="http://schemas.microsoft.com/office/drawing/2014/main" id="{9288E3B3-3AF7-4E4F-85B2-DA330A13390E}"/>
              </a:ext>
            </a:extLst>
          </p:cNvPr>
          <p:cNvSpPr>
            <a:spLocks noChangeArrowheads="1"/>
          </p:cNvSpPr>
          <p:nvPr/>
        </p:nvSpPr>
        <p:spPr bwMode="auto">
          <a:xfrm>
            <a:off x="8228013" y="203517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3</a:t>
            </a:r>
          </a:p>
        </p:txBody>
      </p:sp>
      <p:grpSp>
        <p:nvGrpSpPr>
          <p:cNvPr id="125" name="Group 124">
            <a:extLst>
              <a:ext uri="{FF2B5EF4-FFF2-40B4-BE49-F238E27FC236}">
                <a16:creationId xmlns:a16="http://schemas.microsoft.com/office/drawing/2014/main" id="{D537D3E7-D575-5941-B315-D26D39CC43E8}"/>
              </a:ext>
            </a:extLst>
          </p:cNvPr>
          <p:cNvGrpSpPr>
            <a:grpSpLocks/>
          </p:cNvGrpSpPr>
          <p:nvPr/>
        </p:nvGrpSpPr>
        <p:grpSpPr bwMode="auto">
          <a:xfrm>
            <a:off x="4902200" y="2452688"/>
            <a:ext cx="920750" cy="215900"/>
            <a:chOff x="1761554" y="1821109"/>
            <a:chExt cx="1234118" cy="331188"/>
          </a:xfrm>
        </p:grpSpPr>
        <p:sp>
          <p:nvSpPr>
            <p:cNvPr id="238707" name="Rectangle 68">
              <a:extLst>
                <a:ext uri="{FF2B5EF4-FFF2-40B4-BE49-F238E27FC236}">
                  <a16:creationId xmlns:a16="http://schemas.microsoft.com/office/drawing/2014/main" id="{DD67CA56-3D43-3C4A-8640-E61B3A59A9D2}"/>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3</a:t>
              </a:r>
            </a:p>
          </p:txBody>
        </p:sp>
        <p:sp>
          <p:nvSpPr>
            <p:cNvPr id="238708" name="Rectangle 69">
              <a:extLst>
                <a:ext uri="{FF2B5EF4-FFF2-40B4-BE49-F238E27FC236}">
                  <a16:creationId xmlns:a16="http://schemas.microsoft.com/office/drawing/2014/main" id="{0874F94A-216A-B047-BE42-39F8B9F8C1E6}"/>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4</a:t>
              </a:r>
            </a:p>
          </p:txBody>
        </p:sp>
        <p:sp>
          <p:nvSpPr>
            <p:cNvPr id="238709" name="Rectangle 70">
              <a:extLst>
                <a:ext uri="{FF2B5EF4-FFF2-40B4-BE49-F238E27FC236}">
                  <a16:creationId xmlns:a16="http://schemas.microsoft.com/office/drawing/2014/main" id="{D6D51F28-91A3-CD48-9404-F78E4767CAAB}"/>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10" name="Rectangle 73">
              <a:extLst>
                <a:ext uri="{FF2B5EF4-FFF2-40B4-BE49-F238E27FC236}">
                  <a16:creationId xmlns:a16="http://schemas.microsoft.com/office/drawing/2014/main" id="{3274C9B7-4511-AC4D-A1BB-A28F04F75809}"/>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34" name="TextBox 133">
            <a:extLst>
              <a:ext uri="{FF2B5EF4-FFF2-40B4-BE49-F238E27FC236}">
                <a16:creationId xmlns:a16="http://schemas.microsoft.com/office/drawing/2014/main" id="{CA45578C-1CAB-9147-A9D5-0B663849ECA1}"/>
              </a:ext>
            </a:extLst>
          </p:cNvPr>
          <p:cNvSpPr txBox="1">
            <a:spLocks noChangeArrowheads="1"/>
          </p:cNvSpPr>
          <p:nvPr/>
        </p:nvSpPr>
        <p:spPr bwMode="auto">
          <a:xfrm>
            <a:off x="4851400" y="2251076"/>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=2+1=3</a:t>
            </a:r>
          </a:p>
        </p:txBody>
      </p:sp>
      <p:grpSp>
        <p:nvGrpSpPr>
          <p:cNvPr id="136" name="Group 65">
            <a:extLst>
              <a:ext uri="{FF2B5EF4-FFF2-40B4-BE49-F238E27FC236}">
                <a16:creationId xmlns:a16="http://schemas.microsoft.com/office/drawing/2014/main" id="{F4C3FCDA-9571-E742-A4C7-36309F9AFFA6}"/>
              </a:ext>
            </a:extLst>
          </p:cNvPr>
          <p:cNvGrpSpPr>
            <a:grpSpLocks/>
          </p:cNvGrpSpPr>
          <p:nvPr/>
        </p:nvGrpSpPr>
        <p:grpSpPr bwMode="auto">
          <a:xfrm>
            <a:off x="4892675" y="1846264"/>
            <a:ext cx="998538" cy="206375"/>
            <a:chOff x="1761554" y="1821109"/>
            <a:chExt cx="1234118" cy="331188"/>
          </a:xfrm>
        </p:grpSpPr>
        <p:sp>
          <p:nvSpPr>
            <p:cNvPr id="238703" name="Rectangle 51">
              <a:extLst>
                <a:ext uri="{FF2B5EF4-FFF2-40B4-BE49-F238E27FC236}">
                  <a16:creationId xmlns:a16="http://schemas.microsoft.com/office/drawing/2014/main" id="{86D81F13-6B2D-4046-922F-492A93B1C9CD}"/>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2</a:t>
              </a:r>
            </a:p>
          </p:txBody>
        </p:sp>
        <p:sp>
          <p:nvSpPr>
            <p:cNvPr id="238704" name="Rectangle 54">
              <a:extLst>
                <a:ext uri="{FF2B5EF4-FFF2-40B4-BE49-F238E27FC236}">
                  <a16:creationId xmlns:a16="http://schemas.microsoft.com/office/drawing/2014/main" id="{D743A469-0BE5-6747-90EA-CE4B989ED38D}"/>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05" name="Rectangle 55">
              <a:extLst>
                <a:ext uri="{FF2B5EF4-FFF2-40B4-BE49-F238E27FC236}">
                  <a16:creationId xmlns:a16="http://schemas.microsoft.com/office/drawing/2014/main" id="{D62E80BE-FC8B-3B48-B7AE-E4691BEAE2D6}"/>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06" name="Rectangle 64">
              <a:extLst>
                <a:ext uri="{FF2B5EF4-FFF2-40B4-BE49-F238E27FC236}">
                  <a16:creationId xmlns:a16="http://schemas.microsoft.com/office/drawing/2014/main" id="{6BEEE300-504F-E344-B4EC-385DC2A4B298}"/>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43" name="Rectangle 51">
            <a:extLst>
              <a:ext uri="{FF2B5EF4-FFF2-40B4-BE49-F238E27FC236}">
                <a16:creationId xmlns:a16="http://schemas.microsoft.com/office/drawing/2014/main" id="{5B9D1B14-DD2F-074A-A969-8A10EFF22AE3}"/>
              </a:ext>
            </a:extLst>
          </p:cNvPr>
          <p:cNvSpPr>
            <a:spLocks noChangeArrowheads="1"/>
          </p:cNvSpPr>
          <p:nvPr/>
        </p:nvSpPr>
        <p:spPr bwMode="auto">
          <a:xfrm>
            <a:off x="5100639" y="1839914"/>
            <a:ext cx="200025" cy="2063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3</a:t>
            </a:r>
          </a:p>
        </p:txBody>
      </p:sp>
      <p:sp>
        <p:nvSpPr>
          <p:cNvPr id="145" name="Rectangle 69">
            <a:extLst>
              <a:ext uri="{FF2B5EF4-FFF2-40B4-BE49-F238E27FC236}">
                <a16:creationId xmlns:a16="http://schemas.microsoft.com/office/drawing/2014/main" id="{BC9FBFE1-2B63-0841-93EA-1A7937472238}"/>
              </a:ext>
            </a:extLst>
          </p:cNvPr>
          <p:cNvSpPr>
            <a:spLocks noChangeArrowheads="1"/>
          </p:cNvSpPr>
          <p:nvPr/>
        </p:nvSpPr>
        <p:spPr bwMode="auto">
          <a:xfrm>
            <a:off x="5268913" y="2447926"/>
            <a:ext cx="182562" cy="214313"/>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grpSp>
        <p:nvGrpSpPr>
          <p:cNvPr id="146" name="Group 145">
            <a:extLst>
              <a:ext uri="{FF2B5EF4-FFF2-40B4-BE49-F238E27FC236}">
                <a16:creationId xmlns:a16="http://schemas.microsoft.com/office/drawing/2014/main" id="{4CD6B2E3-6338-8849-9930-5F84D4D212F1}"/>
              </a:ext>
            </a:extLst>
          </p:cNvPr>
          <p:cNvGrpSpPr>
            <a:grpSpLocks/>
          </p:cNvGrpSpPr>
          <p:nvPr/>
        </p:nvGrpSpPr>
        <p:grpSpPr bwMode="auto">
          <a:xfrm>
            <a:off x="4854576" y="2901951"/>
            <a:ext cx="930275" cy="214313"/>
            <a:chOff x="1761554" y="1821109"/>
            <a:chExt cx="1248499" cy="331188"/>
          </a:xfrm>
        </p:grpSpPr>
        <p:sp>
          <p:nvSpPr>
            <p:cNvPr id="238700" name="Rectangle 68">
              <a:extLst>
                <a:ext uri="{FF2B5EF4-FFF2-40B4-BE49-F238E27FC236}">
                  <a16:creationId xmlns:a16="http://schemas.microsoft.com/office/drawing/2014/main" id="{5C8BE65C-DB55-7144-A46E-8C4F44C4AE3A}"/>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4</a:t>
              </a:r>
            </a:p>
          </p:txBody>
        </p:sp>
        <p:sp>
          <p:nvSpPr>
            <p:cNvPr id="238701" name="Rectangle 69">
              <a:extLst>
                <a:ext uri="{FF2B5EF4-FFF2-40B4-BE49-F238E27FC236}">
                  <a16:creationId xmlns:a16="http://schemas.microsoft.com/office/drawing/2014/main" id="{C8456471-B682-5143-98B0-0AFD8BB05487}"/>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02" name="Rectangle 73">
              <a:extLst>
                <a:ext uri="{FF2B5EF4-FFF2-40B4-BE49-F238E27FC236}">
                  <a16:creationId xmlns:a16="http://schemas.microsoft.com/office/drawing/2014/main" id="{D06863AD-47E6-F640-978E-FEE9486D065B}"/>
                </a:ext>
              </a:extLst>
            </p:cNvPr>
            <p:cNvSpPr>
              <a:spLocks noChangeArrowheads="1"/>
            </p:cNvSpPr>
            <p:nvPr/>
          </p:nvSpPr>
          <p:spPr bwMode="auto">
            <a:xfrm>
              <a:off x="2764048"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52" name="TextBox 151">
            <a:extLst>
              <a:ext uri="{FF2B5EF4-FFF2-40B4-BE49-F238E27FC236}">
                <a16:creationId xmlns:a16="http://schemas.microsoft.com/office/drawing/2014/main" id="{53E673F5-7BA3-D347-8E79-4201BEEC4CF1}"/>
              </a:ext>
            </a:extLst>
          </p:cNvPr>
          <p:cNvSpPr txBox="1">
            <a:spLocks noChangeArrowheads="1"/>
          </p:cNvSpPr>
          <p:nvPr/>
        </p:nvSpPr>
        <p:spPr bwMode="auto">
          <a:xfrm>
            <a:off x="4887914" y="2698751"/>
            <a:ext cx="11763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=3+1=4</a:t>
            </a:r>
          </a:p>
        </p:txBody>
      </p:sp>
      <p:sp>
        <p:nvSpPr>
          <p:cNvPr id="153" name="Rectangle 69">
            <a:extLst>
              <a:ext uri="{FF2B5EF4-FFF2-40B4-BE49-F238E27FC236}">
                <a16:creationId xmlns:a16="http://schemas.microsoft.com/office/drawing/2014/main" id="{7BD39752-A717-014F-A7DD-F625706474B1}"/>
              </a:ext>
            </a:extLst>
          </p:cNvPr>
          <p:cNvSpPr>
            <a:spLocks noChangeArrowheads="1"/>
          </p:cNvSpPr>
          <p:nvPr/>
        </p:nvSpPr>
        <p:spPr bwMode="auto">
          <a:xfrm>
            <a:off x="5230813" y="2905126"/>
            <a:ext cx="184150" cy="214313"/>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154" name="Rectangle 51">
            <a:extLst>
              <a:ext uri="{FF2B5EF4-FFF2-40B4-BE49-F238E27FC236}">
                <a16:creationId xmlns:a16="http://schemas.microsoft.com/office/drawing/2014/main" id="{C5519A76-582C-5547-81C0-CF1520C1B6F5}"/>
              </a:ext>
            </a:extLst>
          </p:cNvPr>
          <p:cNvSpPr>
            <a:spLocks noChangeArrowheads="1"/>
          </p:cNvSpPr>
          <p:nvPr/>
        </p:nvSpPr>
        <p:spPr bwMode="auto">
          <a:xfrm>
            <a:off x="6184900" y="230663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4</a:t>
            </a:r>
          </a:p>
        </p:txBody>
      </p:sp>
      <p:sp>
        <p:nvSpPr>
          <p:cNvPr id="155" name="Rectangle 51">
            <a:extLst>
              <a:ext uri="{FF2B5EF4-FFF2-40B4-BE49-F238E27FC236}">
                <a16:creationId xmlns:a16="http://schemas.microsoft.com/office/drawing/2014/main" id="{122ED2EA-9B98-7F4D-BA0F-76FFCEAE2707}"/>
              </a:ext>
            </a:extLst>
          </p:cNvPr>
          <p:cNvSpPr>
            <a:spLocks noChangeArrowheads="1"/>
          </p:cNvSpPr>
          <p:nvPr/>
        </p:nvSpPr>
        <p:spPr bwMode="auto">
          <a:xfrm>
            <a:off x="6186489" y="248126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156" name="Rectangle 51">
            <a:extLst>
              <a:ext uri="{FF2B5EF4-FFF2-40B4-BE49-F238E27FC236}">
                <a16:creationId xmlns:a16="http://schemas.microsoft.com/office/drawing/2014/main" id="{5C5072A7-7872-FD41-971B-5C2D2D1C2F37}"/>
              </a:ext>
            </a:extLst>
          </p:cNvPr>
          <p:cNvSpPr>
            <a:spLocks noChangeArrowheads="1"/>
          </p:cNvSpPr>
          <p:nvPr/>
        </p:nvSpPr>
        <p:spPr bwMode="auto">
          <a:xfrm>
            <a:off x="8235950" y="250666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4</a:t>
            </a:r>
          </a:p>
        </p:txBody>
      </p:sp>
      <p:sp>
        <p:nvSpPr>
          <p:cNvPr id="157" name="Rectangle 69">
            <a:extLst>
              <a:ext uri="{FF2B5EF4-FFF2-40B4-BE49-F238E27FC236}">
                <a16:creationId xmlns:a16="http://schemas.microsoft.com/office/drawing/2014/main" id="{5177E09C-8165-E341-90AE-C3FF45C38885}"/>
              </a:ext>
            </a:extLst>
          </p:cNvPr>
          <p:cNvSpPr>
            <a:spLocks noChangeArrowheads="1"/>
          </p:cNvSpPr>
          <p:nvPr/>
        </p:nvSpPr>
        <p:spPr bwMode="auto">
          <a:xfrm>
            <a:off x="5413375" y="2908301"/>
            <a:ext cx="184150" cy="214313"/>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158" name="TextBox 157">
            <a:extLst>
              <a:ext uri="{FF2B5EF4-FFF2-40B4-BE49-F238E27FC236}">
                <a16:creationId xmlns:a16="http://schemas.microsoft.com/office/drawing/2014/main" id="{4A36DCAB-5416-AD4B-81BA-C32655775BF5}"/>
              </a:ext>
            </a:extLst>
          </p:cNvPr>
          <p:cNvSpPr txBox="1">
            <a:spLocks noChangeArrowheads="1"/>
          </p:cNvSpPr>
          <p:nvPr/>
        </p:nvSpPr>
        <p:spPr bwMode="auto">
          <a:xfrm>
            <a:off x="3121025" y="2714626"/>
            <a:ext cx="1708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ack4)</a:t>
            </a:r>
          </a:p>
        </p:txBody>
      </p:sp>
      <p:sp>
        <p:nvSpPr>
          <p:cNvPr id="159" name="TextBox 158">
            <a:extLst>
              <a:ext uri="{FF2B5EF4-FFF2-40B4-BE49-F238E27FC236}">
                <a16:creationId xmlns:a16="http://schemas.microsoft.com/office/drawing/2014/main" id="{7ECB9770-14A7-8745-AE20-3ACE96470CCA}"/>
              </a:ext>
            </a:extLst>
          </p:cNvPr>
          <p:cNvSpPr txBox="1">
            <a:spLocks noChangeArrowheads="1"/>
          </p:cNvSpPr>
          <p:nvPr/>
        </p:nvSpPr>
        <p:spPr bwMode="auto">
          <a:xfrm>
            <a:off x="3267076" y="2887663"/>
            <a:ext cx="6524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160" name="Rectangle 51">
            <a:extLst>
              <a:ext uri="{FF2B5EF4-FFF2-40B4-BE49-F238E27FC236}">
                <a16:creationId xmlns:a16="http://schemas.microsoft.com/office/drawing/2014/main" id="{CA5158F2-1E44-8D44-A16F-D92E4F904AA0}"/>
              </a:ext>
            </a:extLst>
          </p:cNvPr>
          <p:cNvSpPr>
            <a:spLocks noChangeArrowheads="1"/>
          </p:cNvSpPr>
          <p:nvPr/>
        </p:nvSpPr>
        <p:spPr bwMode="auto">
          <a:xfrm>
            <a:off x="6186489" y="2713039"/>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6</a:t>
            </a:r>
          </a:p>
        </p:txBody>
      </p:sp>
      <p:sp>
        <p:nvSpPr>
          <p:cNvPr id="161" name="Rectangle 51">
            <a:extLst>
              <a:ext uri="{FF2B5EF4-FFF2-40B4-BE49-F238E27FC236}">
                <a16:creationId xmlns:a16="http://schemas.microsoft.com/office/drawing/2014/main" id="{FC689B90-6B97-C04D-8DFB-8FD7F37CC48C}"/>
              </a:ext>
            </a:extLst>
          </p:cNvPr>
          <p:cNvSpPr>
            <a:spLocks noChangeArrowheads="1"/>
          </p:cNvSpPr>
          <p:nvPr/>
        </p:nvSpPr>
        <p:spPr bwMode="auto">
          <a:xfrm>
            <a:off x="6189664" y="2878139"/>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7</a:t>
            </a:r>
          </a:p>
        </p:txBody>
      </p:sp>
      <p:sp>
        <p:nvSpPr>
          <p:cNvPr id="162" name="TextBox 161">
            <a:extLst>
              <a:ext uri="{FF2B5EF4-FFF2-40B4-BE49-F238E27FC236}">
                <a16:creationId xmlns:a16="http://schemas.microsoft.com/office/drawing/2014/main" id="{2F46AF6D-8486-2E4B-ABCB-B0FD579EC18C}"/>
              </a:ext>
            </a:extLst>
          </p:cNvPr>
          <p:cNvSpPr txBox="1">
            <a:spLocks noChangeArrowheads="1"/>
          </p:cNvSpPr>
          <p:nvPr/>
        </p:nvSpPr>
        <p:spPr bwMode="auto">
          <a:xfrm>
            <a:off x="3260726" y="3311526"/>
            <a:ext cx="652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163" name="TextBox 162">
            <a:extLst>
              <a:ext uri="{FF2B5EF4-FFF2-40B4-BE49-F238E27FC236}">
                <a16:creationId xmlns:a16="http://schemas.microsoft.com/office/drawing/2014/main" id="{F24B30E2-A5B1-584D-98EA-5079FFA71C9A}"/>
              </a:ext>
            </a:extLst>
          </p:cNvPr>
          <p:cNvSpPr txBox="1">
            <a:spLocks noChangeArrowheads="1"/>
          </p:cNvSpPr>
          <p:nvPr/>
        </p:nvSpPr>
        <p:spPr bwMode="auto">
          <a:xfrm>
            <a:off x="4857750" y="3140076"/>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=4+1=5</a:t>
            </a:r>
          </a:p>
        </p:txBody>
      </p:sp>
      <p:sp>
        <p:nvSpPr>
          <p:cNvPr id="164" name="Rectangle 51">
            <a:extLst>
              <a:ext uri="{FF2B5EF4-FFF2-40B4-BE49-F238E27FC236}">
                <a16:creationId xmlns:a16="http://schemas.microsoft.com/office/drawing/2014/main" id="{3029C967-4024-BF43-B4CE-7706B9441631}"/>
              </a:ext>
            </a:extLst>
          </p:cNvPr>
          <p:cNvSpPr>
            <a:spLocks noChangeArrowheads="1"/>
          </p:cNvSpPr>
          <p:nvPr/>
        </p:nvSpPr>
        <p:spPr bwMode="auto">
          <a:xfrm>
            <a:off x="6181725" y="316071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8</a:t>
            </a:r>
          </a:p>
        </p:txBody>
      </p:sp>
      <p:sp>
        <p:nvSpPr>
          <p:cNvPr id="165" name="Rectangle 51">
            <a:extLst>
              <a:ext uri="{FF2B5EF4-FFF2-40B4-BE49-F238E27FC236}">
                <a16:creationId xmlns:a16="http://schemas.microsoft.com/office/drawing/2014/main" id="{11FF897C-F016-D34A-85A7-84B11215AFC0}"/>
              </a:ext>
            </a:extLst>
          </p:cNvPr>
          <p:cNvSpPr>
            <a:spLocks noChangeArrowheads="1"/>
          </p:cNvSpPr>
          <p:nvPr/>
        </p:nvSpPr>
        <p:spPr bwMode="auto">
          <a:xfrm>
            <a:off x="6175375" y="3327400"/>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9</a:t>
            </a:r>
          </a:p>
        </p:txBody>
      </p:sp>
      <p:sp>
        <p:nvSpPr>
          <p:cNvPr id="166" name="Rectangle 51">
            <a:extLst>
              <a:ext uri="{FF2B5EF4-FFF2-40B4-BE49-F238E27FC236}">
                <a16:creationId xmlns:a16="http://schemas.microsoft.com/office/drawing/2014/main" id="{FD3265E5-361D-A844-9DBB-78D412AA2D87}"/>
              </a:ext>
            </a:extLst>
          </p:cNvPr>
          <p:cNvSpPr>
            <a:spLocks noChangeArrowheads="1"/>
          </p:cNvSpPr>
          <p:nvPr/>
        </p:nvSpPr>
        <p:spPr bwMode="auto">
          <a:xfrm>
            <a:off x="8229600" y="3038475"/>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6</a:t>
            </a:r>
          </a:p>
        </p:txBody>
      </p:sp>
      <p:sp>
        <p:nvSpPr>
          <p:cNvPr id="167" name="Rectangle 51">
            <a:extLst>
              <a:ext uri="{FF2B5EF4-FFF2-40B4-BE49-F238E27FC236}">
                <a16:creationId xmlns:a16="http://schemas.microsoft.com/office/drawing/2014/main" id="{F69E927A-4773-BD4F-AF71-CF5461D1F47F}"/>
              </a:ext>
            </a:extLst>
          </p:cNvPr>
          <p:cNvSpPr>
            <a:spLocks noChangeArrowheads="1"/>
          </p:cNvSpPr>
          <p:nvPr/>
        </p:nvSpPr>
        <p:spPr bwMode="auto">
          <a:xfrm>
            <a:off x="8232775" y="3214689"/>
            <a:ext cx="160338"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7</a:t>
            </a:r>
          </a:p>
        </p:txBody>
      </p:sp>
      <p:sp>
        <p:nvSpPr>
          <p:cNvPr id="168" name="Text Box 9">
            <a:extLst>
              <a:ext uri="{FF2B5EF4-FFF2-40B4-BE49-F238E27FC236}">
                <a16:creationId xmlns:a16="http://schemas.microsoft.com/office/drawing/2014/main" id="{2E39AA65-C751-A946-84E8-D4F1A249B732}"/>
              </a:ext>
            </a:extLst>
          </p:cNvPr>
          <p:cNvSpPr txBox="1">
            <a:spLocks noChangeArrowheads="1"/>
          </p:cNvSpPr>
          <p:nvPr/>
        </p:nvSpPr>
        <p:spPr bwMode="auto">
          <a:xfrm rot="408567">
            <a:off x="7342189" y="2535238"/>
            <a:ext cx="47783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5</a:t>
            </a:r>
            <a:endParaRPr lang="en-US" altLang="en-US" sz="750" dirty="0">
              <a:solidFill>
                <a:prstClr val="black"/>
              </a:solidFill>
              <a:latin typeface="Times New Roman" panose="02020603050405020304" pitchFamily="18" charset="0"/>
            </a:endParaRPr>
          </a:p>
        </p:txBody>
      </p:sp>
      <p:sp>
        <p:nvSpPr>
          <p:cNvPr id="169" name="Text Box 9">
            <a:extLst>
              <a:ext uri="{FF2B5EF4-FFF2-40B4-BE49-F238E27FC236}">
                <a16:creationId xmlns:a16="http://schemas.microsoft.com/office/drawing/2014/main" id="{FE886776-2E41-3045-B386-04DE78586BD2}"/>
              </a:ext>
            </a:extLst>
          </p:cNvPr>
          <p:cNvSpPr txBox="1">
            <a:spLocks noChangeArrowheads="1"/>
          </p:cNvSpPr>
          <p:nvPr/>
        </p:nvSpPr>
        <p:spPr bwMode="auto">
          <a:xfrm rot="408567">
            <a:off x="7531100" y="2843213"/>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6</a:t>
            </a:r>
          </a:p>
        </p:txBody>
      </p:sp>
      <p:sp>
        <p:nvSpPr>
          <p:cNvPr id="170" name="Text Box 9">
            <a:extLst>
              <a:ext uri="{FF2B5EF4-FFF2-40B4-BE49-F238E27FC236}">
                <a16:creationId xmlns:a16="http://schemas.microsoft.com/office/drawing/2014/main" id="{0DFCC53E-6CDC-B441-A1B7-4C55D6EBC254}"/>
              </a:ext>
            </a:extLst>
          </p:cNvPr>
          <p:cNvSpPr txBox="1">
            <a:spLocks noChangeArrowheads="1"/>
          </p:cNvSpPr>
          <p:nvPr/>
        </p:nvSpPr>
        <p:spPr bwMode="auto">
          <a:xfrm rot="408567">
            <a:off x="7464425" y="3005138"/>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7</a:t>
            </a:r>
          </a:p>
        </p:txBody>
      </p:sp>
      <p:sp>
        <p:nvSpPr>
          <p:cNvPr id="171" name="Text Box 9">
            <a:extLst>
              <a:ext uri="{FF2B5EF4-FFF2-40B4-BE49-F238E27FC236}">
                <a16:creationId xmlns:a16="http://schemas.microsoft.com/office/drawing/2014/main" id="{BC0C003A-5FB2-0746-AC78-7E7BC1F6FB5D}"/>
              </a:ext>
            </a:extLst>
          </p:cNvPr>
          <p:cNvSpPr txBox="1">
            <a:spLocks noChangeArrowheads="1"/>
          </p:cNvSpPr>
          <p:nvPr/>
        </p:nvSpPr>
        <p:spPr bwMode="auto">
          <a:xfrm rot="408567">
            <a:off x="7635875" y="3481388"/>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9</a:t>
            </a:r>
            <a:endParaRPr lang="en-US" altLang="en-US" sz="750" dirty="0">
              <a:solidFill>
                <a:prstClr val="black"/>
              </a:solidFill>
              <a:latin typeface="Times New Roman" panose="02020603050405020304" pitchFamily="18" charset="0"/>
            </a:endParaRPr>
          </a:p>
        </p:txBody>
      </p:sp>
      <p:sp>
        <p:nvSpPr>
          <p:cNvPr id="172" name="Rectangle 51">
            <a:extLst>
              <a:ext uri="{FF2B5EF4-FFF2-40B4-BE49-F238E27FC236}">
                <a16:creationId xmlns:a16="http://schemas.microsoft.com/office/drawing/2014/main" id="{62817725-7CF3-574D-961E-D51D7B6AA31D}"/>
              </a:ext>
            </a:extLst>
          </p:cNvPr>
          <p:cNvSpPr>
            <a:spLocks noChangeArrowheads="1"/>
          </p:cNvSpPr>
          <p:nvPr/>
        </p:nvSpPr>
        <p:spPr bwMode="auto">
          <a:xfrm>
            <a:off x="8224838" y="350678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8</a:t>
            </a:r>
          </a:p>
        </p:txBody>
      </p:sp>
      <p:sp>
        <p:nvSpPr>
          <p:cNvPr id="173" name="Rectangle 51">
            <a:extLst>
              <a:ext uri="{FF2B5EF4-FFF2-40B4-BE49-F238E27FC236}">
                <a16:creationId xmlns:a16="http://schemas.microsoft.com/office/drawing/2014/main" id="{2A7AB6C7-4AB3-C94E-AD60-7A973235A530}"/>
              </a:ext>
            </a:extLst>
          </p:cNvPr>
          <p:cNvSpPr>
            <a:spLocks noChangeArrowheads="1"/>
          </p:cNvSpPr>
          <p:nvPr/>
        </p:nvSpPr>
        <p:spPr bwMode="auto">
          <a:xfrm>
            <a:off x="8218489" y="368141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9</a:t>
            </a:r>
          </a:p>
        </p:txBody>
      </p:sp>
      <p:sp>
        <p:nvSpPr>
          <p:cNvPr id="174" name="Rectangle 51">
            <a:extLst>
              <a:ext uri="{FF2B5EF4-FFF2-40B4-BE49-F238E27FC236}">
                <a16:creationId xmlns:a16="http://schemas.microsoft.com/office/drawing/2014/main" id="{482AC3EA-FD5D-6C47-9A76-860AC10B3D26}"/>
              </a:ext>
            </a:extLst>
          </p:cNvPr>
          <p:cNvSpPr>
            <a:spLocks noChangeArrowheads="1"/>
          </p:cNvSpPr>
          <p:nvPr/>
        </p:nvSpPr>
        <p:spPr bwMode="auto">
          <a:xfrm>
            <a:off x="6181725" y="420687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175" name="Rectangle 51">
            <a:extLst>
              <a:ext uri="{FF2B5EF4-FFF2-40B4-BE49-F238E27FC236}">
                <a16:creationId xmlns:a16="http://schemas.microsoft.com/office/drawing/2014/main" id="{4CF52773-ACDF-3343-92CE-FA8F41B1F4E8}"/>
              </a:ext>
            </a:extLst>
          </p:cNvPr>
          <p:cNvSpPr>
            <a:spLocks noChangeArrowheads="1"/>
          </p:cNvSpPr>
          <p:nvPr/>
        </p:nvSpPr>
        <p:spPr bwMode="auto">
          <a:xfrm>
            <a:off x="8224838" y="498157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176" name="Line 23">
            <a:extLst>
              <a:ext uri="{FF2B5EF4-FFF2-40B4-BE49-F238E27FC236}">
                <a16:creationId xmlns:a16="http://schemas.microsoft.com/office/drawing/2014/main" id="{CF717009-B125-DE40-A76F-752425253A3F}"/>
              </a:ext>
            </a:extLst>
          </p:cNvPr>
          <p:cNvSpPr>
            <a:spLocks noChangeShapeType="1"/>
          </p:cNvSpPr>
          <p:nvPr/>
        </p:nvSpPr>
        <p:spPr bwMode="auto">
          <a:xfrm flipV="1">
            <a:off x="6648450" y="5070475"/>
            <a:ext cx="1538288" cy="8763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77" name="Text Box 9">
            <a:extLst>
              <a:ext uri="{FF2B5EF4-FFF2-40B4-BE49-F238E27FC236}">
                <a16:creationId xmlns:a16="http://schemas.microsoft.com/office/drawing/2014/main" id="{88236638-47BD-CC4C-A25C-88AEF610DDEA}"/>
              </a:ext>
            </a:extLst>
          </p:cNvPr>
          <p:cNvSpPr txBox="1">
            <a:spLocks noChangeArrowheads="1"/>
          </p:cNvSpPr>
          <p:nvPr/>
        </p:nvSpPr>
        <p:spPr bwMode="auto">
          <a:xfrm rot="21297340">
            <a:off x="6592888" y="5573713"/>
            <a:ext cx="5461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ack10</a:t>
            </a:r>
            <a:endParaRPr lang="en-US" altLang="en-US" sz="750" dirty="0">
              <a:solidFill>
                <a:prstClr val="black"/>
              </a:solidFill>
              <a:latin typeface="Times New Roman" panose="02020603050405020304" pitchFamily="18" charset="0"/>
            </a:endParaRPr>
          </a:p>
        </p:txBody>
      </p:sp>
      <p:sp>
        <p:nvSpPr>
          <p:cNvPr id="178" name="Rectangle 51">
            <a:extLst>
              <a:ext uri="{FF2B5EF4-FFF2-40B4-BE49-F238E27FC236}">
                <a16:creationId xmlns:a16="http://schemas.microsoft.com/office/drawing/2014/main" id="{4C602043-AC51-7E4D-BB9C-282BAED2A974}"/>
              </a:ext>
            </a:extLst>
          </p:cNvPr>
          <p:cNvSpPr>
            <a:spLocks noChangeArrowheads="1"/>
          </p:cNvSpPr>
          <p:nvPr/>
        </p:nvSpPr>
        <p:spPr bwMode="auto">
          <a:xfrm>
            <a:off x="6184900" y="519588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179" name="Rectangle 51">
            <a:extLst>
              <a:ext uri="{FF2B5EF4-FFF2-40B4-BE49-F238E27FC236}">
                <a16:creationId xmlns:a16="http://schemas.microsoft.com/office/drawing/2014/main" id="{E6618146-F5B4-CB44-866E-409E1C561958}"/>
              </a:ext>
            </a:extLst>
          </p:cNvPr>
          <p:cNvSpPr>
            <a:spLocks noChangeArrowheads="1"/>
          </p:cNvSpPr>
          <p:nvPr/>
        </p:nvSpPr>
        <p:spPr bwMode="auto">
          <a:xfrm>
            <a:off x="8228013" y="559276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180" name="Line 23">
            <a:extLst>
              <a:ext uri="{FF2B5EF4-FFF2-40B4-BE49-F238E27FC236}">
                <a16:creationId xmlns:a16="http://schemas.microsoft.com/office/drawing/2014/main" id="{E4CA20C4-F40D-334B-B9A3-39BBDF9CB23E}"/>
              </a:ext>
            </a:extLst>
          </p:cNvPr>
          <p:cNvSpPr>
            <a:spLocks noChangeShapeType="1"/>
          </p:cNvSpPr>
          <p:nvPr/>
        </p:nvSpPr>
        <p:spPr bwMode="auto">
          <a:xfrm flipV="1">
            <a:off x="7508876" y="5697539"/>
            <a:ext cx="677863" cy="26987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1" name="Text Box 9">
            <a:extLst>
              <a:ext uri="{FF2B5EF4-FFF2-40B4-BE49-F238E27FC236}">
                <a16:creationId xmlns:a16="http://schemas.microsoft.com/office/drawing/2014/main" id="{B8966200-8195-5742-BB8E-A25AE5B74843}"/>
              </a:ext>
            </a:extLst>
          </p:cNvPr>
          <p:cNvSpPr txBox="1">
            <a:spLocks noChangeArrowheads="1"/>
          </p:cNvSpPr>
          <p:nvPr/>
        </p:nvSpPr>
        <p:spPr bwMode="auto">
          <a:xfrm rot="21297340">
            <a:off x="7334251" y="5695950"/>
            <a:ext cx="5445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ack11</a:t>
            </a:r>
            <a:endParaRPr lang="en-US" altLang="en-US" sz="750" dirty="0">
              <a:solidFill>
                <a:prstClr val="black"/>
              </a:solidFill>
              <a:latin typeface="Times New Roman" panose="02020603050405020304" pitchFamily="18" charset="0"/>
            </a:endParaRPr>
          </a:p>
        </p:txBody>
      </p:sp>
      <p:sp>
        <p:nvSpPr>
          <p:cNvPr id="238695" name="TextBox 181">
            <a:extLst>
              <a:ext uri="{FF2B5EF4-FFF2-40B4-BE49-F238E27FC236}">
                <a16:creationId xmlns:a16="http://schemas.microsoft.com/office/drawing/2014/main" id="{3D89B796-9B57-654A-A63C-9F1A9DCCC346}"/>
              </a:ext>
            </a:extLst>
          </p:cNvPr>
          <p:cNvSpPr txBox="1">
            <a:spLocks noChangeArrowheads="1"/>
          </p:cNvSpPr>
          <p:nvPr/>
        </p:nvSpPr>
        <p:spPr bwMode="auto">
          <a:xfrm>
            <a:off x="3154363" y="1104901"/>
            <a:ext cx="8429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a:t>
            </a:r>
          </a:p>
        </p:txBody>
      </p:sp>
      <p:sp>
        <p:nvSpPr>
          <p:cNvPr id="238696" name="TextBox 182">
            <a:extLst>
              <a:ext uri="{FF2B5EF4-FFF2-40B4-BE49-F238E27FC236}">
                <a16:creationId xmlns:a16="http://schemas.microsoft.com/office/drawing/2014/main" id="{FA80A2BA-5454-4F42-9EC2-F8746A6853F4}"/>
              </a:ext>
            </a:extLst>
          </p:cNvPr>
          <p:cNvSpPr txBox="1">
            <a:spLocks noChangeArrowheads="1"/>
          </p:cNvSpPr>
          <p:nvPr/>
        </p:nvSpPr>
        <p:spPr bwMode="auto">
          <a:xfrm>
            <a:off x="3252788" y="1289051"/>
            <a:ext cx="6524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184" name="Text Box 25">
            <a:extLst>
              <a:ext uri="{FF2B5EF4-FFF2-40B4-BE49-F238E27FC236}">
                <a16:creationId xmlns:a16="http://schemas.microsoft.com/office/drawing/2014/main" id="{C4430BAD-B9B6-0449-853A-312D2BF1421E}"/>
              </a:ext>
            </a:extLst>
          </p:cNvPr>
          <p:cNvSpPr txBox="1">
            <a:spLocks noChangeArrowheads="1"/>
          </p:cNvSpPr>
          <p:nvPr/>
        </p:nvSpPr>
        <p:spPr bwMode="auto">
          <a:xfrm rot="408567">
            <a:off x="7494588" y="187007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3</a:t>
            </a:r>
            <a:endParaRPr lang="en-US" altLang="en-US" sz="750" dirty="0">
              <a:solidFill>
                <a:prstClr val="black"/>
              </a:solidFill>
              <a:latin typeface="Times New Roman" panose="02020603050405020304" pitchFamily="18" charset="0"/>
            </a:endParaRPr>
          </a:p>
        </p:txBody>
      </p:sp>
      <p:sp>
        <p:nvSpPr>
          <p:cNvPr id="185" name="Line 14">
            <a:extLst>
              <a:ext uri="{FF2B5EF4-FFF2-40B4-BE49-F238E27FC236}">
                <a16:creationId xmlns:a16="http://schemas.microsoft.com/office/drawing/2014/main" id="{86071E1A-4775-B64C-A50E-1F216ED03A3F}"/>
              </a:ext>
            </a:extLst>
          </p:cNvPr>
          <p:cNvSpPr>
            <a:spLocks noChangeShapeType="1"/>
          </p:cNvSpPr>
          <p:nvPr/>
        </p:nvSpPr>
        <p:spPr bwMode="auto">
          <a:xfrm>
            <a:off x="2706689" y="3816351"/>
            <a:ext cx="3838575"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6" name="Line 14">
            <a:extLst>
              <a:ext uri="{FF2B5EF4-FFF2-40B4-BE49-F238E27FC236}">
                <a16:creationId xmlns:a16="http://schemas.microsoft.com/office/drawing/2014/main" id="{DA38B07D-F79D-D147-A5D4-4D1BFF25D70B}"/>
              </a:ext>
            </a:extLst>
          </p:cNvPr>
          <p:cNvSpPr>
            <a:spLocks noChangeShapeType="1"/>
          </p:cNvSpPr>
          <p:nvPr/>
        </p:nvSpPr>
        <p:spPr bwMode="auto">
          <a:xfrm>
            <a:off x="2855914" y="2733676"/>
            <a:ext cx="3838575"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 name="Slide Number Placeholder 2">
            <a:extLst>
              <a:ext uri="{FF2B5EF4-FFF2-40B4-BE49-F238E27FC236}">
                <a16:creationId xmlns:a16="http://schemas.microsoft.com/office/drawing/2014/main" id="{27293EE0-587D-B2E9-2237-B7756707A6B8}"/>
              </a:ext>
            </a:extLst>
          </p:cNvPr>
          <p:cNvSpPr txBox="1">
            <a:spLocks/>
          </p:cNvSpPr>
          <p:nvPr/>
        </p:nvSpPr>
        <p:spPr>
          <a:xfrm>
            <a:off x="10512839"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180</a:t>
            </a:fld>
            <a:endParaRPr lang="en-US" sz="11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84"/>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2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7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5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55"/>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8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6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24"/>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9"/>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18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46"/>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52"/>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53"/>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5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5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5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160"/>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61"/>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8"/>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6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9"/>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70"/>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156"/>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9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223331"/>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88"/>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89"/>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62"/>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6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64"/>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165"/>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98"/>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99"/>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71"/>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100"/>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166"/>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223330"/>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185"/>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01"/>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67"/>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223329"/>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43"/>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108"/>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02"/>
                                        </p:tgtEl>
                                        <p:attrNameLst>
                                          <p:attrName>style.visibility</p:attrName>
                                        </p:attrNameLst>
                                      </p:cBhvr>
                                      <p:to>
                                        <p:strVal val="visible"/>
                                      </p:to>
                                    </p:se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1" presetClass="entr" presetSubtype="0" fill="hold" grpId="0" nodeType="clickEffect">
                                  <p:stCondLst>
                                    <p:cond delay="0"/>
                                  </p:stCondLst>
                                  <p:childTnLst>
                                    <p:set>
                                      <p:cBhvr>
                                        <p:cTn id="172" dur="1" fill="hold">
                                          <p:stCondLst>
                                            <p:cond delay="0"/>
                                          </p:stCondLst>
                                        </p:cTn>
                                        <p:tgtEl>
                                          <p:spTgt spid="172"/>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06"/>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103"/>
                                        </p:tgtEl>
                                        <p:attrNameLst>
                                          <p:attrName>style.visibility</p:attrName>
                                        </p:attrNameLst>
                                      </p:cBhvr>
                                      <p:to>
                                        <p:strVal val="visible"/>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109"/>
                                        </p:tgtEl>
                                        <p:attrNameLst>
                                          <p:attrName>style.visibility</p:attrName>
                                        </p:attrNameLst>
                                      </p:cBhvr>
                                      <p:to>
                                        <p:strVal val="visible"/>
                                      </p:to>
                                    </p:set>
                                  </p:childTnLst>
                                </p:cTn>
                              </p:par>
                              <p:par>
                                <p:cTn id="181" presetID="1" presetClass="entr" presetSubtype="0" fill="hold" nodeType="withEffect">
                                  <p:stCondLst>
                                    <p:cond delay="0"/>
                                  </p:stCondLst>
                                  <p:childTnLst>
                                    <p:set>
                                      <p:cBhvr>
                                        <p:cTn id="182" dur="1" fill="hold">
                                          <p:stCondLst>
                                            <p:cond delay="0"/>
                                          </p:stCondLst>
                                        </p:cTn>
                                        <p:tgtEl>
                                          <p:spTgt spid="110"/>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117"/>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174"/>
                                        </p:tgtEl>
                                        <p:attrNameLst>
                                          <p:attrName>style.visibility</p:attrName>
                                        </p:attrNameLst>
                                      </p:cBhvr>
                                      <p:to>
                                        <p:strVal val="visible"/>
                                      </p:to>
                                    </p:set>
                                  </p:childTnLst>
                                </p:cTn>
                              </p:par>
                              <p:par>
                                <p:cTn id="187" presetID="1" presetClass="entr" presetSubtype="0" fill="hold" nodeType="withEffect">
                                  <p:stCondLst>
                                    <p:cond delay="0"/>
                                  </p:stCondLst>
                                  <p:childTnLst>
                                    <p:set>
                                      <p:cBhvr>
                                        <p:cTn id="188" dur="1" fill="hold">
                                          <p:stCondLst>
                                            <p:cond delay="0"/>
                                          </p:stCondLst>
                                        </p:cTn>
                                        <p:tgtEl>
                                          <p:spTgt spid="118"/>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11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73"/>
                                        </p:tgtEl>
                                        <p:attrNameLst>
                                          <p:attrName>style.visibility</p:attrName>
                                        </p:attrNameLst>
                                      </p:cBhvr>
                                      <p:to>
                                        <p:strVal val="visible"/>
                                      </p:to>
                                    </p:set>
                                  </p:childTnLst>
                                </p:cTn>
                              </p:par>
                              <p:par>
                                <p:cTn id="195" presetID="1" presetClass="entr" presetSubtype="0" fill="hold" nodeType="withEffect">
                                  <p:stCondLst>
                                    <p:cond delay="0"/>
                                  </p:stCondLst>
                                  <p:childTnLst>
                                    <p:set>
                                      <p:cBhvr>
                                        <p:cTn id="196" dur="1" fill="hold">
                                          <p:stCondLst>
                                            <p:cond delay="0"/>
                                          </p:stCondLst>
                                        </p:cTn>
                                        <p:tgtEl>
                                          <p:spTgt spid="107"/>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104"/>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120"/>
                                        </p:tgtEl>
                                        <p:attrNameLst>
                                          <p:attrName>style.visibility</p:attrName>
                                        </p:attrNameLst>
                                      </p:cBhvr>
                                      <p:to>
                                        <p:strVal val="visible"/>
                                      </p:to>
                                    </p:set>
                                  </p:childTnLst>
                                </p:cTn>
                              </p:par>
                              <p:par>
                                <p:cTn id="203" presetID="1" presetClass="entr" presetSubtype="0" fill="hold" grpId="0" nodeType="withEffect">
                                  <p:stCondLst>
                                    <p:cond delay="0"/>
                                  </p:stCondLst>
                                  <p:childTnLst>
                                    <p:set>
                                      <p:cBhvr>
                                        <p:cTn id="204" dur="1" fill="hold">
                                          <p:stCondLst>
                                            <p:cond delay="0"/>
                                          </p:stCondLst>
                                        </p:cTn>
                                        <p:tgtEl>
                                          <p:spTgt spid="121"/>
                                        </p:tgtEl>
                                        <p:attrNameLst>
                                          <p:attrName>style.visibility</p:attrName>
                                        </p:attrNameLst>
                                      </p:cBhvr>
                                      <p:to>
                                        <p:strVal val="visible"/>
                                      </p:to>
                                    </p:set>
                                  </p:childTnLst>
                                </p:cTn>
                              </p:par>
                              <p:par>
                                <p:cTn id="205" presetID="1" presetClass="entr" presetSubtype="0" fill="hold" nodeType="withEffect">
                                  <p:stCondLst>
                                    <p:cond delay="0"/>
                                  </p:stCondLst>
                                  <p:childTnLst>
                                    <p:set>
                                      <p:cBhvr>
                                        <p:cTn id="206" dur="1" fill="hold">
                                          <p:stCondLst>
                                            <p:cond delay="0"/>
                                          </p:stCondLst>
                                        </p:cTn>
                                        <p:tgtEl>
                                          <p:spTgt spid="122"/>
                                        </p:tgtEl>
                                        <p:attrNameLst>
                                          <p:attrName>style.visibility</p:attrName>
                                        </p:attrNameLst>
                                      </p:cBhvr>
                                      <p:to>
                                        <p:strVal val="visible"/>
                                      </p:to>
                                    </p:set>
                                  </p:childTnLst>
                                </p:cTn>
                              </p:par>
                              <p:par>
                                <p:cTn id="207" presetID="1" presetClass="entr" presetSubtype="0" fill="hold" grpId="0" nodeType="withEffect">
                                  <p:stCondLst>
                                    <p:cond delay="0"/>
                                  </p:stCondLst>
                                  <p:childTnLst>
                                    <p:set>
                                      <p:cBhvr>
                                        <p:cTn id="208" dur="1" fill="hold">
                                          <p:stCondLst>
                                            <p:cond delay="0"/>
                                          </p:stCondLst>
                                        </p:cTn>
                                        <p:tgtEl>
                                          <p:spTgt spid="178"/>
                                        </p:tgtEl>
                                        <p:attrNameLst>
                                          <p:attrName>style.visibility</p:attrName>
                                        </p:attrNameLst>
                                      </p:cBhvr>
                                      <p:to>
                                        <p:strVal val="visible"/>
                                      </p:to>
                                    </p:set>
                                  </p:childTnLst>
                                </p:cTn>
                              </p:par>
                              <p:par>
                                <p:cTn id="209" presetID="1" presetClass="entr" presetSubtype="0" fill="hold" nodeType="withEffect">
                                  <p:stCondLst>
                                    <p:cond delay="0"/>
                                  </p:stCondLst>
                                  <p:childTnLst>
                                    <p:set>
                                      <p:cBhvr>
                                        <p:cTn id="210" dur="1" fill="hold">
                                          <p:stCondLst>
                                            <p:cond delay="0"/>
                                          </p:stCondLst>
                                        </p:cTn>
                                        <p:tgtEl>
                                          <p:spTgt spid="131"/>
                                        </p:tgtEl>
                                        <p:attrNameLst>
                                          <p:attrName>style.visibility</p:attrName>
                                        </p:attrNameLst>
                                      </p:cBhvr>
                                      <p:to>
                                        <p:strVal val="visible"/>
                                      </p:to>
                                    </p:set>
                                  </p:childTnLst>
                                </p:cTn>
                              </p:par>
                              <p:par>
                                <p:cTn id="211" presetID="1" presetClass="entr" presetSubtype="0" fill="hold" grpId="0" nodeType="withEffect">
                                  <p:stCondLst>
                                    <p:cond delay="0"/>
                                  </p:stCondLst>
                                  <p:childTnLst>
                                    <p:set>
                                      <p:cBhvr>
                                        <p:cTn id="212" dur="1" fill="hold">
                                          <p:stCondLst>
                                            <p:cond delay="0"/>
                                          </p:stCondLst>
                                        </p:cTn>
                                        <p:tgtEl>
                                          <p:spTgt spid="132"/>
                                        </p:tgtEl>
                                        <p:attrNameLst>
                                          <p:attrName>style.visibility</p:attrName>
                                        </p:attrNameLst>
                                      </p:cBhvr>
                                      <p:to>
                                        <p:strVal val="visible"/>
                                      </p:to>
                                    </p:se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1" presetClass="entr" presetSubtype="0" fill="hold" grpId="0" nodeType="clickEffect">
                                  <p:stCondLst>
                                    <p:cond delay="0"/>
                                  </p:stCondLst>
                                  <p:childTnLst>
                                    <p:set>
                                      <p:cBhvr>
                                        <p:cTn id="216" dur="1" fill="hold">
                                          <p:stCondLst>
                                            <p:cond delay="0"/>
                                          </p:stCondLst>
                                        </p:cTn>
                                        <p:tgtEl>
                                          <p:spTgt spid="175"/>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76"/>
                                        </p:tgtEl>
                                        <p:attrNameLst>
                                          <p:attrName>style.visibility</p:attrName>
                                        </p:attrNameLst>
                                      </p:cBhvr>
                                      <p:to>
                                        <p:strVal val="visible"/>
                                      </p:to>
                                    </p:set>
                                  </p:childTnLst>
                                </p:cTn>
                              </p:par>
                              <p:par>
                                <p:cTn id="219" presetID="1" presetClass="entr" presetSubtype="0" fill="hold" grpId="0" nodeType="withEffect">
                                  <p:stCondLst>
                                    <p:cond delay="0"/>
                                  </p:stCondLst>
                                  <p:childTnLst>
                                    <p:set>
                                      <p:cBhvr>
                                        <p:cTn id="220" dur="1" fill="hold">
                                          <p:stCondLst>
                                            <p:cond delay="0"/>
                                          </p:stCondLst>
                                        </p:cTn>
                                        <p:tgtEl>
                                          <p:spTgt spid="177"/>
                                        </p:tgtEl>
                                        <p:attrNameLst>
                                          <p:attrName>style.visibility</p:attrName>
                                        </p:attrNameLst>
                                      </p:cBhvr>
                                      <p:to>
                                        <p:strVal val="visible"/>
                                      </p:to>
                                    </p:set>
                                  </p:childTnLst>
                                </p:cTn>
                              </p:par>
                              <p:par>
                                <p:cTn id="221" presetID="1" presetClass="entr" presetSubtype="0" fill="hold" grpId="0" nodeType="withEffect">
                                  <p:stCondLst>
                                    <p:cond delay="0"/>
                                  </p:stCondLst>
                                  <p:childTnLst>
                                    <p:set>
                                      <p:cBhvr>
                                        <p:cTn id="222" dur="1" fill="hold">
                                          <p:stCondLst>
                                            <p:cond delay="0"/>
                                          </p:stCondLst>
                                        </p:cTn>
                                        <p:tgtEl>
                                          <p:spTgt spid="179"/>
                                        </p:tgtEl>
                                        <p:attrNameLst>
                                          <p:attrName>style.visibility</p:attrName>
                                        </p:attrNameLst>
                                      </p:cBhvr>
                                      <p:to>
                                        <p:strVal val="visible"/>
                                      </p:to>
                                    </p:set>
                                  </p:childTnLst>
                                </p:cTn>
                              </p:par>
                              <p:par>
                                <p:cTn id="223" presetID="1" presetClass="entr" presetSubtype="0" fill="hold" nodeType="withEffect">
                                  <p:stCondLst>
                                    <p:cond delay="0"/>
                                  </p:stCondLst>
                                  <p:childTnLst>
                                    <p:set>
                                      <p:cBhvr>
                                        <p:cTn id="224" dur="1" fill="hold">
                                          <p:stCondLst>
                                            <p:cond delay="0"/>
                                          </p:stCondLst>
                                        </p:cTn>
                                        <p:tgtEl>
                                          <p:spTgt spid="180"/>
                                        </p:tgtEl>
                                        <p:attrNameLst>
                                          <p:attrName>style.visibility</p:attrName>
                                        </p:attrNameLst>
                                      </p:cBhvr>
                                      <p:to>
                                        <p:strVal val="visible"/>
                                      </p:to>
                                    </p:set>
                                  </p:childTnLst>
                                </p:cTn>
                              </p:par>
                              <p:par>
                                <p:cTn id="225" presetID="1" presetClass="entr" presetSubtype="0" fill="hold" grpId="0" nodeType="withEffect">
                                  <p:stCondLst>
                                    <p:cond delay="0"/>
                                  </p:stCondLst>
                                  <p:childTnLst>
                                    <p:set>
                                      <p:cBhvr>
                                        <p:cTn id="226" dur="1" fill="hold">
                                          <p:stCondLst>
                                            <p:cond delay="0"/>
                                          </p:stCondLst>
                                        </p:cTn>
                                        <p:tgtEl>
                                          <p:spTgt spid="1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4" grpId="0"/>
      <p:bldP spid="35" grpId="0"/>
      <p:bldP spid="40" grpId="0"/>
      <p:bldP spid="41" grpId="0"/>
      <p:bldP spid="42" grpId="0"/>
      <p:bldP spid="43" grpId="0"/>
      <p:bldP spid="48" grpId="0"/>
      <p:bldP spid="75" grpId="0"/>
      <p:bldP spid="78" grpId="0"/>
      <p:bldP spid="86" grpId="0"/>
      <p:bldP spid="87" grpId="0"/>
      <p:bldP spid="88" grpId="0"/>
      <p:bldP spid="99" grpId="0"/>
      <p:bldP spid="101" grpId="0"/>
      <p:bldP spid="102" grpId="0"/>
      <p:bldP spid="103" grpId="0"/>
      <p:bldP spid="104" grpId="0"/>
      <p:bldP spid="109" grpId="0"/>
      <p:bldP spid="119" grpId="0"/>
      <p:bldP spid="120" grpId="0"/>
      <p:bldP spid="121" grpId="0"/>
      <p:bldP spid="132" grpId="0"/>
      <p:bldP spid="105" grpId="0"/>
      <p:bldP spid="112" grpId="0" animBg="1"/>
      <p:bldP spid="114" grpId="0" animBg="1"/>
      <p:bldP spid="116" grpId="0" animBg="1"/>
      <p:bldP spid="123" grpId="0" animBg="1"/>
      <p:bldP spid="124" grpId="0" animBg="1"/>
      <p:bldP spid="134" grpId="0"/>
      <p:bldP spid="143" grpId="0" animBg="1"/>
      <p:bldP spid="145" grpId="0" animBg="1"/>
      <p:bldP spid="152" grpId="0"/>
      <p:bldP spid="153" grpId="0" animBg="1"/>
      <p:bldP spid="154" grpId="0" animBg="1"/>
      <p:bldP spid="155" grpId="0" animBg="1"/>
      <p:bldP spid="156" grpId="0" animBg="1"/>
      <p:bldP spid="157" grpId="0" animBg="1"/>
      <p:bldP spid="158" grpId="0"/>
      <p:bldP spid="159" grpId="0"/>
      <p:bldP spid="160" grpId="0" animBg="1"/>
      <p:bldP spid="161" grpId="0" animBg="1"/>
      <p:bldP spid="162" grpId="0"/>
      <p:bldP spid="163" grpId="0"/>
      <p:bldP spid="164" grpId="0" animBg="1"/>
      <p:bldP spid="165" grpId="0" animBg="1"/>
      <p:bldP spid="166" grpId="0" animBg="1"/>
      <p:bldP spid="167" grpId="0" animBg="1"/>
      <p:bldP spid="168" grpId="0"/>
      <p:bldP spid="169" grpId="0"/>
      <p:bldP spid="170" grpId="0"/>
      <p:bldP spid="171" grpId="0"/>
      <p:bldP spid="172" grpId="0" animBg="1"/>
      <p:bldP spid="173" grpId="0" animBg="1"/>
      <p:bldP spid="174" grpId="0" animBg="1"/>
      <p:bldP spid="175" grpId="0" animBg="1"/>
      <p:bldP spid="177" grpId="0"/>
      <p:bldP spid="178" grpId="0" animBg="1"/>
      <p:bldP spid="179" grpId="0" animBg="1"/>
      <p:bldP spid="181" grpId="0"/>
      <p:bldP spid="184"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Line 13">
            <a:extLst>
              <a:ext uri="{FF2B5EF4-FFF2-40B4-BE49-F238E27FC236}">
                <a16:creationId xmlns:a16="http://schemas.microsoft.com/office/drawing/2014/main" id="{86DDAA79-E7FB-2F4B-BC45-712ABD179F2F}"/>
              </a:ext>
            </a:extLst>
          </p:cNvPr>
          <p:cNvSpPr>
            <a:spLocks noChangeShapeType="1"/>
          </p:cNvSpPr>
          <p:nvPr/>
        </p:nvSpPr>
        <p:spPr bwMode="auto">
          <a:xfrm flipH="1">
            <a:off x="6330951" y="955676"/>
            <a:ext cx="17463" cy="49561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4259" name="Line 14">
            <a:extLst>
              <a:ext uri="{FF2B5EF4-FFF2-40B4-BE49-F238E27FC236}">
                <a16:creationId xmlns:a16="http://schemas.microsoft.com/office/drawing/2014/main" id="{9BB66C6F-1C6E-BF43-971C-2D1354E8ED1B}"/>
              </a:ext>
            </a:extLst>
          </p:cNvPr>
          <p:cNvSpPr>
            <a:spLocks noChangeShapeType="1"/>
          </p:cNvSpPr>
          <p:nvPr/>
        </p:nvSpPr>
        <p:spPr bwMode="auto">
          <a:xfrm flipH="1">
            <a:off x="8226425" y="1139826"/>
            <a:ext cx="7938" cy="48609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41" name="Text Box 9">
            <a:extLst>
              <a:ext uri="{FF2B5EF4-FFF2-40B4-BE49-F238E27FC236}">
                <a16:creationId xmlns:a16="http://schemas.microsoft.com/office/drawing/2014/main" id="{BB5C4933-2DA7-A942-80C0-15345EE01E1B}"/>
              </a:ext>
            </a:extLst>
          </p:cNvPr>
          <p:cNvSpPr txBox="1">
            <a:spLocks noChangeArrowheads="1"/>
          </p:cNvSpPr>
          <p:nvPr/>
        </p:nvSpPr>
        <p:spPr bwMode="auto">
          <a:xfrm rot="20851271">
            <a:off x="6572251" y="3838575"/>
            <a:ext cx="5572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Ack12</a:t>
            </a:r>
            <a:endParaRPr lang="en-US" altLang="en-US" sz="750" dirty="0">
              <a:solidFill>
                <a:prstClr val="black"/>
              </a:solidFill>
              <a:latin typeface="Times New Roman" panose="02020603050405020304" pitchFamily="18" charset="0"/>
            </a:endParaRPr>
          </a:p>
        </p:txBody>
      </p:sp>
      <p:sp>
        <p:nvSpPr>
          <p:cNvPr id="43" name="Text Box 9">
            <a:extLst>
              <a:ext uri="{FF2B5EF4-FFF2-40B4-BE49-F238E27FC236}">
                <a16:creationId xmlns:a16="http://schemas.microsoft.com/office/drawing/2014/main" id="{DAE4D634-6CFB-3F4B-BCC7-E2D87F47C1DC}"/>
              </a:ext>
            </a:extLst>
          </p:cNvPr>
          <p:cNvSpPr txBox="1">
            <a:spLocks noChangeArrowheads="1"/>
          </p:cNvSpPr>
          <p:nvPr/>
        </p:nvSpPr>
        <p:spPr bwMode="auto">
          <a:xfrm rot="21297340">
            <a:off x="6450014" y="1941513"/>
            <a:ext cx="1254125"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Ack10 (new ACK)</a:t>
            </a:r>
            <a:endParaRPr lang="en-US" altLang="en-US" sz="750" dirty="0">
              <a:solidFill>
                <a:srgbClr val="0432FF"/>
              </a:solidFill>
              <a:latin typeface="Times New Roman" panose="02020603050405020304" pitchFamily="18" charset="0"/>
            </a:endParaRPr>
          </a:p>
        </p:txBody>
      </p:sp>
      <p:sp>
        <p:nvSpPr>
          <p:cNvPr id="47" name="Line 14">
            <a:extLst>
              <a:ext uri="{FF2B5EF4-FFF2-40B4-BE49-F238E27FC236}">
                <a16:creationId xmlns:a16="http://schemas.microsoft.com/office/drawing/2014/main" id="{652D7181-B4C7-544B-963C-53D1CAF22ECB}"/>
              </a:ext>
            </a:extLst>
          </p:cNvPr>
          <p:cNvSpPr>
            <a:spLocks noChangeShapeType="1"/>
          </p:cNvSpPr>
          <p:nvPr/>
        </p:nvSpPr>
        <p:spPr bwMode="auto">
          <a:xfrm>
            <a:off x="2860675" y="1666876"/>
            <a:ext cx="3836988"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39623" name="TextBox 48">
            <a:extLst>
              <a:ext uri="{FF2B5EF4-FFF2-40B4-BE49-F238E27FC236}">
                <a16:creationId xmlns:a16="http://schemas.microsoft.com/office/drawing/2014/main" id="{CEF196AF-9E8B-6B4B-BC9D-C24CEFF40A7A}"/>
              </a:ext>
            </a:extLst>
          </p:cNvPr>
          <p:cNvSpPr txBox="1">
            <a:spLocks noChangeArrowheads="1"/>
          </p:cNvSpPr>
          <p:nvPr/>
        </p:nvSpPr>
        <p:spPr bwMode="auto">
          <a:xfrm>
            <a:off x="3189288" y="831851"/>
            <a:ext cx="10604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a:solidFill>
                  <a:srgbClr val="000000"/>
                </a:solidFill>
                <a:latin typeface="Tahoma" panose="020B0604030504040204" pitchFamily="34" charset="0"/>
              </a:rPr>
              <a:t>CC algorithm</a:t>
            </a:r>
          </a:p>
        </p:txBody>
      </p:sp>
      <p:sp>
        <p:nvSpPr>
          <p:cNvPr id="239624" name="TextBox 49">
            <a:extLst>
              <a:ext uri="{FF2B5EF4-FFF2-40B4-BE49-F238E27FC236}">
                <a16:creationId xmlns:a16="http://schemas.microsoft.com/office/drawing/2014/main" id="{9F77B56A-6444-2E40-A6C3-145B43AAB265}"/>
              </a:ext>
            </a:extLst>
          </p:cNvPr>
          <p:cNvSpPr txBox="1">
            <a:spLocks noChangeArrowheads="1"/>
          </p:cNvSpPr>
          <p:nvPr/>
        </p:nvSpPr>
        <p:spPr bwMode="auto">
          <a:xfrm>
            <a:off x="4875213" y="828676"/>
            <a:ext cx="15856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dirty="0" err="1">
                <a:solidFill>
                  <a:srgbClr val="000000"/>
                </a:solidFill>
                <a:latin typeface="Tahoma" panose="020B0604030504040204" pitchFamily="34" charset="0"/>
              </a:rPr>
              <a:t>cwnd</a:t>
            </a:r>
            <a:r>
              <a:rPr lang="en-US" altLang="en-US" sz="1200" u="sng" dirty="0">
                <a:solidFill>
                  <a:srgbClr val="000000"/>
                </a:solidFill>
                <a:latin typeface="Tahoma" panose="020B0604030504040204" pitchFamily="34" charset="0"/>
              </a:rPr>
              <a:t> after algo runs</a:t>
            </a:r>
          </a:p>
        </p:txBody>
      </p:sp>
      <p:sp>
        <p:nvSpPr>
          <p:cNvPr id="121" name="TextBox 120">
            <a:extLst>
              <a:ext uri="{FF2B5EF4-FFF2-40B4-BE49-F238E27FC236}">
                <a16:creationId xmlns:a16="http://schemas.microsoft.com/office/drawing/2014/main" id="{CF687F9E-2A4E-1146-89EC-774BCBC838B7}"/>
              </a:ext>
            </a:extLst>
          </p:cNvPr>
          <p:cNvSpPr txBox="1">
            <a:spLocks noChangeArrowheads="1"/>
          </p:cNvSpPr>
          <p:nvPr/>
        </p:nvSpPr>
        <p:spPr bwMode="auto">
          <a:xfrm>
            <a:off x="4121150" y="1838326"/>
            <a:ext cx="220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cwnd = ssh = 2</a:t>
            </a:r>
          </a:p>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retx/fast recovery is over</a:t>
            </a:r>
          </a:p>
        </p:txBody>
      </p:sp>
      <p:sp>
        <p:nvSpPr>
          <p:cNvPr id="224266" name="Line 6">
            <a:extLst>
              <a:ext uri="{FF2B5EF4-FFF2-40B4-BE49-F238E27FC236}">
                <a16:creationId xmlns:a16="http://schemas.microsoft.com/office/drawing/2014/main" id="{E9041999-D48F-9441-9147-B3C90F92C4F2}"/>
              </a:ext>
            </a:extLst>
          </p:cNvPr>
          <p:cNvSpPr>
            <a:spLocks noChangeShapeType="1"/>
          </p:cNvSpPr>
          <p:nvPr/>
        </p:nvSpPr>
        <p:spPr bwMode="auto">
          <a:xfrm>
            <a:off x="6991350" y="936625"/>
            <a:ext cx="1258888" cy="34290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4267" name="Text Box 9">
            <a:extLst>
              <a:ext uri="{FF2B5EF4-FFF2-40B4-BE49-F238E27FC236}">
                <a16:creationId xmlns:a16="http://schemas.microsoft.com/office/drawing/2014/main" id="{BD5404A1-1E0E-BA44-BC8B-67F6D65874C5}"/>
              </a:ext>
            </a:extLst>
          </p:cNvPr>
          <p:cNvSpPr txBox="1">
            <a:spLocks noChangeArrowheads="1"/>
          </p:cNvSpPr>
          <p:nvPr/>
        </p:nvSpPr>
        <p:spPr bwMode="auto">
          <a:xfrm rot="408567">
            <a:off x="7646989" y="990600"/>
            <a:ext cx="492125"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srgbClr val="FF0000"/>
                </a:solidFill>
                <a:latin typeface="Arial" panose="020B0604020202020204" pitchFamily="34" charset="0"/>
              </a:rPr>
              <a:t>Pkt</a:t>
            </a:r>
            <a:r>
              <a:rPr lang="en-US" altLang="en-US" sz="1050" dirty="0">
                <a:solidFill>
                  <a:srgbClr val="FF0000"/>
                </a:solidFill>
                <a:latin typeface="Arial" panose="020B0604020202020204" pitchFamily="34" charset="0"/>
              </a:rPr>
              <a:t> 5</a:t>
            </a:r>
            <a:endParaRPr lang="en-US" altLang="en-US" sz="750" dirty="0">
              <a:solidFill>
                <a:srgbClr val="FF0000"/>
              </a:solidFill>
              <a:latin typeface="Times New Roman" panose="02020603050405020304" pitchFamily="18" charset="0"/>
            </a:endParaRPr>
          </a:p>
        </p:txBody>
      </p:sp>
      <p:sp>
        <p:nvSpPr>
          <p:cNvPr id="224268" name="Line 6">
            <a:extLst>
              <a:ext uri="{FF2B5EF4-FFF2-40B4-BE49-F238E27FC236}">
                <a16:creationId xmlns:a16="http://schemas.microsoft.com/office/drawing/2014/main" id="{03696212-D99B-1B4E-B4E9-A34CFF44E3E8}"/>
              </a:ext>
            </a:extLst>
          </p:cNvPr>
          <p:cNvSpPr>
            <a:spLocks noChangeShapeType="1"/>
          </p:cNvSpPr>
          <p:nvPr/>
        </p:nvSpPr>
        <p:spPr bwMode="auto">
          <a:xfrm>
            <a:off x="6357939" y="1339851"/>
            <a:ext cx="1863725" cy="568325"/>
          </a:xfrm>
          <a:prstGeom prst="line">
            <a:avLst/>
          </a:prstGeom>
          <a:noFill/>
          <a:ln w="28575">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4269" name="Text Box 9">
            <a:extLst>
              <a:ext uri="{FF2B5EF4-FFF2-40B4-BE49-F238E27FC236}">
                <a16:creationId xmlns:a16="http://schemas.microsoft.com/office/drawing/2014/main" id="{0270E9FB-FF5E-9347-ADD4-70E2B385BBB3}"/>
              </a:ext>
            </a:extLst>
          </p:cNvPr>
          <p:cNvSpPr txBox="1">
            <a:spLocks noChangeArrowheads="1"/>
          </p:cNvSpPr>
          <p:nvPr/>
        </p:nvSpPr>
        <p:spPr bwMode="auto">
          <a:xfrm rot="408567">
            <a:off x="7453313" y="159543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10</a:t>
            </a:r>
            <a:endParaRPr lang="en-US" altLang="en-US" sz="750" dirty="0">
              <a:solidFill>
                <a:prstClr val="black"/>
              </a:solidFill>
              <a:latin typeface="Times New Roman" panose="02020603050405020304" pitchFamily="18" charset="0"/>
            </a:endParaRPr>
          </a:p>
        </p:txBody>
      </p:sp>
      <p:sp>
        <p:nvSpPr>
          <p:cNvPr id="134" name="Line 23">
            <a:extLst>
              <a:ext uri="{FF2B5EF4-FFF2-40B4-BE49-F238E27FC236}">
                <a16:creationId xmlns:a16="http://schemas.microsoft.com/office/drawing/2014/main" id="{F053749D-CFD8-6B4B-884D-63F2E8D40DB2}"/>
              </a:ext>
            </a:extLst>
          </p:cNvPr>
          <p:cNvSpPr>
            <a:spLocks noChangeShapeType="1"/>
          </p:cNvSpPr>
          <p:nvPr/>
        </p:nvSpPr>
        <p:spPr bwMode="auto">
          <a:xfrm flipV="1">
            <a:off x="6367464" y="1277938"/>
            <a:ext cx="1817687" cy="1174750"/>
          </a:xfrm>
          <a:prstGeom prst="line">
            <a:avLst/>
          </a:prstGeom>
          <a:noFill/>
          <a:ln w="28575">
            <a:solidFill>
              <a:srgbClr val="0432FF"/>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5" name="Line 23">
            <a:extLst>
              <a:ext uri="{FF2B5EF4-FFF2-40B4-BE49-F238E27FC236}">
                <a16:creationId xmlns:a16="http://schemas.microsoft.com/office/drawing/2014/main" id="{023CFFC2-9F0F-7E48-8221-0B32F937E919}"/>
              </a:ext>
            </a:extLst>
          </p:cNvPr>
          <p:cNvSpPr>
            <a:spLocks noChangeShapeType="1"/>
          </p:cNvSpPr>
          <p:nvPr/>
        </p:nvSpPr>
        <p:spPr bwMode="auto">
          <a:xfrm flipV="1">
            <a:off x="6303964" y="1911350"/>
            <a:ext cx="1908175" cy="1671638"/>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6" name="Text Box 9">
            <a:extLst>
              <a:ext uri="{FF2B5EF4-FFF2-40B4-BE49-F238E27FC236}">
                <a16:creationId xmlns:a16="http://schemas.microsoft.com/office/drawing/2014/main" id="{59551F2C-79AB-3F44-A08A-9FA73163D7AF}"/>
              </a:ext>
            </a:extLst>
          </p:cNvPr>
          <p:cNvSpPr txBox="1">
            <a:spLocks noChangeArrowheads="1"/>
          </p:cNvSpPr>
          <p:nvPr/>
        </p:nvSpPr>
        <p:spPr bwMode="auto">
          <a:xfrm rot="21157567">
            <a:off x="6288088" y="311943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 11</a:t>
            </a:r>
            <a:endParaRPr lang="en-US" altLang="en-US" sz="750" dirty="0">
              <a:solidFill>
                <a:prstClr val="black"/>
              </a:solidFill>
              <a:latin typeface="Times New Roman" panose="02020603050405020304" pitchFamily="18" charset="0"/>
            </a:endParaRPr>
          </a:p>
        </p:txBody>
      </p:sp>
      <p:sp>
        <p:nvSpPr>
          <p:cNvPr id="137" name="TextBox 136">
            <a:extLst>
              <a:ext uri="{FF2B5EF4-FFF2-40B4-BE49-F238E27FC236}">
                <a16:creationId xmlns:a16="http://schemas.microsoft.com/office/drawing/2014/main" id="{32C8C7F6-2FE5-0544-9BC0-2C559A120041}"/>
              </a:ext>
            </a:extLst>
          </p:cNvPr>
          <p:cNvSpPr txBox="1">
            <a:spLocks noChangeArrowheads="1"/>
          </p:cNvSpPr>
          <p:nvPr/>
        </p:nvSpPr>
        <p:spPr bwMode="auto">
          <a:xfrm>
            <a:off x="3117850" y="1665288"/>
            <a:ext cx="30416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recovery w/ a new ACK (upon ack10)</a:t>
            </a:r>
          </a:p>
        </p:txBody>
      </p:sp>
      <p:grpSp>
        <p:nvGrpSpPr>
          <p:cNvPr id="138" name="Group 137">
            <a:extLst>
              <a:ext uri="{FF2B5EF4-FFF2-40B4-BE49-F238E27FC236}">
                <a16:creationId xmlns:a16="http://schemas.microsoft.com/office/drawing/2014/main" id="{7815DCDF-3C29-A042-AF95-856D4FE74A31}"/>
              </a:ext>
            </a:extLst>
          </p:cNvPr>
          <p:cNvGrpSpPr>
            <a:grpSpLocks/>
          </p:cNvGrpSpPr>
          <p:nvPr/>
        </p:nvGrpSpPr>
        <p:grpSpPr bwMode="auto">
          <a:xfrm>
            <a:off x="4948238" y="2281238"/>
            <a:ext cx="1109662" cy="247650"/>
            <a:chOff x="1761554" y="1821109"/>
            <a:chExt cx="1480123" cy="331188"/>
          </a:xfrm>
        </p:grpSpPr>
        <p:sp>
          <p:nvSpPr>
            <p:cNvPr id="239728" name="Rectangle 138">
              <a:extLst>
                <a:ext uri="{FF2B5EF4-FFF2-40B4-BE49-F238E27FC236}">
                  <a16:creationId xmlns:a16="http://schemas.microsoft.com/office/drawing/2014/main" id="{E655ECF1-BFBA-AB41-B0C4-F32AF5D0491B}"/>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9729" name="Rectangle 139">
              <a:extLst>
                <a:ext uri="{FF2B5EF4-FFF2-40B4-BE49-F238E27FC236}">
                  <a16:creationId xmlns:a16="http://schemas.microsoft.com/office/drawing/2014/main" id="{AE68D286-FE94-9843-86E7-6B8494DD3156}"/>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11</a:t>
              </a:r>
            </a:p>
          </p:txBody>
        </p:sp>
        <p:sp>
          <p:nvSpPr>
            <p:cNvPr id="239730" name="Rectangle 140">
              <a:extLst>
                <a:ext uri="{FF2B5EF4-FFF2-40B4-BE49-F238E27FC236}">
                  <a16:creationId xmlns:a16="http://schemas.microsoft.com/office/drawing/2014/main" id="{9631B8FB-9DA6-C344-A0A7-53D84B32D0D7}"/>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31" name="Rectangle 141">
              <a:extLst>
                <a:ext uri="{FF2B5EF4-FFF2-40B4-BE49-F238E27FC236}">
                  <a16:creationId xmlns:a16="http://schemas.microsoft.com/office/drawing/2014/main" id="{8BA54C98-390C-CC40-BFC6-812C7DD1DEAF}"/>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32" name="Rectangle 142">
              <a:extLst>
                <a:ext uri="{FF2B5EF4-FFF2-40B4-BE49-F238E27FC236}">
                  <a16:creationId xmlns:a16="http://schemas.microsoft.com/office/drawing/2014/main" id="{964EC948-E697-A14A-9440-A93D18A12293}"/>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33" name="Rectangle 143">
              <a:extLst>
                <a:ext uri="{FF2B5EF4-FFF2-40B4-BE49-F238E27FC236}">
                  <a16:creationId xmlns:a16="http://schemas.microsoft.com/office/drawing/2014/main" id="{D582BBF7-6997-0D4D-AB08-CEB1FB471994}"/>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45" name="Line 23">
            <a:extLst>
              <a:ext uri="{FF2B5EF4-FFF2-40B4-BE49-F238E27FC236}">
                <a16:creationId xmlns:a16="http://schemas.microsoft.com/office/drawing/2014/main" id="{DA9503FD-F978-B345-8A82-66C9D56D11C2}"/>
              </a:ext>
            </a:extLst>
          </p:cNvPr>
          <p:cNvSpPr>
            <a:spLocks noChangeShapeType="1"/>
          </p:cNvSpPr>
          <p:nvPr/>
        </p:nvSpPr>
        <p:spPr bwMode="auto">
          <a:xfrm flipH="1" flipV="1">
            <a:off x="6338888" y="2479675"/>
            <a:ext cx="1878012" cy="635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46" name="Text Box 9">
            <a:extLst>
              <a:ext uri="{FF2B5EF4-FFF2-40B4-BE49-F238E27FC236}">
                <a16:creationId xmlns:a16="http://schemas.microsoft.com/office/drawing/2014/main" id="{77944BD5-DC60-6041-9803-4F998F8A5910}"/>
              </a:ext>
            </a:extLst>
          </p:cNvPr>
          <p:cNvSpPr txBox="1">
            <a:spLocks noChangeArrowheads="1"/>
          </p:cNvSpPr>
          <p:nvPr/>
        </p:nvSpPr>
        <p:spPr bwMode="auto">
          <a:xfrm rot="408567">
            <a:off x="7470775" y="2335213"/>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11</a:t>
            </a:r>
            <a:endParaRPr lang="en-US" altLang="en-US" sz="750" dirty="0">
              <a:solidFill>
                <a:prstClr val="black"/>
              </a:solidFill>
              <a:latin typeface="Times New Roman" panose="02020603050405020304" pitchFamily="18" charset="0"/>
            </a:endParaRPr>
          </a:p>
        </p:txBody>
      </p:sp>
      <p:sp>
        <p:nvSpPr>
          <p:cNvPr id="147" name="TextBox 146">
            <a:extLst>
              <a:ext uri="{FF2B5EF4-FFF2-40B4-BE49-F238E27FC236}">
                <a16:creationId xmlns:a16="http://schemas.microsoft.com/office/drawing/2014/main" id="{1E6FEFA0-99A9-6D41-AC21-2A3256823655}"/>
              </a:ext>
            </a:extLst>
          </p:cNvPr>
          <p:cNvSpPr txBox="1">
            <a:spLocks noChangeArrowheads="1"/>
          </p:cNvSpPr>
          <p:nvPr/>
        </p:nvSpPr>
        <p:spPr bwMode="auto">
          <a:xfrm>
            <a:off x="3078163" y="2481264"/>
            <a:ext cx="20050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also upon ack10</a:t>
            </a:r>
          </a:p>
        </p:txBody>
      </p:sp>
      <p:grpSp>
        <p:nvGrpSpPr>
          <p:cNvPr id="148" name="Group 147">
            <a:extLst>
              <a:ext uri="{FF2B5EF4-FFF2-40B4-BE49-F238E27FC236}">
                <a16:creationId xmlns:a16="http://schemas.microsoft.com/office/drawing/2014/main" id="{9454EE6F-4B97-F54E-B8D0-275830BF85D7}"/>
              </a:ext>
            </a:extLst>
          </p:cNvPr>
          <p:cNvGrpSpPr>
            <a:grpSpLocks/>
          </p:cNvGrpSpPr>
          <p:nvPr/>
        </p:nvGrpSpPr>
        <p:grpSpPr bwMode="auto">
          <a:xfrm>
            <a:off x="4908551" y="3087688"/>
            <a:ext cx="1109663" cy="247650"/>
            <a:chOff x="1761554" y="1821109"/>
            <a:chExt cx="1480123" cy="331188"/>
          </a:xfrm>
        </p:grpSpPr>
        <p:sp>
          <p:nvSpPr>
            <p:cNvPr id="239722" name="Rectangle 148">
              <a:extLst>
                <a:ext uri="{FF2B5EF4-FFF2-40B4-BE49-F238E27FC236}">
                  <a16:creationId xmlns:a16="http://schemas.microsoft.com/office/drawing/2014/main" id="{16064BB4-CFA1-C248-8BB1-3E410D1F5050}"/>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9723" name="Rectangle 149">
              <a:extLst>
                <a:ext uri="{FF2B5EF4-FFF2-40B4-BE49-F238E27FC236}">
                  <a16:creationId xmlns:a16="http://schemas.microsoft.com/office/drawing/2014/main" id="{F69A795D-2D31-6246-A4D1-277768FC5220}"/>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11</a:t>
              </a:r>
            </a:p>
          </p:txBody>
        </p:sp>
        <p:sp>
          <p:nvSpPr>
            <p:cNvPr id="239724" name="Rectangle 150">
              <a:extLst>
                <a:ext uri="{FF2B5EF4-FFF2-40B4-BE49-F238E27FC236}">
                  <a16:creationId xmlns:a16="http://schemas.microsoft.com/office/drawing/2014/main" id="{C7EBE227-40B0-3C41-BF28-426867D404E4}"/>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25" name="Rectangle 151">
              <a:extLst>
                <a:ext uri="{FF2B5EF4-FFF2-40B4-BE49-F238E27FC236}">
                  <a16:creationId xmlns:a16="http://schemas.microsoft.com/office/drawing/2014/main" id="{8908B645-4D5F-2242-99BE-35FD13A0375B}"/>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12</a:t>
              </a:r>
            </a:p>
          </p:txBody>
        </p:sp>
        <p:sp>
          <p:nvSpPr>
            <p:cNvPr id="239726" name="Rectangle 152">
              <a:extLst>
                <a:ext uri="{FF2B5EF4-FFF2-40B4-BE49-F238E27FC236}">
                  <a16:creationId xmlns:a16="http://schemas.microsoft.com/office/drawing/2014/main" id="{28345E83-48A9-E44D-BB9C-8BA777049076}"/>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27" name="Rectangle 153">
              <a:extLst>
                <a:ext uri="{FF2B5EF4-FFF2-40B4-BE49-F238E27FC236}">
                  <a16:creationId xmlns:a16="http://schemas.microsoft.com/office/drawing/2014/main" id="{37C06E60-E1ED-2E4D-87BF-00CAF6F3742F}"/>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55" name="TextBox 154">
            <a:extLst>
              <a:ext uri="{FF2B5EF4-FFF2-40B4-BE49-F238E27FC236}">
                <a16:creationId xmlns:a16="http://schemas.microsoft.com/office/drawing/2014/main" id="{7A8B0068-2BD0-8D4E-BB12-747D38DAC32D}"/>
              </a:ext>
            </a:extLst>
          </p:cNvPr>
          <p:cNvSpPr txBox="1">
            <a:spLocks noChangeArrowheads="1"/>
          </p:cNvSpPr>
          <p:nvPr/>
        </p:nvSpPr>
        <p:spPr bwMode="auto">
          <a:xfrm>
            <a:off x="4146551" y="2701926"/>
            <a:ext cx="15605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=2 + 1 = 3</a:t>
            </a:r>
          </a:p>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Send new packet 12</a:t>
            </a:r>
          </a:p>
        </p:txBody>
      </p:sp>
      <p:sp>
        <p:nvSpPr>
          <p:cNvPr id="156" name="Line 23">
            <a:extLst>
              <a:ext uri="{FF2B5EF4-FFF2-40B4-BE49-F238E27FC236}">
                <a16:creationId xmlns:a16="http://schemas.microsoft.com/office/drawing/2014/main" id="{9749D8AE-99DB-EA48-B788-68E935E3DD9C}"/>
              </a:ext>
            </a:extLst>
          </p:cNvPr>
          <p:cNvSpPr>
            <a:spLocks noChangeShapeType="1"/>
          </p:cNvSpPr>
          <p:nvPr/>
        </p:nvSpPr>
        <p:spPr bwMode="auto">
          <a:xfrm flipH="1" flipV="1">
            <a:off x="6356351" y="2673350"/>
            <a:ext cx="1876425" cy="635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57" name="Text Box 9">
            <a:extLst>
              <a:ext uri="{FF2B5EF4-FFF2-40B4-BE49-F238E27FC236}">
                <a16:creationId xmlns:a16="http://schemas.microsoft.com/office/drawing/2014/main" id="{20AA83B4-4291-FB4E-B316-C88450481458}"/>
              </a:ext>
            </a:extLst>
          </p:cNvPr>
          <p:cNvSpPr txBox="1">
            <a:spLocks noChangeArrowheads="1"/>
          </p:cNvSpPr>
          <p:nvPr/>
        </p:nvSpPr>
        <p:spPr bwMode="auto">
          <a:xfrm rot="408567">
            <a:off x="7504113" y="2547938"/>
            <a:ext cx="8191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12</a:t>
            </a:r>
            <a:endParaRPr lang="en-US" altLang="en-US" sz="750" dirty="0">
              <a:solidFill>
                <a:prstClr val="black"/>
              </a:solidFill>
              <a:latin typeface="Times New Roman" panose="02020603050405020304" pitchFamily="18" charset="0"/>
            </a:endParaRPr>
          </a:p>
        </p:txBody>
      </p:sp>
      <p:sp>
        <p:nvSpPr>
          <p:cNvPr id="158" name="Line 23">
            <a:extLst>
              <a:ext uri="{FF2B5EF4-FFF2-40B4-BE49-F238E27FC236}">
                <a16:creationId xmlns:a16="http://schemas.microsoft.com/office/drawing/2014/main" id="{DB524854-D464-9F47-9F95-BB98EF912C9C}"/>
              </a:ext>
            </a:extLst>
          </p:cNvPr>
          <p:cNvSpPr>
            <a:spLocks noChangeShapeType="1"/>
          </p:cNvSpPr>
          <p:nvPr/>
        </p:nvSpPr>
        <p:spPr bwMode="auto">
          <a:xfrm flipH="1" flipV="1">
            <a:off x="6330951" y="3614738"/>
            <a:ext cx="1895475" cy="4286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59" name="Text Box 9">
            <a:extLst>
              <a:ext uri="{FF2B5EF4-FFF2-40B4-BE49-F238E27FC236}">
                <a16:creationId xmlns:a16="http://schemas.microsoft.com/office/drawing/2014/main" id="{AFD4E0DC-2B1A-1148-9E22-E2C84E449734}"/>
              </a:ext>
            </a:extLst>
          </p:cNvPr>
          <p:cNvSpPr txBox="1">
            <a:spLocks noChangeArrowheads="1"/>
          </p:cNvSpPr>
          <p:nvPr/>
        </p:nvSpPr>
        <p:spPr bwMode="auto">
          <a:xfrm rot="408567">
            <a:off x="7481888" y="3427413"/>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13</a:t>
            </a:r>
            <a:endParaRPr lang="en-US" altLang="en-US" sz="750" dirty="0">
              <a:solidFill>
                <a:prstClr val="black"/>
              </a:solidFill>
              <a:latin typeface="Times New Roman" panose="02020603050405020304" pitchFamily="18" charset="0"/>
            </a:endParaRPr>
          </a:p>
        </p:txBody>
      </p:sp>
      <p:sp>
        <p:nvSpPr>
          <p:cNvPr id="160" name="Line 23">
            <a:extLst>
              <a:ext uri="{FF2B5EF4-FFF2-40B4-BE49-F238E27FC236}">
                <a16:creationId xmlns:a16="http://schemas.microsoft.com/office/drawing/2014/main" id="{B2DCFAB4-FE46-7C44-9DCD-F73AF62A0B17}"/>
              </a:ext>
            </a:extLst>
          </p:cNvPr>
          <p:cNvSpPr>
            <a:spLocks noChangeShapeType="1"/>
          </p:cNvSpPr>
          <p:nvPr/>
        </p:nvSpPr>
        <p:spPr bwMode="auto">
          <a:xfrm flipV="1">
            <a:off x="6361114" y="2551113"/>
            <a:ext cx="1849437" cy="184626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1" name="Line 23">
            <a:extLst>
              <a:ext uri="{FF2B5EF4-FFF2-40B4-BE49-F238E27FC236}">
                <a16:creationId xmlns:a16="http://schemas.microsoft.com/office/drawing/2014/main" id="{5AC0A8B3-1746-9B4A-A779-E4C7AC8D3697}"/>
              </a:ext>
            </a:extLst>
          </p:cNvPr>
          <p:cNvSpPr>
            <a:spLocks noChangeShapeType="1"/>
          </p:cNvSpPr>
          <p:nvPr/>
        </p:nvSpPr>
        <p:spPr bwMode="auto">
          <a:xfrm flipV="1">
            <a:off x="6343651" y="2759075"/>
            <a:ext cx="1878013" cy="23495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2" name="Line 23">
            <a:extLst>
              <a:ext uri="{FF2B5EF4-FFF2-40B4-BE49-F238E27FC236}">
                <a16:creationId xmlns:a16="http://schemas.microsoft.com/office/drawing/2014/main" id="{BADC1ADD-F0CD-D54E-804F-D877595110BE}"/>
              </a:ext>
            </a:extLst>
          </p:cNvPr>
          <p:cNvSpPr>
            <a:spLocks noChangeShapeType="1"/>
          </p:cNvSpPr>
          <p:nvPr/>
        </p:nvSpPr>
        <p:spPr bwMode="auto">
          <a:xfrm flipV="1">
            <a:off x="6348413" y="3670300"/>
            <a:ext cx="1846262" cy="22542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3" name="Line 14">
            <a:extLst>
              <a:ext uri="{FF2B5EF4-FFF2-40B4-BE49-F238E27FC236}">
                <a16:creationId xmlns:a16="http://schemas.microsoft.com/office/drawing/2014/main" id="{905A1AF3-4B6E-B44B-BF79-E6AECDB53668}"/>
              </a:ext>
            </a:extLst>
          </p:cNvPr>
          <p:cNvSpPr>
            <a:spLocks noChangeShapeType="1"/>
          </p:cNvSpPr>
          <p:nvPr/>
        </p:nvSpPr>
        <p:spPr bwMode="auto">
          <a:xfrm>
            <a:off x="2787650" y="3451226"/>
            <a:ext cx="3836988" cy="952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4" name="TextBox 163">
            <a:extLst>
              <a:ext uri="{FF2B5EF4-FFF2-40B4-BE49-F238E27FC236}">
                <a16:creationId xmlns:a16="http://schemas.microsoft.com/office/drawing/2014/main" id="{C3726568-6DC4-4D42-B69C-3CA5FAEFF80D}"/>
              </a:ext>
            </a:extLst>
          </p:cNvPr>
          <p:cNvSpPr txBox="1">
            <a:spLocks noChangeArrowheads="1"/>
          </p:cNvSpPr>
          <p:nvPr/>
        </p:nvSpPr>
        <p:spPr bwMode="auto">
          <a:xfrm>
            <a:off x="3068639" y="3465514"/>
            <a:ext cx="24971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Congestion avoidance upon ack11</a:t>
            </a:r>
          </a:p>
        </p:txBody>
      </p:sp>
      <p:grpSp>
        <p:nvGrpSpPr>
          <p:cNvPr id="165" name="Group 164">
            <a:extLst>
              <a:ext uri="{FF2B5EF4-FFF2-40B4-BE49-F238E27FC236}">
                <a16:creationId xmlns:a16="http://schemas.microsoft.com/office/drawing/2014/main" id="{C3FF6F21-C15A-564B-B678-E36B929FDD78}"/>
              </a:ext>
            </a:extLst>
          </p:cNvPr>
          <p:cNvGrpSpPr>
            <a:grpSpLocks/>
          </p:cNvGrpSpPr>
          <p:nvPr/>
        </p:nvGrpSpPr>
        <p:grpSpPr bwMode="auto">
          <a:xfrm>
            <a:off x="4846638" y="4089400"/>
            <a:ext cx="1111250" cy="247650"/>
            <a:chOff x="1761554" y="1821109"/>
            <a:chExt cx="1480123" cy="331188"/>
          </a:xfrm>
        </p:grpSpPr>
        <p:sp>
          <p:nvSpPr>
            <p:cNvPr id="239716" name="Rectangle 165">
              <a:extLst>
                <a:ext uri="{FF2B5EF4-FFF2-40B4-BE49-F238E27FC236}">
                  <a16:creationId xmlns:a16="http://schemas.microsoft.com/office/drawing/2014/main" id="{9C52854E-23BB-A44F-9CE1-D2D6684065E4}"/>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11</a:t>
              </a:r>
            </a:p>
          </p:txBody>
        </p:sp>
        <p:sp>
          <p:nvSpPr>
            <p:cNvPr id="239717" name="Rectangle 166">
              <a:extLst>
                <a:ext uri="{FF2B5EF4-FFF2-40B4-BE49-F238E27FC236}">
                  <a16:creationId xmlns:a16="http://schemas.microsoft.com/office/drawing/2014/main" id="{4AFC52E5-92AB-304D-99AA-8A3D0E6F6BB8}"/>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12</a:t>
              </a:r>
            </a:p>
          </p:txBody>
        </p:sp>
        <p:sp>
          <p:nvSpPr>
            <p:cNvPr id="239718" name="Rectangle 167">
              <a:extLst>
                <a:ext uri="{FF2B5EF4-FFF2-40B4-BE49-F238E27FC236}">
                  <a16:creationId xmlns:a16="http://schemas.microsoft.com/office/drawing/2014/main" id="{5F28E95F-4C8B-EF4A-ACAF-AE90D2F21C10}"/>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19" name="Rectangle 168">
              <a:extLst>
                <a:ext uri="{FF2B5EF4-FFF2-40B4-BE49-F238E27FC236}">
                  <a16:creationId xmlns:a16="http://schemas.microsoft.com/office/drawing/2014/main" id="{0A908BA1-65DF-E343-81DC-98544CE9F1B8}"/>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13</a:t>
              </a:r>
            </a:p>
          </p:txBody>
        </p:sp>
        <p:sp>
          <p:nvSpPr>
            <p:cNvPr id="239720" name="Rectangle 169">
              <a:extLst>
                <a:ext uri="{FF2B5EF4-FFF2-40B4-BE49-F238E27FC236}">
                  <a16:creationId xmlns:a16="http://schemas.microsoft.com/office/drawing/2014/main" id="{CEB9E366-D4D0-C240-A842-7358FDD31F16}"/>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21" name="Rectangle 170">
              <a:extLst>
                <a:ext uri="{FF2B5EF4-FFF2-40B4-BE49-F238E27FC236}">
                  <a16:creationId xmlns:a16="http://schemas.microsoft.com/office/drawing/2014/main" id="{9BD72F11-D294-8046-BBE2-16234E9762B6}"/>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72" name="TextBox 171">
            <a:extLst>
              <a:ext uri="{FF2B5EF4-FFF2-40B4-BE49-F238E27FC236}">
                <a16:creationId xmlns:a16="http://schemas.microsoft.com/office/drawing/2014/main" id="{992AA031-FD8B-574E-93FD-9A910DF1BC90}"/>
              </a:ext>
            </a:extLst>
          </p:cNvPr>
          <p:cNvSpPr txBox="1">
            <a:spLocks noRot="1" noChangeAspect="1" noMove="1" noResize="1" noEditPoints="1" noAdjustHandles="1" noChangeArrowheads="1" noChangeShapeType="1" noTextEdit="1"/>
          </p:cNvSpPr>
          <p:nvPr/>
        </p:nvSpPr>
        <p:spPr bwMode="auto">
          <a:xfrm>
            <a:off x="4138614" y="3685701"/>
            <a:ext cx="1556323" cy="461665"/>
          </a:xfrm>
          <a:prstGeom prst="rect">
            <a:avLst/>
          </a:prstGeom>
          <a:blipFill>
            <a:blip r:embed="rId2"/>
            <a:stretch>
              <a:fillRect b="-5263"/>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a:noFill/>
              </a:rPr>
              <a:t> </a:t>
            </a:r>
          </a:p>
        </p:txBody>
      </p:sp>
      <p:sp>
        <p:nvSpPr>
          <p:cNvPr id="173" name="TextBox 172">
            <a:extLst>
              <a:ext uri="{FF2B5EF4-FFF2-40B4-BE49-F238E27FC236}">
                <a16:creationId xmlns:a16="http://schemas.microsoft.com/office/drawing/2014/main" id="{88211A2F-0D29-374F-9A94-EA85F45B82C3}"/>
              </a:ext>
            </a:extLst>
          </p:cNvPr>
          <p:cNvSpPr txBox="1">
            <a:spLocks noChangeArrowheads="1"/>
          </p:cNvSpPr>
          <p:nvPr/>
        </p:nvSpPr>
        <p:spPr bwMode="auto">
          <a:xfrm>
            <a:off x="3051176" y="4344989"/>
            <a:ext cx="2544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Congestion avoidance upon ack 12</a:t>
            </a:r>
          </a:p>
        </p:txBody>
      </p:sp>
      <p:sp>
        <p:nvSpPr>
          <p:cNvPr id="181" name="TextBox 180">
            <a:extLst>
              <a:ext uri="{FF2B5EF4-FFF2-40B4-BE49-F238E27FC236}">
                <a16:creationId xmlns:a16="http://schemas.microsoft.com/office/drawing/2014/main" id="{60FFC596-6414-8C44-AD11-01CC594B02F0}"/>
              </a:ext>
            </a:extLst>
          </p:cNvPr>
          <p:cNvSpPr txBox="1">
            <a:spLocks noRot="1" noChangeAspect="1" noMove="1" noResize="1" noEditPoints="1" noAdjustHandles="1" noChangeArrowheads="1" noChangeShapeType="1" noTextEdit="1"/>
          </p:cNvSpPr>
          <p:nvPr/>
        </p:nvSpPr>
        <p:spPr bwMode="auto">
          <a:xfrm>
            <a:off x="4035745" y="4556286"/>
            <a:ext cx="2338589" cy="276999"/>
          </a:xfrm>
          <a:prstGeom prst="rect">
            <a:avLst/>
          </a:prstGeom>
          <a:blipFill>
            <a:blip r:embed="rId3"/>
            <a:stretch>
              <a:fillRect b="-8696"/>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a:noFill/>
              </a:rPr>
              <a:t> </a:t>
            </a:r>
          </a:p>
        </p:txBody>
      </p:sp>
      <p:sp>
        <p:nvSpPr>
          <p:cNvPr id="186" name="Line 23">
            <a:extLst>
              <a:ext uri="{FF2B5EF4-FFF2-40B4-BE49-F238E27FC236}">
                <a16:creationId xmlns:a16="http://schemas.microsoft.com/office/drawing/2014/main" id="{DEC6D6AE-B890-5F4A-B709-10D4CA25D32B}"/>
              </a:ext>
            </a:extLst>
          </p:cNvPr>
          <p:cNvSpPr>
            <a:spLocks noChangeShapeType="1"/>
          </p:cNvSpPr>
          <p:nvPr/>
        </p:nvSpPr>
        <p:spPr bwMode="auto">
          <a:xfrm flipH="1" flipV="1">
            <a:off x="6334125" y="5084764"/>
            <a:ext cx="1905000" cy="115887"/>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7" name="Line 23">
            <a:extLst>
              <a:ext uri="{FF2B5EF4-FFF2-40B4-BE49-F238E27FC236}">
                <a16:creationId xmlns:a16="http://schemas.microsoft.com/office/drawing/2014/main" id="{468743B7-CD07-D747-8CD3-51213EC98E1D}"/>
              </a:ext>
            </a:extLst>
          </p:cNvPr>
          <p:cNvSpPr>
            <a:spLocks noChangeShapeType="1"/>
          </p:cNvSpPr>
          <p:nvPr/>
        </p:nvSpPr>
        <p:spPr bwMode="auto">
          <a:xfrm flipH="1" flipV="1">
            <a:off x="6345238" y="4432301"/>
            <a:ext cx="1866900" cy="49213"/>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8" name="Line 23">
            <a:extLst>
              <a:ext uri="{FF2B5EF4-FFF2-40B4-BE49-F238E27FC236}">
                <a16:creationId xmlns:a16="http://schemas.microsoft.com/office/drawing/2014/main" id="{1E723EF1-36BB-5F4E-B0E7-AB5F32E42171}"/>
              </a:ext>
            </a:extLst>
          </p:cNvPr>
          <p:cNvSpPr>
            <a:spLocks noChangeShapeType="1"/>
          </p:cNvSpPr>
          <p:nvPr/>
        </p:nvSpPr>
        <p:spPr bwMode="auto">
          <a:xfrm flipH="1" flipV="1">
            <a:off x="6342063" y="5254626"/>
            <a:ext cx="1879600" cy="125413"/>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92" name="Line 23">
            <a:extLst>
              <a:ext uri="{FF2B5EF4-FFF2-40B4-BE49-F238E27FC236}">
                <a16:creationId xmlns:a16="http://schemas.microsoft.com/office/drawing/2014/main" id="{CA6F04DE-EA84-0D4D-9861-F5A5D5493950}"/>
              </a:ext>
            </a:extLst>
          </p:cNvPr>
          <p:cNvSpPr>
            <a:spLocks noChangeShapeType="1"/>
          </p:cNvSpPr>
          <p:nvPr/>
        </p:nvSpPr>
        <p:spPr bwMode="auto">
          <a:xfrm flipV="1">
            <a:off x="7269164" y="5238750"/>
            <a:ext cx="885825" cy="673100"/>
          </a:xfrm>
          <a:prstGeom prst="line">
            <a:avLst/>
          </a:prstGeom>
          <a:noFill/>
          <a:ln w="28575">
            <a:solidFill>
              <a:srgbClr val="0432FF"/>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93" name="Text Box 9">
            <a:extLst>
              <a:ext uri="{FF2B5EF4-FFF2-40B4-BE49-F238E27FC236}">
                <a16:creationId xmlns:a16="http://schemas.microsoft.com/office/drawing/2014/main" id="{F05D36FF-9B52-914C-9430-B4EAA2F3FFA4}"/>
              </a:ext>
            </a:extLst>
          </p:cNvPr>
          <p:cNvSpPr txBox="1">
            <a:spLocks noChangeArrowheads="1"/>
          </p:cNvSpPr>
          <p:nvPr/>
        </p:nvSpPr>
        <p:spPr bwMode="auto">
          <a:xfrm rot="20851271">
            <a:off x="7239000" y="5459413"/>
            <a:ext cx="56038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Ack16</a:t>
            </a:r>
            <a:endParaRPr lang="en-US" altLang="en-US" sz="750" dirty="0">
              <a:solidFill>
                <a:srgbClr val="0432FF"/>
              </a:solidFill>
              <a:latin typeface="Times New Roman" panose="02020603050405020304" pitchFamily="18" charset="0"/>
            </a:endParaRPr>
          </a:p>
        </p:txBody>
      </p:sp>
      <p:sp>
        <p:nvSpPr>
          <p:cNvPr id="194" name="Line 14">
            <a:extLst>
              <a:ext uri="{FF2B5EF4-FFF2-40B4-BE49-F238E27FC236}">
                <a16:creationId xmlns:a16="http://schemas.microsoft.com/office/drawing/2014/main" id="{5943CF65-FF5F-2B45-9CE6-24C8409C2934}"/>
              </a:ext>
            </a:extLst>
          </p:cNvPr>
          <p:cNvSpPr>
            <a:spLocks noChangeShapeType="1"/>
          </p:cNvSpPr>
          <p:nvPr/>
        </p:nvSpPr>
        <p:spPr bwMode="auto">
          <a:xfrm>
            <a:off x="2903539" y="5918201"/>
            <a:ext cx="3838575" cy="952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74" name="Rectangle 51">
            <a:extLst>
              <a:ext uri="{FF2B5EF4-FFF2-40B4-BE49-F238E27FC236}">
                <a16:creationId xmlns:a16="http://schemas.microsoft.com/office/drawing/2014/main" id="{3961B137-5DC2-CA4E-ACD4-CDECA9D970DA}"/>
              </a:ext>
            </a:extLst>
          </p:cNvPr>
          <p:cNvSpPr>
            <a:spLocks noChangeArrowheads="1"/>
          </p:cNvSpPr>
          <p:nvPr/>
        </p:nvSpPr>
        <p:spPr bwMode="auto">
          <a:xfrm>
            <a:off x="8228013" y="185578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75" name="Rectangle 51">
            <a:extLst>
              <a:ext uri="{FF2B5EF4-FFF2-40B4-BE49-F238E27FC236}">
                <a16:creationId xmlns:a16="http://schemas.microsoft.com/office/drawing/2014/main" id="{77461611-EC03-6446-B7A5-287B36D61105}"/>
              </a:ext>
            </a:extLst>
          </p:cNvPr>
          <p:cNvSpPr>
            <a:spLocks noChangeArrowheads="1"/>
          </p:cNvSpPr>
          <p:nvPr/>
        </p:nvSpPr>
        <p:spPr bwMode="auto">
          <a:xfrm>
            <a:off x="8247064" y="110331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76" name="Rectangle 51">
            <a:extLst>
              <a:ext uri="{FF2B5EF4-FFF2-40B4-BE49-F238E27FC236}">
                <a16:creationId xmlns:a16="http://schemas.microsoft.com/office/drawing/2014/main" id="{08C59114-7431-9D44-9842-18C238DA5998}"/>
              </a:ext>
            </a:extLst>
          </p:cNvPr>
          <p:cNvSpPr>
            <a:spLocks noChangeArrowheads="1"/>
          </p:cNvSpPr>
          <p:nvPr/>
        </p:nvSpPr>
        <p:spPr bwMode="auto">
          <a:xfrm>
            <a:off x="8239125" y="244951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11</a:t>
            </a:r>
          </a:p>
        </p:txBody>
      </p:sp>
      <p:sp>
        <p:nvSpPr>
          <p:cNvPr id="77" name="Rectangle 51">
            <a:extLst>
              <a:ext uri="{FF2B5EF4-FFF2-40B4-BE49-F238E27FC236}">
                <a16:creationId xmlns:a16="http://schemas.microsoft.com/office/drawing/2014/main" id="{610CF6CC-1DD8-504B-819D-4196AF3E6079}"/>
              </a:ext>
            </a:extLst>
          </p:cNvPr>
          <p:cNvSpPr>
            <a:spLocks noChangeArrowheads="1"/>
          </p:cNvSpPr>
          <p:nvPr/>
        </p:nvSpPr>
        <p:spPr bwMode="auto">
          <a:xfrm>
            <a:off x="6192838" y="238442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11</a:t>
            </a:r>
          </a:p>
        </p:txBody>
      </p:sp>
      <p:sp>
        <p:nvSpPr>
          <p:cNvPr id="78" name="TextBox 77">
            <a:extLst>
              <a:ext uri="{FF2B5EF4-FFF2-40B4-BE49-F238E27FC236}">
                <a16:creationId xmlns:a16="http://schemas.microsoft.com/office/drawing/2014/main" id="{630A3CC5-304B-2745-A375-7E243B9413A9}"/>
              </a:ext>
            </a:extLst>
          </p:cNvPr>
          <p:cNvSpPr txBox="1">
            <a:spLocks noChangeArrowheads="1"/>
          </p:cNvSpPr>
          <p:nvPr/>
        </p:nvSpPr>
        <p:spPr bwMode="auto">
          <a:xfrm>
            <a:off x="3278188" y="1833564"/>
            <a:ext cx="652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sp>
        <p:nvSpPr>
          <p:cNvPr id="79" name="TextBox 78">
            <a:extLst>
              <a:ext uri="{FF2B5EF4-FFF2-40B4-BE49-F238E27FC236}">
                <a16:creationId xmlns:a16="http://schemas.microsoft.com/office/drawing/2014/main" id="{51FEA025-F7A3-8340-B6F0-6D51292452C6}"/>
              </a:ext>
            </a:extLst>
          </p:cNvPr>
          <p:cNvSpPr txBox="1">
            <a:spLocks noChangeArrowheads="1"/>
          </p:cNvSpPr>
          <p:nvPr/>
        </p:nvSpPr>
        <p:spPr bwMode="auto">
          <a:xfrm>
            <a:off x="3271838" y="2709863"/>
            <a:ext cx="652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sp>
        <p:nvSpPr>
          <p:cNvPr id="80" name="Rectangle 51">
            <a:extLst>
              <a:ext uri="{FF2B5EF4-FFF2-40B4-BE49-F238E27FC236}">
                <a16:creationId xmlns:a16="http://schemas.microsoft.com/office/drawing/2014/main" id="{6F79DBC9-E92B-5B44-A503-9A99D6D5B641}"/>
              </a:ext>
            </a:extLst>
          </p:cNvPr>
          <p:cNvSpPr>
            <a:spLocks noChangeArrowheads="1"/>
          </p:cNvSpPr>
          <p:nvPr/>
        </p:nvSpPr>
        <p:spPr bwMode="auto">
          <a:xfrm>
            <a:off x="6186489" y="2592389"/>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12</a:t>
            </a:r>
          </a:p>
        </p:txBody>
      </p:sp>
      <p:sp>
        <p:nvSpPr>
          <p:cNvPr id="81" name="Rectangle 51">
            <a:extLst>
              <a:ext uri="{FF2B5EF4-FFF2-40B4-BE49-F238E27FC236}">
                <a16:creationId xmlns:a16="http://schemas.microsoft.com/office/drawing/2014/main" id="{450E99E9-D179-0F4A-A8D7-37B77E40CBC7}"/>
              </a:ext>
            </a:extLst>
          </p:cNvPr>
          <p:cNvSpPr>
            <a:spLocks noChangeArrowheads="1"/>
          </p:cNvSpPr>
          <p:nvPr/>
        </p:nvSpPr>
        <p:spPr bwMode="auto">
          <a:xfrm>
            <a:off x="6181725" y="3529014"/>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13</a:t>
            </a:r>
          </a:p>
        </p:txBody>
      </p:sp>
      <p:sp>
        <p:nvSpPr>
          <p:cNvPr id="82" name="Rectangle 51">
            <a:extLst>
              <a:ext uri="{FF2B5EF4-FFF2-40B4-BE49-F238E27FC236}">
                <a16:creationId xmlns:a16="http://schemas.microsoft.com/office/drawing/2014/main" id="{D42AF7C5-34A3-A84A-B72B-2B3F1ABC79C5}"/>
              </a:ext>
            </a:extLst>
          </p:cNvPr>
          <p:cNvSpPr>
            <a:spLocks noChangeArrowheads="1"/>
          </p:cNvSpPr>
          <p:nvPr/>
        </p:nvSpPr>
        <p:spPr bwMode="auto">
          <a:xfrm>
            <a:off x="8229600" y="2655889"/>
            <a:ext cx="160338"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12</a:t>
            </a:r>
          </a:p>
        </p:txBody>
      </p:sp>
      <p:sp>
        <p:nvSpPr>
          <p:cNvPr id="83" name="Rectangle 51">
            <a:extLst>
              <a:ext uri="{FF2B5EF4-FFF2-40B4-BE49-F238E27FC236}">
                <a16:creationId xmlns:a16="http://schemas.microsoft.com/office/drawing/2014/main" id="{CB19027A-EFF8-1740-916D-C5FBE0B749ED}"/>
              </a:ext>
            </a:extLst>
          </p:cNvPr>
          <p:cNvSpPr>
            <a:spLocks noChangeArrowheads="1"/>
          </p:cNvSpPr>
          <p:nvPr/>
        </p:nvSpPr>
        <p:spPr bwMode="auto">
          <a:xfrm>
            <a:off x="8224838" y="356711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13</a:t>
            </a:r>
          </a:p>
        </p:txBody>
      </p:sp>
      <p:sp>
        <p:nvSpPr>
          <p:cNvPr id="84" name="TextBox 83">
            <a:extLst>
              <a:ext uri="{FF2B5EF4-FFF2-40B4-BE49-F238E27FC236}">
                <a16:creationId xmlns:a16="http://schemas.microsoft.com/office/drawing/2014/main" id="{BEC3E4EC-840D-6B40-9087-6114749441FA}"/>
              </a:ext>
            </a:extLst>
          </p:cNvPr>
          <p:cNvSpPr txBox="1">
            <a:spLocks noChangeArrowheads="1"/>
          </p:cNvSpPr>
          <p:nvPr/>
        </p:nvSpPr>
        <p:spPr bwMode="auto">
          <a:xfrm>
            <a:off x="3232151" y="3665539"/>
            <a:ext cx="652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sp>
        <p:nvSpPr>
          <p:cNvPr id="85" name="TextBox 84">
            <a:extLst>
              <a:ext uri="{FF2B5EF4-FFF2-40B4-BE49-F238E27FC236}">
                <a16:creationId xmlns:a16="http://schemas.microsoft.com/office/drawing/2014/main" id="{5F5217E9-38C5-5048-A114-415311DD3409}"/>
              </a:ext>
            </a:extLst>
          </p:cNvPr>
          <p:cNvSpPr txBox="1">
            <a:spLocks noChangeArrowheads="1"/>
          </p:cNvSpPr>
          <p:nvPr/>
        </p:nvSpPr>
        <p:spPr bwMode="auto">
          <a:xfrm>
            <a:off x="3217863" y="4541838"/>
            <a:ext cx="652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grpSp>
        <p:nvGrpSpPr>
          <p:cNvPr id="86" name="Group 85">
            <a:extLst>
              <a:ext uri="{FF2B5EF4-FFF2-40B4-BE49-F238E27FC236}">
                <a16:creationId xmlns:a16="http://schemas.microsoft.com/office/drawing/2014/main" id="{2C5E6105-4C59-4044-A8D0-B26F77A75EC0}"/>
              </a:ext>
            </a:extLst>
          </p:cNvPr>
          <p:cNvGrpSpPr>
            <a:grpSpLocks/>
          </p:cNvGrpSpPr>
          <p:nvPr/>
        </p:nvGrpSpPr>
        <p:grpSpPr bwMode="auto">
          <a:xfrm>
            <a:off x="4824413" y="4770438"/>
            <a:ext cx="1111250" cy="247650"/>
            <a:chOff x="1761554" y="1821109"/>
            <a:chExt cx="1480123" cy="331188"/>
          </a:xfrm>
        </p:grpSpPr>
        <p:sp>
          <p:nvSpPr>
            <p:cNvPr id="239710" name="Rectangle 165">
              <a:extLst>
                <a:ext uri="{FF2B5EF4-FFF2-40B4-BE49-F238E27FC236}">
                  <a16:creationId xmlns:a16="http://schemas.microsoft.com/office/drawing/2014/main" id="{AF586206-7C2A-7542-A59D-D191F8E323E4}"/>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12</a:t>
              </a:r>
            </a:p>
          </p:txBody>
        </p:sp>
        <p:sp>
          <p:nvSpPr>
            <p:cNvPr id="239711" name="Rectangle 166">
              <a:extLst>
                <a:ext uri="{FF2B5EF4-FFF2-40B4-BE49-F238E27FC236}">
                  <a16:creationId xmlns:a16="http://schemas.microsoft.com/office/drawing/2014/main" id="{44F363A2-8725-F848-B764-6823679094DB}"/>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13</a:t>
              </a:r>
            </a:p>
          </p:txBody>
        </p:sp>
        <p:sp>
          <p:nvSpPr>
            <p:cNvPr id="239712" name="Rectangle 167">
              <a:extLst>
                <a:ext uri="{FF2B5EF4-FFF2-40B4-BE49-F238E27FC236}">
                  <a16:creationId xmlns:a16="http://schemas.microsoft.com/office/drawing/2014/main" id="{CCFEEB53-B552-084B-A5B7-6AFDD2AB49E1}"/>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13" name="Rectangle 168">
              <a:extLst>
                <a:ext uri="{FF2B5EF4-FFF2-40B4-BE49-F238E27FC236}">
                  <a16:creationId xmlns:a16="http://schemas.microsoft.com/office/drawing/2014/main" id="{68F1DFA5-9234-F149-A9FB-7986231964FD}"/>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14</a:t>
              </a:r>
            </a:p>
          </p:txBody>
        </p:sp>
        <p:sp>
          <p:nvSpPr>
            <p:cNvPr id="239714" name="Rectangle 169">
              <a:extLst>
                <a:ext uri="{FF2B5EF4-FFF2-40B4-BE49-F238E27FC236}">
                  <a16:creationId xmlns:a16="http://schemas.microsoft.com/office/drawing/2014/main" id="{18828403-16A0-E040-A7CC-C0BDAE6FDE72}"/>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15" name="Rectangle 170">
              <a:extLst>
                <a:ext uri="{FF2B5EF4-FFF2-40B4-BE49-F238E27FC236}">
                  <a16:creationId xmlns:a16="http://schemas.microsoft.com/office/drawing/2014/main" id="{949C94D0-6FCB-7A46-9A91-F16FA61DCD3B}"/>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93" name="Rectangle 51">
            <a:extLst>
              <a:ext uri="{FF2B5EF4-FFF2-40B4-BE49-F238E27FC236}">
                <a16:creationId xmlns:a16="http://schemas.microsoft.com/office/drawing/2014/main" id="{9316FEF6-0EE6-F848-A6FB-83B03D6E4743}"/>
              </a:ext>
            </a:extLst>
          </p:cNvPr>
          <p:cNvSpPr>
            <a:spLocks noChangeArrowheads="1"/>
          </p:cNvSpPr>
          <p:nvPr/>
        </p:nvSpPr>
        <p:spPr bwMode="auto">
          <a:xfrm>
            <a:off x="6175375" y="4356100"/>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14</a:t>
            </a:r>
          </a:p>
        </p:txBody>
      </p:sp>
      <p:sp>
        <p:nvSpPr>
          <p:cNvPr id="94" name="Text Box 9">
            <a:extLst>
              <a:ext uri="{FF2B5EF4-FFF2-40B4-BE49-F238E27FC236}">
                <a16:creationId xmlns:a16="http://schemas.microsoft.com/office/drawing/2014/main" id="{84C85C9B-34BF-D74D-911A-22D0D7786209}"/>
              </a:ext>
            </a:extLst>
          </p:cNvPr>
          <p:cNvSpPr txBox="1">
            <a:spLocks noChangeArrowheads="1"/>
          </p:cNvSpPr>
          <p:nvPr/>
        </p:nvSpPr>
        <p:spPr bwMode="auto">
          <a:xfrm rot="408567">
            <a:off x="7434263" y="4252913"/>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14</a:t>
            </a:r>
            <a:endParaRPr lang="en-US" altLang="en-US" sz="750" dirty="0">
              <a:solidFill>
                <a:prstClr val="black"/>
              </a:solidFill>
              <a:latin typeface="Times New Roman" panose="02020603050405020304" pitchFamily="18" charset="0"/>
            </a:endParaRPr>
          </a:p>
        </p:txBody>
      </p:sp>
      <p:sp>
        <p:nvSpPr>
          <p:cNvPr id="95" name="Rectangle 51">
            <a:extLst>
              <a:ext uri="{FF2B5EF4-FFF2-40B4-BE49-F238E27FC236}">
                <a16:creationId xmlns:a16="http://schemas.microsoft.com/office/drawing/2014/main" id="{48D63D46-4E39-F948-8AF9-6519F6BF34B6}"/>
              </a:ext>
            </a:extLst>
          </p:cNvPr>
          <p:cNvSpPr>
            <a:spLocks noChangeArrowheads="1"/>
          </p:cNvSpPr>
          <p:nvPr/>
        </p:nvSpPr>
        <p:spPr bwMode="auto">
          <a:xfrm>
            <a:off x="8228013" y="4400551"/>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14</a:t>
            </a:r>
          </a:p>
        </p:txBody>
      </p:sp>
      <p:sp>
        <p:nvSpPr>
          <p:cNvPr id="96" name="TextBox 95">
            <a:extLst>
              <a:ext uri="{FF2B5EF4-FFF2-40B4-BE49-F238E27FC236}">
                <a16:creationId xmlns:a16="http://schemas.microsoft.com/office/drawing/2014/main" id="{4A7E3CC3-C0F1-8448-8623-39F9D335D267}"/>
              </a:ext>
            </a:extLst>
          </p:cNvPr>
          <p:cNvSpPr txBox="1">
            <a:spLocks noChangeArrowheads="1"/>
          </p:cNvSpPr>
          <p:nvPr/>
        </p:nvSpPr>
        <p:spPr bwMode="auto">
          <a:xfrm>
            <a:off x="3054351" y="4989513"/>
            <a:ext cx="25447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Congestion avoidance upon ack 13</a:t>
            </a:r>
          </a:p>
        </p:txBody>
      </p:sp>
      <p:sp>
        <p:nvSpPr>
          <p:cNvPr id="97" name="TextBox 96">
            <a:extLst>
              <a:ext uri="{FF2B5EF4-FFF2-40B4-BE49-F238E27FC236}">
                <a16:creationId xmlns:a16="http://schemas.microsoft.com/office/drawing/2014/main" id="{39AEEC9B-0666-6543-8EA1-447F7E9902EB}"/>
              </a:ext>
            </a:extLst>
          </p:cNvPr>
          <p:cNvSpPr txBox="1">
            <a:spLocks noChangeArrowheads="1"/>
          </p:cNvSpPr>
          <p:nvPr/>
        </p:nvSpPr>
        <p:spPr bwMode="auto">
          <a:xfrm>
            <a:off x="3221038" y="5187951"/>
            <a:ext cx="652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grpSp>
        <p:nvGrpSpPr>
          <p:cNvPr id="98" name="Group 97">
            <a:extLst>
              <a:ext uri="{FF2B5EF4-FFF2-40B4-BE49-F238E27FC236}">
                <a16:creationId xmlns:a16="http://schemas.microsoft.com/office/drawing/2014/main" id="{F19CD7D4-D755-E04F-868D-7DA7F6E259EF}"/>
              </a:ext>
            </a:extLst>
          </p:cNvPr>
          <p:cNvGrpSpPr>
            <a:grpSpLocks/>
          </p:cNvGrpSpPr>
          <p:nvPr/>
        </p:nvGrpSpPr>
        <p:grpSpPr bwMode="auto">
          <a:xfrm>
            <a:off x="4827588" y="5570538"/>
            <a:ext cx="1109662" cy="247650"/>
            <a:chOff x="1761554" y="1821109"/>
            <a:chExt cx="1480123" cy="331188"/>
          </a:xfrm>
        </p:grpSpPr>
        <p:sp>
          <p:nvSpPr>
            <p:cNvPr id="239705" name="Rectangle 165">
              <a:extLst>
                <a:ext uri="{FF2B5EF4-FFF2-40B4-BE49-F238E27FC236}">
                  <a16:creationId xmlns:a16="http://schemas.microsoft.com/office/drawing/2014/main" id="{C9D5EC61-566B-E641-9AAF-67F80F45269B}"/>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13</a:t>
              </a:r>
            </a:p>
          </p:txBody>
        </p:sp>
        <p:sp>
          <p:nvSpPr>
            <p:cNvPr id="239706" name="Rectangle 166">
              <a:extLst>
                <a:ext uri="{FF2B5EF4-FFF2-40B4-BE49-F238E27FC236}">
                  <a16:creationId xmlns:a16="http://schemas.microsoft.com/office/drawing/2014/main" id="{BDD0E2C3-76C1-0243-8599-4345E65FF52A}"/>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14</a:t>
              </a:r>
            </a:p>
          </p:txBody>
        </p:sp>
        <p:sp>
          <p:nvSpPr>
            <p:cNvPr id="239707" name="Rectangle 168">
              <a:extLst>
                <a:ext uri="{FF2B5EF4-FFF2-40B4-BE49-F238E27FC236}">
                  <a16:creationId xmlns:a16="http://schemas.microsoft.com/office/drawing/2014/main" id="{1B37C15A-5CCC-684D-9FA2-AB55D149E66F}"/>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15</a:t>
              </a:r>
            </a:p>
          </p:txBody>
        </p:sp>
        <p:sp>
          <p:nvSpPr>
            <p:cNvPr id="239708" name="Rectangle 169">
              <a:extLst>
                <a:ext uri="{FF2B5EF4-FFF2-40B4-BE49-F238E27FC236}">
                  <a16:creationId xmlns:a16="http://schemas.microsoft.com/office/drawing/2014/main" id="{62B86933-A3FA-884F-8D0E-D34C0537CDE2}"/>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09" name="Rectangle 170">
              <a:extLst>
                <a:ext uri="{FF2B5EF4-FFF2-40B4-BE49-F238E27FC236}">
                  <a16:creationId xmlns:a16="http://schemas.microsoft.com/office/drawing/2014/main" id="{F0754C77-D32B-8640-9BB8-16D595BE9AB0}"/>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05" name="Rectangle 51">
            <a:extLst>
              <a:ext uri="{FF2B5EF4-FFF2-40B4-BE49-F238E27FC236}">
                <a16:creationId xmlns:a16="http://schemas.microsoft.com/office/drawing/2014/main" id="{93D5CBBC-9F76-234E-BBB6-9680483F5240}"/>
              </a:ext>
            </a:extLst>
          </p:cNvPr>
          <p:cNvSpPr>
            <a:spLocks noChangeArrowheads="1"/>
          </p:cNvSpPr>
          <p:nvPr/>
        </p:nvSpPr>
        <p:spPr bwMode="auto">
          <a:xfrm>
            <a:off x="6178550" y="5000626"/>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15</a:t>
            </a:r>
          </a:p>
        </p:txBody>
      </p:sp>
      <p:sp>
        <p:nvSpPr>
          <p:cNvPr id="106" name="Text Box 9">
            <a:extLst>
              <a:ext uri="{FF2B5EF4-FFF2-40B4-BE49-F238E27FC236}">
                <a16:creationId xmlns:a16="http://schemas.microsoft.com/office/drawing/2014/main" id="{0E1C665F-A35F-D94B-9BBB-82654683ABEA}"/>
              </a:ext>
            </a:extLst>
          </p:cNvPr>
          <p:cNvSpPr txBox="1">
            <a:spLocks noChangeArrowheads="1"/>
          </p:cNvSpPr>
          <p:nvPr/>
        </p:nvSpPr>
        <p:spPr bwMode="auto">
          <a:xfrm rot="20851271">
            <a:off x="6437313" y="4622800"/>
            <a:ext cx="5588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Ack13</a:t>
            </a:r>
            <a:endParaRPr lang="en-US" altLang="en-US" sz="750" dirty="0">
              <a:solidFill>
                <a:prstClr val="black"/>
              </a:solidFill>
              <a:latin typeface="Times New Roman" panose="02020603050405020304" pitchFamily="18" charset="0"/>
            </a:endParaRPr>
          </a:p>
        </p:txBody>
      </p:sp>
      <p:sp>
        <p:nvSpPr>
          <p:cNvPr id="107" name="TextBox 106">
            <a:extLst>
              <a:ext uri="{FF2B5EF4-FFF2-40B4-BE49-F238E27FC236}">
                <a16:creationId xmlns:a16="http://schemas.microsoft.com/office/drawing/2014/main" id="{A971BCAE-1D07-2D4A-87B2-52EA9F207750}"/>
              </a:ext>
            </a:extLst>
          </p:cNvPr>
          <p:cNvSpPr txBox="1">
            <a:spLocks noChangeArrowheads="1"/>
          </p:cNvSpPr>
          <p:nvPr/>
        </p:nvSpPr>
        <p:spPr bwMode="auto">
          <a:xfrm>
            <a:off x="3970339" y="5184776"/>
            <a:ext cx="1462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 3 + 3/3=4</a:t>
            </a:r>
          </a:p>
        </p:txBody>
      </p:sp>
      <p:sp>
        <p:nvSpPr>
          <p:cNvPr id="108" name="Rectangle 168">
            <a:extLst>
              <a:ext uri="{FF2B5EF4-FFF2-40B4-BE49-F238E27FC236}">
                <a16:creationId xmlns:a16="http://schemas.microsoft.com/office/drawing/2014/main" id="{5060CE53-7F4F-D84F-A343-E7165E164283}"/>
              </a:ext>
            </a:extLst>
          </p:cNvPr>
          <p:cNvSpPr>
            <a:spLocks noChangeArrowheads="1"/>
          </p:cNvSpPr>
          <p:nvPr/>
        </p:nvSpPr>
        <p:spPr bwMode="auto">
          <a:xfrm>
            <a:off x="5381625" y="5572125"/>
            <a:ext cx="185738" cy="247650"/>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16</a:t>
            </a:r>
          </a:p>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109" name="TextBox 108">
            <a:extLst>
              <a:ext uri="{FF2B5EF4-FFF2-40B4-BE49-F238E27FC236}">
                <a16:creationId xmlns:a16="http://schemas.microsoft.com/office/drawing/2014/main" id="{9AA35742-28A8-D744-BA2E-7C331DAEA1E9}"/>
              </a:ext>
            </a:extLst>
          </p:cNvPr>
          <p:cNvSpPr txBox="1">
            <a:spLocks noChangeArrowheads="1"/>
          </p:cNvSpPr>
          <p:nvPr/>
        </p:nvSpPr>
        <p:spPr bwMode="auto">
          <a:xfrm>
            <a:off x="4184651" y="5343526"/>
            <a:ext cx="15605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Send packets 15, 16</a:t>
            </a:r>
          </a:p>
        </p:txBody>
      </p:sp>
      <p:sp>
        <p:nvSpPr>
          <p:cNvPr id="110" name="Rectangle 51">
            <a:extLst>
              <a:ext uri="{FF2B5EF4-FFF2-40B4-BE49-F238E27FC236}">
                <a16:creationId xmlns:a16="http://schemas.microsoft.com/office/drawing/2014/main" id="{14185AFF-EBE3-EC41-9FB4-5585DD52C5E5}"/>
              </a:ext>
            </a:extLst>
          </p:cNvPr>
          <p:cNvSpPr>
            <a:spLocks noChangeArrowheads="1"/>
          </p:cNvSpPr>
          <p:nvPr/>
        </p:nvSpPr>
        <p:spPr bwMode="auto">
          <a:xfrm>
            <a:off x="6172200" y="5167314"/>
            <a:ext cx="160338"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16</a:t>
            </a:r>
          </a:p>
        </p:txBody>
      </p:sp>
      <p:sp>
        <p:nvSpPr>
          <p:cNvPr id="111" name="Rectangle 51">
            <a:extLst>
              <a:ext uri="{FF2B5EF4-FFF2-40B4-BE49-F238E27FC236}">
                <a16:creationId xmlns:a16="http://schemas.microsoft.com/office/drawing/2014/main" id="{71DB3E76-6736-8447-B3E8-EA39FE546CA0}"/>
              </a:ext>
            </a:extLst>
          </p:cNvPr>
          <p:cNvSpPr>
            <a:spLocks noChangeArrowheads="1"/>
          </p:cNvSpPr>
          <p:nvPr/>
        </p:nvSpPr>
        <p:spPr bwMode="auto">
          <a:xfrm>
            <a:off x="8221663" y="5114926"/>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15</a:t>
            </a:r>
          </a:p>
        </p:txBody>
      </p:sp>
      <p:sp>
        <p:nvSpPr>
          <p:cNvPr id="112" name="Rectangle 51">
            <a:extLst>
              <a:ext uri="{FF2B5EF4-FFF2-40B4-BE49-F238E27FC236}">
                <a16:creationId xmlns:a16="http://schemas.microsoft.com/office/drawing/2014/main" id="{AE0C0FD6-BAAB-984E-9D90-C22196486594}"/>
              </a:ext>
            </a:extLst>
          </p:cNvPr>
          <p:cNvSpPr>
            <a:spLocks noChangeArrowheads="1"/>
          </p:cNvSpPr>
          <p:nvPr/>
        </p:nvSpPr>
        <p:spPr bwMode="auto">
          <a:xfrm>
            <a:off x="8215314" y="528161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16</a:t>
            </a:r>
          </a:p>
        </p:txBody>
      </p:sp>
      <p:sp>
        <p:nvSpPr>
          <p:cNvPr id="113" name="Text Box 9">
            <a:extLst>
              <a:ext uri="{FF2B5EF4-FFF2-40B4-BE49-F238E27FC236}">
                <a16:creationId xmlns:a16="http://schemas.microsoft.com/office/drawing/2014/main" id="{7E498B35-F06D-2A4C-BE9F-8F81E05B5BC6}"/>
              </a:ext>
            </a:extLst>
          </p:cNvPr>
          <p:cNvSpPr txBox="1">
            <a:spLocks noChangeArrowheads="1"/>
          </p:cNvSpPr>
          <p:nvPr/>
        </p:nvSpPr>
        <p:spPr bwMode="auto">
          <a:xfrm rot="408567">
            <a:off x="7385050" y="496728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15</a:t>
            </a:r>
            <a:endParaRPr lang="en-US" altLang="en-US" sz="750" dirty="0">
              <a:solidFill>
                <a:prstClr val="black"/>
              </a:solidFill>
              <a:latin typeface="Times New Roman" panose="02020603050405020304" pitchFamily="18" charset="0"/>
            </a:endParaRPr>
          </a:p>
        </p:txBody>
      </p:sp>
      <p:sp>
        <p:nvSpPr>
          <p:cNvPr id="114" name="Text Box 9">
            <a:extLst>
              <a:ext uri="{FF2B5EF4-FFF2-40B4-BE49-F238E27FC236}">
                <a16:creationId xmlns:a16="http://schemas.microsoft.com/office/drawing/2014/main" id="{7C3266D9-AC63-9E4B-9105-3EC6AA2FB260}"/>
              </a:ext>
            </a:extLst>
          </p:cNvPr>
          <p:cNvSpPr txBox="1">
            <a:spLocks noChangeArrowheads="1"/>
          </p:cNvSpPr>
          <p:nvPr/>
        </p:nvSpPr>
        <p:spPr bwMode="auto">
          <a:xfrm rot="408567">
            <a:off x="7377113" y="516413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16</a:t>
            </a:r>
            <a:endParaRPr lang="en-US" altLang="en-US" sz="750" dirty="0">
              <a:solidFill>
                <a:prstClr val="black"/>
              </a:solidFill>
              <a:latin typeface="Times New Roman" panose="02020603050405020304" pitchFamily="18" charset="0"/>
            </a:endParaRPr>
          </a:p>
        </p:txBody>
      </p:sp>
      <p:sp>
        <p:nvSpPr>
          <p:cNvPr id="115" name="Line 23">
            <a:extLst>
              <a:ext uri="{FF2B5EF4-FFF2-40B4-BE49-F238E27FC236}">
                <a16:creationId xmlns:a16="http://schemas.microsoft.com/office/drawing/2014/main" id="{D96F8E14-ACA7-414F-8082-C8105E279E64}"/>
              </a:ext>
            </a:extLst>
          </p:cNvPr>
          <p:cNvSpPr>
            <a:spLocks noChangeShapeType="1"/>
          </p:cNvSpPr>
          <p:nvPr/>
        </p:nvSpPr>
        <p:spPr bwMode="auto">
          <a:xfrm flipV="1">
            <a:off x="6846888" y="4508500"/>
            <a:ext cx="1344612" cy="14033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16" name="Text Box 9">
            <a:extLst>
              <a:ext uri="{FF2B5EF4-FFF2-40B4-BE49-F238E27FC236}">
                <a16:creationId xmlns:a16="http://schemas.microsoft.com/office/drawing/2014/main" id="{C25FDCFA-0130-1D4F-8F4A-75A1AEF7BC64}"/>
              </a:ext>
            </a:extLst>
          </p:cNvPr>
          <p:cNvSpPr txBox="1">
            <a:spLocks noChangeArrowheads="1"/>
          </p:cNvSpPr>
          <p:nvPr/>
        </p:nvSpPr>
        <p:spPr bwMode="auto">
          <a:xfrm rot="20851271">
            <a:off x="6415088" y="5318125"/>
            <a:ext cx="5572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Ack14</a:t>
            </a:r>
            <a:endParaRPr lang="en-US" altLang="en-US" sz="750" dirty="0">
              <a:solidFill>
                <a:prstClr val="black"/>
              </a:solidFill>
              <a:latin typeface="Times New Roman" panose="02020603050405020304" pitchFamily="18" charset="0"/>
            </a:endParaRPr>
          </a:p>
        </p:txBody>
      </p:sp>
      <p:sp>
        <p:nvSpPr>
          <p:cNvPr id="117" name="Text Box 9">
            <a:extLst>
              <a:ext uri="{FF2B5EF4-FFF2-40B4-BE49-F238E27FC236}">
                <a16:creationId xmlns:a16="http://schemas.microsoft.com/office/drawing/2014/main" id="{CFFB3E77-5615-9F42-AC8A-2F4FD1CC4752}"/>
              </a:ext>
            </a:extLst>
          </p:cNvPr>
          <p:cNvSpPr txBox="1">
            <a:spLocks noChangeArrowheads="1"/>
          </p:cNvSpPr>
          <p:nvPr/>
        </p:nvSpPr>
        <p:spPr bwMode="auto">
          <a:xfrm rot="20851271">
            <a:off x="6769101" y="5484813"/>
            <a:ext cx="5572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Ack15</a:t>
            </a:r>
            <a:endParaRPr lang="en-US" altLang="en-US" sz="750" dirty="0">
              <a:solidFill>
                <a:prstClr val="black"/>
              </a:solidFill>
              <a:latin typeface="Times New Roman" panose="02020603050405020304" pitchFamily="18" charset="0"/>
            </a:endParaRPr>
          </a:p>
        </p:txBody>
      </p:sp>
      <p:sp>
        <p:nvSpPr>
          <p:cNvPr id="118" name="Line 23">
            <a:extLst>
              <a:ext uri="{FF2B5EF4-FFF2-40B4-BE49-F238E27FC236}">
                <a16:creationId xmlns:a16="http://schemas.microsoft.com/office/drawing/2014/main" id="{EAC4E944-133B-1349-A801-4788A9238625}"/>
              </a:ext>
            </a:extLst>
          </p:cNvPr>
          <p:cNvSpPr>
            <a:spLocks noChangeShapeType="1"/>
          </p:cNvSpPr>
          <p:nvPr/>
        </p:nvSpPr>
        <p:spPr bwMode="auto">
          <a:xfrm flipV="1">
            <a:off x="7597776" y="5353050"/>
            <a:ext cx="671513" cy="579438"/>
          </a:xfrm>
          <a:prstGeom prst="line">
            <a:avLst/>
          </a:prstGeom>
          <a:noFill/>
          <a:ln w="28575">
            <a:solidFill>
              <a:srgbClr val="0432FF"/>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19" name="Text Box 9">
            <a:extLst>
              <a:ext uri="{FF2B5EF4-FFF2-40B4-BE49-F238E27FC236}">
                <a16:creationId xmlns:a16="http://schemas.microsoft.com/office/drawing/2014/main" id="{499214FC-F76E-9E48-9D22-7D5E8EA2A499}"/>
              </a:ext>
            </a:extLst>
          </p:cNvPr>
          <p:cNvSpPr txBox="1">
            <a:spLocks noChangeArrowheads="1"/>
          </p:cNvSpPr>
          <p:nvPr/>
        </p:nvSpPr>
        <p:spPr bwMode="auto">
          <a:xfrm rot="20851271">
            <a:off x="7559675" y="5599113"/>
            <a:ext cx="5588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Ack17</a:t>
            </a:r>
            <a:endParaRPr lang="en-US" altLang="en-US" sz="750" dirty="0">
              <a:solidFill>
                <a:srgbClr val="0432FF"/>
              </a:solidFill>
              <a:latin typeface="Times New Roman" panose="02020603050405020304" pitchFamily="18" charset="0"/>
            </a:endParaRPr>
          </a:p>
        </p:txBody>
      </p:sp>
      <p:sp>
        <p:nvSpPr>
          <p:cNvPr id="239693" name="Rectangle 51">
            <a:extLst>
              <a:ext uri="{FF2B5EF4-FFF2-40B4-BE49-F238E27FC236}">
                <a16:creationId xmlns:a16="http://schemas.microsoft.com/office/drawing/2014/main" id="{32C48086-35DC-7343-A450-11684A90CEC3}"/>
              </a:ext>
            </a:extLst>
          </p:cNvPr>
          <p:cNvSpPr>
            <a:spLocks noChangeArrowheads="1"/>
          </p:cNvSpPr>
          <p:nvPr/>
        </p:nvSpPr>
        <p:spPr bwMode="auto">
          <a:xfrm>
            <a:off x="6186489" y="1263650"/>
            <a:ext cx="160337"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239694" name="TextBox 121">
            <a:extLst>
              <a:ext uri="{FF2B5EF4-FFF2-40B4-BE49-F238E27FC236}">
                <a16:creationId xmlns:a16="http://schemas.microsoft.com/office/drawing/2014/main" id="{7FEF7BB7-8076-7945-921F-37708BB27D45}"/>
              </a:ext>
            </a:extLst>
          </p:cNvPr>
          <p:cNvSpPr txBox="1">
            <a:spLocks noChangeArrowheads="1"/>
          </p:cNvSpPr>
          <p:nvPr/>
        </p:nvSpPr>
        <p:spPr bwMode="auto">
          <a:xfrm>
            <a:off x="2703514" y="1019176"/>
            <a:ext cx="36782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recovery w/ additional dup ACK (upon 4</a:t>
            </a:r>
            <a:r>
              <a:rPr lang="en-US" altLang="en-US" sz="1200" baseline="30000">
                <a:solidFill>
                  <a:srgbClr val="0432FF"/>
                </a:solidFill>
                <a:latin typeface="Tahoma" panose="020B0604030504040204" pitchFamily="34" charset="0"/>
              </a:rPr>
              <a:t>th</a:t>
            </a:r>
            <a:r>
              <a:rPr lang="en-US" altLang="en-US" sz="1200">
                <a:solidFill>
                  <a:srgbClr val="0432FF"/>
                </a:solidFill>
                <a:latin typeface="Tahoma" panose="020B0604030504040204" pitchFamily="34" charset="0"/>
              </a:rPr>
              <a:t> dup)</a:t>
            </a:r>
          </a:p>
        </p:txBody>
      </p:sp>
      <p:sp>
        <p:nvSpPr>
          <p:cNvPr id="239695" name="TextBox 122">
            <a:extLst>
              <a:ext uri="{FF2B5EF4-FFF2-40B4-BE49-F238E27FC236}">
                <a16:creationId xmlns:a16="http://schemas.microsoft.com/office/drawing/2014/main" id="{C86CF228-5FAD-0847-ADC5-5A5072CA0B7B}"/>
              </a:ext>
            </a:extLst>
          </p:cNvPr>
          <p:cNvSpPr txBox="1">
            <a:spLocks noChangeArrowheads="1"/>
          </p:cNvSpPr>
          <p:nvPr/>
        </p:nvSpPr>
        <p:spPr bwMode="auto">
          <a:xfrm>
            <a:off x="3232150" y="1192213"/>
            <a:ext cx="28511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FF0000"/>
                </a:solidFill>
                <a:latin typeface="Tahoma" panose="020B0604030504040204" pitchFamily="34" charset="0"/>
              </a:rPr>
              <a:t>ssh = 2, cwnd = 5 +1 =6; send pkt 10</a:t>
            </a:r>
          </a:p>
        </p:txBody>
      </p:sp>
      <p:grpSp>
        <p:nvGrpSpPr>
          <p:cNvPr id="239696" name="Group 123">
            <a:extLst>
              <a:ext uri="{FF2B5EF4-FFF2-40B4-BE49-F238E27FC236}">
                <a16:creationId xmlns:a16="http://schemas.microsoft.com/office/drawing/2014/main" id="{8D59EE0E-46B4-2A42-B9B6-C06F525A36FB}"/>
              </a:ext>
            </a:extLst>
          </p:cNvPr>
          <p:cNvGrpSpPr>
            <a:grpSpLocks/>
          </p:cNvGrpSpPr>
          <p:nvPr/>
        </p:nvGrpSpPr>
        <p:grpSpPr bwMode="auto">
          <a:xfrm>
            <a:off x="4483101" y="1395413"/>
            <a:ext cx="1109663" cy="247650"/>
            <a:chOff x="1761554" y="1821109"/>
            <a:chExt cx="1480123" cy="331188"/>
          </a:xfrm>
        </p:grpSpPr>
        <p:sp>
          <p:nvSpPr>
            <p:cNvPr id="239699" name="Rectangle 122">
              <a:extLst>
                <a:ext uri="{FF2B5EF4-FFF2-40B4-BE49-F238E27FC236}">
                  <a16:creationId xmlns:a16="http://schemas.microsoft.com/office/drawing/2014/main" id="{606291DC-4067-7A40-B066-867A4EF63030}"/>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9700" name="Rectangle 123">
              <a:extLst>
                <a:ext uri="{FF2B5EF4-FFF2-40B4-BE49-F238E27FC236}">
                  <a16:creationId xmlns:a16="http://schemas.microsoft.com/office/drawing/2014/main" id="{BFBA94D8-4B59-5942-94B0-03F5CCC763D1}"/>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9701" name="Rectangle 124">
              <a:extLst>
                <a:ext uri="{FF2B5EF4-FFF2-40B4-BE49-F238E27FC236}">
                  <a16:creationId xmlns:a16="http://schemas.microsoft.com/office/drawing/2014/main" id="{25AF994B-1C50-DE44-9CAD-0BFBA0DC13E3}"/>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9702" name="Rectangle 125">
              <a:extLst>
                <a:ext uri="{FF2B5EF4-FFF2-40B4-BE49-F238E27FC236}">
                  <a16:creationId xmlns:a16="http://schemas.microsoft.com/office/drawing/2014/main" id="{07694DB1-5587-4643-AA48-66046804453F}"/>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9703" name="Rectangle 126">
              <a:extLst>
                <a:ext uri="{FF2B5EF4-FFF2-40B4-BE49-F238E27FC236}">
                  <a16:creationId xmlns:a16="http://schemas.microsoft.com/office/drawing/2014/main" id="{484E5F39-A169-C942-BCAC-2FAD8F40F177}"/>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9704" name="Rectangle 127">
              <a:extLst>
                <a:ext uri="{FF2B5EF4-FFF2-40B4-BE49-F238E27FC236}">
                  <a16:creationId xmlns:a16="http://schemas.microsoft.com/office/drawing/2014/main" id="{919D3599-F394-344B-AB09-6B78C6F0FC45}"/>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133" name="Line 14">
            <a:extLst>
              <a:ext uri="{FF2B5EF4-FFF2-40B4-BE49-F238E27FC236}">
                <a16:creationId xmlns:a16="http://schemas.microsoft.com/office/drawing/2014/main" id="{4B1784E7-010C-4142-914B-13C3DCD23562}"/>
              </a:ext>
            </a:extLst>
          </p:cNvPr>
          <p:cNvSpPr>
            <a:spLocks noChangeShapeType="1"/>
          </p:cNvSpPr>
          <p:nvPr/>
        </p:nvSpPr>
        <p:spPr bwMode="auto">
          <a:xfrm>
            <a:off x="2609851" y="4370388"/>
            <a:ext cx="3838575" cy="1111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9" name="Line 14">
            <a:extLst>
              <a:ext uri="{FF2B5EF4-FFF2-40B4-BE49-F238E27FC236}">
                <a16:creationId xmlns:a16="http://schemas.microsoft.com/office/drawing/2014/main" id="{607D1319-118C-454D-9559-EA7E349C3531}"/>
              </a:ext>
            </a:extLst>
          </p:cNvPr>
          <p:cNvSpPr>
            <a:spLocks noChangeShapeType="1"/>
          </p:cNvSpPr>
          <p:nvPr/>
        </p:nvSpPr>
        <p:spPr bwMode="auto">
          <a:xfrm>
            <a:off x="2681289" y="5095876"/>
            <a:ext cx="3838575"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 name="Slide Number Placeholder 2">
            <a:extLst>
              <a:ext uri="{FF2B5EF4-FFF2-40B4-BE49-F238E27FC236}">
                <a16:creationId xmlns:a16="http://schemas.microsoft.com/office/drawing/2014/main" id="{B996DBFB-619B-D993-21CF-D1EBF79E354D}"/>
              </a:ext>
            </a:extLst>
          </p:cNvPr>
          <p:cNvSpPr txBox="1">
            <a:spLocks/>
          </p:cNvSpPr>
          <p:nvPr/>
        </p:nvSpPr>
        <p:spPr>
          <a:xfrm>
            <a:off x="10395273"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181</a:t>
            </a:fld>
            <a:endParaRPr lang="en-US" sz="11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4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4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4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0"/>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3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3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63"/>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16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64"/>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65"/>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7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8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84"/>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15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59"/>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76"/>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6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1"/>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133"/>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73"/>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81"/>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85"/>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86"/>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93"/>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87"/>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9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82"/>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161"/>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0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39"/>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96"/>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7"/>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98"/>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105"/>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0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8"/>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09"/>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10"/>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186"/>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13"/>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18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83"/>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9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11"/>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12"/>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162"/>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16"/>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115"/>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17"/>
                                        </p:tgtEl>
                                        <p:attrNameLst>
                                          <p:attrName>style.visibility</p:attrName>
                                        </p:attrNameLst>
                                      </p:cBhvr>
                                      <p:to>
                                        <p:strVal val="visible"/>
                                      </p:to>
                                    </p:set>
                                  </p:childTnLst>
                                </p:cTn>
                              </p:par>
                              <p:par>
                                <p:cTn id="153" presetID="1" presetClass="entr" presetSubtype="0" fill="hold" nodeType="withEffect">
                                  <p:stCondLst>
                                    <p:cond delay="0"/>
                                  </p:stCondLst>
                                  <p:childTnLst>
                                    <p:set>
                                      <p:cBhvr>
                                        <p:cTn id="154" dur="1" fill="hold">
                                          <p:stCondLst>
                                            <p:cond delay="0"/>
                                          </p:stCondLst>
                                        </p:cTn>
                                        <p:tgtEl>
                                          <p:spTgt spid="192"/>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193"/>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119"/>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1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121" grpId="0"/>
      <p:bldP spid="136" grpId="0"/>
      <p:bldP spid="137" grpId="0"/>
      <p:bldP spid="146" grpId="0"/>
      <p:bldP spid="147" grpId="0"/>
      <p:bldP spid="155" grpId="0"/>
      <p:bldP spid="157" grpId="0"/>
      <p:bldP spid="159" grpId="0"/>
      <p:bldP spid="164" grpId="0"/>
      <p:bldP spid="173" grpId="0"/>
      <p:bldP spid="193" grpId="0"/>
      <p:bldP spid="74" grpId="0" animBg="1"/>
      <p:bldP spid="75" grpId="0" animBg="1"/>
      <p:bldP spid="76" grpId="0" animBg="1"/>
      <p:bldP spid="77" grpId="0" animBg="1"/>
      <p:bldP spid="78" grpId="0"/>
      <p:bldP spid="79" grpId="0"/>
      <p:bldP spid="80" grpId="0" animBg="1"/>
      <p:bldP spid="81" grpId="0" animBg="1"/>
      <p:bldP spid="82" grpId="0" animBg="1"/>
      <p:bldP spid="83" grpId="0" animBg="1"/>
      <p:bldP spid="84" grpId="0"/>
      <p:bldP spid="85" grpId="0"/>
      <p:bldP spid="93" grpId="0" animBg="1"/>
      <p:bldP spid="94" grpId="0"/>
      <p:bldP spid="95" grpId="0" animBg="1"/>
      <p:bldP spid="96" grpId="0"/>
      <p:bldP spid="97" grpId="0"/>
      <p:bldP spid="105" grpId="0" animBg="1"/>
      <p:bldP spid="106" grpId="0"/>
      <p:bldP spid="107" grpId="0"/>
      <p:bldP spid="108" grpId="0" animBg="1"/>
      <p:bldP spid="109" grpId="0"/>
      <p:bldP spid="110" grpId="0" animBg="1"/>
      <p:bldP spid="111" grpId="0" animBg="1"/>
      <p:bldP spid="112" grpId="0" animBg="1"/>
      <p:bldP spid="113" grpId="0"/>
      <p:bldP spid="114" grpId="0"/>
      <p:bldP spid="116" grpId="0"/>
      <p:bldP spid="117" grpId="0"/>
      <p:bldP spid="119" grpId="0"/>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0641" name="Title 1">
            <a:extLst>
              <a:ext uri="{FF2B5EF4-FFF2-40B4-BE49-F238E27FC236}">
                <a16:creationId xmlns:a16="http://schemas.microsoft.com/office/drawing/2014/main" id="{BB5AB8CB-638D-7541-B829-D1339787EC24}"/>
              </a:ext>
            </a:extLst>
          </p:cNvPr>
          <p:cNvSpPr>
            <a:spLocks noGrp="1" noChangeArrowheads="1"/>
          </p:cNvSpPr>
          <p:nvPr>
            <p:ph type="title"/>
          </p:nvPr>
        </p:nvSpPr>
        <p:spPr>
          <a:xfrm>
            <a:off x="2057400" y="228600"/>
            <a:ext cx="8610600" cy="1143000"/>
          </a:xfrm>
        </p:spPr>
        <p:txBody>
          <a:bodyPr>
            <a:noAutofit/>
          </a:bodyPr>
          <a:lstStyle/>
          <a:p>
            <a:r>
              <a:rPr lang="en-US" altLang="en-US" dirty="0">
                <a:ea typeface="ＭＳ Ｐゴシック" panose="020B0600070205080204" pitchFamily="34" charset="-128"/>
              </a:rPr>
              <a:t>Practice: </a:t>
            </a:r>
            <a:br>
              <a:rPr lang="en-US" altLang="en-US" dirty="0">
                <a:ea typeface="ＭＳ Ｐゴシック" panose="020B0600070205080204" pitchFamily="34" charset="-128"/>
              </a:rPr>
            </a:br>
            <a:r>
              <a:rPr lang="en-US" altLang="en-US" dirty="0">
                <a:ea typeface="ＭＳ Ｐゴシック" panose="020B0600070205080204" pitchFamily="34" charset="-128"/>
              </a:rPr>
              <a:t>TCP Congestion Window Trace</a:t>
            </a:r>
          </a:p>
        </p:txBody>
      </p:sp>
      <p:pic>
        <p:nvPicPr>
          <p:cNvPr id="240642" name="Picture 7">
            <a:extLst>
              <a:ext uri="{FF2B5EF4-FFF2-40B4-BE49-F238E27FC236}">
                <a16:creationId xmlns:a16="http://schemas.microsoft.com/office/drawing/2014/main" id="{719A15CC-8E44-524C-889B-FC1DCF12DC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5076" y="1790701"/>
            <a:ext cx="7134225" cy="406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2">
            <a:extLst>
              <a:ext uri="{FF2B5EF4-FFF2-40B4-BE49-F238E27FC236}">
                <a16:creationId xmlns:a16="http://schemas.microsoft.com/office/drawing/2014/main" id="{474E52DE-0BC0-F993-0C82-BCD57EAB521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182</a:t>
            </a:fld>
            <a:endParaRPr lang="en-US" dirty="0"/>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increases its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dirty="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183</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increases its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184</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185</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186</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187</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188</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189</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
        <p:nvSpPr>
          <p:cNvPr id="138" name="Rectangle 44">
            <a:extLst>
              <a:ext uri="{FF2B5EF4-FFF2-40B4-BE49-F238E27FC236}">
                <a16:creationId xmlns:a16="http://schemas.microsoft.com/office/drawing/2014/main" id="{E4FB09F6-4D90-9944-956D-25B59CB77E40}"/>
              </a:ext>
            </a:extLst>
          </p:cNvPr>
          <p:cNvSpPr txBox="1">
            <a:spLocks noChangeArrowheads="1"/>
          </p:cNvSpPr>
          <p:nvPr/>
        </p:nvSpPr>
        <p:spPr bwMode="auto">
          <a:xfrm>
            <a:off x="4598987" y="1387147"/>
            <a:ext cx="4217987" cy="725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32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serverSocket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 new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endParaRP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a:ln>
                  <a:noFill/>
                </a:ln>
                <a:solidFill>
                  <a:srgbClr val="CC0000"/>
                </a:solidFill>
                <a:effectLst/>
                <a:uLnTx/>
                <a:uFillTx/>
                <a:latin typeface="Courier New" charset="0"/>
                <a:ea typeface="ＭＳ Ｐゴシック" charset="0"/>
                <a:cs typeface="+mn-cs"/>
              </a:rPr>
              <a:t>6428</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a:t>
            </a: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40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3" name="Rectangle 173">
            <a:extLst>
              <a:ext uri="{FF2B5EF4-FFF2-40B4-BE49-F238E27FC236}">
                <a16:creationId xmlns:a16="http://schemas.microsoft.com/office/drawing/2014/main" id="{ACF402A0-C6AF-8D4B-9459-C028398F8678}"/>
              </a:ext>
            </a:extLst>
          </p:cNvPr>
          <p:cNvSpPr>
            <a:spLocks noChangeArrowheads="1"/>
          </p:cNvSpPr>
          <p:nvPr/>
        </p:nvSpPr>
        <p:spPr bwMode="auto">
          <a:xfrm>
            <a:off x="7968800" y="2094763"/>
            <a:ext cx="4189623" cy="655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mySocket1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5775</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496329" y="2088579"/>
            <a:ext cx="3755375" cy="655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mySocket2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9157</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40818" y="5790626"/>
            <a:ext cx="1644650" cy="652463"/>
            <a:chOff x="1318" y="3697"/>
            <a:chExt cx="1036" cy="411"/>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18" y="3822"/>
              <a:ext cx="99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3" y="4914326"/>
            <a:ext cx="1692275" cy="652463"/>
            <a:chOff x="2741" y="3750"/>
            <a:chExt cx="1066" cy="411"/>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99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6746080" y="4914330"/>
            <a:ext cx="1658936" cy="657226"/>
            <a:chOff x="1309" y="3697"/>
            <a:chExt cx="1045" cy="414"/>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port: 5775</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4" y="5768405"/>
            <a:ext cx="1706561" cy="657226"/>
            <a:chOff x="2741" y="3750"/>
            <a:chExt cx="1075" cy="414"/>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port: 6428</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a:t>
            </a:fld>
            <a:endParaRPr lang="en-US" dirty="0"/>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nodeType="withEffect">
                                  <p:stCondLst>
                                    <p:cond delay="0"/>
                                  </p:stCondLst>
                                  <p:childTnLst>
                                    <p:set>
                                      <p:cBhvr>
                                        <p:cTn id="17" dur="1" fill="hold">
                                          <p:stCondLst>
                                            <p:cond delay="0"/>
                                          </p:stCondLst>
                                        </p:cTn>
                                        <p:tgtEl>
                                          <p:spTgt spid="193">
                                            <p:txEl>
                                              <p:pRg st="0" end="0"/>
                                            </p:txEl>
                                          </p:spTgt>
                                        </p:tgtEl>
                                        <p:attrNameLst>
                                          <p:attrName>style.visibility</p:attrName>
                                        </p:attrNameLst>
                                      </p:cBhvr>
                                      <p:to>
                                        <p:strVal val="visible"/>
                                      </p:to>
                                    </p:set>
                                    <p:animEffect transition="in" filter="dissolve">
                                      <p:cBhvr>
                                        <p:cTn id="18" dur="500"/>
                                        <p:tgtEl>
                                          <p:spTgt spid="1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38">
                                            <p:txEl>
                                              <p:pRg st="0" end="0"/>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38">
                                            <p:txEl>
                                              <p:pRg st="1" end="1"/>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95"/>
                                        </p:tgtEl>
                                        <p:attrNameLst>
                                          <p:attrName>style.visibility</p:attrName>
                                        </p:attrNameLst>
                                      </p:cBhvr>
                                      <p:to>
                                        <p:strVal val="visible"/>
                                      </p:to>
                                    </p:set>
                                    <p:animEffect transition="in" filter="wipe(up)">
                                      <p:cBhvr>
                                        <p:cTn id="32" dur="500"/>
                                        <p:tgtEl>
                                          <p:spTgt spid="195"/>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97"/>
                                        </p:tgtEl>
                                        <p:attrNameLst>
                                          <p:attrName>style.visibility</p:attrName>
                                        </p:attrNameLst>
                                      </p:cBhvr>
                                      <p:to>
                                        <p:strVal val="visible"/>
                                      </p:to>
                                    </p:set>
                                    <p:animEffect transition="in" filter="wipe(left)">
                                      <p:cBhvr>
                                        <p:cTn id="36" dur="500"/>
                                        <p:tgtEl>
                                          <p:spTgt spid="197"/>
                                        </p:tgtEl>
                                      </p:cBhvr>
                                    </p:animEffect>
                                  </p:childTnLst>
                                </p:cTn>
                              </p:par>
                              <p:par>
                                <p:cTn id="37" presetID="22" presetClass="entr" presetSubtype="8"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Effect transition="in" filter="wipe(down)">
                                      <p:cBhvr>
                                        <p:cTn id="43" dur="500"/>
                                        <p:tgtEl>
                                          <p:spTgt spid="19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98"/>
                                        </p:tgtEl>
                                        <p:attrNameLst>
                                          <p:attrName>style.visibility</p:attrName>
                                        </p:attrNameLst>
                                      </p:cBhvr>
                                      <p:to>
                                        <p:strVal val="visible"/>
                                      </p:to>
                                    </p:set>
                                    <p:animEffect transition="in" filter="wipe(up)">
                                      <p:cBhvr>
                                        <p:cTn id="48" dur="500"/>
                                        <p:tgtEl>
                                          <p:spTgt spid="198"/>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99"/>
                                        </p:tgtEl>
                                        <p:attrNameLst>
                                          <p:attrName>style.visibility</p:attrName>
                                        </p:attrNameLst>
                                      </p:cBhvr>
                                      <p:to>
                                        <p:strVal val="visible"/>
                                      </p:to>
                                    </p:set>
                                    <p:animEffect transition="in" filter="wipe(right)">
                                      <p:cBhvr>
                                        <p:cTn id="52" dur="500"/>
                                        <p:tgtEl>
                                          <p:spTgt spid="199"/>
                                        </p:tgtEl>
                                      </p:cBhvr>
                                    </p:animEffect>
                                  </p:childTnLst>
                                </p:cTn>
                              </p:par>
                              <p:par>
                                <p:cTn id="53" presetID="22" presetClass="entr" presetSubtype="2" fill="hold" nodeType="withEffect">
                                  <p:stCondLst>
                                    <p:cond delay="0"/>
                                  </p:stCondLst>
                                  <p:childTnLst>
                                    <p:set>
                                      <p:cBhvr>
                                        <p:cTn id="54" dur="1" fill="hold">
                                          <p:stCondLst>
                                            <p:cond delay="0"/>
                                          </p:stCondLst>
                                        </p:cTn>
                                        <p:tgtEl>
                                          <p:spTgt spid="211"/>
                                        </p:tgtEl>
                                        <p:attrNameLst>
                                          <p:attrName>style.visibility</p:attrName>
                                        </p:attrNameLst>
                                      </p:cBhvr>
                                      <p:to>
                                        <p:strVal val="visible"/>
                                      </p:to>
                                    </p:set>
                                    <p:animEffect transition="in" filter="wipe(right)">
                                      <p:cBhvr>
                                        <p:cTn id="55" dur="500"/>
                                        <p:tgtEl>
                                          <p:spTgt spid="211"/>
                                        </p:tgtEl>
                                      </p:cBhvr>
                                    </p:animEffect>
                                  </p:childTnLst>
                                </p:cTn>
                              </p:par>
                            </p:childTnLst>
                          </p:cTn>
                        </p:par>
                        <p:par>
                          <p:cTn id="56" fill="hold">
                            <p:stCondLst>
                              <p:cond delay="1000"/>
                            </p:stCondLst>
                            <p:childTnLst>
                              <p:par>
                                <p:cTn id="57" presetID="22" presetClass="entr" presetSubtype="4" fill="hold" nodeType="afterEffect">
                                  <p:stCondLst>
                                    <p:cond delay="0"/>
                                  </p:stCondLst>
                                  <p:childTnLst>
                                    <p:set>
                                      <p:cBhvr>
                                        <p:cTn id="58" dur="1" fill="hold">
                                          <p:stCondLst>
                                            <p:cond delay="0"/>
                                          </p:stCondLst>
                                        </p:cTn>
                                        <p:tgtEl>
                                          <p:spTgt spid="200"/>
                                        </p:tgtEl>
                                        <p:attrNameLst>
                                          <p:attrName>style.visibility</p:attrName>
                                        </p:attrNameLst>
                                      </p:cBhvr>
                                      <p:to>
                                        <p:strVal val="visible"/>
                                      </p:to>
                                    </p:set>
                                    <p:animEffect transition="in" filter="wipe(down)">
                                      <p:cBhvr>
                                        <p:cTn id="59" dur="500"/>
                                        <p:tgtEl>
                                          <p:spTgt spid="20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204"/>
                                        </p:tgtEl>
                                        <p:attrNameLst>
                                          <p:attrName>style.visibility</p:attrName>
                                        </p:attrNameLst>
                                      </p:cBhvr>
                                      <p:to>
                                        <p:strVal val="visible"/>
                                      </p:to>
                                    </p:set>
                                    <p:animEffect transition="in" filter="wipe(up)">
                                      <p:cBhvr>
                                        <p:cTn id="64" dur="500"/>
                                        <p:tgtEl>
                                          <p:spTgt spid="204"/>
                                        </p:tgtEl>
                                      </p:cBhvr>
                                    </p:animEffect>
                                  </p:childTnLst>
                                </p:cTn>
                              </p:par>
                            </p:childTnLst>
                          </p:cTn>
                        </p:par>
                        <p:par>
                          <p:cTn id="65" fill="hold">
                            <p:stCondLst>
                              <p:cond delay="500"/>
                            </p:stCondLst>
                            <p:childTnLst>
                              <p:par>
                                <p:cTn id="66" presetID="22" presetClass="entr" presetSubtype="8" fill="hold" nodeType="afterEffect">
                                  <p:stCondLst>
                                    <p:cond delay="0"/>
                                  </p:stCondLst>
                                  <p:childTnLst>
                                    <p:set>
                                      <p:cBhvr>
                                        <p:cTn id="67" dur="1" fill="hold">
                                          <p:stCondLst>
                                            <p:cond delay="0"/>
                                          </p:stCondLst>
                                        </p:cTn>
                                        <p:tgtEl>
                                          <p:spTgt spid="206"/>
                                        </p:tgtEl>
                                        <p:attrNameLst>
                                          <p:attrName>style.visibility</p:attrName>
                                        </p:attrNameLst>
                                      </p:cBhvr>
                                      <p:to>
                                        <p:strVal val="visible"/>
                                      </p:to>
                                    </p:set>
                                    <p:animEffect transition="in" filter="wipe(left)">
                                      <p:cBhvr>
                                        <p:cTn id="68" dur="500"/>
                                        <p:tgtEl>
                                          <p:spTgt spid="206"/>
                                        </p:tgtEl>
                                      </p:cBhvr>
                                    </p:animEffect>
                                  </p:childTnLst>
                                </p:cTn>
                              </p:par>
                              <p:par>
                                <p:cTn id="69" presetID="22" presetClass="entr" presetSubtype="8" fill="hold" nodeType="withEffect">
                                  <p:stCondLst>
                                    <p:cond delay="0"/>
                                  </p:stCondLst>
                                  <p:childTnLst>
                                    <p:set>
                                      <p:cBhvr>
                                        <p:cTn id="70" dur="1" fill="hold">
                                          <p:stCondLst>
                                            <p:cond delay="0"/>
                                          </p:stCondLst>
                                        </p:cTn>
                                        <p:tgtEl>
                                          <p:spTgt spid="215"/>
                                        </p:tgtEl>
                                        <p:attrNameLst>
                                          <p:attrName>style.visibility</p:attrName>
                                        </p:attrNameLst>
                                      </p:cBhvr>
                                      <p:to>
                                        <p:strVal val="visible"/>
                                      </p:to>
                                    </p:set>
                                    <p:animEffect transition="in" filter="wipe(left)">
                                      <p:cBhvr>
                                        <p:cTn id="71" dur="500"/>
                                        <p:tgtEl>
                                          <p:spTgt spid="215"/>
                                        </p:tgtEl>
                                      </p:cBhvr>
                                    </p:animEffect>
                                  </p:childTnLst>
                                </p:cTn>
                              </p:par>
                            </p:childTnLst>
                          </p:cTn>
                        </p:par>
                        <p:par>
                          <p:cTn id="72" fill="hold">
                            <p:stCondLst>
                              <p:cond delay="1000"/>
                            </p:stCondLst>
                            <p:childTnLst>
                              <p:par>
                                <p:cTn id="73" presetID="22" presetClass="entr" presetSubtype="4" fill="hold" nodeType="after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wipe(down)">
                                      <p:cBhvr>
                                        <p:cTn id="75" dur="500"/>
                                        <p:tgtEl>
                                          <p:spTgt spid="202"/>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01"/>
                                        </p:tgtEl>
                                        <p:attrNameLst>
                                          <p:attrName>style.visibility</p:attrName>
                                        </p:attrNameLst>
                                      </p:cBhvr>
                                      <p:to>
                                        <p:strVal val="visible"/>
                                      </p:to>
                                    </p:set>
                                    <p:animEffect transition="in" filter="wipe(up)">
                                      <p:cBhvr>
                                        <p:cTn id="79" dur="500"/>
                                        <p:tgtEl>
                                          <p:spTgt spid="201"/>
                                        </p:tgtEl>
                                      </p:cBhvr>
                                    </p:animEffect>
                                  </p:childTnLst>
                                </p:cTn>
                              </p:par>
                            </p:childTnLst>
                          </p:cTn>
                        </p:par>
                        <p:par>
                          <p:cTn id="80" fill="hold">
                            <p:stCondLst>
                              <p:cond delay="2000"/>
                            </p:stCondLst>
                            <p:childTnLst>
                              <p:par>
                                <p:cTn id="81" presetID="22" presetClass="entr" presetSubtype="2" fill="hold" nodeType="after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par>
                                <p:cTn id="84" presetID="22" presetClass="entr" presetSubtype="2" fill="hold" nodeType="withEffect">
                                  <p:stCondLst>
                                    <p:cond delay="0"/>
                                  </p:stCondLst>
                                  <p:childTnLst>
                                    <p:set>
                                      <p:cBhvr>
                                        <p:cTn id="85" dur="1" fill="hold">
                                          <p:stCondLst>
                                            <p:cond delay="0"/>
                                          </p:stCondLst>
                                        </p:cTn>
                                        <p:tgtEl>
                                          <p:spTgt spid="219"/>
                                        </p:tgtEl>
                                        <p:attrNameLst>
                                          <p:attrName>style.visibility</p:attrName>
                                        </p:attrNameLst>
                                      </p:cBhvr>
                                      <p:to>
                                        <p:strVal val="visible"/>
                                      </p:to>
                                    </p:set>
                                    <p:animEffect transition="in" filter="wipe(right)">
                                      <p:cBhvr>
                                        <p:cTn id="86" dur="500"/>
                                        <p:tgtEl>
                                          <p:spTgt spid="219"/>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03"/>
                                        </p:tgtEl>
                                        <p:attrNameLst>
                                          <p:attrName>style.visibility</p:attrName>
                                        </p:attrNameLst>
                                      </p:cBhvr>
                                      <p:to>
                                        <p:strVal val="visible"/>
                                      </p:to>
                                    </p:set>
                                    <p:animEffect transition="in" filter="wipe(down)">
                                      <p:cBhvr>
                                        <p:cTn id="9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build="p"/>
      <p:bldP spid="19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190</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191</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192</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3">
            <a:extLst>
              <a:ext uri="{FF2B5EF4-FFF2-40B4-BE49-F238E27FC236}">
                <a16:creationId xmlns:a16="http://schemas.microsoft.com/office/drawing/2014/main" id="{BC8EC10B-5299-A146-9925-1ABDC0112D1E}"/>
              </a:ext>
            </a:extLst>
          </p:cNvPr>
          <p:cNvSpPr>
            <a:spLocks noGrp="1" noChangeArrowheads="1"/>
          </p:cNvSpPr>
          <p:nvPr>
            <p:ph idx="1"/>
          </p:nvPr>
        </p:nvSpPr>
        <p:spPr>
          <a:ln>
            <a:solidFill>
              <a:schemeClr val="tx1"/>
            </a:solidFill>
          </a:ln>
        </p:spPr>
        <p:txBody>
          <a:bodyPr/>
          <a:lstStyle/>
          <a:p>
            <a:r>
              <a:rPr lang="en-US" altLang="en-US" sz="3200" dirty="0">
                <a:ea typeface="ＭＳ Ｐゴシック" panose="020B0600070205080204" pitchFamily="34" charset="-128"/>
              </a:rPr>
              <a:t>understand </a:t>
            </a:r>
            <a:r>
              <a:rPr lang="en-US" altLang="en-US" sz="3200" dirty="0">
                <a:solidFill>
                  <a:srgbClr val="0070C0"/>
                </a:solidFill>
                <a:ea typeface="ＭＳ Ｐゴシック" panose="020B0600070205080204" pitchFamily="34" charset="-128"/>
              </a:rPr>
              <a:t>principles</a:t>
            </a:r>
            <a:r>
              <a:rPr lang="en-US" altLang="en-US" sz="3200" dirty="0">
                <a:ea typeface="ＭＳ Ｐゴシック" panose="020B0600070205080204" pitchFamily="34" charset="-128"/>
              </a:rPr>
              <a:t> behind transport layer services:</a:t>
            </a:r>
          </a:p>
          <a:p>
            <a:pPr lvl="1"/>
            <a:r>
              <a:rPr lang="en-US" altLang="en-US" dirty="0">
                <a:ea typeface="ＭＳ Ｐゴシック" panose="020B0600070205080204" pitchFamily="34" charset="-128"/>
              </a:rPr>
              <a:t>multiplexing, de-multiplexing</a:t>
            </a:r>
          </a:p>
          <a:p>
            <a:pPr lvl="1"/>
            <a:r>
              <a:rPr lang="en-US" altLang="en-US" b="1" dirty="0">
                <a:solidFill>
                  <a:srgbClr val="0070C0"/>
                </a:solidFill>
                <a:ea typeface="ＭＳ Ｐゴシック" panose="020B0600070205080204" pitchFamily="34" charset="-128"/>
              </a:rPr>
              <a:t>reliable data transfer</a:t>
            </a:r>
          </a:p>
          <a:p>
            <a:pPr lvl="1"/>
            <a:r>
              <a:rPr lang="en-US" altLang="en-US" dirty="0">
                <a:ea typeface="ＭＳ Ｐゴシック" panose="020B0600070205080204" pitchFamily="34" charset="-128"/>
              </a:rPr>
              <a:t>flow control</a:t>
            </a:r>
          </a:p>
          <a:p>
            <a:pPr lvl="1"/>
            <a:r>
              <a:rPr lang="en-US" altLang="en-US" b="1" dirty="0">
                <a:solidFill>
                  <a:srgbClr val="0070C0"/>
                </a:solidFill>
                <a:ea typeface="ＭＳ Ｐゴシック" panose="020B0600070205080204" pitchFamily="34" charset="-128"/>
              </a:rPr>
              <a:t>congestion control</a:t>
            </a:r>
          </a:p>
          <a:p>
            <a:r>
              <a:rPr lang="en-US" altLang="en-US" sz="3200" dirty="0">
                <a:ea typeface="ＭＳ Ｐゴシック" panose="020B0600070205080204" pitchFamily="34" charset="-128"/>
              </a:rPr>
              <a:t>Learn about transport layer protocols:</a:t>
            </a:r>
          </a:p>
          <a:p>
            <a:pPr lvl="1"/>
            <a:r>
              <a:rPr lang="en-US" altLang="en-US" dirty="0">
                <a:ea typeface="ＭＳ Ｐゴシック" panose="020B0600070205080204" pitchFamily="34" charset="-128"/>
              </a:rPr>
              <a:t>UDP: connectionless transport</a:t>
            </a:r>
          </a:p>
          <a:p>
            <a:pPr lvl="1"/>
            <a:r>
              <a:rPr lang="en-US" altLang="en-US" dirty="0">
                <a:ea typeface="ＭＳ Ｐゴシック" panose="020B0600070205080204" pitchFamily="34" charset="-128"/>
              </a:rPr>
              <a:t>TCP: connection-oriented reliable transport</a:t>
            </a:r>
          </a:p>
          <a:p>
            <a:pPr lvl="1"/>
            <a:r>
              <a:rPr lang="en-US" altLang="en-US" dirty="0">
                <a:ea typeface="ＭＳ Ｐゴシック" panose="020B0600070205080204" pitchFamily="34" charset="-128"/>
              </a:rPr>
              <a:t>TCP congestion control</a:t>
            </a:r>
            <a:endParaRPr lang="en-US" altLang="en-US" sz="2000" dirty="0">
              <a:ea typeface="ＭＳ Ｐゴシック" panose="020B0600070205080204" pitchFamily="34" charset="-128"/>
            </a:endParaRPr>
          </a:p>
          <a:p>
            <a:endParaRPr lang="en-US" altLang="en-US" sz="3600" dirty="0">
              <a:ea typeface="ＭＳ Ｐゴシック" panose="020B0600070205080204" pitchFamily="34" charset="-128"/>
            </a:endParaRPr>
          </a:p>
        </p:txBody>
      </p:sp>
      <p:sp>
        <p:nvSpPr>
          <p:cNvPr id="30721" name="Rectangle 2">
            <a:extLst>
              <a:ext uri="{FF2B5EF4-FFF2-40B4-BE49-F238E27FC236}">
                <a16:creationId xmlns:a16="http://schemas.microsoft.com/office/drawing/2014/main" id="{3D662F8D-7479-4F47-A646-58C9B39559FC}"/>
              </a:ext>
            </a:extLst>
          </p:cNvPr>
          <p:cNvSpPr>
            <a:spLocks noGrp="1" noChangeArrowheads="1"/>
          </p:cNvSpPr>
          <p:nvPr>
            <p:ph type="title"/>
          </p:nvPr>
        </p:nvSpPr>
        <p:spPr/>
        <p:txBody>
          <a:bodyPr/>
          <a:lstStyle/>
          <a:p>
            <a:r>
              <a:rPr lang="en-US" altLang="en-US">
                <a:ea typeface="ＭＳ Ｐゴシック" panose="020B0600070205080204" pitchFamily="34" charset="-128"/>
              </a:rPr>
              <a:t>Chapter 3: Our Goals</a:t>
            </a:r>
          </a:p>
        </p:txBody>
      </p:sp>
      <p:sp>
        <p:nvSpPr>
          <p:cNvPr id="2" name="Slide Number Placeholder 1">
            <a:extLst>
              <a:ext uri="{FF2B5EF4-FFF2-40B4-BE49-F238E27FC236}">
                <a16:creationId xmlns:a16="http://schemas.microsoft.com/office/drawing/2014/main" id="{C7A192E5-C225-2141-A015-C1D208481B80}"/>
              </a:ext>
            </a:extLst>
          </p:cNvPr>
          <p:cNvSpPr>
            <a:spLocks noGrp="1"/>
          </p:cNvSpPr>
          <p:nvPr>
            <p:ph type="sldNum" sz="quarter" idx="4294967295"/>
          </p:nvPr>
        </p:nvSpPr>
        <p:spPr bwMode="auto">
          <a:xfrm>
            <a:off x="11515725" y="6462713"/>
            <a:ext cx="676275" cy="276225"/>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panose="020B060403050404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fld id="{6D6CDDB5-EBAA-2749-A882-25D244A88F33}" type="slidenum">
              <a:rPr lang="en-US" altLang="en-US" smtClean="0"/>
              <a:pPr/>
              <a:t>2</a:t>
            </a:fld>
            <a:endParaRPr lang="en-US"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srgbClr val="C00000"/>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srgbClr val="C00000"/>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a:t>
            </a:r>
          </a:p>
          <a:p>
            <a:pPr marL="806450" lvl="1" indent="-339725">
              <a:spcBef>
                <a:spcPts val="1000"/>
              </a:spcBef>
              <a:buClr>
                <a:srgbClr val="0000A3"/>
              </a:buClr>
              <a:buFont typeface="Wingdings" charset="2"/>
              <a:buChar char="§"/>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0070C0"/>
                </a:solidFill>
                <a:effectLst/>
                <a:uLnTx/>
                <a:uFillTx/>
                <a:latin typeface="Calibri"/>
                <a:ea typeface="+mn-ea"/>
                <a:cs typeface="+mn-cs"/>
              </a:rPr>
              <a:t>UDP: </a:t>
            </a:r>
          </a:p>
          <a:p>
            <a:pPr marL="806450" lvl="1" indent="-339725">
              <a:spcBef>
                <a:spcPts val="1000"/>
              </a:spcBef>
              <a:buClr>
                <a:srgbClr val="0000A3"/>
              </a:buClr>
              <a:buFont typeface="Wingdings" charset="2"/>
              <a:buChar char="§"/>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0070C0"/>
                </a:solidFill>
                <a:effectLst/>
                <a:uLnTx/>
                <a:uFillTx/>
                <a:latin typeface="Calibri"/>
                <a:ea typeface="+mn-ea"/>
                <a:cs typeface="+mn-cs"/>
              </a:rPr>
              <a:t>TCP: </a:t>
            </a:r>
          </a:p>
          <a:p>
            <a:pPr marL="806450" lvl="1" indent="-339725">
              <a:spcBef>
                <a:spcPts val="1000"/>
              </a:spcBef>
              <a:buClr>
                <a:srgbClr val="0000A3"/>
              </a:buClr>
              <a:buFont typeface="Wingdings" charset="2"/>
              <a:buChar char="§"/>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2" end="2"/>
                                            </p:txEl>
                                          </p:spTgt>
                                        </p:tgtEl>
                                        <p:attrNameLst>
                                          <p:attrName>style.visibility</p:attrName>
                                        </p:attrNameLst>
                                      </p:cBhvr>
                                      <p:to>
                                        <p:strVal val="visible"/>
                                      </p:to>
                                    </p:set>
                                    <p:animEffect transition="in" filter="dissolve">
                                      <p:cBhvr>
                                        <p:cTn id="7" dur="500"/>
                                        <p:tgtEl>
                                          <p:spTgt spid="12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3" end="3"/>
                                            </p:txEl>
                                          </p:spTgt>
                                        </p:tgtEl>
                                        <p:attrNameLst>
                                          <p:attrName>style.visibility</p:attrName>
                                        </p:attrNameLst>
                                      </p:cBhvr>
                                      <p:to>
                                        <p:strVal val="visible"/>
                                      </p:to>
                                    </p:set>
                                    <p:animEffect transition="in" filter="dissolve">
                                      <p:cBhvr>
                                        <p:cTn id="12" dur="500"/>
                                        <p:tgtEl>
                                          <p:spTgt spid="128">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4" end="4"/>
                                            </p:txEl>
                                          </p:spTgt>
                                        </p:tgtEl>
                                        <p:attrNameLst>
                                          <p:attrName>style.visibility</p:attrName>
                                        </p:attrNameLst>
                                      </p:cBhvr>
                                      <p:to>
                                        <p:strVal val="visible"/>
                                      </p:to>
                                    </p:set>
                                    <p:animEffect transition="in" filter="dissolve">
                                      <p:cBhvr>
                                        <p:cTn id="17" dur="500"/>
                                        <p:tgtEl>
                                          <p:spTgt spid="128">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8">
                                            <p:txEl>
                                              <p:pRg st="5" end="5"/>
                                            </p:txEl>
                                          </p:spTgt>
                                        </p:tgtEl>
                                        <p:attrNameLst>
                                          <p:attrName>style.visibility</p:attrName>
                                        </p:attrNameLst>
                                      </p:cBhvr>
                                      <p:to>
                                        <p:strVal val="visible"/>
                                      </p:to>
                                    </p:set>
                                    <p:animEffect transition="in" filter="dissolve">
                                      <p:cBhvr>
                                        <p:cTn id="22" dur="500"/>
                                        <p:tgtEl>
                                          <p:spTgt spid="1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23</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“best effort”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dirty="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used by:</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a:p>
            <a:pPr marL="231775" indent="-231775">
              <a:lnSpc>
                <a:spcPct val="85000"/>
              </a:lnSpc>
              <a:spcBef>
                <a:spcPct val="20000"/>
              </a:spcBef>
              <a:buClr>
                <a:srgbClr val="000099"/>
              </a:buClr>
              <a:buFont typeface="Wingdings" charset="0"/>
              <a:buChar char="§"/>
              <a:defRPr/>
            </a:pPr>
            <a:r>
              <a:rPr lang="en-US" sz="2800" dirty="0"/>
              <a:t>[RFC 768]: User Datagram Protocol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lang="en-US" sz="2400" dirty="0">
                <a:solidFill>
                  <a:prstClr val="black"/>
                </a:solidFill>
                <a:latin typeface="Calibri"/>
              </a:rPr>
              <a:t>got</a:t>
            </a:r>
            <a:r>
              <a:rPr kumimoji="0" lang="en-US" sz="2400" b="0" i="0" u="none" strike="noStrike" kern="1200" cap="none" spc="0" normalizeH="0" baseline="0" noProof="0" dirty="0">
                <a:ln>
                  <a:noFill/>
                </a:ln>
                <a:solidFill>
                  <a:prstClr val="black"/>
                </a:solidFill>
                <a:effectLst/>
                <a:uLnTx/>
                <a:uFillTx/>
                <a:latin typeface="Calibri"/>
                <a:ea typeface="+mn-ea"/>
                <a:cs typeface="+mn-cs"/>
              </a:rPr>
              <a:t>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ea typeface="ＭＳ Ｐゴシック" panose="020B0600070205080204" pitchFamily="34" charset="-128"/>
              </a:rPr>
              <a:t>Chapter 3: Outline</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lnSpcReduction="10000"/>
          </a:bodyPr>
          <a:lstStyle/>
          <a:p>
            <a:pPr marL="117475" indent="0">
              <a:spcBef>
                <a:spcPts val="800"/>
              </a:spcBef>
              <a:buNone/>
            </a:pPr>
            <a:r>
              <a:rPr lang="en-US" altLang="en-US" sz="3200" dirty="0">
                <a:cs typeface="Calibri" panose="020F0502020204030204" pitchFamily="34" charset="0"/>
              </a:rPr>
              <a:t>3.1 Transport-layer services</a:t>
            </a:r>
          </a:p>
          <a:p>
            <a:pPr marL="117475" indent="0">
              <a:spcBef>
                <a:spcPts val="800"/>
              </a:spcBef>
              <a:buNone/>
            </a:pPr>
            <a:r>
              <a:rPr lang="en-US" altLang="en-US" sz="3200" dirty="0">
                <a:cs typeface="Calibri" panose="020F0502020204030204" pitchFamily="34" charset="0"/>
              </a:rPr>
              <a:t>3.2 Multiplexing and demultiplexing</a:t>
            </a:r>
          </a:p>
          <a:p>
            <a:pPr marL="117475" indent="0">
              <a:spcBef>
                <a:spcPts val="800"/>
              </a:spcBef>
              <a:buNone/>
            </a:pPr>
            <a:r>
              <a:rPr lang="en-US" altLang="en-US" sz="3200" dirty="0">
                <a:cs typeface="Calibri" panose="020F0502020204030204" pitchFamily="34" charset="0"/>
              </a:rPr>
              <a:t>3.3 Connectionless transport: UDP</a:t>
            </a:r>
          </a:p>
          <a:p>
            <a:pPr marL="117475" indent="0">
              <a:spcBef>
                <a:spcPts val="800"/>
              </a:spcBef>
              <a:buNone/>
            </a:pPr>
            <a:r>
              <a:rPr lang="en-US" altLang="en-US" sz="3200" dirty="0">
                <a:cs typeface="Calibri" panose="020F0502020204030204" pitchFamily="34" charset="0"/>
              </a:rPr>
              <a:t>3.4 Principles of reliable data transfer </a:t>
            </a:r>
          </a:p>
          <a:p>
            <a:pPr marL="117475" indent="0">
              <a:spcBef>
                <a:spcPts val="800"/>
              </a:spcBef>
              <a:buNone/>
            </a:pPr>
            <a:r>
              <a:rPr lang="en-US" sz="3200" dirty="0"/>
              <a:t>3.5 Connection-oriented transport: TCP</a:t>
            </a:r>
          </a:p>
          <a:p>
            <a:pPr marL="117475" indent="0">
              <a:spcBef>
                <a:spcPts val="800"/>
              </a:spcBef>
              <a:buNone/>
            </a:pPr>
            <a:r>
              <a:rPr lang="en-US" sz="3200" dirty="0"/>
              <a:t>3.6 Principles of congestion control</a:t>
            </a:r>
          </a:p>
          <a:p>
            <a:pPr marL="117475" indent="0">
              <a:spcBef>
                <a:spcPts val="800"/>
              </a:spcBef>
              <a:buNone/>
            </a:pPr>
            <a:r>
              <a:rPr lang="en-US" sz="3200" dirty="0"/>
              <a:t>3.7 TCP congestion control</a:t>
            </a:r>
          </a:p>
          <a:p>
            <a:pPr marL="117475" indent="0">
              <a:spcBef>
                <a:spcPts val="800"/>
              </a:spcBef>
              <a:buNone/>
            </a:pPr>
            <a:r>
              <a:rPr lang="en-US" sz="3200" dirty="0"/>
              <a:t>3.8 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3</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t>
            </a: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 carryout from the most significant bit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dirty="0"/>
          </a:p>
        </p:txBody>
      </p:sp>
      <p:sp>
        <p:nvSpPr>
          <p:cNvPr id="3" name="TextBox 1">
            <a:extLst>
              <a:ext uri="{FF2B5EF4-FFF2-40B4-BE49-F238E27FC236}">
                <a16:creationId xmlns:a16="http://schemas.microsoft.com/office/drawing/2014/main" id="{02B54565-3574-F74F-EA0B-F9C33D14F3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C82AFED-4B44-6641-8B33-0D5C05BFC6DC}"/>
              </a:ext>
            </a:extLst>
          </p:cNvPr>
          <p:cNvSpPr>
            <a:spLocks noGrp="1" noChangeArrowheads="1"/>
          </p:cNvSpPr>
          <p:nvPr>
            <p:ph idx="1"/>
          </p:nvPr>
        </p:nvSpPr>
        <p:spPr/>
        <p:txBody>
          <a:bodyPr>
            <a:normAutofit lnSpcReduction="10000"/>
          </a:bodyPr>
          <a:lstStyle/>
          <a:p>
            <a:r>
              <a:rPr lang="en-US" altLang="en-US" dirty="0">
                <a:ea typeface="ＭＳ Ｐゴシック" panose="020B0600070205080204" pitchFamily="34" charset="-128"/>
              </a:rPr>
              <a:t>1</a:t>
            </a:r>
            <a:r>
              <a:rPr lang="en-US" altLang="en-US" baseline="30000" dirty="0">
                <a:ea typeface="ＭＳ Ｐゴシック" panose="020B0600070205080204" pitchFamily="34" charset="-128"/>
              </a:rPr>
              <a:t>st</a:t>
            </a:r>
            <a:r>
              <a:rPr lang="en-US" altLang="en-US" dirty="0">
                <a:ea typeface="ＭＳ Ｐゴシック" panose="020B0600070205080204" pitchFamily="34" charset="-128"/>
              </a:rPr>
              <a:t>:  0110</a:t>
            </a:r>
          </a:p>
          <a:p>
            <a:r>
              <a:rPr lang="en-US" altLang="en-US" dirty="0">
                <a:ea typeface="ＭＳ Ｐゴシック" panose="020B0600070205080204" pitchFamily="34" charset="-128"/>
              </a:rPr>
              <a:t>2</a:t>
            </a:r>
            <a:r>
              <a:rPr lang="en-US" altLang="en-US" baseline="30000" dirty="0">
                <a:ea typeface="ＭＳ Ｐゴシック" panose="020B0600070205080204" pitchFamily="34" charset="-128"/>
              </a:rPr>
              <a:t>nd</a:t>
            </a:r>
            <a:r>
              <a:rPr lang="en-US" altLang="en-US" dirty="0">
                <a:ea typeface="ＭＳ Ｐゴシック" panose="020B0600070205080204" pitchFamily="34" charset="-128"/>
              </a:rPr>
              <a:t>: 0101</a:t>
            </a:r>
          </a:p>
          <a:p>
            <a:r>
              <a:rPr lang="en-US" altLang="en-US" dirty="0">
                <a:ea typeface="ＭＳ Ｐゴシック" panose="020B0600070205080204" pitchFamily="34" charset="-128"/>
              </a:rPr>
              <a:t>3</a:t>
            </a:r>
            <a:r>
              <a:rPr lang="en-US" altLang="en-US" baseline="30000" dirty="0">
                <a:ea typeface="ＭＳ Ｐゴシック" panose="020B0600070205080204" pitchFamily="34" charset="-128"/>
              </a:rPr>
              <a:t>rd</a:t>
            </a:r>
            <a:r>
              <a:rPr lang="en-US" altLang="en-US" dirty="0">
                <a:ea typeface="ＭＳ Ｐゴシック" panose="020B0600070205080204" pitchFamily="34" charset="-128"/>
              </a:rPr>
              <a:t>: 1000</a:t>
            </a:r>
          </a:p>
          <a:p>
            <a:r>
              <a:rPr lang="en-US" altLang="en-US" dirty="0">
                <a:ea typeface="ＭＳ Ｐゴシック" panose="020B0600070205080204" pitchFamily="34" charset="-128"/>
              </a:rPr>
              <a:t>Calculate UDP checksum of 1</a:t>
            </a:r>
            <a:r>
              <a:rPr lang="en-US" altLang="en-US" baseline="30000" dirty="0">
                <a:ea typeface="ＭＳ Ｐゴシック" panose="020B0600070205080204" pitchFamily="34" charset="-128"/>
              </a:rPr>
              <a:t>st</a:t>
            </a:r>
            <a:r>
              <a:rPr lang="en-US" altLang="en-US" dirty="0">
                <a:ea typeface="ＭＳ Ｐゴシック" panose="020B0600070205080204" pitchFamily="34" charset="-128"/>
              </a:rPr>
              <a:t> + 2</a:t>
            </a:r>
            <a:r>
              <a:rPr lang="en-US" altLang="en-US" baseline="30000" dirty="0">
                <a:ea typeface="ＭＳ Ｐゴシック" panose="020B0600070205080204" pitchFamily="34" charset="-128"/>
              </a:rPr>
              <a:t>nd</a:t>
            </a:r>
            <a:r>
              <a:rPr lang="en-US" altLang="en-US" dirty="0">
                <a:ea typeface="ＭＳ Ｐゴシック" panose="020B0600070205080204" pitchFamily="34" charset="-128"/>
              </a:rPr>
              <a:t> + 3</a:t>
            </a:r>
            <a:r>
              <a:rPr lang="en-US" altLang="en-US" baseline="30000" dirty="0">
                <a:ea typeface="ＭＳ Ｐゴシック" panose="020B0600070205080204" pitchFamily="34" charset="-128"/>
              </a:rPr>
              <a:t>rd </a:t>
            </a:r>
            <a:endParaRPr lang="en-US" altLang="en-US" dirty="0">
              <a:ea typeface="ＭＳ Ｐゴシック" panose="020B0600070205080204" pitchFamily="34" charset="-128"/>
            </a:endParaRPr>
          </a:p>
          <a:p>
            <a:r>
              <a:rPr lang="en-US" altLang="en-US" dirty="0">
                <a:solidFill>
                  <a:srgbClr val="FF0000"/>
                </a:solidFill>
                <a:ea typeface="ＭＳ Ｐゴシック" panose="020B0600070205080204" pitchFamily="34" charset="-128"/>
              </a:rPr>
              <a:t> </a:t>
            </a:r>
            <a:r>
              <a:rPr lang="en-US" altLang="en-US" dirty="0">
                <a:solidFill>
                  <a:srgbClr val="C00000"/>
                </a:solidFill>
                <a:ea typeface="ＭＳ Ｐゴシック" panose="020B0600070205080204" pitchFamily="34" charset="-128"/>
              </a:rPr>
              <a:t>sum = 10011, -&gt; 0011 + 1 (carryout) = 0100</a:t>
            </a:r>
          </a:p>
          <a:p>
            <a:r>
              <a:rPr lang="en-US" altLang="en-US" dirty="0">
                <a:solidFill>
                  <a:srgbClr val="C00000"/>
                </a:solidFill>
                <a:ea typeface="ＭＳ Ｐゴシック" panose="020B0600070205080204" pitchFamily="34" charset="-128"/>
              </a:rPr>
              <a:t> checksum = 1s complement = 1011 </a:t>
            </a:r>
          </a:p>
          <a:p>
            <a:r>
              <a:rPr lang="en-US" altLang="en-US" dirty="0">
                <a:ea typeface="ＭＳ Ｐゴシック" panose="020B0600070205080204" pitchFamily="34" charset="-128"/>
              </a:rPr>
              <a:t>Check: receiving 1011?</a:t>
            </a:r>
          </a:p>
          <a:p>
            <a:r>
              <a:rPr lang="en-US" altLang="en-US" dirty="0">
                <a:ea typeface="ＭＳ Ｐゴシック" panose="020B0600070205080204" pitchFamily="34" charset="-128"/>
              </a:rPr>
              <a:t>Check: receiving 1001?</a:t>
            </a:r>
          </a:p>
          <a:p>
            <a:r>
              <a:rPr lang="en-US" altLang="en-US" dirty="0">
                <a:ea typeface="ＭＳ Ｐゴシック" panose="020B0600070205080204" pitchFamily="34" charset="-128"/>
              </a:rPr>
              <a:t>Errors if receiving 1011??</a:t>
            </a:r>
          </a:p>
          <a:p>
            <a:endParaRPr lang="en-US" altLang="en-US" dirty="0">
              <a:ea typeface="ＭＳ Ｐゴシック" panose="020B0600070205080204" pitchFamily="34" charset="-128"/>
            </a:endParaRPr>
          </a:p>
        </p:txBody>
      </p:sp>
      <p:sp>
        <p:nvSpPr>
          <p:cNvPr id="72705" name="Title 1">
            <a:extLst>
              <a:ext uri="{FF2B5EF4-FFF2-40B4-BE49-F238E27FC236}">
                <a16:creationId xmlns:a16="http://schemas.microsoft.com/office/drawing/2014/main" id="{246DB5BD-564C-A046-A2D6-961758F3AB79}"/>
              </a:ext>
            </a:extLst>
          </p:cNvPr>
          <p:cNvSpPr>
            <a:spLocks noGrp="1" noChangeArrowheads="1"/>
          </p:cNvSpPr>
          <p:nvPr>
            <p:ph type="title"/>
          </p:nvPr>
        </p:nvSpPr>
        <p:spPr/>
        <p:txBody>
          <a:bodyPr/>
          <a:lstStyle/>
          <a:p>
            <a:r>
              <a:rPr lang="en-US" altLang="en-US" dirty="0">
                <a:ea typeface="ＭＳ Ｐゴシック" panose="020B0600070205080204" pitchFamily="34" charset="-128"/>
              </a:rPr>
              <a:t>In-class practice: UDP checksum</a:t>
            </a:r>
          </a:p>
        </p:txBody>
      </p:sp>
      <p:sp>
        <p:nvSpPr>
          <p:cNvPr id="4" name="Slide Number Placeholder 3">
            <a:extLst>
              <a:ext uri="{FF2B5EF4-FFF2-40B4-BE49-F238E27FC236}">
                <a16:creationId xmlns:a16="http://schemas.microsoft.com/office/drawing/2014/main" id="{7A630F33-2F57-2644-8133-F2487FD9D837}"/>
              </a:ext>
            </a:extLst>
          </p:cNvPr>
          <p:cNvSpPr>
            <a:spLocks noGrp="1"/>
          </p:cNvSpPr>
          <p:nvPr>
            <p:ph type="sldNum" sz="quarter" idx="4294967295"/>
          </p:nvPr>
        </p:nvSpPr>
        <p:spPr bwMode="auto">
          <a:xfrm>
            <a:off x="11515725" y="6462713"/>
            <a:ext cx="676275" cy="276225"/>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panose="020B060403050404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fld id="{6D6CDDB5-EBAA-2749-A882-25D244A88F33}" type="slidenum">
              <a:rPr lang="en-US" altLang="en-US" smtClean="0"/>
              <a:pPr/>
              <a:t>35</a:t>
            </a:fld>
            <a:endParaRPr lang="en-US" altLang="en-US"/>
          </a:p>
        </p:txBody>
      </p:sp>
      <p:sp>
        <p:nvSpPr>
          <p:cNvPr id="2" name="Rectangle 1">
            <a:extLst>
              <a:ext uri="{FF2B5EF4-FFF2-40B4-BE49-F238E27FC236}">
                <a16:creationId xmlns:a16="http://schemas.microsoft.com/office/drawing/2014/main" id="{AC73EAFE-F37D-BD48-A94D-72FED3EF0276}"/>
              </a:ext>
            </a:extLst>
          </p:cNvPr>
          <p:cNvSpPr/>
          <p:nvPr/>
        </p:nvSpPr>
        <p:spPr>
          <a:xfrm>
            <a:off x="5698896" y="6975231"/>
            <a:ext cx="4265720" cy="369332"/>
          </a:xfrm>
          <a:prstGeom prst="rect">
            <a:avLst/>
          </a:prstGeom>
        </p:spPr>
        <p:txBody>
          <a:bodyPr wrap="none">
            <a:spAutoFit/>
          </a:bodyPr>
          <a:lstStyle/>
          <a:p>
            <a:pPr lvl="1"/>
            <a:r>
              <a:rPr lang="en-US" altLang="en-US" u="sng" dirty="0"/>
              <a:t>See the notes for this slide for answers</a:t>
            </a:r>
          </a:p>
        </p:txBody>
      </p:sp>
      <p:sp>
        <p:nvSpPr>
          <p:cNvPr id="6" name="Rectangle 5">
            <a:extLst>
              <a:ext uri="{FF2B5EF4-FFF2-40B4-BE49-F238E27FC236}">
                <a16:creationId xmlns:a16="http://schemas.microsoft.com/office/drawing/2014/main" id="{F5BCC620-C081-6243-B5ED-95179B83EF49}"/>
              </a:ext>
            </a:extLst>
          </p:cNvPr>
          <p:cNvSpPr/>
          <p:nvPr/>
        </p:nvSpPr>
        <p:spPr>
          <a:xfrm>
            <a:off x="4698349" y="4432358"/>
            <a:ext cx="2669642" cy="523220"/>
          </a:xfrm>
          <a:prstGeom prst="rect">
            <a:avLst/>
          </a:prstGeom>
        </p:spPr>
        <p:txBody>
          <a:bodyPr wrap="none">
            <a:spAutoFit/>
          </a:bodyPr>
          <a:lstStyle/>
          <a:p>
            <a:r>
              <a:rPr lang="en-US" sz="2800" dirty="0">
                <a:solidFill>
                  <a:srgbClr val="C00000"/>
                </a:solidFill>
              </a:rPr>
              <a:t>Passed the check</a:t>
            </a:r>
          </a:p>
        </p:txBody>
      </p:sp>
      <p:sp>
        <p:nvSpPr>
          <p:cNvPr id="7" name="Rectangle 6">
            <a:extLst>
              <a:ext uri="{FF2B5EF4-FFF2-40B4-BE49-F238E27FC236}">
                <a16:creationId xmlns:a16="http://schemas.microsoft.com/office/drawing/2014/main" id="{00598005-956E-E34C-A289-1395B6533B4A}"/>
              </a:ext>
            </a:extLst>
          </p:cNvPr>
          <p:cNvSpPr/>
          <p:nvPr/>
        </p:nvSpPr>
        <p:spPr>
          <a:xfrm>
            <a:off x="4698349" y="4870707"/>
            <a:ext cx="3247556" cy="523220"/>
          </a:xfrm>
          <a:prstGeom prst="rect">
            <a:avLst/>
          </a:prstGeom>
        </p:spPr>
        <p:txBody>
          <a:bodyPr wrap="none">
            <a:spAutoFit/>
          </a:bodyPr>
          <a:lstStyle/>
          <a:p>
            <a:r>
              <a:rPr lang="en-US" sz="2800" dirty="0">
                <a:solidFill>
                  <a:srgbClr val="C00000"/>
                </a:solidFill>
              </a:rPr>
              <a:t>Failed. Error for sure.</a:t>
            </a:r>
          </a:p>
        </p:txBody>
      </p:sp>
      <p:sp>
        <p:nvSpPr>
          <p:cNvPr id="8" name="Rectangle 7">
            <a:extLst>
              <a:ext uri="{FF2B5EF4-FFF2-40B4-BE49-F238E27FC236}">
                <a16:creationId xmlns:a16="http://schemas.microsoft.com/office/drawing/2014/main" id="{EFFACADE-B2D9-C548-BAEF-D79658736FB2}"/>
              </a:ext>
            </a:extLst>
          </p:cNvPr>
          <p:cNvSpPr/>
          <p:nvPr/>
        </p:nvSpPr>
        <p:spPr>
          <a:xfrm>
            <a:off x="4931189" y="5353147"/>
            <a:ext cx="3952942" cy="523220"/>
          </a:xfrm>
          <a:prstGeom prst="rect">
            <a:avLst/>
          </a:prstGeom>
        </p:spPr>
        <p:txBody>
          <a:bodyPr wrap="none">
            <a:spAutoFit/>
          </a:bodyPr>
          <a:lstStyle/>
          <a:p>
            <a:r>
              <a:rPr lang="en-US" sz="2800" dirty="0">
                <a:solidFill>
                  <a:srgbClr val="C00000"/>
                </a:solidFill>
              </a:rPr>
              <a:t>Maybe(if two bits flipped)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p:bldP spid="7" grpId="0"/>
      <p:bldP spid="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dirty="0"/>
              <a:t>Summary: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B6633DD7-793B-58B3-B8F6-2E1DEEB6A4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37</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8" name="Rectangle 10">
            <a:extLst>
              <a:ext uri="{FF2B5EF4-FFF2-40B4-BE49-F238E27FC236}">
                <a16:creationId xmlns:a16="http://schemas.microsoft.com/office/drawing/2014/main" id="{EEAA90F3-FA7E-0C43-BF00-322FA22D5545}"/>
              </a:ext>
            </a:extLst>
          </p:cNvPr>
          <p:cNvSpPr>
            <a:spLocks noGrp="1" noChangeArrowheads="1"/>
          </p:cNvSpPr>
          <p:nvPr>
            <p:ph idx="1"/>
          </p:nvPr>
        </p:nvSpPr>
        <p:spPr>
          <a:extLst>
            <a:ext uri="{909E8E84-426E-40dd-AFC4-6F175D3DCCD1}"/>
            <a:ext uri="{91240B29-F687-4f45-9708-019B960494DF}"/>
            <a:ext uri="{AF507438-7753-43e0-B8FC-AC1667EBCBE1}"/>
          </a:extLst>
        </p:spPr>
        <p:txBody>
          <a:bodyPr>
            <a:normAutofit/>
          </a:bodyPr>
          <a:lstStyle/>
          <a:p>
            <a:pPr>
              <a:defRPr/>
            </a:pPr>
            <a:r>
              <a:rPr lang="en-US" sz="3200" dirty="0">
                <a:cs typeface="+mn-cs"/>
              </a:rPr>
              <a:t>important </a:t>
            </a:r>
            <a:r>
              <a:rPr lang="en-US" sz="3200" dirty="0"/>
              <a:t>@</a:t>
            </a:r>
            <a:r>
              <a:rPr lang="en-US" sz="3200" dirty="0">
                <a:cs typeface="+mn-cs"/>
              </a:rPr>
              <a:t> application, transport, link layers</a:t>
            </a:r>
          </a:p>
          <a:p>
            <a:pPr lvl="1">
              <a:buFont typeface="Wingdings" charset="0"/>
              <a:buChar char="§"/>
              <a:defRPr/>
            </a:pPr>
            <a:r>
              <a:rPr lang="en-US" sz="2800" dirty="0"/>
              <a:t>Reliable transport of packets </a:t>
            </a:r>
          </a:p>
          <a:p>
            <a:pPr lvl="2">
              <a:buFont typeface="Wingdings" charset="0"/>
              <a:buChar char="§"/>
              <a:defRPr/>
            </a:pPr>
            <a:r>
              <a:rPr lang="en-US" sz="2400" dirty="0"/>
              <a:t>A single sender and a single receiver</a:t>
            </a:r>
          </a:p>
          <a:p>
            <a:pPr lvl="1">
              <a:buFont typeface="Wingdings" charset="0"/>
              <a:buChar char="§"/>
              <a:defRPr/>
            </a:pPr>
            <a:r>
              <a:rPr lang="en-US" sz="2800" dirty="0"/>
              <a:t>Packet delivery imperfect</a:t>
            </a:r>
          </a:p>
          <a:p>
            <a:pPr lvl="2">
              <a:buFont typeface="Wingdings" charset="0"/>
              <a:buChar char="§"/>
              <a:defRPr/>
            </a:pPr>
            <a:r>
              <a:rPr lang="en-US" sz="2400" dirty="0"/>
              <a:t>With bit errors, dropping packets, out-of-order delivery, duplicate copies, long delay, ….</a:t>
            </a:r>
          </a:p>
          <a:p>
            <a:pPr>
              <a:buFont typeface="Wingdings" charset="0"/>
              <a:buChar char="v"/>
              <a:defRPr/>
            </a:pPr>
            <a:endParaRPr lang="en-US" sz="3200" dirty="0">
              <a:latin typeface="Gill Sans MT" charset="0"/>
            </a:endParaRPr>
          </a:p>
        </p:txBody>
      </p:sp>
      <p:sp>
        <p:nvSpPr>
          <p:cNvPr id="23560" name="Rectangle 15">
            <a:extLst>
              <a:ext uri="{FF2B5EF4-FFF2-40B4-BE49-F238E27FC236}">
                <a16:creationId xmlns:a16="http://schemas.microsoft.com/office/drawing/2014/main" id="{E770F7F9-B1B1-F84E-B425-8FE3F54D5868}"/>
              </a:ext>
            </a:extLst>
          </p:cNvPr>
          <p:cNvSpPr>
            <a:spLocks noGrp="1" noChangeArrowheads="1"/>
          </p:cNvSpPr>
          <p:nvPr>
            <p:ph type="title"/>
          </p:nvPr>
        </p:nvSpPr>
        <p:spPr>
          <a:extLst>
            <a:ext uri="{909E8E84-426E-40dd-AFC4-6F175D3DCCD1}"/>
            <a:ext uri="{91240B29-F687-4f45-9708-019B960494DF}"/>
            <a:ext uri="{AF507438-7753-43e0-B8FC-AC1667EBCBE1}"/>
          </a:extLst>
        </p:spPr>
        <p:txBody>
          <a:bodyPr>
            <a:normAutofit/>
          </a:bodyPr>
          <a:lstStyle/>
          <a:p>
            <a:pPr>
              <a:defRPr/>
            </a:pPr>
            <a:r>
              <a:rPr lang="en-US" dirty="0">
                <a:cs typeface="+mj-cs"/>
              </a:rPr>
              <a:t>Principles of reliable data transfer</a:t>
            </a:r>
          </a:p>
        </p:txBody>
      </p:sp>
      <p:sp>
        <p:nvSpPr>
          <p:cNvPr id="2" name="Slide Number Placeholder 2">
            <a:extLst>
              <a:ext uri="{FF2B5EF4-FFF2-40B4-BE49-F238E27FC236}">
                <a16:creationId xmlns:a16="http://schemas.microsoft.com/office/drawing/2014/main" id="{2F01707D-6692-CCFE-149C-83C091B9FBAF}"/>
              </a:ext>
            </a:extLst>
          </p:cNvPr>
          <p:cNvSpPr>
            <a:spLocks noGrp="1"/>
          </p:cNvSpPr>
          <p:nvPr>
            <p:ph type="sldNum" sz="quarter" idx="4"/>
          </p:nvPr>
        </p:nvSpPr>
        <p:spPr/>
        <p:txBody>
          <a:bodyPr/>
          <a:lstStyle/>
          <a:p>
            <a:r>
              <a:rPr lang="en-US" dirty="0"/>
              <a:t>Transport Layer: 3-</a:t>
            </a:r>
            <a:fld id="{C4204591-24BD-A542-B9D5-F8D8A88D2FEE}" type="slidenum">
              <a:rPr lang="en-US" smtClean="0"/>
              <a:pPr/>
              <a:t>38</a:t>
            </a:fld>
            <a:endParaRPr lang="en-US" dirty="0"/>
          </a:p>
        </p:txBody>
      </p:sp>
      <p:grpSp>
        <p:nvGrpSpPr>
          <p:cNvPr id="9" name="Group 347">
            <a:extLst>
              <a:ext uri="{FF2B5EF4-FFF2-40B4-BE49-F238E27FC236}">
                <a16:creationId xmlns:a16="http://schemas.microsoft.com/office/drawing/2014/main" id="{A4D3E919-6FF1-B143-A9E9-FB6EBA7FAFE4}"/>
              </a:ext>
            </a:extLst>
          </p:cNvPr>
          <p:cNvGrpSpPr>
            <a:grpSpLocks/>
          </p:cNvGrpSpPr>
          <p:nvPr/>
        </p:nvGrpSpPr>
        <p:grpSpPr bwMode="auto">
          <a:xfrm>
            <a:off x="3848103" y="5008573"/>
            <a:ext cx="1173163" cy="534988"/>
            <a:chOff x="1871277" y="1576300"/>
            <a:chExt cx="1128371" cy="437861"/>
          </a:xfrm>
        </p:grpSpPr>
        <p:sp>
          <p:nvSpPr>
            <p:cNvPr id="10" name="Oval 9">
              <a:extLst>
                <a:ext uri="{FF2B5EF4-FFF2-40B4-BE49-F238E27FC236}">
                  <a16:creationId xmlns:a16="http://schemas.microsoft.com/office/drawing/2014/main" id="{3AC7375C-42D2-AF47-B532-A9D0776A7DE6}"/>
                </a:ext>
              </a:extLst>
            </p:cNvPr>
            <p:cNvSpPr>
              <a:spLocks noChangeArrowheads="1"/>
            </p:cNvSpPr>
            <p:nvPr/>
          </p:nvSpPr>
          <p:spPr bwMode="auto">
            <a:xfrm flipV="1">
              <a:off x="1874331" y="1694536"/>
              <a:ext cx="1125317" cy="3196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11" name="Rectangle 10">
              <a:extLst>
                <a:ext uri="{FF2B5EF4-FFF2-40B4-BE49-F238E27FC236}">
                  <a16:creationId xmlns:a16="http://schemas.microsoft.com/office/drawing/2014/main" id="{F8637DBF-0C40-9D4B-A5CA-E256B025EB8F}"/>
                </a:ext>
              </a:extLst>
            </p:cNvPr>
            <p:cNvSpPr/>
            <p:nvPr/>
          </p:nvSpPr>
          <p:spPr bwMode="auto">
            <a:xfrm>
              <a:off x="1871277" y="1740010"/>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 name="Oval 11">
              <a:extLst>
                <a:ext uri="{FF2B5EF4-FFF2-40B4-BE49-F238E27FC236}">
                  <a16:creationId xmlns:a16="http://schemas.microsoft.com/office/drawing/2014/main" id="{D406C1CE-9ACE-114B-8D56-5AF070D3F58A}"/>
                </a:ext>
              </a:extLst>
            </p:cNvPr>
            <p:cNvSpPr>
              <a:spLocks noChangeArrowheads="1"/>
            </p:cNvSpPr>
            <p:nvPr/>
          </p:nvSpPr>
          <p:spPr bwMode="auto">
            <a:xfrm flipV="1">
              <a:off x="1871277" y="1576300"/>
              <a:ext cx="1125317" cy="319625"/>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13" name="Freeform 12">
              <a:extLst>
                <a:ext uri="{FF2B5EF4-FFF2-40B4-BE49-F238E27FC236}">
                  <a16:creationId xmlns:a16="http://schemas.microsoft.com/office/drawing/2014/main" id="{BC14181B-04EA-2B43-9106-B3C47B4AAE62}"/>
                </a:ext>
              </a:extLst>
            </p:cNvPr>
            <p:cNvSpPr/>
            <p:nvPr/>
          </p:nvSpPr>
          <p:spPr bwMode="auto">
            <a:xfrm>
              <a:off x="2159859" y="1673747"/>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4" name="Freeform 13">
              <a:extLst>
                <a:ext uri="{FF2B5EF4-FFF2-40B4-BE49-F238E27FC236}">
                  <a16:creationId xmlns:a16="http://schemas.microsoft.com/office/drawing/2014/main" id="{8F1F32C1-CAB7-8549-8251-702D4C6DABA7}"/>
                </a:ext>
              </a:extLst>
            </p:cNvPr>
            <p:cNvSpPr>
              <a:spLocks/>
            </p:cNvSpPr>
            <p:nvPr/>
          </p:nvSpPr>
          <p:spPr bwMode="auto">
            <a:xfrm>
              <a:off x="2103364" y="1633469"/>
              <a:ext cx="661143" cy="110440"/>
            </a:xfrm>
            <a:custGeom>
              <a:avLst/>
              <a:gdLst>
                <a:gd name="T0" fmla="*/ 0 w 3723451"/>
                <a:gd name="T1" fmla="*/ 27019 h 932950"/>
                <a:gd name="T2" fmla="*/ 116333 w 3723451"/>
                <a:gd name="T3" fmla="*/ 318 h 932950"/>
                <a:gd name="T4" fmla="*/ 329515 w 3723451"/>
                <a:gd name="T5" fmla="*/ 61623 h 932950"/>
                <a:gd name="T6" fmla="*/ 532894 w 3723451"/>
                <a:gd name="T7" fmla="*/ 0 h 932950"/>
                <a:gd name="T8" fmla="*/ 661143 w 3723451"/>
                <a:gd name="T9" fmla="*/ 24522 h 932950"/>
                <a:gd name="T10" fmla="*/ 565726 w 3723451"/>
                <a:gd name="T11" fmla="*/ 54675 h 932950"/>
                <a:gd name="T12" fmla="*/ 535006 w 3723451"/>
                <a:gd name="T13" fmla="*/ 46546 h 932950"/>
                <a:gd name="T14" fmla="*/ 333261 w 3723451"/>
                <a:gd name="T15" fmla="*/ 110440 h 932950"/>
                <a:gd name="T16" fmla="*/ 126355 w 3723451"/>
                <a:gd name="T17" fmla="*/ 48896 h 932950"/>
                <a:gd name="T18" fmla="*/ 92903 w 3723451"/>
                <a:gd name="T19" fmla="*/ 55539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5" name="Freeform 14">
              <a:extLst>
                <a:ext uri="{FF2B5EF4-FFF2-40B4-BE49-F238E27FC236}">
                  <a16:creationId xmlns:a16="http://schemas.microsoft.com/office/drawing/2014/main" id="{E416E8DA-54C9-954B-828C-F43385103125}"/>
                </a:ext>
              </a:extLst>
            </p:cNvPr>
            <p:cNvSpPr>
              <a:spLocks/>
            </p:cNvSpPr>
            <p:nvPr/>
          </p:nvSpPr>
          <p:spPr bwMode="auto">
            <a:xfrm>
              <a:off x="2537000" y="1728317"/>
              <a:ext cx="244302" cy="96147"/>
            </a:xfrm>
            <a:custGeom>
              <a:avLst/>
              <a:gdLst>
                <a:gd name="T0" fmla="*/ 0 w 1366596"/>
                <a:gd name="T1" fmla="*/ 0 h 809868"/>
                <a:gd name="T2" fmla="*/ 244302 w 1366596"/>
                <a:gd name="T3" fmla="*/ 74295 h 809868"/>
                <a:gd name="T4" fmla="*/ 154642 w 1366596"/>
                <a:gd name="T5" fmla="*/ 96147 h 809868"/>
                <a:gd name="T6" fmla="*/ 823 w 1366596"/>
                <a:gd name="T7" fmla="*/ 5080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6" name="Freeform 15">
              <a:extLst>
                <a:ext uri="{FF2B5EF4-FFF2-40B4-BE49-F238E27FC236}">
                  <a16:creationId xmlns:a16="http://schemas.microsoft.com/office/drawing/2014/main" id="{B150CEA2-4010-B044-8AB4-D38DB7108B6A}"/>
                </a:ext>
              </a:extLst>
            </p:cNvPr>
            <p:cNvSpPr>
              <a:spLocks/>
            </p:cNvSpPr>
            <p:nvPr/>
          </p:nvSpPr>
          <p:spPr bwMode="auto">
            <a:xfrm>
              <a:off x="2089623" y="1729616"/>
              <a:ext cx="241248" cy="97447"/>
            </a:xfrm>
            <a:custGeom>
              <a:avLst/>
              <a:gdLst>
                <a:gd name="T0" fmla="*/ 237955 w 1348191"/>
                <a:gd name="T1" fmla="*/ 0 h 791462"/>
                <a:gd name="T2" fmla="*/ 241248 w 1348191"/>
                <a:gd name="T3" fmla="*/ 47024 h 791462"/>
                <a:gd name="T4" fmla="*/ 87278 w 1348191"/>
                <a:gd name="T5" fmla="*/ 97447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7" name="Straight Connector 16">
              <a:extLst>
                <a:ext uri="{FF2B5EF4-FFF2-40B4-BE49-F238E27FC236}">
                  <a16:creationId xmlns:a16="http://schemas.microsoft.com/office/drawing/2014/main" id="{F87229F4-B8E5-6847-A108-D854EBF354CF}"/>
                </a:ext>
              </a:extLst>
            </p:cNvPr>
            <p:cNvCxnSpPr>
              <a:cxnSpLocks noChangeShapeType="1"/>
              <a:endCxn id="12" idx="2"/>
            </p:cNvCxnSpPr>
            <p:nvPr/>
          </p:nvCxnSpPr>
          <p:spPr bwMode="auto">
            <a:xfrm flipH="1" flipV="1">
              <a:off x="1871277" y="1737412"/>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8" name="Straight Connector 17">
              <a:extLst>
                <a:ext uri="{FF2B5EF4-FFF2-40B4-BE49-F238E27FC236}">
                  <a16:creationId xmlns:a16="http://schemas.microsoft.com/office/drawing/2014/main" id="{770C8A1B-8354-3A47-97C4-AAE584B75B56}"/>
                </a:ext>
              </a:extLst>
            </p:cNvPr>
            <p:cNvCxnSpPr>
              <a:cxnSpLocks noChangeShapeType="1"/>
            </p:cNvCxnSpPr>
            <p:nvPr/>
          </p:nvCxnSpPr>
          <p:spPr bwMode="auto">
            <a:xfrm flipH="1" flipV="1">
              <a:off x="2996594" y="1734813"/>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9" name="Line 276">
            <a:extLst>
              <a:ext uri="{FF2B5EF4-FFF2-40B4-BE49-F238E27FC236}">
                <a16:creationId xmlns:a16="http://schemas.microsoft.com/office/drawing/2014/main" id="{C413BF5D-1CC1-4A41-941E-DE43C2797432}"/>
              </a:ext>
            </a:extLst>
          </p:cNvPr>
          <p:cNvSpPr>
            <a:spLocks noChangeShapeType="1"/>
          </p:cNvSpPr>
          <p:nvPr/>
        </p:nvSpPr>
        <p:spPr bwMode="auto">
          <a:xfrm>
            <a:off x="2908303" y="5283212"/>
            <a:ext cx="100806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278">
            <a:extLst>
              <a:ext uri="{FF2B5EF4-FFF2-40B4-BE49-F238E27FC236}">
                <a16:creationId xmlns:a16="http://schemas.microsoft.com/office/drawing/2014/main" id="{BB886344-2624-C94F-B0C3-79C1920E55B4}"/>
              </a:ext>
            </a:extLst>
          </p:cNvPr>
          <p:cNvSpPr>
            <a:spLocks noChangeShapeType="1"/>
          </p:cNvSpPr>
          <p:nvPr/>
        </p:nvSpPr>
        <p:spPr bwMode="auto">
          <a:xfrm>
            <a:off x="5013328" y="5327662"/>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280">
            <a:extLst>
              <a:ext uri="{FF2B5EF4-FFF2-40B4-BE49-F238E27FC236}">
                <a16:creationId xmlns:a16="http://schemas.microsoft.com/office/drawing/2014/main" id="{3B2837B1-0102-C043-862A-E4A2043D3643}"/>
              </a:ext>
            </a:extLst>
          </p:cNvPr>
          <p:cNvSpPr>
            <a:spLocks noChangeShapeType="1"/>
          </p:cNvSpPr>
          <p:nvPr/>
        </p:nvSpPr>
        <p:spPr bwMode="auto">
          <a:xfrm>
            <a:off x="8089902" y="5267335"/>
            <a:ext cx="796400" cy="27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Rectangle 292">
            <a:extLst>
              <a:ext uri="{FF2B5EF4-FFF2-40B4-BE49-F238E27FC236}">
                <a16:creationId xmlns:a16="http://schemas.microsoft.com/office/drawing/2014/main" id="{95067BF4-34E7-3A4F-BF54-C0F2B52D01B8}"/>
              </a:ext>
            </a:extLst>
          </p:cNvPr>
          <p:cNvSpPr>
            <a:spLocks noChangeArrowheads="1"/>
          </p:cNvSpPr>
          <p:nvPr/>
        </p:nvSpPr>
        <p:spPr bwMode="auto">
          <a:xfrm>
            <a:off x="9352093" y="5629097"/>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3" name="Rectangle 293">
            <a:extLst>
              <a:ext uri="{FF2B5EF4-FFF2-40B4-BE49-F238E27FC236}">
                <a16:creationId xmlns:a16="http://schemas.microsoft.com/office/drawing/2014/main" id="{A2C0757F-81F3-2D41-B2F8-8BE4068162DD}"/>
              </a:ext>
            </a:extLst>
          </p:cNvPr>
          <p:cNvSpPr>
            <a:spLocks noChangeArrowheads="1"/>
          </p:cNvSpPr>
          <p:nvPr/>
        </p:nvSpPr>
        <p:spPr bwMode="auto">
          <a:xfrm>
            <a:off x="6751249" y="5109728"/>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24" name="Group 311">
            <a:extLst>
              <a:ext uri="{FF2B5EF4-FFF2-40B4-BE49-F238E27FC236}">
                <a16:creationId xmlns:a16="http://schemas.microsoft.com/office/drawing/2014/main" id="{1E6CAFD5-EB2B-834E-A97E-621F1BC71FEE}"/>
              </a:ext>
            </a:extLst>
          </p:cNvPr>
          <p:cNvGrpSpPr>
            <a:grpSpLocks/>
          </p:cNvGrpSpPr>
          <p:nvPr/>
        </p:nvGrpSpPr>
        <p:grpSpPr bwMode="auto">
          <a:xfrm>
            <a:off x="1977583" y="5581281"/>
            <a:ext cx="633412" cy="200025"/>
            <a:chOff x="1800" y="1425"/>
            <a:chExt cx="399" cy="126"/>
          </a:xfrm>
        </p:grpSpPr>
        <p:sp>
          <p:nvSpPr>
            <p:cNvPr id="25" name="Rectangle 294">
              <a:extLst>
                <a:ext uri="{FF2B5EF4-FFF2-40B4-BE49-F238E27FC236}">
                  <a16:creationId xmlns:a16="http://schemas.microsoft.com/office/drawing/2014/main" id="{4B61A2B6-55B5-2E46-AAB7-DC686F3EB0D8}"/>
                </a:ext>
              </a:extLst>
            </p:cNvPr>
            <p:cNvSpPr>
              <a:spLocks noChangeArrowheads="1"/>
            </p:cNvSpPr>
            <p:nvPr/>
          </p:nvSpPr>
          <p:spPr bwMode="auto">
            <a:xfrm>
              <a:off x="1800"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6" name="Rectangle 295">
              <a:extLst>
                <a:ext uri="{FF2B5EF4-FFF2-40B4-BE49-F238E27FC236}">
                  <a16:creationId xmlns:a16="http://schemas.microsoft.com/office/drawing/2014/main" id="{927AC8B2-5D59-B94E-AFBF-BED58F1CA553}"/>
                </a:ext>
              </a:extLst>
            </p:cNvPr>
            <p:cNvSpPr>
              <a:spLocks noChangeArrowheads="1"/>
            </p:cNvSpPr>
            <p:nvPr/>
          </p:nvSpPr>
          <p:spPr bwMode="auto">
            <a:xfrm>
              <a:off x="1902" y="1425"/>
              <a:ext cx="93" cy="126"/>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 name="Rectangle 296">
              <a:extLst>
                <a:ext uri="{FF2B5EF4-FFF2-40B4-BE49-F238E27FC236}">
                  <a16:creationId xmlns:a16="http://schemas.microsoft.com/office/drawing/2014/main" id="{CA33AE14-2BFB-5A41-864B-729D2914E373}"/>
                </a:ext>
              </a:extLst>
            </p:cNvPr>
            <p:cNvSpPr>
              <a:spLocks noChangeArrowheads="1"/>
            </p:cNvSpPr>
            <p:nvPr/>
          </p:nvSpPr>
          <p:spPr bwMode="auto">
            <a:xfrm>
              <a:off x="2004"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8" name="Rectangle 297">
              <a:extLst>
                <a:ext uri="{FF2B5EF4-FFF2-40B4-BE49-F238E27FC236}">
                  <a16:creationId xmlns:a16="http://schemas.microsoft.com/office/drawing/2014/main" id="{1240A726-FE08-5143-8460-CD01A292322C}"/>
                </a:ext>
              </a:extLst>
            </p:cNvPr>
            <p:cNvSpPr>
              <a:spLocks noChangeArrowheads="1"/>
            </p:cNvSpPr>
            <p:nvPr/>
          </p:nvSpPr>
          <p:spPr bwMode="auto">
            <a:xfrm>
              <a:off x="2106"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9" name="Line 302">
            <a:extLst>
              <a:ext uri="{FF2B5EF4-FFF2-40B4-BE49-F238E27FC236}">
                <a16:creationId xmlns:a16="http://schemas.microsoft.com/office/drawing/2014/main" id="{D069B8F9-314A-D142-B1AE-E7BF52992CB5}"/>
              </a:ext>
            </a:extLst>
          </p:cNvPr>
          <p:cNvSpPr>
            <a:spLocks noChangeShapeType="1"/>
          </p:cNvSpPr>
          <p:nvPr/>
        </p:nvSpPr>
        <p:spPr bwMode="auto">
          <a:xfrm>
            <a:off x="5778506" y="5005398"/>
            <a:ext cx="1062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 name="Text Box 303">
            <a:extLst>
              <a:ext uri="{FF2B5EF4-FFF2-40B4-BE49-F238E27FC236}">
                <a16:creationId xmlns:a16="http://schemas.microsoft.com/office/drawing/2014/main" id="{CA0770DF-EB24-AE42-8F02-F026B1253947}"/>
              </a:ext>
            </a:extLst>
          </p:cNvPr>
          <p:cNvSpPr txBox="1">
            <a:spLocks noChangeArrowheads="1"/>
          </p:cNvSpPr>
          <p:nvPr/>
        </p:nvSpPr>
        <p:spPr bwMode="auto">
          <a:xfrm>
            <a:off x="2202876" y="445071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sender</a:t>
            </a:r>
          </a:p>
        </p:txBody>
      </p:sp>
      <p:sp>
        <p:nvSpPr>
          <p:cNvPr id="31" name="Text Box 305">
            <a:extLst>
              <a:ext uri="{FF2B5EF4-FFF2-40B4-BE49-F238E27FC236}">
                <a16:creationId xmlns:a16="http://schemas.microsoft.com/office/drawing/2014/main" id="{892B1B3E-8597-6F4A-A7D5-525C7CCA7BFD}"/>
              </a:ext>
            </a:extLst>
          </p:cNvPr>
          <p:cNvSpPr txBox="1">
            <a:spLocks noChangeArrowheads="1"/>
          </p:cNvSpPr>
          <p:nvPr/>
        </p:nvSpPr>
        <p:spPr bwMode="auto">
          <a:xfrm>
            <a:off x="8635970" y="4465004"/>
            <a:ext cx="1367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receiver</a:t>
            </a:r>
          </a:p>
        </p:txBody>
      </p:sp>
      <p:sp>
        <p:nvSpPr>
          <p:cNvPr id="32" name="Text Box 310">
            <a:extLst>
              <a:ext uri="{FF2B5EF4-FFF2-40B4-BE49-F238E27FC236}">
                <a16:creationId xmlns:a16="http://schemas.microsoft.com/office/drawing/2014/main" id="{13092D9B-8EF7-FC44-A69F-31C34D3F7626}"/>
              </a:ext>
            </a:extLst>
          </p:cNvPr>
          <p:cNvSpPr txBox="1">
            <a:spLocks noChangeArrowheads="1"/>
          </p:cNvSpPr>
          <p:nvPr/>
        </p:nvSpPr>
        <p:spPr bwMode="auto">
          <a:xfrm>
            <a:off x="7604127" y="592297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grpSp>
        <p:nvGrpSpPr>
          <p:cNvPr id="33" name="Group 96">
            <a:extLst>
              <a:ext uri="{FF2B5EF4-FFF2-40B4-BE49-F238E27FC236}">
                <a16:creationId xmlns:a16="http://schemas.microsoft.com/office/drawing/2014/main" id="{7A7B07BE-F536-E84B-8ABC-5E3F31E8386A}"/>
              </a:ext>
            </a:extLst>
          </p:cNvPr>
          <p:cNvGrpSpPr>
            <a:grpSpLocks/>
          </p:cNvGrpSpPr>
          <p:nvPr/>
        </p:nvGrpSpPr>
        <p:grpSpPr bwMode="auto">
          <a:xfrm>
            <a:off x="2236791" y="4931612"/>
            <a:ext cx="779463" cy="679450"/>
            <a:chOff x="-44" y="1473"/>
            <a:chExt cx="981" cy="1105"/>
          </a:xfrm>
        </p:grpSpPr>
        <p:pic>
          <p:nvPicPr>
            <p:cNvPr id="34" name="Picture 97" descr="desktop_computer_stylized_medium">
              <a:extLst>
                <a:ext uri="{FF2B5EF4-FFF2-40B4-BE49-F238E27FC236}">
                  <a16:creationId xmlns:a16="http://schemas.microsoft.com/office/drawing/2014/main" id="{4A08E1CB-CE42-174C-974C-7C0E604765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98">
              <a:extLst>
                <a:ext uri="{FF2B5EF4-FFF2-40B4-BE49-F238E27FC236}">
                  <a16:creationId xmlns:a16="http://schemas.microsoft.com/office/drawing/2014/main" id="{184A6AC9-3E80-5A44-8BB2-66BB97EE3F54}"/>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6" name="Group 108">
            <a:extLst>
              <a:ext uri="{FF2B5EF4-FFF2-40B4-BE49-F238E27FC236}">
                <a16:creationId xmlns:a16="http://schemas.microsoft.com/office/drawing/2014/main" id="{9FEC6518-2E51-4346-9E8D-BDD9252373D1}"/>
              </a:ext>
            </a:extLst>
          </p:cNvPr>
          <p:cNvGrpSpPr>
            <a:grpSpLocks/>
          </p:cNvGrpSpPr>
          <p:nvPr/>
        </p:nvGrpSpPr>
        <p:grpSpPr bwMode="auto">
          <a:xfrm>
            <a:off x="8622508" y="4983633"/>
            <a:ext cx="779462" cy="679450"/>
            <a:chOff x="-44" y="1473"/>
            <a:chExt cx="981" cy="1105"/>
          </a:xfrm>
        </p:grpSpPr>
        <p:pic>
          <p:nvPicPr>
            <p:cNvPr id="37" name="Picture 109" descr="desktop_computer_stylized_medium">
              <a:extLst>
                <a:ext uri="{FF2B5EF4-FFF2-40B4-BE49-F238E27FC236}">
                  <a16:creationId xmlns:a16="http://schemas.microsoft.com/office/drawing/2014/main" id="{83FF103A-702B-A24A-B474-BA338F3E6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110">
              <a:extLst>
                <a:ext uri="{FF2B5EF4-FFF2-40B4-BE49-F238E27FC236}">
                  <a16:creationId xmlns:a16="http://schemas.microsoft.com/office/drawing/2014/main" id="{B9496514-DC0C-284B-8D05-67068ACB267F}"/>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9" name="Group 228">
            <a:extLst>
              <a:ext uri="{FF2B5EF4-FFF2-40B4-BE49-F238E27FC236}">
                <a16:creationId xmlns:a16="http://schemas.microsoft.com/office/drawing/2014/main" id="{61CCDC22-1008-5344-988A-419E958C032F}"/>
              </a:ext>
            </a:extLst>
          </p:cNvPr>
          <p:cNvGrpSpPr>
            <a:grpSpLocks/>
          </p:cNvGrpSpPr>
          <p:nvPr/>
        </p:nvGrpSpPr>
        <p:grpSpPr bwMode="auto">
          <a:xfrm>
            <a:off x="6972303" y="5089537"/>
            <a:ext cx="1128713" cy="439737"/>
            <a:chOff x="4650" y="1129"/>
            <a:chExt cx="246" cy="95"/>
          </a:xfrm>
        </p:grpSpPr>
        <p:sp>
          <p:nvSpPr>
            <p:cNvPr id="40" name="Oval 407">
              <a:extLst>
                <a:ext uri="{FF2B5EF4-FFF2-40B4-BE49-F238E27FC236}">
                  <a16:creationId xmlns:a16="http://schemas.microsoft.com/office/drawing/2014/main" id="{5D241C52-420A-AE40-96BF-9104CFA38F19}"/>
                </a:ext>
              </a:extLst>
            </p:cNvPr>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sp>
          <p:nvSpPr>
            <p:cNvPr id="41" name="Rectangle 410">
              <a:extLst>
                <a:ext uri="{FF2B5EF4-FFF2-40B4-BE49-F238E27FC236}">
                  <a16:creationId xmlns:a16="http://schemas.microsoft.com/office/drawing/2014/main" id="{A4627648-1B16-D749-8A66-8A03FF64AB10}"/>
                </a:ext>
              </a:extLst>
            </p:cNvPr>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latin typeface="Times New Roman" panose="02020603050405020304" pitchFamily="18" charset="0"/>
              </a:endParaRPr>
            </a:p>
          </p:txBody>
        </p:sp>
        <p:sp>
          <p:nvSpPr>
            <p:cNvPr id="42" name="Oval 411">
              <a:extLst>
                <a:ext uri="{FF2B5EF4-FFF2-40B4-BE49-F238E27FC236}">
                  <a16:creationId xmlns:a16="http://schemas.microsoft.com/office/drawing/2014/main" id="{BB6CA250-F239-5247-A55E-7AEA59E7268D}"/>
                </a:ext>
              </a:extLst>
            </p:cNvPr>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grpSp>
          <p:nvGrpSpPr>
            <p:cNvPr id="43" name="Group 232">
              <a:extLst>
                <a:ext uri="{FF2B5EF4-FFF2-40B4-BE49-F238E27FC236}">
                  <a16:creationId xmlns:a16="http://schemas.microsoft.com/office/drawing/2014/main" id="{6FAEA1D4-F14D-424E-BD1C-393D4EC5B555}"/>
                </a:ext>
              </a:extLst>
            </p:cNvPr>
            <p:cNvGrpSpPr>
              <a:grpSpLocks/>
            </p:cNvGrpSpPr>
            <p:nvPr/>
          </p:nvGrpSpPr>
          <p:grpSpPr bwMode="auto">
            <a:xfrm>
              <a:off x="4699" y="1145"/>
              <a:ext cx="138" cy="29"/>
              <a:chOff x="2468" y="1332"/>
              <a:chExt cx="310" cy="60"/>
            </a:xfrm>
          </p:grpSpPr>
          <p:sp>
            <p:nvSpPr>
              <p:cNvPr id="46" name="Freeform 233">
                <a:extLst>
                  <a:ext uri="{FF2B5EF4-FFF2-40B4-BE49-F238E27FC236}">
                    <a16:creationId xmlns:a16="http://schemas.microsoft.com/office/drawing/2014/main" id="{3BD2F8F6-9CD8-E242-8D6D-7F77CC33F70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234">
                <a:extLst>
                  <a:ext uri="{FF2B5EF4-FFF2-40B4-BE49-F238E27FC236}">
                    <a16:creationId xmlns:a16="http://schemas.microsoft.com/office/drawing/2014/main" id="{14F5D220-A266-CE44-9209-663AB3B16EA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 name="Line 235">
              <a:extLst>
                <a:ext uri="{FF2B5EF4-FFF2-40B4-BE49-F238E27FC236}">
                  <a16:creationId xmlns:a16="http://schemas.microsoft.com/office/drawing/2014/main" id="{88F47057-D732-F244-818B-F07C2F6682ED}"/>
                </a:ext>
              </a:extLst>
            </p:cNvPr>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236">
              <a:extLst>
                <a:ext uri="{FF2B5EF4-FFF2-40B4-BE49-F238E27FC236}">
                  <a16:creationId xmlns:a16="http://schemas.microsoft.com/office/drawing/2014/main" id="{7E91203C-CE72-144F-A6FF-DA393CDAA5DD}"/>
                </a:ext>
              </a:extLst>
            </p:cNvPr>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8" name="Group 347">
            <a:extLst>
              <a:ext uri="{FF2B5EF4-FFF2-40B4-BE49-F238E27FC236}">
                <a16:creationId xmlns:a16="http://schemas.microsoft.com/office/drawing/2014/main" id="{5DD784D8-7CC0-5D4C-A62E-CE8444C69752}"/>
              </a:ext>
            </a:extLst>
          </p:cNvPr>
          <p:cNvGrpSpPr>
            <a:grpSpLocks/>
          </p:cNvGrpSpPr>
          <p:nvPr/>
        </p:nvGrpSpPr>
        <p:grpSpPr bwMode="auto">
          <a:xfrm>
            <a:off x="6924678" y="5045087"/>
            <a:ext cx="1173163" cy="534987"/>
            <a:chOff x="1871277" y="1576300"/>
            <a:chExt cx="1128371" cy="437861"/>
          </a:xfrm>
        </p:grpSpPr>
        <p:sp>
          <p:nvSpPr>
            <p:cNvPr id="49" name="Oval 48">
              <a:extLst>
                <a:ext uri="{FF2B5EF4-FFF2-40B4-BE49-F238E27FC236}">
                  <a16:creationId xmlns:a16="http://schemas.microsoft.com/office/drawing/2014/main" id="{6FB26361-21E3-9140-94BC-C44AED700D26}"/>
                </a:ext>
              </a:extLst>
            </p:cNvPr>
            <p:cNvSpPr>
              <a:spLocks noChangeArrowheads="1"/>
            </p:cNvSpPr>
            <p:nvPr/>
          </p:nvSpPr>
          <p:spPr bwMode="auto">
            <a:xfrm flipV="1">
              <a:off x="1874331" y="1694535"/>
              <a:ext cx="1125317" cy="3196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50" name="Rectangle 49">
              <a:extLst>
                <a:ext uri="{FF2B5EF4-FFF2-40B4-BE49-F238E27FC236}">
                  <a16:creationId xmlns:a16="http://schemas.microsoft.com/office/drawing/2014/main" id="{278A355B-A001-534D-BB6B-71F9286E055F}"/>
                </a:ext>
              </a:extLst>
            </p:cNvPr>
            <p:cNvSpPr/>
            <p:nvPr/>
          </p:nvSpPr>
          <p:spPr bwMode="auto">
            <a:xfrm>
              <a:off x="1871277" y="1740011"/>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1" name="Oval 50">
              <a:extLst>
                <a:ext uri="{FF2B5EF4-FFF2-40B4-BE49-F238E27FC236}">
                  <a16:creationId xmlns:a16="http://schemas.microsoft.com/office/drawing/2014/main" id="{7B1272CE-AFDF-1340-AA41-7D224E97A698}"/>
                </a:ext>
              </a:extLst>
            </p:cNvPr>
            <p:cNvSpPr>
              <a:spLocks noChangeArrowheads="1"/>
            </p:cNvSpPr>
            <p:nvPr/>
          </p:nvSpPr>
          <p:spPr bwMode="auto">
            <a:xfrm flipV="1">
              <a:off x="1871277" y="1576300"/>
              <a:ext cx="1125317" cy="319626"/>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52" name="Freeform 51">
              <a:extLst>
                <a:ext uri="{FF2B5EF4-FFF2-40B4-BE49-F238E27FC236}">
                  <a16:creationId xmlns:a16="http://schemas.microsoft.com/office/drawing/2014/main" id="{CB2B4D14-26C9-B647-929B-B278DD70E028}"/>
                </a:ext>
              </a:extLst>
            </p:cNvPr>
            <p:cNvSpPr/>
            <p:nvPr/>
          </p:nvSpPr>
          <p:spPr bwMode="auto">
            <a:xfrm>
              <a:off x="2159859" y="1673746"/>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 name="Freeform 52">
              <a:extLst>
                <a:ext uri="{FF2B5EF4-FFF2-40B4-BE49-F238E27FC236}">
                  <a16:creationId xmlns:a16="http://schemas.microsoft.com/office/drawing/2014/main" id="{C1622BCE-8C8A-6D42-BA0B-2206C8049FB4}"/>
                </a:ext>
              </a:extLst>
            </p:cNvPr>
            <p:cNvSpPr>
              <a:spLocks/>
            </p:cNvSpPr>
            <p:nvPr/>
          </p:nvSpPr>
          <p:spPr bwMode="auto">
            <a:xfrm>
              <a:off x="2103364" y="1633469"/>
              <a:ext cx="661143" cy="110439"/>
            </a:xfrm>
            <a:custGeom>
              <a:avLst/>
              <a:gdLst>
                <a:gd name="T0" fmla="*/ 0 w 3723451"/>
                <a:gd name="T1" fmla="*/ 27019 h 932950"/>
                <a:gd name="T2" fmla="*/ 116333 w 3723451"/>
                <a:gd name="T3" fmla="*/ 318 h 932950"/>
                <a:gd name="T4" fmla="*/ 329515 w 3723451"/>
                <a:gd name="T5" fmla="*/ 61622 h 932950"/>
                <a:gd name="T6" fmla="*/ 532894 w 3723451"/>
                <a:gd name="T7" fmla="*/ 0 h 932950"/>
                <a:gd name="T8" fmla="*/ 661143 w 3723451"/>
                <a:gd name="T9" fmla="*/ 24521 h 932950"/>
                <a:gd name="T10" fmla="*/ 565726 w 3723451"/>
                <a:gd name="T11" fmla="*/ 54675 h 932950"/>
                <a:gd name="T12" fmla="*/ 535006 w 3723451"/>
                <a:gd name="T13" fmla="*/ 46545 h 932950"/>
                <a:gd name="T14" fmla="*/ 333261 w 3723451"/>
                <a:gd name="T15" fmla="*/ 110439 h 932950"/>
                <a:gd name="T16" fmla="*/ 126355 w 3723451"/>
                <a:gd name="T17" fmla="*/ 48896 h 932950"/>
                <a:gd name="T18" fmla="*/ 92903 w 3723451"/>
                <a:gd name="T19" fmla="*/ 55538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 name="Freeform 53">
              <a:extLst>
                <a:ext uri="{FF2B5EF4-FFF2-40B4-BE49-F238E27FC236}">
                  <a16:creationId xmlns:a16="http://schemas.microsoft.com/office/drawing/2014/main" id="{8410881B-7FA5-F544-8927-E59027737CE9}"/>
                </a:ext>
              </a:extLst>
            </p:cNvPr>
            <p:cNvSpPr>
              <a:spLocks/>
            </p:cNvSpPr>
            <p:nvPr/>
          </p:nvSpPr>
          <p:spPr bwMode="auto">
            <a:xfrm>
              <a:off x="2537000" y="1728317"/>
              <a:ext cx="244302" cy="96148"/>
            </a:xfrm>
            <a:custGeom>
              <a:avLst/>
              <a:gdLst>
                <a:gd name="T0" fmla="*/ 0 w 1366596"/>
                <a:gd name="T1" fmla="*/ 0 h 809868"/>
                <a:gd name="T2" fmla="*/ 244302 w 1366596"/>
                <a:gd name="T3" fmla="*/ 74296 h 809868"/>
                <a:gd name="T4" fmla="*/ 154642 w 1366596"/>
                <a:gd name="T5" fmla="*/ 96148 h 809868"/>
                <a:gd name="T6" fmla="*/ 823 w 1366596"/>
                <a:gd name="T7" fmla="*/ 5080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 name="Freeform 54">
              <a:extLst>
                <a:ext uri="{FF2B5EF4-FFF2-40B4-BE49-F238E27FC236}">
                  <a16:creationId xmlns:a16="http://schemas.microsoft.com/office/drawing/2014/main" id="{739210A1-0F0F-574A-BCCC-3EA5C3F51B19}"/>
                </a:ext>
              </a:extLst>
            </p:cNvPr>
            <p:cNvSpPr>
              <a:spLocks/>
            </p:cNvSpPr>
            <p:nvPr/>
          </p:nvSpPr>
          <p:spPr bwMode="auto">
            <a:xfrm>
              <a:off x="2089623" y="1729616"/>
              <a:ext cx="241248" cy="97446"/>
            </a:xfrm>
            <a:custGeom>
              <a:avLst/>
              <a:gdLst>
                <a:gd name="T0" fmla="*/ 237955 w 1348191"/>
                <a:gd name="T1" fmla="*/ 0 h 791462"/>
                <a:gd name="T2" fmla="*/ 241248 w 1348191"/>
                <a:gd name="T3" fmla="*/ 47023 h 791462"/>
                <a:gd name="T4" fmla="*/ 87278 w 1348191"/>
                <a:gd name="T5" fmla="*/ 97446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6" name="Straight Connector 55">
              <a:extLst>
                <a:ext uri="{FF2B5EF4-FFF2-40B4-BE49-F238E27FC236}">
                  <a16:creationId xmlns:a16="http://schemas.microsoft.com/office/drawing/2014/main" id="{E800271C-C8D5-E044-A268-4DC3627006CB}"/>
                </a:ext>
              </a:extLst>
            </p:cNvPr>
            <p:cNvCxnSpPr>
              <a:cxnSpLocks noChangeShapeType="1"/>
              <a:endCxn id="51" idx="2"/>
            </p:cNvCxnSpPr>
            <p:nvPr/>
          </p:nvCxnSpPr>
          <p:spPr bwMode="auto">
            <a:xfrm flipH="1" flipV="1">
              <a:off x="1871277" y="1737412"/>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7" name="Straight Connector 56">
              <a:extLst>
                <a:ext uri="{FF2B5EF4-FFF2-40B4-BE49-F238E27FC236}">
                  <a16:creationId xmlns:a16="http://schemas.microsoft.com/office/drawing/2014/main" id="{719A261C-C541-F541-9FBF-D1594DB2E2D8}"/>
                </a:ext>
              </a:extLst>
            </p:cNvPr>
            <p:cNvCxnSpPr>
              <a:cxnSpLocks noChangeShapeType="1"/>
            </p:cNvCxnSpPr>
            <p:nvPr/>
          </p:nvCxnSpPr>
          <p:spPr bwMode="auto">
            <a:xfrm flipH="1" flipV="1">
              <a:off x="2996594" y="1734814"/>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58" name="TextBox 57">
            <a:extLst>
              <a:ext uri="{FF2B5EF4-FFF2-40B4-BE49-F238E27FC236}">
                <a16:creationId xmlns:a16="http://schemas.microsoft.com/office/drawing/2014/main" id="{1F5B8A1D-DC6E-D44A-8C98-D9236175CD7C}"/>
              </a:ext>
            </a:extLst>
          </p:cNvPr>
          <p:cNvSpPr txBox="1"/>
          <p:nvPr/>
        </p:nvSpPr>
        <p:spPr>
          <a:xfrm>
            <a:off x="1704368" y="5918524"/>
            <a:ext cx="1930208" cy="307777"/>
          </a:xfrm>
          <a:prstGeom prst="rect">
            <a:avLst/>
          </a:prstGeom>
          <a:noFill/>
        </p:spPr>
        <p:txBody>
          <a:bodyPr wrap="none" rtlCol="0">
            <a:spAutoFit/>
          </a:bodyPr>
          <a:lstStyle/>
          <a:p>
            <a:r>
              <a:rPr lang="en-US" sz="1400" dirty="0"/>
              <a:t>packets in queue/buffer</a:t>
            </a:r>
          </a:p>
        </p:txBody>
      </p:sp>
      <p:sp>
        <p:nvSpPr>
          <p:cNvPr id="59" name="TextBox 58">
            <a:extLst>
              <a:ext uri="{FF2B5EF4-FFF2-40B4-BE49-F238E27FC236}">
                <a16:creationId xmlns:a16="http://schemas.microsoft.com/office/drawing/2014/main" id="{956C1482-3637-ED45-B1A3-174BD0080066}"/>
              </a:ext>
            </a:extLst>
          </p:cNvPr>
          <p:cNvSpPr txBox="1"/>
          <p:nvPr/>
        </p:nvSpPr>
        <p:spPr>
          <a:xfrm>
            <a:off x="5175597" y="6394420"/>
            <a:ext cx="2626116" cy="307777"/>
          </a:xfrm>
          <a:prstGeom prst="rect">
            <a:avLst/>
          </a:prstGeom>
          <a:noFill/>
        </p:spPr>
        <p:txBody>
          <a:bodyPr wrap="square" rtlCol="0">
            <a:spAutoFit/>
          </a:bodyPr>
          <a:lstStyle/>
          <a:p>
            <a:r>
              <a:rPr lang="en-US" sz="1400" b="1" u="sng" dirty="0"/>
              <a:t>Packet delivery misbehaviors</a:t>
            </a:r>
          </a:p>
        </p:txBody>
      </p:sp>
      <p:sp>
        <p:nvSpPr>
          <p:cNvPr id="60" name="TextBox 59">
            <a:extLst>
              <a:ext uri="{FF2B5EF4-FFF2-40B4-BE49-F238E27FC236}">
                <a16:creationId xmlns:a16="http://schemas.microsoft.com/office/drawing/2014/main" id="{647645AA-3E56-8F48-AAC2-37336D7DA2E8}"/>
              </a:ext>
            </a:extLst>
          </p:cNvPr>
          <p:cNvSpPr txBox="1"/>
          <p:nvPr/>
        </p:nvSpPr>
        <p:spPr>
          <a:xfrm>
            <a:off x="8726960" y="5808796"/>
            <a:ext cx="1398524" cy="307777"/>
          </a:xfrm>
          <a:prstGeom prst="rect">
            <a:avLst/>
          </a:prstGeom>
          <a:noFill/>
        </p:spPr>
        <p:txBody>
          <a:bodyPr wrap="none" rtlCol="0">
            <a:spAutoFit/>
          </a:bodyPr>
          <a:lstStyle/>
          <a:p>
            <a:r>
              <a:rPr lang="en-US" sz="1400" dirty="0"/>
              <a:t>packets received</a:t>
            </a:r>
          </a:p>
        </p:txBody>
      </p:sp>
      <p:sp>
        <p:nvSpPr>
          <p:cNvPr id="61" name="Rectangle 297">
            <a:extLst>
              <a:ext uri="{FF2B5EF4-FFF2-40B4-BE49-F238E27FC236}">
                <a16:creationId xmlns:a16="http://schemas.microsoft.com/office/drawing/2014/main" id="{18819130-10E7-1C42-B381-70712D1FA56B}"/>
              </a:ext>
            </a:extLst>
          </p:cNvPr>
          <p:cNvSpPr>
            <a:spLocks noChangeArrowheads="1"/>
          </p:cNvSpPr>
          <p:nvPr/>
        </p:nvSpPr>
        <p:spPr bwMode="auto">
          <a:xfrm>
            <a:off x="9199439" y="5623953"/>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2" name="AutoShape 205">
            <a:extLst>
              <a:ext uri="{FF2B5EF4-FFF2-40B4-BE49-F238E27FC236}">
                <a16:creationId xmlns:a16="http://schemas.microsoft.com/office/drawing/2014/main" id="{500463A9-193D-BB46-A679-D09E05043B52}"/>
              </a:ext>
            </a:extLst>
          </p:cNvPr>
          <p:cNvSpPr>
            <a:spLocks noChangeArrowheads="1"/>
          </p:cNvSpPr>
          <p:nvPr/>
        </p:nvSpPr>
        <p:spPr bwMode="auto">
          <a:xfrm rot="10800000">
            <a:off x="5540374" y="5747651"/>
            <a:ext cx="296273" cy="209550"/>
          </a:xfrm>
          <a:prstGeom prst="star16">
            <a:avLst>
              <a:gd name="adj" fmla="val 37500"/>
            </a:avLst>
          </a:prstGeom>
          <a:blipFill dpi="0" rotWithShape="0">
            <a:blip r:embed="rId4"/>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63" name="Text Box 79">
            <a:extLst>
              <a:ext uri="{FF2B5EF4-FFF2-40B4-BE49-F238E27FC236}">
                <a16:creationId xmlns:a16="http://schemas.microsoft.com/office/drawing/2014/main" id="{EF6639FA-FA40-7947-B055-69B3182CC7D8}"/>
              </a:ext>
            </a:extLst>
          </p:cNvPr>
          <p:cNvSpPr txBox="1">
            <a:spLocks noChangeArrowheads="1"/>
          </p:cNvSpPr>
          <p:nvPr/>
        </p:nvSpPr>
        <p:spPr bwMode="auto">
          <a:xfrm>
            <a:off x="6767512" y="5661038"/>
            <a:ext cx="341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dirty="0">
                <a:solidFill>
                  <a:srgbClr val="FF0000"/>
                </a:solidFill>
                <a:latin typeface="Tahoma" panose="020B0604030504040204" pitchFamily="34" charset="0"/>
              </a:rPr>
              <a:t>X</a:t>
            </a:r>
          </a:p>
        </p:txBody>
      </p:sp>
      <p:sp>
        <p:nvSpPr>
          <p:cNvPr id="4" name="TextBox 3">
            <a:extLst>
              <a:ext uri="{FF2B5EF4-FFF2-40B4-BE49-F238E27FC236}">
                <a16:creationId xmlns:a16="http://schemas.microsoft.com/office/drawing/2014/main" id="{8D9DF84E-CD2F-C246-A55E-BDC217A1BB53}"/>
              </a:ext>
            </a:extLst>
          </p:cNvPr>
          <p:cNvSpPr txBox="1"/>
          <p:nvPr/>
        </p:nvSpPr>
        <p:spPr>
          <a:xfrm>
            <a:off x="5381626" y="5957202"/>
            <a:ext cx="744435" cy="369332"/>
          </a:xfrm>
          <a:prstGeom prst="rect">
            <a:avLst/>
          </a:prstGeom>
          <a:noFill/>
        </p:spPr>
        <p:txBody>
          <a:bodyPr wrap="none" rtlCol="0">
            <a:spAutoFit/>
          </a:bodyPr>
          <a:lstStyle/>
          <a:p>
            <a:r>
              <a:rPr lang="en-US" dirty="0"/>
              <a:t>errors</a:t>
            </a:r>
          </a:p>
        </p:txBody>
      </p:sp>
      <p:sp>
        <p:nvSpPr>
          <p:cNvPr id="65" name="TextBox 64">
            <a:extLst>
              <a:ext uri="{FF2B5EF4-FFF2-40B4-BE49-F238E27FC236}">
                <a16:creationId xmlns:a16="http://schemas.microsoft.com/office/drawing/2014/main" id="{A645E9F9-DE04-0146-AA3E-F248D717F71E}"/>
              </a:ext>
            </a:extLst>
          </p:cNvPr>
          <p:cNvSpPr txBox="1"/>
          <p:nvPr/>
        </p:nvSpPr>
        <p:spPr>
          <a:xfrm>
            <a:off x="6705606" y="5938146"/>
            <a:ext cx="538930" cy="369332"/>
          </a:xfrm>
          <a:prstGeom prst="rect">
            <a:avLst/>
          </a:prstGeom>
          <a:noFill/>
        </p:spPr>
        <p:txBody>
          <a:bodyPr wrap="none" rtlCol="0">
            <a:spAutoFit/>
          </a:bodyPr>
          <a:lstStyle/>
          <a:p>
            <a:r>
              <a:rPr lang="en-US" dirty="0"/>
              <a:t>loss</a:t>
            </a:r>
          </a:p>
        </p:txBody>
      </p:sp>
      <p:sp>
        <p:nvSpPr>
          <p:cNvPr id="66" name="Rectangle 295">
            <a:extLst>
              <a:ext uri="{FF2B5EF4-FFF2-40B4-BE49-F238E27FC236}">
                <a16:creationId xmlns:a16="http://schemas.microsoft.com/office/drawing/2014/main" id="{D3B344F0-135D-6E4B-8E8C-4D0F22155249}"/>
              </a:ext>
            </a:extLst>
          </p:cNvPr>
          <p:cNvSpPr>
            <a:spLocks noChangeArrowheads="1"/>
          </p:cNvSpPr>
          <p:nvPr/>
        </p:nvSpPr>
        <p:spPr bwMode="auto">
          <a:xfrm>
            <a:off x="5706631" y="5119313"/>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69" name="Group 298">
            <a:extLst>
              <a:ext uri="{FF2B5EF4-FFF2-40B4-BE49-F238E27FC236}">
                <a16:creationId xmlns:a16="http://schemas.microsoft.com/office/drawing/2014/main" id="{2881DF9F-5CED-2745-A9AD-83A77B6D21E3}"/>
              </a:ext>
            </a:extLst>
          </p:cNvPr>
          <p:cNvGrpSpPr>
            <a:grpSpLocks/>
          </p:cNvGrpSpPr>
          <p:nvPr/>
        </p:nvGrpSpPr>
        <p:grpSpPr bwMode="auto">
          <a:xfrm>
            <a:off x="2472889" y="4135420"/>
            <a:ext cx="6898004" cy="510789"/>
            <a:chOff x="2937" y="3579"/>
            <a:chExt cx="2382" cy="274"/>
          </a:xfrm>
        </p:grpSpPr>
        <p:sp>
          <p:nvSpPr>
            <p:cNvPr id="70" name="Rectangle 295">
              <a:extLst>
                <a:ext uri="{FF2B5EF4-FFF2-40B4-BE49-F238E27FC236}">
                  <a16:creationId xmlns:a16="http://schemas.microsoft.com/office/drawing/2014/main" id="{9820453C-C7A2-314A-8165-9505BB4B65C2}"/>
                </a:ext>
              </a:extLst>
            </p:cNvPr>
            <p:cNvSpPr>
              <a:spLocks noChangeArrowheads="1"/>
            </p:cNvSpPr>
            <p:nvPr/>
          </p:nvSpPr>
          <p:spPr bwMode="auto">
            <a:xfrm>
              <a:off x="3165" y="3631"/>
              <a:ext cx="1920" cy="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71" name="Text Box 293">
              <a:extLst>
                <a:ext uri="{FF2B5EF4-FFF2-40B4-BE49-F238E27FC236}">
                  <a16:creationId xmlns:a16="http://schemas.microsoft.com/office/drawing/2014/main" id="{8BCF6498-220B-E544-9DC4-6EDE1EC246BA}"/>
                </a:ext>
              </a:extLst>
            </p:cNvPr>
            <p:cNvSpPr txBox="1">
              <a:spLocks noChangeArrowheads="1"/>
            </p:cNvSpPr>
            <p:nvPr/>
          </p:nvSpPr>
          <p:spPr bwMode="auto">
            <a:xfrm>
              <a:off x="3535" y="3633"/>
              <a:ext cx="125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dirty="0">
                  <a:latin typeface="Tahoma" panose="020B0604030504040204" pitchFamily="34" charset="0"/>
                </a:rPr>
                <a:t>logical end-end </a:t>
              </a:r>
              <a:r>
                <a:rPr lang="en-US" altLang="en-US" sz="1600" b="1" i="1" dirty="0">
                  <a:latin typeface="Tahoma" panose="020B0604030504040204" pitchFamily="34" charset="0"/>
                </a:rPr>
                <a:t>reliable</a:t>
              </a:r>
              <a:r>
                <a:rPr lang="en-US" altLang="en-US" sz="1600" b="1" dirty="0">
                  <a:latin typeface="Tahoma" panose="020B0604030504040204" pitchFamily="34" charset="0"/>
                </a:rPr>
                <a:t> transport</a:t>
              </a:r>
            </a:p>
          </p:txBody>
        </p:sp>
        <p:sp>
          <p:nvSpPr>
            <p:cNvPr id="72" name="Freeform 296">
              <a:extLst>
                <a:ext uri="{FF2B5EF4-FFF2-40B4-BE49-F238E27FC236}">
                  <a16:creationId xmlns:a16="http://schemas.microsoft.com/office/drawing/2014/main" id="{3A706CD5-7BC6-EC4F-B197-D992036CE501}"/>
                </a:ext>
              </a:extLst>
            </p:cNvPr>
            <p:cNvSpPr>
              <a:spLocks/>
            </p:cNvSpPr>
            <p:nvPr/>
          </p:nvSpPr>
          <p:spPr bwMode="auto">
            <a:xfrm>
              <a:off x="2937" y="3579"/>
              <a:ext cx="282" cy="264"/>
            </a:xfrm>
            <a:custGeom>
              <a:avLst/>
              <a:gdLst>
                <a:gd name="T0" fmla="*/ 282 w 282"/>
                <a:gd name="T1" fmla="*/ 0 h 264"/>
                <a:gd name="T2" fmla="*/ 282 w 282"/>
                <a:gd name="T3" fmla="*/ 264 h 264"/>
                <a:gd name="T4" fmla="*/ 0 w 282"/>
                <a:gd name="T5" fmla="*/ 129 h 264"/>
                <a:gd name="T6" fmla="*/ 282 w 282"/>
                <a:gd name="T7" fmla="*/ 0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264">
                  <a:moveTo>
                    <a:pt x="282" y="0"/>
                  </a:moveTo>
                  <a:cubicBezTo>
                    <a:pt x="282" y="132"/>
                    <a:pt x="282" y="264"/>
                    <a:pt x="282" y="264"/>
                  </a:cubicBezTo>
                  <a:cubicBezTo>
                    <a:pt x="159" y="150"/>
                    <a:pt x="0" y="153"/>
                    <a:pt x="0" y="129"/>
                  </a:cubicBezTo>
                  <a:cubicBezTo>
                    <a:pt x="0" y="108"/>
                    <a:pt x="153" y="108"/>
                    <a:pt x="282" y="0"/>
                  </a:cubicBezTo>
                  <a:close/>
                </a:path>
              </a:pathLst>
            </a:custGeom>
            <a:solidFill>
              <a:srgbClr val="FF0000"/>
            </a:solidFill>
            <a:ln>
              <a:noFill/>
            </a:ln>
            <a:effectLst/>
            <a:extLst>
              <a:ext uri="{91240B29-F687-4F45-9708-019B960494DF}">
                <a14:hiddenLine xmlns:a14="http://schemas.microsoft.com/office/drawing/2010/main" w="9525" cap="flat" cmpd="sng">
                  <a:solidFill>
                    <a:srgbClr val="FF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 name="Freeform 297">
              <a:extLst>
                <a:ext uri="{FF2B5EF4-FFF2-40B4-BE49-F238E27FC236}">
                  <a16:creationId xmlns:a16="http://schemas.microsoft.com/office/drawing/2014/main" id="{3CD5A08A-064A-7E40-98E2-4151A289F810}"/>
                </a:ext>
              </a:extLst>
            </p:cNvPr>
            <p:cNvSpPr>
              <a:spLocks/>
            </p:cNvSpPr>
            <p:nvPr/>
          </p:nvSpPr>
          <p:spPr bwMode="auto">
            <a:xfrm flipH="1">
              <a:off x="5037" y="3589"/>
              <a:ext cx="282" cy="264"/>
            </a:xfrm>
            <a:custGeom>
              <a:avLst/>
              <a:gdLst>
                <a:gd name="T0" fmla="*/ 282 w 282"/>
                <a:gd name="T1" fmla="*/ 0 h 264"/>
                <a:gd name="T2" fmla="*/ 282 w 282"/>
                <a:gd name="T3" fmla="*/ 264 h 264"/>
                <a:gd name="T4" fmla="*/ 0 w 282"/>
                <a:gd name="T5" fmla="*/ 129 h 264"/>
                <a:gd name="T6" fmla="*/ 282 w 282"/>
                <a:gd name="T7" fmla="*/ 0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264">
                  <a:moveTo>
                    <a:pt x="282" y="0"/>
                  </a:moveTo>
                  <a:cubicBezTo>
                    <a:pt x="282" y="132"/>
                    <a:pt x="282" y="264"/>
                    <a:pt x="282" y="264"/>
                  </a:cubicBezTo>
                  <a:cubicBezTo>
                    <a:pt x="159" y="150"/>
                    <a:pt x="0" y="153"/>
                    <a:pt x="0" y="129"/>
                  </a:cubicBezTo>
                  <a:cubicBezTo>
                    <a:pt x="0" y="108"/>
                    <a:pt x="153" y="108"/>
                    <a:pt x="282" y="0"/>
                  </a:cubicBezTo>
                  <a:close/>
                </a:path>
              </a:pathLst>
            </a:custGeom>
            <a:solidFill>
              <a:srgbClr val="FF0000"/>
            </a:solidFill>
            <a:ln>
              <a:noFill/>
            </a:ln>
            <a:effectLst/>
            <a:extLst>
              <a:ext uri="{91240B29-F687-4F45-9708-019B960494DF}">
                <a14:hiddenLine xmlns:a14="http://schemas.microsoft.com/office/drawing/2010/main" w="9525" cap="flat" cmpd="sng">
                  <a:solidFill>
                    <a:srgbClr val="FF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59" grpId="0"/>
      <p:bldP spid="62" grpId="0" animBg="1"/>
      <p:bldP spid="63" grpId="0"/>
      <p:bldP spid="4" grpId="0"/>
      <p:bldP spid="6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a:t>
            </a:r>
            <a:r>
              <a:rPr lang="en-US" sz="4400" dirty="0" err="1"/>
              <a:t>rdt</a:t>
            </a:r>
            <a:r>
              <a:rPr lang="en-US"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a:t>
            </a:r>
            <a:r>
              <a:rPr kumimoji="0" lang="en-US" altLang="en-US" sz="28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finite state machines (FSM)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3">
            <a:extLst>
              <a:ext uri="{FF2B5EF4-FFF2-40B4-BE49-F238E27FC236}">
                <a16:creationId xmlns:a16="http://schemas.microsoft.com/office/drawing/2014/main" id="{95A3E400-FCE7-764F-9816-17ACADA4F53D}"/>
              </a:ext>
            </a:extLst>
          </p:cNvPr>
          <p:cNvSpPr>
            <a:spLocks noGrp="1" noChangeArrowheads="1"/>
          </p:cNvSpPr>
          <p:nvPr>
            <p:ph idx="1"/>
          </p:nvPr>
        </p:nvSpPr>
        <p:spPr/>
        <p:txBody>
          <a:bodyPr/>
          <a:lstStyle/>
          <a:p>
            <a:pPr>
              <a:lnSpc>
                <a:spcPct val="75000"/>
              </a:lnSpc>
            </a:pPr>
            <a:r>
              <a:rPr lang="en-US" altLang="en-US" sz="3200" dirty="0">
                <a:ea typeface="ＭＳ Ｐゴシック" panose="020B0600070205080204" pitchFamily="34" charset="-128"/>
              </a:rPr>
              <a:t>Simple setting: </a:t>
            </a:r>
            <a:r>
              <a:rPr lang="en-US" altLang="en-US" sz="3200" u="sng" dirty="0">
                <a:solidFill>
                  <a:srgbClr val="C00000"/>
                </a:solidFill>
                <a:ea typeface="ＭＳ Ｐゴシック" panose="020B0600070205080204" pitchFamily="34" charset="-128"/>
              </a:rPr>
              <a:t>one packet at a time (stop and wait)</a:t>
            </a:r>
          </a:p>
          <a:p>
            <a:pPr lvl="1">
              <a:lnSpc>
                <a:spcPct val="75000"/>
              </a:lnSpc>
            </a:pPr>
            <a:r>
              <a:rPr lang="en-US" altLang="en-US" sz="2800" dirty="0">
                <a:ea typeface="ＭＳ Ｐゴシック" panose="020B0600070205080204" pitchFamily="34" charset="-128"/>
              </a:rPr>
              <a:t>One sender, one receiver</a:t>
            </a:r>
          </a:p>
          <a:p>
            <a:pPr lvl="1">
              <a:lnSpc>
                <a:spcPct val="75000"/>
              </a:lnSpc>
            </a:pPr>
            <a:r>
              <a:rPr lang="en-US" altLang="en-US" sz="2800" dirty="0">
                <a:ea typeface="ＭＳ Ｐゴシック" panose="020B0600070205080204" pitchFamily="34" charset="-128"/>
              </a:rPr>
              <a:t>sender has infinite number of packets to transfer to the receiver</a:t>
            </a:r>
          </a:p>
          <a:p>
            <a:pPr lvl="1">
              <a:lnSpc>
                <a:spcPct val="75000"/>
              </a:lnSpc>
            </a:pPr>
            <a:r>
              <a:rPr lang="en-US" altLang="en-US" sz="2800" dirty="0">
                <a:ea typeface="ＭＳ Ｐゴシック" panose="020B0600070205080204" pitchFamily="34" charset="-128"/>
              </a:rPr>
              <a:t>sender starts one-packet transmission at a time, and will not proceed with the next new packet transmission until the current packet has been successfully received &amp; acknowledged by the receiver.</a:t>
            </a:r>
          </a:p>
          <a:p>
            <a:pPr marL="457200" lvl="1" indent="0">
              <a:lnSpc>
                <a:spcPct val="75000"/>
              </a:lnSpc>
              <a:buNone/>
            </a:pPr>
            <a:endParaRPr lang="en-US" altLang="en-US" dirty="0">
              <a:ea typeface="ＭＳ Ｐゴシック" panose="020B0600070205080204" pitchFamily="34" charset="-128"/>
            </a:endParaRPr>
          </a:p>
          <a:p>
            <a:pPr>
              <a:lnSpc>
                <a:spcPct val="75000"/>
              </a:lnSpc>
            </a:pPr>
            <a:endParaRPr lang="en-US" altLang="en-US" dirty="0">
              <a:ea typeface="ＭＳ Ｐゴシック" panose="020B0600070205080204" pitchFamily="34" charset="-128"/>
            </a:endParaRPr>
          </a:p>
        </p:txBody>
      </p:sp>
      <p:sp>
        <p:nvSpPr>
          <p:cNvPr id="88065" name="Rectangle 7">
            <a:extLst>
              <a:ext uri="{FF2B5EF4-FFF2-40B4-BE49-F238E27FC236}">
                <a16:creationId xmlns:a16="http://schemas.microsoft.com/office/drawing/2014/main" id="{FC2D3BFF-5BD3-A249-9A50-2E135DAB9B78}"/>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“Stop and Wait” Scenario </a:t>
            </a:r>
          </a:p>
        </p:txBody>
      </p:sp>
      <p:sp>
        <p:nvSpPr>
          <p:cNvPr id="2" name="Slide Number Placeholder 2">
            <a:extLst>
              <a:ext uri="{FF2B5EF4-FFF2-40B4-BE49-F238E27FC236}">
                <a16:creationId xmlns:a16="http://schemas.microsoft.com/office/drawing/2014/main" id="{BAD4B98D-8F24-2264-9B91-CF8A0F9393F4}"/>
              </a:ext>
            </a:extLst>
          </p:cNvPr>
          <p:cNvSpPr>
            <a:spLocks noGrp="1"/>
          </p:cNvSpPr>
          <p:nvPr>
            <p:ph type="sldNum" sz="quarter" idx="4"/>
          </p:nvPr>
        </p:nvSpPr>
        <p:spPr/>
        <p:txBody>
          <a:bodyPr/>
          <a:lstStyle/>
          <a:p>
            <a:r>
              <a:rPr lang="en-US" dirty="0"/>
              <a:t>Transport Layer: 3-</a:t>
            </a:r>
            <a:fld id="{C4204591-24BD-A542-B9D5-F8D8A88D2FEE}" type="slidenum">
              <a:rPr lang="en-US" smtClean="0"/>
              <a:pPr/>
              <a:t>46</a:t>
            </a:fld>
            <a:endParaRPr lang="en-US" dirty="0"/>
          </a:p>
        </p:txBody>
      </p:sp>
      <p:grpSp>
        <p:nvGrpSpPr>
          <p:cNvPr id="5" name="Group 347">
            <a:extLst>
              <a:ext uri="{FF2B5EF4-FFF2-40B4-BE49-F238E27FC236}">
                <a16:creationId xmlns:a16="http://schemas.microsoft.com/office/drawing/2014/main" id="{005B71E8-3BEA-4043-9C50-8FCFE18A0F24}"/>
              </a:ext>
            </a:extLst>
          </p:cNvPr>
          <p:cNvGrpSpPr>
            <a:grpSpLocks/>
          </p:cNvGrpSpPr>
          <p:nvPr/>
        </p:nvGrpSpPr>
        <p:grpSpPr bwMode="auto">
          <a:xfrm>
            <a:off x="3933831" y="4879983"/>
            <a:ext cx="1173163" cy="534988"/>
            <a:chOff x="1871277" y="1576300"/>
            <a:chExt cx="1128371" cy="437861"/>
          </a:xfrm>
        </p:grpSpPr>
        <p:sp>
          <p:nvSpPr>
            <p:cNvPr id="6" name="Oval 5">
              <a:extLst>
                <a:ext uri="{FF2B5EF4-FFF2-40B4-BE49-F238E27FC236}">
                  <a16:creationId xmlns:a16="http://schemas.microsoft.com/office/drawing/2014/main" id="{FCCEBC99-2B5A-4743-8A8C-7FACD880C78C}"/>
                </a:ext>
              </a:extLst>
            </p:cNvPr>
            <p:cNvSpPr>
              <a:spLocks noChangeArrowheads="1"/>
            </p:cNvSpPr>
            <p:nvPr/>
          </p:nvSpPr>
          <p:spPr bwMode="auto">
            <a:xfrm flipV="1">
              <a:off x="1874331" y="1694536"/>
              <a:ext cx="1125317" cy="3196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7" name="Rectangle 6">
              <a:extLst>
                <a:ext uri="{FF2B5EF4-FFF2-40B4-BE49-F238E27FC236}">
                  <a16:creationId xmlns:a16="http://schemas.microsoft.com/office/drawing/2014/main" id="{4A3669B4-FE74-1C49-AA5A-C3D308B8CD30}"/>
                </a:ext>
              </a:extLst>
            </p:cNvPr>
            <p:cNvSpPr/>
            <p:nvPr/>
          </p:nvSpPr>
          <p:spPr bwMode="auto">
            <a:xfrm>
              <a:off x="1871277" y="1740010"/>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 name="Oval 7">
              <a:extLst>
                <a:ext uri="{FF2B5EF4-FFF2-40B4-BE49-F238E27FC236}">
                  <a16:creationId xmlns:a16="http://schemas.microsoft.com/office/drawing/2014/main" id="{CC780419-BB93-F845-804A-9EC808B4D841}"/>
                </a:ext>
              </a:extLst>
            </p:cNvPr>
            <p:cNvSpPr>
              <a:spLocks noChangeArrowheads="1"/>
            </p:cNvSpPr>
            <p:nvPr/>
          </p:nvSpPr>
          <p:spPr bwMode="auto">
            <a:xfrm flipV="1">
              <a:off x="1871277" y="1576300"/>
              <a:ext cx="1125317" cy="319625"/>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9" name="Freeform 8">
              <a:extLst>
                <a:ext uri="{FF2B5EF4-FFF2-40B4-BE49-F238E27FC236}">
                  <a16:creationId xmlns:a16="http://schemas.microsoft.com/office/drawing/2014/main" id="{9D818A0D-5CB0-C94A-AE49-A3EDBE50BC72}"/>
                </a:ext>
              </a:extLst>
            </p:cNvPr>
            <p:cNvSpPr/>
            <p:nvPr/>
          </p:nvSpPr>
          <p:spPr bwMode="auto">
            <a:xfrm>
              <a:off x="2159859" y="1673747"/>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0" name="Freeform 9">
              <a:extLst>
                <a:ext uri="{FF2B5EF4-FFF2-40B4-BE49-F238E27FC236}">
                  <a16:creationId xmlns:a16="http://schemas.microsoft.com/office/drawing/2014/main" id="{3C94AC32-01A2-C24F-BCE8-255BE180CDDD}"/>
                </a:ext>
              </a:extLst>
            </p:cNvPr>
            <p:cNvSpPr>
              <a:spLocks/>
            </p:cNvSpPr>
            <p:nvPr/>
          </p:nvSpPr>
          <p:spPr bwMode="auto">
            <a:xfrm>
              <a:off x="2103364" y="1633469"/>
              <a:ext cx="661143" cy="110440"/>
            </a:xfrm>
            <a:custGeom>
              <a:avLst/>
              <a:gdLst>
                <a:gd name="T0" fmla="*/ 0 w 3723451"/>
                <a:gd name="T1" fmla="*/ 27019 h 932950"/>
                <a:gd name="T2" fmla="*/ 116333 w 3723451"/>
                <a:gd name="T3" fmla="*/ 318 h 932950"/>
                <a:gd name="T4" fmla="*/ 329515 w 3723451"/>
                <a:gd name="T5" fmla="*/ 61623 h 932950"/>
                <a:gd name="T6" fmla="*/ 532894 w 3723451"/>
                <a:gd name="T7" fmla="*/ 0 h 932950"/>
                <a:gd name="T8" fmla="*/ 661143 w 3723451"/>
                <a:gd name="T9" fmla="*/ 24522 h 932950"/>
                <a:gd name="T10" fmla="*/ 565726 w 3723451"/>
                <a:gd name="T11" fmla="*/ 54675 h 932950"/>
                <a:gd name="T12" fmla="*/ 535006 w 3723451"/>
                <a:gd name="T13" fmla="*/ 46546 h 932950"/>
                <a:gd name="T14" fmla="*/ 333261 w 3723451"/>
                <a:gd name="T15" fmla="*/ 110440 h 932950"/>
                <a:gd name="T16" fmla="*/ 126355 w 3723451"/>
                <a:gd name="T17" fmla="*/ 48896 h 932950"/>
                <a:gd name="T18" fmla="*/ 92903 w 3723451"/>
                <a:gd name="T19" fmla="*/ 55539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 name="Freeform 10">
              <a:extLst>
                <a:ext uri="{FF2B5EF4-FFF2-40B4-BE49-F238E27FC236}">
                  <a16:creationId xmlns:a16="http://schemas.microsoft.com/office/drawing/2014/main" id="{4F8F9D09-AD8A-D743-B580-A129500B7079}"/>
                </a:ext>
              </a:extLst>
            </p:cNvPr>
            <p:cNvSpPr>
              <a:spLocks/>
            </p:cNvSpPr>
            <p:nvPr/>
          </p:nvSpPr>
          <p:spPr bwMode="auto">
            <a:xfrm>
              <a:off x="2537000" y="1728317"/>
              <a:ext cx="244302" cy="96147"/>
            </a:xfrm>
            <a:custGeom>
              <a:avLst/>
              <a:gdLst>
                <a:gd name="T0" fmla="*/ 0 w 1366596"/>
                <a:gd name="T1" fmla="*/ 0 h 809868"/>
                <a:gd name="T2" fmla="*/ 244302 w 1366596"/>
                <a:gd name="T3" fmla="*/ 74295 h 809868"/>
                <a:gd name="T4" fmla="*/ 154642 w 1366596"/>
                <a:gd name="T5" fmla="*/ 96147 h 809868"/>
                <a:gd name="T6" fmla="*/ 823 w 1366596"/>
                <a:gd name="T7" fmla="*/ 5080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 name="Freeform 11">
              <a:extLst>
                <a:ext uri="{FF2B5EF4-FFF2-40B4-BE49-F238E27FC236}">
                  <a16:creationId xmlns:a16="http://schemas.microsoft.com/office/drawing/2014/main" id="{42FCC0E9-B8EF-624A-8889-E44A4E69300C}"/>
                </a:ext>
              </a:extLst>
            </p:cNvPr>
            <p:cNvSpPr>
              <a:spLocks/>
            </p:cNvSpPr>
            <p:nvPr/>
          </p:nvSpPr>
          <p:spPr bwMode="auto">
            <a:xfrm>
              <a:off x="2089623" y="1729616"/>
              <a:ext cx="241248" cy="97447"/>
            </a:xfrm>
            <a:custGeom>
              <a:avLst/>
              <a:gdLst>
                <a:gd name="T0" fmla="*/ 237955 w 1348191"/>
                <a:gd name="T1" fmla="*/ 0 h 791462"/>
                <a:gd name="T2" fmla="*/ 241248 w 1348191"/>
                <a:gd name="T3" fmla="*/ 47024 h 791462"/>
                <a:gd name="T4" fmla="*/ 87278 w 1348191"/>
                <a:gd name="T5" fmla="*/ 97447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 name="Straight Connector 12">
              <a:extLst>
                <a:ext uri="{FF2B5EF4-FFF2-40B4-BE49-F238E27FC236}">
                  <a16:creationId xmlns:a16="http://schemas.microsoft.com/office/drawing/2014/main" id="{9BB1A15F-CD70-724C-8BF0-1228B2EC0D37}"/>
                </a:ext>
              </a:extLst>
            </p:cNvPr>
            <p:cNvCxnSpPr>
              <a:cxnSpLocks noChangeShapeType="1"/>
              <a:endCxn id="8" idx="2"/>
            </p:cNvCxnSpPr>
            <p:nvPr/>
          </p:nvCxnSpPr>
          <p:spPr bwMode="auto">
            <a:xfrm flipH="1" flipV="1">
              <a:off x="1871277" y="1737412"/>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4" name="Straight Connector 13">
              <a:extLst>
                <a:ext uri="{FF2B5EF4-FFF2-40B4-BE49-F238E27FC236}">
                  <a16:creationId xmlns:a16="http://schemas.microsoft.com/office/drawing/2014/main" id="{8577EB54-9F0E-7641-8A20-EB44685042AF}"/>
                </a:ext>
              </a:extLst>
            </p:cNvPr>
            <p:cNvCxnSpPr>
              <a:cxnSpLocks noChangeShapeType="1"/>
            </p:cNvCxnSpPr>
            <p:nvPr/>
          </p:nvCxnSpPr>
          <p:spPr bwMode="auto">
            <a:xfrm flipH="1" flipV="1">
              <a:off x="2996594" y="1734813"/>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5" name="Line 276">
            <a:extLst>
              <a:ext uri="{FF2B5EF4-FFF2-40B4-BE49-F238E27FC236}">
                <a16:creationId xmlns:a16="http://schemas.microsoft.com/office/drawing/2014/main" id="{EF442ECB-11E1-A54A-8C8B-C1291C2CD18C}"/>
              </a:ext>
            </a:extLst>
          </p:cNvPr>
          <p:cNvSpPr>
            <a:spLocks noChangeShapeType="1"/>
          </p:cNvSpPr>
          <p:nvPr/>
        </p:nvSpPr>
        <p:spPr bwMode="auto">
          <a:xfrm>
            <a:off x="2994031" y="5154622"/>
            <a:ext cx="100806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278">
            <a:extLst>
              <a:ext uri="{FF2B5EF4-FFF2-40B4-BE49-F238E27FC236}">
                <a16:creationId xmlns:a16="http://schemas.microsoft.com/office/drawing/2014/main" id="{A1550504-B2A5-5D4F-B5A6-52BAA374C0CC}"/>
              </a:ext>
            </a:extLst>
          </p:cNvPr>
          <p:cNvSpPr>
            <a:spLocks noChangeShapeType="1"/>
          </p:cNvSpPr>
          <p:nvPr/>
        </p:nvSpPr>
        <p:spPr bwMode="auto">
          <a:xfrm>
            <a:off x="5099056" y="5199072"/>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280">
            <a:extLst>
              <a:ext uri="{FF2B5EF4-FFF2-40B4-BE49-F238E27FC236}">
                <a16:creationId xmlns:a16="http://schemas.microsoft.com/office/drawing/2014/main" id="{0C8E798B-F726-2442-A653-8E09DAA41AD9}"/>
              </a:ext>
            </a:extLst>
          </p:cNvPr>
          <p:cNvSpPr>
            <a:spLocks noChangeShapeType="1"/>
          </p:cNvSpPr>
          <p:nvPr/>
        </p:nvSpPr>
        <p:spPr bwMode="auto">
          <a:xfrm>
            <a:off x="8175630" y="5138745"/>
            <a:ext cx="796400" cy="27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Rectangle 292">
            <a:extLst>
              <a:ext uri="{FF2B5EF4-FFF2-40B4-BE49-F238E27FC236}">
                <a16:creationId xmlns:a16="http://schemas.microsoft.com/office/drawing/2014/main" id="{B9468391-2F26-5045-8C3E-6CC781576437}"/>
              </a:ext>
            </a:extLst>
          </p:cNvPr>
          <p:cNvSpPr>
            <a:spLocks noChangeArrowheads="1"/>
          </p:cNvSpPr>
          <p:nvPr/>
        </p:nvSpPr>
        <p:spPr bwMode="auto">
          <a:xfrm>
            <a:off x="9437821" y="5500507"/>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19" name="Rectangle 293">
            <a:extLst>
              <a:ext uri="{FF2B5EF4-FFF2-40B4-BE49-F238E27FC236}">
                <a16:creationId xmlns:a16="http://schemas.microsoft.com/office/drawing/2014/main" id="{61B3616B-1253-F44A-A14D-B42F374AC093}"/>
              </a:ext>
            </a:extLst>
          </p:cNvPr>
          <p:cNvSpPr>
            <a:spLocks noChangeArrowheads="1"/>
          </p:cNvSpPr>
          <p:nvPr/>
        </p:nvSpPr>
        <p:spPr bwMode="auto">
          <a:xfrm>
            <a:off x="6194035" y="4981138"/>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20" name="Group 311">
            <a:extLst>
              <a:ext uri="{FF2B5EF4-FFF2-40B4-BE49-F238E27FC236}">
                <a16:creationId xmlns:a16="http://schemas.microsoft.com/office/drawing/2014/main" id="{D1C55D8E-7C8B-A24E-9705-E24554DCC4C6}"/>
              </a:ext>
            </a:extLst>
          </p:cNvPr>
          <p:cNvGrpSpPr>
            <a:grpSpLocks/>
          </p:cNvGrpSpPr>
          <p:nvPr/>
        </p:nvGrpSpPr>
        <p:grpSpPr bwMode="auto">
          <a:xfrm>
            <a:off x="2063311" y="5452691"/>
            <a:ext cx="633412" cy="200025"/>
            <a:chOff x="1800" y="1425"/>
            <a:chExt cx="399" cy="126"/>
          </a:xfrm>
        </p:grpSpPr>
        <p:sp>
          <p:nvSpPr>
            <p:cNvPr id="21" name="Rectangle 294">
              <a:extLst>
                <a:ext uri="{FF2B5EF4-FFF2-40B4-BE49-F238E27FC236}">
                  <a16:creationId xmlns:a16="http://schemas.microsoft.com/office/drawing/2014/main" id="{60C3C929-4C3E-CB45-94D0-57FBF321A9C0}"/>
                </a:ext>
              </a:extLst>
            </p:cNvPr>
            <p:cNvSpPr>
              <a:spLocks noChangeArrowheads="1"/>
            </p:cNvSpPr>
            <p:nvPr/>
          </p:nvSpPr>
          <p:spPr bwMode="auto">
            <a:xfrm>
              <a:off x="1800"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2" name="Rectangle 295">
              <a:extLst>
                <a:ext uri="{FF2B5EF4-FFF2-40B4-BE49-F238E27FC236}">
                  <a16:creationId xmlns:a16="http://schemas.microsoft.com/office/drawing/2014/main" id="{791CEBCE-960B-5D44-B864-61E018DE2954}"/>
                </a:ext>
              </a:extLst>
            </p:cNvPr>
            <p:cNvSpPr>
              <a:spLocks noChangeArrowheads="1"/>
            </p:cNvSpPr>
            <p:nvPr/>
          </p:nvSpPr>
          <p:spPr bwMode="auto">
            <a:xfrm>
              <a:off x="1902" y="1425"/>
              <a:ext cx="93" cy="126"/>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3" name="Rectangle 296">
              <a:extLst>
                <a:ext uri="{FF2B5EF4-FFF2-40B4-BE49-F238E27FC236}">
                  <a16:creationId xmlns:a16="http://schemas.microsoft.com/office/drawing/2014/main" id="{21B54309-D855-3B4A-ADAD-412071530E38}"/>
                </a:ext>
              </a:extLst>
            </p:cNvPr>
            <p:cNvSpPr>
              <a:spLocks noChangeArrowheads="1"/>
            </p:cNvSpPr>
            <p:nvPr/>
          </p:nvSpPr>
          <p:spPr bwMode="auto">
            <a:xfrm>
              <a:off x="2004"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4" name="Rectangle 297">
              <a:extLst>
                <a:ext uri="{FF2B5EF4-FFF2-40B4-BE49-F238E27FC236}">
                  <a16:creationId xmlns:a16="http://schemas.microsoft.com/office/drawing/2014/main" id="{4AB42F93-0964-A44F-BA69-4FDF0E4D36A5}"/>
                </a:ext>
              </a:extLst>
            </p:cNvPr>
            <p:cNvSpPr>
              <a:spLocks noChangeArrowheads="1"/>
            </p:cNvSpPr>
            <p:nvPr/>
          </p:nvSpPr>
          <p:spPr bwMode="auto">
            <a:xfrm>
              <a:off x="2106"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5" name="Line 302">
            <a:extLst>
              <a:ext uri="{FF2B5EF4-FFF2-40B4-BE49-F238E27FC236}">
                <a16:creationId xmlns:a16="http://schemas.microsoft.com/office/drawing/2014/main" id="{94DD4F93-E6FD-3C48-BDBD-F755B48C76D5}"/>
              </a:ext>
            </a:extLst>
          </p:cNvPr>
          <p:cNvSpPr>
            <a:spLocks noChangeShapeType="1"/>
          </p:cNvSpPr>
          <p:nvPr/>
        </p:nvSpPr>
        <p:spPr bwMode="auto">
          <a:xfrm>
            <a:off x="5678494" y="4876808"/>
            <a:ext cx="1062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 name="Text Box 303">
            <a:extLst>
              <a:ext uri="{FF2B5EF4-FFF2-40B4-BE49-F238E27FC236}">
                <a16:creationId xmlns:a16="http://schemas.microsoft.com/office/drawing/2014/main" id="{DC56BF3D-17FC-C744-82AA-847DF4F7638B}"/>
              </a:ext>
            </a:extLst>
          </p:cNvPr>
          <p:cNvSpPr txBox="1">
            <a:spLocks noChangeArrowheads="1"/>
          </p:cNvSpPr>
          <p:nvPr/>
        </p:nvSpPr>
        <p:spPr bwMode="auto">
          <a:xfrm>
            <a:off x="2288604" y="432212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sender</a:t>
            </a:r>
          </a:p>
        </p:txBody>
      </p:sp>
      <p:sp>
        <p:nvSpPr>
          <p:cNvPr id="27" name="Text Box 305">
            <a:extLst>
              <a:ext uri="{FF2B5EF4-FFF2-40B4-BE49-F238E27FC236}">
                <a16:creationId xmlns:a16="http://schemas.microsoft.com/office/drawing/2014/main" id="{2AFA5F7E-241A-3F47-A790-B56B78C003E2}"/>
              </a:ext>
            </a:extLst>
          </p:cNvPr>
          <p:cNvSpPr txBox="1">
            <a:spLocks noChangeArrowheads="1"/>
          </p:cNvSpPr>
          <p:nvPr/>
        </p:nvSpPr>
        <p:spPr bwMode="auto">
          <a:xfrm>
            <a:off x="8721698" y="4336414"/>
            <a:ext cx="1367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receiver</a:t>
            </a:r>
          </a:p>
        </p:txBody>
      </p:sp>
      <p:sp>
        <p:nvSpPr>
          <p:cNvPr id="28" name="Text Box 310">
            <a:extLst>
              <a:ext uri="{FF2B5EF4-FFF2-40B4-BE49-F238E27FC236}">
                <a16:creationId xmlns:a16="http://schemas.microsoft.com/office/drawing/2014/main" id="{38ED1A05-6291-554A-BBBA-994CF3174F56}"/>
              </a:ext>
            </a:extLst>
          </p:cNvPr>
          <p:cNvSpPr txBox="1">
            <a:spLocks noChangeArrowheads="1"/>
          </p:cNvSpPr>
          <p:nvPr/>
        </p:nvSpPr>
        <p:spPr bwMode="auto">
          <a:xfrm>
            <a:off x="7689855" y="579438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grpSp>
        <p:nvGrpSpPr>
          <p:cNvPr id="29" name="Group 96">
            <a:extLst>
              <a:ext uri="{FF2B5EF4-FFF2-40B4-BE49-F238E27FC236}">
                <a16:creationId xmlns:a16="http://schemas.microsoft.com/office/drawing/2014/main" id="{220B4ED7-8BD3-364B-BBC7-E6067775FFCB}"/>
              </a:ext>
            </a:extLst>
          </p:cNvPr>
          <p:cNvGrpSpPr>
            <a:grpSpLocks/>
          </p:cNvGrpSpPr>
          <p:nvPr/>
        </p:nvGrpSpPr>
        <p:grpSpPr bwMode="auto">
          <a:xfrm>
            <a:off x="2322519" y="4803022"/>
            <a:ext cx="779463" cy="679450"/>
            <a:chOff x="-44" y="1473"/>
            <a:chExt cx="981" cy="1105"/>
          </a:xfrm>
        </p:grpSpPr>
        <p:pic>
          <p:nvPicPr>
            <p:cNvPr id="30" name="Picture 97" descr="desktop_computer_stylized_medium">
              <a:extLst>
                <a:ext uri="{FF2B5EF4-FFF2-40B4-BE49-F238E27FC236}">
                  <a16:creationId xmlns:a16="http://schemas.microsoft.com/office/drawing/2014/main" id="{ED635467-27F9-8F4C-8B84-36C39024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Freeform 98">
              <a:extLst>
                <a:ext uri="{FF2B5EF4-FFF2-40B4-BE49-F238E27FC236}">
                  <a16:creationId xmlns:a16="http://schemas.microsoft.com/office/drawing/2014/main" id="{A99B246A-83AC-274B-906E-1320D9DB25B7}"/>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2" name="Group 108">
            <a:extLst>
              <a:ext uri="{FF2B5EF4-FFF2-40B4-BE49-F238E27FC236}">
                <a16:creationId xmlns:a16="http://schemas.microsoft.com/office/drawing/2014/main" id="{574E96D6-8135-854A-A469-7B90A640ACDB}"/>
              </a:ext>
            </a:extLst>
          </p:cNvPr>
          <p:cNvGrpSpPr>
            <a:grpSpLocks/>
          </p:cNvGrpSpPr>
          <p:nvPr/>
        </p:nvGrpSpPr>
        <p:grpSpPr bwMode="auto">
          <a:xfrm>
            <a:off x="8708236" y="4855043"/>
            <a:ext cx="779462" cy="679450"/>
            <a:chOff x="-44" y="1473"/>
            <a:chExt cx="981" cy="1105"/>
          </a:xfrm>
        </p:grpSpPr>
        <p:pic>
          <p:nvPicPr>
            <p:cNvPr id="33" name="Picture 109" descr="desktop_computer_stylized_medium">
              <a:extLst>
                <a:ext uri="{FF2B5EF4-FFF2-40B4-BE49-F238E27FC236}">
                  <a16:creationId xmlns:a16="http://schemas.microsoft.com/office/drawing/2014/main" id="{9DD36C07-A091-3E4D-BB2F-627AEB1BF3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reeform 110">
              <a:extLst>
                <a:ext uri="{FF2B5EF4-FFF2-40B4-BE49-F238E27FC236}">
                  <a16:creationId xmlns:a16="http://schemas.microsoft.com/office/drawing/2014/main" id="{F34B252C-EE68-CF4C-8B06-700DC2962437}"/>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5" name="Group 228">
            <a:extLst>
              <a:ext uri="{FF2B5EF4-FFF2-40B4-BE49-F238E27FC236}">
                <a16:creationId xmlns:a16="http://schemas.microsoft.com/office/drawing/2014/main" id="{3E988201-E931-924E-B8FC-57200EC398D3}"/>
              </a:ext>
            </a:extLst>
          </p:cNvPr>
          <p:cNvGrpSpPr>
            <a:grpSpLocks/>
          </p:cNvGrpSpPr>
          <p:nvPr/>
        </p:nvGrpSpPr>
        <p:grpSpPr bwMode="auto">
          <a:xfrm>
            <a:off x="7058031" y="4960947"/>
            <a:ext cx="1128713" cy="439737"/>
            <a:chOff x="4650" y="1129"/>
            <a:chExt cx="246" cy="95"/>
          </a:xfrm>
        </p:grpSpPr>
        <p:sp>
          <p:nvSpPr>
            <p:cNvPr id="36" name="Oval 407">
              <a:extLst>
                <a:ext uri="{FF2B5EF4-FFF2-40B4-BE49-F238E27FC236}">
                  <a16:creationId xmlns:a16="http://schemas.microsoft.com/office/drawing/2014/main" id="{B62818D8-222E-D647-9A1D-F66C4578CC36}"/>
                </a:ext>
              </a:extLst>
            </p:cNvPr>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sp>
          <p:nvSpPr>
            <p:cNvPr id="37" name="Rectangle 410">
              <a:extLst>
                <a:ext uri="{FF2B5EF4-FFF2-40B4-BE49-F238E27FC236}">
                  <a16:creationId xmlns:a16="http://schemas.microsoft.com/office/drawing/2014/main" id="{B18293BE-9FFC-6645-AA9F-917F3462AB93}"/>
                </a:ext>
              </a:extLst>
            </p:cNvPr>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latin typeface="Times New Roman" panose="02020603050405020304" pitchFamily="18" charset="0"/>
              </a:endParaRPr>
            </a:p>
          </p:txBody>
        </p:sp>
        <p:sp>
          <p:nvSpPr>
            <p:cNvPr id="38" name="Oval 411">
              <a:extLst>
                <a:ext uri="{FF2B5EF4-FFF2-40B4-BE49-F238E27FC236}">
                  <a16:creationId xmlns:a16="http://schemas.microsoft.com/office/drawing/2014/main" id="{EF7F09AB-5B96-634A-BEC3-65FE45B772CC}"/>
                </a:ext>
              </a:extLst>
            </p:cNvPr>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grpSp>
          <p:nvGrpSpPr>
            <p:cNvPr id="39" name="Group 232">
              <a:extLst>
                <a:ext uri="{FF2B5EF4-FFF2-40B4-BE49-F238E27FC236}">
                  <a16:creationId xmlns:a16="http://schemas.microsoft.com/office/drawing/2014/main" id="{C9CED27C-F731-5849-A6DB-F1BA86A3D79E}"/>
                </a:ext>
              </a:extLst>
            </p:cNvPr>
            <p:cNvGrpSpPr>
              <a:grpSpLocks/>
            </p:cNvGrpSpPr>
            <p:nvPr/>
          </p:nvGrpSpPr>
          <p:grpSpPr bwMode="auto">
            <a:xfrm>
              <a:off x="4699" y="1145"/>
              <a:ext cx="138" cy="29"/>
              <a:chOff x="2468" y="1332"/>
              <a:chExt cx="310" cy="60"/>
            </a:xfrm>
          </p:grpSpPr>
          <p:sp>
            <p:nvSpPr>
              <p:cNvPr id="42" name="Freeform 233">
                <a:extLst>
                  <a:ext uri="{FF2B5EF4-FFF2-40B4-BE49-F238E27FC236}">
                    <a16:creationId xmlns:a16="http://schemas.microsoft.com/office/drawing/2014/main" id="{B056D3A1-3FD7-9D4B-8DCA-4DACDADAD11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 name="Freeform 234">
                <a:extLst>
                  <a:ext uri="{FF2B5EF4-FFF2-40B4-BE49-F238E27FC236}">
                    <a16:creationId xmlns:a16="http://schemas.microsoft.com/office/drawing/2014/main" id="{B8902368-5BD0-6F4B-B348-5C015D672E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0" name="Line 235">
              <a:extLst>
                <a:ext uri="{FF2B5EF4-FFF2-40B4-BE49-F238E27FC236}">
                  <a16:creationId xmlns:a16="http://schemas.microsoft.com/office/drawing/2014/main" id="{42EBEFD7-D381-CD48-918F-AFFD23794783}"/>
                </a:ext>
              </a:extLst>
            </p:cNvPr>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 name="Line 236">
              <a:extLst>
                <a:ext uri="{FF2B5EF4-FFF2-40B4-BE49-F238E27FC236}">
                  <a16:creationId xmlns:a16="http://schemas.microsoft.com/office/drawing/2014/main" id="{121C7E0B-40A7-EF44-BCCE-5C8D91C80383}"/>
                </a:ext>
              </a:extLst>
            </p:cNvPr>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 name="Group 347">
            <a:extLst>
              <a:ext uri="{FF2B5EF4-FFF2-40B4-BE49-F238E27FC236}">
                <a16:creationId xmlns:a16="http://schemas.microsoft.com/office/drawing/2014/main" id="{173D5A73-15DD-AD4B-97B8-1D25224540E1}"/>
              </a:ext>
            </a:extLst>
          </p:cNvPr>
          <p:cNvGrpSpPr>
            <a:grpSpLocks/>
          </p:cNvGrpSpPr>
          <p:nvPr/>
        </p:nvGrpSpPr>
        <p:grpSpPr bwMode="auto">
          <a:xfrm>
            <a:off x="7010406" y="4916497"/>
            <a:ext cx="1173163" cy="534987"/>
            <a:chOff x="1871277" y="1576300"/>
            <a:chExt cx="1128371" cy="437861"/>
          </a:xfrm>
        </p:grpSpPr>
        <p:sp>
          <p:nvSpPr>
            <p:cNvPr id="45" name="Oval 44">
              <a:extLst>
                <a:ext uri="{FF2B5EF4-FFF2-40B4-BE49-F238E27FC236}">
                  <a16:creationId xmlns:a16="http://schemas.microsoft.com/office/drawing/2014/main" id="{71BDF12E-E896-4441-9D7D-AB9F11225DF0}"/>
                </a:ext>
              </a:extLst>
            </p:cNvPr>
            <p:cNvSpPr>
              <a:spLocks noChangeArrowheads="1"/>
            </p:cNvSpPr>
            <p:nvPr/>
          </p:nvSpPr>
          <p:spPr bwMode="auto">
            <a:xfrm flipV="1">
              <a:off x="1874331" y="1694535"/>
              <a:ext cx="1125317" cy="3196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46" name="Rectangle 45">
              <a:extLst>
                <a:ext uri="{FF2B5EF4-FFF2-40B4-BE49-F238E27FC236}">
                  <a16:creationId xmlns:a16="http://schemas.microsoft.com/office/drawing/2014/main" id="{E41CFA48-4DD7-434B-A714-059CE2794DEC}"/>
                </a:ext>
              </a:extLst>
            </p:cNvPr>
            <p:cNvSpPr/>
            <p:nvPr/>
          </p:nvSpPr>
          <p:spPr bwMode="auto">
            <a:xfrm>
              <a:off x="1871277" y="1740011"/>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 name="Oval 46">
              <a:extLst>
                <a:ext uri="{FF2B5EF4-FFF2-40B4-BE49-F238E27FC236}">
                  <a16:creationId xmlns:a16="http://schemas.microsoft.com/office/drawing/2014/main" id="{98EDEF92-C09D-9142-ACBC-49BE4EED1302}"/>
                </a:ext>
              </a:extLst>
            </p:cNvPr>
            <p:cNvSpPr>
              <a:spLocks noChangeArrowheads="1"/>
            </p:cNvSpPr>
            <p:nvPr/>
          </p:nvSpPr>
          <p:spPr bwMode="auto">
            <a:xfrm flipV="1">
              <a:off x="1871277" y="1576300"/>
              <a:ext cx="1125317" cy="319626"/>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48" name="Freeform 47">
              <a:extLst>
                <a:ext uri="{FF2B5EF4-FFF2-40B4-BE49-F238E27FC236}">
                  <a16:creationId xmlns:a16="http://schemas.microsoft.com/office/drawing/2014/main" id="{1B30F607-471C-DB42-B202-8BB8C09412FD}"/>
                </a:ext>
              </a:extLst>
            </p:cNvPr>
            <p:cNvSpPr/>
            <p:nvPr/>
          </p:nvSpPr>
          <p:spPr bwMode="auto">
            <a:xfrm>
              <a:off x="2159859" y="1673746"/>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 name="Freeform 48">
              <a:extLst>
                <a:ext uri="{FF2B5EF4-FFF2-40B4-BE49-F238E27FC236}">
                  <a16:creationId xmlns:a16="http://schemas.microsoft.com/office/drawing/2014/main" id="{04DA9A46-0A9B-0743-9E86-9B6510734266}"/>
                </a:ext>
              </a:extLst>
            </p:cNvPr>
            <p:cNvSpPr>
              <a:spLocks/>
            </p:cNvSpPr>
            <p:nvPr/>
          </p:nvSpPr>
          <p:spPr bwMode="auto">
            <a:xfrm>
              <a:off x="2103364" y="1633469"/>
              <a:ext cx="661143" cy="110439"/>
            </a:xfrm>
            <a:custGeom>
              <a:avLst/>
              <a:gdLst>
                <a:gd name="T0" fmla="*/ 0 w 3723451"/>
                <a:gd name="T1" fmla="*/ 27019 h 932950"/>
                <a:gd name="T2" fmla="*/ 116333 w 3723451"/>
                <a:gd name="T3" fmla="*/ 318 h 932950"/>
                <a:gd name="T4" fmla="*/ 329515 w 3723451"/>
                <a:gd name="T5" fmla="*/ 61622 h 932950"/>
                <a:gd name="T6" fmla="*/ 532894 w 3723451"/>
                <a:gd name="T7" fmla="*/ 0 h 932950"/>
                <a:gd name="T8" fmla="*/ 661143 w 3723451"/>
                <a:gd name="T9" fmla="*/ 24521 h 932950"/>
                <a:gd name="T10" fmla="*/ 565726 w 3723451"/>
                <a:gd name="T11" fmla="*/ 54675 h 932950"/>
                <a:gd name="T12" fmla="*/ 535006 w 3723451"/>
                <a:gd name="T13" fmla="*/ 46545 h 932950"/>
                <a:gd name="T14" fmla="*/ 333261 w 3723451"/>
                <a:gd name="T15" fmla="*/ 110439 h 932950"/>
                <a:gd name="T16" fmla="*/ 126355 w 3723451"/>
                <a:gd name="T17" fmla="*/ 48896 h 932950"/>
                <a:gd name="T18" fmla="*/ 92903 w 3723451"/>
                <a:gd name="T19" fmla="*/ 55538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 name="Freeform 49">
              <a:extLst>
                <a:ext uri="{FF2B5EF4-FFF2-40B4-BE49-F238E27FC236}">
                  <a16:creationId xmlns:a16="http://schemas.microsoft.com/office/drawing/2014/main" id="{53286848-C95C-A44D-A525-8FE59C5E08D5}"/>
                </a:ext>
              </a:extLst>
            </p:cNvPr>
            <p:cNvSpPr>
              <a:spLocks/>
            </p:cNvSpPr>
            <p:nvPr/>
          </p:nvSpPr>
          <p:spPr bwMode="auto">
            <a:xfrm>
              <a:off x="2537000" y="1728317"/>
              <a:ext cx="244302" cy="96148"/>
            </a:xfrm>
            <a:custGeom>
              <a:avLst/>
              <a:gdLst>
                <a:gd name="T0" fmla="*/ 0 w 1366596"/>
                <a:gd name="T1" fmla="*/ 0 h 809868"/>
                <a:gd name="T2" fmla="*/ 244302 w 1366596"/>
                <a:gd name="T3" fmla="*/ 74296 h 809868"/>
                <a:gd name="T4" fmla="*/ 154642 w 1366596"/>
                <a:gd name="T5" fmla="*/ 96148 h 809868"/>
                <a:gd name="T6" fmla="*/ 823 w 1366596"/>
                <a:gd name="T7" fmla="*/ 5080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 name="Freeform 50">
              <a:extLst>
                <a:ext uri="{FF2B5EF4-FFF2-40B4-BE49-F238E27FC236}">
                  <a16:creationId xmlns:a16="http://schemas.microsoft.com/office/drawing/2014/main" id="{58BACB68-2BAD-084A-99C9-0D8F14D644C1}"/>
                </a:ext>
              </a:extLst>
            </p:cNvPr>
            <p:cNvSpPr>
              <a:spLocks/>
            </p:cNvSpPr>
            <p:nvPr/>
          </p:nvSpPr>
          <p:spPr bwMode="auto">
            <a:xfrm>
              <a:off x="2089623" y="1729616"/>
              <a:ext cx="241248" cy="97446"/>
            </a:xfrm>
            <a:custGeom>
              <a:avLst/>
              <a:gdLst>
                <a:gd name="T0" fmla="*/ 237955 w 1348191"/>
                <a:gd name="T1" fmla="*/ 0 h 791462"/>
                <a:gd name="T2" fmla="*/ 241248 w 1348191"/>
                <a:gd name="T3" fmla="*/ 47023 h 791462"/>
                <a:gd name="T4" fmla="*/ 87278 w 1348191"/>
                <a:gd name="T5" fmla="*/ 97446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2" name="Straight Connector 51">
              <a:extLst>
                <a:ext uri="{FF2B5EF4-FFF2-40B4-BE49-F238E27FC236}">
                  <a16:creationId xmlns:a16="http://schemas.microsoft.com/office/drawing/2014/main" id="{34954F58-1FA2-E34C-B91D-8B794FA14D5E}"/>
                </a:ext>
              </a:extLst>
            </p:cNvPr>
            <p:cNvCxnSpPr>
              <a:cxnSpLocks noChangeShapeType="1"/>
              <a:endCxn id="47" idx="2"/>
            </p:cNvCxnSpPr>
            <p:nvPr/>
          </p:nvCxnSpPr>
          <p:spPr bwMode="auto">
            <a:xfrm flipH="1" flipV="1">
              <a:off x="1871277" y="1737412"/>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3" name="Straight Connector 52">
              <a:extLst>
                <a:ext uri="{FF2B5EF4-FFF2-40B4-BE49-F238E27FC236}">
                  <a16:creationId xmlns:a16="http://schemas.microsoft.com/office/drawing/2014/main" id="{F6C71986-9233-004C-A3EA-840F553E7163}"/>
                </a:ext>
              </a:extLst>
            </p:cNvPr>
            <p:cNvCxnSpPr>
              <a:cxnSpLocks noChangeShapeType="1"/>
            </p:cNvCxnSpPr>
            <p:nvPr/>
          </p:nvCxnSpPr>
          <p:spPr bwMode="auto">
            <a:xfrm flipH="1" flipV="1">
              <a:off x="2996594" y="1734814"/>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54" name="TextBox 53">
            <a:extLst>
              <a:ext uri="{FF2B5EF4-FFF2-40B4-BE49-F238E27FC236}">
                <a16:creationId xmlns:a16="http://schemas.microsoft.com/office/drawing/2014/main" id="{69D6EB91-FCBB-614F-8D5D-5A5A4C2C5F54}"/>
              </a:ext>
            </a:extLst>
          </p:cNvPr>
          <p:cNvSpPr txBox="1"/>
          <p:nvPr/>
        </p:nvSpPr>
        <p:spPr>
          <a:xfrm>
            <a:off x="1790096" y="5789934"/>
            <a:ext cx="1683346" cy="307777"/>
          </a:xfrm>
          <a:prstGeom prst="rect">
            <a:avLst/>
          </a:prstGeom>
          <a:noFill/>
        </p:spPr>
        <p:txBody>
          <a:bodyPr wrap="none" rtlCol="0">
            <a:spAutoFit/>
          </a:bodyPr>
          <a:lstStyle/>
          <a:p>
            <a:r>
              <a:rPr lang="en-US" sz="1400" dirty="0"/>
              <a:t>packets in the buffer</a:t>
            </a:r>
          </a:p>
        </p:txBody>
      </p:sp>
      <p:sp>
        <p:nvSpPr>
          <p:cNvPr id="55" name="TextBox 54">
            <a:extLst>
              <a:ext uri="{FF2B5EF4-FFF2-40B4-BE49-F238E27FC236}">
                <a16:creationId xmlns:a16="http://schemas.microsoft.com/office/drawing/2014/main" id="{9E4568B9-8FA3-D94B-977F-7D1D251F4934}"/>
              </a:ext>
            </a:extLst>
          </p:cNvPr>
          <p:cNvSpPr txBox="1"/>
          <p:nvPr/>
        </p:nvSpPr>
        <p:spPr>
          <a:xfrm>
            <a:off x="5228235" y="5534262"/>
            <a:ext cx="2130135" cy="369332"/>
          </a:xfrm>
          <a:prstGeom prst="rect">
            <a:avLst/>
          </a:prstGeom>
          <a:noFill/>
        </p:spPr>
        <p:txBody>
          <a:bodyPr wrap="none" rtlCol="0">
            <a:spAutoFit/>
          </a:bodyPr>
          <a:lstStyle/>
          <a:p>
            <a:r>
              <a:rPr lang="en-US" dirty="0"/>
              <a:t>One packet in transit</a:t>
            </a:r>
          </a:p>
        </p:txBody>
      </p:sp>
      <p:sp>
        <p:nvSpPr>
          <p:cNvPr id="56" name="TextBox 55">
            <a:extLst>
              <a:ext uri="{FF2B5EF4-FFF2-40B4-BE49-F238E27FC236}">
                <a16:creationId xmlns:a16="http://schemas.microsoft.com/office/drawing/2014/main" id="{4AB63F51-0469-6B4E-8C0F-0895E495D321}"/>
              </a:ext>
            </a:extLst>
          </p:cNvPr>
          <p:cNvSpPr txBox="1"/>
          <p:nvPr/>
        </p:nvSpPr>
        <p:spPr>
          <a:xfrm>
            <a:off x="8812688" y="5680206"/>
            <a:ext cx="1398524" cy="307777"/>
          </a:xfrm>
          <a:prstGeom prst="rect">
            <a:avLst/>
          </a:prstGeom>
          <a:noFill/>
        </p:spPr>
        <p:txBody>
          <a:bodyPr wrap="none" rtlCol="0">
            <a:spAutoFit/>
          </a:bodyPr>
          <a:lstStyle/>
          <a:p>
            <a:r>
              <a:rPr lang="en-US" sz="1400" dirty="0"/>
              <a:t>packets received</a:t>
            </a:r>
          </a:p>
        </p:txBody>
      </p:sp>
      <p:sp>
        <p:nvSpPr>
          <p:cNvPr id="57" name="Rectangle 297">
            <a:extLst>
              <a:ext uri="{FF2B5EF4-FFF2-40B4-BE49-F238E27FC236}">
                <a16:creationId xmlns:a16="http://schemas.microsoft.com/office/drawing/2014/main" id="{22243DE2-EC0A-6F45-95C9-4C099D955400}"/>
              </a:ext>
            </a:extLst>
          </p:cNvPr>
          <p:cNvSpPr>
            <a:spLocks noChangeArrowheads="1"/>
          </p:cNvSpPr>
          <p:nvPr/>
        </p:nvSpPr>
        <p:spPr bwMode="auto">
          <a:xfrm>
            <a:off x="9285167" y="5495363"/>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Tree>
    <p:extLst>
      <p:ext uri="{BB962C8B-B14F-4D97-AF65-F5344CB8AC3E}">
        <p14:creationId xmlns:p14="http://schemas.microsoft.com/office/powerpoint/2010/main" val="4268689042"/>
      </p:ext>
    </p:extLst>
  </p:cSld>
  <p:clrMapOvr>
    <a:masterClrMapping/>
  </p:clrMapOvr>
  <p:transition spd="slow"/>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3">
            <a:extLst>
              <a:ext uri="{FF2B5EF4-FFF2-40B4-BE49-F238E27FC236}">
                <a16:creationId xmlns:a16="http://schemas.microsoft.com/office/drawing/2014/main" id="{95A3E400-FCE7-764F-9816-17ACADA4F53D}"/>
              </a:ext>
            </a:extLst>
          </p:cNvPr>
          <p:cNvSpPr>
            <a:spLocks noGrp="1" noChangeArrowheads="1"/>
          </p:cNvSpPr>
          <p:nvPr>
            <p:ph idx="1"/>
          </p:nvPr>
        </p:nvSpPr>
        <p:spPr/>
        <p:txBody>
          <a:bodyPr/>
          <a:lstStyle/>
          <a:p>
            <a:pPr>
              <a:lnSpc>
                <a:spcPct val="75000"/>
              </a:lnSpc>
            </a:pPr>
            <a:r>
              <a:rPr lang="en-US" altLang="en-US" sz="3200" dirty="0">
                <a:ea typeface="ＭＳ Ｐゴシック" panose="020B0600070205080204" pitchFamily="34" charset="-128"/>
              </a:rPr>
              <a:t>We progressively consider more complex cases</a:t>
            </a:r>
          </a:p>
          <a:p>
            <a:pPr lvl="1">
              <a:lnSpc>
                <a:spcPct val="75000"/>
              </a:lnSpc>
            </a:pPr>
            <a:r>
              <a:rPr lang="en-US" altLang="en-US" sz="2800" dirty="0">
                <a:ea typeface="ＭＳ Ｐゴシック" panose="020B0600070205080204" pitchFamily="34" charset="-128"/>
              </a:rPr>
              <a:t>Bit errors</a:t>
            </a:r>
          </a:p>
          <a:p>
            <a:pPr lvl="1">
              <a:lnSpc>
                <a:spcPct val="75000"/>
              </a:lnSpc>
            </a:pPr>
            <a:r>
              <a:rPr lang="en-US" altLang="en-US" sz="2800" dirty="0">
                <a:ea typeface="ＭＳ Ｐゴシック" panose="020B0600070205080204" pitchFamily="34" charset="-128"/>
              </a:rPr>
              <a:t>Packet loss</a:t>
            </a:r>
          </a:p>
          <a:p>
            <a:pPr lvl="1">
              <a:lnSpc>
                <a:spcPct val="75000"/>
              </a:lnSpc>
            </a:pPr>
            <a:r>
              <a:rPr lang="en-US" altLang="en-US" sz="2800" dirty="0">
                <a:ea typeface="ＭＳ Ｐゴシック" panose="020B0600070205080204" pitchFamily="34" charset="-128"/>
              </a:rPr>
              <a:t>Duplicate copies of the same packet</a:t>
            </a:r>
          </a:p>
          <a:p>
            <a:pPr lvl="1">
              <a:lnSpc>
                <a:spcPct val="75000"/>
              </a:lnSpc>
            </a:pPr>
            <a:r>
              <a:rPr lang="en-US" altLang="en-US" sz="2800" dirty="0">
                <a:ea typeface="ＭＳ Ｐゴシック" panose="020B0600070205080204" pitchFamily="34" charset="-128"/>
              </a:rPr>
              <a:t>Long delay (thus also out of order)</a:t>
            </a:r>
          </a:p>
          <a:p>
            <a:pPr lvl="1">
              <a:lnSpc>
                <a:spcPct val="75000"/>
              </a:lnSpc>
            </a:pPr>
            <a:r>
              <a:rPr lang="en-US" altLang="en-US" sz="2800" dirty="0">
                <a:ea typeface="ＭＳ Ｐゴシック" panose="020B0600070205080204" pitchFamily="34" charset="-128"/>
              </a:rPr>
              <a:t>….</a:t>
            </a:r>
          </a:p>
          <a:p>
            <a:pPr>
              <a:lnSpc>
                <a:spcPct val="75000"/>
              </a:lnSpc>
            </a:pPr>
            <a:r>
              <a:rPr lang="en-US" altLang="en-US" sz="3200" dirty="0">
                <a:ea typeface="ＭＳ Ｐゴシック" panose="020B0600070205080204" pitchFamily="34" charset="-128"/>
              </a:rPr>
              <a:t>Designs: rdt2.0  (initial) </a:t>
            </a:r>
            <a:r>
              <a:rPr lang="en-US" altLang="en-US" sz="3200" dirty="0">
                <a:ea typeface="ＭＳ Ｐゴシック" panose="020B0600070205080204" pitchFamily="34" charset="-128"/>
                <a:sym typeface="Wingdings" pitchFamily="2" charset="2"/>
              </a:rPr>
              <a:t> rdt3.0 (stop &amp; wait)</a:t>
            </a:r>
            <a:endParaRPr lang="en-US" altLang="en-US" sz="3200" dirty="0">
              <a:ea typeface="ＭＳ Ｐゴシック" panose="020B0600070205080204" pitchFamily="34" charset="-128"/>
            </a:endParaRPr>
          </a:p>
          <a:p>
            <a:pPr marL="457200" lvl="1" indent="0">
              <a:lnSpc>
                <a:spcPct val="75000"/>
              </a:lnSpc>
              <a:buNone/>
            </a:pPr>
            <a:endParaRPr lang="en-US" altLang="en-US" dirty="0">
              <a:ea typeface="ＭＳ Ｐゴシック" panose="020B0600070205080204" pitchFamily="34" charset="-128"/>
            </a:endParaRPr>
          </a:p>
          <a:p>
            <a:pPr>
              <a:lnSpc>
                <a:spcPct val="75000"/>
              </a:lnSpc>
            </a:pPr>
            <a:endParaRPr lang="en-US" altLang="en-US" dirty="0">
              <a:ea typeface="ＭＳ Ｐゴシック" panose="020B0600070205080204" pitchFamily="34" charset="-128"/>
            </a:endParaRPr>
          </a:p>
        </p:txBody>
      </p:sp>
      <p:sp>
        <p:nvSpPr>
          <p:cNvPr id="88065" name="Rectangle 7">
            <a:extLst>
              <a:ext uri="{FF2B5EF4-FFF2-40B4-BE49-F238E27FC236}">
                <a16:creationId xmlns:a16="http://schemas.microsoft.com/office/drawing/2014/main" id="{FC2D3BFF-5BD3-A249-9A50-2E135DAB9B78}"/>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“Stop and Wait” Scenario </a:t>
            </a:r>
          </a:p>
        </p:txBody>
      </p:sp>
      <p:sp>
        <p:nvSpPr>
          <p:cNvPr id="2" name="Slide Number Placeholder 2">
            <a:extLst>
              <a:ext uri="{FF2B5EF4-FFF2-40B4-BE49-F238E27FC236}">
                <a16:creationId xmlns:a16="http://schemas.microsoft.com/office/drawing/2014/main" id="{14205664-55D5-B83B-5140-21840BF8EFDC}"/>
              </a:ext>
            </a:extLst>
          </p:cNvPr>
          <p:cNvSpPr>
            <a:spLocks noGrp="1"/>
          </p:cNvSpPr>
          <p:nvPr>
            <p:ph type="sldNum" sz="quarter" idx="4"/>
          </p:nvPr>
        </p:nvSpPr>
        <p:spPr/>
        <p:txBody>
          <a:bodyPr/>
          <a:lstStyle/>
          <a:p>
            <a:r>
              <a:rPr lang="en-US" dirty="0"/>
              <a:t>Transport Layer: 3-</a:t>
            </a:r>
            <a:fld id="{C4204591-24BD-A542-B9D5-F8D8A88D2FEE}" type="slidenum">
              <a:rPr lang="en-US" smtClean="0"/>
              <a:pPr/>
              <a:t>47</a:t>
            </a:fld>
            <a:endParaRPr lang="en-US" dirty="0"/>
          </a:p>
        </p:txBody>
      </p:sp>
      <p:grpSp>
        <p:nvGrpSpPr>
          <p:cNvPr id="7" name="Group 347">
            <a:extLst>
              <a:ext uri="{FF2B5EF4-FFF2-40B4-BE49-F238E27FC236}">
                <a16:creationId xmlns:a16="http://schemas.microsoft.com/office/drawing/2014/main" id="{B12BDB26-950E-184A-8D01-84A6510C7FFC}"/>
              </a:ext>
            </a:extLst>
          </p:cNvPr>
          <p:cNvGrpSpPr>
            <a:grpSpLocks/>
          </p:cNvGrpSpPr>
          <p:nvPr/>
        </p:nvGrpSpPr>
        <p:grpSpPr bwMode="auto">
          <a:xfrm>
            <a:off x="3790951" y="5037146"/>
            <a:ext cx="1173163" cy="534988"/>
            <a:chOff x="1871277" y="1576300"/>
            <a:chExt cx="1128371" cy="437861"/>
          </a:xfrm>
        </p:grpSpPr>
        <p:sp>
          <p:nvSpPr>
            <p:cNvPr id="8" name="Oval 7">
              <a:extLst>
                <a:ext uri="{FF2B5EF4-FFF2-40B4-BE49-F238E27FC236}">
                  <a16:creationId xmlns:a16="http://schemas.microsoft.com/office/drawing/2014/main" id="{F2FA9ED9-E35F-FC46-84C5-7A6443FC67A0}"/>
                </a:ext>
              </a:extLst>
            </p:cNvPr>
            <p:cNvSpPr>
              <a:spLocks noChangeArrowheads="1"/>
            </p:cNvSpPr>
            <p:nvPr/>
          </p:nvSpPr>
          <p:spPr bwMode="auto">
            <a:xfrm flipV="1">
              <a:off x="1874331" y="1694536"/>
              <a:ext cx="1125317" cy="3196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9" name="Rectangle 8">
              <a:extLst>
                <a:ext uri="{FF2B5EF4-FFF2-40B4-BE49-F238E27FC236}">
                  <a16:creationId xmlns:a16="http://schemas.microsoft.com/office/drawing/2014/main" id="{4F5DC65C-F510-1740-979C-B3562AD0A312}"/>
                </a:ext>
              </a:extLst>
            </p:cNvPr>
            <p:cNvSpPr/>
            <p:nvPr/>
          </p:nvSpPr>
          <p:spPr bwMode="auto">
            <a:xfrm>
              <a:off x="1871277" y="1740010"/>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0" name="Oval 9">
              <a:extLst>
                <a:ext uri="{FF2B5EF4-FFF2-40B4-BE49-F238E27FC236}">
                  <a16:creationId xmlns:a16="http://schemas.microsoft.com/office/drawing/2014/main" id="{96E382E4-09DF-3449-938F-2274FE28BA76}"/>
                </a:ext>
              </a:extLst>
            </p:cNvPr>
            <p:cNvSpPr>
              <a:spLocks noChangeArrowheads="1"/>
            </p:cNvSpPr>
            <p:nvPr/>
          </p:nvSpPr>
          <p:spPr bwMode="auto">
            <a:xfrm flipV="1">
              <a:off x="1871277" y="1576300"/>
              <a:ext cx="1125317" cy="319625"/>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11" name="Freeform 10">
              <a:extLst>
                <a:ext uri="{FF2B5EF4-FFF2-40B4-BE49-F238E27FC236}">
                  <a16:creationId xmlns:a16="http://schemas.microsoft.com/office/drawing/2014/main" id="{42D379C2-5C5F-0F40-A6FE-F5E6E250444F}"/>
                </a:ext>
              </a:extLst>
            </p:cNvPr>
            <p:cNvSpPr/>
            <p:nvPr/>
          </p:nvSpPr>
          <p:spPr bwMode="auto">
            <a:xfrm>
              <a:off x="2159859" y="1673747"/>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 name="Freeform 11">
              <a:extLst>
                <a:ext uri="{FF2B5EF4-FFF2-40B4-BE49-F238E27FC236}">
                  <a16:creationId xmlns:a16="http://schemas.microsoft.com/office/drawing/2014/main" id="{0D4149AE-C650-864B-84AB-1BA6594FC5C4}"/>
                </a:ext>
              </a:extLst>
            </p:cNvPr>
            <p:cNvSpPr>
              <a:spLocks/>
            </p:cNvSpPr>
            <p:nvPr/>
          </p:nvSpPr>
          <p:spPr bwMode="auto">
            <a:xfrm>
              <a:off x="2103364" y="1633469"/>
              <a:ext cx="661143" cy="110440"/>
            </a:xfrm>
            <a:custGeom>
              <a:avLst/>
              <a:gdLst>
                <a:gd name="T0" fmla="*/ 0 w 3723451"/>
                <a:gd name="T1" fmla="*/ 27019 h 932950"/>
                <a:gd name="T2" fmla="*/ 116333 w 3723451"/>
                <a:gd name="T3" fmla="*/ 318 h 932950"/>
                <a:gd name="T4" fmla="*/ 329515 w 3723451"/>
                <a:gd name="T5" fmla="*/ 61623 h 932950"/>
                <a:gd name="T6" fmla="*/ 532894 w 3723451"/>
                <a:gd name="T7" fmla="*/ 0 h 932950"/>
                <a:gd name="T8" fmla="*/ 661143 w 3723451"/>
                <a:gd name="T9" fmla="*/ 24522 h 932950"/>
                <a:gd name="T10" fmla="*/ 565726 w 3723451"/>
                <a:gd name="T11" fmla="*/ 54675 h 932950"/>
                <a:gd name="T12" fmla="*/ 535006 w 3723451"/>
                <a:gd name="T13" fmla="*/ 46546 h 932950"/>
                <a:gd name="T14" fmla="*/ 333261 w 3723451"/>
                <a:gd name="T15" fmla="*/ 110440 h 932950"/>
                <a:gd name="T16" fmla="*/ 126355 w 3723451"/>
                <a:gd name="T17" fmla="*/ 48896 h 932950"/>
                <a:gd name="T18" fmla="*/ 92903 w 3723451"/>
                <a:gd name="T19" fmla="*/ 55539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 name="Freeform 12">
              <a:extLst>
                <a:ext uri="{FF2B5EF4-FFF2-40B4-BE49-F238E27FC236}">
                  <a16:creationId xmlns:a16="http://schemas.microsoft.com/office/drawing/2014/main" id="{A4C53BDA-F3E5-4C40-8B8E-0AADB8AF64E1}"/>
                </a:ext>
              </a:extLst>
            </p:cNvPr>
            <p:cNvSpPr>
              <a:spLocks/>
            </p:cNvSpPr>
            <p:nvPr/>
          </p:nvSpPr>
          <p:spPr bwMode="auto">
            <a:xfrm>
              <a:off x="2537000" y="1728317"/>
              <a:ext cx="244302" cy="96147"/>
            </a:xfrm>
            <a:custGeom>
              <a:avLst/>
              <a:gdLst>
                <a:gd name="T0" fmla="*/ 0 w 1366596"/>
                <a:gd name="T1" fmla="*/ 0 h 809868"/>
                <a:gd name="T2" fmla="*/ 244302 w 1366596"/>
                <a:gd name="T3" fmla="*/ 74295 h 809868"/>
                <a:gd name="T4" fmla="*/ 154642 w 1366596"/>
                <a:gd name="T5" fmla="*/ 96147 h 809868"/>
                <a:gd name="T6" fmla="*/ 823 w 1366596"/>
                <a:gd name="T7" fmla="*/ 5080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4" name="Freeform 13">
              <a:extLst>
                <a:ext uri="{FF2B5EF4-FFF2-40B4-BE49-F238E27FC236}">
                  <a16:creationId xmlns:a16="http://schemas.microsoft.com/office/drawing/2014/main" id="{E69DF0B1-B6B0-8C42-BB42-49F9B9273439}"/>
                </a:ext>
              </a:extLst>
            </p:cNvPr>
            <p:cNvSpPr>
              <a:spLocks/>
            </p:cNvSpPr>
            <p:nvPr/>
          </p:nvSpPr>
          <p:spPr bwMode="auto">
            <a:xfrm>
              <a:off x="2089623" y="1729616"/>
              <a:ext cx="241248" cy="97447"/>
            </a:xfrm>
            <a:custGeom>
              <a:avLst/>
              <a:gdLst>
                <a:gd name="T0" fmla="*/ 237955 w 1348191"/>
                <a:gd name="T1" fmla="*/ 0 h 791462"/>
                <a:gd name="T2" fmla="*/ 241248 w 1348191"/>
                <a:gd name="T3" fmla="*/ 47024 h 791462"/>
                <a:gd name="T4" fmla="*/ 87278 w 1348191"/>
                <a:gd name="T5" fmla="*/ 97447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5" name="Straight Connector 14">
              <a:extLst>
                <a:ext uri="{FF2B5EF4-FFF2-40B4-BE49-F238E27FC236}">
                  <a16:creationId xmlns:a16="http://schemas.microsoft.com/office/drawing/2014/main" id="{620885E5-BD59-FB4C-9228-A1E3F7846C28}"/>
                </a:ext>
              </a:extLst>
            </p:cNvPr>
            <p:cNvCxnSpPr>
              <a:cxnSpLocks noChangeShapeType="1"/>
              <a:endCxn id="10" idx="2"/>
            </p:cNvCxnSpPr>
            <p:nvPr/>
          </p:nvCxnSpPr>
          <p:spPr bwMode="auto">
            <a:xfrm flipH="1" flipV="1">
              <a:off x="1871277" y="1737412"/>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6" name="Straight Connector 15">
              <a:extLst>
                <a:ext uri="{FF2B5EF4-FFF2-40B4-BE49-F238E27FC236}">
                  <a16:creationId xmlns:a16="http://schemas.microsoft.com/office/drawing/2014/main" id="{3FEAF1A9-5704-BE45-B7A8-2BE67DEC514C}"/>
                </a:ext>
              </a:extLst>
            </p:cNvPr>
            <p:cNvCxnSpPr>
              <a:cxnSpLocks noChangeShapeType="1"/>
            </p:cNvCxnSpPr>
            <p:nvPr/>
          </p:nvCxnSpPr>
          <p:spPr bwMode="auto">
            <a:xfrm flipH="1" flipV="1">
              <a:off x="2996594" y="1734813"/>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7" name="Line 276">
            <a:extLst>
              <a:ext uri="{FF2B5EF4-FFF2-40B4-BE49-F238E27FC236}">
                <a16:creationId xmlns:a16="http://schemas.microsoft.com/office/drawing/2014/main" id="{BA868F75-FE74-EA4D-8B5F-0EA81E2E902D}"/>
              </a:ext>
            </a:extLst>
          </p:cNvPr>
          <p:cNvSpPr>
            <a:spLocks noChangeShapeType="1"/>
          </p:cNvSpPr>
          <p:nvPr/>
        </p:nvSpPr>
        <p:spPr bwMode="auto">
          <a:xfrm>
            <a:off x="2851151" y="5311785"/>
            <a:ext cx="100806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278">
            <a:extLst>
              <a:ext uri="{FF2B5EF4-FFF2-40B4-BE49-F238E27FC236}">
                <a16:creationId xmlns:a16="http://schemas.microsoft.com/office/drawing/2014/main" id="{D2590EB7-679A-B549-B6C1-3F4C69E4EBFD}"/>
              </a:ext>
            </a:extLst>
          </p:cNvPr>
          <p:cNvSpPr>
            <a:spLocks noChangeShapeType="1"/>
          </p:cNvSpPr>
          <p:nvPr/>
        </p:nvSpPr>
        <p:spPr bwMode="auto">
          <a:xfrm>
            <a:off x="4956176" y="5356235"/>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280">
            <a:extLst>
              <a:ext uri="{FF2B5EF4-FFF2-40B4-BE49-F238E27FC236}">
                <a16:creationId xmlns:a16="http://schemas.microsoft.com/office/drawing/2014/main" id="{6124FBD2-D6FB-934C-9A09-5E4A564C87BF}"/>
              </a:ext>
            </a:extLst>
          </p:cNvPr>
          <p:cNvSpPr>
            <a:spLocks noChangeShapeType="1"/>
          </p:cNvSpPr>
          <p:nvPr/>
        </p:nvSpPr>
        <p:spPr bwMode="auto">
          <a:xfrm>
            <a:off x="8032750" y="5295908"/>
            <a:ext cx="796400" cy="27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Rectangle 292">
            <a:extLst>
              <a:ext uri="{FF2B5EF4-FFF2-40B4-BE49-F238E27FC236}">
                <a16:creationId xmlns:a16="http://schemas.microsoft.com/office/drawing/2014/main" id="{40055397-4913-FF40-AC82-21A1274C9151}"/>
              </a:ext>
            </a:extLst>
          </p:cNvPr>
          <p:cNvSpPr>
            <a:spLocks noChangeArrowheads="1"/>
          </p:cNvSpPr>
          <p:nvPr/>
        </p:nvSpPr>
        <p:spPr bwMode="auto">
          <a:xfrm>
            <a:off x="9294941" y="5657670"/>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 name="Rectangle 293">
            <a:extLst>
              <a:ext uri="{FF2B5EF4-FFF2-40B4-BE49-F238E27FC236}">
                <a16:creationId xmlns:a16="http://schemas.microsoft.com/office/drawing/2014/main" id="{41492DED-C2D3-7D41-A723-724D1693C38E}"/>
              </a:ext>
            </a:extLst>
          </p:cNvPr>
          <p:cNvSpPr>
            <a:spLocks noChangeArrowheads="1"/>
          </p:cNvSpPr>
          <p:nvPr/>
        </p:nvSpPr>
        <p:spPr bwMode="auto">
          <a:xfrm>
            <a:off x="6051155" y="5138301"/>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22" name="Group 311">
            <a:extLst>
              <a:ext uri="{FF2B5EF4-FFF2-40B4-BE49-F238E27FC236}">
                <a16:creationId xmlns:a16="http://schemas.microsoft.com/office/drawing/2014/main" id="{05D5C843-4692-6647-9352-25527207A0B5}"/>
              </a:ext>
            </a:extLst>
          </p:cNvPr>
          <p:cNvGrpSpPr>
            <a:grpSpLocks/>
          </p:cNvGrpSpPr>
          <p:nvPr/>
        </p:nvGrpSpPr>
        <p:grpSpPr bwMode="auto">
          <a:xfrm>
            <a:off x="1920431" y="5609854"/>
            <a:ext cx="633412" cy="200025"/>
            <a:chOff x="1800" y="1425"/>
            <a:chExt cx="399" cy="126"/>
          </a:xfrm>
        </p:grpSpPr>
        <p:sp>
          <p:nvSpPr>
            <p:cNvPr id="23" name="Rectangle 294">
              <a:extLst>
                <a:ext uri="{FF2B5EF4-FFF2-40B4-BE49-F238E27FC236}">
                  <a16:creationId xmlns:a16="http://schemas.microsoft.com/office/drawing/2014/main" id="{29817339-2542-724C-A91E-2758D2CEE06F}"/>
                </a:ext>
              </a:extLst>
            </p:cNvPr>
            <p:cNvSpPr>
              <a:spLocks noChangeArrowheads="1"/>
            </p:cNvSpPr>
            <p:nvPr/>
          </p:nvSpPr>
          <p:spPr bwMode="auto">
            <a:xfrm>
              <a:off x="1800"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4" name="Rectangle 295">
              <a:extLst>
                <a:ext uri="{FF2B5EF4-FFF2-40B4-BE49-F238E27FC236}">
                  <a16:creationId xmlns:a16="http://schemas.microsoft.com/office/drawing/2014/main" id="{139BCC43-A144-A944-B148-3D4B06013F2B}"/>
                </a:ext>
              </a:extLst>
            </p:cNvPr>
            <p:cNvSpPr>
              <a:spLocks noChangeArrowheads="1"/>
            </p:cNvSpPr>
            <p:nvPr/>
          </p:nvSpPr>
          <p:spPr bwMode="auto">
            <a:xfrm>
              <a:off x="1902" y="1425"/>
              <a:ext cx="93" cy="126"/>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5" name="Rectangle 296">
              <a:extLst>
                <a:ext uri="{FF2B5EF4-FFF2-40B4-BE49-F238E27FC236}">
                  <a16:creationId xmlns:a16="http://schemas.microsoft.com/office/drawing/2014/main" id="{67F5DA9F-99ED-4B45-9265-F096BD0F059F}"/>
                </a:ext>
              </a:extLst>
            </p:cNvPr>
            <p:cNvSpPr>
              <a:spLocks noChangeArrowheads="1"/>
            </p:cNvSpPr>
            <p:nvPr/>
          </p:nvSpPr>
          <p:spPr bwMode="auto">
            <a:xfrm>
              <a:off x="2004"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6" name="Rectangle 297">
              <a:extLst>
                <a:ext uri="{FF2B5EF4-FFF2-40B4-BE49-F238E27FC236}">
                  <a16:creationId xmlns:a16="http://schemas.microsoft.com/office/drawing/2014/main" id="{A4B81227-7EBB-C241-AD06-041F2F88A309}"/>
                </a:ext>
              </a:extLst>
            </p:cNvPr>
            <p:cNvSpPr>
              <a:spLocks noChangeArrowheads="1"/>
            </p:cNvSpPr>
            <p:nvPr/>
          </p:nvSpPr>
          <p:spPr bwMode="auto">
            <a:xfrm>
              <a:off x="2106"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7" name="Line 302">
            <a:extLst>
              <a:ext uri="{FF2B5EF4-FFF2-40B4-BE49-F238E27FC236}">
                <a16:creationId xmlns:a16="http://schemas.microsoft.com/office/drawing/2014/main" id="{69C7A2C1-7A7B-FB42-8287-D0E65E9C1D18}"/>
              </a:ext>
            </a:extLst>
          </p:cNvPr>
          <p:cNvSpPr>
            <a:spLocks noChangeShapeType="1"/>
          </p:cNvSpPr>
          <p:nvPr/>
        </p:nvSpPr>
        <p:spPr bwMode="auto">
          <a:xfrm>
            <a:off x="5535614" y="5033971"/>
            <a:ext cx="1062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 name="Text Box 303">
            <a:extLst>
              <a:ext uri="{FF2B5EF4-FFF2-40B4-BE49-F238E27FC236}">
                <a16:creationId xmlns:a16="http://schemas.microsoft.com/office/drawing/2014/main" id="{711CC92A-9004-D94A-A3CA-941A5CD3468E}"/>
              </a:ext>
            </a:extLst>
          </p:cNvPr>
          <p:cNvSpPr txBox="1">
            <a:spLocks noChangeArrowheads="1"/>
          </p:cNvSpPr>
          <p:nvPr/>
        </p:nvSpPr>
        <p:spPr bwMode="auto">
          <a:xfrm>
            <a:off x="2145724" y="4479289"/>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sender</a:t>
            </a:r>
          </a:p>
        </p:txBody>
      </p:sp>
      <p:sp>
        <p:nvSpPr>
          <p:cNvPr id="29" name="Text Box 305">
            <a:extLst>
              <a:ext uri="{FF2B5EF4-FFF2-40B4-BE49-F238E27FC236}">
                <a16:creationId xmlns:a16="http://schemas.microsoft.com/office/drawing/2014/main" id="{DD535E3C-924F-174A-84D6-EB0F8F313D15}"/>
              </a:ext>
            </a:extLst>
          </p:cNvPr>
          <p:cNvSpPr txBox="1">
            <a:spLocks noChangeArrowheads="1"/>
          </p:cNvSpPr>
          <p:nvPr/>
        </p:nvSpPr>
        <p:spPr bwMode="auto">
          <a:xfrm>
            <a:off x="8578818" y="4493577"/>
            <a:ext cx="1367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receiver</a:t>
            </a:r>
          </a:p>
        </p:txBody>
      </p:sp>
      <p:sp>
        <p:nvSpPr>
          <p:cNvPr id="30" name="Text Box 310">
            <a:extLst>
              <a:ext uri="{FF2B5EF4-FFF2-40B4-BE49-F238E27FC236}">
                <a16:creationId xmlns:a16="http://schemas.microsoft.com/office/drawing/2014/main" id="{7D9EEB37-218F-4E45-8DB3-E0CDB5C7CE8E}"/>
              </a:ext>
            </a:extLst>
          </p:cNvPr>
          <p:cNvSpPr txBox="1">
            <a:spLocks noChangeArrowheads="1"/>
          </p:cNvSpPr>
          <p:nvPr/>
        </p:nvSpPr>
        <p:spPr bwMode="auto">
          <a:xfrm>
            <a:off x="7546975" y="5951546"/>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grpSp>
        <p:nvGrpSpPr>
          <p:cNvPr id="31" name="Group 96">
            <a:extLst>
              <a:ext uri="{FF2B5EF4-FFF2-40B4-BE49-F238E27FC236}">
                <a16:creationId xmlns:a16="http://schemas.microsoft.com/office/drawing/2014/main" id="{9BC25B9B-FD3B-BF48-9AFF-825811D66C22}"/>
              </a:ext>
            </a:extLst>
          </p:cNvPr>
          <p:cNvGrpSpPr>
            <a:grpSpLocks/>
          </p:cNvGrpSpPr>
          <p:nvPr/>
        </p:nvGrpSpPr>
        <p:grpSpPr bwMode="auto">
          <a:xfrm>
            <a:off x="2179639" y="4960185"/>
            <a:ext cx="779463" cy="679450"/>
            <a:chOff x="-44" y="1473"/>
            <a:chExt cx="981" cy="1105"/>
          </a:xfrm>
        </p:grpSpPr>
        <p:pic>
          <p:nvPicPr>
            <p:cNvPr id="32" name="Picture 97" descr="desktop_computer_stylized_medium">
              <a:extLst>
                <a:ext uri="{FF2B5EF4-FFF2-40B4-BE49-F238E27FC236}">
                  <a16:creationId xmlns:a16="http://schemas.microsoft.com/office/drawing/2014/main" id="{B976831B-116B-0A41-9B51-05B09F2A40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98">
              <a:extLst>
                <a:ext uri="{FF2B5EF4-FFF2-40B4-BE49-F238E27FC236}">
                  <a16:creationId xmlns:a16="http://schemas.microsoft.com/office/drawing/2014/main" id="{EC4AB8E7-2459-0941-89D2-45C2BC2F9EE5}"/>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4" name="Group 108">
            <a:extLst>
              <a:ext uri="{FF2B5EF4-FFF2-40B4-BE49-F238E27FC236}">
                <a16:creationId xmlns:a16="http://schemas.microsoft.com/office/drawing/2014/main" id="{844D3BBC-F71F-E642-8CD2-8C0255BC4CA2}"/>
              </a:ext>
            </a:extLst>
          </p:cNvPr>
          <p:cNvGrpSpPr>
            <a:grpSpLocks/>
          </p:cNvGrpSpPr>
          <p:nvPr/>
        </p:nvGrpSpPr>
        <p:grpSpPr bwMode="auto">
          <a:xfrm>
            <a:off x="8565356" y="5012206"/>
            <a:ext cx="779462" cy="679450"/>
            <a:chOff x="-44" y="1473"/>
            <a:chExt cx="981" cy="1105"/>
          </a:xfrm>
        </p:grpSpPr>
        <p:pic>
          <p:nvPicPr>
            <p:cNvPr id="35" name="Picture 109" descr="desktop_computer_stylized_medium">
              <a:extLst>
                <a:ext uri="{FF2B5EF4-FFF2-40B4-BE49-F238E27FC236}">
                  <a16:creationId xmlns:a16="http://schemas.microsoft.com/office/drawing/2014/main" id="{EAD26B3D-A00C-0C48-B972-01503B1203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110">
              <a:extLst>
                <a:ext uri="{FF2B5EF4-FFF2-40B4-BE49-F238E27FC236}">
                  <a16:creationId xmlns:a16="http://schemas.microsoft.com/office/drawing/2014/main" id="{C237611B-6136-6143-BA08-242434CF006B}"/>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7" name="Group 228">
            <a:extLst>
              <a:ext uri="{FF2B5EF4-FFF2-40B4-BE49-F238E27FC236}">
                <a16:creationId xmlns:a16="http://schemas.microsoft.com/office/drawing/2014/main" id="{F2F4F585-DB79-B341-867A-76BEE941EE7D}"/>
              </a:ext>
            </a:extLst>
          </p:cNvPr>
          <p:cNvGrpSpPr>
            <a:grpSpLocks/>
          </p:cNvGrpSpPr>
          <p:nvPr/>
        </p:nvGrpSpPr>
        <p:grpSpPr bwMode="auto">
          <a:xfrm>
            <a:off x="6915151" y="5118110"/>
            <a:ext cx="1128713" cy="439737"/>
            <a:chOff x="4650" y="1129"/>
            <a:chExt cx="246" cy="95"/>
          </a:xfrm>
        </p:grpSpPr>
        <p:sp>
          <p:nvSpPr>
            <p:cNvPr id="38" name="Oval 407">
              <a:extLst>
                <a:ext uri="{FF2B5EF4-FFF2-40B4-BE49-F238E27FC236}">
                  <a16:creationId xmlns:a16="http://schemas.microsoft.com/office/drawing/2014/main" id="{EC78DB40-78B8-CE4C-93D1-CB13D1B1CA06}"/>
                </a:ext>
              </a:extLst>
            </p:cNvPr>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sp>
          <p:nvSpPr>
            <p:cNvPr id="39" name="Rectangle 410">
              <a:extLst>
                <a:ext uri="{FF2B5EF4-FFF2-40B4-BE49-F238E27FC236}">
                  <a16:creationId xmlns:a16="http://schemas.microsoft.com/office/drawing/2014/main" id="{7FB32A23-3051-BA4C-BC41-EB8D6FBECDE7}"/>
                </a:ext>
              </a:extLst>
            </p:cNvPr>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latin typeface="Times New Roman" panose="02020603050405020304" pitchFamily="18" charset="0"/>
              </a:endParaRPr>
            </a:p>
          </p:txBody>
        </p:sp>
        <p:sp>
          <p:nvSpPr>
            <p:cNvPr id="40" name="Oval 411">
              <a:extLst>
                <a:ext uri="{FF2B5EF4-FFF2-40B4-BE49-F238E27FC236}">
                  <a16:creationId xmlns:a16="http://schemas.microsoft.com/office/drawing/2014/main" id="{8563C249-E8B5-FF4F-BB03-CAFD6E2CCFB0}"/>
                </a:ext>
              </a:extLst>
            </p:cNvPr>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grpSp>
          <p:nvGrpSpPr>
            <p:cNvPr id="41" name="Group 232">
              <a:extLst>
                <a:ext uri="{FF2B5EF4-FFF2-40B4-BE49-F238E27FC236}">
                  <a16:creationId xmlns:a16="http://schemas.microsoft.com/office/drawing/2014/main" id="{F7D1EE7A-17A7-9340-8ED5-34E4951B542E}"/>
                </a:ext>
              </a:extLst>
            </p:cNvPr>
            <p:cNvGrpSpPr>
              <a:grpSpLocks/>
            </p:cNvGrpSpPr>
            <p:nvPr/>
          </p:nvGrpSpPr>
          <p:grpSpPr bwMode="auto">
            <a:xfrm>
              <a:off x="4699" y="1145"/>
              <a:ext cx="138" cy="29"/>
              <a:chOff x="2468" y="1332"/>
              <a:chExt cx="310" cy="60"/>
            </a:xfrm>
          </p:grpSpPr>
          <p:sp>
            <p:nvSpPr>
              <p:cNvPr id="44" name="Freeform 233">
                <a:extLst>
                  <a:ext uri="{FF2B5EF4-FFF2-40B4-BE49-F238E27FC236}">
                    <a16:creationId xmlns:a16="http://schemas.microsoft.com/office/drawing/2014/main" id="{BDF35694-D13F-8645-B1C4-2ED6149A94C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 name="Freeform 234">
                <a:extLst>
                  <a:ext uri="{FF2B5EF4-FFF2-40B4-BE49-F238E27FC236}">
                    <a16:creationId xmlns:a16="http://schemas.microsoft.com/office/drawing/2014/main" id="{F498D32B-F7E4-1345-AED1-173CC78CDB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2" name="Line 235">
              <a:extLst>
                <a:ext uri="{FF2B5EF4-FFF2-40B4-BE49-F238E27FC236}">
                  <a16:creationId xmlns:a16="http://schemas.microsoft.com/office/drawing/2014/main" id="{0ECAD6F7-DAD2-6648-A14C-C10E300642F0}"/>
                </a:ext>
              </a:extLst>
            </p:cNvPr>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236">
              <a:extLst>
                <a:ext uri="{FF2B5EF4-FFF2-40B4-BE49-F238E27FC236}">
                  <a16:creationId xmlns:a16="http://schemas.microsoft.com/office/drawing/2014/main" id="{D92C8D87-B909-0A4A-93BE-6F0260EEF2FC}"/>
                </a:ext>
              </a:extLst>
            </p:cNvPr>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 name="Group 347">
            <a:extLst>
              <a:ext uri="{FF2B5EF4-FFF2-40B4-BE49-F238E27FC236}">
                <a16:creationId xmlns:a16="http://schemas.microsoft.com/office/drawing/2014/main" id="{03A0A683-6F1C-BD40-9DC5-D35AED9CE72F}"/>
              </a:ext>
            </a:extLst>
          </p:cNvPr>
          <p:cNvGrpSpPr>
            <a:grpSpLocks/>
          </p:cNvGrpSpPr>
          <p:nvPr/>
        </p:nvGrpSpPr>
        <p:grpSpPr bwMode="auto">
          <a:xfrm>
            <a:off x="6867526" y="5073660"/>
            <a:ext cx="1173163" cy="534987"/>
            <a:chOff x="1871277" y="1576300"/>
            <a:chExt cx="1128371" cy="437861"/>
          </a:xfrm>
        </p:grpSpPr>
        <p:sp>
          <p:nvSpPr>
            <p:cNvPr id="47" name="Oval 46">
              <a:extLst>
                <a:ext uri="{FF2B5EF4-FFF2-40B4-BE49-F238E27FC236}">
                  <a16:creationId xmlns:a16="http://schemas.microsoft.com/office/drawing/2014/main" id="{4F507C3F-4582-3B4D-9C2B-4DFE837CBFB7}"/>
                </a:ext>
              </a:extLst>
            </p:cNvPr>
            <p:cNvSpPr>
              <a:spLocks noChangeArrowheads="1"/>
            </p:cNvSpPr>
            <p:nvPr/>
          </p:nvSpPr>
          <p:spPr bwMode="auto">
            <a:xfrm flipV="1">
              <a:off x="1874331" y="1694535"/>
              <a:ext cx="1125317" cy="3196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48" name="Rectangle 47">
              <a:extLst>
                <a:ext uri="{FF2B5EF4-FFF2-40B4-BE49-F238E27FC236}">
                  <a16:creationId xmlns:a16="http://schemas.microsoft.com/office/drawing/2014/main" id="{8AF558F2-7A10-1A49-B887-DE64CDF1BD9D}"/>
                </a:ext>
              </a:extLst>
            </p:cNvPr>
            <p:cNvSpPr/>
            <p:nvPr/>
          </p:nvSpPr>
          <p:spPr bwMode="auto">
            <a:xfrm>
              <a:off x="1871277" y="1740011"/>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 name="Oval 48">
              <a:extLst>
                <a:ext uri="{FF2B5EF4-FFF2-40B4-BE49-F238E27FC236}">
                  <a16:creationId xmlns:a16="http://schemas.microsoft.com/office/drawing/2014/main" id="{6343C547-3EE2-E94F-86FD-FEFFD3AEE039}"/>
                </a:ext>
              </a:extLst>
            </p:cNvPr>
            <p:cNvSpPr>
              <a:spLocks noChangeArrowheads="1"/>
            </p:cNvSpPr>
            <p:nvPr/>
          </p:nvSpPr>
          <p:spPr bwMode="auto">
            <a:xfrm flipV="1">
              <a:off x="1871277" y="1576300"/>
              <a:ext cx="1125317" cy="319626"/>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50" name="Freeform 49">
              <a:extLst>
                <a:ext uri="{FF2B5EF4-FFF2-40B4-BE49-F238E27FC236}">
                  <a16:creationId xmlns:a16="http://schemas.microsoft.com/office/drawing/2014/main" id="{18E43B83-CBFC-F448-9927-531A51F1455B}"/>
                </a:ext>
              </a:extLst>
            </p:cNvPr>
            <p:cNvSpPr/>
            <p:nvPr/>
          </p:nvSpPr>
          <p:spPr bwMode="auto">
            <a:xfrm>
              <a:off x="2159859" y="1673746"/>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1" name="Freeform 50">
              <a:extLst>
                <a:ext uri="{FF2B5EF4-FFF2-40B4-BE49-F238E27FC236}">
                  <a16:creationId xmlns:a16="http://schemas.microsoft.com/office/drawing/2014/main" id="{687A2F07-F21F-EC4D-A4C3-6BCB04875DC1}"/>
                </a:ext>
              </a:extLst>
            </p:cNvPr>
            <p:cNvSpPr>
              <a:spLocks/>
            </p:cNvSpPr>
            <p:nvPr/>
          </p:nvSpPr>
          <p:spPr bwMode="auto">
            <a:xfrm>
              <a:off x="2103364" y="1633469"/>
              <a:ext cx="661143" cy="110439"/>
            </a:xfrm>
            <a:custGeom>
              <a:avLst/>
              <a:gdLst>
                <a:gd name="T0" fmla="*/ 0 w 3723451"/>
                <a:gd name="T1" fmla="*/ 27019 h 932950"/>
                <a:gd name="T2" fmla="*/ 116333 w 3723451"/>
                <a:gd name="T3" fmla="*/ 318 h 932950"/>
                <a:gd name="T4" fmla="*/ 329515 w 3723451"/>
                <a:gd name="T5" fmla="*/ 61622 h 932950"/>
                <a:gd name="T6" fmla="*/ 532894 w 3723451"/>
                <a:gd name="T7" fmla="*/ 0 h 932950"/>
                <a:gd name="T8" fmla="*/ 661143 w 3723451"/>
                <a:gd name="T9" fmla="*/ 24521 h 932950"/>
                <a:gd name="T10" fmla="*/ 565726 w 3723451"/>
                <a:gd name="T11" fmla="*/ 54675 h 932950"/>
                <a:gd name="T12" fmla="*/ 535006 w 3723451"/>
                <a:gd name="T13" fmla="*/ 46545 h 932950"/>
                <a:gd name="T14" fmla="*/ 333261 w 3723451"/>
                <a:gd name="T15" fmla="*/ 110439 h 932950"/>
                <a:gd name="T16" fmla="*/ 126355 w 3723451"/>
                <a:gd name="T17" fmla="*/ 48896 h 932950"/>
                <a:gd name="T18" fmla="*/ 92903 w 3723451"/>
                <a:gd name="T19" fmla="*/ 55538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2" name="Freeform 51">
              <a:extLst>
                <a:ext uri="{FF2B5EF4-FFF2-40B4-BE49-F238E27FC236}">
                  <a16:creationId xmlns:a16="http://schemas.microsoft.com/office/drawing/2014/main" id="{9FDB44D7-1588-CB4A-ABD0-96A77E31F207}"/>
                </a:ext>
              </a:extLst>
            </p:cNvPr>
            <p:cNvSpPr>
              <a:spLocks/>
            </p:cNvSpPr>
            <p:nvPr/>
          </p:nvSpPr>
          <p:spPr bwMode="auto">
            <a:xfrm>
              <a:off x="2537000" y="1728317"/>
              <a:ext cx="244302" cy="96148"/>
            </a:xfrm>
            <a:custGeom>
              <a:avLst/>
              <a:gdLst>
                <a:gd name="T0" fmla="*/ 0 w 1366596"/>
                <a:gd name="T1" fmla="*/ 0 h 809868"/>
                <a:gd name="T2" fmla="*/ 244302 w 1366596"/>
                <a:gd name="T3" fmla="*/ 74296 h 809868"/>
                <a:gd name="T4" fmla="*/ 154642 w 1366596"/>
                <a:gd name="T5" fmla="*/ 96148 h 809868"/>
                <a:gd name="T6" fmla="*/ 823 w 1366596"/>
                <a:gd name="T7" fmla="*/ 5080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3" name="Freeform 52">
              <a:extLst>
                <a:ext uri="{FF2B5EF4-FFF2-40B4-BE49-F238E27FC236}">
                  <a16:creationId xmlns:a16="http://schemas.microsoft.com/office/drawing/2014/main" id="{E9F163DF-7DA9-ED40-BD16-BC2A9BCFAE4B}"/>
                </a:ext>
              </a:extLst>
            </p:cNvPr>
            <p:cNvSpPr>
              <a:spLocks/>
            </p:cNvSpPr>
            <p:nvPr/>
          </p:nvSpPr>
          <p:spPr bwMode="auto">
            <a:xfrm>
              <a:off x="2089623" y="1729616"/>
              <a:ext cx="241248" cy="97446"/>
            </a:xfrm>
            <a:custGeom>
              <a:avLst/>
              <a:gdLst>
                <a:gd name="T0" fmla="*/ 237955 w 1348191"/>
                <a:gd name="T1" fmla="*/ 0 h 791462"/>
                <a:gd name="T2" fmla="*/ 241248 w 1348191"/>
                <a:gd name="T3" fmla="*/ 47023 h 791462"/>
                <a:gd name="T4" fmla="*/ 87278 w 1348191"/>
                <a:gd name="T5" fmla="*/ 97446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 name="Straight Connector 53">
              <a:extLst>
                <a:ext uri="{FF2B5EF4-FFF2-40B4-BE49-F238E27FC236}">
                  <a16:creationId xmlns:a16="http://schemas.microsoft.com/office/drawing/2014/main" id="{82A9A148-3AA5-1142-99E3-E6B710BB9832}"/>
                </a:ext>
              </a:extLst>
            </p:cNvPr>
            <p:cNvCxnSpPr>
              <a:cxnSpLocks noChangeShapeType="1"/>
              <a:endCxn id="49" idx="2"/>
            </p:cNvCxnSpPr>
            <p:nvPr/>
          </p:nvCxnSpPr>
          <p:spPr bwMode="auto">
            <a:xfrm flipH="1" flipV="1">
              <a:off x="1871277" y="1737412"/>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99853B27-CE09-6242-82DD-0C565945372C}"/>
                </a:ext>
              </a:extLst>
            </p:cNvPr>
            <p:cNvCxnSpPr>
              <a:cxnSpLocks noChangeShapeType="1"/>
            </p:cNvCxnSpPr>
            <p:nvPr/>
          </p:nvCxnSpPr>
          <p:spPr bwMode="auto">
            <a:xfrm flipH="1" flipV="1">
              <a:off x="2996594" y="1734814"/>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56" name="TextBox 55">
            <a:extLst>
              <a:ext uri="{FF2B5EF4-FFF2-40B4-BE49-F238E27FC236}">
                <a16:creationId xmlns:a16="http://schemas.microsoft.com/office/drawing/2014/main" id="{ECD9A803-DE41-B547-B9BE-EEEFD521A70D}"/>
              </a:ext>
            </a:extLst>
          </p:cNvPr>
          <p:cNvSpPr txBox="1"/>
          <p:nvPr/>
        </p:nvSpPr>
        <p:spPr>
          <a:xfrm>
            <a:off x="1647216" y="5947097"/>
            <a:ext cx="1683346" cy="307777"/>
          </a:xfrm>
          <a:prstGeom prst="rect">
            <a:avLst/>
          </a:prstGeom>
          <a:noFill/>
        </p:spPr>
        <p:txBody>
          <a:bodyPr wrap="none" rtlCol="0">
            <a:spAutoFit/>
          </a:bodyPr>
          <a:lstStyle/>
          <a:p>
            <a:r>
              <a:rPr lang="en-US" sz="1400" dirty="0"/>
              <a:t>packets in the buffer</a:t>
            </a:r>
          </a:p>
        </p:txBody>
      </p:sp>
      <p:sp>
        <p:nvSpPr>
          <p:cNvPr id="58" name="TextBox 57">
            <a:extLst>
              <a:ext uri="{FF2B5EF4-FFF2-40B4-BE49-F238E27FC236}">
                <a16:creationId xmlns:a16="http://schemas.microsoft.com/office/drawing/2014/main" id="{0844BC37-5984-2C44-8D28-049C2A27DB49}"/>
              </a:ext>
            </a:extLst>
          </p:cNvPr>
          <p:cNvSpPr txBox="1"/>
          <p:nvPr/>
        </p:nvSpPr>
        <p:spPr>
          <a:xfrm>
            <a:off x="8669808" y="5837369"/>
            <a:ext cx="1398524" cy="307777"/>
          </a:xfrm>
          <a:prstGeom prst="rect">
            <a:avLst/>
          </a:prstGeom>
          <a:noFill/>
        </p:spPr>
        <p:txBody>
          <a:bodyPr wrap="none" rtlCol="0">
            <a:spAutoFit/>
          </a:bodyPr>
          <a:lstStyle/>
          <a:p>
            <a:r>
              <a:rPr lang="en-US" sz="1400" dirty="0"/>
              <a:t>packets received</a:t>
            </a:r>
          </a:p>
        </p:txBody>
      </p:sp>
      <p:sp>
        <p:nvSpPr>
          <p:cNvPr id="59" name="Rectangle 297">
            <a:extLst>
              <a:ext uri="{FF2B5EF4-FFF2-40B4-BE49-F238E27FC236}">
                <a16:creationId xmlns:a16="http://schemas.microsoft.com/office/drawing/2014/main" id="{543B0B26-BCF3-1B48-A9AF-363671F6B385}"/>
              </a:ext>
            </a:extLst>
          </p:cNvPr>
          <p:cNvSpPr>
            <a:spLocks noChangeArrowheads="1"/>
          </p:cNvSpPr>
          <p:nvPr/>
        </p:nvSpPr>
        <p:spPr bwMode="auto">
          <a:xfrm>
            <a:off x="9142287" y="5652526"/>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1" name="Line 278">
            <a:extLst>
              <a:ext uri="{FF2B5EF4-FFF2-40B4-BE49-F238E27FC236}">
                <a16:creationId xmlns:a16="http://schemas.microsoft.com/office/drawing/2014/main" id="{295BD899-132F-B34A-8AAA-FB255EEF0FB4}"/>
              </a:ext>
            </a:extLst>
          </p:cNvPr>
          <p:cNvSpPr>
            <a:spLocks noChangeShapeType="1"/>
          </p:cNvSpPr>
          <p:nvPr/>
        </p:nvSpPr>
        <p:spPr bwMode="auto">
          <a:xfrm>
            <a:off x="5013328" y="5327662"/>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 name="Text Box 310">
            <a:extLst>
              <a:ext uri="{FF2B5EF4-FFF2-40B4-BE49-F238E27FC236}">
                <a16:creationId xmlns:a16="http://schemas.microsoft.com/office/drawing/2014/main" id="{CDBF9615-43CF-E14A-BD5D-D70AA560CBFF}"/>
              </a:ext>
            </a:extLst>
          </p:cNvPr>
          <p:cNvSpPr txBox="1">
            <a:spLocks noChangeArrowheads="1"/>
          </p:cNvSpPr>
          <p:nvPr/>
        </p:nvSpPr>
        <p:spPr bwMode="auto">
          <a:xfrm>
            <a:off x="7604127" y="592297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sp>
        <p:nvSpPr>
          <p:cNvPr id="63" name="TextBox 62">
            <a:extLst>
              <a:ext uri="{FF2B5EF4-FFF2-40B4-BE49-F238E27FC236}">
                <a16:creationId xmlns:a16="http://schemas.microsoft.com/office/drawing/2014/main" id="{D1AC0203-2EEA-7744-A624-E8BB9239BAE3}"/>
              </a:ext>
            </a:extLst>
          </p:cNvPr>
          <p:cNvSpPr txBox="1"/>
          <p:nvPr/>
        </p:nvSpPr>
        <p:spPr>
          <a:xfrm>
            <a:off x="5106991" y="6435369"/>
            <a:ext cx="3269549" cy="400110"/>
          </a:xfrm>
          <a:prstGeom prst="rect">
            <a:avLst/>
          </a:prstGeom>
          <a:noFill/>
        </p:spPr>
        <p:txBody>
          <a:bodyPr wrap="none" rtlCol="0">
            <a:spAutoFit/>
          </a:bodyPr>
          <a:lstStyle/>
          <a:p>
            <a:r>
              <a:rPr lang="en-US" sz="2000" b="1" u="sng" dirty="0"/>
              <a:t>Packet delivery misbehaviors</a:t>
            </a:r>
          </a:p>
        </p:txBody>
      </p:sp>
      <p:sp>
        <p:nvSpPr>
          <p:cNvPr id="64" name="AutoShape 205">
            <a:extLst>
              <a:ext uri="{FF2B5EF4-FFF2-40B4-BE49-F238E27FC236}">
                <a16:creationId xmlns:a16="http://schemas.microsoft.com/office/drawing/2014/main" id="{CF307CBF-9046-C541-9B1D-04481A0DA5A6}"/>
              </a:ext>
            </a:extLst>
          </p:cNvPr>
          <p:cNvSpPr>
            <a:spLocks noChangeArrowheads="1"/>
          </p:cNvSpPr>
          <p:nvPr/>
        </p:nvSpPr>
        <p:spPr bwMode="auto">
          <a:xfrm rot="10800000">
            <a:off x="5540374" y="5747651"/>
            <a:ext cx="296273" cy="209550"/>
          </a:xfrm>
          <a:prstGeom prst="star16">
            <a:avLst>
              <a:gd name="adj" fmla="val 37500"/>
            </a:avLst>
          </a:prstGeom>
          <a:blipFill dpi="0" rotWithShape="0">
            <a:blip r:embed="rId4"/>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65" name="Text Box 79">
            <a:extLst>
              <a:ext uri="{FF2B5EF4-FFF2-40B4-BE49-F238E27FC236}">
                <a16:creationId xmlns:a16="http://schemas.microsoft.com/office/drawing/2014/main" id="{3B39298E-FE9D-6744-B679-35F5572D60FF}"/>
              </a:ext>
            </a:extLst>
          </p:cNvPr>
          <p:cNvSpPr txBox="1">
            <a:spLocks noChangeArrowheads="1"/>
          </p:cNvSpPr>
          <p:nvPr/>
        </p:nvSpPr>
        <p:spPr bwMode="auto">
          <a:xfrm>
            <a:off x="6767512" y="5661038"/>
            <a:ext cx="341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dirty="0">
                <a:solidFill>
                  <a:srgbClr val="FF0000"/>
                </a:solidFill>
                <a:latin typeface="Tahoma" panose="020B0604030504040204" pitchFamily="34" charset="0"/>
              </a:rPr>
              <a:t>X</a:t>
            </a:r>
          </a:p>
        </p:txBody>
      </p:sp>
      <p:sp>
        <p:nvSpPr>
          <p:cNvPr id="66" name="TextBox 65">
            <a:extLst>
              <a:ext uri="{FF2B5EF4-FFF2-40B4-BE49-F238E27FC236}">
                <a16:creationId xmlns:a16="http://schemas.microsoft.com/office/drawing/2014/main" id="{1AC36582-E820-1F4A-B10B-04299224D3F9}"/>
              </a:ext>
            </a:extLst>
          </p:cNvPr>
          <p:cNvSpPr txBox="1"/>
          <p:nvPr/>
        </p:nvSpPr>
        <p:spPr>
          <a:xfrm>
            <a:off x="5381626" y="5957202"/>
            <a:ext cx="744435" cy="369332"/>
          </a:xfrm>
          <a:prstGeom prst="rect">
            <a:avLst/>
          </a:prstGeom>
          <a:noFill/>
        </p:spPr>
        <p:txBody>
          <a:bodyPr wrap="none" rtlCol="0">
            <a:spAutoFit/>
          </a:bodyPr>
          <a:lstStyle/>
          <a:p>
            <a:r>
              <a:rPr lang="en-US" dirty="0"/>
              <a:t>errors</a:t>
            </a:r>
          </a:p>
        </p:txBody>
      </p:sp>
      <p:sp>
        <p:nvSpPr>
          <p:cNvPr id="67" name="TextBox 66">
            <a:extLst>
              <a:ext uri="{FF2B5EF4-FFF2-40B4-BE49-F238E27FC236}">
                <a16:creationId xmlns:a16="http://schemas.microsoft.com/office/drawing/2014/main" id="{4EC7C851-4544-2548-9939-C4B7B8F1989F}"/>
              </a:ext>
            </a:extLst>
          </p:cNvPr>
          <p:cNvSpPr txBox="1"/>
          <p:nvPr/>
        </p:nvSpPr>
        <p:spPr>
          <a:xfrm>
            <a:off x="6705606" y="5938146"/>
            <a:ext cx="538930" cy="369332"/>
          </a:xfrm>
          <a:prstGeom prst="rect">
            <a:avLst/>
          </a:prstGeom>
          <a:noFill/>
        </p:spPr>
        <p:txBody>
          <a:bodyPr wrap="none" rtlCol="0">
            <a:spAutoFit/>
          </a:bodyPr>
          <a:lstStyle/>
          <a:p>
            <a:r>
              <a:rPr lang="en-US" dirty="0"/>
              <a:t>loss</a:t>
            </a:r>
          </a:p>
        </p:txBody>
      </p:sp>
    </p:spTree>
  </p:cSld>
  <p:clrMapOvr>
    <a:masterClrMapping/>
  </p:clrMapOvr>
  <p:transition spd="slow"/>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2">
            <a:extLst>
              <a:ext uri="{FF2B5EF4-FFF2-40B4-BE49-F238E27FC236}">
                <a16:creationId xmlns:a16="http://schemas.microsoft.com/office/drawing/2014/main" id="{DD17603B-8049-844C-B3AE-D500E349B0BA}"/>
              </a:ext>
            </a:extLst>
          </p:cNvPr>
          <p:cNvSpPr>
            <a:spLocks noGrp="1" noChangeArrowheads="1"/>
          </p:cNvSpPr>
          <p:nvPr>
            <p:ph idx="1"/>
          </p:nvPr>
        </p:nvSpPr>
        <p:spPr>
          <a:xfrm>
            <a:off x="838200" y="1724027"/>
            <a:ext cx="10515600" cy="4938030"/>
          </a:xfrm>
        </p:spPr>
        <p:txBody>
          <a:bodyPr>
            <a:normAutofit/>
          </a:bodyPr>
          <a:lstStyle/>
          <a:p>
            <a:pPr>
              <a:lnSpc>
                <a:spcPct val="75000"/>
              </a:lnSpc>
              <a:defRPr/>
            </a:pPr>
            <a:r>
              <a:rPr lang="en-US" altLang="en-US" dirty="0">
                <a:ea typeface="ＭＳ Ｐゴシック" panose="020B0600070205080204" pitchFamily="34" charset="-128"/>
              </a:rPr>
              <a:t>How to detect bit errors in packet?</a:t>
            </a:r>
          </a:p>
          <a:p>
            <a:pPr lvl="1">
              <a:lnSpc>
                <a:spcPct val="75000"/>
              </a:lnSpc>
              <a:defRPr/>
            </a:pPr>
            <a:r>
              <a:rPr lang="en-US" altLang="en-US" dirty="0">
                <a:solidFill>
                  <a:srgbClr val="C00000"/>
                </a:solidFill>
                <a:ea typeface="ＭＳ Ｐゴシック" panose="020B0600070205080204" pitchFamily="34" charset="-128"/>
              </a:rPr>
              <a:t>Internet checksum algorithm</a:t>
            </a:r>
          </a:p>
          <a:p>
            <a:pPr>
              <a:lnSpc>
                <a:spcPct val="75000"/>
              </a:lnSpc>
              <a:defRPr/>
            </a:pPr>
            <a:r>
              <a:rPr lang="en-US" altLang="en-US" dirty="0">
                <a:ea typeface="ＭＳ Ｐゴシック" panose="020B0600070205080204" pitchFamily="34" charset="-128"/>
              </a:rPr>
              <a:t>How to recover from errors?</a:t>
            </a:r>
          </a:p>
          <a:p>
            <a:pPr lvl="1">
              <a:spcBef>
                <a:spcPct val="45000"/>
              </a:spcBef>
              <a:defRPr/>
            </a:pPr>
            <a:r>
              <a:rPr lang="en-US" altLang="en-US" i="1" dirty="0">
                <a:solidFill>
                  <a:srgbClr val="CC0000"/>
                </a:solidFill>
                <a:ea typeface="ＭＳ Ｐゴシック" panose="020B0600070205080204" pitchFamily="34" charset="-128"/>
              </a:rPr>
              <a:t>acknowledgements (ACKs):</a:t>
            </a:r>
            <a:r>
              <a:rPr lang="en-US" altLang="en-US" dirty="0">
                <a:ea typeface="ＭＳ Ｐゴシック" panose="020B0600070205080204" pitchFamily="34" charset="-128"/>
              </a:rPr>
              <a:t> receiver explicitly tells sender that </a:t>
            </a:r>
            <a:r>
              <a:rPr lang="en-US" altLang="en-US" dirty="0" err="1">
                <a:ea typeface="ＭＳ Ｐゴシック" panose="020B0600070205080204" pitchFamily="34" charset="-128"/>
              </a:rPr>
              <a:t>pkt</a:t>
            </a:r>
            <a:r>
              <a:rPr lang="en-US" altLang="en-US" dirty="0">
                <a:ea typeface="ＭＳ Ｐゴシック" panose="020B0600070205080204" pitchFamily="34" charset="-128"/>
              </a:rPr>
              <a:t> received OK</a:t>
            </a:r>
          </a:p>
          <a:p>
            <a:pPr lvl="1">
              <a:defRPr/>
            </a:pPr>
            <a:r>
              <a:rPr lang="en-US" altLang="en-US" i="1" dirty="0">
                <a:solidFill>
                  <a:srgbClr val="CC0000"/>
                </a:solidFill>
                <a:ea typeface="ＭＳ Ｐゴシック" panose="020B0600070205080204" pitchFamily="34" charset="-128"/>
              </a:rPr>
              <a:t>negative acknowledgements (NAKs):</a:t>
            </a:r>
            <a:r>
              <a:rPr lang="en-US" altLang="en-US" dirty="0">
                <a:ea typeface="ＭＳ Ｐゴシック" panose="020B0600070205080204" pitchFamily="34" charset="-128"/>
              </a:rPr>
              <a:t> receiver explicitly tells sender that </a:t>
            </a:r>
            <a:r>
              <a:rPr lang="en-US" altLang="en-US" dirty="0" err="1">
                <a:ea typeface="ＭＳ Ｐゴシック" panose="020B0600070205080204" pitchFamily="34" charset="-128"/>
              </a:rPr>
              <a:t>pkt</a:t>
            </a:r>
            <a:r>
              <a:rPr lang="en-US" altLang="en-US" dirty="0">
                <a:ea typeface="ＭＳ Ｐゴシック" panose="020B0600070205080204" pitchFamily="34" charset="-128"/>
              </a:rPr>
              <a:t> had errors</a:t>
            </a:r>
          </a:p>
          <a:p>
            <a:pPr lvl="1">
              <a:defRPr/>
            </a:pPr>
            <a:r>
              <a:rPr lang="en-US" altLang="en-US" dirty="0">
                <a:ea typeface="ＭＳ Ｐゴシック" panose="020B0600070205080204" pitchFamily="34" charset="-128"/>
              </a:rPr>
              <a:t>sender </a:t>
            </a:r>
            <a:r>
              <a:rPr lang="en-US" altLang="en-US" dirty="0">
                <a:solidFill>
                  <a:srgbClr val="C00000"/>
                </a:solidFill>
                <a:ea typeface="ＭＳ Ｐゴシック" panose="020B0600070205080204" pitchFamily="34" charset="-128"/>
              </a:rPr>
              <a:t>retransmits packet upon receiving NAK</a:t>
            </a:r>
            <a:endParaRPr lang="en-US" altLang="en-US" dirty="0">
              <a:solidFill>
                <a:srgbClr val="FF0000"/>
              </a:solidFill>
              <a:ea typeface="ＭＳ Ｐゴシック" panose="020B0600070205080204" pitchFamily="34" charset="-128"/>
            </a:endParaRPr>
          </a:p>
          <a:p>
            <a:pPr>
              <a:lnSpc>
                <a:spcPct val="75000"/>
              </a:lnSpc>
              <a:defRPr/>
            </a:pPr>
            <a:r>
              <a:rPr lang="en-US" altLang="en-US" b="1" dirty="0">
                <a:ea typeface="ＭＳ Ｐゴシック" panose="020B0600070205080204" pitchFamily="34" charset="-128"/>
              </a:rPr>
              <a:t>new mechanisms in </a:t>
            </a:r>
            <a:r>
              <a:rPr lang="en-US" altLang="en-US" sz="2400" b="1" dirty="0">
                <a:ea typeface="ＭＳ Ｐゴシック" panose="020B0600070205080204" pitchFamily="34" charset="-128"/>
              </a:rPr>
              <a:t>rdt2.0</a:t>
            </a:r>
            <a:r>
              <a:rPr lang="en-US" altLang="en-US" b="1" dirty="0">
                <a:ea typeface="ＭＳ Ｐゴシック" panose="020B0600070205080204" pitchFamily="34" charset="-128"/>
              </a:rPr>
              <a:t> (beyond </a:t>
            </a:r>
            <a:r>
              <a:rPr lang="en-US" altLang="en-US" sz="2400" b="1" dirty="0">
                <a:ea typeface="ＭＳ Ｐゴシック" panose="020B0600070205080204" pitchFamily="34" charset="-128"/>
              </a:rPr>
              <a:t>rdt1.0</a:t>
            </a:r>
            <a:r>
              <a:rPr lang="en-US" altLang="en-US" b="1" dirty="0">
                <a:ea typeface="ＭＳ Ｐゴシック" panose="020B0600070205080204" pitchFamily="34" charset="-128"/>
              </a:rPr>
              <a:t>):</a:t>
            </a:r>
          </a:p>
          <a:p>
            <a:pPr marL="914400" lvl="1" indent="-457200">
              <a:lnSpc>
                <a:spcPct val="75000"/>
              </a:lnSpc>
              <a:defRPr/>
            </a:pPr>
            <a:r>
              <a:rPr lang="en-US" altLang="en-US" u="sng" dirty="0">
                <a:solidFill>
                  <a:srgbClr val="0000FF"/>
                </a:solidFill>
                <a:ea typeface="ＭＳ Ｐゴシック" panose="020B0600070205080204" pitchFamily="34" charset="-128"/>
              </a:rPr>
              <a:t>Error detection at receiver</a:t>
            </a:r>
          </a:p>
          <a:p>
            <a:pPr marL="914400" lvl="1" indent="-457200">
              <a:lnSpc>
                <a:spcPct val="75000"/>
              </a:lnSpc>
              <a:defRPr/>
            </a:pPr>
            <a:r>
              <a:rPr lang="en-US" altLang="en-US" u="sng" dirty="0">
                <a:solidFill>
                  <a:srgbClr val="0000FF"/>
                </a:solidFill>
                <a:ea typeface="ＭＳ Ｐゴシック" panose="020B0600070205080204" pitchFamily="34" charset="-128"/>
              </a:rPr>
              <a:t>Feedback from receiver</a:t>
            </a:r>
            <a:r>
              <a:rPr lang="en-US" altLang="en-US" dirty="0">
                <a:solidFill>
                  <a:srgbClr val="0000FF"/>
                </a:solidFill>
                <a:ea typeface="ＭＳ Ｐゴシック" panose="020B0600070205080204" pitchFamily="34" charset="-128"/>
              </a:rPr>
              <a:t>: </a:t>
            </a:r>
            <a:r>
              <a:rPr lang="en-US" altLang="en-US" dirty="0">
                <a:ea typeface="ＭＳ Ｐゴシック" panose="020B0600070205080204" pitchFamily="34" charset="-128"/>
              </a:rPr>
              <a:t>control messages (ACK,NAK) from receiver to sender</a:t>
            </a:r>
          </a:p>
          <a:p>
            <a:pPr marL="914400" lvl="1" indent="-457200">
              <a:lnSpc>
                <a:spcPct val="75000"/>
              </a:lnSpc>
              <a:defRPr/>
            </a:pPr>
            <a:r>
              <a:rPr lang="en-US" altLang="en-US" u="sng" dirty="0">
                <a:solidFill>
                  <a:srgbClr val="0000FF"/>
                </a:solidFill>
                <a:ea typeface="ＭＳ Ｐゴシック" panose="020B0600070205080204" pitchFamily="34" charset="-128"/>
              </a:rPr>
              <a:t>Retransmission at the sender upon NAK feedback</a:t>
            </a:r>
            <a:endParaRPr lang="en-US" altLang="en-US" u="sng" dirty="0">
              <a:ea typeface="ＭＳ Ｐゴシック" panose="020B0600070205080204" pitchFamily="34" charset="-128"/>
            </a:endParaRPr>
          </a:p>
        </p:txBody>
      </p:sp>
      <p:sp>
        <p:nvSpPr>
          <p:cNvPr id="90113" name="Rectangle 3">
            <a:extLst>
              <a:ext uri="{FF2B5EF4-FFF2-40B4-BE49-F238E27FC236}">
                <a16:creationId xmlns:a16="http://schemas.microsoft.com/office/drawing/2014/main" id="{2DAB8624-0D7B-314D-82B4-7CE263ED569D}"/>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rdt2.0: channel with bit errors</a:t>
            </a:r>
          </a:p>
        </p:txBody>
      </p:sp>
      <p:sp>
        <p:nvSpPr>
          <p:cNvPr id="2" name="Slide Number Placeholder 2">
            <a:extLst>
              <a:ext uri="{FF2B5EF4-FFF2-40B4-BE49-F238E27FC236}">
                <a16:creationId xmlns:a16="http://schemas.microsoft.com/office/drawing/2014/main" id="{DE96A3AC-35C5-EC7B-53DD-36A270820DBA}"/>
              </a:ext>
            </a:extLst>
          </p:cNvPr>
          <p:cNvSpPr>
            <a:spLocks noGrp="1"/>
          </p:cNvSpPr>
          <p:nvPr>
            <p:ph type="sldNum" sz="quarter" idx="4"/>
          </p:nvPr>
        </p:nvSpPr>
        <p:spPr/>
        <p:txBody>
          <a:bodyPr/>
          <a:lstStyle/>
          <a:p>
            <a:r>
              <a:rPr lang="en-US" dirty="0"/>
              <a:t>Transport Layer: 3-</a:t>
            </a:r>
            <a:fld id="{C4204591-24BD-A542-B9D5-F8D8A88D2FEE}" type="slidenum">
              <a:rPr lang="en-US" smtClean="0"/>
              <a:pPr/>
              <a:t>49</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6">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6">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6">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676">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6">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6">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95">
            <a:extLst>
              <a:ext uri="{FF2B5EF4-FFF2-40B4-BE49-F238E27FC236}">
                <a16:creationId xmlns:a16="http://schemas.microsoft.com/office/drawing/2014/main" id="{F970D2A1-3B40-F840-88A9-379E873D9907}"/>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rdt2.0 in action</a:t>
            </a:r>
          </a:p>
        </p:txBody>
      </p:sp>
      <p:sp>
        <p:nvSpPr>
          <p:cNvPr id="92162" name="Slide Number Placeholder 4">
            <a:extLst>
              <a:ext uri="{FF2B5EF4-FFF2-40B4-BE49-F238E27FC236}">
                <a16:creationId xmlns:a16="http://schemas.microsoft.com/office/drawing/2014/main" id="{35F69CB6-C401-4041-BC44-0687C86646B1}"/>
              </a:ext>
            </a:extLst>
          </p:cNvPr>
          <p:cNvSpPr>
            <a:spLocks noGrp="1"/>
          </p:cNvSpPr>
          <p:nvPr>
            <p:ph type="sldNum" sz="quarter" idx="12"/>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r>
              <a:rPr lang="en-US" altLang="en-US"/>
              <a:t>3-</a:t>
            </a:r>
            <a:fld id="{53495597-36EB-BA40-A2A0-E17CA770460D}" type="slidenum">
              <a:rPr lang="en-US" altLang="en-US" smtClean="0"/>
              <a:pPr>
                <a:lnSpc>
                  <a:spcPct val="100000"/>
                </a:lnSpc>
                <a:spcBef>
                  <a:spcPct val="0"/>
                </a:spcBef>
                <a:buClrTx/>
                <a:buSzTx/>
                <a:buFontTx/>
                <a:buNone/>
                <a:defRPr/>
              </a:pPr>
              <a:t>54</a:t>
            </a:fld>
            <a:endParaRPr lang="en-US" altLang="en-US" sz="1200">
              <a:latin typeface="Tahoma" panose="020B0604030504040204" pitchFamily="34" charset="0"/>
            </a:endParaRPr>
          </a:p>
        </p:txBody>
      </p:sp>
      <p:sp>
        <p:nvSpPr>
          <p:cNvPr id="92163" name="Text Box 5">
            <a:extLst>
              <a:ext uri="{FF2B5EF4-FFF2-40B4-BE49-F238E27FC236}">
                <a16:creationId xmlns:a16="http://schemas.microsoft.com/office/drawing/2014/main" id="{C9DC4E39-6F39-7544-A071-ECD198727953}"/>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92164" name="Text Box 6">
            <a:extLst>
              <a:ext uri="{FF2B5EF4-FFF2-40B4-BE49-F238E27FC236}">
                <a16:creationId xmlns:a16="http://schemas.microsoft.com/office/drawing/2014/main" id="{F1954418-C7F0-DC4B-BD7D-E9775E442638}"/>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48" name="Text Box 8">
            <a:extLst>
              <a:ext uri="{FF2B5EF4-FFF2-40B4-BE49-F238E27FC236}">
                <a16:creationId xmlns:a16="http://schemas.microsoft.com/office/drawing/2014/main" id="{4F60C62D-2DCB-314A-B821-8A69D092E771}"/>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50" name="Text Box 10">
            <a:extLst>
              <a:ext uri="{FF2B5EF4-FFF2-40B4-BE49-F238E27FC236}">
                <a16:creationId xmlns:a16="http://schemas.microsoft.com/office/drawing/2014/main" id="{73DF9686-C5C5-9947-94E8-0DFA645888D5}"/>
              </a:ext>
            </a:extLst>
          </p:cNvPr>
          <p:cNvSpPr txBox="1">
            <a:spLocks noChangeArrowheads="1"/>
          </p:cNvSpPr>
          <p:nvPr/>
        </p:nvSpPr>
        <p:spPr bwMode="auto">
          <a:xfrm>
            <a:off x="4341814" y="3805239"/>
            <a:ext cx="1006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368651" name="Text Box 11">
            <a:extLst>
              <a:ext uri="{FF2B5EF4-FFF2-40B4-BE49-F238E27FC236}">
                <a16:creationId xmlns:a16="http://schemas.microsoft.com/office/drawing/2014/main" id="{E7558FEC-09FB-E948-A08A-728326E3827D}"/>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2" name="Text Box 12">
            <a:extLst>
              <a:ext uri="{FF2B5EF4-FFF2-40B4-BE49-F238E27FC236}">
                <a16:creationId xmlns:a16="http://schemas.microsoft.com/office/drawing/2014/main" id="{D81AEA7A-D8C7-0A40-8F38-89F16AE5CA44}"/>
              </a:ext>
            </a:extLst>
          </p:cNvPr>
          <p:cNvSpPr txBox="1">
            <a:spLocks noChangeArrowheads="1"/>
          </p:cNvSpPr>
          <p:nvPr/>
        </p:nvSpPr>
        <p:spPr bwMode="auto">
          <a:xfrm>
            <a:off x="4397375" y="31750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3" name="Text Box 13">
            <a:extLst>
              <a:ext uri="{FF2B5EF4-FFF2-40B4-BE49-F238E27FC236}">
                <a16:creationId xmlns:a16="http://schemas.microsoft.com/office/drawing/2014/main" id="{CA83926F-781E-D047-B980-FE1CC0DE5AAB}"/>
              </a:ext>
            </a:extLst>
          </p:cNvPr>
          <p:cNvSpPr txBox="1">
            <a:spLocks noChangeArrowheads="1"/>
          </p:cNvSpPr>
          <p:nvPr/>
        </p:nvSpPr>
        <p:spPr bwMode="auto">
          <a:xfrm>
            <a:off x="4397375" y="40005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4" name="Text Box 14">
            <a:extLst>
              <a:ext uri="{FF2B5EF4-FFF2-40B4-BE49-F238E27FC236}">
                <a16:creationId xmlns:a16="http://schemas.microsoft.com/office/drawing/2014/main" id="{C3DD9F51-90DB-3749-A563-0684C2E7D977}"/>
              </a:ext>
            </a:extLst>
          </p:cNvPr>
          <p:cNvSpPr txBox="1">
            <a:spLocks noChangeArrowheads="1"/>
          </p:cNvSpPr>
          <p:nvPr/>
        </p:nvSpPr>
        <p:spPr bwMode="auto">
          <a:xfrm>
            <a:off x="1884363" y="2513014"/>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55" name="Text Box 15">
            <a:extLst>
              <a:ext uri="{FF2B5EF4-FFF2-40B4-BE49-F238E27FC236}">
                <a16:creationId xmlns:a16="http://schemas.microsoft.com/office/drawing/2014/main" id="{72957A75-D34F-8647-B663-A590D507B18A}"/>
              </a:ext>
            </a:extLst>
          </p:cNvPr>
          <p:cNvSpPr txBox="1">
            <a:spLocks noChangeArrowheads="1"/>
          </p:cNvSpPr>
          <p:nvPr/>
        </p:nvSpPr>
        <p:spPr bwMode="auto">
          <a:xfrm>
            <a:off x="1663701" y="3606800"/>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368657" name="Text Box 17">
            <a:extLst>
              <a:ext uri="{FF2B5EF4-FFF2-40B4-BE49-F238E27FC236}">
                <a16:creationId xmlns:a16="http://schemas.microsoft.com/office/drawing/2014/main" id="{593FC55D-4FC6-0E4F-B1D7-1D73D637A0A0}"/>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58" name="Text Box 18">
            <a:extLst>
              <a:ext uri="{FF2B5EF4-FFF2-40B4-BE49-F238E27FC236}">
                <a16:creationId xmlns:a16="http://schemas.microsoft.com/office/drawing/2014/main" id="{7C96CADB-1C7C-FC46-9767-1EF7EEE4D40D}"/>
              </a:ext>
            </a:extLst>
          </p:cNvPr>
          <p:cNvSpPr txBox="1">
            <a:spLocks noChangeArrowheads="1"/>
          </p:cNvSpPr>
          <p:nvPr/>
        </p:nvSpPr>
        <p:spPr bwMode="auto">
          <a:xfrm>
            <a:off x="1873250" y="336708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92174" name="Text Box 7">
            <a:extLst>
              <a:ext uri="{FF2B5EF4-FFF2-40B4-BE49-F238E27FC236}">
                <a16:creationId xmlns:a16="http://schemas.microsoft.com/office/drawing/2014/main" id="{1EEE8904-3CB1-B64B-BF0F-200B067EBE6B}"/>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49" name="Text Box 9">
            <a:extLst>
              <a:ext uri="{FF2B5EF4-FFF2-40B4-BE49-F238E27FC236}">
                <a16:creationId xmlns:a16="http://schemas.microsoft.com/office/drawing/2014/main" id="{19CB9339-47F2-1743-B470-C10A304C2B67}"/>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77" name="Group 37">
            <a:extLst>
              <a:ext uri="{FF2B5EF4-FFF2-40B4-BE49-F238E27FC236}">
                <a16:creationId xmlns:a16="http://schemas.microsoft.com/office/drawing/2014/main" id="{32851D0C-9711-E04A-B757-B39B4A74EA6D}"/>
              </a:ext>
            </a:extLst>
          </p:cNvPr>
          <p:cNvGrpSpPr>
            <a:grpSpLocks/>
          </p:cNvGrpSpPr>
          <p:nvPr/>
        </p:nvGrpSpPr>
        <p:grpSpPr bwMode="auto">
          <a:xfrm>
            <a:off x="2873376" y="1839913"/>
            <a:ext cx="1471613" cy="512762"/>
            <a:chOff x="850" y="1159"/>
            <a:chExt cx="927" cy="323"/>
          </a:xfrm>
        </p:grpSpPr>
        <p:sp>
          <p:nvSpPr>
            <p:cNvPr id="92237" name="Line 19">
              <a:extLst>
                <a:ext uri="{FF2B5EF4-FFF2-40B4-BE49-F238E27FC236}">
                  <a16:creationId xmlns:a16="http://schemas.microsoft.com/office/drawing/2014/main" id="{F427AC6E-F664-EC42-9B2C-E39A888CE0C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8" name="Text Box 28">
              <a:extLst>
                <a:ext uri="{FF2B5EF4-FFF2-40B4-BE49-F238E27FC236}">
                  <a16:creationId xmlns:a16="http://schemas.microsoft.com/office/drawing/2014/main" id="{52A7CD6D-FF73-134E-A892-D7FC76EBE719}"/>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683" name="Group 43">
            <a:extLst>
              <a:ext uri="{FF2B5EF4-FFF2-40B4-BE49-F238E27FC236}">
                <a16:creationId xmlns:a16="http://schemas.microsoft.com/office/drawing/2014/main" id="{DFD01226-7164-634C-B986-E6EB65A07EDB}"/>
              </a:ext>
            </a:extLst>
          </p:cNvPr>
          <p:cNvGrpSpPr>
            <a:grpSpLocks/>
          </p:cNvGrpSpPr>
          <p:nvPr/>
        </p:nvGrpSpPr>
        <p:grpSpPr bwMode="auto">
          <a:xfrm>
            <a:off x="2867026" y="3576638"/>
            <a:ext cx="1471613" cy="487362"/>
            <a:chOff x="846" y="2253"/>
            <a:chExt cx="927" cy="307"/>
          </a:xfrm>
        </p:grpSpPr>
        <p:sp>
          <p:nvSpPr>
            <p:cNvPr id="92235" name="Line 24">
              <a:extLst>
                <a:ext uri="{FF2B5EF4-FFF2-40B4-BE49-F238E27FC236}">
                  <a16:creationId xmlns:a16="http://schemas.microsoft.com/office/drawing/2014/main" id="{F92E8C78-7462-8F4A-A660-1F2A4C27B8BD}"/>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6" name="Text Box 29">
              <a:extLst>
                <a:ext uri="{FF2B5EF4-FFF2-40B4-BE49-F238E27FC236}">
                  <a16:creationId xmlns:a16="http://schemas.microsoft.com/office/drawing/2014/main" id="{1F35B575-54A0-EB4E-9829-35DF7004CFF1}"/>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368679" name="Group 39">
            <a:extLst>
              <a:ext uri="{FF2B5EF4-FFF2-40B4-BE49-F238E27FC236}">
                <a16:creationId xmlns:a16="http://schemas.microsoft.com/office/drawing/2014/main" id="{B40D027A-01AD-924B-B026-A798B90FA446}"/>
              </a:ext>
            </a:extLst>
          </p:cNvPr>
          <p:cNvGrpSpPr>
            <a:grpSpLocks/>
          </p:cNvGrpSpPr>
          <p:nvPr/>
        </p:nvGrpSpPr>
        <p:grpSpPr bwMode="auto">
          <a:xfrm>
            <a:off x="2881313" y="2714626"/>
            <a:ext cx="1471612" cy="504825"/>
            <a:chOff x="855" y="1710"/>
            <a:chExt cx="927" cy="318"/>
          </a:xfrm>
        </p:grpSpPr>
        <p:sp>
          <p:nvSpPr>
            <p:cNvPr id="92233" name="Line 23">
              <a:extLst>
                <a:ext uri="{FF2B5EF4-FFF2-40B4-BE49-F238E27FC236}">
                  <a16:creationId xmlns:a16="http://schemas.microsoft.com/office/drawing/2014/main" id="{BF8B428E-E2EA-094B-8611-610964DF0EC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4" name="Text Box 30">
              <a:extLst>
                <a:ext uri="{FF2B5EF4-FFF2-40B4-BE49-F238E27FC236}">
                  <a16:creationId xmlns:a16="http://schemas.microsoft.com/office/drawing/2014/main" id="{B9421161-D9D4-5147-83E7-366ED1A07576}"/>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68680" name="Group 40">
            <a:extLst>
              <a:ext uri="{FF2B5EF4-FFF2-40B4-BE49-F238E27FC236}">
                <a16:creationId xmlns:a16="http://schemas.microsoft.com/office/drawing/2014/main" id="{7F789D9F-BCB2-E845-9ED9-5E81E6FB5EA4}"/>
              </a:ext>
            </a:extLst>
          </p:cNvPr>
          <p:cNvGrpSpPr>
            <a:grpSpLocks/>
          </p:cNvGrpSpPr>
          <p:nvPr/>
        </p:nvGrpSpPr>
        <p:grpSpPr bwMode="auto">
          <a:xfrm>
            <a:off x="2867026" y="3179764"/>
            <a:ext cx="1471613" cy="471487"/>
            <a:chOff x="846" y="2003"/>
            <a:chExt cx="927" cy="297"/>
          </a:xfrm>
        </p:grpSpPr>
        <p:sp>
          <p:nvSpPr>
            <p:cNvPr id="92231" name="Line 26">
              <a:extLst>
                <a:ext uri="{FF2B5EF4-FFF2-40B4-BE49-F238E27FC236}">
                  <a16:creationId xmlns:a16="http://schemas.microsoft.com/office/drawing/2014/main" id="{3F389334-DC60-C749-80C5-B04ACF58595E}"/>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2" name="Text Box 31">
              <a:extLst>
                <a:ext uri="{FF2B5EF4-FFF2-40B4-BE49-F238E27FC236}">
                  <a16:creationId xmlns:a16="http://schemas.microsoft.com/office/drawing/2014/main" id="{6C3167C2-13BB-6743-8154-9C4ED521C305}"/>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78" name="Group 38">
            <a:extLst>
              <a:ext uri="{FF2B5EF4-FFF2-40B4-BE49-F238E27FC236}">
                <a16:creationId xmlns:a16="http://schemas.microsoft.com/office/drawing/2014/main" id="{E308B6D0-D3FD-2343-8D57-311BE89FCA37}"/>
              </a:ext>
            </a:extLst>
          </p:cNvPr>
          <p:cNvGrpSpPr>
            <a:grpSpLocks/>
          </p:cNvGrpSpPr>
          <p:nvPr/>
        </p:nvGrpSpPr>
        <p:grpSpPr bwMode="auto">
          <a:xfrm>
            <a:off x="2859088" y="2339976"/>
            <a:ext cx="1471612" cy="455613"/>
            <a:chOff x="841" y="1474"/>
            <a:chExt cx="927" cy="287"/>
          </a:xfrm>
        </p:grpSpPr>
        <p:sp>
          <p:nvSpPr>
            <p:cNvPr id="92229" name="Line 25">
              <a:extLst>
                <a:ext uri="{FF2B5EF4-FFF2-40B4-BE49-F238E27FC236}">
                  <a16:creationId xmlns:a16="http://schemas.microsoft.com/office/drawing/2014/main" id="{928AC8F0-D4F7-5541-AE1C-CFB9429647B7}"/>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0" name="Text Box 32">
              <a:extLst>
                <a:ext uri="{FF2B5EF4-FFF2-40B4-BE49-F238E27FC236}">
                  <a16:creationId xmlns:a16="http://schemas.microsoft.com/office/drawing/2014/main" id="{1DE2D104-87A0-7742-A7CA-D6A425472B55}"/>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84" name="Group 44">
            <a:extLst>
              <a:ext uri="{FF2B5EF4-FFF2-40B4-BE49-F238E27FC236}">
                <a16:creationId xmlns:a16="http://schemas.microsoft.com/office/drawing/2014/main" id="{9AD58282-9496-4B47-8DE8-01ACDC854B90}"/>
              </a:ext>
            </a:extLst>
          </p:cNvPr>
          <p:cNvGrpSpPr>
            <a:grpSpLocks/>
          </p:cNvGrpSpPr>
          <p:nvPr/>
        </p:nvGrpSpPr>
        <p:grpSpPr bwMode="auto">
          <a:xfrm>
            <a:off x="2852738" y="4032251"/>
            <a:ext cx="1471612" cy="461963"/>
            <a:chOff x="837" y="2540"/>
            <a:chExt cx="927" cy="291"/>
          </a:xfrm>
        </p:grpSpPr>
        <p:sp>
          <p:nvSpPr>
            <p:cNvPr id="92227" name="Line 27">
              <a:extLst>
                <a:ext uri="{FF2B5EF4-FFF2-40B4-BE49-F238E27FC236}">
                  <a16:creationId xmlns:a16="http://schemas.microsoft.com/office/drawing/2014/main" id="{8D2394C4-3842-0B46-B934-C521ACAD67F0}"/>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8" name="Text Box 33">
              <a:extLst>
                <a:ext uri="{FF2B5EF4-FFF2-40B4-BE49-F238E27FC236}">
                  <a16:creationId xmlns:a16="http://schemas.microsoft.com/office/drawing/2014/main" id="{CE8218A6-66C4-8C4D-835E-F7A4CEB9A6D9}"/>
                </a:ext>
              </a:extLst>
            </p:cNvPr>
            <p:cNvSpPr txBox="1">
              <a:spLocks noChangeArrowheads="1"/>
            </p:cNvSpPr>
            <p:nvPr/>
          </p:nvSpPr>
          <p:spPr bwMode="auto">
            <a:xfrm>
              <a:off x="1120" y="2540"/>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92182" name="Text Box 45">
            <a:extLst>
              <a:ext uri="{FF2B5EF4-FFF2-40B4-BE49-F238E27FC236}">
                <a16:creationId xmlns:a16="http://schemas.microsoft.com/office/drawing/2014/main" id="{E78FDFA9-15FC-A045-82AA-1E9F1B4F806C}"/>
              </a:ext>
            </a:extLst>
          </p:cNvPr>
          <p:cNvSpPr txBox="1">
            <a:spLocks noChangeArrowheads="1"/>
          </p:cNvSpPr>
          <p:nvPr/>
        </p:nvSpPr>
        <p:spPr bwMode="auto">
          <a:xfrm>
            <a:off x="3098801" y="5111750"/>
            <a:ext cx="13763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no error</a:t>
            </a:r>
          </a:p>
        </p:txBody>
      </p:sp>
      <p:sp>
        <p:nvSpPr>
          <p:cNvPr id="92183" name="Text Box 46">
            <a:extLst>
              <a:ext uri="{FF2B5EF4-FFF2-40B4-BE49-F238E27FC236}">
                <a16:creationId xmlns:a16="http://schemas.microsoft.com/office/drawing/2014/main" id="{0532CDB8-1838-8140-931D-4D443133A545}"/>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92184" name="Text Box 47">
            <a:extLst>
              <a:ext uri="{FF2B5EF4-FFF2-40B4-BE49-F238E27FC236}">
                <a16:creationId xmlns:a16="http://schemas.microsoft.com/office/drawing/2014/main" id="{A5874BC6-AB2B-264B-975D-FD8C3EC5BF79}"/>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10DAC845-8FDF-0540-9762-282FAE2EA71B}"/>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B2D70957-4B2C-C646-B998-D52159EDD808}"/>
              </a:ext>
            </a:extLst>
          </p:cNvPr>
          <p:cNvSpPr txBox="1">
            <a:spLocks noChangeArrowheads="1"/>
          </p:cNvSpPr>
          <p:nvPr/>
        </p:nvSpPr>
        <p:spPr bwMode="auto">
          <a:xfrm>
            <a:off x="8899526" y="50800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368690" name="Text Box 50">
            <a:extLst>
              <a:ext uri="{FF2B5EF4-FFF2-40B4-BE49-F238E27FC236}">
                <a16:creationId xmlns:a16="http://schemas.microsoft.com/office/drawing/2014/main" id="{C8FF6ED9-0A61-7940-A22D-C616BCAAAC5F}"/>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1" name="Text Box 51">
            <a:extLst>
              <a:ext uri="{FF2B5EF4-FFF2-40B4-BE49-F238E27FC236}">
                <a16:creationId xmlns:a16="http://schemas.microsoft.com/office/drawing/2014/main" id="{BBCE3334-84DF-2B4F-AF91-60EDCD82DF60}"/>
              </a:ext>
            </a:extLst>
          </p:cNvPr>
          <p:cNvSpPr txBox="1">
            <a:spLocks noChangeArrowheads="1"/>
          </p:cNvSpPr>
          <p:nvPr/>
        </p:nvSpPr>
        <p:spPr bwMode="auto">
          <a:xfrm>
            <a:off x="8955088" y="44497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2" name="Text Box 52">
            <a:extLst>
              <a:ext uri="{FF2B5EF4-FFF2-40B4-BE49-F238E27FC236}">
                <a16:creationId xmlns:a16="http://schemas.microsoft.com/office/drawing/2014/main" id="{A73A73EC-E08A-2A41-9CB0-3A2C68932CCE}"/>
              </a:ext>
            </a:extLst>
          </p:cNvPr>
          <p:cNvSpPr txBox="1">
            <a:spLocks noChangeArrowheads="1"/>
          </p:cNvSpPr>
          <p:nvPr/>
        </p:nvSpPr>
        <p:spPr bwMode="auto">
          <a:xfrm>
            <a:off x="8955088" y="52752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BDBBEB58-75A4-2B4C-8675-7E8EB01B9328}"/>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4" name="Text Box 54">
            <a:extLst>
              <a:ext uri="{FF2B5EF4-FFF2-40B4-BE49-F238E27FC236}">
                <a16:creationId xmlns:a16="http://schemas.microsoft.com/office/drawing/2014/main" id="{3A808828-3599-CD49-8959-57D04505832A}"/>
              </a:ext>
            </a:extLst>
          </p:cNvPr>
          <p:cNvSpPr txBox="1">
            <a:spLocks noChangeArrowheads="1"/>
          </p:cNvSpPr>
          <p:nvPr/>
        </p:nvSpPr>
        <p:spPr bwMode="auto">
          <a:xfrm>
            <a:off x="6221414" y="48815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368695" name="Text Box 55">
            <a:extLst>
              <a:ext uri="{FF2B5EF4-FFF2-40B4-BE49-F238E27FC236}">
                <a16:creationId xmlns:a16="http://schemas.microsoft.com/office/drawing/2014/main" id="{69A9EBD3-F8C5-3D43-84C0-4F4A3CBDE1A0}"/>
              </a:ext>
            </a:extLst>
          </p:cNvPr>
          <p:cNvSpPr txBox="1">
            <a:spLocks noChangeArrowheads="1"/>
          </p:cNvSpPr>
          <p:nvPr/>
        </p:nvSpPr>
        <p:spPr bwMode="auto">
          <a:xfrm>
            <a:off x="6010275" y="2792414"/>
            <a:ext cx="14033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1FD33FCB-B424-0E4A-BE9A-326B382B1104}"/>
              </a:ext>
            </a:extLst>
          </p:cNvPr>
          <p:cNvSpPr txBox="1">
            <a:spLocks noChangeArrowheads="1"/>
          </p:cNvSpPr>
          <p:nvPr/>
        </p:nvSpPr>
        <p:spPr bwMode="auto">
          <a:xfrm>
            <a:off x="6370638" y="4641851"/>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sp>
        <p:nvSpPr>
          <p:cNvPr id="79906" name="Text Box 57">
            <a:extLst>
              <a:ext uri="{FF2B5EF4-FFF2-40B4-BE49-F238E27FC236}">
                <a16:creationId xmlns:a16="http://schemas.microsoft.com/office/drawing/2014/main" id="{9DE02C75-8694-5444-973D-47D449BC3681}"/>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44508385-325A-AA41-8368-398CC0808E98}"/>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387A8850-4EEB-B34A-969F-2731B20B02EB}"/>
              </a:ext>
            </a:extLst>
          </p:cNvPr>
          <p:cNvGrpSpPr>
            <a:grpSpLocks/>
          </p:cNvGrpSpPr>
          <p:nvPr/>
        </p:nvGrpSpPr>
        <p:grpSpPr bwMode="auto">
          <a:xfrm>
            <a:off x="7431088" y="1836738"/>
            <a:ext cx="1471612" cy="512762"/>
            <a:chOff x="850" y="1159"/>
            <a:chExt cx="927" cy="323"/>
          </a:xfrm>
        </p:grpSpPr>
        <p:sp>
          <p:nvSpPr>
            <p:cNvPr id="92225" name="Line 60">
              <a:extLst>
                <a:ext uri="{FF2B5EF4-FFF2-40B4-BE49-F238E27FC236}">
                  <a16:creationId xmlns:a16="http://schemas.microsoft.com/office/drawing/2014/main" id="{116FFED8-8E4F-0740-8D32-190B3CBBB9CF}"/>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6" name="Text Box 61">
              <a:extLst>
                <a:ext uri="{FF2B5EF4-FFF2-40B4-BE49-F238E27FC236}">
                  <a16:creationId xmlns:a16="http://schemas.microsoft.com/office/drawing/2014/main" id="{44D0D88C-B470-7F47-95E7-CB5CEF77AC2F}"/>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A23DAFCD-60DC-E045-A739-0B08FA618350}"/>
              </a:ext>
            </a:extLst>
          </p:cNvPr>
          <p:cNvGrpSpPr>
            <a:grpSpLocks/>
          </p:cNvGrpSpPr>
          <p:nvPr/>
        </p:nvGrpSpPr>
        <p:grpSpPr bwMode="auto">
          <a:xfrm>
            <a:off x="7424738" y="4851401"/>
            <a:ext cx="1471612" cy="487363"/>
            <a:chOff x="846" y="2253"/>
            <a:chExt cx="927" cy="307"/>
          </a:xfrm>
        </p:grpSpPr>
        <p:sp>
          <p:nvSpPr>
            <p:cNvPr id="92223" name="Line 63">
              <a:extLst>
                <a:ext uri="{FF2B5EF4-FFF2-40B4-BE49-F238E27FC236}">
                  <a16:creationId xmlns:a16="http://schemas.microsoft.com/office/drawing/2014/main" id="{B1DD978F-0689-1249-AC27-A6152CF209C8}"/>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4" name="Text Box 64">
              <a:extLst>
                <a:ext uri="{FF2B5EF4-FFF2-40B4-BE49-F238E27FC236}">
                  <a16:creationId xmlns:a16="http://schemas.microsoft.com/office/drawing/2014/main" id="{B5A35262-1ED9-5443-A415-E7F55A26B090}"/>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368708" name="Group 68">
            <a:extLst>
              <a:ext uri="{FF2B5EF4-FFF2-40B4-BE49-F238E27FC236}">
                <a16:creationId xmlns:a16="http://schemas.microsoft.com/office/drawing/2014/main" id="{941CCA3C-E626-5346-9755-F2D57C49C3C4}"/>
              </a:ext>
            </a:extLst>
          </p:cNvPr>
          <p:cNvGrpSpPr>
            <a:grpSpLocks/>
          </p:cNvGrpSpPr>
          <p:nvPr/>
        </p:nvGrpSpPr>
        <p:grpSpPr bwMode="auto">
          <a:xfrm>
            <a:off x="7424738" y="4454525"/>
            <a:ext cx="1471612" cy="471488"/>
            <a:chOff x="846" y="2003"/>
            <a:chExt cx="927" cy="297"/>
          </a:xfrm>
        </p:grpSpPr>
        <p:sp>
          <p:nvSpPr>
            <p:cNvPr id="92221" name="Line 69">
              <a:extLst>
                <a:ext uri="{FF2B5EF4-FFF2-40B4-BE49-F238E27FC236}">
                  <a16:creationId xmlns:a16="http://schemas.microsoft.com/office/drawing/2014/main" id="{5E560A9E-636E-E148-B2B1-C790EEAEDD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2" name="Text Box 70">
              <a:extLst>
                <a:ext uri="{FF2B5EF4-FFF2-40B4-BE49-F238E27FC236}">
                  <a16:creationId xmlns:a16="http://schemas.microsoft.com/office/drawing/2014/main" id="{0D57742C-58C8-E149-BE4D-B6C7B4F6EBA1}"/>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1" name="Group 71">
            <a:extLst>
              <a:ext uri="{FF2B5EF4-FFF2-40B4-BE49-F238E27FC236}">
                <a16:creationId xmlns:a16="http://schemas.microsoft.com/office/drawing/2014/main" id="{EE416824-05A9-964E-A776-AB25559EB338}"/>
              </a:ext>
            </a:extLst>
          </p:cNvPr>
          <p:cNvGrpSpPr>
            <a:grpSpLocks/>
          </p:cNvGrpSpPr>
          <p:nvPr/>
        </p:nvGrpSpPr>
        <p:grpSpPr bwMode="auto">
          <a:xfrm>
            <a:off x="7416801" y="2336801"/>
            <a:ext cx="1471613" cy="455613"/>
            <a:chOff x="841" y="1474"/>
            <a:chExt cx="927" cy="287"/>
          </a:xfrm>
        </p:grpSpPr>
        <p:sp>
          <p:nvSpPr>
            <p:cNvPr id="92219" name="Line 72">
              <a:extLst>
                <a:ext uri="{FF2B5EF4-FFF2-40B4-BE49-F238E27FC236}">
                  <a16:creationId xmlns:a16="http://schemas.microsoft.com/office/drawing/2014/main" id="{92E36F08-C2A3-B843-84D8-14C7559363F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0" name="Text Box 73">
              <a:extLst>
                <a:ext uri="{FF2B5EF4-FFF2-40B4-BE49-F238E27FC236}">
                  <a16:creationId xmlns:a16="http://schemas.microsoft.com/office/drawing/2014/main" id="{31A202F3-FDD4-8E40-88E3-F82DB80ABF29}"/>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4" name="Group 74">
            <a:extLst>
              <a:ext uri="{FF2B5EF4-FFF2-40B4-BE49-F238E27FC236}">
                <a16:creationId xmlns:a16="http://schemas.microsoft.com/office/drawing/2014/main" id="{A3646C24-066E-FA4A-8C4B-39296F82B099}"/>
              </a:ext>
            </a:extLst>
          </p:cNvPr>
          <p:cNvGrpSpPr>
            <a:grpSpLocks/>
          </p:cNvGrpSpPr>
          <p:nvPr/>
        </p:nvGrpSpPr>
        <p:grpSpPr bwMode="auto">
          <a:xfrm>
            <a:off x="7410451" y="5302251"/>
            <a:ext cx="1471613" cy="466725"/>
            <a:chOff x="837" y="2537"/>
            <a:chExt cx="927" cy="294"/>
          </a:xfrm>
        </p:grpSpPr>
        <p:sp>
          <p:nvSpPr>
            <p:cNvPr id="92217" name="Line 75">
              <a:extLst>
                <a:ext uri="{FF2B5EF4-FFF2-40B4-BE49-F238E27FC236}">
                  <a16:creationId xmlns:a16="http://schemas.microsoft.com/office/drawing/2014/main" id="{9505DCE3-21E1-984B-93AD-C214144D0222}"/>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18" name="Text Box 76">
              <a:extLst>
                <a:ext uri="{FF2B5EF4-FFF2-40B4-BE49-F238E27FC236}">
                  <a16:creationId xmlns:a16="http://schemas.microsoft.com/office/drawing/2014/main" id="{3CF375EF-D331-1442-B2CB-901108FDC875}"/>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sp>
        <p:nvSpPr>
          <p:cNvPr id="92201" name="Text Box 78">
            <a:extLst>
              <a:ext uri="{FF2B5EF4-FFF2-40B4-BE49-F238E27FC236}">
                <a16:creationId xmlns:a16="http://schemas.microsoft.com/office/drawing/2014/main" id="{4348FF14-7F3C-9040-8245-4370488C0811}"/>
              </a:ext>
            </a:extLst>
          </p:cNvPr>
          <p:cNvSpPr txBox="1">
            <a:spLocks noChangeArrowheads="1"/>
          </p:cNvSpPr>
          <p:nvPr/>
        </p:nvSpPr>
        <p:spPr bwMode="auto">
          <a:xfrm>
            <a:off x="6973889" y="6019800"/>
            <a:ext cx="2732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packet with bit errors</a:t>
            </a:r>
          </a:p>
        </p:txBody>
      </p:sp>
      <p:grpSp>
        <p:nvGrpSpPr>
          <p:cNvPr id="368721" name="Group 81">
            <a:extLst>
              <a:ext uri="{FF2B5EF4-FFF2-40B4-BE49-F238E27FC236}">
                <a16:creationId xmlns:a16="http://schemas.microsoft.com/office/drawing/2014/main" id="{D4DDA3AE-0A03-1042-B65D-120770173E1B}"/>
              </a:ext>
            </a:extLst>
          </p:cNvPr>
          <p:cNvGrpSpPr>
            <a:grpSpLocks/>
          </p:cNvGrpSpPr>
          <p:nvPr/>
        </p:nvGrpSpPr>
        <p:grpSpPr bwMode="auto">
          <a:xfrm>
            <a:off x="7887253" y="2722565"/>
            <a:ext cx="892909" cy="469331"/>
            <a:chOff x="4090" y="1831"/>
            <a:chExt cx="585" cy="489"/>
          </a:xfrm>
        </p:grpSpPr>
        <p:sp>
          <p:nvSpPr>
            <p:cNvPr id="92215" name="Text Box 67">
              <a:extLst>
                <a:ext uri="{FF2B5EF4-FFF2-40B4-BE49-F238E27FC236}">
                  <a16:creationId xmlns:a16="http://schemas.microsoft.com/office/drawing/2014/main" id="{096507A6-C9BE-6A4A-9BFA-6B5125C33D32}"/>
                </a:ext>
              </a:extLst>
            </p:cNvPr>
            <p:cNvSpPr txBox="1">
              <a:spLocks noChangeArrowheads="1"/>
            </p:cNvSpPr>
            <p:nvPr/>
          </p:nvSpPr>
          <p:spPr bwMode="auto">
            <a:xfrm>
              <a:off x="4090" y="1831"/>
              <a:ext cx="375"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sp>
          <p:nvSpPr>
            <p:cNvPr id="92216" name="Text Box 80">
              <a:extLst>
                <a:ext uri="{FF2B5EF4-FFF2-40B4-BE49-F238E27FC236}">
                  <a16:creationId xmlns:a16="http://schemas.microsoft.com/office/drawing/2014/main" id="{2DB89D1B-6DEC-8F4E-AA23-869C3B706365}"/>
                </a:ext>
              </a:extLst>
            </p:cNvPr>
            <p:cNvSpPr txBox="1">
              <a:spLocks noChangeArrowheads="1"/>
            </p:cNvSpPr>
            <p:nvPr/>
          </p:nvSpPr>
          <p:spPr bwMode="auto">
            <a:xfrm>
              <a:off x="4266" y="1967"/>
              <a:ext cx="409"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dirty="0">
                  <a:solidFill>
                    <a:srgbClr val="FF0000"/>
                  </a:solidFill>
                  <a:latin typeface="Tahoma" panose="020B0604030504040204" pitchFamily="34" charset="0"/>
                </a:rPr>
                <a:t>error</a:t>
              </a:r>
            </a:p>
          </p:txBody>
        </p:sp>
      </p:grpSp>
      <p:grpSp>
        <p:nvGrpSpPr>
          <p:cNvPr id="368728" name="Group 88">
            <a:extLst>
              <a:ext uri="{FF2B5EF4-FFF2-40B4-BE49-F238E27FC236}">
                <a16:creationId xmlns:a16="http://schemas.microsoft.com/office/drawing/2014/main" id="{CE2490D3-F674-814D-A7D0-02DE68C980BC}"/>
              </a:ext>
            </a:extLst>
          </p:cNvPr>
          <p:cNvGrpSpPr>
            <a:grpSpLocks/>
          </p:cNvGrpSpPr>
          <p:nvPr/>
        </p:nvGrpSpPr>
        <p:grpSpPr bwMode="auto">
          <a:xfrm>
            <a:off x="7448551" y="4003676"/>
            <a:ext cx="1471613" cy="504825"/>
            <a:chOff x="855" y="1710"/>
            <a:chExt cx="927" cy="318"/>
          </a:xfrm>
        </p:grpSpPr>
        <p:sp>
          <p:nvSpPr>
            <p:cNvPr id="92213" name="Line 89">
              <a:extLst>
                <a:ext uri="{FF2B5EF4-FFF2-40B4-BE49-F238E27FC236}">
                  <a16:creationId xmlns:a16="http://schemas.microsoft.com/office/drawing/2014/main" id="{43EF0016-1AE3-9141-823D-6BC751B5B2D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14" name="Text Box 90">
              <a:extLst>
                <a:ext uri="{FF2B5EF4-FFF2-40B4-BE49-F238E27FC236}">
                  <a16:creationId xmlns:a16="http://schemas.microsoft.com/office/drawing/2014/main" id="{63EB15DA-3940-234B-B79D-A7A0076BE834}"/>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79917" name="Text Box 91">
            <a:extLst>
              <a:ext uri="{FF2B5EF4-FFF2-40B4-BE49-F238E27FC236}">
                <a16:creationId xmlns:a16="http://schemas.microsoft.com/office/drawing/2014/main" id="{B77D3213-A3A0-2A49-8655-47382DACEA4F}"/>
              </a:ext>
            </a:extLst>
          </p:cNvPr>
          <p:cNvSpPr txBox="1">
            <a:spLocks noChangeArrowheads="1"/>
          </p:cNvSpPr>
          <p:nvPr/>
        </p:nvSpPr>
        <p:spPr bwMode="auto">
          <a:xfrm>
            <a:off x="6334126" y="3795714"/>
            <a:ext cx="10318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nack</a:t>
            </a:r>
          </a:p>
        </p:txBody>
      </p:sp>
      <p:sp>
        <p:nvSpPr>
          <p:cNvPr id="79918" name="Line 60">
            <a:extLst>
              <a:ext uri="{FF2B5EF4-FFF2-40B4-BE49-F238E27FC236}">
                <a16:creationId xmlns:a16="http://schemas.microsoft.com/office/drawing/2014/main" id="{1E4E5D53-FC5D-D34C-9684-570846F69ACF}"/>
              </a:ext>
            </a:extLst>
          </p:cNvPr>
          <p:cNvSpPr>
            <a:spLocks noChangeShapeType="1"/>
          </p:cNvSpPr>
          <p:nvPr/>
        </p:nvSpPr>
        <p:spPr bwMode="auto">
          <a:xfrm>
            <a:off x="7437439" y="2941639"/>
            <a:ext cx="1457325" cy="52863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2C76DB3F-50F4-0C40-BFCB-577DC8E6EA68}"/>
              </a:ext>
            </a:extLst>
          </p:cNvPr>
          <p:cNvSpPr txBox="1">
            <a:spLocks noChangeArrowheads="1"/>
          </p:cNvSpPr>
          <p:nvPr/>
        </p:nvSpPr>
        <p:spPr bwMode="auto">
          <a:xfrm>
            <a:off x="8783639" y="2984501"/>
            <a:ext cx="19573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 </a:t>
            </a:r>
          </a:p>
          <a:p>
            <a:pPr algn="ctr">
              <a:lnSpc>
                <a:spcPct val="100000"/>
              </a:lnSpc>
              <a:spcBef>
                <a:spcPct val="0"/>
              </a:spcBef>
              <a:buClrTx/>
              <a:buSzTx/>
              <a:buFontTx/>
              <a:buNone/>
            </a:pPr>
            <a:r>
              <a:rPr lang="en-US" altLang="en-US" sz="1800">
                <a:latin typeface="Tahoma" panose="020B0604030504040204" pitchFamily="34" charset="0"/>
              </a:rPr>
              <a:t>drop pkt1</a:t>
            </a:r>
          </a:p>
        </p:txBody>
      </p:sp>
      <p:sp>
        <p:nvSpPr>
          <p:cNvPr id="82" name="Text Box 51">
            <a:extLst>
              <a:ext uri="{FF2B5EF4-FFF2-40B4-BE49-F238E27FC236}">
                <a16:creationId xmlns:a16="http://schemas.microsoft.com/office/drawing/2014/main" id="{3B823F99-5C3C-B243-9D4E-7862A3082B10}"/>
              </a:ext>
            </a:extLst>
          </p:cNvPr>
          <p:cNvSpPr txBox="1">
            <a:spLocks noChangeArrowheads="1"/>
          </p:cNvSpPr>
          <p:nvPr/>
        </p:nvSpPr>
        <p:spPr bwMode="auto">
          <a:xfrm>
            <a:off x="8937625" y="3527425"/>
            <a:ext cx="130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0CD426DC-3E32-2841-95C3-0557329E847D}"/>
              </a:ext>
            </a:extLst>
          </p:cNvPr>
          <p:cNvGrpSpPr>
            <a:grpSpLocks/>
          </p:cNvGrpSpPr>
          <p:nvPr/>
        </p:nvGrpSpPr>
        <p:grpSpPr bwMode="auto">
          <a:xfrm>
            <a:off x="7397751" y="3473451"/>
            <a:ext cx="1471613" cy="455613"/>
            <a:chOff x="841" y="1474"/>
            <a:chExt cx="927" cy="287"/>
          </a:xfrm>
        </p:grpSpPr>
        <p:sp>
          <p:nvSpPr>
            <p:cNvPr id="92211" name="Line 72">
              <a:extLst>
                <a:ext uri="{FF2B5EF4-FFF2-40B4-BE49-F238E27FC236}">
                  <a16:creationId xmlns:a16="http://schemas.microsoft.com/office/drawing/2014/main" id="{A7D30E42-F52A-7A47-9DBE-F3B88808DDD6}"/>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12" name="Text Box 73">
              <a:extLst>
                <a:ext uri="{FF2B5EF4-FFF2-40B4-BE49-F238E27FC236}">
                  <a16:creationId xmlns:a16="http://schemas.microsoft.com/office/drawing/2014/main" id="{D29F90D2-5B2C-F643-9F92-21C48E4E50F0}"/>
                </a:ext>
              </a:extLst>
            </p:cNvPr>
            <p:cNvSpPr txBox="1">
              <a:spLocks noChangeArrowheads="1"/>
            </p:cNvSpPr>
            <p:nvPr/>
          </p:nvSpPr>
          <p:spPr bwMode="auto">
            <a:xfrm>
              <a:off x="1087"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79922" name="AutoShape 205">
            <a:extLst>
              <a:ext uri="{FF2B5EF4-FFF2-40B4-BE49-F238E27FC236}">
                <a16:creationId xmlns:a16="http://schemas.microsoft.com/office/drawing/2014/main" id="{47AAB0A2-B669-794F-BDBD-756A86BAD90D}"/>
              </a:ext>
            </a:extLst>
          </p:cNvPr>
          <p:cNvSpPr>
            <a:spLocks noChangeArrowheads="1"/>
          </p:cNvSpPr>
          <p:nvPr/>
        </p:nvSpPr>
        <p:spPr bwMode="auto">
          <a:xfrm rot="10800000">
            <a:off x="8418513" y="2838451"/>
            <a:ext cx="455612" cy="746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4" name="Text Box 91">
            <a:extLst>
              <a:ext uri="{FF2B5EF4-FFF2-40B4-BE49-F238E27FC236}">
                <a16:creationId xmlns:a16="http://schemas.microsoft.com/office/drawing/2014/main" id="{77627BF0-2506-D34C-899A-F2799B7E2D92}"/>
              </a:ext>
            </a:extLst>
          </p:cNvPr>
          <p:cNvSpPr txBox="1">
            <a:spLocks noChangeArrowheads="1"/>
          </p:cNvSpPr>
          <p:nvPr/>
        </p:nvSpPr>
        <p:spPr bwMode="auto">
          <a:xfrm>
            <a:off x="5970588" y="4065589"/>
            <a:ext cx="1446212"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a:t>
            </a:r>
          </a:p>
        </p:txBody>
      </p:sp>
      <p:sp>
        <p:nvSpPr>
          <p:cNvPr id="2" name="Slide Number Placeholder 2">
            <a:extLst>
              <a:ext uri="{FF2B5EF4-FFF2-40B4-BE49-F238E27FC236}">
                <a16:creationId xmlns:a16="http://schemas.microsoft.com/office/drawing/2014/main" id="{116873F9-704F-A1EC-1CFF-34CA0471220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25380206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68677"/>
                                        </p:tgtEl>
                                        <p:attrNameLst>
                                          <p:attrName>style.visibility</p:attrName>
                                        </p:attrNameLst>
                                      </p:cBhvr>
                                      <p:to>
                                        <p:strVal val="visible"/>
                                      </p:to>
                                    </p:set>
                                    <p:animEffect transition="in" filter="wipe(left)">
                                      <p:cBhvr>
                                        <p:cTn id="7" dur="500"/>
                                        <p:tgtEl>
                                          <p:spTgt spid="36867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68649">
                                            <p:txEl>
                                              <p:pRg st="0" end="0"/>
                                            </p:txEl>
                                          </p:spTgt>
                                        </p:tgtEl>
                                        <p:attrNameLst>
                                          <p:attrName>style.visibility</p:attrName>
                                        </p:attrNameLst>
                                      </p:cBhvr>
                                      <p:to>
                                        <p:strVal val="visible"/>
                                      </p:to>
                                    </p:set>
                                    <p:animEffect transition="in" filter="dissolve">
                                      <p:cBhvr>
                                        <p:cTn id="11" dur="500"/>
                                        <p:tgtEl>
                                          <p:spTgt spid="368649">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68651"/>
                                        </p:tgtEl>
                                        <p:attrNameLst>
                                          <p:attrName>style.visibility</p:attrName>
                                        </p:attrNameLst>
                                      </p:cBhvr>
                                      <p:to>
                                        <p:strVal val="visible"/>
                                      </p:to>
                                    </p:set>
                                    <p:animEffect transition="in" filter="dissolve">
                                      <p:cBhvr>
                                        <p:cTn id="16" dur="500"/>
                                        <p:tgtEl>
                                          <p:spTgt spid="368651"/>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368678"/>
                                        </p:tgtEl>
                                        <p:attrNameLst>
                                          <p:attrName>style.visibility</p:attrName>
                                        </p:attrNameLst>
                                      </p:cBhvr>
                                      <p:to>
                                        <p:strVal val="visible"/>
                                      </p:to>
                                    </p:set>
                                    <p:animEffect transition="in" filter="wipe(right)">
                                      <p:cBhvr>
                                        <p:cTn id="20" dur="500"/>
                                        <p:tgtEl>
                                          <p:spTgt spid="368678"/>
                                        </p:tgtEl>
                                      </p:cBhvr>
                                    </p:animEffect>
                                  </p:childTnLst>
                                </p:cTn>
                              </p:par>
                            </p:childTnLst>
                          </p:cTn>
                        </p:par>
                        <p:par>
                          <p:cTn id="21" fill="hold" nodeType="afterGroup">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368654"/>
                                        </p:tgtEl>
                                        <p:attrNameLst>
                                          <p:attrName>style.visibility</p:attrName>
                                        </p:attrNameLst>
                                      </p:cBhvr>
                                      <p:to>
                                        <p:strVal val="visible"/>
                                      </p:to>
                                    </p:set>
                                    <p:animEffect transition="in" filter="dissolve">
                                      <p:cBhvr>
                                        <p:cTn id="24" dur="500"/>
                                        <p:tgtEl>
                                          <p:spTgt spid="36865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68657"/>
                                        </p:tgtEl>
                                        <p:attrNameLst>
                                          <p:attrName>style.visibility</p:attrName>
                                        </p:attrNameLst>
                                      </p:cBhvr>
                                      <p:to>
                                        <p:strVal val="visible"/>
                                      </p:to>
                                    </p:set>
                                    <p:animEffect transition="in" filter="dissolve">
                                      <p:cBhvr>
                                        <p:cTn id="29" dur="500"/>
                                        <p:tgtEl>
                                          <p:spTgt spid="368657"/>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368679"/>
                                        </p:tgtEl>
                                        <p:attrNameLst>
                                          <p:attrName>style.visibility</p:attrName>
                                        </p:attrNameLst>
                                      </p:cBhvr>
                                      <p:to>
                                        <p:strVal val="visible"/>
                                      </p:to>
                                    </p:set>
                                    <p:animEffect transition="in" filter="wipe(left)">
                                      <p:cBhvr>
                                        <p:cTn id="33" dur="500"/>
                                        <p:tgtEl>
                                          <p:spTgt spid="368679"/>
                                        </p:tgtEl>
                                      </p:cBhvr>
                                    </p:animEffect>
                                  </p:childTnLst>
                                </p:cTn>
                              </p:par>
                            </p:childTnLst>
                          </p:cTn>
                        </p:par>
                        <p:par>
                          <p:cTn id="34" fill="hold" nodeType="afterGroup">
                            <p:stCondLst>
                              <p:cond delay="1000"/>
                            </p:stCondLst>
                            <p:childTnLst>
                              <p:par>
                                <p:cTn id="35" presetID="9" presetClass="entr" presetSubtype="0" fill="hold" nodeType="afterEffect">
                                  <p:stCondLst>
                                    <p:cond delay="0"/>
                                  </p:stCondLst>
                                  <p:childTnLst>
                                    <p:set>
                                      <p:cBhvr>
                                        <p:cTn id="36" dur="1" fill="hold">
                                          <p:stCondLst>
                                            <p:cond delay="0"/>
                                          </p:stCondLst>
                                        </p:cTn>
                                        <p:tgtEl>
                                          <p:spTgt spid="368648">
                                            <p:txEl>
                                              <p:pRg st="0" end="0"/>
                                            </p:txEl>
                                          </p:spTgt>
                                        </p:tgtEl>
                                        <p:attrNameLst>
                                          <p:attrName>style.visibility</p:attrName>
                                        </p:attrNameLst>
                                      </p:cBhvr>
                                      <p:to>
                                        <p:strVal val="visible"/>
                                      </p:to>
                                    </p:set>
                                    <p:animEffect transition="in" filter="dissolve">
                                      <p:cBhvr>
                                        <p:cTn id="37" dur="500"/>
                                        <p:tgtEl>
                                          <p:spTgt spid="368648">
                                            <p:txEl>
                                              <p:pRg st="0" end="0"/>
                                            </p:txEl>
                                          </p:spTgt>
                                        </p:tgtEl>
                                      </p:cBhvr>
                                    </p:animEffect>
                                  </p:childTnLst>
                                </p:cTn>
                              </p:par>
                            </p:childTnLst>
                          </p:cTn>
                        </p:par>
                        <p:par>
                          <p:cTn id="38" fill="hold" nodeType="afterGroup">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368652"/>
                                        </p:tgtEl>
                                        <p:attrNameLst>
                                          <p:attrName>style.visibility</p:attrName>
                                        </p:attrNameLst>
                                      </p:cBhvr>
                                      <p:to>
                                        <p:strVal val="visible"/>
                                      </p:to>
                                    </p:set>
                                    <p:animEffect transition="in" filter="dissolve">
                                      <p:cBhvr>
                                        <p:cTn id="41" dur="500"/>
                                        <p:tgtEl>
                                          <p:spTgt spid="368652"/>
                                        </p:tgtEl>
                                      </p:cBhvr>
                                    </p:animEffect>
                                  </p:childTnLst>
                                </p:cTn>
                              </p:par>
                            </p:childTnLst>
                          </p:cTn>
                        </p:par>
                        <p:par>
                          <p:cTn id="42" fill="hold" nodeType="afterGroup">
                            <p:stCondLst>
                              <p:cond delay="2000"/>
                            </p:stCondLst>
                            <p:childTnLst>
                              <p:par>
                                <p:cTn id="43" presetID="22" presetClass="entr" presetSubtype="2" fill="hold" nodeType="afterEffect">
                                  <p:stCondLst>
                                    <p:cond delay="0"/>
                                  </p:stCondLst>
                                  <p:childTnLst>
                                    <p:set>
                                      <p:cBhvr>
                                        <p:cTn id="44" dur="1" fill="hold">
                                          <p:stCondLst>
                                            <p:cond delay="0"/>
                                          </p:stCondLst>
                                        </p:cTn>
                                        <p:tgtEl>
                                          <p:spTgt spid="368680"/>
                                        </p:tgtEl>
                                        <p:attrNameLst>
                                          <p:attrName>style.visibility</p:attrName>
                                        </p:attrNameLst>
                                      </p:cBhvr>
                                      <p:to>
                                        <p:strVal val="visible"/>
                                      </p:to>
                                    </p:set>
                                    <p:animEffect transition="in" filter="wipe(right)">
                                      <p:cBhvr>
                                        <p:cTn id="45" dur="500"/>
                                        <p:tgtEl>
                                          <p:spTgt spid="368680"/>
                                        </p:tgtEl>
                                      </p:cBhvr>
                                    </p:animEffect>
                                  </p:childTnLst>
                                </p:cTn>
                              </p:par>
                            </p:childTnLst>
                          </p:cTn>
                        </p:par>
                        <p:par>
                          <p:cTn id="46" fill="hold" nodeType="afterGroup">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368658"/>
                                        </p:tgtEl>
                                        <p:attrNameLst>
                                          <p:attrName>style.visibility</p:attrName>
                                        </p:attrNameLst>
                                      </p:cBhvr>
                                      <p:to>
                                        <p:strVal val="visible"/>
                                      </p:to>
                                    </p:set>
                                    <p:animEffect transition="in" filter="dissolve">
                                      <p:cBhvr>
                                        <p:cTn id="49" dur="500"/>
                                        <p:tgtEl>
                                          <p:spTgt spid="368658"/>
                                        </p:tgtEl>
                                      </p:cBhvr>
                                    </p:animEffect>
                                  </p:childTnLst>
                                </p:cTn>
                              </p:par>
                            </p:childTnLst>
                          </p:cTn>
                        </p:par>
                        <p:par>
                          <p:cTn id="50" fill="hold" nodeType="afterGroup">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368655"/>
                                        </p:tgtEl>
                                        <p:attrNameLst>
                                          <p:attrName>style.visibility</p:attrName>
                                        </p:attrNameLst>
                                      </p:cBhvr>
                                      <p:to>
                                        <p:strVal val="visible"/>
                                      </p:to>
                                    </p:set>
                                    <p:animEffect transition="in" filter="dissolve">
                                      <p:cBhvr>
                                        <p:cTn id="53" dur="500"/>
                                        <p:tgtEl>
                                          <p:spTgt spid="368655"/>
                                        </p:tgtEl>
                                      </p:cBhvr>
                                    </p:animEffect>
                                  </p:childTnLst>
                                </p:cTn>
                              </p:par>
                            </p:childTnLst>
                          </p:cTn>
                        </p:par>
                        <p:par>
                          <p:cTn id="54" fill="hold" nodeType="afterGroup">
                            <p:stCondLst>
                              <p:cond delay="3500"/>
                            </p:stCondLst>
                            <p:childTnLst>
                              <p:par>
                                <p:cTn id="55" presetID="22" presetClass="entr" presetSubtype="8" fill="hold" nodeType="afterEffect">
                                  <p:stCondLst>
                                    <p:cond delay="0"/>
                                  </p:stCondLst>
                                  <p:childTnLst>
                                    <p:set>
                                      <p:cBhvr>
                                        <p:cTn id="56" dur="1" fill="hold">
                                          <p:stCondLst>
                                            <p:cond delay="0"/>
                                          </p:stCondLst>
                                        </p:cTn>
                                        <p:tgtEl>
                                          <p:spTgt spid="368683"/>
                                        </p:tgtEl>
                                        <p:attrNameLst>
                                          <p:attrName>style.visibility</p:attrName>
                                        </p:attrNameLst>
                                      </p:cBhvr>
                                      <p:to>
                                        <p:strVal val="visible"/>
                                      </p:to>
                                    </p:set>
                                    <p:animEffect transition="in" filter="wipe(left)">
                                      <p:cBhvr>
                                        <p:cTn id="57" dur="500"/>
                                        <p:tgtEl>
                                          <p:spTgt spid="368683"/>
                                        </p:tgtEl>
                                      </p:cBhvr>
                                    </p:animEffect>
                                  </p:childTnLst>
                                </p:cTn>
                              </p:par>
                            </p:childTnLst>
                          </p:cTn>
                        </p:par>
                        <p:par>
                          <p:cTn id="58" fill="hold" nodeType="afterGroup">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368650"/>
                                        </p:tgtEl>
                                        <p:attrNameLst>
                                          <p:attrName>style.visibility</p:attrName>
                                        </p:attrNameLst>
                                      </p:cBhvr>
                                      <p:to>
                                        <p:strVal val="visible"/>
                                      </p:to>
                                    </p:set>
                                    <p:animEffect transition="in" filter="dissolve">
                                      <p:cBhvr>
                                        <p:cTn id="61" dur="500"/>
                                        <p:tgtEl>
                                          <p:spTgt spid="368650"/>
                                        </p:tgtEl>
                                      </p:cBhvr>
                                    </p:animEffect>
                                  </p:childTnLst>
                                </p:cTn>
                              </p:par>
                            </p:childTnLst>
                          </p:cTn>
                        </p:par>
                        <p:par>
                          <p:cTn id="62" fill="hold" nodeType="afterGroup">
                            <p:stCondLst>
                              <p:cond delay="4500"/>
                            </p:stCondLst>
                            <p:childTnLst>
                              <p:par>
                                <p:cTn id="63" presetID="9" presetClass="entr" presetSubtype="0" fill="hold" nodeType="afterEffect">
                                  <p:stCondLst>
                                    <p:cond delay="0"/>
                                  </p:stCondLst>
                                  <p:childTnLst>
                                    <p:set>
                                      <p:cBhvr>
                                        <p:cTn id="64" dur="1" fill="hold">
                                          <p:stCondLst>
                                            <p:cond delay="0"/>
                                          </p:stCondLst>
                                        </p:cTn>
                                        <p:tgtEl>
                                          <p:spTgt spid="368653">
                                            <p:txEl>
                                              <p:pRg st="0" end="0"/>
                                            </p:txEl>
                                          </p:spTgt>
                                        </p:tgtEl>
                                        <p:attrNameLst>
                                          <p:attrName>style.visibility</p:attrName>
                                        </p:attrNameLst>
                                      </p:cBhvr>
                                      <p:to>
                                        <p:strVal val="visible"/>
                                      </p:to>
                                    </p:set>
                                    <p:animEffect transition="in" filter="dissolve">
                                      <p:cBhvr>
                                        <p:cTn id="65" dur="500"/>
                                        <p:tgtEl>
                                          <p:spTgt spid="368653">
                                            <p:txEl>
                                              <p:pRg st="0" end="0"/>
                                            </p:txEl>
                                          </p:spTgt>
                                        </p:tgtEl>
                                      </p:cBhvr>
                                    </p:animEffect>
                                  </p:childTnLst>
                                </p:cTn>
                              </p:par>
                            </p:childTnLst>
                          </p:cTn>
                        </p:par>
                        <p:par>
                          <p:cTn id="66" fill="hold" nodeType="afterGroup">
                            <p:stCondLst>
                              <p:cond delay="5000"/>
                            </p:stCondLst>
                            <p:childTnLst>
                              <p:par>
                                <p:cTn id="67" presetID="22" presetClass="entr" presetSubtype="2" fill="hold" nodeType="afterEffect">
                                  <p:stCondLst>
                                    <p:cond delay="0"/>
                                  </p:stCondLst>
                                  <p:childTnLst>
                                    <p:set>
                                      <p:cBhvr>
                                        <p:cTn id="68" dur="1" fill="hold">
                                          <p:stCondLst>
                                            <p:cond delay="0"/>
                                          </p:stCondLst>
                                        </p:cTn>
                                        <p:tgtEl>
                                          <p:spTgt spid="368684"/>
                                        </p:tgtEl>
                                        <p:attrNameLst>
                                          <p:attrName>style.visibility</p:attrName>
                                        </p:attrNameLst>
                                      </p:cBhvr>
                                      <p:to>
                                        <p:strVal val="visible"/>
                                      </p:to>
                                    </p:set>
                                    <p:animEffect transition="in" filter="wipe(right)">
                                      <p:cBhvr>
                                        <p:cTn id="69" dur="500"/>
                                        <p:tgtEl>
                                          <p:spTgt spid="36868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79906"/>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500"/>
                                  </p:stCondLst>
                                  <p:childTnLst>
                                    <p:set>
                                      <p:cBhvr>
                                        <p:cTn id="76" dur="1" fill="hold">
                                          <p:stCondLst>
                                            <p:cond delay="0"/>
                                          </p:stCondLst>
                                        </p:cTn>
                                        <p:tgtEl>
                                          <p:spTgt spid="368699"/>
                                        </p:tgtEl>
                                        <p:attrNameLst>
                                          <p:attrName>style.visibility</p:attrName>
                                        </p:attrNameLst>
                                      </p:cBhvr>
                                      <p:to>
                                        <p:strVal val="visible"/>
                                      </p:to>
                                    </p:set>
                                  </p:childTnLst>
                                </p:cTn>
                              </p:par>
                            </p:childTnLst>
                          </p:cTn>
                        </p:par>
                        <p:par>
                          <p:cTn id="77" fill="hold" nodeType="afterGroup">
                            <p:stCondLst>
                              <p:cond delay="500"/>
                            </p:stCondLst>
                            <p:childTnLst>
                              <p:par>
                                <p:cTn id="78" presetID="1" presetClass="entr" presetSubtype="0" fill="hold" grpId="0" nodeType="afterEffect">
                                  <p:stCondLst>
                                    <p:cond delay="500"/>
                                  </p:stCondLst>
                                  <p:childTnLst>
                                    <p:set>
                                      <p:cBhvr>
                                        <p:cTn id="79" dur="1" fill="hold">
                                          <p:stCondLst>
                                            <p:cond delay="0"/>
                                          </p:stCondLst>
                                        </p:cTn>
                                        <p:tgtEl>
                                          <p:spTgt spid="368698"/>
                                        </p:tgtEl>
                                        <p:attrNameLst>
                                          <p:attrName>style.visibility</p:attrName>
                                        </p:attrNameLst>
                                      </p:cBhvr>
                                      <p:to>
                                        <p:strVal val="visible"/>
                                      </p:to>
                                    </p:set>
                                  </p:childTnLst>
                                </p:cTn>
                              </p:par>
                            </p:childTnLst>
                          </p:cTn>
                        </p:par>
                        <p:par>
                          <p:cTn id="80" fill="hold" nodeType="afterGroup">
                            <p:stCondLst>
                              <p:cond delay="1000"/>
                            </p:stCondLst>
                            <p:childTnLst>
                              <p:par>
                                <p:cTn id="81" presetID="1" presetClass="entr" presetSubtype="0" fill="hold" grpId="0" nodeType="afterEffect">
                                  <p:stCondLst>
                                    <p:cond delay="500"/>
                                  </p:stCondLst>
                                  <p:childTnLst>
                                    <p:set>
                                      <p:cBhvr>
                                        <p:cTn id="82" dur="1" fill="hold">
                                          <p:stCondLst>
                                            <p:cond delay="0"/>
                                          </p:stCondLst>
                                        </p:cTn>
                                        <p:tgtEl>
                                          <p:spTgt spid="368690"/>
                                        </p:tgtEl>
                                        <p:attrNameLst>
                                          <p:attrName>style.visibility</p:attrName>
                                        </p:attrNameLst>
                                      </p:cBhvr>
                                      <p:to>
                                        <p:strVal val="visible"/>
                                      </p:to>
                                    </p:set>
                                  </p:childTnLst>
                                </p:cTn>
                              </p:par>
                            </p:childTnLst>
                          </p:cTn>
                        </p:par>
                        <p:par>
                          <p:cTn id="83" fill="hold" nodeType="afterGroup">
                            <p:stCondLst>
                              <p:cond delay="1500"/>
                            </p:stCondLst>
                            <p:childTnLst>
                              <p:par>
                                <p:cTn id="84" presetID="1" presetClass="entr" presetSubtype="0" fill="hold" nodeType="afterEffect">
                                  <p:stCondLst>
                                    <p:cond delay="500"/>
                                  </p:stCondLst>
                                  <p:childTnLst>
                                    <p:set>
                                      <p:cBhvr>
                                        <p:cTn id="85" dur="1" fill="hold">
                                          <p:stCondLst>
                                            <p:cond delay="0"/>
                                          </p:stCondLst>
                                        </p:cTn>
                                        <p:tgtEl>
                                          <p:spTgt spid="368711"/>
                                        </p:tgtEl>
                                        <p:attrNameLst>
                                          <p:attrName>style.visibility</p:attrName>
                                        </p:attrNameLst>
                                      </p:cBhvr>
                                      <p:to>
                                        <p:strVal val="visible"/>
                                      </p:to>
                                    </p:set>
                                  </p:childTnLst>
                                </p:cTn>
                              </p:par>
                            </p:childTnLst>
                          </p:cTn>
                        </p:par>
                        <p:par>
                          <p:cTn id="86" fill="hold" nodeType="afterGroup">
                            <p:stCondLst>
                              <p:cond delay="2000"/>
                            </p:stCondLst>
                            <p:childTnLst>
                              <p:par>
                                <p:cTn id="87" presetID="1" presetClass="entr" presetSubtype="0" fill="hold" grpId="0" nodeType="afterEffect">
                                  <p:stCondLst>
                                    <p:cond delay="500"/>
                                  </p:stCondLst>
                                  <p:childTnLst>
                                    <p:set>
                                      <p:cBhvr>
                                        <p:cTn id="88" dur="1" fill="hold">
                                          <p:stCondLst>
                                            <p:cond delay="0"/>
                                          </p:stCondLst>
                                        </p:cTn>
                                        <p:tgtEl>
                                          <p:spTgt spid="368693"/>
                                        </p:tgtEl>
                                        <p:attrNameLst>
                                          <p:attrName>style.visibility</p:attrName>
                                        </p:attrNameLst>
                                      </p:cBhvr>
                                      <p:to>
                                        <p:strVal val="visible"/>
                                      </p:to>
                                    </p:set>
                                  </p:childTnLst>
                                </p:cTn>
                              </p:par>
                            </p:childTnLst>
                          </p:cTn>
                        </p:par>
                        <p:par>
                          <p:cTn id="89" fill="hold" nodeType="afterGroup">
                            <p:stCondLst>
                              <p:cond delay="2500"/>
                            </p:stCondLst>
                            <p:childTnLst>
                              <p:par>
                                <p:cTn id="90" presetID="1" presetClass="entr" presetSubtype="0" fill="hold" grpId="0" nodeType="afterEffect">
                                  <p:stCondLst>
                                    <p:cond delay="500"/>
                                  </p:stCondLst>
                                  <p:childTnLst>
                                    <p:set>
                                      <p:cBhvr>
                                        <p:cTn id="91" dur="1" fill="hold">
                                          <p:stCondLst>
                                            <p:cond delay="0"/>
                                          </p:stCondLst>
                                        </p:cTn>
                                        <p:tgtEl>
                                          <p:spTgt spid="368695"/>
                                        </p:tgtEl>
                                        <p:attrNameLst>
                                          <p:attrName>style.visibility</p:attrName>
                                        </p:attrNameLst>
                                      </p:cBhvr>
                                      <p:to>
                                        <p:strVal val="visible"/>
                                      </p:to>
                                    </p:set>
                                  </p:childTnLst>
                                </p:cTn>
                              </p:par>
                            </p:childTnLst>
                          </p:cTn>
                        </p:par>
                        <p:par>
                          <p:cTn id="92" fill="hold" nodeType="afterGroup">
                            <p:stCondLst>
                              <p:cond delay="3000"/>
                            </p:stCondLst>
                            <p:childTnLst>
                              <p:par>
                                <p:cTn id="93" presetID="1" presetClass="entr" presetSubtype="0" fill="hold" nodeType="afterEffect">
                                  <p:stCondLst>
                                    <p:cond delay="500"/>
                                  </p:stCondLst>
                                  <p:childTnLst>
                                    <p:set>
                                      <p:cBhvr>
                                        <p:cTn id="94" dur="1" fill="hold">
                                          <p:stCondLst>
                                            <p:cond delay="0"/>
                                          </p:stCondLst>
                                        </p:cTn>
                                        <p:tgtEl>
                                          <p:spTgt spid="79918"/>
                                        </p:tgtEl>
                                        <p:attrNameLst>
                                          <p:attrName>style.visibility</p:attrName>
                                        </p:attrNameLst>
                                      </p:cBhvr>
                                      <p:to>
                                        <p:strVal val="visible"/>
                                      </p:to>
                                    </p:set>
                                  </p:childTnLst>
                                </p:cTn>
                              </p:par>
                            </p:childTnLst>
                          </p:cTn>
                        </p:par>
                        <p:par>
                          <p:cTn id="95" fill="hold" nodeType="afterGroup">
                            <p:stCondLst>
                              <p:cond delay="3500"/>
                            </p:stCondLst>
                            <p:childTnLst>
                              <p:par>
                                <p:cTn id="96" presetID="1" presetClass="entr" presetSubtype="0" fill="hold" nodeType="afterEffect">
                                  <p:stCondLst>
                                    <p:cond delay="500"/>
                                  </p:stCondLst>
                                  <p:childTnLst>
                                    <p:set>
                                      <p:cBhvr>
                                        <p:cTn id="97" dur="1" fill="hold">
                                          <p:stCondLst>
                                            <p:cond delay="0"/>
                                          </p:stCondLst>
                                        </p:cTn>
                                        <p:tgtEl>
                                          <p:spTgt spid="368721"/>
                                        </p:tgtEl>
                                        <p:attrNameLst>
                                          <p:attrName>style.visibility</p:attrName>
                                        </p:attrNameLst>
                                      </p:cBhvr>
                                      <p:to>
                                        <p:strVal val="visible"/>
                                      </p:to>
                                    </p:set>
                                  </p:childTnLst>
                                </p:cTn>
                              </p:par>
                            </p:childTnLst>
                          </p:cTn>
                        </p:par>
                        <p:par>
                          <p:cTn id="98" fill="hold" nodeType="afterGroup">
                            <p:stCondLst>
                              <p:cond delay="4000"/>
                            </p:stCondLst>
                            <p:childTnLst>
                              <p:par>
                                <p:cTn id="99" presetID="1" presetClass="entr" presetSubtype="0" fill="hold" grpId="0" nodeType="afterEffect">
                                  <p:stCondLst>
                                    <p:cond delay="500"/>
                                  </p:stCondLst>
                                  <p:childTnLst>
                                    <p:set>
                                      <p:cBhvr>
                                        <p:cTn id="100" dur="1" fill="hold">
                                          <p:stCondLst>
                                            <p:cond delay="0"/>
                                          </p:stCondLst>
                                        </p:cTn>
                                        <p:tgtEl>
                                          <p:spTgt spid="79922"/>
                                        </p:tgtEl>
                                        <p:attrNameLst>
                                          <p:attrName>style.visibility</p:attrName>
                                        </p:attrNameLst>
                                      </p:cBhvr>
                                      <p:to>
                                        <p:strVal val="visible"/>
                                      </p:to>
                                    </p:set>
                                  </p:childTnLst>
                                </p:cTn>
                              </p:par>
                            </p:childTnLst>
                          </p:cTn>
                        </p:par>
                        <p:par>
                          <p:cTn id="101" fill="hold" nodeType="afterGroup">
                            <p:stCondLst>
                              <p:cond delay="4500"/>
                            </p:stCondLst>
                            <p:childTnLst>
                              <p:par>
                                <p:cTn id="102" presetID="1" presetClass="entr" presetSubtype="0" fill="hold" grpId="0" nodeType="afterEffect">
                                  <p:stCondLst>
                                    <p:cond delay="500"/>
                                  </p:stCondLst>
                                  <p:childTnLst>
                                    <p:set>
                                      <p:cBhvr>
                                        <p:cTn id="103" dur="1" fill="hold">
                                          <p:stCondLst>
                                            <p:cond delay="0"/>
                                          </p:stCondLst>
                                        </p:cTn>
                                        <p:tgtEl>
                                          <p:spTgt spid="81"/>
                                        </p:tgtEl>
                                        <p:attrNameLst>
                                          <p:attrName>style.visibility</p:attrName>
                                        </p:attrNameLst>
                                      </p:cBhvr>
                                      <p:to>
                                        <p:strVal val="visible"/>
                                      </p:to>
                                    </p:set>
                                  </p:childTnLst>
                                </p:cTn>
                              </p:par>
                            </p:childTnLst>
                          </p:cTn>
                        </p:par>
                        <p:par>
                          <p:cTn id="104" fill="hold" nodeType="afterGroup">
                            <p:stCondLst>
                              <p:cond delay="5000"/>
                            </p:stCondLst>
                            <p:childTnLst>
                              <p:par>
                                <p:cTn id="105" presetID="1" presetClass="entr" presetSubtype="0" fill="hold" grpId="0" nodeType="afterEffect">
                                  <p:stCondLst>
                                    <p:cond delay="500"/>
                                  </p:stCondLst>
                                  <p:childTnLst>
                                    <p:set>
                                      <p:cBhvr>
                                        <p:cTn id="106" dur="1" fill="hold">
                                          <p:stCondLst>
                                            <p:cond delay="0"/>
                                          </p:stCondLst>
                                        </p:cTn>
                                        <p:tgtEl>
                                          <p:spTgt spid="82"/>
                                        </p:tgtEl>
                                        <p:attrNameLst>
                                          <p:attrName>style.visibility</p:attrName>
                                        </p:attrNameLst>
                                      </p:cBhvr>
                                      <p:to>
                                        <p:strVal val="visible"/>
                                      </p:to>
                                    </p:set>
                                  </p:childTnLst>
                                </p:cTn>
                              </p:par>
                            </p:childTnLst>
                          </p:cTn>
                        </p:par>
                        <p:par>
                          <p:cTn id="107" fill="hold" nodeType="afterGroup">
                            <p:stCondLst>
                              <p:cond delay="5500"/>
                            </p:stCondLst>
                            <p:childTnLst>
                              <p:par>
                                <p:cTn id="108" presetID="1" presetClass="entr" presetSubtype="0" fill="hold" nodeType="afterEffect">
                                  <p:stCondLst>
                                    <p:cond delay="500"/>
                                  </p:stCondLst>
                                  <p:childTnLst>
                                    <p:set>
                                      <p:cBhvr>
                                        <p:cTn id="109" dur="1" fill="hold">
                                          <p:stCondLst>
                                            <p:cond delay="0"/>
                                          </p:stCondLst>
                                        </p:cTn>
                                        <p:tgtEl>
                                          <p:spTgt spid="83"/>
                                        </p:tgtEl>
                                        <p:attrNameLst>
                                          <p:attrName>style.visibility</p:attrName>
                                        </p:attrNameLst>
                                      </p:cBhvr>
                                      <p:to>
                                        <p:strVal val="visible"/>
                                      </p:to>
                                    </p:set>
                                  </p:childTnLst>
                                </p:cTn>
                              </p:par>
                            </p:childTnLst>
                          </p:cTn>
                        </p:par>
                        <p:par>
                          <p:cTn id="110" fill="hold" nodeType="afterGroup">
                            <p:stCondLst>
                              <p:cond delay="6000"/>
                            </p:stCondLst>
                            <p:childTnLst>
                              <p:par>
                                <p:cTn id="111" presetID="1" presetClass="entr" presetSubtype="0" fill="hold" grpId="0" nodeType="afterEffect">
                                  <p:stCondLst>
                                    <p:cond delay="500"/>
                                  </p:stCondLst>
                                  <p:childTnLst>
                                    <p:set>
                                      <p:cBhvr>
                                        <p:cTn id="112" dur="1" fill="hold">
                                          <p:stCondLst>
                                            <p:cond delay="0"/>
                                          </p:stCondLst>
                                        </p:cTn>
                                        <p:tgtEl>
                                          <p:spTgt spid="79917"/>
                                        </p:tgtEl>
                                        <p:attrNameLst>
                                          <p:attrName>style.visibility</p:attrName>
                                        </p:attrNameLst>
                                      </p:cBhvr>
                                      <p:to>
                                        <p:strVal val="visible"/>
                                      </p:to>
                                    </p:set>
                                  </p:childTnLst>
                                </p:cTn>
                              </p:par>
                            </p:childTnLst>
                          </p:cTn>
                        </p:par>
                        <p:par>
                          <p:cTn id="113" fill="hold" nodeType="afterGroup">
                            <p:stCondLst>
                              <p:cond delay="6500"/>
                            </p:stCondLst>
                            <p:childTnLst>
                              <p:par>
                                <p:cTn id="114" presetID="1" presetClass="entr" presetSubtype="0" fill="hold" grpId="0" nodeType="afterEffect">
                                  <p:stCondLst>
                                    <p:cond delay="500"/>
                                  </p:stCondLst>
                                  <p:childTnLst>
                                    <p:set>
                                      <p:cBhvr>
                                        <p:cTn id="115" dur="1" fill="hold">
                                          <p:stCondLst>
                                            <p:cond delay="0"/>
                                          </p:stCondLst>
                                        </p:cTn>
                                        <p:tgtEl>
                                          <p:spTgt spid="84"/>
                                        </p:tgtEl>
                                        <p:attrNameLst>
                                          <p:attrName>style.visibility</p:attrName>
                                        </p:attrNameLst>
                                      </p:cBhvr>
                                      <p:to>
                                        <p:strVal val="visible"/>
                                      </p:to>
                                    </p:set>
                                  </p:childTnLst>
                                </p:cTn>
                              </p:par>
                            </p:childTnLst>
                          </p:cTn>
                        </p:par>
                        <p:par>
                          <p:cTn id="116" fill="hold" nodeType="afterGroup">
                            <p:stCondLst>
                              <p:cond delay="7000"/>
                            </p:stCondLst>
                            <p:childTnLst>
                              <p:par>
                                <p:cTn id="117" presetID="1" presetClass="entr" presetSubtype="0" fill="hold" nodeType="afterEffect">
                                  <p:stCondLst>
                                    <p:cond delay="500"/>
                                  </p:stCondLst>
                                  <p:childTnLst>
                                    <p:set>
                                      <p:cBhvr>
                                        <p:cTn id="118" dur="1" fill="hold">
                                          <p:stCondLst>
                                            <p:cond delay="0"/>
                                          </p:stCondLst>
                                        </p:cTn>
                                        <p:tgtEl>
                                          <p:spTgt spid="368728"/>
                                        </p:tgtEl>
                                        <p:attrNameLst>
                                          <p:attrName>style.visibility</p:attrName>
                                        </p:attrNameLst>
                                      </p:cBhvr>
                                      <p:to>
                                        <p:strVal val="visible"/>
                                      </p:to>
                                    </p:set>
                                  </p:childTnLst>
                                </p:cTn>
                              </p:par>
                            </p:childTnLst>
                          </p:cTn>
                        </p:par>
                        <p:par>
                          <p:cTn id="119" fill="hold" nodeType="afterGroup">
                            <p:stCondLst>
                              <p:cond delay="7500"/>
                            </p:stCondLst>
                            <p:childTnLst>
                              <p:par>
                                <p:cTn id="120" presetID="1" presetClass="entr" presetSubtype="0" fill="hold" grpId="0" nodeType="afterEffect">
                                  <p:stCondLst>
                                    <p:cond delay="500"/>
                                  </p:stCondLst>
                                  <p:childTnLst>
                                    <p:set>
                                      <p:cBhvr>
                                        <p:cTn id="121" dur="1" fill="hold">
                                          <p:stCondLst>
                                            <p:cond delay="0"/>
                                          </p:stCondLst>
                                        </p:cTn>
                                        <p:tgtEl>
                                          <p:spTgt spid="368688"/>
                                        </p:tgtEl>
                                        <p:attrNameLst>
                                          <p:attrName>style.visibility</p:attrName>
                                        </p:attrNameLst>
                                      </p:cBhvr>
                                      <p:to>
                                        <p:strVal val="visible"/>
                                      </p:to>
                                    </p:set>
                                  </p:childTnLst>
                                </p:cTn>
                              </p:par>
                            </p:childTnLst>
                          </p:cTn>
                        </p:par>
                        <p:par>
                          <p:cTn id="122" fill="hold" nodeType="afterGroup">
                            <p:stCondLst>
                              <p:cond delay="8000"/>
                            </p:stCondLst>
                            <p:childTnLst>
                              <p:par>
                                <p:cTn id="123" presetID="1" presetClass="entr" presetSubtype="0" fill="hold" grpId="0" nodeType="afterEffect">
                                  <p:stCondLst>
                                    <p:cond delay="500"/>
                                  </p:stCondLst>
                                  <p:childTnLst>
                                    <p:set>
                                      <p:cBhvr>
                                        <p:cTn id="124" dur="1" fill="hold">
                                          <p:stCondLst>
                                            <p:cond delay="0"/>
                                          </p:stCondLst>
                                        </p:cTn>
                                        <p:tgtEl>
                                          <p:spTgt spid="368691"/>
                                        </p:tgtEl>
                                        <p:attrNameLst>
                                          <p:attrName>style.visibility</p:attrName>
                                        </p:attrNameLst>
                                      </p:cBhvr>
                                      <p:to>
                                        <p:strVal val="visible"/>
                                      </p:to>
                                    </p:set>
                                  </p:childTnLst>
                                </p:cTn>
                              </p:par>
                            </p:childTnLst>
                          </p:cTn>
                        </p:par>
                        <p:par>
                          <p:cTn id="125" fill="hold" nodeType="afterGroup">
                            <p:stCondLst>
                              <p:cond delay="8500"/>
                            </p:stCondLst>
                            <p:childTnLst>
                              <p:par>
                                <p:cTn id="126" presetID="1" presetClass="entr" presetSubtype="0" fill="hold" nodeType="afterEffect">
                                  <p:stCondLst>
                                    <p:cond delay="500"/>
                                  </p:stCondLst>
                                  <p:childTnLst>
                                    <p:set>
                                      <p:cBhvr>
                                        <p:cTn id="127" dur="1" fill="hold">
                                          <p:stCondLst>
                                            <p:cond delay="0"/>
                                          </p:stCondLst>
                                        </p:cTn>
                                        <p:tgtEl>
                                          <p:spTgt spid="368708"/>
                                        </p:tgtEl>
                                        <p:attrNameLst>
                                          <p:attrName>style.visibility</p:attrName>
                                        </p:attrNameLst>
                                      </p:cBhvr>
                                      <p:to>
                                        <p:strVal val="visible"/>
                                      </p:to>
                                    </p:set>
                                  </p:childTnLst>
                                </p:cTn>
                              </p:par>
                            </p:childTnLst>
                          </p:cTn>
                        </p:par>
                        <p:par>
                          <p:cTn id="128" fill="hold" nodeType="afterGroup">
                            <p:stCondLst>
                              <p:cond delay="9000"/>
                            </p:stCondLst>
                            <p:childTnLst>
                              <p:par>
                                <p:cTn id="129" presetID="1" presetClass="entr" presetSubtype="0" fill="hold" grpId="0" nodeType="afterEffect">
                                  <p:stCondLst>
                                    <p:cond delay="500"/>
                                  </p:stCondLst>
                                  <p:childTnLst>
                                    <p:set>
                                      <p:cBhvr>
                                        <p:cTn id="130" dur="1" fill="hold">
                                          <p:stCondLst>
                                            <p:cond delay="0"/>
                                          </p:stCondLst>
                                        </p:cTn>
                                        <p:tgtEl>
                                          <p:spTgt spid="368696"/>
                                        </p:tgtEl>
                                        <p:attrNameLst>
                                          <p:attrName>style.visibility</p:attrName>
                                        </p:attrNameLst>
                                      </p:cBhvr>
                                      <p:to>
                                        <p:strVal val="visible"/>
                                      </p:to>
                                    </p:set>
                                  </p:childTnLst>
                                </p:cTn>
                              </p:par>
                            </p:childTnLst>
                          </p:cTn>
                        </p:par>
                        <p:par>
                          <p:cTn id="131" fill="hold" nodeType="afterGroup">
                            <p:stCondLst>
                              <p:cond delay="9500"/>
                            </p:stCondLst>
                            <p:childTnLst>
                              <p:par>
                                <p:cTn id="132" presetID="1" presetClass="entr" presetSubtype="0" fill="hold" grpId="0" nodeType="afterEffect">
                                  <p:stCondLst>
                                    <p:cond delay="500"/>
                                  </p:stCondLst>
                                  <p:childTnLst>
                                    <p:set>
                                      <p:cBhvr>
                                        <p:cTn id="133" dur="1" fill="hold">
                                          <p:stCondLst>
                                            <p:cond delay="0"/>
                                          </p:stCondLst>
                                        </p:cTn>
                                        <p:tgtEl>
                                          <p:spTgt spid="368694"/>
                                        </p:tgtEl>
                                        <p:attrNameLst>
                                          <p:attrName>style.visibility</p:attrName>
                                        </p:attrNameLst>
                                      </p:cBhvr>
                                      <p:to>
                                        <p:strVal val="visible"/>
                                      </p:to>
                                    </p:set>
                                  </p:childTnLst>
                                </p:cTn>
                              </p:par>
                            </p:childTnLst>
                          </p:cTn>
                        </p:par>
                        <p:par>
                          <p:cTn id="134" fill="hold" nodeType="afterGroup">
                            <p:stCondLst>
                              <p:cond delay="10000"/>
                            </p:stCondLst>
                            <p:childTnLst>
                              <p:par>
                                <p:cTn id="135" presetID="1" presetClass="entr" presetSubtype="0" fill="hold" nodeType="afterEffect">
                                  <p:stCondLst>
                                    <p:cond delay="500"/>
                                  </p:stCondLst>
                                  <p:childTnLst>
                                    <p:set>
                                      <p:cBhvr>
                                        <p:cTn id="136" dur="1" fill="hold">
                                          <p:stCondLst>
                                            <p:cond delay="0"/>
                                          </p:stCondLst>
                                        </p:cTn>
                                        <p:tgtEl>
                                          <p:spTgt spid="368702"/>
                                        </p:tgtEl>
                                        <p:attrNameLst>
                                          <p:attrName>style.visibility</p:attrName>
                                        </p:attrNameLst>
                                      </p:cBhvr>
                                      <p:to>
                                        <p:strVal val="visible"/>
                                      </p:to>
                                    </p:set>
                                  </p:childTnLst>
                                </p:cTn>
                              </p:par>
                            </p:childTnLst>
                          </p:cTn>
                        </p:par>
                        <p:par>
                          <p:cTn id="137" fill="hold" nodeType="afterGroup">
                            <p:stCondLst>
                              <p:cond delay="10500"/>
                            </p:stCondLst>
                            <p:childTnLst>
                              <p:par>
                                <p:cTn id="138" presetID="1" presetClass="entr" presetSubtype="0" fill="hold" grpId="0" nodeType="afterEffect">
                                  <p:stCondLst>
                                    <p:cond delay="500"/>
                                  </p:stCondLst>
                                  <p:childTnLst>
                                    <p:set>
                                      <p:cBhvr>
                                        <p:cTn id="139" dur="1" fill="hold">
                                          <p:stCondLst>
                                            <p:cond delay="0"/>
                                          </p:stCondLst>
                                        </p:cTn>
                                        <p:tgtEl>
                                          <p:spTgt spid="368689"/>
                                        </p:tgtEl>
                                        <p:attrNameLst>
                                          <p:attrName>style.visibility</p:attrName>
                                        </p:attrNameLst>
                                      </p:cBhvr>
                                      <p:to>
                                        <p:strVal val="visible"/>
                                      </p:to>
                                    </p:set>
                                  </p:childTnLst>
                                </p:cTn>
                              </p:par>
                            </p:childTnLst>
                          </p:cTn>
                        </p:par>
                        <p:par>
                          <p:cTn id="140" fill="hold" nodeType="afterGroup">
                            <p:stCondLst>
                              <p:cond delay="11000"/>
                            </p:stCondLst>
                            <p:childTnLst>
                              <p:par>
                                <p:cTn id="141" presetID="1" presetClass="entr" presetSubtype="0" fill="hold" grpId="0" nodeType="afterEffect">
                                  <p:stCondLst>
                                    <p:cond delay="500"/>
                                  </p:stCondLst>
                                  <p:childTnLst>
                                    <p:set>
                                      <p:cBhvr>
                                        <p:cTn id="142" dur="1" fill="hold">
                                          <p:stCondLst>
                                            <p:cond delay="0"/>
                                          </p:stCondLst>
                                        </p:cTn>
                                        <p:tgtEl>
                                          <p:spTgt spid="368692"/>
                                        </p:tgtEl>
                                        <p:attrNameLst>
                                          <p:attrName>style.visibility</p:attrName>
                                        </p:attrNameLst>
                                      </p:cBhvr>
                                      <p:to>
                                        <p:strVal val="visible"/>
                                      </p:to>
                                    </p:set>
                                  </p:childTnLst>
                                </p:cTn>
                              </p:par>
                            </p:childTnLst>
                          </p:cTn>
                        </p:par>
                        <p:par>
                          <p:cTn id="143" fill="hold" nodeType="afterGroup">
                            <p:stCondLst>
                              <p:cond delay="11500"/>
                            </p:stCondLst>
                            <p:childTnLst>
                              <p:par>
                                <p:cTn id="144" presetID="1" presetClass="entr" presetSubtype="0" fill="hold" nodeType="afterEffect">
                                  <p:stCondLst>
                                    <p:cond delay="500"/>
                                  </p:stCondLst>
                                  <p:childTnLst>
                                    <p:set>
                                      <p:cBhvr>
                                        <p:cTn id="145"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50" grpId="0"/>
      <p:bldP spid="368651" grpId="0"/>
      <p:bldP spid="368652" grpId="0"/>
      <p:bldP spid="368654" grpId="0"/>
      <p:bldP spid="368655" grpId="0"/>
      <p:bldP spid="368657" grpId="0"/>
      <p:bldP spid="368658" grpId="0"/>
      <p:bldP spid="368688" grpId="0"/>
      <p:bldP spid="368689" grpId="0"/>
      <p:bldP spid="368690" grpId="0"/>
      <p:bldP spid="368691" grpId="0"/>
      <p:bldP spid="368692" grpId="0"/>
      <p:bldP spid="368693" grpId="0"/>
      <p:bldP spid="368694" grpId="0"/>
      <p:bldP spid="368695" grpId="0"/>
      <p:bldP spid="368696" grpId="0"/>
      <p:bldP spid="79906" grpId="0"/>
      <p:bldP spid="368698" grpId="0"/>
      <p:bldP spid="79917" grpId="0"/>
      <p:bldP spid="81" grpId="0"/>
      <p:bldP spid="82" grpId="0"/>
      <p:bldP spid="79922" grpId="0" animBg="1"/>
      <p:bldP spid="8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95">
            <a:extLst>
              <a:ext uri="{FF2B5EF4-FFF2-40B4-BE49-F238E27FC236}">
                <a16:creationId xmlns:a16="http://schemas.microsoft.com/office/drawing/2014/main" id="{02889E2B-0B24-954F-93E4-02A563BDD100}"/>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rdt2.0’s flaw: garbled ACK/NACK</a:t>
            </a:r>
          </a:p>
        </p:txBody>
      </p:sp>
      <p:sp>
        <p:nvSpPr>
          <p:cNvPr id="101379" name="Text Box 5">
            <a:extLst>
              <a:ext uri="{FF2B5EF4-FFF2-40B4-BE49-F238E27FC236}">
                <a16:creationId xmlns:a16="http://schemas.microsoft.com/office/drawing/2014/main" id="{A5E7D2D0-1D77-9E45-80CB-31BCD2F73DB0}"/>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1380" name="Text Box 6">
            <a:extLst>
              <a:ext uri="{FF2B5EF4-FFF2-40B4-BE49-F238E27FC236}">
                <a16:creationId xmlns:a16="http://schemas.microsoft.com/office/drawing/2014/main" id="{17C4F0C1-4AAD-FE42-B1B8-DA141F838B41}"/>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48" name="Text Box 8">
            <a:extLst>
              <a:ext uri="{FF2B5EF4-FFF2-40B4-BE49-F238E27FC236}">
                <a16:creationId xmlns:a16="http://schemas.microsoft.com/office/drawing/2014/main" id="{6EE442C0-0BDB-E84F-82F9-F2390105EE26}"/>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51" name="Text Box 11">
            <a:extLst>
              <a:ext uri="{FF2B5EF4-FFF2-40B4-BE49-F238E27FC236}">
                <a16:creationId xmlns:a16="http://schemas.microsoft.com/office/drawing/2014/main" id="{C93C16E4-351C-184A-BE2E-76277490CE89}"/>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2" name="Text Box 12">
            <a:extLst>
              <a:ext uri="{FF2B5EF4-FFF2-40B4-BE49-F238E27FC236}">
                <a16:creationId xmlns:a16="http://schemas.microsoft.com/office/drawing/2014/main" id="{8D1A3FE2-4411-D944-A8F7-25FF72BEEA43}"/>
              </a:ext>
            </a:extLst>
          </p:cNvPr>
          <p:cNvSpPr txBox="1">
            <a:spLocks noChangeArrowheads="1"/>
          </p:cNvSpPr>
          <p:nvPr/>
        </p:nvSpPr>
        <p:spPr bwMode="auto">
          <a:xfrm>
            <a:off x="4397375" y="31750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4" name="Text Box 14">
            <a:extLst>
              <a:ext uri="{FF2B5EF4-FFF2-40B4-BE49-F238E27FC236}">
                <a16:creationId xmlns:a16="http://schemas.microsoft.com/office/drawing/2014/main" id="{2C4B82FA-D559-F642-B9EA-4EEE24CF832D}"/>
              </a:ext>
            </a:extLst>
          </p:cNvPr>
          <p:cNvSpPr txBox="1">
            <a:spLocks noChangeArrowheads="1"/>
          </p:cNvSpPr>
          <p:nvPr/>
        </p:nvSpPr>
        <p:spPr bwMode="auto">
          <a:xfrm>
            <a:off x="1884363" y="2513014"/>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55" name="Text Box 15">
            <a:extLst>
              <a:ext uri="{FF2B5EF4-FFF2-40B4-BE49-F238E27FC236}">
                <a16:creationId xmlns:a16="http://schemas.microsoft.com/office/drawing/2014/main" id="{37067245-422E-EE45-8E24-EF26E6AFDCC4}"/>
              </a:ext>
            </a:extLst>
          </p:cNvPr>
          <p:cNvSpPr txBox="1">
            <a:spLocks noChangeArrowheads="1"/>
          </p:cNvSpPr>
          <p:nvPr/>
        </p:nvSpPr>
        <p:spPr bwMode="auto">
          <a:xfrm>
            <a:off x="1538289" y="3460751"/>
            <a:ext cx="16668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u="sng">
                <a:latin typeface="Tahoma" panose="020B0604030504040204" pitchFamily="34" charset="0"/>
              </a:rPr>
              <a:t>send pkt2 </a:t>
            </a:r>
            <a:r>
              <a:rPr lang="en-US" altLang="en-US" sz="1800" b="1">
                <a:latin typeface="Tahoma" panose="020B0604030504040204" pitchFamily="34" charset="0"/>
              </a:rPr>
              <a:t>    </a:t>
            </a:r>
            <a:endParaRPr lang="en-US" altLang="en-US" sz="1800" b="1" u="sng">
              <a:latin typeface="Tahoma" panose="020B0604030504040204" pitchFamily="34" charset="0"/>
            </a:endParaRPr>
          </a:p>
          <a:p>
            <a:pPr algn="ctr">
              <a:lnSpc>
                <a:spcPct val="100000"/>
              </a:lnSpc>
              <a:spcBef>
                <a:spcPct val="0"/>
              </a:spcBef>
              <a:buClrTx/>
              <a:buSzTx/>
              <a:buFontTx/>
              <a:buNone/>
            </a:pPr>
            <a:r>
              <a:rPr lang="en-US" altLang="en-US" sz="1800">
                <a:latin typeface="Tahoma" panose="020B0604030504040204" pitchFamily="34" charset="0"/>
              </a:rPr>
              <a:t>how to know? </a:t>
            </a:r>
          </a:p>
        </p:txBody>
      </p:sp>
      <p:sp>
        <p:nvSpPr>
          <p:cNvPr id="368657" name="Text Box 17">
            <a:extLst>
              <a:ext uri="{FF2B5EF4-FFF2-40B4-BE49-F238E27FC236}">
                <a16:creationId xmlns:a16="http://schemas.microsoft.com/office/drawing/2014/main" id="{9787F24B-6AA3-D74B-871C-76A302321765}"/>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89100" name="Text Box 7">
            <a:extLst>
              <a:ext uri="{FF2B5EF4-FFF2-40B4-BE49-F238E27FC236}">
                <a16:creationId xmlns:a16="http://schemas.microsoft.com/office/drawing/2014/main" id="{0FA2FF02-1E1D-2B48-A2AB-F0540FCC3E37}"/>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49" name="Text Box 9">
            <a:extLst>
              <a:ext uri="{FF2B5EF4-FFF2-40B4-BE49-F238E27FC236}">
                <a16:creationId xmlns:a16="http://schemas.microsoft.com/office/drawing/2014/main" id="{926CB55C-1F74-D54F-A01B-EC95442D9CB8}"/>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77" name="Group 37">
            <a:extLst>
              <a:ext uri="{FF2B5EF4-FFF2-40B4-BE49-F238E27FC236}">
                <a16:creationId xmlns:a16="http://schemas.microsoft.com/office/drawing/2014/main" id="{DA85ADF1-89B2-454F-9F42-32FE45E4E776}"/>
              </a:ext>
            </a:extLst>
          </p:cNvPr>
          <p:cNvGrpSpPr>
            <a:grpSpLocks/>
          </p:cNvGrpSpPr>
          <p:nvPr/>
        </p:nvGrpSpPr>
        <p:grpSpPr bwMode="auto">
          <a:xfrm>
            <a:off x="2873376" y="1839913"/>
            <a:ext cx="1471613" cy="512762"/>
            <a:chOff x="850" y="1159"/>
            <a:chExt cx="927" cy="323"/>
          </a:xfrm>
        </p:grpSpPr>
        <p:sp>
          <p:nvSpPr>
            <p:cNvPr id="101434" name="Line 19">
              <a:extLst>
                <a:ext uri="{FF2B5EF4-FFF2-40B4-BE49-F238E27FC236}">
                  <a16:creationId xmlns:a16="http://schemas.microsoft.com/office/drawing/2014/main" id="{644EAB44-79AB-284B-B654-46EF4FE50579}"/>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35" name="Text Box 28">
              <a:extLst>
                <a:ext uri="{FF2B5EF4-FFF2-40B4-BE49-F238E27FC236}">
                  <a16:creationId xmlns:a16="http://schemas.microsoft.com/office/drawing/2014/main" id="{97C18DE2-32F7-0E43-BDED-4678BF1AC9C2}"/>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683" name="Group 43">
            <a:extLst>
              <a:ext uri="{FF2B5EF4-FFF2-40B4-BE49-F238E27FC236}">
                <a16:creationId xmlns:a16="http://schemas.microsoft.com/office/drawing/2014/main" id="{B85D55BA-9AE6-6E43-A5BA-36FF92D9DFA7}"/>
              </a:ext>
            </a:extLst>
          </p:cNvPr>
          <p:cNvGrpSpPr>
            <a:grpSpLocks/>
          </p:cNvGrpSpPr>
          <p:nvPr/>
        </p:nvGrpSpPr>
        <p:grpSpPr bwMode="auto">
          <a:xfrm>
            <a:off x="2909888" y="3690938"/>
            <a:ext cx="1471612" cy="444500"/>
            <a:chOff x="873" y="2325"/>
            <a:chExt cx="927" cy="280"/>
          </a:xfrm>
        </p:grpSpPr>
        <p:sp>
          <p:nvSpPr>
            <p:cNvPr id="101432" name="Line 24">
              <a:extLst>
                <a:ext uri="{FF2B5EF4-FFF2-40B4-BE49-F238E27FC236}">
                  <a16:creationId xmlns:a16="http://schemas.microsoft.com/office/drawing/2014/main" id="{5EE962AD-93A3-8E46-8C37-125EF48CE7F0}"/>
                </a:ext>
              </a:extLst>
            </p:cNvPr>
            <p:cNvSpPr>
              <a:spLocks noChangeShapeType="1"/>
            </p:cNvSpPr>
            <p:nvPr/>
          </p:nvSpPr>
          <p:spPr bwMode="auto">
            <a:xfrm>
              <a:off x="873" y="2380"/>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33" name="Text Box 29">
              <a:extLst>
                <a:ext uri="{FF2B5EF4-FFF2-40B4-BE49-F238E27FC236}">
                  <a16:creationId xmlns:a16="http://schemas.microsoft.com/office/drawing/2014/main" id="{D72C79EF-7924-214E-AC0F-FD8D7FC0A619}"/>
                </a:ext>
              </a:extLst>
            </p:cNvPr>
            <p:cNvSpPr txBox="1">
              <a:spLocks noChangeArrowheads="1"/>
            </p:cNvSpPr>
            <p:nvPr/>
          </p:nvSpPr>
          <p:spPr bwMode="auto">
            <a:xfrm>
              <a:off x="1124" y="2325"/>
              <a:ext cx="484"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   Pkt2</a:t>
              </a:r>
            </a:p>
          </p:txBody>
        </p:sp>
      </p:grpSp>
      <p:grpSp>
        <p:nvGrpSpPr>
          <p:cNvPr id="368679" name="Group 39">
            <a:extLst>
              <a:ext uri="{FF2B5EF4-FFF2-40B4-BE49-F238E27FC236}">
                <a16:creationId xmlns:a16="http://schemas.microsoft.com/office/drawing/2014/main" id="{D24DD6FF-DDEC-9741-ACA2-BE1B24B9DECE}"/>
              </a:ext>
            </a:extLst>
          </p:cNvPr>
          <p:cNvGrpSpPr>
            <a:grpSpLocks/>
          </p:cNvGrpSpPr>
          <p:nvPr/>
        </p:nvGrpSpPr>
        <p:grpSpPr bwMode="auto">
          <a:xfrm>
            <a:off x="2881313" y="2714626"/>
            <a:ext cx="1471612" cy="504825"/>
            <a:chOff x="855" y="1710"/>
            <a:chExt cx="927" cy="318"/>
          </a:xfrm>
        </p:grpSpPr>
        <p:sp>
          <p:nvSpPr>
            <p:cNvPr id="101430" name="Line 23">
              <a:extLst>
                <a:ext uri="{FF2B5EF4-FFF2-40B4-BE49-F238E27FC236}">
                  <a16:creationId xmlns:a16="http://schemas.microsoft.com/office/drawing/2014/main" id="{10C83676-18D6-084E-B80C-A28C4A3C2AB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31" name="Text Box 30">
              <a:extLst>
                <a:ext uri="{FF2B5EF4-FFF2-40B4-BE49-F238E27FC236}">
                  <a16:creationId xmlns:a16="http://schemas.microsoft.com/office/drawing/2014/main" id="{AE311BD3-86DB-9741-8C0D-303875A87609}"/>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68680" name="Group 40">
            <a:extLst>
              <a:ext uri="{FF2B5EF4-FFF2-40B4-BE49-F238E27FC236}">
                <a16:creationId xmlns:a16="http://schemas.microsoft.com/office/drawing/2014/main" id="{1C01829C-2B84-1449-A462-50988CC8617A}"/>
              </a:ext>
            </a:extLst>
          </p:cNvPr>
          <p:cNvGrpSpPr>
            <a:grpSpLocks/>
          </p:cNvGrpSpPr>
          <p:nvPr/>
        </p:nvGrpSpPr>
        <p:grpSpPr bwMode="auto">
          <a:xfrm>
            <a:off x="2867026" y="3251200"/>
            <a:ext cx="1471613" cy="400050"/>
            <a:chOff x="846" y="2048"/>
            <a:chExt cx="927" cy="252"/>
          </a:xfrm>
        </p:grpSpPr>
        <p:sp>
          <p:nvSpPr>
            <p:cNvPr id="101428" name="Line 26">
              <a:extLst>
                <a:ext uri="{FF2B5EF4-FFF2-40B4-BE49-F238E27FC236}">
                  <a16:creationId xmlns:a16="http://schemas.microsoft.com/office/drawing/2014/main" id="{CAF3F76D-2586-344A-9511-942E99A480E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9" name="Text Box 31">
              <a:extLst>
                <a:ext uri="{FF2B5EF4-FFF2-40B4-BE49-F238E27FC236}">
                  <a16:creationId xmlns:a16="http://schemas.microsoft.com/office/drawing/2014/main" id="{3EC0106A-6980-B644-8D72-1B54CB360CE0}"/>
                </a:ext>
              </a:extLst>
            </p:cNvPr>
            <p:cNvSpPr txBox="1">
              <a:spLocks noChangeArrowheads="1"/>
            </p:cNvSpPr>
            <p:nvPr/>
          </p:nvSpPr>
          <p:spPr bwMode="auto">
            <a:xfrm>
              <a:off x="963" y="2048"/>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78" name="Group 38">
            <a:extLst>
              <a:ext uri="{FF2B5EF4-FFF2-40B4-BE49-F238E27FC236}">
                <a16:creationId xmlns:a16="http://schemas.microsoft.com/office/drawing/2014/main" id="{3F062D98-D8BC-9442-B1A3-675D6FB153E9}"/>
              </a:ext>
            </a:extLst>
          </p:cNvPr>
          <p:cNvGrpSpPr>
            <a:grpSpLocks/>
          </p:cNvGrpSpPr>
          <p:nvPr/>
        </p:nvGrpSpPr>
        <p:grpSpPr bwMode="auto">
          <a:xfrm>
            <a:off x="2859088" y="2339976"/>
            <a:ext cx="1471612" cy="455613"/>
            <a:chOff x="841" y="1474"/>
            <a:chExt cx="927" cy="287"/>
          </a:xfrm>
        </p:grpSpPr>
        <p:sp>
          <p:nvSpPr>
            <p:cNvPr id="101426" name="Line 25">
              <a:extLst>
                <a:ext uri="{FF2B5EF4-FFF2-40B4-BE49-F238E27FC236}">
                  <a16:creationId xmlns:a16="http://schemas.microsoft.com/office/drawing/2014/main" id="{1D894246-3CC5-7542-9718-2BCB6E5ADDF6}"/>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7" name="Text Box 32">
              <a:extLst>
                <a:ext uri="{FF2B5EF4-FFF2-40B4-BE49-F238E27FC236}">
                  <a16:creationId xmlns:a16="http://schemas.microsoft.com/office/drawing/2014/main" id="{8A267B28-0178-A54B-B6E7-5BEDFBE265FF}"/>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01394" name="Text Box 45">
            <a:extLst>
              <a:ext uri="{FF2B5EF4-FFF2-40B4-BE49-F238E27FC236}">
                <a16:creationId xmlns:a16="http://schemas.microsoft.com/office/drawing/2014/main" id="{3C3EE65C-00FB-624F-99EF-EC9E371D17E0}"/>
              </a:ext>
            </a:extLst>
          </p:cNvPr>
          <p:cNvSpPr txBox="1">
            <a:spLocks noChangeArrowheads="1"/>
          </p:cNvSpPr>
          <p:nvPr/>
        </p:nvSpPr>
        <p:spPr bwMode="auto">
          <a:xfrm>
            <a:off x="2795589" y="5111750"/>
            <a:ext cx="1982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Corrupted ack</a:t>
            </a:r>
          </a:p>
        </p:txBody>
      </p:sp>
      <p:sp>
        <p:nvSpPr>
          <p:cNvPr id="101395" name="Text Box 46">
            <a:extLst>
              <a:ext uri="{FF2B5EF4-FFF2-40B4-BE49-F238E27FC236}">
                <a16:creationId xmlns:a16="http://schemas.microsoft.com/office/drawing/2014/main" id="{63DC82DC-2869-0043-AE1A-17C6785DDFCC}"/>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1396" name="Text Box 47">
            <a:extLst>
              <a:ext uri="{FF2B5EF4-FFF2-40B4-BE49-F238E27FC236}">
                <a16:creationId xmlns:a16="http://schemas.microsoft.com/office/drawing/2014/main" id="{B0C514E8-9B7A-9A4B-9CA8-D8E59595B057}"/>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90" name="Text Box 50">
            <a:extLst>
              <a:ext uri="{FF2B5EF4-FFF2-40B4-BE49-F238E27FC236}">
                <a16:creationId xmlns:a16="http://schemas.microsoft.com/office/drawing/2014/main" id="{06035B28-2E7B-AA4C-A1FA-5698D1E4664B}"/>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09167882-F3E5-EC4C-B1DE-CFD9DE39ADA6}"/>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5" name="Text Box 55">
            <a:extLst>
              <a:ext uri="{FF2B5EF4-FFF2-40B4-BE49-F238E27FC236}">
                <a16:creationId xmlns:a16="http://schemas.microsoft.com/office/drawing/2014/main" id="{EB1B2BA4-4A44-0049-BDC0-F09BC5A7F305}"/>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89113" name="Text Box 57">
            <a:extLst>
              <a:ext uri="{FF2B5EF4-FFF2-40B4-BE49-F238E27FC236}">
                <a16:creationId xmlns:a16="http://schemas.microsoft.com/office/drawing/2014/main" id="{8C591515-AE52-D744-97FC-01E4B2F3465C}"/>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612C0694-81D5-5046-A7D1-24D4E636467B}"/>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EC81C611-63E9-534A-BF39-EEFF5B80258C}"/>
              </a:ext>
            </a:extLst>
          </p:cNvPr>
          <p:cNvGrpSpPr>
            <a:grpSpLocks/>
          </p:cNvGrpSpPr>
          <p:nvPr/>
        </p:nvGrpSpPr>
        <p:grpSpPr bwMode="auto">
          <a:xfrm>
            <a:off x="7431088" y="1836738"/>
            <a:ext cx="1471612" cy="512762"/>
            <a:chOff x="850" y="1159"/>
            <a:chExt cx="927" cy="323"/>
          </a:xfrm>
        </p:grpSpPr>
        <p:sp>
          <p:nvSpPr>
            <p:cNvPr id="101424" name="Line 60">
              <a:extLst>
                <a:ext uri="{FF2B5EF4-FFF2-40B4-BE49-F238E27FC236}">
                  <a16:creationId xmlns:a16="http://schemas.microsoft.com/office/drawing/2014/main" id="{3CCF337D-637C-F84A-A3D5-431BF33C33AB}"/>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5" name="Text Box 61">
              <a:extLst>
                <a:ext uri="{FF2B5EF4-FFF2-40B4-BE49-F238E27FC236}">
                  <a16:creationId xmlns:a16="http://schemas.microsoft.com/office/drawing/2014/main" id="{6E44E37D-6429-6C4C-AD9E-2417F5E6C089}"/>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11" name="Group 71">
            <a:extLst>
              <a:ext uri="{FF2B5EF4-FFF2-40B4-BE49-F238E27FC236}">
                <a16:creationId xmlns:a16="http://schemas.microsoft.com/office/drawing/2014/main" id="{A14E1DA5-954F-D54E-B1EA-66D1E898E40D}"/>
              </a:ext>
            </a:extLst>
          </p:cNvPr>
          <p:cNvGrpSpPr>
            <a:grpSpLocks/>
          </p:cNvGrpSpPr>
          <p:nvPr/>
        </p:nvGrpSpPr>
        <p:grpSpPr bwMode="auto">
          <a:xfrm>
            <a:off x="7416801" y="2336801"/>
            <a:ext cx="1471613" cy="455613"/>
            <a:chOff x="841" y="1474"/>
            <a:chExt cx="927" cy="287"/>
          </a:xfrm>
        </p:grpSpPr>
        <p:sp>
          <p:nvSpPr>
            <p:cNvPr id="101422" name="Line 72">
              <a:extLst>
                <a:ext uri="{FF2B5EF4-FFF2-40B4-BE49-F238E27FC236}">
                  <a16:creationId xmlns:a16="http://schemas.microsoft.com/office/drawing/2014/main" id="{F48A1D46-99F2-9044-8F52-081120475102}"/>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3" name="Text Box 73">
              <a:extLst>
                <a:ext uri="{FF2B5EF4-FFF2-40B4-BE49-F238E27FC236}">
                  <a16:creationId xmlns:a16="http://schemas.microsoft.com/office/drawing/2014/main" id="{30EEC0AC-DDBB-E048-A772-6029B7D5B7A0}"/>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01404" name="Text Box 78">
            <a:extLst>
              <a:ext uri="{FF2B5EF4-FFF2-40B4-BE49-F238E27FC236}">
                <a16:creationId xmlns:a16="http://schemas.microsoft.com/office/drawing/2014/main" id="{944CDBFD-63D1-BA46-B1DD-DE90F6ABFC80}"/>
              </a:ext>
            </a:extLst>
          </p:cNvPr>
          <p:cNvSpPr txBox="1">
            <a:spLocks noChangeArrowheads="1"/>
          </p:cNvSpPr>
          <p:nvPr/>
        </p:nvSpPr>
        <p:spPr bwMode="auto">
          <a:xfrm>
            <a:off x="7234239" y="5076825"/>
            <a:ext cx="2211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Corrupted NACK</a:t>
            </a:r>
          </a:p>
        </p:txBody>
      </p:sp>
      <p:grpSp>
        <p:nvGrpSpPr>
          <p:cNvPr id="368721" name="Group 81">
            <a:extLst>
              <a:ext uri="{FF2B5EF4-FFF2-40B4-BE49-F238E27FC236}">
                <a16:creationId xmlns:a16="http://schemas.microsoft.com/office/drawing/2014/main" id="{03576579-FF7C-654D-965B-4908AE83944C}"/>
              </a:ext>
            </a:extLst>
          </p:cNvPr>
          <p:cNvGrpSpPr>
            <a:grpSpLocks/>
          </p:cNvGrpSpPr>
          <p:nvPr/>
        </p:nvGrpSpPr>
        <p:grpSpPr bwMode="auto">
          <a:xfrm>
            <a:off x="8031164" y="2940050"/>
            <a:ext cx="947737" cy="554038"/>
            <a:chOff x="4099" y="1831"/>
            <a:chExt cx="597" cy="349"/>
          </a:xfrm>
        </p:grpSpPr>
        <p:sp>
          <p:nvSpPr>
            <p:cNvPr id="101420" name="Text Box 67">
              <a:extLst>
                <a:ext uri="{FF2B5EF4-FFF2-40B4-BE49-F238E27FC236}">
                  <a16:creationId xmlns:a16="http://schemas.microsoft.com/office/drawing/2014/main" id="{FB16871B-AAFA-4A45-AE58-3033119F482B}"/>
                </a:ext>
              </a:extLst>
            </p:cNvPr>
            <p:cNvSpPr txBox="1">
              <a:spLocks noChangeArrowheads="1"/>
            </p:cNvSpPr>
            <p:nvPr/>
          </p:nvSpPr>
          <p:spPr bwMode="auto">
            <a:xfrm>
              <a:off x="4099" y="1831"/>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sp>
          <p:nvSpPr>
            <p:cNvPr id="101421" name="Text Box 80">
              <a:extLst>
                <a:ext uri="{FF2B5EF4-FFF2-40B4-BE49-F238E27FC236}">
                  <a16:creationId xmlns:a16="http://schemas.microsoft.com/office/drawing/2014/main" id="{7DB2F251-A7EC-2343-B834-5B498024F7E9}"/>
                </a:ext>
              </a:extLst>
            </p:cNvPr>
            <p:cNvSpPr txBox="1">
              <a:spLocks noChangeArrowheads="1"/>
            </p:cNvSpPr>
            <p:nvPr/>
          </p:nvSpPr>
          <p:spPr bwMode="auto">
            <a:xfrm>
              <a:off x="4245" y="1967"/>
              <a:ext cx="45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solidFill>
                    <a:srgbClr val="FF0000"/>
                  </a:solidFill>
                  <a:latin typeface="Tahoma" panose="020B0604030504040204" pitchFamily="34" charset="0"/>
                </a:rPr>
                <a:t>errors</a:t>
              </a:r>
            </a:p>
          </p:txBody>
        </p:sp>
      </p:grpSp>
      <p:grpSp>
        <p:nvGrpSpPr>
          <p:cNvPr id="368728" name="Group 88">
            <a:extLst>
              <a:ext uri="{FF2B5EF4-FFF2-40B4-BE49-F238E27FC236}">
                <a16:creationId xmlns:a16="http://schemas.microsoft.com/office/drawing/2014/main" id="{0C3732F6-AC42-D541-A99A-192CD504E075}"/>
              </a:ext>
            </a:extLst>
          </p:cNvPr>
          <p:cNvGrpSpPr>
            <a:grpSpLocks/>
          </p:cNvGrpSpPr>
          <p:nvPr/>
        </p:nvGrpSpPr>
        <p:grpSpPr bwMode="auto">
          <a:xfrm>
            <a:off x="7448551" y="4103688"/>
            <a:ext cx="1471613" cy="404812"/>
            <a:chOff x="855" y="1773"/>
            <a:chExt cx="927" cy="255"/>
          </a:xfrm>
        </p:grpSpPr>
        <p:sp>
          <p:nvSpPr>
            <p:cNvPr id="101418" name="Line 89">
              <a:extLst>
                <a:ext uri="{FF2B5EF4-FFF2-40B4-BE49-F238E27FC236}">
                  <a16:creationId xmlns:a16="http://schemas.microsoft.com/office/drawing/2014/main" id="{81BC586A-E93A-264A-9F30-4C174EC0131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19" name="Text Box 90">
              <a:extLst>
                <a:ext uri="{FF2B5EF4-FFF2-40B4-BE49-F238E27FC236}">
                  <a16:creationId xmlns:a16="http://schemas.microsoft.com/office/drawing/2014/main" id="{74A0BC96-D298-5843-966C-79AABAE059BD}"/>
                </a:ext>
              </a:extLst>
            </p:cNvPr>
            <p:cNvSpPr txBox="1">
              <a:spLocks noChangeArrowheads="1"/>
            </p:cNvSpPr>
            <p:nvPr/>
          </p:nvSpPr>
          <p:spPr bwMode="auto">
            <a:xfrm>
              <a:off x="1365" y="1773"/>
              <a:ext cx="37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89121" name="Text Box 91">
            <a:extLst>
              <a:ext uri="{FF2B5EF4-FFF2-40B4-BE49-F238E27FC236}">
                <a16:creationId xmlns:a16="http://schemas.microsoft.com/office/drawing/2014/main" id="{BFB982B4-D1B5-4A44-AC3A-E5A8106B6471}"/>
              </a:ext>
            </a:extLst>
          </p:cNvPr>
          <p:cNvSpPr txBox="1">
            <a:spLocks noChangeArrowheads="1"/>
          </p:cNvSpPr>
          <p:nvPr/>
        </p:nvSpPr>
        <p:spPr bwMode="auto">
          <a:xfrm>
            <a:off x="5573713" y="3854450"/>
            <a:ext cx="182086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b="1">
                <a:latin typeface="Tahoma" panose="020B0604030504040204" pitchFamily="34" charset="0"/>
              </a:rPr>
              <a:t>resend pkt1</a:t>
            </a:r>
          </a:p>
          <a:p>
            <a:pPr algn="r">
              <a:lnSpc>
                <a:spcPct val="75000"/>
              </a:lnSpc>
              <a:spcBef>
                <a:spcPct val="0"/>
              </a:spcBef>
              <a:buClrTx/>
              <a:buSzTx/>
              <a:buFontTx/>
              <a:buNone/>
            </a:pPr>
            <a:r>
              <a:rPr lang="en-US" altLang="en-US" sz="1800" i="1">
                <a:solidFill>
                  <a:srgbClr val="FF0000"/>
                </a:solidFill>
                <a:latin typeface="Tahoma" panose="020B0604030504040204" pitchFamily="34" charset="0"/>
              </a:rPr>
              <a:t>   </a:t>
            </a:r>
            <a:r>
              <a:rPr lang="en-US" altLang="en-US" sz="1800">
                <a:latin typeface="Tahoma" panose="020B0604030504040204" pitchFamily="34" charset="0"/>
              </a:rPr>
              <a:t>how to know?</a:t>
            </a:r>
          </a:p>
        </p:txBody>
      </p:sp>
      <p:sp>
        <p:nvSpPr>
          <p:cNvPr id="89122" name="Line 60">
            <a:extLst>
              <a:ext uri="{FF2B5EF4-FFF2-40B4-BE49-F238E27FC236}">
                <a16:creationId xmlns:a16="http://schemas.microsoft.com/office/drawing/2014/main" id="{2528B688-E8A6-3440-BF43-1AF0069DA6F4}"/>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3EEF34E6-C86F-E24C-BE37-6832F4024A34}"/>
              </a:ext>
            </a:extLst>
          </p:cNvPr>
          <p:cNvSpPr txBox="1">
            <a:spLocks noChangeArrowheads="1"/>
          </p:cNvSpPr>
          <p:nvPr/>
        </p:nvSpPr>
        <p:spPr bwMode="auto">
          <a:xfrm>
            <a:off x="8886825" y="3403600"/>
            <a:ext cx="184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a:t>
            </a:r>
          </a:p>
        </p:txBody>
      </p:sp>
      <p:sp>
        <p:nvSpPr>
          <p:cNvPr id="82" name="Text Box 51">
            <a:extLst>
              <a:ext uri="{FF2B5EF4-FFF2-40B4-BE49-F238E27FC236}">
                <a16:creationId xmlns:a16="http://schemas.microsoft.com/office/drawing/2014/main" id="{02FA2DC0-AD1E-D147-A1FB-88779B18869A}"/>
              </a:ext>
            </a:extLst>
          </p:cNvPr>
          <p:cNvSpPr txBox="1">
            <a:spLocks noChangeArrowheads="1"/>
          </p:cNvSpPr>
          <p:nvPr/>
        </p:nvSpPr>
        <p:spPr bwMode="auto">
          <a:xfrm>
            <a:off x="8893176" y="3687764"/>
            <a:ext cx="1304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EB5AB0E5-EB6D-1247-A0C9-A22632E41AC6}"/>
              </a:ext>
            </a:extLst>
          </p:cNvPr>
          <p:cNvGrpSpPr>
            <a:grpSpLocks/>
          </p:cNvGrpSpPr>
          <p:nvPr/>
        </p:nvGrpSpPr>
        <p:grpSpPr bwMode="auto">
          <a:xfrm>
            <a:off x="7439026" y="3592513"/>
            <a:ext cx="1471613" cy="469900"/>
            <a:chOff x="841" y="1465"/>
            <a:chExt cx="927" cy="296"/>
          </a:xfrm>
        </p:grpSpPr>
        <p:sp>
          <p:nvSpPr>
            <p:cNvPr id="101416" name="Line 72">
              <a:extLst>
                <a:ext uri="{FF2B5EF4-FFF2-40B4-BE49-F238E27FC236}">
                  <a16:creationId xmlns:a16="http://schemas.microsoft.com/office/drawing/2014/main" id="{F39F8BB0-6B28-044A-844D-FA4C33AA595A}"/>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17" name="Text Box 73">
              <a:extLst>
                <a:ext uri="{FF2B5EF4-FFF2-40B4-BE49-F238E27FC236}">
                  <a16:creationId xmlns:a16="http://schemas.microsoft.com/office/drawing/2014/main" id="{C5BED435-61CA-9B45-9965-8146D0416596}"/>
                </a:ext>
              </a:extLst>
            </p:cNvPr>
            <p:cNvSpPr txBox="1">
              <a:spLocks noChangeArrowheads="1"/>
            </p:cNvSpPr>
            <p:nvPr/>
          </p:nvSpPr>
          <p:spPr bwMode="auto">
            <a:xfrm>
              <a:off x="1031" y="1465"/>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89126" name="AutoShape 205">
            <a:extLst>
              <a:ext uri="{FF2B5EF4-FFF2-40B4-BE49-F238E27FC236}">
                <a16:creationId xmlns:a16="http://schemas.microsoft.com/office/drawing/2014/main" id="{750957EE-FF41-F34C-A4ED-B25C528134FA}"/>
              </a:ext>
            </a:extLst>
          </p:cNvPr>
          <p:cNvSpPr>
            <a:spLocks noChangeArrowheads="1"/>
          </p:cNvSpPr>
          <p:nvPr/>
        </p:nvSpPr>
        <p:spPr bwMode="auto">
          <a:xfrm rot="10800000">
            <a:off x="8505826" y="3070226"/>
            <a:ext cx="473075" cy="1254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9127" name="AutoShape 205">
            <a:extLst>
              <a:ext uri="{FF2B5EF4-FFF2-40B4-BE49-F238E27FC236}">
                <a16:creationId xmlns:a16="http://schemas.microsoft.com/office/drawing/2014/main" id="{5AAF92AB-C850-0D4D-966C-0D7B4A612821}"/>
              </a:ext>
            </a:extLst>
          </p:cNvPr>
          <p:cNvSpPr>
            <a:spLocks noChangeArrowheads="1"/>
          </p:cNvSpPr>
          <p:nvPr/>
        </p:nvSpPr>
        <p:spPr bwMode="auto">
          <a:xfrm rot="10800000">
            <a:off x="3448051" y="3279775"/>
            <a:ext cx="473075" cy="127000"/>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9128" name="AutoShape 205">
            <a:extLst>
              <a:ext uri="{FF2B5EF4-FFF2-40B4-BE49-F238E27FC236}">
                <a16:creationId xmlns:a16="http://schemas.microsoft.com/office/drawing/2014/main" id="{FE789DB9-311D-3043-8399-0121D0A5C5DA}"/>
              </a:ext>
            </a:extLst>
          </p:cNvPr>
          <p:cNvSpPr>
            <a:spLocks noChangeArrowheads="1"/>
          </p:cNvSpPr>
          <p:nvPr/>
        </p:nvSpPr>
        <p:spPr bwMode="auto">
          <a:xfrm rot="10800000">
            <a:off x="8266114" y="3643313"/>
            <a:ext cx="473075" cy="125412"/>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01415" name="TextBox 1">
            <a:extLst>
              <a:ext uri="{FF2B5EF4-FFF2-40B4-BE49-F238E27FC236}">
                <a16:creationId xmlns:a16="http://schemas.microsoft.com/office/drawing/2014/main" id="{4505ECDC-2820-F24E-945E-DA3C03AB4966}"/>
              </a:ext>
            </a:extLst>
          </p:cNvPr>
          <p:cNvSpPr txBox="1">
            <a:spLocks noChangeArrowheads="1"/>
          </p:cNvSpPr>
          <p:nvPr/>
        </p:nvSpPr>
        <p:spPr bwMode="auto">
          <a:xfrm>
            <a:off x="552308" y="5979204"/>
            <a:ext cx="97910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2000" b="1" u="sng" dirty="0">
                <a:latin typeface="+mj-lt"/>
              </a:rPr>
              <a:t>Sender cannot tell whether the corrupted message is ACK or NACK!</a:t>
            </a:r>
          </a:p>
          <a:p>
            <a:pPr>
              <a:lnSpc>
                <a:spcPct val="100000"/>
              </a:lnSpc>
              <a:spcBef>
                <a:spcPct val="0"/>
              </a:spcBef>
              <a:buClrTx/>
              <a:buSzTx/>
              <a:buFontTx/>
              <a:buNone/>
            </a:pPr>
            <a:r>
              <a:rPr lang="en-US" altLang="en-US" sz="2000" b="1" u="sng" dirty="0">
                <a:latin typeface="+mj-lt"/>
              </a:rPr>
              <a:t>Receiver cannot tell whether the received message is a new packet or a retransmitted packet!</a:t>
            </a:r>
          </a:p>
        </p:txBody>
      </p:sp>
      <p:sp>
        <p:nvSpPr>
          <p:cNvPr id="2" name="TextBox 1">
            <a:extLst>
              <a:ext uri="{FF2B5EF4-FFF2-40B4-BE49-F238E27FC236}">
                <a16:creationId xmlns:a16="http://schemas.microsoft.com/office/drawing/2014/main" id="{7FC0DC77-E54F-444D-9997-0C823A1F3D0D}"/>
              </a:ext>
            </a:extLst>
          </p:cNvPr>
          <p:cNvSpPr txBox="1"/>
          <p:nvPr/>
        </p:nvSpPr>
        <p:spPr>
          <a:xfrm>
            <a:off x="169888" y="5547479"/>
            <a:ext cx="8569590" cy="461665"/>
          </a:xfrm>
          <a:prstGeom prst="rect">
            <a:avLst/>
          </a:prstGeom>
          <a:noFill/>
        </p:spPr>
        <p:txBody>
          <a:bodyPr wrap="none" rtlCol="0">
            <a:spAutoFit/>
          </a:bodyPr>
          <a:lstStyle/>
          <a:p>
            <a:r>
              <a:rPr lang="en-US" sz="2400" b="1" u="sng" dirty="0"/>
              <a:t>Simply retransmitting upon corrupted ACK/NACK is not sufficient!</a:t>
            </a:r>
          </a:p>
        </p:txBody>
      </p:sp>
      <p:sp>
        <p:nvSpPr>
          <p:cNvPr id="3" name="Slide Number Placeholder 2">
            <a:extLst>
              <a:ext uri="{FF2B5EF4-FFF2-40B4-BE49-F238E27FC236}">
                <a16:creationId xmlns:a16="http://schemas.microsoft.com/office/drawing/2014/main" id="{905723CF-DE7E-2E61-26CB-0005172AF24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10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867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500"/>
                                  </p:stCondLst>
                                  <p:childTnLst>
                                    <p:set>
                                      <p:cBhvr>
                                        <p:cTn id="13" dur="1" fill="hold">
                                          <p:stCondLst>
                                            <p:cond delay="0"/>
                                          </p:stCondLst>
                                        </p:cTn>
                                        <p:tgtEl>
                                          <p:spTgt spid="368651"/>
                                        </p:tgtEl>
                                        <p:attrNameLst>
                                          <p:attrName>style.visibility</p:attrName>
                                        </p:attrNameLst>
                                      </p:cBhvr>
                                      <p:to>
                                        <p:strVal val="visible"/>
                                      </p:to>
                                    </p:set>
                                  </p:childTnLst>
                                </p:cTn>
                              </p:par>
                            </p:childTnLst>
                          </p:cTn>
                        </p:par>
                        <p:par>
                          <p:cTn id="14" fill="hold" nodeType="afterGroup">
                            <p:stCondLst>
                              <p:cond delay="500"/>
                            </p:stCondLst>
                            <p:childTnLst>
                              <p:par>
                                <p:cTn id="15" presetID="1" presetClass="entr" presetSubtype="0" fill="hold" nodeType="afterEffect">
                                  <p:stCondLst>
                                    <p:cond delay="500"/>
                                  </p:stCondLst>
                                  <p:childTnLst>
                                    <p:set>
                                      <p:cBhvr>
                                        <p:cTn id="16" dur="1" fill="hold">
                                          <p:stCondLst>
                                            <p:cond delay="0"/>
                                          </p:stCondLst>
                                        </p:cTn>
                                        <p:tgtEl>
                                          <p:spTgt spid="368678"/>
                                        </p:tgtEl>
                                        <p:attrNameLst>
                                          <p:attrName>style.visibility</p:attrName>
                                        </p:attrNameLst>
                                      </p:cBhvr>
                                      <p:to>
                                        <p:strVal val="visible"/>
                                      </p:to>
                                    </p:set>
                                  </p:childTnLst>
                                </p:cTn>
                              </p:par>
                            </p:childTnLst>
                          </p:cTn>
                        </p:par>
                        <p:par>
                          <p:cTn id="17" fill="hold" nodeType="afterGroup">
                            <p:stCondLst>
                              <p:cond delay="1000"/>
                            </p:stCondLst>
                            <p:childTnLst>
                              <p:par>
                                <p:cTn id="18" presetID="1" presetClass="entr" presetSubtype="0" fill="hold" grpId="0" nodeType="afterEffect">
                                  <p:stCondLst>
                                    <p:cond delay="500"/>
                                  </p:stCondLst>
                                  <p:childTnLst>
                                    <p:set>
                                      <p:cBhvr>
                                        <p:cTn id="19" dur="1" fill="hold">
                                          <p:stCondLst>
                                            <p:cond delay="0"/>
                                          </p:stCondLst>
                                        </p:cTn>
                                        <p:tgtEl>
                                          <p:spTgt spid="368654"/>
                                        </p:tgtEl>
                                        <p:attrNameLst>
                                          <p:attrName>style.visibility</p:attrName>
                                        </p:attrNameLst>
                                      </p:cBhvr>
                                      <p:to>
                                        <p:strVal val="visible"/>
                                      </p:to>
                                    </p:set>
                                  </p:childTnLst>
                                </p:cTn>
                              </p:par>
                            </p:childTnLst>
                          </p:cTn>
                        </p:par>
                        <p:par>
                          <p:cTn id="20" fill="hold" nodeType="afterGroup">
                            <p:stCondLst>
                              <p:cond delay="1500"/>
                            </p:stCondLst>
                            <p:childTnLst>
                              <p:par>
                                <p:cTn id="21" presetID="1" presetClass="entr" presetSubtype="0" fill="hold" grpId="0" nodeType="afterEffect">
                                  <p:stCondLst>
                                    <p:cond delay="500"/>
                                  </p:stCondLst>
                                  <p:childTnLst>
                                    <p:set>
                                      <p:cBhvr>
                                        <p:cTn id="22" dur="1" fill="hold">
                                          <p:stCondLst>
                                            <p:cond delay="0"/>
                                          </p:stCondLst>
                                        </p:cTn>
                                        <p:tgtEl>
                                          <p:spTgt spid="368657"/>
                                        </p:tgtEl>
                                        <p:attrNameLst>
                                          <p:attrName>style.visibility</p:attrName>
                                        </p:attrNameLst>
                                      </p:cBhvr>
                                      <p:to>
                                        <p:strVal val="visible"/>
                                      </p:to>
                                    </p:set>
                                  </p:childTnLst>
                                </p:cTn>
                              </p:par>
                            </p:childTnLst>
                          </p:cTn>
                        </p:par>
                        <p:par>
                          <p:cTn id="23" fill="hold" nodeType="afterGroup">
                            <p:stCondLst>
                              <p:cond delay="2000"/>
                            </p:stCondLst>
                            <p:childTnLst>
                              <p:par>
                                <p:cTn id="24" presetID="1" presetClass="entr" presetSubtype="0" fill="hold" nodeType="afterEffect">
                                  <p:stCondLst>
                                    <p:cond delay="500"/>
                                  </p:stCondLst>
                                  <p:childTnLst>
                                    <p:set>
                                      <p:cBhvr>
                                        <p:cTn id="25" dur="1" fill="hold">
                                          <p:stCondLst>
                                            <p:cond delay="0"/>
                                          </p:stCondLst>
                                        </p:cTn>
                                        <p:tgtEl>
                                          <p:spTgt spid="368679"/>
                                        </p:tgtEl>
                                        <p:attrNameLst>
                                          <p:attrName>style.visibility</p:attrName>
                                        </p:attrNameLst>
                                      </p:cBhvr>
                                      <p:to>
                                        <p:strVal val="visible"/>
                                      </p:to>
                                    </p:set>
                                  </p:childTnLst>
                                </p:cTn>
                              </p:par>
                            </p:childTnLst>
                          </p:cTn>
                        </p:par>
                        <p:par>
                          <p:cTn id="26" fill="hold" nodeType="afterGroup">
                            <p:stCondLst>
                              <p:cond delay="2500"/>
                            </p:stCondLst>
                            <p:childTnLst>
                              <p:par>
                                <p:cTn id="27" presetID="1" presetClass="entr" presetSubtype="0" fill="hold" grpId="0" nodeType="afterEffect">
                                  <p:stCondLst>
                                    <p:cond delay="500"/>
                                  </p:stCondLst>
                                  <p:childTnLst>
                                    <p:set>
                                      <p:cBhvr>
                                        <p:cTn id="28" dur="1" fill="hold">
                                          <p:stCondLst>
                                            <p:cond delay="0"/>
                                          </p:stCondLst>
                                        </p:cTn>
                                        <p:tgtEl>
                                          <p:spTgt spid="368648"/>
                                        </p:tgtEl>
                                        <p:attrNameLst>
                                          <p:attrName>style.visibility</p:attrName>
                                        </p:attrNameLst>
                                      </p:cBhvr>
                                      <p:to>
                                        <p:strVal val="visible"/>
                                      </p:to>
                                    </p:set>
                                  </p:childTnLst>
                                </p:cTn>
                              </p:par>
                            </p:childTnLst>
                          </p:cTn>
                        </p:par>
                        <p:par>
                          <p:cTn id="29" fill="hold" nodeType="afterGroup">
                            <p:stCondLst>
                              <p:cond delay="3000"/>
                            </p:stCondLst>
                            <p:childTnLst>
                              <p:par>
                                <p:cTn id="30" presetID="1" presetClass="entr" presetSubtype="0" fill="hold" grpId="0" nodeType="afterEffect">
                                  <p:stCondLst>
                                    <p:cond delay="500"/>
                                  </p:stCondLst>
                                  <p:childTnLst>
                                    <p:set>
                                      <p:cBhvr>
                                        <p:cTn id="31" dur="1" fill="hold">
                                          <p:stCondLst>
                                            <p:cond delay="0"/>
                                          </p:stCondLst>
                                        </p:cTn>
                                        <p:tgtEl>
                                          <p:spTgt spid="368652"/>
                                        </p:tgtEl>
                                        <p:attrNameLst>
                                          <p:attrName>style.visibility</p:attrName>
                                        </p:attrNameLst>
                                      </p:cBhvr>
                                      <p:to>
                                        <p:strVal val="visible"/>
                                      </p:to>
                                    </p:set>
                                  </p:childTnLst>
                                </p:cTn>
                              </p:par>
                            </p:childTnLst>
                          </p:cTn>
                        </p:par>
                        <p:par>
                          <p:cTn id="32" fill="hold" nodeType="afterGroup">
                            <p:stCondLst>
                              <p:cond delay="3500"/>
                            </p:stCondLst>
                            <p:childTnLst>
                              <p:par>
                                <p:cTn id="33" presetID="1" presetClass="entr" presetSubtype="0" fill="hold" nodeType="afterEffect">
                                  <p:stCondLst>
                                    <p:cond delay="500"/>
                                  </p:stCondLst>
                                  <p:childTnLst>
                                    <p:set>
                                      <p:cBhvr>
                                        <p:cTn id="34" dur="1" fill="hold">
                                          <p:stCondLst>
                                            <p:cond delay="0"/>
                                          </p:stCondLst>
                                        </p:cTn>
                                        <p:tgtEl>
                                          <p:spTgt spid="368680"/>
                                        </p:tgtEl>
                                        <p:attrNameLst>
                                          <p:attrName>style.visibility</p:attrName>
                                        </p:attrNameLst>
                                      </p:cBhvr>
                                      <p:to>
                                        <p:strVal val="visible"/>
                                      </p:to>
                                    </p:set>
                                  </p:childTnLst>
                                </p:cTn>
                              </p:par>
                            </p:childTnLst>
                          </p:cTn>
                        </p:par>
                        <p:par>
                          <p:cTn id="35" fill="hold" nodeType="afterGroup">
                            <p:stCondLst>
                              <p:cond delay="4000"/>
                            </p:stCondLst>
                            <p:childTnLst>
                              <p:par>
                                <p:cTn id="36" presetID="1" presetClass="entr" presetSubtype="0" fill="hold" grpId="0" nodeType="afterEffect">
                                  <p:stCondLst>
                                    <p:cond delay="500"/>
                                  </p:stCondLst>
                                  <p:childTnLst>
                                    <p:set>
                                      <p:cBhvr>
                                        <p:cTn id="37" dur="1" fill="hold">
                                          <p:stCondLst>
                                            <p:cond delay="0"/>
                                          </p:stCondLst>
                                        </p:cTn>
                                        <p:tgtEl>
                                          <p:spTgt spid="89127"/>
                                        </p:tgtEl>
                                        <p:attrNameLst>
                                          <p:attrName>style.visibility</p:attrName>
                                        </p:attrNameLst>
                                      </p:cBhvr>
                                      <p:to>
                                        <p:strVal val="visible"/>
                                      </p:to>
                                    </p:set>
                                  </p:childTnLst>
                                </p:cTn>
                              </p:par>
                            </p:childTnLst>
                          </p:cTn>
                        </p:par>
                        <p:par>
                          <p:cTn id="38" fill="hold" nodeType="afterGroup">
                            <p:stCondLst>
                              <p:cond delay="4500"/>
                            </p:stCondLst>
                            <p:childTnLst>
                              <p:par>
                                <p:cTn id="39" presetID="1" presetClass="entr" presetSubtype="0" fill="hold" grpId="0" nodeType="afterEffect">
                                  <p:stCondLst>
                                    <p:cond delay="1000"/>
                                  </p:stCondLst>
                                  <p:childTnLst>
                                    <p:set>
                                      <p:cBhvr>
                                        <p:cTn id="40" dur="1" fill="hold">
                                          <p:stCondLst>
                                            <p:cond delay="0"/>
                                          </p:stCondLst>
                                        </p:cTn>
                                        <p:tgtEl>
                                          <p:spTgt spid="368655"/>
                                        </p:tgtEl>
                                        <p:attrNameLst>
                                          <p:attrName>style.visibility</p:attrName>
                                        </p:attrNameLst>
                                      </p:cBhvr>
                                      <p:to>
                                        <p:strVal val="visible"/>
                                      </p:to>
                                    </p:set>
                                  </p:childTnLst>
                                </p:cTn>
                              </p:par>
                            </p:childTnLst>
                          </p:cTn>
                        </p:par>
                        <p:par>
                          <p:cTn id="41" fill="hold" nodeType="afterGroup">
                            <p:stCondLst>
                              <p:cond delay="5500"/>
                            </p:stCondLst>
                            <p:childTnLst>
                              <p:par>
                                <p:cTn id="42" presetID="1" presetClass="entr" presetSubtype="0" fill="hold" nodeType="afterEffect">
                                  <p:stCondLst>
                                    <p:cond delay="1000"/>
                                  </p:stCondLst>
                                  <p:childTnLst>
                                    <p:set>
                                      <p:cBhvr>
                                        <p:cTn id="43" dur="1" fill="hold">
                                          <p:stCondLst>
                                            <p:cond delay="0"/>
                                          </p:stCondLst>
                                        </p:cTn>
                                        <p:tgtEl>
                                          <p:spTgt spid="368683"/>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89113"/>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36869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68698"/>
                                        </p:tgtEl>
                                        <p:attrNameLst>
                                          <p:attrName>style.visibility</p:attrName>
                                        </p:attrNameLst>
                                      </p:cBhvr>
                                      <p:to>
                                        <p:strVal val="visible"/>
                                      </p:to>
                                    </p:set>
                                  </p:childTnLst>
                                </p:cTn>
                              </p:par>
                            </p:childTnLst>
                          </p:cTn>
                        </p:par>
                        <p:par>
                          <p:cTn id="52" fill="hold" nodeType="afterGroup">
                            <p:stCondLst>
                              <p:cond delay="0"/>
                            </p:stCondLst>
                            <p:childTnLst>
                              <p:par>
                                <p:cTn id="53" presetID="1" presetClass="entr" presetSubtype="0" fill="hold" grpId="0" nodeType="afterEffect">
                                  <p:stCondLst>
                                    <p:cond delay="500"/>
                                  </p:stCondLst>
                                  <p:childTnLst>
                                    <p:set>
                                      <p:cBhvr>
                                        <p:cTn id="54" dur="1" fill="hold">
                                          <p:stCondLst>
                                            <p:cond delay="0"/>
                                          </p:stCondLst>
                                        </p:cTn>
                                        <p:tgtEl>
                                          <p:spTgt spid="368690"/>
                                        </p:tgtEl>
                                        <p:attrNameLst>
                                          <p:attrName>style.visibility</p:attrName>
                                        </p:attrNameLst>
                                      </p:cBhvr>
                                      <p:to>
                                        <p:strVal val="visible"/>
                                      </p:to>
                                    </p:set>
                                  </p:childTnLst>
                                </p:cTn>
                              </p:par>
                            </p:childTnLst>
                          </p:cTn>
                        </p:par>
                        <p:par>
                          <p:cTn id="55" fill="hold" nodeType="afterGroup">
                            <p:stCondLst>
                              <p:cond delay="500"/>
                            </p:stCondLst>
                            <p:childTnLst>
                              <p:par>
                                <p:cTn id="56" presetID="1" presetClass="entr" presetSubtype="0" fill="hold" nodeType="afterEffect">
                                  <p:stCondLst>
                                    <p:cond delay="500"/>
                                  </p:stCondLst>
                                  <p:childTnLst>
                                    <p:set>
                                      <p:cBhvr>
                                        <p:cTn id="57" dur="1" fill="hold">
                                          <p:stCondLst>
                                            <p:cond delay="0"/>
                                          </p:stCondLst>
                                        </p:cTn>
                                        <p:tgtEl>
                                          <p:spTgt spid="368711"/>
                                        </p:tgtEl>
                                        <p:attrNameLst>
                                          <p:attrName>style.visibility</p:attrName>
                                        </p:attrNameLst>
                                      </p:cBhvr>
                                      <p:to>
                                        <p:strVal val="visible"/>
                                      </p:to>
                                    </p:set>
                                  </p:childTnLst>
                                </p:cTn>
                              </p:par>
                            </p:childTnLst>
                          </p:cTn>
                        </p:par>
                        <p:par>
                          <p:cTn id="58" fill="hold" nodeType="afterGroup">
                            <p:stCondLst>
                              <p:cond delay="1000"/>
                            </p:stCondLst>
                            <p:childTnLst>
                              <p:par>
                                <p:cTn id="59" presetID="1" presetClass="entr" presetSubtype="0" fill="hold" grpId="0" nodeType="afterEffect">
                                  <p:stCondLst>
                                    <p:cond delay="500"/>
                                  </p:stCondLst>
                                  <p:childTnLst>
                                    <p:set>
                                      <p:cBhvr>
                                        <p:cTn id="60" dur="1" fill="hold">
                                          <p:stCondLst>
                                            <p:cond delay="0"/>
                                          </p:stCondLst>
                                        </p:cTn>
                                        <p:tgtEl>
                                          <p:spTgt spid="368693"/>
                                        </p:tgtEl>
                                        <p:attrNameLst>
                                          <p:attrName>style.visibility</p:attrName>
                                        </p:attrNameLst>
                                      </p:cBhvr>
                                      <p:to>
                                        <p:strVal val="visible"/>
                                      </p:to>
                                    </p:set>
                                  </p:childTnLst>
                                </p:cTn>
                              </p:par>
                            </p:childTnLst>
                          </p:cTn>
                        </p:par>
                        <p:par>
                          <p:cTn id="61" fill="hold" nodeType="afterGroup">
                            <p:stCondLst>
                              <p:cond delay="1500"/>
                            </p:stCondLst>
                            <p:childTnLst>
                              <p:par>
                                <p:cTn id="62" presetID="1" presetClass="entr" presetSubtype="0" fill="hold" grpId="0" nodeType="afterEffect">
                                  <p:stCondLst>
                                    <p:cond delay="500"/>
                                  </p:stCondLst>
                                  <p:childTnLst>
                                    <p:set>
                                      <p:cBhvr>
                                        <p:cTn id="63" dur="1" fill="hold">
                                          <p:stCondLst>
                                            <p:cond delay="0"/>
                                          </p:stCondLst>
                                        </p:cTn>
                                        <p:tgtEl>
                                          <p:spTgt spid="368695"/>
                                        </p:tgtEl>
                                        <p:attrNameLst>
                                          <p:attrName>style.visibility</p:attrName>
                                        </p:attrNameLst>
                                      </p:cBhvr>
                                      <p:to>
                                        <p:strVal val="visible"/>
                                      </p:to>
                                    </p:set>
                                  </p:childTnLst>
                                </p:cTn>
                              </p:par>
                            </p:childTnLst>
                          </p:cTn>
                        </p:par>
                        <p:par>
                          <p:cTn id="64" fill="hold" nodeType="afterGroup">
                            <p:stCondLst>
                              <p:cond delay="2000"/>
                            </p:stCondLst>
                            <p:childTnLst>
                              <p:par>
                                <p:cTn id="65" presetID="1" presetClass="entr" presetSubtype="0" fill="hold" nodeType="afterEffect">
                                  <p:stCondLst>
                                    <p:cond delay="500"/>
                                  </p:stCondLst>
                                  <p:childTnLst>
                                    <p:set>
                                      <p:cBhvr>
                                        <p:cTn id="66" dur="1" fill="hold">
                                          <p:stCondLst>
                                            <p:cond delay="0"/>
                                          </p:stCondLst>
                                        </p:cTn>
                                        <p:tgtEl>
                                          <p:spTgt spid="89122"/>
                                        </p:tgtEl>
                                        <p:attrNameLst>
                                          <p:attrName>style.visibility</p:attrName>
                                        </p:attrNameLst>
                                      </p:cBhvr>
                                      <p:to>
                                        <p:strVal val="visible"/>
                                      </p:to>
                                    </p:set>
                                  </p:childTnLst>
                                </p:cTn>
                              </p:par>
                            </p:childTnLst>
                          </p:cTn>
                        </p:par>
                        <p:par>
                          <p:cTn id="67" fill="hold" nodeType="afterGroup">
                            <p:stCondLst>
                              <p:cond delay="2500"/>
                            </p:stCondLst>
                            <p:childTnLst>
                              <p:par>
                                <p:cTn id="68" presetID="1" presetClass="entr" presetSubtype="0" fill="hold" nodeType="afterEffect">
                                  <p:stCondLst>
                                    <p:cond delay="500"/>
                                  </p:stCondLst>
                                  <p:childTnLst>
                                    <p:set>
                                      <p:cBhvr>
                                        <p:cTn id="69" dur="1" fill="hold">
                                          <p:stCondLst>
                                            <p:cond delay="0"/>
                                          </p:stCondLst>
                                        </p:cTn>
                                        <p:tgtEl>
                                          <p:spTgt spid="368721"/>
                                        </p:tgtEl>
                                        <p:attrNameLst>
                                          <p:attrName>style.visibility</p:attrName>
                                        </p:attrNameLst>
                                      </p:cBhvr>
                                      <p:to>
                                        <p:strVal val="visible"/>
                                      </p:to>
                                    </p:set>
                                  </p:childTnLst>
                                </p:cTn>
                              </p:par>
                            </p:childTnLst>
                          </p:cTn>
                        </p:par>
                        <p:par>
                          <p:cTn id="70" fill="hold" nodeType="afterGroup">
                            <p:stCondLst>
                              <p:cond delay="3000"/>
                            </p:stCondLst>
                            <p:childTnLst>
                              <p:par>
                                <p:cTn id="71" presetID="1" presetClass="entr" presetSubtype="0" fill="hold" grpId="0" nodeType="afterEffect">
                                  <p:stCondLst>
                                    <p:cond delay="500"/>
                                  </p:stCondLst>
                                  <p:childTnLst>
                                    <p:set>
                                      <p:cBhvr>
                                        <p:cTn id="72" dur="1" fill="hold">
                                          <p:stCondLst>
                                            <p:cond delay="0"/>
                                          </p:stCondLst>
                                        </p:cTn>
                                        <p:tgtEl>
                                          <p:spTgt spid="89126"/>
                                        </p:tgtEl>
                                        <p:attrNameLst>
                                          <p:attrName>style.visibility</p:attrName>
                                        </p:attrNameLst>
                                      </p:cBhvr>
                                      <p:to>
                                        <p:strVal val="visible"/>
                                      </p:to>
                                    </p:set>
                                  </p:childTnLst>
                                </p:cTn>
                              </p:par>
                            </p:childTnLst>
                          </p:cTn>
                        </p:par>
                        <p:par>
                          <p:cTn id="73" fill="hold" nodeType="afterGroup">
                            <p:stCondLst>
                              <p:cond delay="3500"/>
                            </p:stCondLst>
                            <p:childTnLst>
                              <p:par>
                                <p:cTn id="74" presetID="1" presetClass="entr" presetSubtype="0" fill="hold" grpId="0" nodeType="afterEffect">
                                  <p:stCondLst>
                                    <p:cond delay="500"/>
                                  </p:stCondLst>
                                  <p:childTnLst>
                                    <p:set>
                                      <p:cBhvr>
                                        <p:cTn id="75" dur="1" fill="hold">
                                          <p:stCondLst>
                                            <p:cond delay="0"/>
                                          </p:stCondLst>
                                        </p:cTn>
                                        <p:tgtEl>
                                          <p:spTgt spid="81"/>
                                        </p:tgtEl>
                                        <p:attrNameLst>
                                          <p:attrName>style.visibility</p:attrName>
                                        </p:attrNameLst>
                                      </p:cBhvr>
                                      <p:to>
                                        <p:strVal val="visible"/>
                                      </p:to>
                                    </p:set>
                                  </p:childTnLst>
                                </p:cTn>
                              </p:par>
                            </p:childTnLst>
                          </p:cTn>
                        </p:par>
                        <p:par>
                          <p:cTn id="76" fill="hold" nodeType="afterGroup">
                            <p:stCondLst>
                              <p:cond delay="4000"/>
                            </p:stCondLst>
                            <p:childTnLst>
                              <p:par>
                                <p:cTn id="77" presetID="1" presetClass="entr" presetSubtype="0" fill="hold" grpId="0" nodeType="afterEffect">
                                  <p:stCondLst>
                                    <p:cond delay="500"/>
                                  </p:stCondLst>
                                  <p:childTnLst>
                                    <p:set>
                                      <p:cBhvr>
                                        <p:cTn id="78" dur="1" fill="hold">
                                          <p:stCondLst>
                                            <p:cond delay="0"/>
                                          </p:stCondLst>
                                        </p:cTn>
                                        <p:tgtEl>
                                          <p:spTgt spid="82"/>
                                        </p:tgtEl>
                                        <p:attrNameLst>
                                          <p:attrName>style.visibility</p:attrName>
                                        </p:attrNameLst>
                                      </p:cBhvr>
                                      <p:to>
                                        <p:strVal val="visible"/>
                                      </p:to>
                                    </p:set>
                                  </p:childTnLst>
                                </p:cTn>
                              </p:par>
                            </p:childTnLst>
                          </p:cTn>
                        </p:par>
                        <p:par>
                          <p:cTn id="79" fill="hold" nodeType="afterGroup">
                            <p:stCondLst>
                              <p:cond delay="4500"/>
                            </p:stCondLst>
                            <p:childTnLst>
                              <p:par>
                                <p:cTn id="80" presetID="1" presetClass="entr" presetSubtype="0" fill="hold" grpId="0" nodeType="afterEffect">
                                  <p:stCondLst>
                                    <p:cond delay="500"/>
                                  </p:stCondLst>
                                  <p:childTnLst>
                                    <p:set>
                                      <p:cBhvr>
                                        <p:cTn id="81" dur="1" fill="hold">
                                          <p:stCondLst>
                                            <p:cond delay="0"/>
                                          </p:stCondLst>
                                        </p:cTn>
                                        <p:tgtEl>
                                          <p:spTgt spid="89128"/>
                                        </p:tgtEl>
                                        <p:attrNameLst>
                                          <p:attrName>style.visibility</p:attrName>
                                        </p:attrNameLst>
                                      </p:cBhvr>
                                      <p:to>
                                        <p:strVal val="visible"/>
                                      </p:to>
                                    </p:set>
                                  </p:childTnLst>
                                </p:cTn>
                              </p:par>
                            </p:childTnLst>
                          </p:cTn>
                        </p:par>
                        <p:par>
                          <p:cTn id="82" fill="hold" nodeType="afterGroup">
                            <p:stCondLst>
                              <p:cond delay="5000"/>
                            </p:stCondLst>
                            <p:childTnLst>
                              <p:par>
                                <p:cTn id="83" presetID="1" presetClass="entr" presetSubtype="0" fill="hold" nodeType="afterEffect">
                                  <p:stCondLst>
                                    <p:cond delay="500"/>
                                  </p:stCondLst>
                                  <p:childTnLst>
                                    <p:set>
                                      <p:cBhvr>
                                        <p:cTn id="84" dur="1" fill="hold">
                                          <p:stCondLst>
                                            <p:cond delay="0"/>
                                          </p:stCondLst>
                                        </p:cTn>
                                        <p:tgtEl>
                                          <p:spTgt spid="83"/>
                                        </p:tgtEl>
                                        <p:attrNameLst>
                                          <p:attrName>style.visibility</p:attrName>
                                        </p:attrNameLst>
                                      </p:cBhvr>
                                      <p:to>
                                        <p:strVal val="visible"/>
                                      </p:to>
                                    </p:set>
                                  </p:childTnLst>
                                </p:cTn>
                              </p:par>
                            </p:childTnLst>
                          </p:cTn>
                        </p:par>
                        <p:par>
                          <p:cTn id="85" fill="hold" nodeType="afterGroup">
                            <p:stCondLst>
                              <p:cond delay="5500"/>
                            </p:stCondLst>
                            <p:childTnLst>
                              <p:par>
                                <p:cTn id="86" presetID="1" presetClass="entr" presetSubtype="0" fill="hold" grpId="0" nodeType="afterEffect">
                                  <p:stCondLst>
                                    <p:cond delay="1000"/>
                                  </p:stCondLst>
                                  <p:childTnLst>
                                    <p:set>
                                      <p:cBhvr>
                                        <p:cTn id="87" dur="1" fill="hold">
                                          <p:stCondLst>
                                            <p:cond delay="0"/>
                                          </p:stCondLst>
                                        </p:cTn>
                                        <p:tgtEl>
                                          <p:spTgt spid="89121"/>
                                        </p:tgtEl>
                                        <p:attrNameLst>
                                          <p:attrName>style.visibility</p:attrName>
                                        </p:attrNameLst>
                                      </p:cBhvr>
                                      <p:to>
                                        <p:strVal val="visible"/>
                                      </p:to>
                                    </p:set>
                                  </p:childTnLst>
                                </p:cTn>
                              </p:par>
                            </p:childTnLst>
                          </p:cTn>
                        </p:par>
                        <p:par>
                          <p:cTn id="88" fill="hold" nodeType="afterGroup">
                            <p:stCondLst>
                              <p:cond delay="6500"/>
                            </p:stCondLst>
                            <p:childTnLst>
                              <p:par>
                                <p:cTn id="89" presetID="1" presetClass="entr" presetSubtype="0" fill="hold" nodeType="afterEffect">
                                  <p:stCondLst>
                                    <p:cond delay="1000"/>
                                  </p:stCondLst>
                                  <p:childTnLst>
                                    <p:set>
                                      <p:cBhvr>
                                        <p:cTn id="90" dur="1" fill="hold">
                                          <p:stCondLst>
                                            <p:cond delay="0"/>
                                          </p:stCondLst>
                                        </p:cTn>
                                        <p:tgtEl>
                                          <p:spTgt spid="3687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8" grpId="0"/>
      <p:bldP spid="368651" grpId="0"/>
      <p:bldP spid="368652" grpId="0"/>
      <p:bldP spid="368654" grpId="0"/>
      <p:bldP spid="368655" grpId="0"/>
      <p:bldP spid="368657" grpId="0"/>
      <p:bldP spid="89100" grpId="0"/>
      <p:bldP spid="368649" grpId="0"/>
      <p:bldP spid="368690" grpId="0"/>
      <p:bldP spid="368693" grpId="0"/>
      <p:bldP spid="368695" grpId="0"/>
      <p:bldP spid="89113" grpId="0"/>
      <p:bldP spid="368698" grpId="0"/>
      <p:bldP spid="89121" grpId="0"/>
      <p:bldP spid="81" grpId="0"/>
      <p:bldP spid="82" grpId="0"/>
      <p:bldP spid="89126" grpId="0" animBg="1"/>
      <p:bldP spid="89127" grpId="0" animBg="1"/>
      <p:bldP spid="89128"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95">
            <a:extLst>
              <a:ext uri="{FF2B5EF4-FFF2-40B4-BE49-F238E27FC236}">
                <a16:creationId xmlns:a16="http://schemas.microsoft.com/office/drawing/2014/main" id="{BE6215DF-0AB1-D64F-84E6-DF4B19FBF17D}"/>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rdt2.1: need seq #!</a:t>
            </a:r>
          </a:p>
        </p:txBody>
      </p:sp>
      <p:sp>
        <p:nvSpPr>
          <p:cNvPr id="103427" name="Text Box 46">
            <a:extLst>
              <a:ext uri="{FF2B5EF4-FFF2-40B4-BE49-F238E27FC236}">
                <a16:creationId xmlns:a16="http://schemas.microsoft.com/office/drawing/2014/main" id="{83213C95-B62B-294F-854D-AC610AECD29A}"/>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3428" name="Text Box 47">
            <a:extLst>
              <a:ext uri="{FF2B5EF4-FFF2-40B4-BE49-F238E27FC236}">
                <a16:creationId xmlns:a16="http://schemas.microsoft.com/office/drawing/2014/main" id="{F8B73AE8-8029-DD48-B9DC-21608942BB92}"/>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29621EDE-AAE6-3E43-ABEB-6E9DEA6ACA31}"/>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A5B89F44-0BAD-5C40-96E9-40D47BF68E84}"/>
              </a:ext>
            </a:extLst>
          </p:cNvPr>
          <p:cNvSpPr txBox="1">
            <a:spLocks noChangeArrowheads="1"/>
          </p:cNvSpPr>
          <p:nvPr/>
        </p:nvSpPr>
        <p:spPr bwMode="auto">
          <a:xfrm>
            <a:off x="8899526" y="5051425"/>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368690" name="Text Box 50">
            <a:extLst>
              <a:ext uri="{FF2B5EF4-FFF2-40B4-BE49-F238E27FC236}">
                <a16:creationId xmlns:a16="http://schemas.microsoft.com/office/drawing/2014/main" id="{3C1C7F1F-3536-3E4C-8ED0-28B3EC3A69E9}"/>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1" name="Text Box 51">
            <a:extLst>
              <a:ext uri="{FF2B5EF4-FFF2-40B4-BE49-F238E27FC236}">
                <a16:creationId xmlns:a16="http://schemas.microsoft.com/office/drawing/2014/main" id="{8E8CCC25-38AA-C546-84E6-652C15135187}"/>
              </a:ext>
            </a:extLst>
          </p:cNvPr>
          <p:cNvSpPr txBox="1">
            <a:spLocks noChangeArrowheads="1"/>
          </p:cNvSpPr>
          <p:nvPr/>
        </p:nvSpPr>
        <p:spPr bwMode="auto">
          <a:xfrm>
            <a:off x="8955088" y="4478339"/>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2" name="Text Box 52">
            <a:extLst>
              <a:ext uri="{FF2B5EF4-FFF2-40B4-BE49-F238E27FC236}">
                <a16:creationId xmlns:a16="http://schemas.microsoft.com/office/drawing/2014/main" id="{3E45BFA4-DDCF-8C4C-A51D-F25CB982E4F6}"/>
              </a:ext>
            </a:extLst>
          </p:cNvPr>
          <p:cNvSpPr txBox="1">
            <a:spLocks noChangeArrowheads="1"/>
          </p:cNvSpPr>
          <p:nvPr/>
        </p:nvSpPr>
        <p:spPr bwMode="auto">
          <a:xfrm>
            <a:off x="8926513" y="528955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BF7B55AC-9106-EE49-B89A-41E95214AC55}"/>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4" name="Text Box 54">
            <a:extLst>
              <a:ext uri="{FF2B5EF4-FFF2-40B4-BE49-F238E27FC236}">
                <a16:creationId xmlns:a16="http://schemas.microsoft.com/office/drawing/2014/main" id="{0954294A-D74E-6841-BA0B-A2E7DCC13D50}"/>
              </a:ext>
            </a:extLst>
          </p:cNvPr>
          <p:cNvSpPr txBox="1">
            <a:spLocks noChangeArrowheads="1"/>
          </p:cNvSpPr>
          <p:nvPr/>
        </p:nvSpPr>
        <p:spPr bwMode="auto">
          <a:xfrm>
            <a:off x="6221414" y="48815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368695" name="Text Box 55">
            <a:extLst>
              <a:ext uri="{FF2B5EF4-FFF2-40B4-BE49-F238E27FC236}">
                <a16:creationId xmlns:a16="http://schemas.microsoft.com/office/drawing/2014/main" id="{9E877FF3-F771-F447-AD76-4878BC8D4A0E}"/>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9F8E6C8B-2060-F147-B091-EA7F7EC3E3BE}"/>
              </a:ext>
            </a:extLst>
          </p:cNvPr>
          <p:cNvSpPr txBox="1">
            <a:spLocks noChangeArrowheads="1"/>
          </p:cNvSpPr>
          <p:nvPr/>
        </p:nvSpPr>
        <p:spPr bwMode="auto">
          <a:xfrm>
            <a:off x="6430963" y="4641850"/>
            <a:ext cx="901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91150" name="Text Box 57">
            <a:extLst>
              <a:ext uri="{FF2B5EF4-FFF2-40B4-BE49-F238E27FC236}">
                <a16:creationId xmlns:a16="http://schemas.microsoft.com/office/drawing/2014/main" id="{7527C6B8-09D3-FD48-AD14-DB27CA6854A3}"/>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B0A322B1-24D4-DC48-BFCD-1079023AC5F8}"/>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41DF49F4-851E-EA44-A51C-1F0283068A0D}"/>
              </a:ext>
            </a:extLst>
          </p:cNvPr>
          <p:cNvGrpSpPr>
            <a:grpSpLocks/>
          </p:cNvGrpSpPr>
          <p:nvPr/>
        </p:nvGrpSpPr>
        <p:grpSpPr bwMode="auto">
          <a:xfrm>
            <a:off x="7431088" y="1836738"/>
            <a:ext cx="1471612" cy="512762"/>
            <a:chOff x="850" y="1159"/>
            <a:chExt cx="927" cy="323"/>
          </a:xfrm>
        </p:grpSpPr>
        <p:sp>
          <p:nvSpPr>
            <p:cNvPr id="103511" name="Line 60">
              <a:extLst>
                <a:ext uri="{FF2B5EF4-FFF2-40B4-BE49-F238E27FC236}">
                  <a16:creationId xmlns:a16="http://schemas.microsoft.com/office/drawing/2014/main" id="{5A388D29-7EFA-164A-8242-C7215A8E9E25}"/>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12" name="Text Box 61">
              <a:extLst>
                <a:ext uri="{FF2B5EF4-FFF2-40B4-BE49-F238E27FC236}">
                  <a16:creationId xmlns:a16="http://schemas.microsoft.com/office/drawing/2014/main" id="{42636A60-FB94-304B-BED4-8C0790C3D343}"/>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70B38673-7DD0-7F49-8D41-44EDDCDF07FF}"/>
              </a:ext>
            </a:extLst>
          </p:cNvPr>
          <p:cNvGrpSpPr>
            <a:grpSpLocks/>
          </p:cNvGrpSpPr>
          <p:nvPr/>
        </p:nvGrpSpPr>
        <p:grpSpPr bwMode="auto">
          <a:xfrm>
            <a:off x="7424738" y="4851401"/>
            <a:ext cx="1471612" cy="487363"/>
            <a:chOff x="846" y="2253"/>
            <a:chExt cx="927" cy="307"/>
          </a:xfrm>
        </p:grpSpPr>
        <p:sp>
          <p:nvSpPr>
            <p:cNvPr id="103509" name="Line 63">
              <a:extLst>
                <a:ext uri="{FF2B5EF4-FFF2-40B4-BE49-F238E27FC236}">
                  <a16:creationId xmlns:a16="http://schemas.microsoft.com/office/drawing/2014/main" id="{65C7820C-44D4-C240-A02D-14CB3051EB5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10" name="Text Box 64">
              <a:extLst>
                <a:ext uri="{FF2B5EF4-FFF2-40B4-BE49-F238E27FC236}">
                  <a16:creationId xmlns:a16="http://schemas.microsoft.com/office/drawing/2014/main" id="{53573443-EFB5-624E-9144-658871AA50FA}"/>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368708" name="Group 68">
            <a:extLst>
              <a:ext uri="{FF2B5EF4-FFF2-40B4-BE49-F238E27FC236}">
                <a16:creationId xmlns:a16="http://schemas.microsoft.com/office/drawing/2014/main" id="{88550055-BE0A-C343-9EB6-AD0ED7EF5D0C}"/>
              </a:ext>
            </a:extLst>
          </p:cNvPr>
          <p:cNvGrpSpPr>
            <a:grpSpLocks/>
          </p:cNvGrpSpPr>
          <p:nvPr/>
        </p:nvGrpSpPr>
        <p:grpSpPr bwMode="auto">
          <a:xfrm>
            <a:off x="7424738" y="4454525"/>
            <a:ext cx="1471612" cy="471488"/>
            <a:chOff x="846" y="2003"/>
            <a:chExt cx="927" cy="297"/>
          </a:xfrm>
        </p:grpSpPr>
        <p:sp>
          <p:nvSpPr>
            <p:cNvPr id="103507" name="Line 69">
              <a:extLst>
                <a:ext uri="{FF2B5EF4-FFF2-40B4-BE49-F238E27FC236}">
                  <a16:creationId xmlns:a16="http://schemas.microsoft.com/office/drawing/2014/main" id="{8DB1DE3D-9089-9648-BE0A-79CDF937206A}"/>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8" name="Text Box 70">
              <a:extLst>
                <a:ext uri="{FF2B5EF4-FFF2-40B4-BE49-F238E27FC236}">
                  <a16:creationId xmlns:a16="http://schemas.microsoft.com/office/drawing/2014/main" id="{90C4A385-2655-AC4D-BB13-3281A8399FD6}"/>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1" name="Group 71">
            <a:extLst>
              <a:ext uri="{FF2B5EF4-FFF2-40B4-BE49-F238E27FC236}">
                <a16:creationId xmlns:a16="http://schemas.microsoft.com/office/drawing/2014/main" id="{D2EDAB32-0DBF-E144-81B8-5E3367710862}"/>
              </a:ext>
            </a:extLst>
          </p:cNvPr>
          <p:cNvGrpSpPr>
            <a:grpSpLocks/>
          </p:cNvGrpSpPr>
          <p:nvPr/>
        </p:nvGrpSpPr>
        <p:grpSpPr bwMode="auto">
          <a:xfrm>
            <a:off x="7416801" y="2336801"/>
            <a:ext cx="1471613" cy="455613"/>
            <a:chOff x="841" y="1474"/>
            <a:chExt cx="927" cy="287"/>
          </a:xfrm>
        </p:grpSpPr>
        <p:sp>
          <p:nvSpPr>
            <p:cNvPr id="103505" name="Line 72">
              <a:extLst>
                <a:ext uri="{FF2B5EF4-FFF2-40B4-BE49-F238E27FC236}">
                  <a16:creationId xmlns:a16="http://schemas.microsoft.com/office/drawing/2014/main" id="{4A8CC7D8-C131-7A47-B0D5-73E4E79FF925}"/>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6" name="Text Box 73">
              <a:extLst>
                <a:ext uri="{FF2B5EF4-FFF2-40B4-BE49-F238E27FC236}">
                  <a16:creationId xmlns:a16="http://schemas.microsoft.com/office/drawing/2014/main" id="{90B7127C-2BB9-DA4C-AF82-1DBF8DAA06BF}"/>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4" name="Group 74">
            <a:extLst>
              <a:ext uri="{FF2B5EF4-FFF2-40B4-BE49-F238E27FC236}">
                <a16:creationId xmlns:a16="http://schemas.microsoft.com/office/drawing/2014/main" id="{D702BC20-95C9-2C43-8C76-E280509957BF}"/>
              </a:ext>
            </a:extLst>
          </p:cNvPr>
          <p:cNvGrpSpPr>
            <a:grpSpLocks/>
          </p:cNvGrpSpPr>
          <p:nvPr/>
        </p:nvGrpSpPr>
        <p:grpSpPr bwMode="auto">
          <a:xfrm>
            <a:off x="7410451" y="5302251"/>
            <a:ext cx="1471613" cy="466725"/>
            <a:chOff x="837" y="2537"/>
            <a:chExt cx="927" cy="294"/>
          </a:xfrm>
        </p:grpSpPr>
        <p:sp>
          <p:nvSpPr>
            <p:cNvPr id="103503" name="Line 75">
              <a:extLst>
                <a:ext uri="{FF2B5EF4-FFF2-40B4-BE49-F238E27FC236}">
                  <a16:creationId xmlns:a16="http://schemas.microsoft.com/office/drawing/2014/main" id="{BEC9237E-2105-8145-9673-8BB656C6ECDF}"/>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4" name="Text Box 76">
              <a:extLst>
                <a:ext uri="{FF2B5EF4-FFF2-40B4-BE49-F238E27FC236}">
                  <a16:creationId xmlns:a16="http://schemas.microsoft.com/office/drawing/2014/main" id="{41067023-FA63-9D4C-A042-494175288E5B}"/>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sp>
        <p:nvSpPr>
          <p:cNvPr id="103445" name="Text Box 78">
            <a:extLst>
              <a:ext uri="{FF2B5EF4-FFF2-40B4-BE49-F238E27FC236}">
                <a16:creationId xmlns:a16="http://schemas.microsoft.com/office/drawing/2014/main" id="{1A588E6E-87A3-8C45-B433-AD33C3AEFD46}"/>
              </a:ext>
            </a:extLst>
          </p:cNvPr>
          <p:cNvSpPr txBox="1">
            <a:spLocks noChangeArrowheads="1"/>
          </p:cNvSpPr>
          <p:nvPr/>
        </p:nvSpPr>
        <p:spPr bwMode="auto">
          <a:xfrm>
            <a:off x="7234239" y="6019800"/>
            <a:ext cx="2211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Corrupted NACK</a:t>
            </a:r>
          </a:p>
        </p:txBody>
      </p:sp>
      <p:sp>
        <p:nvSpPr>
          <p:cNvPr id="91217" name="Text Box 67">
            <a:extLst>
              <a:ext uri="{FF2B5EF4-FFF2-40B4-BE49-F238E27FC236}">
                <a16:creationId xmlns:a16="http://schemas.microsoft.com/office/drawing/2014/main" id="{89B29582-C4AF-EF45-A5DC-DB09F076B7A7}"/>
              </a:ext>
            </a:extLst>
          </p:cNvPr>
          <p:cNvSpPr txBox="1">
            <a:spLocks noChangeArrowheads="1"/>
          </p:cNvSpPr>
          <p:nvPr/>
        </p:nvSpPr>
        <p:spPr bwMode="auto">
          <a:xfrm>
            <a:off x="7931151" y="2940050"/>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nvGrpSpPr>
          <p:cNvPr id="368728" name="Group 88">
            <a:extLst>
              <a:ext uri="{FF2B5EF4-FFF2-40B4-BE49-F238E27FC236}">
                <a16:creationId xmlns:a16="http://schemas.microsoft.com/office/drawing/2014/main" id="{14B0BD2E-55B9-4740-B05D-C3D2F5521104}"/>
              </a:ext>
            </a:extLst>
          </p:cNvPr>
          <p:cNvGrpSpPr>
            <a:grpSpLocks/>
          </p:cNvGrpSpPr>
          <p:nvPr/>
        </p:nvGrpSpPr>
        <p:grpSpPr bwMode="auto">
          <a:xfrm>
            <a:off x="7448551" y="4003676"/>
            <a:ext cx="1471613" cy="504825"/>
            <a:chOff x="855" y="1710"/>
            <a:chExt cx="927" cy="318"/>
          </a:xfrm>
        </p:grpSpPr>
        <p:sp>
          <p:nvSpPr>
            <p:cNvPr id="103501" name="Line 89">
              <a:extLst>
                <a:ext uri="{FF2B5EF4-FFF2-40B4-BE49-F238E27FC236}">
                  <a16:creationId xmlns:a16="http://schemas.microsoft.com/office/drawing/2014/main" id="{64DFA4B3-2594-D24F-84F3-C70C2D702DE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2" name="Text Box 90">
              <a:extLst>
                <a:ext uri="{FF2B5EF4-FFF2-40B4-BE49-F238E27FC236}">
                  <a16:creationId xmlns:a16="http://schemas.microsoft.com/office/drawing/2014/main" id="{FA857F20-2407-1F42-A7E0-93068D7A0EDC}"/>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91161" name="Text Box 91">
            <a:extLst>
              <a:ext uri="{FF2B5EF4-FFF2-40B4-BE49-F238E27FC236}">
                <a16:creationId xmlns:a16="http://schemas.microsoft.com/office/drawing/2014/main" id="{C223D8BA-388C-BC40-81D5-675F5A378440}"/>
              </a:ext>
            </a:extLst>
          </p:cNvPr>
          <p:cNvSpPr txBox="1">
            <a:spLocks noChangeArrowheads="1"/>
          </p:cNvSpPr>
          <p:nvPr/>
        </p:nvSpPr>
        <p:spPr bwMode="auto">
          <a:xfrm>
            <a:off x="6026150" y="3840164"/>
            <a:ext cx="1397000"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garbled</a:t>
            </a:r>
            <a:r>
              <a:rPr lang="en-US" altLang="en-US" sz="1800">
                <a:latin typeface="Tahoma" panose="020B0604030504040204" pitchFamily="34" charset="0"/>
              </a:rPr>
              <a:t> </a:t>
            </a:r>
          </a:p>
        </p:txBody>
      </p:sp>
      <p:sp>
        <p:nvSpPr>
          <p:cNvPr id="91162" name="Line 60">
            <a:extLst>
              <a:ext uri="{FF2B5EF4-FFF2-40B4-BE49-F238E27FC236}">
                <a16:creationId xmlns:a16="http://schemas.microsoft.com/office/drawing/2014/main" id="{5AF36871-E1F4-F549-94DF-BAF9CA01B143}"/>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27815E96-9804-D34E-8217-255079A216BC}"/>
              </a:ext>
            </a:extLst>
          </p:cNvPr>
          <p:cNvSpPr txBox="1">
            <a:spLocks noChangeArrowheads="1"/>
          </p:cNvSpPr>
          <p:nvPr/>
        </p:nvSpPr>
        <p:spPr bwMode="auto">
          <a:xfrm>
            <a:off x="8778875" y="3113088"/>
            <a:ext cx="20320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t>
            </a:r>
            <a:r>
              <a:rPr lang="en-US" altLang="en-US" sz="1800" b="1" u="sng">
                <a:latin typeface="Tahoma" panose="020B0604030504040204" pitchFamily="34" charset="0"/>
              </a:rPr>
              <a:t>garbled</a:t>
            </a:r>
            <a:r>
              <a:rPr lang="en-US" altLang="en-US" sz="1800">
                <a:latin typeface="Tahoma" panose="020B0604030504040204" pitchFamily="34" charset="0"/>
              </a:rPr>
              <a:t> pkt1</a:t>
            </a:r>
          </a:p>
          <a:p>
            <a:pPr algn="ctr">
              <a:lnSpc>
                <a:spcPct val="100000"/>
              </a:lnSpc>
              <a:spcBef>
                <a:spcPct val="0"/>
              </a:spcBef>
              <a:buClrTx/>
              <a:buSzTx/>
              <a:buFontTx/>
              <a:buNone/>
            </a:pPr>
            <a:r>
              <a:rPr lang="en-US" altLang="en-US" sz="1800" u="sng">
                <a:latin typeface="Tahoma" panose="020B0604030504040204" pitchFamily="34" charset="0"/>
              </a:rPr>
              <a:t>drop pkt 1</a:t>
            </a:r>
          </a:p>
        </p:txBody>
      </p:sp>
      <p:sp>
        <p:nvSpPr>
          <p:cNvPr id="82" name="Text Box 51">
            <a:extLst>
              <a:ext uri="{FF2B5EF4-FFF2-40B4-BE49-F238E27FC236}">
                <a16:creationId xmlns:a16="http://schemas.microsoft.com/office/drawing/2014/main" id="{C68C12DC-4207-1B4F-A871-4A9BA915D0E1}"/>
              </a:ext>
            </a:extLst>
          </p:cNvPr>
          <p:cNvSpPr txBox="1">
            <a:spLocks noChangeArrowheads="1"/>
          </p:cNvSpPr>
          <p:nvPr/>
        </p:nvSpPr>
        <p:spPr bwMode="auto">
          <a:xfrm>
            <a:off x="8836025" y="3730625"/>
            <a:ext cx="130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D022BAA1-BA7F-2843-8EB8-241E13AB608C}"/>
              </a:ext>
            </a:extLst>
          </p:cNvPr>
          <p:cNvGrpSpPr>
            <a:grpSpLocks/>
          </p:cNvGrpSpPr>
          <p:nvPr/>
        </p:nvGrpSpPr>
        <p:grpSpPr bwMode="auto">
          <a:xfrm>
            <a:off x="7439026" y="3606801"/>
            <a:ext cx="1471613" cy="455613"/>
            <a:chOff x="841" y="1474"/>
            <a:chExt cx="927" cy="287"/>
          </a:xfrm>
        </p:grpSpPr>
        <p:sp>
          <p:nvSpPr>
            <p:cNvPr id="103499" name="Line 72">
              <a:extLst>
                <a:ext uri="{FF2B5EF4-FFF2-40B4-BE49-F238E27FC236}">
                  <a16:creationId xmlns:a16="http://schemas.microsoft.com/office/drawing/2014/main" id="{630CA26B-A72D-E440-9D5B-B5D340D3EBC2}"/>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0" name="Text Box 73">
              <a:extLst>
                <a:ext uri="{FF2B5EF4-FFF2-40B4-BE49-F238E27FC236}">
                  <a16:creationId xmlns:a16="http://schemas.microsoft.com/office/drawing/2014/main" id="{91650370-5802-084D-AC1C-7664CA1ABF71}"/>
                </a:ext>
              </a:extLst>
            </p:cNvPr>
            <p:cNvSpPr txBox="1">
              <a:spLocks noChangeArrowheads="1"/>
            </p:cNvSpPr>
            <p:nvPr/>
          </p:nvSpPr>
          <p:spPr bwMode="auto">
            <a:xfrm>
              <a:off x="988"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91166" name="AutoShape 205">
            <a:extLst>
              <a:ext uri="{FF2B5EF4-FFF2-40B4-BE49-F238E27FC236}">
                <a16:creationId xmlns:a16="http://schemas.microsoft.com/office/drawing/2014/main" id="{FE3E869B-F8C5-BA4D-B646-B417CAFDB540}"/>
              </a:ext>
            </a:extLst>
          </p:cNvPr>
          <p:cNvSpPr>
            <a:spLocks noChangeArrowheads="1"/>
          </p:cNvSpPr>
          <p:nvPr/>
        </p:nvSpPr>
        <p:spPr bwMode="auto">
          <a:xfrm rot="10800000">
            <a:off x="8274051" y="3171826"/>
            <a:ext cx="473075" cy="1254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03454" name="Text Box 5">
            <a:extLst>
              <a:ext uri="{FF2B5EF4-FFF2-40B4-BE49-F238E27FC236}">
                <a16:creationId xmlns:a16="http://schemas.microsoft.com/office/drawing/2014/main" id="{6A16E753-77A6-C94E-A7CE-3F186710A67A}"/>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3455" name="Text Box 6">
            <a:extLst>
              <a:ext uri="{FF2B5EF4-FFF2-40B4-BE49-F238E27FC236}">
                <a16:creationId xmlns:a16="http://schemas.microsoft.com/office/drawing/2014/main" id="{EE5F5DEF-1F4F-4C42-900C-E4CD2C83366E}"/>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89" name="Text Box 8">
            <a:extLst>
              <a:ext uri="{FF2B5EF4-FFF2-40B4-BE49-F238E27FC236}">
                <a16:creationId xmlns:a16="http://schemas.microsoft.com/office/drawing/2014/main" id="{F07EDA30-FE00-4B47-BCB7-87746B405F5D}"/>
              </a:ext>
            </a:extLst>
          </p:cNvPr>
          <p:cNvSpPr txBox="1">
            <a:spLocks noChangeArrowheads="1"/>
          </p:cNvSpPr>
          <p:nvPr/>
        </p:nvSpPr>
        <p:spPr bwMode="auto">
          <a:xfrm>
            <a:off x="4338639" y="28908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90" name="Text Box 11">
            <a:extLst>
              <a:ext uri="{FF2B5EF4-FFF2-40B4-BE49-F238E27FC236}">
                <a16:creationId xmlns:a16="http://schemas.microsoft.com/office/drawing/2014/main" id="{8CDA2D70-5535-5E44-A050-BD93DB498A60}"/>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91" name="Text Box 12">
            <a:extLst>
              <a:ext uri="{FF2B5EF4-FFF2-40B4-BE49-F238E27FC236}">
                <a16:creationId xmlns:a16="http://schemas.microsoft.com/office/drawing/2014/main" id="{62F04FD2-99A3-194E-B6ED-1166C0103ACC}"/>
              </a:ext>
            </a:extLst>
          </p:cNvPr>
          <p:cNvSpPr txBox="1">
            <a:spLocks noChangeArrowheads="1"/>
          </p:cNvSpPr>
          <p:nvPr/>
        </p:nvSpPr>
        <p:spPr bwMode="auto">
          <a:xfrm>
            <a:off x="4338638" y="31162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92" name="Text Box 14">
            <a:extLst>
              <a:ext uri="{FF2B5EF4-FFF2-40B4-BE49-F238E27FC236}">
                <a16:creationId xmlns:a16="http://schemas.microsoft.com/office/drawing/2014/main" id="{AB87AD75-2A92-8443-99FF-51CA4995C905}"/>
              </a:ext>
            </a:extLst>
          </p:cNvPr>
          <p:cNvSpPr txBox="1">
            <a:spLocks noChangeArrowheads="1"/>
          </p:cNvSpPr>
          <p:nvPr/>
        </p:nvSpPr>
        <p:spPr bwMode="auto">
          <a:xfrm>
            <a:off x="1884363" y="2513014"/>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94" name="Text Box 17">
            <a:extLst>
              <a:ext uri="{FF2B5EF4-FFF2-40B4-BE49-F238E27FC236}">
                <a16:creationId xmlns:a16="http://schemas.microsoft.com/office/drawing/2014/main" id="{2B5D6753-A015-BB43-A464-0BB72509A596}"/>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91174" name="Text Box 7">
            <a:extLst>
              <a:ext uri="{FF2B5EF4-FFF2-40B4-BE49-F238E27FC236}">
                <a16:creationId xmlns:a16="http://schemas.microsoft.com/office/drawing/2014/main" id="{79B1F7CB-5512-F541-92CF-B00C92986DE3}"/>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97" name="Text Box 9">
            <a:extLst>
              <a:ext uri="{FF2B5EF4-FFF2-40B4-BE49-F238E27FC236}">
                <a16:creationId xmlns:a16="http://schemas.microsoft.com/office/drawing/2014/main" id="{163E2D42-C568-7347-B1D0-11E6DFF79F37}"/>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98" name="Group 37">
            <a:extLst>
              <a:ext uri="{FF2B5EF4-FFF2-40B4-BE49-F238E27FC236}">
                <a16:creationId xmlns:a16="http://schemas.microsoft.com/office/drawing/2014/main" id="{A9971217-43BF-7540-84BA-4BD46AF587F2}"/>
              </a:ext>
            </a:extLst>
          </p:cNvPr>
          <p:cNvGrpSpPr>
            <a:grpSpLocks/>
          </p:cNvGrpSpPr>
          <p:nvPr/>
        </p:nvGrpSpPr>
        <p:grpSpPr bwMode="auto">
          <a:xfrm>
            <a:off x="2873376" y="1839913"/>
            <a:ext cx="1471613" cy="512762"/>
            <a:chOff x="850" y="1159"/>
            <a:chExt cx="927" cy="323"/>
          </a:xfrm>
        </p:grpSpPr>
        <p:sp>
          <p:nvSpPr>
            <p:cNvPr id="103497" name="Line 19">
              <a:extLst>
                <a:ext uri="{FF2B5EF4-FFF2-40B4-BE49-F238E27FC236}">
                  <a16:creationId xmlns:a16="http://schemas.microsoft.com/office/drawing/2014/main" id="{ADCE1844-BFC4-5343-A28B-E561C622EEB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8" name="Text Box 28">
              <a:extLst>
                <a:ext uri="{FF2B5EF4-FFF2-40B4-BE49-F238E27FC236}">
                  <a16:creationId xmlns:a16="http://schemas.microsoft.com/office/drawing/2014/main" id="{006836E3-FB13-A442-8B18-444792E77025}"/>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104" name="Group 39">
            <a:extLst>
              <a:ext uri="{FF2B5EF4-FFF2-40B4-BE49-F238E27FC236}">
                <a16:creationId xmlns:a16="http://schemas.microsoft.com/office/drawing/2014/main" id="{1DCC6E9C-BF4D-2344-8D18-D24B4073E139}"/>
              </a:ext>
            </a:extLst>
          </p:cNvPr>
          <p:cNvGrpSpPr>
            <a:grpSpLocks/>
          </p:cNvGrpSpPr>
          <p:nvPr/>
        </p:nvGrpSpPr>
        <p:grpSpPr bwMode="auto">
          <a:xfrm>
            <a:off x="2881313" y="2714626"/>
            <a:ext cx="1471612" cy="504825"/>
            <a:chOff x="855" y="1710"/>
            <a:chExt cx="927" cy="318"/>
          </a:xfrm>
        </p:grpSpPr>
        <p:sp>
          <p:nvSpPr>
            <p:cNvPr id="103495" name="Line 23">
              <a:extLst>
                <a:ext uri="{FF2B5EF4-FFF2-40B4-BE49-F238E27FC236}">
                  <a16:creationId xmlns:a16="http://schemas.microsoft.com/office/drawing/2014/main" id="{FBAD810A-60D3-3B4B-9519-085720E4678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6" name="Text Box 30">
              <a:extLst>
                <a:ext uri="{FF2B5EF4-FFF2-40B4-BE49-F238E27FC236}">
                  <a16:creationId xmlns:a16="http://schemas.microsoft.com/office/drawing/2014/main" id="{1DAEEBC5-9838-6649-B5C7-AA9DAE54623E}"/>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107" name="Group 40">
            <a:extLst>
              <a:ext uri="{FF2B5EF4-FFF2-40B4-BE49-F238E27FC236}">
                <a16:creationId xmlns:a16="http://schemas.microsoft.com/office/drawing/2014/main" id="{96D1B33F-0DDC-C944-964B-512407051D98}"/>
              </a:ext>
            </a:extLst>
          </p:cNvPr>
          <p:cNvGrpSpPr>
            <a:grpSpLocks/>
          </p:cNvGrpSpPr>
          <p:nvPr/>
        </p:nvGrpSpPr>
        <p:grpSpPr bwMode="auto">
          <a:xfrm>
            <a:off x="2867026" y="3194050"/>
            <a:ext cx="1471613" cy="457200"/>
            <a:chOff x="846" y="2012"/>
            <a:chExt cx="927" cy="288"/>
          </a:xfrm>
        </p:grpSpPr>
        <p:sp>
          <p:nvSpPr>
            <p:cNvPr id="103493" name="Line 26">
              <a:extLst>
                <a:ext uri="{FF2B5EF4-FFF2-40B4-BE49-F238E27FC236}">
                  <a16:creationId xmlns:a16="http://schemas.microsoft.com/office/drawing/2014/main" id="{A3E4B7EE-FC50-9F47-B7DD-241E205C5C3D}"/>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4" name="Text Box 31">
              <a:extLst>
                <a:ext uri="{FF2B5EF4-FFF2-40B4-BE49-F238E27FC236}">
                  <a16:creationId xmlns:a16="http://schemas.microsoft.com/office/drawing/2014/main" id="{2D8A6B59-1CA9-274E-8A38-ADF4A5714BDC}"/>
                </a:ext>
              </a:extLst>
            </p:cNvPr>
            <p:cNvSpPr txBox="1">
              <a:spLocks noChangeArrowheads="1"/>
            </p:cNvSpPr>
            <p:nvPr/>
          </p:nvSpPr>
          <p:spPr bwMode="auto">
            <a:xfrm>
              <a:off x="1063" y="2012"/>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110" name="Group 38">
            <a:extLst>
              <a:ext uri="{FF2B5EF4-FFF2-40B4-BE49-F238E27FC236}">
                <a16:creationId xmlns:a16="http://schemas.microsoft.com/office/drawing/2014/main" id="{5E773E59-A76B-414E-B52A-7BDBB1861ABA}"/>
              </a:ext>
            </a:extLst>
          </p:cNvPr>
          <p:cNvGrpSpPr>
            <a:grpSpLocks/>
          </p:cNvGrpSpPr>
          <p:nvPr/>
        </p:nvGrpSpPr>
        <p:grpSpPr bwMode="auto">
          <a:xfrm>
            <a:off x="2859088" y="2339976"/>
            <a:ext cx="1471612" cy="455613"/>
            <a:chOff x="841" y="1474"/>
            <a:chExt cx="927" cy="287"/>
          </a:xfrm>
        </p:grpSpPr>
        <p:sp>
          <p:nvSpPr>
            <p:cNvPr id="103491" name="Line 25">
              <a:extLst>
                <a:ext uri="{FF2B5EF4-FFF2-40B4-BE49-F238E27FC236}">
                  <a16:creationId xmlns:a16="http://schemas.microsoft.com/office/drawing/2014/main" id="{35CB8374-0DF8-BE43-8F44-82A5FF4CD641}"/>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2" name="Text Box 32">
              <a:extLst>
                <a:ext uri="{FF2B5EF4-FFF2-40B4-BE49-F238E27FC236}">
                  <a16:creationId xmlns:a16="http://schemas.microsoft.com/office/drawing/2014/main" id="{158CFD22-AB4B-6247-96E1-E093E072597B}"/>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03467" name="Text Box 45">
            <a:extLst>
              <a:ext uri="{FF2B5EF4-FFF2-40B4-BE49-F238E27FC236}">
                <a16:creationId xmlns:a16="http://schemas.microsoft.com/office/drawing/2014/main" id="{016D3341-33ED-8942-9246-83288590724B}"/>
              </a:ext>
            </a:extLst>
          </p:cNvPr>
          <p:cNvSpPr txBox="1">
            <a:spLocks noChangeArrowheads="1"/>
          </p:cNvSpPr>
          <p:nvPr/>
        </p:nvSpPr>
        <p:spPr bwMode="auto">
          <a:xfrm>
            <a:off x="2795589" y="6054725"/>
            <a:ext cx="1982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Corrupted ack</a:t>
            </a:r>
          </a:p>
        </p:txBody>
      </p:sp>
      <p:sp>
        <p:nvSpPr>
          <p:cNvPr id="91181" name="AutoShape 205">
            <a:extLst>
              <a:ext uri="{FF2B5EF4-FFF2-40B4-BE49-F238E27FC236}">
                <a16:creationId xmlns:a16="http://schemas.microsoft.com/office/drawing/2014/main" id="{D683E8D9-8D81-9544-823D-56D7DB9C8256}"/>
              </a:ext>
            </a:extLst>
          </p:cNvPr>
          <p:cNvSpPr>
            <a:spLocks noChangeArrowheads="1"/>
          </p:cNvSpPr>
          <p:nvPr/>
        </p:nvSpPr>
        <p:spPr bwMode="auto">
          <a:xfrm rot="10800000">
            <a:off x="3636964" y="3279775"/>
            <a:ext cx="473075" cy="127000"/>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15" name="Text Box 48">
            <a:extLst>
              <a:ext uri="{FF2B5EF4-FFF2-40B4-BE49-F238E27FC236}">
                <a16:creationId xmlns:a16="http://schemas.microsoft.com/office/drawing/2014/main" id="{D943FA3C-7B82-BC4C-B8C8-F53134023C28}"/>
              </a:ext>
            </a:extLst>
          </p:cNvPr>
          <p:cNvSpPr txBox="1">
            <a:spLocks noChangeArrowheads="1"/>
          </p:cNvSpPr>
          <p:nvPr/>
        </p:nvSpPr>
        <p:spPr bwMode="auto">
          <a:xfrm>
            <a:off x="4278807" y="3592514"/>
            <a:ext cx="162461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t>
            </a:r>
            <a:r>
              <a:rPr lang="en-US" altLang="en-US" sz="1800" b="1" u="sng" dirty="0">
                <a:latin typeface="Tahoma" panose="020B0604030504040204" pitchFamily="34" charset="0"/>
              </a:rPr>
              <a:t>dup</a:t>
            </a:r>
            <a:r>
              <a:rPr lang="en-US" altLang="en-US" sz="1800" dirty="0">
                <a:latin typeface="Tahoma" panose="020B0604030504040204" pitchFamily="34" charset="0"/>
              </a:rPr>
              <a:t> pkt1</a:t>
            </a:r>
          </a:p>
          <a:p>
            <a:pPr algn="ctr">
              <a:lnSpc>
                <a:spcPct val="100000"/>
              </a:lnSpc>
              <a:spcBef>
                <a:spcPct val="0"/>
              </a:spcBef>
              <a:buClrTx/>
              <a:buSzTx/>
              <a:buFontTx/>
              <a:buNone/>
            </a:pPr>
            <a:r>
              <a:rPr lang="en-US" altLang="en-US" sz="1800" u="sng" dirty="0">
                <a:latin typeface="Tahoma" panose="020B0604030504040204" pitchFamily="34" charset="0"/>
              </a:rPr>
              <a:t>drop dup pkt1</a:t>
            </a:r>
          </a:p>
        </p:txBody>
      </p:sp>
      <p:sp>
        <p:nvSpPr>
          <p:cNvPr id="116" name="Text Box 49">
            <a:extLst>
              <a:ext uri="{FF2B5EF4-FFF2-40B4-BE49-F238E27FC236}">
                <a16:creationId xmlns:a16="http://schemas.microsoft.com/office/drawing/2014/main" id="{D32766FD-8117-E74B-8E71-2084128F8C5F}"/>
              </a:ext>
            </a:extLst>
          </p:cNvPr>
          <p:cNvSpPr txBox="1">
            <a:spLocks noChangeArrowheads="1"/>
          </p:cNvSpPr>
          <p:nvPr/>
        </p:nvSpPr>
        <p:spPr bwMode="auto">
          <a:xfrm>
            <a:off x="4392614" y="47244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117" name="Text Box 51">
            <a:extLst>
              <a:ext uri="{FF2B5EF4-FFF2-40B4-BE49-F238E27FC236}">
                <a16:creationId xmlns:a16="http://schemas.microsoft.com/office/drawing/2014/main" id="{A8FD2C5F-1817-2546-B974-140CD97E3DEA}"/>
              </a:ext>
            </a:extLst>
          </p:cNvPr>
          <p:cNvSpPr txBox="1">
            <a:spLocks noChangeArrowheads="1"/>
          </p:cNvSpPr>
          <p:nvPr/>
        </p:nvSpPr>
        <p:spPr bwMode="auto">
          <a:xfrm>
            <a:off x="4448175" y="4152900"/>
            <a:ext cx="1081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118" name="Text Box 52">
            <a:extLst>
              <a:ext uri="{FF2B5EF4-FFF2-40B4-BE49-F238E27FC236}">
                <a16:creationId xmlns:a16="http://schemas.microsoft.com/office/drawing/2014/main" id="{98B50A5C-DA93-5F46-9FB3-1D6B81CC9036}"/>
              </a:ext>
            </a:extLst>
          </p:cNvPr>
          <p:cNvSpPr txBox="1">
            <a:spLocks noChangeArrowheads="1"/>
          </p:cNvSpPr>
          <p:nvPr/>
        </p:nvSpPr>
        <p:spPr bwMode="auto">
          <a:xfrm>
            <a:off x="4448175" y="4919664"/>
            <a:ext cx="1081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119" name="Text Box 54">
            <a:extLst>
              <a:ext uri="{FF2B5EF4-FFF2-40B4-BE49-F238E27FC236}">
                <a16:creationId xmlns:a16="http://schemas.microsoft.com/office/drawing/2014/main" id="{EE74DF62-0676-1E44-B0D5-472FAF6A07C4}"/>
              </a:ext>
            </a:extLst>
          </p:cNvPr>
          <p:cNvSpPr txBox="1">
            <a:spLocks noChangeArrowheads="1"/>
          </p:cNvSpPr>
          <p:nvPr/>
        </p:nvSpPr>
        <p:spPr bwMode="auto">
          <a:xfrm>
            <a:off x="1714501" y="45259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120" name="Text Box 56">
            <a:extLst>
              <a:ext uri="{FF2B5EF4-FFF2-40B4-BE49-F238E27FC236}">
                <a16:creationId xmlns:a16="http://schemas.microsoft.com/office/drawing/2014/main" id="{BF2DF798-F324-7F40-A36A-118BAD35C82E}"/>
              </a:ext>
            </a:extLst>
          </p:cNvPr>
          <p:cNvSpPr txBox="1">
            <a:spLocks noChangeArrowheads="1"/>
          </p:cNvSpPr>
          <p:nvPr/>
        </p:nvSpPr>
        <p:spPr bwMode="auto">
          <a:xfrm>
            <a:off x="1924050" y="4286250"/>
            <a:ext cx="901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grpSp>
        <p:nvGrpSpPr>
          <p:cNvPr id="121" name="Group 62">
            <a:extLst>
              <a:ext uri="{FF2B5EF4-FFF2-40B4-BE49-F238E27FC236}">
                <a16:creationId xmlns:a16="http://schemas.microsoft.com/office/drawing/2014/main" id="{CB46C751-0842-EE42-ABE9-0D9BE0FA61B5}"/>
              </a:ext>
            </a:extLst>
          </p:cNvPr>
          <p:cNvGrpSpPr>
            <a:grpSpLocks/>
          </p:cNvGrpSpPr>
          <p:nvPr/>
        </p:nvGrpSpPr>
        <p:grpSpPr bwMode="auto">
          <a:xfrm>
            <a:off x="2917826" y="4495801"/>
            <a:ext cx="1471613" cy="487363"/>
            <a:chOff x="846" y="2253"/>
            <a:chExt cx="927" cy="307"/>
          </a:xfrm>
        </p:grpSpPr>
        <p:sp>
          <p:nvSpPr>
            <p:cNvPr id="103489" name="Line 63">
              <a:extLst>
                <a:ext uri="{FF2B5EF4-FFF2-40B4-BE49-F238E27FC236}">
                  <a16:creationId xmlns:a16="http://schemas.microsoft.com/office/drawing/2014/main" id="{DFEEC8A8-4113-414A-8DAA-68F8A2F5910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0" name="Text Box 64">
              <a:extLst>
                <a:ext uri="{FF2B5EF4-FFF2-40B4-BE49-F238E27FC236}">
                  <a16:creationId xmlns:a16="http://schemas.microsoft.com/office/drawing/2014/main" id="{1D66F92D-4C2B-4A4E-ACEC-6B734A71BC13}"/>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124" name="Group 68">
            <a:extLst>
              <a:ext uri="{FF2B5EF4-FFF2-40B4-BE49-F238E27FC236}">
                <a16:creationId xmlns:a16="http://schemas.microsoft.com/office/drawing/2014/main" id="{8E0D62A5-73B9-6843-AC86-4032ACDE3AAF}"/>
              </a:ext>
            </a:extLst>
          </p:cNvPr>
          <p:cNvGrpSpPr>
            <a:grpSpLocks/>
          </p:cNvGrpSpPr>
          <p:nvPr/>
        </p:nvGrpSpPr>
        <p:grpSpPr bwMode="auto">
          <a:xfrm>
            <a:off x="2917826" y="4098925"/>
            <a:ext cx="1471613" cy="471488"/>
            <a:chOff x="846" y="2003"/>
            <a:chExt cx="927" cy="297"/>
          </a:xfrm>
        </p:grpSpPr>
        <p:sp>
          <p:nvSpPr>
            <p:cNvPr id="103487" name="Line 69">
              <a:extLst>
                <a:ext uri="{FF2B5EF4-FFF2-40B4-BE49-F238E27FC236}">
                  <a16:creationId xmlns:a16="http://schemas.microsoft.com/office/drawing/2014/main" id="{F216DE1D-00BF-0541-ACA1-E0B565BC158E}"/>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88" name="Text Box 70">
              <a:extLst>
                <a:ext uri="{FF2B5EF4-FFF2-40B4-BE49-F238E27FC236}">
                  <a16:creationId xmlns:a16="http://schemas.microsoft.com/office/drawing/2014/main" id="{C9A980B1-F9AD-BD44-82C7-D51AFFF49FAE}"/>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127" name="Group 74">
            <a:extLst>
              <a:ext uri="{FF2B5EF4-FFF2-40B4-BE49-F238E27FC236}">
                <a16:creationId xmlns:a16="http://schemas.microsoft.com/office/drawing/2014/main" id="{AC3CB4DF-9C2B-D041-A204-81F21EA5CA40}"/>
              </a:ext>
            </a:extLst>
          </p:cNvPr>
          <p:cNvGrpSpPr>
            <a:grpSpLocks/>
          </p:cNvGrpSpPr>
          <p:nvPr/>
        </p:nvGrpSpPr>
        <p:grpSpPr bwMode="auto">
          <a:xfrm>
            <a:off x="2903538" y="4946651"/>
            <a:ext cx="1471612" cy="466725"/>
            <a:chOff x="837" y="2537"/>
            <a:chExt cx="927" cy="294"/>
          </a:xfrm>
        </p:grpSpPr>
        <p:sp>
          <p:nvSpPr>
            <p:cNvPr id="103485" name="Line 75">
              <a:extLst>
                <a:ext uri="{FF2B5EF4-FFF2-40B4-BE49-F238E27FC236}">
                  <a16:creationId xmlns:a16="http://schemas.microsoft.com/office/drawing/2014/main" id="{D3DFC6C8-F129-D745-B9DC-F29292A35F6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86" name="Text Box 76">
              <a:extLst>
                <a:ext uri="{FF2B5EF4-FFF2-40B4-BE49-F238E27FC236}">
                  <a16:creationId xmlns:a16="http://schemas.microsoft.com/office/drawing/2014/main" id="{F1D2A813-0F60-EA42-A0A4-9530ED0AE709}"/>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grpSp>
        <p:nvGrpSpPr>
          <p:cNvPr id="130" name="Group 88">
            <a:extLst>
              <a:ext uri="{FF2B5EF4-FFF2-40B4-BE49-F238E27FC236}">
                <a16:creationId xmlns:a16="http://schemas.microsoft.com/office/drawing/2014/main" id="{4CEDE925-ECB9-1741-95AC-4AB14DD55892}"/>
              </a:ext>
            </a:extLst>
          </p:cNvPr>
          <p:cNvGrpSpPr>
            <a:grpSpLocks/>
          </p:cNvGrpSpPr>
          <p:nvPr/>
        </p:nvGrpSpPr>
        <p:grpSpPr bwMode="auto">
          <a:xfrm>
            <a:off x="2898776" y="3605214"/>
            <a:ext cx="1471613" cy="504825"/>
            <a:chOff x="855" y="1710"/>
            <a:chExt cx="927" cy="318"/>
          </a:xfrm>
        </p:grpSpPr>
        <p:sp>
          <p:nvSpPr>
            <p:cNvPr id="103483" name="Line 89">
              <a:extLst>
                <a:ext uri="{FF2B5EF4-FFF2-40B4-BE49-F238E27FC236}">
                  <a16:creationId xmlns:a16="http://schemas.microsoft.com/office/drawing/2014/main" id="{877552E4-00DD-0E43-A0EB-F6008C31627B}"/>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84" name="Text Box 90">
              <a:extLst>
                <a:ext uri="{FF2B5EF4-FFF2-40B4-BE49-F238E27FC236}">
                  <a16:creationId xmlns:a16="http://schemas.microsoft.com/office/drawing/2014/main" id="{6C17AF9E-7776-894E-B0FD-E1100A914A42}"/>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91192" name="Text Box 91">
            <a:extLst>
              <a:ext uri="{FF2B5EF4-FFF2-40B4-BE49-F238E27FC236}">
                <a16:creationId xmlns:a16="http://schemas.microsoft.com/office/drawing/2014/main" id="{344862DF-5C95-9144-A374-6CFD89A2CBF0}"/>
              </a:ext>
            </a:extLst>
          </p:cNvPr>
          <p:cNvSpPr txBox="1">
            <a:spLocks noChangeArrowheads="1"/>
          </p:cNvSpPr>
          <p:nvPr/>
        </p:nvSpPr>
        <p:spPr bwMode="auto">
          <a:xfrm>
            <a:off x="1574800" y="3397250"/>
            <a:ext cx="146843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garbled</a:t>
            </a:r>
            <a:r>
              <a:rPr lang="en-US" altLang="en-US" sz="1800">
                <a:latin typeface="Tahoma" panose="020B0604030504040204" pitchFamily="34" charset="0"/>
              </a:rPr>
              <a:t>  </a:t>
            </a:r>
          </a:p>
        </p:txBody>
      </p:sp>
      <p:sp>
        <p:nvSpPr>
          <p:cNvPr id="91193" name="AutoShape 205">
            <a:extLst>
              <a:ext uri="{FF2B5EF4-FFF2-40B4-BE49-F238E27FC236}">
                <a16:creationId xmlns:a16="http://schemas.microsoft.com/office/drawing/2014/main" id="{2C65F3B3-A60C-9249-BBA2-30B262EF4436}"/>
              </a:ext>
            </a:extLst>
          </p:cNvPr>
          <p:cNvSpPr>
            <a:spLocks noChangeArrowheads="1"/>
          </p:cNvSpPr>
          <p:nvPr/>
        </p:nvSpPr>
        <p:spPr bwMode="auto">
          <a:xfrm rot="10800000">
            <a:off x="8243889" y="3665538"/>
            <a:ext cx="473075" cy="125412"/>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95" name="Text Box 91">
            <a:extLst>
              <a:ext uri="{FF2B5EF4-FFF2-40B4-BE49-F238E27FC236}">
                <a16:creationId xmlns:a16="http://schemas.microsoft.com/office/drawing/2014/main" id="{443635F9-BFDF-9A4E-B9C8-6D7B775D3FAE}"/>
              </a:ext>
            </a:extLst>
          </p:cNvPr>
          <p:cNvSpPr txBox="1">
            <a:spLocks noChangeArrowheads="1"/>
          </p:cNvSpPr>
          <p:nvPr/>
        </p:nvSpPr>
        <p:spPr bwMode="auto">
          <a:xfrm>
            <a:off x="1473201" y="3636964"/>
            <a:ext cx="153352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96" name="Text Box 91">
            <a:extLst>
              <a:ext uri="{FF2B5EF4-FFF2-40B4-BE49-F238E27FC236}">
                <a16:creationId xmlns:a16="http://schemas.microsoft.com/office/drawing/2014/main" id="{4104FBCE-D105-5D43-9569-6521D288C358}"/>
              </a:ext>
            </a:extLst>
          </p:cNvPr>
          <p:cNvSpPr txBox="1">
            <a:spLocks noChangeArrowheads="1"/>
          </p:cNvSpPr>
          <p:nvPr/>
        </p:nvSpPr>
        <p:spPr bwMode="auto">
          <a:xfrm>
            <a:off x="6011864" y="4110039"/>
            <a:ext cx="153352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2" name="Slide Number Placeholder 2">
            <a:extLst>
              <a:ext uri="{FF2B5EF4-FFF2-40B4-BE49-F238E27FC236}">
                <a16:creationId xmlns:a16="http://schemas.microsoft.com/office/drawing/2014/main" id="{2E17704B-E742-A815-DE55-D669B00F67D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11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1000"/>
                                  </p:stCondLst>
                                  <p:childTnLst>
                                    <p:set>
                                      <p:cBhvr>
                                        <p:cTn id="13" dur="1" fill="hold">
                                          <p:stCondLst>
                                            <p:cond delay="0"/>
                                          </p:stCondLst>
                                        </p:cTn>
                                        <p:tgtEl>
                                          <p:spTgt spid="90"/>
                                        </p:tgtEl>
                                        <p:attrNameLst>
                                          <p:attrName>style.visibility</p:attrName>
                                        </p:attrNameLst>
                                      </p:cBhvr>
                                      <p:to>
                                        <p:strVal val="visible"/>
                                      </p:to>
                                    </p:set>
                                  </p:childTnLst>
                                </p:cTn>
                              </p:par>
                            </p:childTnLst>
                          </p:cTn>
                        </p:par>
                        <p:par>
                          <p:cTn id="14" fill="hold" nodeType="afterGroup">
                            <p:stCondLst>
                              <p:cond delay="1000"/>
                            </p:stCondLst>
                            <p:childTnLst>
                              <p:par>
                                <p:cTn id="15" presetID="1" presetClass="entr" presetSubtype="0" fill="hold" nodeType="afterEffect">
                                  <p:stCondLst>
                                    <p:cond delay="1000"/>
                                  </p:stCondLst>
                                  <p:childTnLst>
                                    <p:set>
                                      <p:cBhvr>
                                        <p:cTn id="16" dur="1" fill="hold">
                                          <p:stCondLst>
                                            <p:cond delay="0"/>
                                          </p:stCondLst>
                                        </p:cTn>
                                        <p:tgtEl>
                                          <p:spTgt spid="110"/>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grpId="0" nodeType="afterEffect">
                                  <p:stCondLst>
                                    <p:cond delay="1000"/>
                                  </p:stCondLst>
                                  <p:childTnLst>
                                    <p:set>
                                      <p:cBhvr>
                                        <p:cTn id="19" dur="1" fill="hold">
                                          <p:stCondLst>
                                            <p:cond delay="0"/>
                                          </p:stCondLst>
                                        </p:cTn>
                                        <p:tgtEl>
                                          <p:spTgt spid="92"/>
                                        </p:tgtEl>
                                        <p:attrNameLst>
                                          <p:attrName>style.visibility</p:attrName>
                                        </p:attrNameLst>
                                      </p:cBhvr>
                                      <p:to>
                                        <p:strVal val="visible"/>
                                      </p:to>
                                    </p:set>
                                  </p:childTnLst>
                                </p:cTn>
                              </p:par>
                            </p:childTnLst>
                          </p:cTn>
                        </p:par>
                        <p:par>
                          <p:cTn id="20" fill="hold" nodeType="afterGroup">
                            <p:stCondLst>
                              <p:cond delay="3000"/>
                            </p:stCondLst>
                            <p:childTnLst>
                              <p:par>
                                <p:cTn id="21" presetID="1" presetClass="entr" presetSubtype="0" fill="hold" grpId="0" nodeType="afterEffect">
                                  <p:stCondLst>
                                    <p:cond delay="1000"/>
                                  </p:stCondLst>
                                  <p:childTnLst>
                                    <p:set>
                                      <p:cBhvr>
                                        <p:cTn id="22" dur="1" fill="hold">
                                          <p:stCondLst>
                                            <p:cond delay="0"/>
                                          </p:stCondLst>
                                        </p:cTn>
                                        <p:tgtEl>
                                          <p:spTgt spid="94"/>
                                        </p:tgtEl>
                                        <p:attrNameLst>
                                          <p:attrName>style.visibility</p:attrName>
                                        </p:attrNameLst>
                                      </p:cBhvr>
                                      <p:to>
                                        <p:strVal val="visible"/>
                                      </p:to>
                                    </p:set>
                                  </p:childTnLst>
                                </p:cTn>
                              </p:par>
                            </p:childTnLst>
                          </p:cTn>
                        </p:par>
                        <p:par>
                          <p:cTn id="23" fill="hold" nodeType="afterGroup">
                            <p:stCondLst>
                              <p:cond delay="4000"/>
                            </p:stCondLst>
                            <p:childTnLst>
                              <p:par>
                                <p:cTn id="24" presetID="1" presetClass="entr" presetSubtype="0" fill="hold" nodeType="afterEffect">
                                  <p:stCondLst>
                                    <p:cond delay="1000"/>
                                  </p:stCondLst>
                                  <p:childTnLst>
                                    <p:set>
                                      <p:cBhvr>
                                        <p:cTn id="25" dur="1" fill="hold">
                                          <p:stCondLst>
                                            <p:cond delay="0"/>
                                          </p:stCondLst>
                                        </p:cTn>
                                        <p:tgtEl>
                                          <p:spTgt spid="104"/>
                                        </p:tgtEl>
                                        <p:attrNameLst>
                                          <p:attrName>style.visibility</p:attrName>
                                        </p:attrNameLst>
                                      </p:cBhvr>
                                      <p:to>
                                        <p:strVal val="visible"/>
                                      </p:to>
                                    </p:set>
                                  </p:childTnLst>
                                </p:cTn>
                              </p:par>
                            </p:childTnLst>
                          </p:cTn>
                        </p:par>
                        <p:par>
                          <p:cTn id="26" fill="hold" nodeType="afterGroup">
                            <p:stCondLst>
                              <p:cond delay="5000"/>
                            </p:stCondLst>
                            <p:childTnLst>
                              <p:par>
                                <p:cTn id="27" presetID="1" presetClass="entr" presetSubtype="0" fill="hold" grpId="0" nodeType="afterEffect">
                                  <p:stCondLst>
                                    <p:cond delay="1000"/>
                                  </p:stCondLst>
                                  <p:childTnLst>
                                    <p:set>
                                      <p:cBhvr>
                                        <p:cTn id="28" dur="1" fill="hold">
                                          <p:stCondLst>
                                            <p:cond delay="0"/>
                                          </p:stCondLst>
                                        </p:cTn>
                                        <p:tgtEl>
                                          <p:spTgt spid="89"/>
                                        </p:tgtEl>
                                        <p:attrNameLst>
                                          <p:attrName>style.visibility</p:attrName>
                                        </p:attrNameLst>
                                      </p:cBhvr>
                                      <p:to>
                                        <p:strVal val="visible"/>
                                      </p:to>
                                    </p:set>
                                  </p:childTnLst>
                                </p:cTn>
                              </p:par>
                            </p:childTnLst>
                          </p:cTn>
                        </p:par>
                        <p:par>
                          <p:cTn id="29" fill="hold" nodeType="afterGroup">
                            <p:stCondLst>
                              <p:cond delay="6000"/>
                            </p:stCondLst>
                            <p:childTnLst>
                              <p:par>
                                <p:cTn id="30" presetID="1" presetClass="entr" presetSubtype="0" fill="hold" grpId="0" nodeType="afterEffect">
                                  <p:stCondLst>
                                    <p:cond delay="1000"/>
                                  </p:stCondLst>
                                  <p:childTnLst>
                                    <p:set>
                                      <p:cBhvr>
                                        <p:cTn id="31" dur="1" fill="hold">
                                          <p:stCondLst>
                                            <p:cond delay="0"/>
                                          </p:stCondLst>
                                        </p:cTn>
                                        <p:tgtEl>
                                          <p:spTgt spid="91"/>
                                        </p:tgtEl>
                                        <p:attrNameLst>
                                          <p:attrName>style.visibility</p:attrName>
                                        </p:attrNameLst>
                                      </p:cBhvr>
                                      <p:to>
                                        <p:strVal val="visible"/>
                                      </p:to>
                                    </p:set>
                                  </p:childTnLst>
                                </p:cTn>
                              </p:par>
                            </p:childTnLst>
                          </p:cTn>
                        </p:par>
                        <p:par>
                          <p:cTn id="32" fill="hold" nodeType="afterGroup">
                            <p:stCondLst>
                              <p:cond delay="7000"/>
                            </p:stCondLst>
                            <p:childTnLst>
                              <p:par>
                                <p:cTn id="33" presetID="1" presetClass="entr" presetSubtype="0" fill="hold" grpId="0" nodeType="afterEffect">
                                  <p:stCondLst>
                                    <p:cond delay="1000"/>
                                  </p:stCondLst>
                                  <p:childTnLst>
                                    <p:set>
                                      <p:cBhvr>
                                        <p:cTn id="34" dur="1" fill="hold">
                                          <p:stCondLst>
                                            <p:cond delay="0"/>
                                          </p:stCondLst>
                                        </p:cTn>
                                        <p:tgtEl>
                                          <p:spTgt spid="91181"/>
                                        </p:tgtEl>
                                        <p:attrNameLst>
                                          <p:attrName>style.visibility</p:attrName>
                                        </p:attrNameLst>
                                      </p:cBhvr>
                                      <p:to>
                                        <p:strVal val="visible"/>
                                      </p:to>
                                    </p:set>
                                  </p:childTnLst>
                                </p:cTn>
                              </p:par>
                            </p:childTnLst>
                          </p:cTn>
                        </p:par>
                        <p:par>
                          <p:cTn id="35" fill="hold" nodeType="afterGroup">
                            <p:stCondLst>
                              <p:cond delay="8000"/>
                            </p:stCondLst>
                            <p:childTnLst>
                              <p:par>
                                <p:cTn id="36" presetID="1" presetClass="entr" presetSubtype="0" fill="hold" nodeType="afterEffect">
                                  <p:stCondLst>
                                    <p:cond delay="1000"/>
                                  </p:stCondLst>
                                  <p:childTnLst>
                                    <p:set>
                                      <p:cBhvr>
                                        <p:cTn id="37" dur="1" fill="hold">
                                          <p:stCondLst>
                                            <p:cond delay="0"/>
                                          </p:stCondLst>
                                        </p:cTn>
                                        <p:tgtEl>
                                          <p:spTgt spid="107"/>
                                        </p:tgtEl>
                                        <p:attrNameLst>
                                          <p:attrName>style.visibility</p:attrName>
                                        </p:attrNameLst>
                                      </p:cBhvr>
                                      <p:to>
                                        <p:strVal val="visible"/>
                                      </p:to>
                                    </p:set>
                                  </p:childTnLst>
                                </p:cTn>
                              </p:par>
                            </p:childTnLst>
                          </p:cTn>
                        </p:par>
                        <p:par>
                          <p:cTn id="38" fill="hold" nodeType="afterGroup">
                            <p:stCondLst>
                              <p:cond delay="9000"/>
                            </p:stCondLst>
                            <p:childTnLst>
                              <p:par>
                                <p:cTn id="39" presetID="1" presetClass="entr" presetSubtype="0" fill="hold" grpId="0" nodeType="afterEffect">
                                  <p:stCondLst>
                                    <p:cond delay="1000"/>
                                  </p:stCondLst>
                                  <p:childTnLst>
                                    <p:set>
                                      <p:cBhvr>
                                        <p:cTn id="40" dur="1" fill="hold">
                                          <p:stCondLst>
                                            <p:cond delay="0"/>
                                          </p:stCondLst>
                                        </p:cTn>
                                        <p:tgtEl>
                                          <p:spTgt spid="91192"/>
                                        </p:tgtEl>
                                        <p:attrNameLst>
                                          <p:attrName>style.visibility</p:attrName>
                                        </p:attrNameLst>
                                      </p:cBhvr>
                                      <p:to>
                                        <p:strVal val="visible"/>
                                      </p:to>
                                    </p:set>
                                  </p:childTnLst>
                                </p:cTn>
                              </p:par>
                            </p:childTnLst>
                          </p:cTn>
                        </p:par>
                        <p:par>
                          <p:cTn id="41" fill="hold" nodeType="afterGroup">
                            <p:stCondLst>
                              <p:cond delay="10000"/>
                            </p:stCondLst>
                            <p:childTnLst>
                              <p:par>
                                <p:cTn id="42" presetID="1" presetClass="entr" presetSubtype="0" fill="hold" grpId="0" nodeType="afterEffect">
                                  <p:stCondLst>
                                    <p:cond delay="0"/>
                                  </p:stCondLst>
                                  <p:childTnLst>
                                    <p:set>
                                      <p:cBhvr>
                                        <p:cTn id="43" dur="1" fill="hold">
                                          <p:stCondLst>
                                            <p:cond delay="0"/>
                                          </p:stCondLst>
                                        </p:cTn>
                                        <p:tgtEl>
                                          <p:spTgt spid="95"/>
                                        </p:tgtEl>
                                        <p:attrNameLst>
                                          <p:attrName>style.visibility</p:attrName>
                                        </p:attrNameLst>
                                      </p:cBhvr>
                                      <p:to>
                                        <p:strVal val="visible"/>
                                      </p:to>
                                    </p:set>
                                  </p:childTnLst>
                                </p:cTn>
                              </p:par>
                            </p:childTnLst>
                          </p:cTn>
                        </p:par>
                        <p:par>
                          <p:cTn id="44" fill="hold" nodeType="afterGroup">
                            <p:stCondLst>
                              <p:cond delay="10000"/>
                            </p:stCondLst>
                            <p:childTnLst>
                              <p:par>
                                <p:cTn id="45" presetID="1" presetClass="entr" presetSubtype="0" fill="hold" nodeType="afterEffect">
                                  <p:stCondLst>
                                    <p:cond delay="0"/>
                                  </p:stCondLst>
                                  <p:childTnLst>
                                    <p:set>
                                      <p:cBhvr>
                                        <p:cTn id="46" dur="1" fill="hold">
                                          <p:stCondLst>
                                            <p:cond delay="0"/>
                                          </p:stCondLst>
                                        </p:cTn>
                                        <p:tgtEl>
                                          <p:spTgt spid="130"/>
                                        </p:tgtEl>
                                        <p:attrNameLst>
                                          <p:attrName>style.visibility</p:attrName>
                                        </p:attrNameLst>
                                      </p:cBhvr>
                                      <p:to>
                                        <p:strVal val="visible"/>
                                      </p:to>
                                    </p:set>
                                  </p:childTnLst>
                                </p:cTn>
                              </p:par>
                            </p:childTnLst>
                          </p:cTn>
                        </p:par>
                        <p:par>
                          <p:cTn id="47" fill="hold" nodeType="afterGroup">
                            <p:stCondLst>
                              <p:cond delay="10000"/>
                            </p:stCondLst>
                            <p:childTnLst>
                              <p:par>
                                <p:cTn id="48" presetID="1" presetClass="entr" presetSubtype="0" fill="hold" grpId="0" nodeType="afterEffect">
                                  <p:stCondLst>
                                    <p:cond delay="0"/>
                                  </p:stCondLst>
                                  <p:childTnLst>
                                    <p:set>
                                      <p:cBhvr>
                                        <p:cTn id="49" dur="1" fill="hold">
                                          <p:stCondLst>
                                            <p:cond delay="0"/>
                                          </p:stCondLst>
                                        </p:cTn>
                                        <p:tgtEl>
                                          <p:spTgt spid="115"/>
                                        </p:tgtEl>
                                        <p:attrNameLst>
                                          <p:attrName>style.visibility</p:attrName>
                                        </p:attrNameLst>
                                      </p:cBhvr>
                                      <p:to>
                                        <p:strVal val="visible"/>
                                      </p:to>
                                    </p:set>
                                  </p:childTnLst>
                                </p:cTn>
                              </p:par>
                            </p:childTnLst>
                          </p:cTn>
                        </p:par>
                        <p:par>
                          <p:cTn id="50" fill="hold" nodeType="afterGroup">
                            <p:stCondLst>
                              <p:cond delay="10000"/>
                            </p:stCondLst>
                            <p:childTnLst>
                              <p:par>
                                <p:cTn id="51" presetID="1" presetClass="entr" presetSubtype="0" fill="hold" grpId="0" nodeType="afterEffect">
                                  <p:stCondLst>
                                    <p:cond delay="1000"/>
                                  </p:stCondLst>
                                  <p:childTnLst>
                                    <p:set>
                                      <p:cBhvr>
                                        <p:cTn id="52" dur="1" fill="hold">
                                          <p:stCondLst>
                                            <p:cond delay="0"/>
                                          </p:stCondLst>
                                        </p:cTn>
                                        <p:tgtEl>
                                          <p:spTgt spid="117"/>
                                        </p:tgtEl>
                                        <p:attrNameLst>
                                          <p:attrName>style.visibility</p:attrName>
                                        </p:attrNameLst>
                                      </p:cBhvr>
                                      <p:to>
                                        <p:strVal val="visible"/>
                                      </p:to>
                                    </p:set>
                                  </p:childTnLst>
                                </p:cTn>
                              </p:par>
                            </p:childTnLst>
                          </p:cTn>
                        </p:par>
                        <p:par>
                          <p:cTn id="53" fill="hold" nodeType="afterGroup">
                            <p:stCondLst>
                              <p:cond delay="11000"/>
                            </p:stCondLst>
                            <p:childTnLst>
                              <p:par>
                                <p:cTn id="54" presetID="1" presetClass="entr" presetSubtype="0" fill="hold" nodeType="afterEffect">
                                  <p:stCondLst>
                                    <p:cond delay="1000"/>
                                  </p:stCondLst>
                                  <p:childTnLst>
                                    <p:set>
                                      <p:cBhvr>
                                        <p:cTn id="55" dur="1" fill="hold">
                                          <p:stCondLst>
                                            <p:cond delay="0"/>
                                          </p:stCondLst>
                                        </p:cTn>
                                        <p:tgtEl>
                                          <p:spTgt spid="124"/>
                                        </p:tgtEl>
                                        <p:attrNameLst>
                                          <p:attrName>style.visibility</p:attrName>
                                        </p:attrNameLst>
                                      </p:cBhvr>
                                      <p:to>
                                        <p:strVal val="visible"/>
                                      </p:to>
                                    </p:set>
                                  </p:childTnLst>
                                </p:cTn>
                              </p:par>
                            </p:childTnLst>
                          </p:cTn>
                        </p:par>
                        <p:par>
                          <p:cTn id="56" fill="hold" nodeType="afterGroup">
                            <p:stCondLst>
                              <p:cond delay="12000"/>
                            </p:stCondLst>
                            <p:childTnLst>
                              <p:par>
                                <p:cTn id="57" presetID="1" presetClass="entr" presetSubtype="0" fill="hold" grpId="0" nodeType="afterEffect">
                                  <p:stCondLst>
                                    <p:cond delay="1000"/>
                                  </p:stCondLst>
                                  <p:childTnLst>
                                    <p:set>
                                      <p:cBhvr>
                                        <p:cTn id="58" dur="1" fill="hold">
                                          <p:stCondLst>
                                            <p:cond delay="0"/>
                                          </p:stCondLst>
                                        </p:cTn>
                                        <p:tgtEl>
                                          <p:spTgt spid="120"/>
                                        </p:tgtEl>
                                        <p:attrNameLst>
                                          <p:attrName>style.visibility</p:attrName>
                                        </p:attrNameLst>
                                      </p:cBhvr>
                                      <p:to>
                                        <p:strVal val="visible"/>
                                      </p:to>
                                    </p:set>
                                  </p:childTnLst>
                                </p:cTn>
                              </p:par>
                            </p:childTnLst>
                          </p:cTn>
                        </p:par>
                        <p:par>
                          <p:cTn id="59" fill="hold" nodeType="afterGroup">
                            <p:stCondLst>
                              <p:cond delay="13000"/>
                            </p:stCondLst>
                            <p:childTnLst>
                              <p:par>
                                <p:cTn id="60" presetID="1" presetClass="entr" presetSubtype="0" fill="hold" grpId="0" nodeType="afterEffect">
                                  <p:stCondLst>
                                    <p:cond delay="1000"/>
                                  </p:stCondLst>
                                  <p:childTnLst>
                                    <p:set>
                                      <p:cBhvr>
                                        <p:cTn id="61" dur="1" fill="hold">
                                          <p:stCondLst>
                                            <p:cond delay="0"/>
                                          </p:stCondLst>
                                        </p:cTn>
                                        <p:tgtEl>
                                          <p:spTgt spid="119"/>
                                        </p:tgtEl>
                                        <p:attrNameLst>
                                          <p:attrName>style.visibility</p:attrName>
                                        </p:attrNameLst>
                                      </p:cBhvr>
                                      <p:to>
                                        <p:strVal val="visible"/>
                                      </p:to>
                                    </p:set>
                                  </p:childTnLst>
                                </p:cTn>
                              </p:par>
                            </p:childTnLst>
                          </p:cTn>
                        </p:par>
                        <p:par>
                          <p:cTn id="62" fill="hold" nodeType="afterGroup">
                            <p:stCondLst>
                              <p:cond delay="14000"/>
                            </p:stCondLst>
                            <p:childTnLst>
                              <p:par>
                                <p:cTn id="63" presetID="1" presetClass="entr" presetSubtype="0" fill="hold" nodeType="afterEffect">
                                  <p:stCondLst>
                                    <p:cond delay="1000"/>
                                  </p:stCondLst>
                                  <p:childTnLst>
                                    <p:set>
                                      <p:cBhvr>
                                        <p:cTn id="64" dur="1" fill="hold">
                                          <p:stCondLst>
                                            <p:cond delay="0"/>
                                          </p:stCondLst>
                                        </p:cTn>
                                        <p:tgtEl>
                                          <p:spTgt spid="121"/>
                                        </p:tgtEl>
                                        <p:attrNameLst>
                                          <p:attrName>style.visibility</p:attrName>
                                        </p:attrNameLst>
                                      </p:cBhvr>
                                      <p:to>
                                        <p:strVal val="visible"/>
                                      </p:to>
                                    </p:set>
                                  </p:childTnLst>
                                </p:cTn>
                              </p:par>
                            </p:childTnLst>
                          </p:cTn>
                        </p:par>
                        <p:par>
                          <p:cTn id="65" fill="hold" nodeType="afterGroup">
                            <p:stCondLst>
                              <p:cond delay="15000"/>
                            </p:stCondLst>
                            <p:childTnLst>
                              <p:par>
                                <p:cTn id="66" presetID="1" presetClass="entr" presetSubtype="0" fill="hold" grpId="0" nodeType="afterEffect">
                                  <p:stCondLst>
                                    <p:cond delay="1000"/>
                                  </p:stCondLst>
                                  <p:childTnLst>
                                    <p:set>
                                      <p:cBhvr>
                                        <p:cTn id="67" dur="1" fill="hold">
                                          <p:stCondLst>
                                            <p:cond delay="0"/>
                                          </p:stCondLst>
                                        </p:cTn>
                                        <p:tgtEl>
                                          <p:spTgt spid="116"/>
                                        </p:tgtEl>
                                        <p:attrNameLst>
                                          <p:attrName>style.visibility</p:attrName>
                                        </p:attrNameLst>
                                      </p:cBhvr>
                                      <p:to>
                                        <p:strVal val="visible"/>
                                      </p:to>
                                    </p:set>
                                  </p:childTnLst>
                                </p:cTn>
                              </p:par>
                            </p:childTnLst>
                          </p:cTn>
                        </p:par>
                        <p:par>
                          <p:cTn id="68" fill="hold" nodeType="afterGroup">
                            <p:stCondLst>
                              <p:cond delay="16000"/>
                            </p:stCondLst>
                            <p:childTnLst>
                              <p:par>
                                <p:cTn id="69" presetID="1" presetClass="entr" presetSubtype="0" fill="hold" grpId="0" nodeType="afterEffect">
                                  <p:stCondLst>
                                    <p:cond delay="1000"/>
                                  </p:stCondLst>
                                  <p:childTnLst>
                                    <p:set>
                                      <p:cBhvr>
                                        <p:cTn id="70" dur="1" fill="hold">
                                          <p:stCondLst>
                                            <p:cond delay="0"/>
                                          </p:stCondLst>
                                        </p:cTn>
                                        <p:tgtEl>
                                          <p:spTgt spid="118"/>
                                        </p:tgtEl>
                                        <p:attrNameLst>
                                          <p:attrName>style.visibility</p:attrName>
                                        </p:attrNameLst>
                                      </p:cBhvr>
                                      <p:to>
                                        <p:strVal val="visible"/>
                                      </p:to>
                                    </p:set>
                                  </p:childTnLst>
                                </p:cTn>
                              </p:par>
                            </p:childTnLst>
                          </p:cTn>
                        </p:par>
                        <p:par>
                          <p:cTn id="71" fill="hold" nodeType="afterGroup">
                            <p:stCondLst>
                              <p:cond delay="17000"/>
                            </p:stCondLst>
                            <p:childTnLst>
                              <p:par>
                                <p:cTn id="72" presetID="1" presetClass="entr" presetSubtype="0" fill="hold" nodeType="afterEffect">
                                  <p:stCondLst>
                                    <p:cond delay="1000"/>
                                  </p:stCondLst>
                                  <p:childTnLst>
                                    <p:set>
                                      <p:cBhvr>
                                        <p:cTn id="73" dur="1" fill="hold">
                                          <p:stCondLst>
                                            <p:cond delay="0"/>
                                          </p:stCondLst>
                                        </p:cTn>
                                        <p:tgtEl>
                                          <p:spTgt spid="127"/>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91150"/>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68699"/>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68698"/>
                                        </p:tgtEl>
                                        <p:attrNameLst>
                                          <p:attrName>style.visibility</p:attrName>
                                        </p:attrNameLst>
                                      </p:cBhvr>
                                      <p:to>
                                        <p:strVal val="visible"/>
                                      </p:to>
                                    </p:set>
                                  </p:childTnLst>
                                </p:cTn>
                              </p:par>
                            </p:childTnLst>
                          </p:cTn>
                        </p:par>
                        <p:par>
                          <p:cTn id="82" fill="hold" nodeType="afterGroup">
                            <p:stCondLst>
                              <p:cond delay="0"/>
                            </p:stCondLst>
                            <p:childTnLst>
                              <p:par>
                                <p:cTn id="83" presetID="1" presetClass="entr" presetSubtype="0" fill="hold" grpId="0" nodeType="afterEffect">
                                  <p:stCondLst>
                                    <p:cond delay="1000"/>
                                  </p:stCondLst>
                                  <p:childTnLst>
                                    <p:set>
                                      <p:cBhvr>
                                        <p:cTn id="84" dur="1" fill="hold">
                                          <p:stCondLst>
                                            <p:cond delay="0"/>
                                          </p:stCondLst>
                                        </p:cTn>
                                        <p:tgtEl>
                                          <p:spTgt spid="368690"/>
                                        </p:tgtEl>
                                        <p:attrNameLst>
                                          <p:attrName>style.visibility</p:attrName>
                                        </p:attrNameLst>
                                      </p:cBhvr>
                                      <p:to>
                                        <p:strVal val="visible"/>
                                      </p:to>
                                    </p:set>
                                  </p:childTnLst>
                                </p:cTn>
                              </p:par>
                            </p:childTnLst>
                          </p:cTn>
                        </p:par>
                        <p:par>
                          <p:cTn id="85" fill="hold" nodeType="afterGroup">
                            <p:stCondLst>
                              <p:cond delay="1000"/>
                            </p:stCondLst>
                            <p:childTnLst>
                              <p:par>
                                <p:cTn id="86" presetID="1" presetClass="entr" presetSubtype="0" fill="hold" nodeType="afterEffect">
                                  <p:stCondLst>
                                    <p:cond delay="1000"/>
                                  </p:stCondLst>
                                  <p:childTnLst>
                                    <p:set>
                                      <p:cBhvr>
                                        <p:cTn id="87" dur="1" fill="hold">
                                          <p:stCondLst>
                                            <p:cond delay="0"/>
                                          </p:stCondLst>
                                        </p:cTn>
                                        <p:tgtEl>
                                          <p:spTgt spid="368711"/>
                                        </p:tgtEl>
                                        <p:attrNameLst>
                                          <p:attrName>style.visibility</p:attrName>
                                        </p:attrNameLst>
                                      </p:cBhvr>
                                      <p:to>
                                        <p:strVal val="visible"/>
                                      </p:to>
                                    </p:set>
                                  </p:childTnLst>
                                </p:cTn>
                              </p:par>
                            </p:childTnLst>
                          </p:cTn>
                        </p:par>
                        <p:par>
                          <p:cTn id="88" fill="hold" nodeType="afterGroup">
                            <p:stCondLst>
                              <p:cond delay="2000"/>
                            </p:stCondLst>
                            <p:childTnLst>
                              <p:par>
                                <p:cTn id="89" presetID="1" presetClass="entr" presetSubtype="0" fill="hold" grpId="0" nodeType="afterEffect">
                                  <p:stCondLst>
                                    <p:cond delay="1000"/>
                                  </p:stCondLst>
                                  <p:childTnLst>
                                    <p:set>
                                      <p:cBhvr>
                                        <p:cTn id="90" dur="1" fill="hold">
                                          <p:stCondLst>
                                            <p:cond delay="0"/>
                                          </p:stCondLst>
                                        </p:cTn>
                                        <p:tgtEl>
                                          <p:spTgt spid="368693"/>
                                        </p:tgtEl>
                                        <p:attrNameLst>
                                          <p:attrName>style.visibility</p:attrName>
                                        </p:attrNameLst>
                                      </p:cBhvr>
                                      <p:to>
                                        <p:strVal val="visible"/>
                                      </p:to>
                                    </p:set>
                                  </p:childTnLst>
                                </p:cTn>
                              </p:par>
                            </p:childTnLst>
                          </p:cTn>
                        </p:par>
                        <p:par>
                          <p:cTn id="91" fill="hold" nodeType="afterGroup">
                            <p:stCondLst>
                              <p:cond delay="3000"/>
                            </p:stCondLst>
                            <p:childTnLst>
                              <p:par>
                                <p:cTn id="92" presetID="1" presetClass="entr" presetSubtype="0" fill="hold" grpId="0" nodeType="afterEffect">
                                  <p:stCondLst>
                                    <p:cond delay="1000"/>
                                  </p:stCondLst>
                                  <p:childTnLst>
                                    <p:set>
                                      <p:cBhvr>
                                        <p:cTn id="93" dur="1" fill="hold">
                                          <p:stCondLst>
                                            <p:cond delay="0"/>
                                          </p:stCondLst>
                                        </p:cTn>
                                        <p:tgtEl>
                                          <p:spTgt spid="368695"/>
                                        </p:tgtEl>
                                        <p:attrNameLst>
                                          <p:attrName>style.visibility</p:attrName>
                                        </p:attrNameLst>
                                      </p:cBhvr>
                                      <p:to>
                                        <p:strVal val="visible"/>
                                      </p:to>
                                    </p:set>
                                  </p:childTnLst>
                                </p:cTn>
                              </p:par>
                            </p:childTnLst>
                          </p:cTn>
                        </p:par>
                        <p:par>
                          <p:cTn id="94" fill="hold" nodeType="afterGroup">
                            <p:stCondLst>
                              <p:cond delay="4000"/>
                            </p:stCondLst>
                            <p:childTnLst>
                              <p:par>
                                <p:cTn id="95" presetID="1" presetClass="entr" presetSubtype="0" fill="hold" nodeType="afterEffect">
                                  <p:stCondLst>
                                    <p:cond delay="1000"/>
                                  </p:stCondLst>
                                  <p:childTnLst>
                                    <p:set>
                                      <p:cBhvr>
                                        <p:cTn id="96" dur="1" fill="hold">
                                          <p:stCondLst>
                                            <p:cond delay="0"/>
                                          </p:stCondLst>
                                        </p:cTn>
                                        <p:tgtEl>
                                          <p:spTgt spid="91162"/>
                                        </p:tgtEl>
                                        <p:attrNameLst>
                                          <p:attrName>style.visibility</p:attrName>
                                        </p:attrNameLst>
                                      </p:cBhvr>
                                      <p:to>
                                        <p:strVal val="visible"/>
                                      </p:to>
                                    </p:set>
                                  </p:childTnLst>
                                </p:cTn>
                              </p:par>
                            </p:childTnLst>
                          </p:cTn>
                        </p:par>
                        <p:par>
                          <p:cTn id="97" fill="hold" nodeType="afterGroup">
                            <p:stCondLst>
                              <p:cond delay="5000"/>
                            </p:stCondLst>
                            <p:childTnLst>
                              <p:par>
                                <p:cTn id="98" presetID="1" presetClass="entr" presetSubtype="0" fill="hold" grpId="0" nodeType="afterEffect">
                                  <p:stCondLst>
                                    <p:cond delay="1000"/>
                                  </p:stCondLst>
                                  <p:childTnLst>
                                    <p:set>
                                      <p:cBhvr>
                                        <p:cTn id="99" dur="1" fill="hold">
                                          <p:stCondLst>
                                            <p:cond delay="0"/>
                                          </p:stCondLst>
                                        </p:cTn>
                                        <p:tgtEl>
                                          <p:spTgt spid="91217"/>
                                        </p:tgtEl>
                                        <p:attrNameLst>
                                          <p:attrName>style.visibility</p:attrName>
                                        </p:attrNameLst>
                                      </p:cBhvr>
                                      <p:to>
                                        <p:strVal val="visible"/>
                                      </p:to>
                                    </p:set>
                                  </p:childTnLst>
                                </p:cTn>
                              </p:par>
                            </p:childTnLst>
                          </p:cTn>
                        </p:par>
                        <p:par>
                          <p:cTn id="100" fill="hold" nodeType="afterGroup">
                            <p:stCondLst>
                              <p:cond delay="6000"/>
                            </p:stCondLst>
                            <p:childTnLst>
                              <p:par>
                                <p:cTn id="101" presetID="1" presetClass="entr" presetSubtype="0" fill="hold" grpId="0" nodeType="afterEffect">
                                  <p:stCondLst>
                                    <p:cond delay="1000"/>
                                  </p:stCondLst>
                                  <p:childTnLst>
                                    <p:set>
                                      <p:cBhvr>
                                        <p:cTn id="102" dur="1" fill="hold">
                                          <p:stCondLst>
                                            <p:cond delay="0"/>
                                          </p:stCondLst>
                                        </p:cTn>
                                        <p:tgtEl>
                                          <p:spTgt spid="91166"/>
                                        </p:tgtEl>
                                        <p:attrNameLst>
                                          <p:attrName>style.visibility</p:attrName>
                                        </p:attrNameLst>
                                      </p:cBhvr>
                                      <p:to>
                                        <p:strVal val="visible"/>
                                      </p:to>
                                    </p:set>
                                  </p:childTnLst>
                                </p:cTn>
                              </p:par>
                            </p:childTnLst>
                          </p:cTn>
                        </p:par>
                        <p:par>
                          <p:cTn id="103" fill="hold" nodeType="afterGroup">
                            <p:stCondLst>
                              <p:cond delay="7000"/>
                            </p:stCondLst>
                            <p:childTnLst>
                              <p:par>
                                <p:cTn id="104" presetID="1" presetClass="entr" presetSubtype="0" fill="hold" grpId="0" nodeType="afterEffect">
                                  <p:stCondLst>
                                    <p:cond delay="1000"/>
                                  </p:stCondLst>
                                  <p:childTnLst>
                                    <p:set>
                                      <p:cBhvr>
                                        <p:cTn id="105" dur="1" fill="hold">
                                          <p:stCondLst>
                                            <p:cond delay="0"/>
                                          </p:stCondLst>
                                        </p:cTn>
                                        <p:tgtEl>
                                          <p:spTgt spid="81"/>
                                        </p:tgtEl>
                                        <p:attrNameLst>
                                          <p:attrName>style.visibility</p:attrName>
                                        </p:attrNameLst>
                                      </p:cBhvr>
                                      <p:to>
                                        <p:strVal val="visible"/>
                                      </p:to>
                                    </p:set>
                                  </p:childTnLst>
                                </p:cTn>
                              </p:par>
                            </p:childTnLst>
                          </p:cTn>
                        </p:par>
                        <p:par>
                          <p:cTn id="106" fill="hold" nodeType="afterGroup">
                            <p:stCondLst>
                              <p:cond delay="8000"/>
                            </p:stCondLst>
                            <p:childTnLst>
                              <p:par>
                                <p:cTn id="107" presetID="1" presetClass="entr" presetSubtype="0" fill="hold" grpId="0" nodeType="afterEffect">
                                  <p:stCondLst>
                                    <p:cond delay="1000"/>
                                  </p:stCondLst>
                                  <p:childTnLst>
                                    <p:set>
                                      <p:cBhvr>
                                        <p:cTn id="108" dur="1" fill="hold">
                                          <p:stCondLst>
                                            <p:cond delay="0"/>
                                          </p:stCondLst>
                                        </p:cTn>
                                        <p:tgtEl>
                                          <p:spTgt spid="82"/>
                                        </p:tgtEl>
                                        <p:attrNameLst>
                                          <p:attrName>style.visibility</p:attrName>
                                        </p:attrNameLst>
                                      </p:cBhvr>
                                      <p:to>
                                        <p:strVal val="visible"/>
                                      </p:to>
                                    </p:set>
                                  </p:childTnLst>
                                </p:cTn>
                              </p:par>
                            </p:childTnLst>
                          </p:cTn>
                        </p:par>
                        <p:par>
                          <p:cTn id="109" fill="hold" nodeType="afterGroup">
                            <p:stCondLst>
                              <p:cond delay="9000"/>
                            </p:stCondLst>
                            <p:childTnLst>
                              <p:par>
                                <p:cTn id="110" presetID="1" presetClass="entr" presetSubtype="0" fill="hold" nodeType="afterEffect">
                                  <p:stCondLst>
                                    <p:cond delay="1000"/>
                                  </p:stCondLst>
                                  <p:childTnLst>
                                    <p:set>
                                      <p:cBhvr>
                                        <p:cTn id="111" dur="1" fill="hold">
                                          <p:stCondLst>
                                            <p:cond delay="0"/>
                                          </p:stCondLst>
                                        </p:cTn>
                                        <p:tgtEl>
                                          <p:spTgt spid="83"/>
                                        </p:tgtEl>
                                        <p:attrNameLst>
                                          <p:attrName>style.visibility</p:attrName>
                                        </p:attrNameLst>
                                      </p:cBhvr>
                                      <p:to>
                                        <p:strVal val="visible"/>
                                      </p:to>
                                    </p:set>
                                  </p:childTnLst>
                                </p:cTn>
                              </p:par>
                            </p:childTnLst>
                          </p:cTn>
                        </p:par>
                        <p:par>
                          <p:cTn id="112" fill="hold" nodeType="afterGroup">
                            <p:stCondLst>
                              <p:cond delay="10000"/>
                            </p:stCondLst>
                            <p:childTnLst>
                              <p:par>
                                <p:cTn id="113" presetID="1" presetClass="entr" presetSubtype="0" fill="hold" grpId="0" nodeType="afterEffect">
                                  <p:stCondLst>
                                    <p:cond delay="1000"/>
                                  </p:stCondLst>
                                  <p:childTnLst>
                                    <p:set>
                                      <p:cBhvr>
                                        <p:cTn id="114" dur="1" fill="hold">
                                          <p:stCondLst>
                                            <p:cond delay="0"/>
                                          </p:stCondLst>
                                        </p:cTn>
                                        <p:tgtEl>
                                          <p:spTgt spid="91193"/>
                                        </p:tgtEl>
                                        <p:attrNameLst>
                                          <p:attrName>style.visibility</p:attrName>
                                        </p:attrNameLst>
                                      </p:cBhvr>
                                      <p:to>
                                        <p:strVal val="visible"/>
                                      </p:to>
                                    </p:set>
                                  </p:childTnLst>
                                </p:cTn>
                              </p:par>
                            </p:childTnLst>
                          </p:cTn>
                        </p:par>
                        <p:par>
                          <p:cTn id="115" fill="hold" nodeType="afterGroup">
                            <p:stCondLst>
                              <p:cond delay="11000"/>
                            </p:stCondLst>
                            <p:childTnLst>
                              <p:par>
                                <p:cTn id="116" presetID="1" presetClass="entr" presetSubtype="0" fill="hold" grpId="0" nodeType="afterEffect">
                                  <p:stCondLst>
                                    <p:cond delay="1000"/>
                                  </p:stCondLst>
                                  <p:childTnLst>
                                    <p:set>
                                      <p:cBhvr>
                                        <p:cTn id="117" dur="1" fill="hold">
                                          <p:stCondLst>
                                            <p:cond delay="0"/>
                                          </p:stCondLst>
                                        </p:cTn>
                                        <p:tgtEl>
                                          <p:spTgt spid="91161"/>
                                        </p:tgtEl>
                                        <p:attrNameLst>
                                          <p:attrName>style.visibility</p:attrName>
                                        </p:attrNameLst>
                                      </p:cBhvr>
                                      <p:to>
                                        <p:strVal val="visible"/>
                                      </p:to>
                                    </p:set>
                                  </p:childTnLst>
                                </p:cTn>
                              </p:par>
                            </p:childTnLst>
                          </p:cTn>
                        </p:par>
                        <p:par>
                          <p:cTn id="118" fill="hold" nodeType="afterGroup">
                            <p:stCondLst>
                              <p:cond delay="12000"/>
                            </p:stCondLst>
                            <p:childTnLst>
                              <p:par>
                                <p:cTn id="119" presetID="1" presetClass="entr" presetSubtype="0" fill="hold" grpId="0" nodeType="afterEffect">
                                  <p:stCondLst>
                                    <p:cond delay="1000"/>
                                  </p:stCondLst>
                                  <p:childTnLst>
                                    <p:set>
                                      <p:cBhvr>
                                        <p:cTn id="120" dur="1" fill="hold">
                                          <p:stCondLst>
                                            <p:cond delay="0"/>
                                          </p:stCondLst>
                                        </p:cTn>
                                        <p:tgtEl>
                                          <p:spTgt spid="96"/>
                                        </p:tgtEl>
                                        <p:attrNameLst>
                                          <p:attrName>style.visibility</p:attrName>
                                        </p:attrNameLst>
                                      </p:cBhvr>
                                      <p:to>
                                        <p:strVal val="visible"/>
                                      </p:to>
                                    </p:set>
                                  </p:childTnLst>
                                </p:cTn>
                              </p:par>
                            </p:childTnLst>
                          </p:cTn>
                        </p:par>
                        <p:par>
                          <p:cTn id="121" fill="hold" nodeType="afterGroup">
                            <p:stCondLst>
                              <p:cond delay="13000"/>
                            </p:stCondLst>
                            <p:childTnLst>
                              <p:par>
                                <p:cTn id="122" presetID="1" presetClass="entr" presetSubtype="0" fill="hold" nodeType="afterEffect">
                                  <p:stCondLst>
                                    <p:cond delay="1000"/>
                                  </p:stCondLst>
                                  <p:childTnLst>
                                    <p:set>
                                      <p:cBhvr>
                                        <p:cTn id="123" dur="1" fill="hold">
                                          <p:stCondLst>
                                            <p:cond delay="0"/>
                                          </p:stCondLst>
                                        </p:cTn>
                                        <p:tgtEl>
                                          <p:spTgt spid="368728"/>
                                        </p:tgtEl>
                                        <p:attrNameLst>
                                          <p:attrName>style.visibility</p:attrName>
                                        </p:attrNameLst>
                                      </p:cBhvr>
                                      <p:to>
                                        <p:strVal val="visible"/>
                                      </p:to>
                                    </p:set>
                                  </p:childTnLst>
                                </p:cTn>
                              </p:par>
                            </p:childTnLst>
                          </p:cTn>
                        </p:par>
                        <p:par>
                          <p:cTn id="124" fill="hold" nodeType="afterGroup">
                            <p:stCondLst>
                              <p:cond delay="14000"/>
                            </p:stCondLst>
                            <p:childTnLst>
                              <p:par>
                                <p:cTn id="125" presetID="1" presetClass="entr" presetSubtype="0" fill="hold" grpId="0" nodeType="afterEffect">
                                  <p:stCondLst>
                                    <p:cond delay="1000"/>
                                  </p:stCondLst>
                                  <p:childTnLst>
                                    <p:set>
                                      <p:cBhvr>
                                        <p:cTn id="126" dur="1" fill="hold">
                                          <p:stCondLst>
                                            <p:cond delay="0"/>
                                          </p:stCondLst>
                                        </p:cTn>
                                        <p:tgtEl>
                                          <p:spTgt spid="368688"/>
                                        </p:tgtEl>
                                        <p:attrNameLst>
                                          <p:attrName>style.visibility</p:attrName>
                                        </p:attrNameLst>
                                      </p:cBhvr>
                                      <p:to>
                                        <p:strVal val="visible"/>
                                      </p:to>
                                    </p:set>
                                  </p:childTnLst>
                                </p:cTn>
                              </p:par>
                            </p:childTnLst>
                          </p:cTn>
                        </p:par>
                        <p:par>
                          <p:cTn id="127" fill="hold" nodeType="afterGroup">
                            <p:stCondLst>
                              <p:cond delay="15000"/>
                            </p:stCondLst>
                            <p:childTnLst>
                              <p:par>
                                <p:cTn id="128" presetID="1" presetClass="entr" presetSubtype="0" fill="hold" grpId="0" nodeType="afterEffect">
                                  <p:stCondLst>
                                    <p:cond delay="1000"/>
                                  </p:stCondLst>
                                  <p:childTnLst>
                                    <p:set>
                                      <p:cBhvr>
                                        <p:cTn id="129" dur="1" fill="hold">
                                          <p:stCondLst>
                                            <p:cond delay="0"/>
                                          </p:stCondLst>
                                        </p:cTn>
                                        <p:tgtEl>
                                          <p:spTgt spid="368691"/>
                                        </p:tgtEl>
                                        <p:attrNameLst>
                                          <p:attrName>style.visibility</p:attrName>
                                        </p:attrNameLst>
                                      </p:cBhvr>
                                      <p:to>
                                        <p:strVal val="visible"/>
                                      </p:to>
                                    </p:set>
                                  </p:childTnLst>
                                </p:cTn>
                              </p:par>
                            </p:childTnLst>
                          </p:cTn>
                        </p:par>
                        <p:par>
                          <p:cTn id="130" fill="hold" nodeType="afterGroup">
                            <p:stCondLst>
                              <p:cond delay="16000"/>
                            </p:stCondLst>
                            <p:childTnLst>
                              <p:par>
                                <p:cTn id="131" presetID="1" presetClass="entr" presetSubtype="0" fill="hold" nodeType="afterEffect">
                                  <p:stCondLst>
                                    <p:cond delay="1000"/>
                                  </p:stCondLst>
                                  <p:childTnLst>
                                    <p:set>
                                      <p:cBhvr>
                                        <p:cTn id="132" dur="1" fill="hold">
                                          <p:stCondLst>
                                            <p:cond delay="0"/>
                                          </p:stCondLst>
                                        </p:cTn>
                                        <p:tgtEl>
                                          <p:spTgt spid="368708"/>
                                        </p:tgtEl>
                                        <p:attrNameLst>
                                          <p:attrName>style.visibility</p:attrName>
                                        </p:attrNameLst>
                                      </p:cBhvr>
                                      <p:to>
                                        <p:strVal val="visible"/>
                                      </p:to>
                                    </p:set>
                                  </p:childTnLst>
                                </p:cTn>
                              </p:par>
                            </p:childTnLst>
                          </p:cTn>
                        </p:par>
                        <p:par>
                          <p:cTn id="133" fill="hold" nodeType="afterGroup">
                            <p:stCondLst>
                              <p:cond delay="17000"/>
                            </p:stCondLst>
                            <p:childTnLst>
                              <p:par>
                                <p:cTn id="134" presetID="1" presetClass="entr" presetSubtype="0" fill="hold" grpId="0" nodeType="afterEffect">
                                  <p:stCondLst>
                                    <p:cond delay="1000"/>
                                  </p:stCondLst>
                                  <p:childTnLst>
                                    <p:set>
                                      <p:cBhvr>
                                        <p:cTn id="135" dur="1" fill="hold">
                                          <p:stCondLst>
                                            <p:cond delay="0"/>
                                          </p:stCondLst>
                                        </p:cTn>
                                        <p:tgtEl>
                                          <p:spTgt spid="368696"/>
                                        </p:tgtEl>
                                        <p:attrNameLst>
                                          <p:attrName>style.visibility</p:attrName>
                                        </p:attrNameLst>
                                      </p:cBhvr>
                                      <p:to>
                                        <p:strVal val="visible"/>
                                      </p:to>
                                    </p:set>
                                  </p:childTnLst>
                                </p:cTn>
                              </p:par>
                            </p:childTnLst>
                          </p:cTn>
                        </p:par>
                        <p:par>
                          <p:cTn id="136" fill="hold" nodeType="afterGroup">
                            <p:stCondLst>
                              <p:cond delay="18000"/>
                            </p:stCondLst>
                            <p:childTnLst>
                              <p:par>
                                <p:cTn id="137" presetID="1" presetClass="entr" presetSubtype="0" fill="hold" grpId="0" nodeType="afterEffect">
                                  <p:stCondLst>
                                    <p:cond delay="1000"/>
                                  </p:stCondLst>
                                  <p:childTnLst>
                                    <p:set>
                                      <p:cBhvr>
                                        <p:cTn id="138" dur="1" fill="hold">
                                          <p:stCondLst>
                                            <p:cond delay="0"/>
                                          </p:stCondLst>
                                        </p:cTn>
                                        <p:tgtEl>
                                          <p:spTgt spid="368694"/>
                                        </p:tgtEl>
                                        <p:attrNameLst>
                                          <p:attrName>style.visibility</p:attrName>
                                        </p:attrNameLst>
                                      </p:cBhvr>
                                      <p:to>
                                        <p:strVal val="visible"/>
                                      </p:to>
                                    </p:set>
                                  </p:childTnLst>
                                </p:cTn>
                              </p:par>
                            </p:childTnLst>
                          </p:cTn>
                        </p:par>
                        <p:par>
                          <p:cTn id="139" fill="hold" nodeType="afterGroup">
                            <p:stCondLst>
                              <p:cond delay="19000"/>
                            </p:stCondLst>
                            <p:childTnLst>
                              <p:par>
                                <p:cTn id="140" presetID="1" presetClass="entr" presetSubtype="0" fill="hold" nodeType="afterEffect">
                                  <p:stCondLst>
                                    <p:cond delay="1000"/>
                                  </p:stCondLst>
                                  <p:childTnLst>
                                    <p:set>
                                      <p:cBhvr>
                                        <p:cTn id="141" dur="1" fill="hold">
                                          <p:stCondLst>
                                            <p:cond delay="0"/>
                                          </p:stCondLst>
                                        </p:cTn>
                                        <p:tgtEl>
                                          <p:spTgt spid="368702"/>
                                        </p:tgtEl>
                                        <p:attrNameLst>
                                          <p:attrName>style.visibility</p:attrName>
                                        </p:attrNameLst>
                                      </p:cBhvr>
                                      <p:to>
                                        <p:strVal val="visible"/>
                                      </p:to>
                                    </p:set>
                                  </p:childTnLst>
                                </p:cTn>
                              </p:par>
                            </p:childTnLst>
                          </p:cTn>
                        </p:par>
                        <p:par>
                          <p:cTn id="142" fill="hold" nodeType="afterGroup">
                            <p:stCondLst>
                              <p:cond delay="20000"/>
                            </p:stCondLst>
                            <p:childTnLst>
                              <p:par>
                                <p:cTn id="143" presetID="1" presetClass="entr" presetSubtype="0" fill="hold" grpId="0" nodeType="afterEffect">
                                  <p:stCondLst>
                                    <p:cond delay="1000"/>
                                  </p:stCondLst>
                                  <p:childTnLst>
                                    <p:set>
                                      <p:cBhvr>
                                        <p:cTn id="144" dur="1" fill="hold">
                                          <p:stCondLst>
                                            <p:cond delay="0"/>
                                          </p:stCondLst>
                                        </p:cTn>
                                        <p:tgtEl>
                                          <p:spTgt spid="368689"/>
                                        </p:tgtEl>
                                        <p:attrNameLst>
                                          <p:attrName>style.visibility</p:attrName>
                                        </p:attrNameLst>
                                      </p:cBhvr>
                                      <p:to>
                                        <p:strVal val="visible"/>
                                      </p:to>
                                    </p:set>
                                  </p:childTnLst>
                                </p:cTn>
                              </p:par>
                            </p:childTnLst>
                          </p:cTn>
                        </p:par>
                        <p:par>
                          <p:cTn id="145" fill="hold" nodeType="afterGroup">
                            <p:stCondLst>
                              <p:cond delay="21000"/>
                            </p:stCondLst>
                            <p:childTnLst>
                              <p:par>
                                <p:cTn id="146" presetID="1" presetClass="entr" presetSubtype="0" fill="hold" grpId="0" nodeType="afterEffect">
                                  <p:stCondLst>
                                    <p:cond delay="1000"/>
                                  </p:stCondLst>
                                  <p:childTnLst>
                                    <p:set>
                                      <p:cBhvr>
                                        <p:cTn id="147" dur="1" fill="hold">
                                          <p:stCondLst>
                                            <p:cond delay="0"/>
                                          </p:stCondLst>
                                        </p:cTn>
                                        <p:tgtEl>
                                          <p:spTgt spid="368692"/>
                                        </p:tgtEl>
                                        <p:attrNameLst>
                                          <p:attrName>style.visibility</p:attrName>
                                        </p:attrNameLst>
                                      </p:cBhvr>
                                      <p:to>
                                        <p:strVal val="visible"/>
                                      </p:to>
                                    </p:set>
                                  </p:childTnLst>
                                </p:cTn>
                              </p:par>
                            </p:childTnLst>
                          </p:cTn>
                        </p:par>
                        <p:par>
                          <p:cTn id="148" fill="hold" nodeType="afterGroup">
                            <p:stCondLst>
                              <p:cond delay="22000"/>
                            </p:stCondLst>
                            <p:childTnLst>
                              <p:par>
                                <p:cTn id="149" presetID="1" presetClass="entr" presetSubtype="0" fill="hold" nodeType="afterEffect">
                                  <p:stCondLst>
                                    <p:cond delay="1000"/>
                                  </p:stCondLst>
                                  <p:childTnLst>
                                    <p:set>
                                      <p:cBhvr>
                                        <p:cTn id="150"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8" grpId="0"/>
      <p:bldP spid="368689" grpId="0"/>
      <p:bldP spid="368690" grpId="0"/>
      <p:bldP spid="368691" grpId="0"/>
      <p:bldP spid="368692" grpId="0"/>
      <p:bldP spid="368693" grpId="0"/>
      <p:bldP spid="368694" grpId="0"/>
      <p:bldP spid="368695" grpId="0"/>
      <p:bldP spid="368696" grpId="0"/>
      <p:bldP spid="91150" grpId="0"/>
      <p:bldP spid="368698" grpId="0"/>
      <p:bldP spid="91217" grpId="0"/>
      <p:bldP spid="91161" grpId="0"/>
      <p:bldP spid="81" grpId="0"/>
      <p:bldP spid="82" grpId="0"/>
      <p:bldP spid="91166" grpId="0" animBg="1"/>
      <p:bldP spid="89" grpId="0"/>
      <p:bldP spid="90" grpId="0"/>
      <p:bldP spid="91" grpId="0"/>
      <p:bldP spid="92" grpId="0"/>
      <p:bldP spid="94" grpId="0"/>
      <p:bldP spid="91174" grpId="0"/>
      <p:bldP spid="97" grpId="0"/>
      <p:bldP spid="91181" grpId="0" animBg="1"/>
      <p:bldP spid="115" grpId="0"/>
      <p:bldP spid="116" grpId="0"/>
      <p:bldP spid="117" grpId="0"/>
      <p:bldP spid="118" grpId="0"/>
      <p:bldP spid="119" grpId="0"/>
      <p:bldP spid="120" grpId="0"/>
      <p:bldP spid="91192" grpId="0"/>
      <p:bldP spid="91193" grpId="0" animBg="1"/>
      <p:bldP spid="95" grpId="0"/>
      <p:bldP spid="9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2">
            <a:extLst>
              <a:ext uri="{FF2B5EF4-FFF2-40B4-BE49-F238E27FC236}">
                <a16:creationId xmlns:a16="http://schemas.microsoft.com/office/drawing/2014/main" id="{7DA363A9-249A-0F11-85C5-7192E8E2D398}"/>
              </a:ext>
            </a:extLst>
          </p:cNvPr>
          <p:cNvSpPr>
            <a:spLocks noGrp="1" noChangeArrowheads="1"/>
          </p:cNvSpPr>
          <p:nvPr>
            <p:ph type="title"/>
          </p:nvPr>
        </p:nvSpPr>
        <p:spPr/>
        <p:txBody>
          <a:bodyPr>
            <a:normAutofit/>
          </a:bodyPr>
          <a:lstStyle/>
          <a:p>
            <a:r>
              <a:rPr lang="en-US" altLang="en-US" sz="4600" dirty="0">
                <a:ea typeface="ＭＳ Ｐゴシック" panose="020B0600070205080204" pitchFamily="34" charset="-128"/>
              </a:rPr>
              <a:t>rdt2.1: sender, handles garbled ACK/NAKs</a:t>
            </a:r>
          </a:p>
        </p:txBody>
      </p:sp>
      <p:sp>
        <p:nvSpPr>
          <p:cNvPr id="92162" name="Oval 3">
            <a:extLst>
              <a:ext uri="{FF2B5EF4-FFF2-40B4-BE49-F238E27FC236}">
                <a16:creationId xmlns:a16="http://schemas.microsoft.com/office/drawing/2014/main" id="{81936F15-111E-0DB4-C7D8-A86EDBD379A1}"/>
              </a:ext>
            </a:extLst>
          </p:cNvPr>
          <p:cNvSpPr>
            <a:spLocks noChangeArrowheads="1"/>
          </p:cNvSpPr>
          <p:nvPr/>
        </p:nvSpPr>
        <p:spPr bwMode="auto">
          <a:xfrm>
            <a:off x="4392613" y="2306638"/>
            <a:ext cx="901700" cy="836612"/>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63" name="Text Box 4">
            <a:extLst>
              <a:ext uri="{FF2B5EF4-FFF2-40B4-BE49-F238E27FC236}">
                <a16:creationId xmlns:a16="http://schemas.microsoft.com/office/drawing/2014/main" id="{320623E5-822C-36A5-AB45-7E11CF4EC7AC}"/>
              </a:ext>
            </a:extLst>
          </p:cNvPr>
          <p:cNvSpPr txBox="1">
            <a:spLocks noChangeArrowheads="1"/>
          </p:cNvSpPr>
          <p:nvPr/>
        </p:nvSpPr>
        <p:spPr bwMode="auto">
          <a:xfrm>
            <a:off x="4340226" y="239553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call 0 from above</a:t>
            </a:r>
            <a:endParaRPr lang="en-US" altLang="en-US" sz="1400">
              <a:latin typeface="Times New Roman" panose="02020603050405020304" pitchFamily="18" charset="0"/>
            </a:endParaRPr>
          </a:p>
        </p:txBody>
      </p:sp>
      <p:sp>
        <p:nvSpPr>
          <p:cNvPr id="92164" name="Text Box 5">
            <a:extLst>
              <a:ext uri="{FF2B5EF4-FFF2-40B4-BE49-F238E27FC236}">
                <a16:creationId xmlns:a16="http://schemas.microsoft.com/office/drawing/2014/main" id="{431D3932-D0FF-E142-A705-608103C5F84D}"/>
              </a:ext>
            </a:extLst>
          </p:cNvPr>
          <p:cNvSpPr txBox="1">
            <a:spLocks noChangeArrowheads="1"/>
          </p:cNvSpPr>
          <p:nvPr/>
        </p:nvSpPr>
        <p:spPr bwMode="auto">
          <a:xfrm>
            <a:off x="4648201" y="1577975"/>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sndpkt = make_pkt(</a:t>
            </a:r>
            <a:r>
              <a:rPr lang="en-US" altLang="en-US" sz="1600" b="1">
                <a:solidFill>
                  <a:srgbClr val="FF0000"/>
                </a:solidFill>
                <a:latin typeface="Arial" panose="020B0604020202020204" pitchFamily="34" charset="0"/>
              </a:rPr>
              <a:t>0, </a:t>
            </a:r>
            <a:r>
              <a:rPr lang="en-US" altLang="en-US" sz="1600">
                <a:latin typeface="Arial" panose="020B0604020202020204" pitchFamily="34" charset="0"/>
              </a:rPr>
              <a:t>data, checksum)</a:t>
            </a:r>
          </a:p>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65" name="Text Box 6">
            <a:extLst>
              <a:ext uri="{FF2B5EF4-FFF2-40B4-BE49-F238E27FC236}">
                <a16:creationId xmlns:a16="http://schemas.microsoft.com/office/drawing/2014/main" id="{46FC8BEB-916F-12D5-A75D-78A87BF78B0B}"/>
              </a:ext>
            </a:extLst>
          </p:cNvPr>
          <p:cNvSpPr txBox="1">
            <a:spLocks noChangeArrowheads="1"/>
          </p:cNvSpPr>
          <p:nvPr/>
        </p:nvSpPr>
        <p:spPr bwMode="auto">
          <a:xfrm>
            <a:off x="4662489" y="1265239"/>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rdt_send(data)</a:t>
            </a:r>
            <a:endParaRPr lang="en-US" altLang="en-US" sz="1600">
              <a:latin typeface="Times New Roman" panose="02020603050405020304" pitchFamily="18" charset="0"/>
            </a:endParaRPr>
          </a:p>
        </p:txBody>
      </p:sp>
      <p:sp>
        <p:nvSpPr>
          <p:cNvPr id="92166" name="Line 7">
            <a:extLst>
              <a:ext uri="{FF2B5EF4-FFF2-40B4-BE49-F238E27FC236}">
                <a16:creationId xmlns:a16="http://schemas.microsoft.com/office/drawing/2014/main" id="{A9821487-CF7F-CCED-8359-9582B9B26938}"/>
              </a:ext>
            </a:extLst>
          </p:cNvPr>
          <p:cNvSpPr>
            <a:spLocks noChangeShapeType="1"/>
          </p:cNvSpPr>
          <p:nvPr/>
        </p:nvSpPr>
        <p:spPr bwMode="auto">
          <a:xfrm>
            <a:off x="4779963" y="1630363"/>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7" name="Line 8">
            <a:extLst>
              <a:ext uri="{FF2B5EF4-FFF2-40B4-BE49-F238E27FC236}">
                <a16:creationId xmlns:a16="http://schemas.microsoft.com/office/drawing/2014/main" id="{3EE88067-5BF2-1AC1-9470-9E02B99F87BF}"/>
              </a:ext>
            </a:extLst>
          </p:cNvPr>
          <p:cNvSpPr>
            <a:spLocks noChangeShapeType="1"/>
          </p:cNvSpPr>
          <p:nvPr/>
        </p:nvSpPr>
        <p:spPr bwMode="auto">
          <a:xfrm>
            <a:off x="4117976" y="2262188"/>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168" name="Freeform 9">
            <a:extLst>
              <a:ext uri="{FF2B5EF4-FFF2-40B4-BE49-F238E27FC236}">
                <a16:creationId xmlns:a16="http://schemas.microsoft.com/office/drawing/2014/main" id="{E2A339AC-D732-66F2-3D79-1EBB992A42C0}"/>
              </a:ext>
            </a:extLst>
          </p:cNvPr>
          <p:cNvSpPr>
            <a:spLocks/>
          </p:cNvSpPr>
          <p:nvPr/>
        </p:nvSpPr>
        <p:spPr bwMode="auto">
          <a:xfrm rot="14610547">
            <a:off x="3703638" y="4603750"/>
            <a:ext cx="952500" cy="469900"/>
          </a:xfrm>
          <a:custGeom>
            <a:avLst/>
            <a:gdLst>
              <a:gd name="T0" fmla="*/ 2147483646 w 1500"/>
              <a:gd name="T1" fmla="*/ 2147483646 h 740"/>
              <a:gd name="T2" fmla="*/ 2147483646 w 1500"/>
              <a:gd name="T3" fmla="*/ 2147483646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169" name="Group 10">
            <a:extLst>
              <a:ext uri="{FF2B5EF4-FFF2-40B4-BE49-F238E27FC236}">
                <a16:creationId xmlns:a16="http://schemas.microsoft.com/office/drawing/2014/main" id="{114B8D08-3623-2DF0-A651-D7A27D86701C}"/>
              </a:ext>
            </a:extLst>
          </p:cNvPr>
          <p:cNvGrpSpPr>
            <a:grpSpLocks/>
          </p:cNvGrpSpPr>
          <p:nvPr/>
        </p:nvGrpSpPr>
        <p:grpSpPr bwMode="auto">
          <a:xfrm>
            <a:off x="6226176" y="2254250"/>
            <a:ext cx="1089025" cy="865188"/>
            <a:chOff x="2848" y="1499"/>
            <a:chExt cx="660" cy="510"/>
          </a:xfrm>
        </p:grpSpPr>
        <p:sp>
          <p:nvSpPr>
            <p:cNvPr id="92196" name="Oval 11">
              <a:extLst>
                <a:ext uri="{FF2B5EF4-FFF2-40B4-BE49-F238E27FC236}">
                  <a16:creationId xmlns:a16="http://schemas.microsoft.com/office/drawing/2014/main" id="{4A45C731-0441-498E-D9FA-CC358A020CD7}"/>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97" name="Text Box 12">
              <a:extLst>
                <a:ext uri="{FF2B5EF4-FFF2-40B4-BE49-F238E27FC236}">
                  <a16:creationId xmlns:a16="http://schemas.microsoft.com/office/drawing/2014/main" id="{7623A10D-2564-B21E-41FA-94C2D95D2C3F}"/>
                </a:ext>
              </a:extLst>
            </p:cNvPr>
            <p:cNvSpPr txBox="1">
              <a:spLocks noChangeArrowheads="1"/>
            </p:cNvSpPr>
            <p:nvPr/>
          </p:nvSpPr>
          <p:spPr bwMode="auto">
            <a:xfrm>
              <a:off x="2848" y="1535"/>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 ACK or NAK 0</a:t>
              </a:r>
              <a:endParaRPr lang="en-US" altLang="en-US" sz="1400">
                <a:solidFill>
                  <a:srgbClr val="FF0000"/>
                </a:solidFill>
                <a:latin typeface="Times New Roman" panose="02020603050405020304" pitchFamily="18" charset="0"/>
              </a:endParaRPr>
            </a:p>
          </p:txBody>
        </p:sp>
      </p:grpSp>
      <p:sp>
        <p:nvSpPr>
          <p:cNvPr id="92170" name="Freeform 13">
            <a:extLst>
              <a:ext uri="{FF2B5EF4-FFF2-40B4-BE49-F238E27FC236}">
                <a16:creationId xmlns:a16="http://schemas.microsoft.com/office/drawing/2014/main" id="{255F551F-FE03-02DD-6B5A-42FF04622CB1}"/>
              </a:ext>
            </a:extLst>
          </p:cNvPr>
          <p:cNvSpPr>
            <a:spLocks/>
          </p:cNvSpPr>
          <p:nvPr/>
        </p:nvSpPr>
        <p:spPr bwMode="auto">
          <a:xfrm flipV="1">
            <a:off x="4949826" y="2132013"/>
            <a:ext cx="1482725" cy="220662"/>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1" name="Freeform 14">
            <a:extLst>
              <a:ext uri="{FF2B5EF4-FFF2-40B4-BE49-F238E27FC236}">
                <a16:creationId xmlns:a16="http://schemas.microsoft.com/office/drawing/2014/main" id="{4A2C9B4E-202B-DCEB-1062-886F1FC9518F}"/>
              </a:ext>
            </a:extLst>
          </p:cNvPr>
          <p:cNvSpPr>
            <a:spLocks/>
          </p:cNvSpPr>
          <p:nvPr/>
        </p:nvSpPr>
        <p:spPr bwMode="auto">
          <a:xfrm rot="20242820">
            <a:off x="7113589" y="2116138"/>
            <a:ext cx="466725" cy="685800"/>
          </a:xfrm>
          <a:custGeom>
            <a:avLst/>
            <a:gdLst>
              <a:gd name="T0" fmla="*/ 0 w 735"/>
              <a:gd name="T1" fmla="*/ 2147483646 h 1080"/>
              <a:gd name="T2" fmla="*/ 0 w 735"/>
              <a:gd name="T3" fmla="*/ 2147483646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2" name="Text Box 15">
            <a:extLst>
              <a:ext uri="{FF2B5EF4-FFF2-40B4-BE49-F238E27FC236}">
                <a16:creationId xmlns:a16="http://schemas.microsoft.com/office/drawing/2014/main" id="{4EF9A009-14E0-6F8C-F9BA-B21F60994695}"/>
              </a:ext>
            </a:extLst>
          </p:cNvPr>
          <p:cNvSpPr txBox="1">
            <a:spLocks noChangeArrowheads="1"/>
          </p:cNvSpPr>
          <p:nvPr/>
        </p:nvSpPr>
        <p:spPr bwMode="auto">
          <a:xfrm>
            <a:off x="7437439" y="2678113"/>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73" name="Text Box 16">
            <a:extLst>
              <a:ext uri="{FF2B5EF4-FFF2-40B4-BE49-F238E27FC236}">
                <a16:creationId xmlns:a16="http://schemas.microsoft.com/office/drawing/2014/main" id="{C70B39FD-CBE7-C445-5279-BDC9263C99BA}"/>
              </a:ext>
            </a:extLst>
          </p:cNvPr>
          <p:cNvSpPr txBox="1">
            <a:spLocks noChangeArrowheads="1"/>
          </p:cNvSpPr>
          <p:nvPr/>
        </p:nvSpPr>
        <p:spPr bwMode="auto">
          <a:xfrm>
            <a:off x="7399338" y="1920875"/>
            <a:ext cx="256381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&amp;&amp;  </a:t>
            </a:r>
          </a:p>
          <a:p>
            <a:pPr>
              <a:lnSpc>
                <a:spcPct val="100000"/>
              </a:lnSpc>
              <a:spcBef>
                <a:spcPct val="0"/>
              </a:spcBef>
              <a:buClrTx/>
              <a:buSzTx/>
              <a:buFontTx/>
              <a:buNone/>
            </a:pPr>
            <a:r>
              <a:rPr lang="en-US" altLang="en-US" sz="1600">
                <a:latin typeface="Arial" panose="020B0604020202020204" pitchFamily="34" charset="0"/>
              </a:rPr>
              <a:t>( corrupt(rcvpkt) ||</a:t>
            </a:r>
          </a:p>
          <a:p>
            <a:pPr>
              <a:lnSpc>
                <a:spcPct val="100000"/>
              </a:lnSpc>
              <a:spcBef>
                <a:spcPct val="0"/>
              </a:spcBef>
              <a:buClrTx/>
              <a:buSzTx/>
              <a:buFontTx/>
              <a:buNone/>
            </a:pPr>
            <a:r>
              <a:rPr lang="en-US" altLang="en-US" sz="1600">
                <a:latin typeface="Arial" panose="020B0604020202020204" pitchFamily="34" charset="0"/>
              </a:rPr>
              <a:t>isNAK(rcvpkt) )</a:t>
            </a:r>
            <a:endParaRPr lang="en-US" altLang="en-US" sz="1600">
              <a:latin typeface="Times New Roman" panose="02020603050405020304" pitchFamily="18" charset="0"/>
            </a:endParaRPr>
          </a:p>
        </p:txBody>
      </p:sp>
      <p:sp>
        <p:nvSpPr>
          <p:cNvPr id="92174" name="Line 17">
            <a:extLst>
              <a:ext uri="{FF2B5EF4-FFF2-40B4-BE49-F238E27FC236}">
                <a16:creationId xmlns:a16="http://schemas.microsoft.com/office/drawing/2014/main" id="{9E3C2732-8053-0779-ACB9-5EF9701893D1}"/>
              </a:ext>
            </a:extLst>
          </p:cNvPr>
          <p:cNvSpPr>
            <a:spLocks noChangeShapeType="1"/>
          </p:cNvSpPr>
          <p:nvPr/>
        </p:nvSpPr>
        <p:spPr bwMode="auto">
          <a:xfrm>
            <a:off x="7569201" y="2717800"/>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5" name="Freeform 18">
            <a:extLst>
              <a:ext uri="{FF2B5EF4-FFF2-40B4-BE49-F238E27FC236}">
                <a16:creationId xmlns:a16="http://schemas.microsoft.com/office/drawing/2014/main" id="{9E3246CB-3DEC-8B25-F0A5-7E2CA688AB3E}"/>
              </a:ext>
            </a:extLst>
          </p:cNvPr>
          <p:cNvSpPr>
            <a:spLocks/>
          </p:cNvSpPr>
          <p:nvPr/>
        </p:nvSpPr>
        <p:spPr bwMode="auto">
          <a:xfrm rot="16200000" flipV="1">
            <a:off x="3725864" y="3492501"/>
            <a:ext cx="1266825" cy="123825"/>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6" name="Freeform 19">
            <a:extLst>
              <a:ext uri="{FF2B5EF4-FFF2-40B4-BE49-F238E27FC236}">
                <a16:creationId xmlns:a16="http://schemas.microsoft.com/office/drawing/2014/main" id="{EF1FC1A4-D67B-A826-8D0F-AEEE76A0108C}"/>
              </a:ext>
            </a:extLst>
          </p:cNvPr>
          <p:cNvSpPr>
            <a:spLocks/>
          </p:cNvSpPr>
          <p:nvPr/>
        </p:nvSpPr>
        <p:spPr bwMode="auto">
          <a:xfrm>
            <a:off x="5124450" y="4779963"/>
            <a:ext cx="1606550" cy="247650"/>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7" name="Freeform 20">
            <a:extLst>
              <a:ext uri="{FF2B5EF4-FFF2-40B4-BE49-F238E27FC236}">
                <a16:creationId xmlns:a16="http://schemas.microsoft.com/office/drawing/2014/main" id="{E88C6CC5-5967-A70C-355B-EE45BD8834C4}"/>
              </a:ext>
            </a:extLst>
          </p:cNvPr>
          <p:cNvSpPr>
            <a:spLocks/>
          </p:cNvSpPr>
          <p:nvPr/>
        </p:nvSpPr>
        <p:spPr bwMode="auto">
          <a:xfrm rot="5400000" flipH="1" flipV="1">
            <a:off x="6494463" y="3440113"/>
            <a:ext cx="1363663" cy="204788"/>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8" name="Text Box 21">
            <a:extLst>
              <a:ext uri="{FF2B5EF4-FFF2-40B4-BE49-F238E27FC236}">
                <a16:creationId xmlns:a16="http://schemas.microsoft.com/office/drawing/2014/main" id="{34B9BB44-3C27-1E34-D267-FE0D15F07F9F}"/>
              </a:ext>
            </a:extLst>
          </p:cNvPr>
          <p:cNvSpPr txBox="1">
            <a:spLocks noChangeArrowheads="1"/>
          </p:cNvSpPr>
          <p:nvPr/>
        </p:nvSpPr>
        <p:spPr bwMode="auto">
          <a:xfrm>
            <a:off x="4889501" y="5364163"/>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sndpkt = make_pkt(</a:t>
            </a:r>
            <a:r>
              <a:rPr lang="en-US" altLang="en-US" sz="1600" b="1">
                <a:solidFill>
                  <a:srgbClr val="FF0000"/>
                </a:solidFill>
                <a:latin typeface="Arial" panose="020B0604020202020204" pitchFamily="34" charset="0"/>
              </a:rPr>
              <a:t>1,</a:t>
            </a:r>
            <a:r>
              <a:rPr lang="en-US" altLang="en-US" sz="1600">
                <a:latin typeface="Arial" panose="020B0604020202020204" pitchFamily="34" charset="0"/>
              </a:rPr>
              <a:t> data, checksum)</a:t>
            </a:r>
          </a:p>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79" name="Text Box 22">
            <a:extLst>
              <a:ext uri="{FF2B5EF4-FFF2-40B4-BE49-F238E27FC236}">
                <a16:creationId xmlns:a16="http://schemas.microsoft.com/office/drawing/2014/main" id="{9FADB080-7632-11F2-53FB-E299A78FCFDD}"/>
              </a:ext>
            </a:extLst>
          </p:cNvPr>
          <p:cNvSpPr txBox="1">
            <a:spLocks noChangeArrowheads="1"/>
          </p:cNvSpPr>
          <p:nvPr/>
        </p:nvSpPr>
        <p:spPr bwMode="auto">
          <a:xfrm>
            <a:off x="4959350" y="5026025"/>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rdt_send(data)</a:t>
            </a:r>
            <a:endParaRPr lang="en-US" altLang="en-US" sz="1600">
              <a:latin typeface="Times New Roman" panose="02020603050405020304" pitchFamily="18" charset="0"/>
            </a:endParaRPr>
          </a:p>
        </p:txBody>
      </p:sp>
      <p:sp>
        <p:nvSpPr>
          <p:cNvPr id="92180" name="Line 23">
            <a:extLst>
              <a:ext uri="{FF2B5EF4-FFF2-40B4-BE49-F238E27FC236}">
                <a16:creationId xmlns:a16="http://schemas.microsoft.com/office/drawing/2014/main" id="{A9EF8145-899A-A1C9-3725-A1AE61A4E669}"/>
              </a:ext>
            </a:extLst>
          </p:cNvPr>
          <p:cNvSpPr>
            <a:spLocks noChangeShapeType="1"/>
          </p:cNvSpPr>
          <p:nvPr/>
        </p:nvSpPr>
        <p:spPr bwMode="auto">
          <a:xfrm>
            <a:off x="5006975" y="5378450"/>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1" name="Text Box 24">
            <a:extLst>
              <a:ext uri="{FF2B5EF4-FFF2-40B4-BE49-F238E27FC236}">
                <a16:creationId xmlns:a16="http://schemas.microsoft.com/office/drawing/2014/main" id="{65E51E9D-9FB3-F5FC-1A41-02EF5F28B10C}"/>
              </a:ext>
            </a:extLst>
          </p:cNvPr>
          <p:cNvSpPr txBox="1">
            <a:spLocks noChangeArrowheads="1"/>
          </p:cNvSpPr>
          <p:nvPr/>
        </p:nvSpPr>
        <p:spPr bwMode="auto">
          <a:xfrm>
            <a:off x="7216776" y="3173413"/>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t>
            </a:r>
          </a:p>
          <a:p>
            <a:pPr>
              <a:lnSpc>
                <a:spcPct val="100000"/>
              </a:lnSpc>
              <a:spcBef>
                <a:spcPct val="0"/>
              </a:spcBef>
              <a:buClrTx/>
              <a:buSzTx/>
              <a:buFontTx/>
              <a:buNone/>
            </a:pPr>
            <a:r>
              <a:rPr lang="en-US" altLang="en-US" sz="1600">
                <a:latin typeface="Arial" panose="020B0604020202020204" pitchFamily="34" charset="0"/>
              </a:rPr>
              <a:t>&amp;&amp; notcorrupt(rcvpkt) </a:t>
            </a:r>
          </a:p>
          <a:p>
            <a:pPr>
              <a:lnSpc>
                <a:spcPct val="100000"/>
              </a:lnSpc>
              <a:spcBef>
                <a:spcPct val="0"/>
              </a:spcBef>
              <a:buClrTx/>
              <a:buSzTx/>
              <a:buFontTx/>
              <a:buNone/>
            </a:pPr>
            <a:r>
              <a:rPr lang="en-US" altLang="en-US" sz="1600">
                <a:latin typeface="Arial" panose="020B0604020202020204" pitchFamily="34" charset="0"/>
              </a:rPr>
              <a:t>&amp;&amp; isACK(rcvpkt) </a:t>
            </a:r>
          </a:p>
        </p:txBody>
      </p:sp>
      <p:sp>
        <p:nvSpPr>
          <p:cNvPr id="92182" name="Line 25">
            <a:extLst>
              <a:ext uri="{FF2B5EF4-FFF2-40B4-BE49-F238E27FC236}">
                <a16:creationId xmlns:a16="http://schemas.microsoft.com/office/drawing/2014/main" id="{5EF79019-62DA-F0EB-7D73-726D4A272EA0}"/>
              </a:ext>
            </a:extLst>
          </p:cNvPr>
          <p:cNvSpPr>
            <a:spLocks noChangeShapeType="1"/>
          </p:cNvSpPr>
          <p:nvPr/>
        </p:nvSpPr>
        <p:spPr bwMode="auto">
          <a:xfrm>
            <a:off x="7345363" y="3984625"/>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3" name="Text Box 26">
            <a:extLst>
              <a:ext uri="{FF2B5EF4-FFF2-40B4-BE49-F238E27FC236}">
                <a16:creationId xmlns:a16="http://schemas.microsoft.com/office/drawing/2014/main" id="{FF00DF23-CB70-EE02-5851-158FEED56693}"/>
              </a:ext>
            </a:extLst>
          </p:cNvPr>
          <p:cNvSpPr txBox="1">
            <a:spLocks noChangeArrowheads="1"/>
          </p:cNvSpPr>
          <p:nvPr/>
        </p:nvSpPr>
        <p:spPr bwMode="auto">
          <a:xfrm>
            <a:off x="2244726" y="5435601"/>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84" name="Text Box 27">
            <a:extLst>
              <a:ext uri="{FF2B5EF4-FFF2-40B4-BE49-F238E27FC236}">
                <a16:creationId xmlns:a16="http://schemas.microsoft.com/office/drawing/2014/main" id="{F989FBB5-6802-9DBA-CE80-B27A35EA42DF}"/>
              </a:ext>
            </a:extLst>
          </p:cNvPr>
          <p:cNvSpPr txBox="1">
            <a:spLocks noChangeArrowheads="1"/>
          </p:cNvSpPr>
          <p:nvPr/>
        </p:nvSpPr>
        <p:spPr bwMode="auto">
          <a:xfrm>
            <a:off x="2219326" y="4618038"/>
            <a:ext cx="201136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&amp;&amp;  </a:t>
            </a:r>
          </a:p>
          <a:p>
            <a:pPr>
              <a:lnSpc>
                <a:spcPct val="100000"/>
              </a:lnSpc>
              <a:spcBef>
                <a:spcPct val="0"/>
              </a:spcBef>
              <a:buClrTx/>
              <a:buSzTx/>
              <a:buFontTx/>
              <a:buNone/>
            </a:pPr>
            <a:r>
              <a:rPr lang="en-US" altLang="en-US" sz="1600">
                <a:latin typeface="Arial" panose="020B0604020202020204" pitchFamily="34" charset="0"/>
              </a:rPr>
              <a:t>( corrupt(rcvpkt) ||</a:t>
            </a:r>
          </a:p>
          <a:p>
            <a:pPr>
              <a:lnSpc>
                <a:spcPct val="100000"/>
              </a:lnSpc>
              <a:spcBef>
                <a:spcPct val="0"/>
              </a:spcBef>
              <a:buClrTx/>
              <a:buSzTx/>
              <a:buFontTx/>
              <a:buNone/>
            </a:pPr>
            <a:r>
              <a:rPr lang="en-US" altLang="en-US" sz="1600">
                <a:latin typeface="Arial" panose="020B0604020202020204" pitchFamily="34" charset="0"/>
              </a:rPr>
              <a:t>isNAK(rcvpkt) )</a:t>
            </a:r>
            <a:endParaRPr lang="en-US" altLang="en-US" sz="1600">
              <a:latin typeface="Times New Roman" panose="02020603050405020304" pitchFamily="18" charset="0"/>
            </a:endParaRPr>
          </a:p>
        </p:txBody>
      </p:sp>
      <p:sp>
        <p:nvSpPr>
          <p:cNvPr id="92185" name="Line 28">
            <a:extLst>
              <a:ext uri="{FF2B5EF4-FFF2-40B4-BE49-F238E27FC236}">
                <a16:creationId xmlns:a16="http://schemas.microsoft.com/office/drawing/2014/main" id="{698ED0BC-9335-0B9C-5744-E1B77762479A}"/>
              </a:ext>
            </a:extLst>
          </p:cNvPr>
          <p:cNvSpPr>
            <a:spLocks noChangeShapeType="1"/>
          </p:cNvSpPr>
          <p:nvPr/>
        </p:nvSpPr>
        <p:spPr bwMode="auto">
          <a:xfrm>
            <a:off x="2335214" y="5443538"/>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6" name="Text Box 29">
            <a:extLst>
              <a:ext uri="{FF2B5EF4-FFF2-40B4-BE49-F238E27FC236}">
                <a16:creationId xmlns:a16="http://schemas.microsoft.com/office/drawing/2014/main" id="{80AB05B9-7D44-96B1-DB26-C1B444747C64}"/>
              </a:ext>
            </a:extLst>
          </p:cNvPr>
          <p:cNvSpPr txBox="1">
            <a:spLocks noChangeArrowheads="1"/>
          </p:cNvSpPr>
          <p:nvPr/>
        </p:nvSpPr>
        <p:spPr bwMode="auto">
          <a:xfrm>
            <a:off x="2162175" y="3016250"/>
            <a:ext cx="21097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t>
            </a:r>
          </a:p>
          <a:p>
            <a:pPr>
              <a:lnSpc>
                <a:spcPct val="100000"/>
              </a:lnSpc>
              <a:spcBef>
                <a:spcPct val="0"/>
              </a:spcBef>
              <a:buClrTx/>
              <a:buSzTx/>
              <a:buFontTx/>
              <a:buNone/>
            </a:pPr>
            <a:r>
              <a:rPr lang="en-US" altLang="en-US" sz="1600">
                <a:latin typeface="Arial" panose="020B0604020202020204" pitchFamily="34" charset="0"/>
              </a:rPr>
              <a:t>&amp;&amp; notcorrupt(rcvpkt) </a:t>
            </a:r>
          </a:p>
          <a:p>
            <a:pPr>
              <a:lnSpc>
                <a:spcPct val="100000"/>
              </a:lnSpc>
              <a:spcBef>
                <a:spcPct val="0"/>
              </a:spcBef>
              <a:buClrTx/>
              <a:buSzTx/>
              <a:buFontTx/>
              <a:buNone/>
            </a:pPr>
            <a:r>
              <a:rPr lang="en-US" altLang="en-US" sz="1600">
                <a:latin typeface="Arial" panose="020B0604020202020204" pitchFamily="34" charset="0"/>
              </a:rPr>
              <a:t>&amp;&amp; isACK(rcvpkt)</a:t>
            </a:r>
            <a:r>
              <a:rPr lang="en-US" altLang="en-US" sz="1000">
                <a:latin typeface="Arial" panose="020B0604020202020204" pitchFamily="34" charset="0"/>
              </a:rPr>
              <a:t> </a:t>
            </a:r>
            <a:endParaRPr lang="en-US" altLang="en-US" sz="2400">
              <a:latin typeface="Times New Roman" panose="02020603050405020304" pitchFamily="18" charset="0"/>
            </a:endParaRPr>
          </a:p>
        </p:txBody>
      </p:sp>
      <p:sp>
        <p:nvSpPr>
          <p:cNvPr id="92187" name="Line 30">
            <a:extLst>
              <a:ext uri="{FF2B5EF4-FFF2-40B4-BE49-F238E27FC236}">
                <a16:creationId xmlns:a16="http://schemas.microsoft.com/office/drawing/2014/main" id="{DAE5F1A5-E9E1-3DB7-DBA9-4AAF8F01775B}"/>
              </a:ext>
            </a:extLst>
          </p:cNvPr>
          <p:cNvSpPr>
            <a:spLocks noChangeShapeType="1"/>
          </p:cNvSpPr>
          <p:nvPr/>
        </p:nvSpPr>
        <p:spPr bwMode="auto">
          <a:xfrm>
            <a:off x="2306638" y="3854450"/>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188" name="Group 31">
            <a:extLst>
              <a:ext uri="{FF2B5EF4-FFF2-40B4-BE49-F238E27FC236}">
                <a16:creationId xmlns:a16="http://schemas.microsoft.com/office/drawing/2014/main" id="{51AD4F27-1B07-74C6-0658-DFDE582F18B6}"/>
              </a:ext>
            </a:extLst>
          </p:cNvPr>
          <p:cNvGrpSpPr>
            <a:grpSpLocks/>
          </p:cNvGrpSpPr>
          <p:nvPr/>
        </p:nvGrpSpPr>
        <p:grpSpPr bwMode="auto">
          <a:xfrm>
            <a:off x="6376988" y="4200526"/>
            <a:ext cx="1117600" cy="823913"/>
            <a:chOff x="4156" y="2812"/>
            <a:chExt cx="704" cy="519"/>
          </a:xfrm>
        </p:grpSpPr>
        <p:sp>
          <p:nvSpPr>
            <p:cNvPr id="92194" name="Oval 32">
              <a:extLst>
                <a:ext uri="{FF2B5EF4-FFF2-40B4-BE49-F238E27FC236}">
                  <a16:creationId xmlns:a16="http://schemas.microsoft.com/office/drawing/2014/main" id="{CF47181F-F2C3-A730-DD72-A3D42227674B}"/>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95" name="Text Box 33">
              <a:extLst>
                <a:ext uri="{FF2B5EF4-FFF2-40B4-BE49-F238E27FC236}">
                  <a16:creationId xmlns:a16="http://schemas.microsoft.com/office/drawing/2014/main" id="{F54DFB7A-C12A-EC4E-DAB9-4D7E6B410EF9}"/>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a:t>
              </a:r>
            </a:p>
            <a:p>
              <a:pPr algn="ctr">
                <a:lnSpc>
                  <a:spcPct val="100000"/>
                </a:lnSpc>
                <a:spcBef>
                  <a:spcPct val="0"/>
                </a:spcBef>
                <a:buClrTx/>
                <a:buSzTx/>
                <a:buFontTx/>
                <a:buNone/>
              </a:pPr>
              <a:r>
                <a:rPr lang="en-US" altLang="en-US" sz="1400">
                  <a:solidFill>
                    <a:srgbClr val="FF0000"/>
                  </a:solidFill>
                  <a:latin typeface="Arial" panose="020B0604020202020204" pitchFamily="34" charset="0"/>
                </a:rPr>
                <a:t> call 1 from above</a:t>
              </a:r>
              <a:endParaRPr lang="en-US" altLang="en-US" sz="1400">
                <a:solidFill>
                  <a:srgbClr val="FF0000"/>
                </a:solidFill>
                <a:latin typeface="Times New Roman" panose="02020603050405020304" pitchFamily="18" charset="0"/>
              </a:endParaRPr>
            </a:p>
          </p:txBody>
        </p:sp>
      </p:grpSp>
      <p:grpSp>
        <p:nvGrpSpPr>
          <p:cNvPr id="92189" name="Group 34">
            <a:extLst>
              <a:ext uri="{FF2B5EF4-FFF2-40B4-BE49-F238E27FC236}">
                <a16:creationId xmlns:a16="http://schemas.microsoft.com/office/drawing/2014/main" id="{87687AC6-54F3-8DEA-9303-C2BB51389C0B}"/>
              </a:ext>
            </a:extLst>
          </p:cNvPr>
          <p:cNvGrpSpPr>
            <a:grpSpLocks/>
          </p:cNvGrpSpPr>
          <p:nvPr/>
        </p:nvGrpSpPr>
        <p:grpSpPr bwMode="auto">
          <a:xfrm>
            <a:off x="4187826" y="4146551"/>
            <a:ext cx="1046163" cy="823913"/>
            <a:chOff x="4916" y="3266"/>
            <a:chExt cx="659" cy="519"/>
          </a:xfrm>
        </p:grpSpPr>
        <p:sp>
          <p:nvSpPr>
            <p:cNvPr id="92192" name="Oval 35">
              <a:extLst>
                <a:ext uri="{FF2B5EF4-FFF2-40B4-BE49-F238E27FC236}">
                  <a16:creationId xmlns:a16="http://schemas.microsoft.com/office/drawing/2014/main" id="{BC11B07E-729C-0196-4C84-A678CA373A46}"/>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93" name="Text Box 36">
              <a:extLst>
                <a:ext uri="{FF2B5EF4-FFF2-40B4-BE49-F238E27FC236}">
                  <a16:creationId xmlns:a16="http://schemas.microsoft.com/office/drawing/2014/main" id="{CB041581-0305-19BF-8805-0C2E7128637A}"/>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 ACK or NAK 1</a:t>
              </a:r>
              <a:endParaRPr lang="en-US" altLang="en-US" sz="1400">
                <a:solidFill>
                  <a:srgbClr val="FF0000"/>
                </a:solidFill>
                <a:latin typeface="Times New Roman" panose="02020603050405020304" pitchFamily="18" charset="0"/>
              </a:endParaRPr>
            </a:p>
          </p:txBody>
        </p:sp>
      </p:grpSp>
      <p:sp>
        <p:nvSpPr>
          <p:cNvPr id="92190" name="Text Box 37">
            <a:extLst>
              <a:ext uri="{FF2B5EF4-FFF2-40B4-BE49-F238E27FC236}">
                <a16:creationId xmlns:a16="http://schemas.microsoft.com/office/drawing/2014/main" id="{538C3202-B845-F05A-4B9C-DC306436D9C4}"/>
              </a:ext>
            </a:extLst>
          </p:cNvPr>
          <p:cNvSpPr txBox="1">
            <a:spLocks noChangeArrowheads="1"/>
          </p:cNvSpPr>
          <p:nvPr/>
        </p:nvSpPr>
        <p:spPr bwMode="auto">
          <a:xfrm>
            <a:off x="7727950" y="3994150"/>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92191" name="Text Box 38">
            <a:extLst>
              <a:ext uri="{FF2B5EF4-FFF2-40B4-BE49-F238E27FC236}">
                <a16:creationId xmlns:a16="http://schemas.microsoft.com/office/drawing/2014/main" id="{274F0603-03F2-D19B-E7B3-15B2451CD647}"/>
              </a:ext>
            </a:extLst>
          </p:cNvPr>
          <p:cNvSpPr txBox="1">
            <a:spLocks noChangeArrowheads="1"/>
          </p:cNvSpPr>
          <p:nvPr/>
        </p:nvSpPr>
        <p:spPr bwMode="auto">
          <a:xfrm>
            <a:off x="2878138" y="3868738"/>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2">
            <a:extLst>
              <a:ext uri="{FF2B5EF4-FFF2-40B4-BE49-F238E27FC236}">
                <a16:creationId xmlns:a16="http://schemas.microsoft.com/office/drawing/2014/main" id="{45964A41-90EB-3A95-4D40-130ED994B768}"/>
              </a:ext>
            </a:extLst>
          </p:cNvPr>
          <p:cNvSpPr>
            <a:spLocks noGrp="1" noChangeArrowheads="1"/>
          </p:cNvSpPr>
          <p:nvPr>
            <p:ph type="title"/>
          </p:nvPr>
        </p:nvSpPr>
        <p:spPr>
          <a:xfrm>
            <a:off x="838199" y="451821"/>
            <a:ext cx="11037277" cy="894622"/>
          </a:xfrm>
        </p:spPr>
        <p:txBody>
          <a:bodyPr>
            <a:noAutofit/>
          </a:bodyPr>
          <a:lstStyle/>
          <a:p>
            <a:r>
              <a:rPr lang="en-US" altLang="en-US" sz="4600" dirty="0">
                <a:ea typeface="ＭＳ Ｐゴシック" panose="020B0600070205080204" pitchFamily="34" charset="-128"/>
              </a:rPr>
              <a:t>rdt2.1: receiver, handles garbled ACK/NAKs</a:t>
            </a:r>
          </a:p>
        </p:txBody>
      </p:sp>
      <p:grpSp>
        <p:nvGrpSpPr>
          <p:cNvPr id="94210" name="Group 3">
            <a:extLst>
              <a:ext uri="{FF2B5EF4-FFF2-40B4-BE49-F238E27FC236}">
                <a16:creationId xmlns:a16="http://schemas.microsoft.com/office/drawing/2014/main" id="{56E03F0E-7363-FDE6-DB59-C4D0CD886E4F}"/>
              </a:ext>
            </a:extLst>
          </p:cNvPr>
          <p:cNvGrpSpPr>
            <a:grpSpLocks/>
          </p:cNvGrpSpPr>
          <p:nvPr/>
        </p:nvGrpSpPr>
        <p:grpSpPr bwMode="auto">
          <a:xfrm>
            <a:off x="4562476" y="3352800"/>
            <a:ext cx="817563" cy="795338"/>
            <a:chOff x="963" y="1131"/>
            <a:chExt cx="515" cy="501"/>
          </a:xfrm>
        </p:grpSpPr>
        <p:sp>
          <p:nvSpPr>
            <p:cNvPr id="94239" name="Oval 4">
              <a:extLst>
                <a:ext uri="{FF2B5EF4-FFF2-40B4-BE49-F238E27FC236}">
                  <a16:creationId xmlns:a16="http://schemas.microsoft.com/office/drawing/2014/main" id="{31AB877C-1B6E-FBF2-A0C7-3603CCC7A6DE}"/>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4240" name="Text Box 5">
              <a:extLst>
                <a:ext uri="{FF2B5EF4-FFF2-40B4-BE49-F238E27FC236}">
                  <a16:creationId xmlns:a16="http://schemas.microsoft.com/office/drawing/2014/main" id="{8C48DD07-C2FD-F200-4103-EA4CEFFBBC3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t>
              </a:r>
            </a:p>
            <a:p>
              <a:pPr algn="ctr">
                <a:lnSpc>
                  <a:spcPct val="100000"/>
                </a:lnSpc>
                <a:spcBef>
                  <a:spcPct val="0"/>
                </a:spcBef>
                <a:buClrTx/>
                <a:buSzTx/>
                <a:buFontTx/>
                <a:buNone/>
              </a:pPr>
              <a:r>
                <a:rPr lang="en-US" altLang="en-US" sz="1400">
                  <a:latin typeface="Arial" panose="020B0604020202020204" pitchFamily="34" charset="0"/>
                </a:rPr>
                <a:t>0 from below</a:t>
              </a:r>
              <a:endParaRPr lang="en-US" altLang="en-US" sz="1400">
                <a:latin typeface="Times New Roman" panose="02020603050405020304" pitchFamily="18" charset="0"/>
              </a:endParaRPr>
            </a:p>
          </p:txBody>
        </p:sp>
      </p:grpSp>
      <p:sp>
        <p:nvSpPr>
          <p:cNvPr id="94211" name="Line 6">
            <a:extLst>
              <a:ext uri="{FF2B5EF4-FFF2-40B4-BE49-F238E27FC236}">
                <a16:creationId xmlns:a16="http://schemas.microsoft.com/office/drawing/2014/main" id="{7CA8EB6B-6818-5489-A6B7-1296C5CFAACF}"/>
              </a:ext>
            </a:extLst>
          </p:cNvPr>
          <p:cNvSpPr>
            <a:spLocks noChangeShapeType="1"/>
          </p:cNvSpPr>
          <p:nvPr/>
        </p:nvSpPr>
        <p:spPr bwMode="auto">
          <a:xfrm>
            <a:off x="4398963" y="2282825"/>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4212" name="Freeform 7">
            <a:extLst>
              <a:ext uri="{FF2B5EF4-FFF2-40B4-BE49-F238E27FC236}">
                <a16:creationId xmlns:a16="http://schemas.microsoft.com/office/drawing/2014/main" id="{54EB4B40-93F2-0558-D4F6-3622F0E10651}"/>
              </a:ext>
            </a:extLst>
          </p:cNvPr>
          <p:cNvSpPr>
            <a:spLocks/>
          </p:cNvSpPr>
          <p:nvPr/>
        </p:nvSpPr>
        <p:spPr bwMode="auto">
          <a:xfrm flipV="1">
            <a:off x="5080001" y="2600326"/>
            <a:ext cx="1590675" cy="785813"/>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3" name="Text Box 8">
            <a:extLst>
              <a:ext uri="{FF2B5EF4-FFF2-40B4-BE49-F238E27FC236}">
                <a16:creationId xmlns:a16="http://schemas.microsoft.com/office/drawing/2014/main" id="{80C345C1-19A9-8E70-BB2C-F20100A43BA3}"/>
              </a:ext>
            </a:extLst>
          </p:cNvPr>
          <p:cNvSpPr txBox="1">
            <a:spLocks noChangeArrowheads="1"/>
          </p:cNvSpPr>
          <p:nvPr/>
        </p:nvSpPr>
        <p:spPr bwMode="auto">
          <a:xfrm>
            <a:off x="7640638" y="2959101"/>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make_pkt(NAK,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14" name="Text Box 9">
            <a:extLst>
              <a:ext uri="{FF2B5EF4-FFF2-40B4-BE49-F238E27FC236}">
                <a16:creationId xmlns:a16="http://schemas.microsoft.com/office/drawing/2014/main" id="{ED829C4E-A3A3-9B88-02EE-E164655D642B}"/>
              </a:ext>
            </a:extLst>
          </p:cNvPr>
          <p:cNvSpPr txBox="1">
            <a:spLocks noChangeArrowheads="1"/>
          </p:cNvSpPr>
          <p:nvPr/>
        </p:nvSpPr>
        <p:spPr bwMode="auto">
          <a:xfrm>
            <a:off x="7643814" y="3671888"/>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not corrupt(rcvpkt) </a:t>
            </a:r>
            <a:r>
              <a:rPr lang="en-US" altLang="en-US" sz="1400">
                <a:solidFill>
                  <a:srgbClr val="FF0000"/>
                </a:solidFill>
                <a:latin typeface="Arial" panose="020B0604020202020204" pitchFamily="34" charset="0"/>
              </a:rPr>
              <a:t>&amp;&amp;</a:t>
            </a:r>
          </a:p>
          <a:p>
            <a:pPr>
              <a:lnSpc>
                <a:spcPct val="100000"/>
              </a:lnSpc>
              <a:spcBef>
                <a:spcPct val="0"/>
              </a:spcBef>
              <a:buClrTx/>
              <a:buSzTx/>
              <a:buFontTx/>
              <a:buNone/>
            </a:pPr>
            <a:r>
              <a:rPr lang="en-US" altLang="en-US" sz="1400">
                <a:solidFill>
                  <a:srgbClr val="FF0000"/>
                </a:solidFill>
                <a:latin typeface="Arial" panose="020B0604020202020204" pitchFamily="34" charset="0"/>
              </a:rPr>
              <a:t>   has_seq0(rcvpkt)</a:t>
            </a:r>
          </a:p>
          <a:p>
            <a:pPr algn="ctr">
              <a:lnSpc>
                <a:spcPct val="100000"/>
              </a:lnSpc>
              <a:spcBef>
                <a:spcPct val="0"/>
              </a:spcBef>
              <a:buClrTx/>
              <a:buSzTx/>
              <a:buFontTx/>
              <a:buNone/>
            </a:pPr>
            <a:endParaRPr lang="en-US" altLang="en-US" sz="1600">
              <a:latin typeface="Times New Roman" panose="02020603050405020304" pitchFamily="18" charset="0"/>
            </a:endParaRPr>
          </a:p>
        </p:txBody>
      </p:sp>
      <p:sp>
        <p:nvSpPr>
          <p:cNvPr id="94215" name="Line 10">
            <a:extLst>
              <a:ext uri="{FF2B5EF4-FFF2-40B4-BE49-F238E27FC236}">
                <a16:creationId xmlns:a16="http://schemas.microsoft.com/office/drawing/2014/main" id="{A38ABA3B-6AE5-4837-F34C-DF802F9907FA}"/>
              </a:ext>
            </a:extLst>
          </p:cNvPr>
          <p:cNvSpPr>
            <a:spLocks noChangeShapeType="1"/>
          </p:cNvSpPr>
          <p:nvPr/>
        </p:nvSpPr>
        <p:spPr bwMode="auto">
          <a:xfrm>
            <a:off x="7727950" y="4370388"/>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6" name="Freeform 11">
            <a:extLst>
              <a:ext uri="{FF2B5EF4-FFF2-40B4-BE49-F238E27FC236}">
                <a16:creationId xmlns:a16="http://schemas.microsoft.com/office/drawing/2014/main" id="{32AA904E-FB02-3A15-4BC7-7BD3BAC1DCE2}"/>
              </a:ext>
            </a:extLst>
          </p:cNvPr>
          <p:cNvSpPr>
            <a:spLocks/>
          </p:cNvSpPr>
          <p:nvPr/>
        </p:nvSpPr>
        <p:spPr bwMode="auto">
          <a:xfrm>
            <a:off x="5097464" y="4168776"/>
            <a:ext cx="1590675" cy="688975"/>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7" name="Text Box 12">
            <a:extLst>
              <a:ext uri="{FF2B5EF4-FFF2-40B4-BE49-F238E27FC236}">
                <a16:creationId xmlns:a16="http://schemas.microsoft.com/office/drawing/2014/main" id="{37838EBB-04FE-D89B-B35B-450FA226A92A}"/>
              </a:ext>
            </a:extLst>
          </p:cNvPr>
          <p:cNvSpPr txBox="1">
            <a:spLocks noChangeArrowheads="1"/>
          </p:cNvSpPr>
          <p:nvPr/>
        </p:nvSpPr>
        <p:spPr bwMode="auto">
          <a:xfrm>
            <a:off x="4486275" y="4749800"/>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t>
            </a:r>
            <a:r>
              <a:rPr lang="en-US" altLang="en-US" sz="1400">
                <a:solidFill>
                  <a:srgbClr val="FF0000"/>
                </a:solidFill>
                <a:latin typeface="Arial" panose="020B0604020202020204" pitchFamily="34" charset="0"/>
              </a:rPr>
              <a:t>&amp;&amp; notcorrupt(rcvpkt) </a:t>
            </a:r>
          </a:p>
          <a:p>
            <a:pPr>
              <a:lnSpc>
                <a:spcPct val="100000"/>
              </a:lnSpc>
              <a:spcBef>
                <a:spcPct val="0"/>
              </a:spcBef>
              <a:buClrTx/>
              <a:buSzTx/>
              <a:buFontTx/>
              <a:buNone/>
            </a:pPr>
            <a:r>
              <a:rPr lang="en-US" altLang="en-US" sz="1400">
                <a:solidFill>
                  <a:srgbClr val="FF0000"/>
                </a:solidFill>
                <a:latin typeface="Arial" panose="020B0604020202020204" pitchFamily="34" charset="0"/>
              </a:rPr>
              <a:t>  &amp;&amp; has_seq1(rcvpkt)</a:t>
            </a:r>
            <a:r>
              <a:rPr lang="en-US" altLang="en-US" sz="1600">
                <a:solidFill>
                  <a:srgbClr val="FF0000"/>
                </a:solidFill>
                <a:latin typeface="Arial" panose="020B0604020202020204" pitchFamily="34" charset="0"/>
              </a:rPr>
              <a:t> </a:t>
            </a:r>
            <a:endParaRPr lang="en-US" altLang="en-US" sz="1600">
              <a:solidFill>
                <a:srgbClr val="FF0000"/>
              </a:solidFill>
              <a:latin typeface="Times New Roman" panose="02020603050405020304" pitchFamily="18" charset="0"/>
            </a:endParaRPr>
          </a:p>
        </p:txBody>
      </p:sp>
      <p:sp>
        <p:nvSpPr>
          <p:cNvPr id="94218" name="Line 13">
            <a:extLst>
              <a:ext uri="{FF2B5EF4-FFF2-40B4-BE49-F238E27FC236}">
                <a16:creationId xmlns:a16="http://schemas.microsoft.com/office/drawing/2014/main" id="{93179188-E0BE-E924-6324-3AE45C9B17B4}"/>
              </a:ext>
            </a:extLst>
          </p:cNvPr>
          <p:cNvSpPr>
            <a:spLocks noChangeShapeType="1"/>
          </p:cNvSpPr>
          <p:nvPr/>
        </p:nvSpPr>
        <p:spPr bwMode="auto">
          <a:xfrm>
            <a:off x="4552951" y="5307013"/>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9" name="Text Box 14">
            <a:extLst>
              <a:ext uri="{FF2B5EF4-FFF2-40B4-BE49-F238E27FC236}">
                <a16:creationId xmlns:a16="http://schemas.microsoft.com/office/drawing/2014/main" id="{8BC76605-902F-7D62-FB2F-9A312F973DA0}"/>
              </a:ext>
            </a:extLst>
          </p:cNvPr>
          <p:cNvSpPr txBox="1">
            <a:spLocks noChangeArrowheads="1"/>
          </p:cNvSpPr>
          <p:nvPr/>
        </p:nvSpPr>
        <p:spPr bwMode="auto">
          <a:xfrm>
            <a:off x="4495801" y="5362576"/>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extract(rcvpkt,data)</a:t>
            </a:r>
          </a:p>
          <a:p>
            <a:pPr>
              <a:lnSpc>
                <a:spcPct val="100000"/>
              </a:lnSpc>
              <a:spcBef>
                <a:spcPct val="0"/>
              </a:spcBef>
              <a:buClrTx/>
              <a:buSzTx/>
              <a:buFontTx/>
              <a:buNone/>
            </a:pPr>
            <a:r>
              <a:rPr lang="en-US" altLang="en-US" sz="1400">
                <a:latin typeface="Arial" panose="020B0604020202020204" pitchFamily="34" charset="0"/>
              </a:rPr>
              <a:t>deliver_data(data)</a:t>
            </a:r>
          </a:p>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grpSp>
        <p:nvGrpSpPr>
          <p:cNvPr id="94220" name="Group 15">
            <a:extLst>
              <a:ext uri="{FF2B5EF4-FFF2-40B4-BE49-F238E27FC236}">
                <a16:creationId xmlns:a16="http://schemas.microsoft.com/office/drawing/2014/main" id="{F2131D23-9F04-15A5-15DC-5AB83E2DC858}"/>
              </a:ext>
            </a:extLst>
          </p:cNvPr>
          <p:cNvGrpSpPr>
            <a:grpSpLocks/>
          </p:cNvGrpSpPr>
          <p:nvPr/>
        </p:nvGrpSpPr>
        <p:grpSpPr bwMode="auto">
          <a:xfrm>
            <a:off x="6261100" y="3387726"/>
            <a:ext cx="825500" cy="796925"/>
            <a:chOff x="4398" y="3133"/>
            <a:chExt cx="520" cy="502"/>
          </a:xfrm>
        </p:grpSpPr>
        <p:sp>
          <p:nvSpPr>
            <p:cNvPr id="94237" name="Oval 16">
              <a:extLst>
                <a:ext uri="{FF2B5EF4-FFF2-40B4-BE49-F238E27FC236}">
                  <a16:creationId xmlns:a16="http://schemas.microsoft.com/office/drawing/2014/main" id="{61F5F2BC-C74F-EE97-0273-8D0DB2F21C03}"/>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4238" name="Text Box 17">
              <a:extLst>
                <a:ext uri="{FF2B5EF4-FFF2-40B4-BE49-F238E27FC236}">
                  <a16:creationId xmlns:a16="http://schemas.microsoft.com/office/drawing/2014/main" id="{38BBD3A2-240A-36DB-7AC3-12D1FA712BCB}"/>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 </a:t>
              </a:r>
            </a:p>
            <a:p>
              <a:pPr algn="ctr">
                <a:lnSpc>
                  <a:spcPct val="100000"/>
                </a:lnSpc>
                <a:spcBef>
                  <a:spcPct val="0"/>
                </a:spcBef>
                <a:buClrTx/>
                <a:buSzTx/>
                <a:buFontTx/>
                <a:buNone/>
              </a:pPr>
              <a:r>
                <a:rPr lang="en-US" altLang="en-US" sz="1400">
                  <a:solidFill>
                    <a:srgbClr val="FF0000"/>
                  </a:solidFill>
                  <a:latin typeface="Arial" panose="020B0604020202020204" pitchFamily="34" charset="0"/>
                </a:rPr>
                <a:t>1 from below</a:t>
              </a:r>
              <a:endParaRPr lang="en-US" altLang="en-US" sz="1400">
                <a:solidFill>
                  <a:srgbClr val="FF0000"/>
                </a:solidFill>
                <a:latin typeface="Times New Roman" panose="02020603050405020304" pitchFamily="18" charset="0"/>
              </a:endParaRPr>
            </a:p>
          </p:txBody>
        </p:sp>
      </p:grpSp>
      <p:sp>
        <p:nvSpPr>
          <p:cNvPr id="94221" name="Freeform 18">
            <a:extLst>
              <a:ext uri="{FF2B5EF4-FFF2-40B4-BE49-F238E27FC236}">
                <a16:creationId xmlns:a16="http://schemas.microsoft.com/office/drawing/2014/main" id="{D47B5F0A-26D2-E196-1C0D-1F642A9212F5}"/>
              </a:ext>
            </a:extLst>
          </p:cNvPr>
          <p:cNvSpPr>
            <a:spLocks/>
          </p:cNvSpPr>
          <p:nvPr/>
        </p:nvSpPr>
        <p:spPr bwMode="auto">
          <a:xfrm rot="20238987">
            <a:off x="6961189" y="2979738"/>
            <a:ext cx="839787"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2" name="Text Box 19">
            <a:extLst>
              <a:ext uri="{FF2B5EF4-FFF2-40B4-BE49-F238E27FC236}">
                <a16:creationId xmlns:a16="http://schemas.microsoft.com/office/drawing/2014/main" id="{DA7E6927-5AC8-E287-A60F-69489B12CBE3}"/>
              </a:ext>
            </a:extLst>
          </p:cNvPr>
          <p:cNvSpPr txBox="1">
            <a:spLocks noChangeArrowheads="1"/>
          </p:cNvSpPr>
          <p:nvPr/>
        </p:nvSpPr>
        <p:spPr bwMode="auto">
          <a:xfrm>
            <a:off x="4648200" y="1284288"/>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notcorrupt(rcvpkt) </a:t>
            </a:r>
          </a:p>
          <a:p>
            <a:pPr>
              <a:lnSpc>
                <a:spcPct val="100000"/>
              </a:lnSpc>
              <a:spcBef>
                <a:spcPct val="0"/>
              </a:spcBef>
              <a:buClrTx/>
              <a:buSzTx/>
              <a:buFontTx/>
              <a:buNone/>
            </a:pPr>
            <a:r>
              <a:rPr lang="en-US" altLang="en-US" sz="1400">
                <a:solidFill>
                  <a:srgbClr val="FF0000"/>
                </a:solidFill>
                <a:latin typeface="Arial" panose="020B0604020202020204" pitchFamily="34" charset="0"/>
              </a:rPr>
              <a:t>  &amp;&amp; has_seq0(rcvpkt) </a:t>
            </a:r>
            <a:endParaRPr lang="en-US" altLang="en-US" sz="1400">
              <a:solidFill>
                <a:srgbClr val="FF0000"/>
              </a:solidFill>
              <a:latin typeface="Times New Roman" panose="02020603050405020304" pitchFamily="18" charset="0"/>
            </a:endParaRPr>
          </a:p>
        </p:txBody>
      </p:sp>
      <p:sp>
        <p:nvSpPr>
          <p:cNvPr id="94223" name="Line 20">
            <a:extLst>
              <a:ext uri="{FF2B5EF4-FFF2-40B4-BE49-F238E27FC236}">
                <a16:creationId xmlns:a16="http://schemas.microsoft.com/office/drawing/2014/main" id="{346472DA-BC9D-306D-E563-0B5ECC407E33}"/>
              </a:ext>
            </a:extLst>
          </p:cNvPr>
          <p:cNvSpPr>
            <a:spLocks noChangeShapeType="1"/>
          </p:cNvSpPr>
          <p:nvPr/>
        </p:nvSpPr>
        <p:spPr bwMode="auto">
          <a:xfrm>
            <a:off x="4757739" y="1854200"/>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24" name="Text Box 21">
            <a:extLst>
              <a:ext uri="{FF2B5EF4-FFF2-40B4-BE49-F238E27FC236}">
                <a16:creationId xmlns:a16="http://schemas.microsoft.com/office/drawing/2014/main" id="{013836A3-E12B-E79F-BF28-B46A0C2D07ED}"/>
              </a:ext>
            </a:extLst>
          </p:cNvPr>
          <p:cNvSpPr txBox="1">
            <a:spLocks noChangeArrowheads="1"/>
          </p:cNvSpPr>
          <p:nvPr/>
        </p:nvSpPr>
        <p:spPr bwMode="auto">
          <a:xfrm>
            <a:off x="4660900" y="1811338"/>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extract(rcvpkt,data)</a:t>
            </a:r>
          </a:p>
          <a:p>
            <a:pPr>
              <a:lnSpc>
                <a:spcPct val="100000"/>
              </a:lnSpc>
              <a:spcBef>
                <a:spcPct val="0"/>
              </a:spcBef>
              <a:buClrTx/>
              <a:buSzTx/>
              <a:buFontTx/>
              <a:buNone/>
            </a:pPr>
            <a:r>
              <a:rPr lang="en-US" altLang="en-US" sz="1400">
                <a:latin typeface="Arial" panose="020B0604020202020204" pitchFamily="34" charset="0"/>
              </a:rPr>
              <a:t>deliver_data(data)</a:t>
            </a:r>
          </a:p>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25" name="Freeform 22">
            <a:extLst>
              <a:ext uri="{FF2B5EF4-FFF2-40B4-BE49-F238E27FC236}">
                <a16:creationId xmlns:a16="http://schemas.microsoft.com/office/drawing/2014/main" id="{0DA7129A-CB38-C690-9DED-8C5FE497B08A}"/>
              </a:ext>
            </a:extLst>
          </p:cNvPr>
          <p:cNvSpPr>
            <a:spLocks/>
          </p:cNvSpPr>
          <p:nvPr/>
        </p:nvSpPr>
        <p:spPr bwMode="auto">
          <a:xfrm rot="1020547">
            <a:off x="6985000" y="3703638"/>
            <a:ext cx="839788"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6" name="Text Box 23">
            <a:extLst>
              <a:ext uri="{FF2B5EF4-FFF2-40B4-BE49-F238E27FC236}">
                <a16:creationId xmlns:a16="http://schemas.microsoft.com/office/drawing/2014/main" id="{448EE384-6ADA-C99A-2C7E-58EC2406889B}"/>
              </a:ext>
            </a:extLst>
          </p:cNvPr>
          <p:cNvSpPr txBox="1">
            <a:spLocks noChangeArrowheads="1"/>
          </p:cNvSpPr>
          <p:nvPr/>
        </p:nvSpPr>
        <p:spPr bwMode="auto">
          <a:xfrm>
            <a:off x="7591425" y="2662238"/>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(corrupt(rcvpkt)</a:t>
            </a:r>
            <a:endParaRPr lang="en-US" altLang="en-US" sz="1400">
              <a:latin typeface="Times New Roman" panose="02020603050405020304" pitchFamily="18" charset="0"/>
            </a:endParaRPr>
          </a:p>
        </p:txBody>
      </p:sp>
      <p:sp>
        <p:nvSpPr>
          <p:cNvPr id="94227" name="Line 24">
            <a:extLst>
              <a:ext uri="{FF2B5EF4-FFF2-40B4-BE49-F238E27FC236}">
                <a16:creationId xmlns:a16="http://schemas.microsoft.com/office/drawing/2014/main" id="{BB7F914D-9AA3-467A-9C41-73469079AF30}"/>
              </a:ext>
            </a:extLst>
          </p:cNvPr>
          <p:cNvSpPr>
            <a:spLocks noChangeShapeType="1"/>
          </p:cNvSpPr>
          <p:nvPr/>
        </p:nvSpPr>
        <p:spPr bwMode="auto">
          <a:xfrm>
            <a:off x="7729539" y="2973388"/>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28" name="Text Box 25">
            <a:extLst>
              <a:ext uri="{FF2B5EF4-FFF2-40B4-BE49-F238E27FC236}">
                <a16:creationId xmlns:a16="http://schemas.microsoft.com/office/drawing/2014/main" id="{3BE4E675-D06B-307F-AD29-F29F7AA24FB4}"/>
              </a:ext>
            </a:extLst>
          </p:cNvPr>
          <p:cNvSpPr txBox="1">
            <a:spLocks noChangeArrowheads="1"/>
          </p:cNvSpPr>
          <p:nvPr/>
        </p:nvSpPr>
        <p:spPr bwMode="auto">
          <a:xfrm>
            <a:off x="7599363" y="4424364"/>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29" name="Text Box 26">
            <a:extLst>
              <a:ext uri="{FF2B5EF4-FFF2-40B4-BE49-F238E27FC236}">
                <a16:creationId xmlns:a16="http://schemas.microsoft.com/office/drawing/2014/main" id="{F59FD279-E329-0429-CF3B-0D152CA224A5}"/>
              </a:ext>
            </a:extLst>
          </p:cNvPr>
          <p:cNvSpPr txBox="1">
            <a:spLocks noChangeArrowheads="1"/>
          </p:cNvSpPr>
          <p:nvPr/>
        </p:nvSpPr>
        <p:spPr bwMode="auto">
          <a:xfrm>
            <a:off x="1717675" y="3651250"/>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not corrupt(rcvpkt) </a:t>
            </a:r>
            <a:r>
              <a:rPr lang="en-US" altLang="en-US" sz="1400">
                <a:solidFill>
                  <a:srgbClr val="FF0000"/>
                </a:solidFill>
                <a:latin typeface="Arial" panose="020B0604020202020204" pitchFamily="34" charset="0"/>
              </a:rPr>
              <a:t>&amp;&amp;</a:t>
            </a:r>
          </a:p>
          <a:p>
            <a:pPr>
              <a:lnSpc>
                <a:spcPct val="100000"/>
              </a:lnSpc>
              <a:spcBef>
                <a:spcPct val="0"/>
              </a:spcBef>
              <a:buClrTx/>
              <a:buSzTx/>
              <a:buFontTx/>
              <a:buNone/>
            </a:pPr>
            <a:r>
              <a:rPr lang="en-US" altLang="en-US" sz="1400">
                <a:solidFill>
                  <a:srgbClr val="FF0000"/>
                </a:solidFill>
                <a:latin typeface="Arial" panose="020B0604020202020204" pitchFamily="34" charset="0"/>
              </a:rPr>
              <a:t>   has_seq1(rcvpkt)</a:t>
            </a:r>
          </a:p>
          <a:p>
            <a:pPr algn="ctr">
              <a:lnSpc>
                <a:spcPct val="100000"/>
              </a:lnSpc>
              <a:spcBef>
                <a:spcPct val="0"/>
              </a:spcBef>
              <a:buClrTx/>
              <a:buSzTx/>
              <a:buFontTx/>
              <a:buNone/>
            </a:pPr>
            <a:endParaRPr lang="en-US" altLang="en-US" sz="1600">
              <a:latin typeface="Times New Roman" panose="02020603050405020304" pitchFamily="18" charset="0"/>
            </a:endParaRPr>
          </a:p>
        </p:txBody>
      </p:sp>
      <p:sp>
        <p:nvSpPr>
          <p:cNvPr id="94230" name="Line 27">
            <a:extLst>
              <a:ext uri="{FF2B5EF4-FFF2-40B4-BE49-F238E27FC236}">
                <a16:creationId xmlns:a16="http://schemas.microsoft.com/office/drawing/2014/main" id="{8C3B8722-E840-F8ED-AF13-13CCE1D97A7B}"/>
              </a:ext>
            </a:extLst>
          </p:cNvPr>
          <p:cNvSpPr>
            <a:spLocks noChangeShapeType="1"/>
          </p:cNvSpPr>
          <p:nvPr/>
        </p:nvSpPr>
        <p:spPr bwMode="auto">
          <a:xfrm>
            <a:off x="1801814" y="4359275"/>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1" name="Text Box 28">
            <a:extLst>
              <a:ext uri="{FF2B5EF4-FFF2-40B4-BE49-F238E27FC236}">
                <a16:creationId xmlns:a16="http://schemas.microsoft.com/office/drawing/2014/main" id="{A3A5723C-3565-C704-2B42-6E85A1E06B29}"/>
              </a:ext>
            </a:extLst>
          </p:cNvPr>
          <p:cNvSpPr txBox="1">
            <a:spLocks noChangeArrowheads="1"/>
          </p:cNvSpPr>
          <p:nvPr/>
        </p:nvSpPr>
        <p:spPr bwMode="auto">
          <a:xfrm>
            <a:off x="1665289" y="2598738"/>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(corrupt(rcvpkt)</a:t>
            </a:r>
            <a:endParaRPr lang="en-US" altLang="en-US" sz="1400">
              <a:latin typeface="Times New Roman" panose="02020603050405020304" pitchFamily="18" charset="0"/>
            </a:endParaRPr>
          </a:p>
        </p:txBody>
      </p:sp>
      <p:sp>
        <p:nvSpPr>
          <p:cNvPr id="94232" name="Line 29">
            <a:extLst>
              <a:ext uri="{FF2B5EF4-FFF2-40B4-BE49-F238E27FC236}">
                <a16:creationId xmlns:a16="http://schemas.microsoft.com/office/drawing/2014/main" id="{8BB0EF7C-E778-9785-FCC3-DB5CC0A44E99}"/>
              </a:ext>
            </a:extLst>
          </p:cNvPr>
          <p:cNvSpPr>
            <a:spLocks noChangeShapeType="1"/>
          </p:cNvSpPr>
          <p:nvPr/>
        </p:nvSpPr>
        <p:spPr bwMode="auto">
          <a:xfrm>
            <a:off x="1803400" y="2973388"/>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3" name="Text Box 30">
            <a:extLst>
              <a:ext uri="{FF2B5EF4-FFF2-40B4-BE49-F238E27FC236}">
                <a16:creationId xmlns:a16="http://schemas.microsoft.com/office/drawing/2014/main" id="{D9D74558-09CF-971B-90D9-1CE74C7B598D}"/>
              </a:ext>
            </a:extLst>
          </p:cNvPr>
          <p:cNvSpPr txBox="1">
            <a:spLocks noChangeArrowheads="1"/>
          </p:cNvSpPr>
          <p:nvPr/>
        </p:nvSpPr>
        <p:spPr bwMode="auto">
          <a:xfrm>
            <a:off x="1749425" y="4381501"/>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34" name="Text Box 31">
            <a:extLst>
              <a:ext uri="{FF2B5EF4-FFF2-40B4-BE49-F238E27FC236}">
                <a16:creationId xmlns:a16="http://schemas.microsoft.com/office/drawing/2014/main" id="{CA8C7E7F-73BE-A384-94AC-A4FB105A724A}"/>
              </a:ext>
            </a:extLst>
          </p:cNvPr>
          <p:cNvSpPr txBox="1">
            <a:spLocks noChangeArrowheads="1"/>
          </p:cNvSpPr>
          <p:nvPr/>
        </p:nvSpPr>
        <p:spPr bwMode="auto">
          <a:xfrm>
            <a:off x="1725613" y="2940051"/>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make_pkt(NAK,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35" name="Freeform 32">
            <a:extLst>
              <a:ext uri="{FF2B5EF4-FFF2-40B4-BE49-F238E27FC236}">
                <a16:creationId xmlns:a16="http://schemas.microsoft.com/office/drawing/2014/main" id="{49AD3EF2-2D85-18FA-BBF3-6825E7AFBCE1}"/>
              </a:ext>
            </a:extLst>
          </p:cNvPr>
          <p:cNvSpPr>
            <a:spLocks/>
          </p:cNvSpPr>
          <p:nvPr/>
        </p:nvSpPr>
        <p:spPr bwMode="auto">
          <a:xfrm rot="20579453" flipH="1">
            <a:off x="3759200" y="3640138"/>
            <a:ext cx="839788"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6" name="Freeform 33">
            <a:extLst>
              <a:ext uri="{FF2B5EF4-FFF2-40B4-BE49-F238E27FC236}">
                <a16:creationId xmlns:a16="http://schemas.microsoft.com/office/drawing/2014/main" id="{1FC44F59-80E8-B78C-E675-C515124D97A9}"/>
              </a:ext>
            </a:extLst>
          </p:cNvPr>
          <p:cNvSpPr>
            <a:spLocks/>
          </p:cNvSpPr>
          <p:nvPr/>
        </p:nvSpPr>
        <p:spPr bwMode="auto">
          <a:xfrm rot="1361013" flipH="1">
            <a:off x="3746500" y="2992438"/>
            <a:ext cx="839788"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89" name="Title 1">
            <a:extLst>
              <a:ext uri="{FF2B5EF4-FFF2-40B4-BE49-F238E27FC236}">
                <a16:creationId xmlns:a16="http://schemas.microsoft.com/office/drawing/2014/main" id="{88F2DD3C-CF35-9843-8548-D9BDD38A5728}"/>
              </a:ext>
            </a:extLst>
          </p:cNvPr>
          <p:cNvSpPr>
            <a:spLocks noGrp="1" noChangeArrowheads="1"/>
          </p:cNvSpPr>
          <p:nvPr>
            <p:ph type="title"/>
          </p:nvPr>
        </p:nvSpPr>
        <p:spPr/>
        <p:txBody>
          <a:bodyPr>
            <a:normAutofit/>
          </a:bodyPr>
          <a:lstStyle/>
          <a:p>
            <a:r>
              <a:rPr lang="en-US" altLang="en-US" sz="4800" b="0" dirty="0">
                <a:latin typeface="Gill Sans MT" panose="020B0502020104020203" pitchFamily="34" charset="77"/>
                <a:ea typeface="ＭＳ Ｐゴシック" panose="020B0600070205080204" pitchFamily="34" charset="-128"/>
              </a:rPr>
              <a:t>Rdt2.1 discussion</a:t>
            </a:r>
            <a:endParaRPr lang="en-US" altLang="en-US" sz="4800" b="0" dirty="0">
              <a:ea typeface="ＭＳ Ｐゴシック" panose="020B0600070205080204" pitchFamily="34" charset="-128"/>
            </a:endParaRPr>
          </a:p>
        </p:txBody>
      </p:sp>
      <p:sp>
        <p:nvSpPr>
          <p:cNvPr id="114690" name="Content Placeholder 4">
            <a:extLst>
              <a:ext uri="{FF2B5EF4-FFF2-40B4-BE49-F238E27FC236}">
                <a16:creationId xmlns:a16="http://schemas.microsoft.com/office/drawing/2014/main" id="{C355D3B0-0104-ED4E-9C41-65A73A07EE06}"/>
              </a:ext>
            </a:extLst>
          </p:cNvPr>
          <p:cNvSpPr>
            <a:spLocks noGrp="1" noChangeArrowheads="1"/>
          </p:cNvSpPr>
          <p:nvPr>
            <p:ph idx="1"/>
          </p:nvPr>
        </p:nvSpPr>
        <p:spPr/>
        <p:txBody>
          <a:bodyPr>
            <a:normAutofit/>
          </a:bodyPr>
          <a:lstStyle/>
          <a:p>
            <a:r>
              <a:rPr lang="en-US" altLang="en-US" dirty="0">
                <a:ea typeface="ＭＳ Ｐゴシック" panose="020B0600070205080204" pitchFamily="34" charset="-128"/>
              </a:rPr>
              <a:t>Recall mechanisms in Rdt2.1:</a:t>
            </a:r>
          </a:p>
          <a:p>
            <a:pPr marL="971550" lvl="1" indent="-514350">
              <a:buFont typeface="+mj-lt"/>
              <a:buAutoNum type="arabicPeriod"/>
            </a:pPr>
            <a:r>
              <a:rPr lang="en-US" altLang="en-US" dirty="0">
                <a:ea typeface="ＭＳ Ｐゴシック" panose="020B0600070205080204" pitchFamily="34" charset="-128"/>
              </a:rPr>
              <a:t>Error detection (checksum)</a:t>
            </a:r>
          </a:p>
          <a:p>
            <a:pPr marL="971550" lvl="1" indent="-514350">
              <a:buFont typeface="+mj-lt"/>
              <a:buAutoNum type="arabicPeriod"/>
            </a:pPr>
            <a:r>
              <a:rPr lang="en-US" altLang="en-US" dirty="0">
                <a:ea typeface="ＭＳ Ｐゴシック" panose="020B0600070205080204" pitchFamily="34" charset="-128"/>
              </a:rPr>
              <a:t>Feedback (ACK and NAK)</a:t>
            </a:r>
          </a:p>
          <a:p>
            <a:pPr marL="971550" lvl="1" indent="-514350">
              <a:buFont typeface="+mj-lt"/>
              <a:buAutoNum type="arabicPeriod"/>
            </a:pPr>
            <a:r>
              <a:rPr lang="en-US" altLang="en-US" dirty="0">
                <a:ea typeface="ＭＳ Ｐゴシック" panose="020B0600070205080204" pitchFamily="34" charset="-128"/>
              </a:rPr>
              <a:t>Retransmission</a:t>
            </a:r>
          </a:p>
          <a:p>
            <a:pPr marL="971550" lvl="1" indent="-514350">
              <a:buFont typeface="+mj-lt"/>
              <a:buAutoNum type="arabicPeriod"/>
            </a:pPr>
            <a:r>
              <a:rPr lang="en-US" altLang="en-US" dirty="0" err="1">
                <a:solidFill>
                  <a:srgbClr val="FF0000"/>
                </a:solidFill>
                <a:ea typeface="ＭＳ Ｐゴシック" panose="020B0600070205080204" pitchFamily="34" charset="-128"/>
              </a:rPr>
              <a:t>Seq</a:t>
            </a:r>
            <a:r>
              <a:rPr lang="en-US" altLang="en-US" dirty="0">
                <a:solidFill>
                  <a:srgbClr val="FF0000"/>
                </a:solidFill>
                <a:ea typeface="ＭＳ Ｐゴシック" panose="020B0600070205080204" pitchFamily="34" charset="-128"/>
              </a:rPr>
              <a:t> number (fresh or duplicate packets)</a:t>
            </a:r>
          </a:p>
          <a:p>
            <a:endParaRPr lang="en-US" altLang="en-US" dirty="0">
              <a:solidFill>
                <a:srgbClr val="FF0000"/>
              </a:solidFill>
              <a:ea typeface="ＭＳ Ｐゴシック" panose="020B0600070205080204" pitchFamily="34" charset="-128"/>
            </a:endParaRPr>
          </a:p>
          <a:p>
            <a:r>
              <a:rPr lang="en-US" altLang="en-US" dirty="0">
                <a:solidFill>
                  <a:srgbClr val="FF0000"/>
                </a:solidFill>
                <a:ea typeface="ＭＳ Ｐゴシック" panose="020B0600070205080204" pitchFamily="34" charset="-128"/>
              </a:rPr>
              <a:t>Q1: How many bits are needed for seq#?</a:t>
            </a:r>
          </a:p>
          <a:p>
            <a:endParaRPr lang="en-US" altLang="en-US" dirty="0">
              <a:solidFill>
                <a:srgbClr val="FF0000"/>
              </a:solidFill>
              <a:ea typeface="ＭＳ Ｐゴシック" panose="020B0600070205080204" pitchFamily="34" charset="-128"/>
            </a:endParaRPr>
          </a:p>
          <a:p>
            <a:r>
              <a:rPr lang="en-US" altLang="en-US" dirty="0">
                <a:solidFill>
                  <a:srgbClr val="FF0000"/>
                </a:solidFill>
                <a:ea typeface="ＭＳ Ｐゴシック" panose="020B0600070205080204" pitchFamily="34" charset="-128"/>
              </a:rPr>
              <a:t>Q2: Do we still need NAK? If not, how?</a:t>
            </a:r>
          </a:p>
          <a:p>
            <a:endParaRPr lang="en-US" altLang="en-US" dirty="0">
              <a:latin typeface="Gill Sans" panose="020B0502020104020203" pitchFamily="34" charset="-79"/>
              <a:ea typeface="ＭＳ Ｐゴシック" panose="020B0600070205080204" pitchFamily="34" charset="-128"/>
            </a:endParaRPr>
          </a:p>
          <a:p>
            <a:pPr lvl="1"/>
            <a:endParaRPr lang="en-US" altLang="en-US" dirty="0">
              <a:solidFill>
                <a:srgbClr val="FF0000"/>
              </a:solidFill>
              <a:ea typeface="ＭＳ Ｐゴシック" panose="020B0600070205080204" pitchFamily="34" charset="-128"/>
            </a:endParaRPr>
          </a:p>
        </p:txBody>
      </p:sp>
      <p:sp>
        <p:nvSpPr>
          <p:cNvPr id="2" name="Slide Number Placeholder 2">
            <a:extLst>
              <a:ext uri="{FF2B5EF4-FFF2-40B4-BE49-F238E27FC236}">
                <a16:creationId xmlns:a16="http://schemas.microsoft.com/office/drawing/2014/main" id="{13F90FE2-A1C1-9F6F-855B-CF17BC88C17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713" name="Rectangle 2">
            <a:extLst>
              <a:ext uri="{FF2B5EF4-FFF2-40B4-BE49-F238E27FC236}">
                <a16:creationId xmlns:a16="http://schemas.microsoft.com/office/drawing/2014/main" id="{57CA2AF5-E578-2B44-AD7D-C89DD5C30FA9}"/>
              </a:ext>
            </a:extLst>
          </p:cNvPr>
          <p:cNvSpPr>
            <a:spLocks noGrp="1" noChangeArrowheads="1"/>
          </p:cNvSpPr>
          <p:nvPr>
            <p:ph type="title"/>
          </p:nvPr>
        </p:nvSpPr>
        <p:spPr/>
        <p:txBody>
          <a:bodyPr>
            <a:noAutofit/>
          </a:bodyPr>
          <a:lstStyle/>
          <a:p>
            <a:r>
              <a:rPr lang="en-US" altLang="en-US" sz="4800" b="0" dirty="0">
                <a:latin typeface="Gill Sans MT" panose="020B0502020104020203" pitchFamily="34" charset="77"/>
                <a:ea typeface="ＭＳ Ｐゴシック" panose="020B0600070205080204" pitchFamily="34" charset="-128"/>
              </a:rPr>
              <a:t>Rdt2.1 discussion:</a:t>
            </a:r>
            <a:br>
              <a:rPr lang="en-US" altLang="en-US" sz="4800" b="0" dirty="0">
                <a:latin typeface="Gill Sans MT" panose="020B0502020104020203" pitchFamily="34" charset="77"/>
                <a:ea typeface="ＭＳ Ｐゴシック" panose="020B0600070205080204" pitchFamily="34" charset="-128"/>
              </a:rPr>
            </a:br>
            <a:r>
              <a:rPr lang="en-US" altLang="en-US" sz="4800" b="0" dirty="0">
                <a:latin typeface="Gill Sans MT" panose="020B0502020104020203" pitchFamily="34" charset="77"/>
                <a:ea typeface="ＭＳ Ｐゴシック" panose="020B0600070205080204" pitchFamily="34" charset="-128"/>
              </a:rPr>
              <a:t>how many bits for a seq number?</a:t>
            </a:r>
            <a:endParaRPr lang="en-US" altLang="en-US" sz="4800" b="0" dirty="0">
              <a:ea typeface="ＭＳ Ｐゴシック" panose="020B0600070205080204" pitchFamily="34" charset="-128"/>
            </a:endParaRPr>
          </a:p>
        </p:txBody>
      </p:sp>
      <p:sp>
        <p:nvSpPr>
          <p:cNvPr id="35845" name="Rectangle 3">
            <a:extLst>
              <a:ext uri="{FF2B5EF4-FFF2-40B4-BE49-F238E27FC236}">
                <a16:creationId xmlns:a16="http://schemas.microsoft.com/office/drawing/2014/main" id="{0441F6EC-495D-EB47-AC95-D823443218EA}"/>
              </a:ext>
            </a:extLst>
          </p:cNvPr>
          <p:cNvSpPr>
            <a:spLocks noGrp="1" noChangeArrowheads="1"/>
          </p:cNvSpPr>
          <p:nvPr>
            <p:ph sz="half" idx="1"/>
          </p:nvPr>
        </p:nvSpPr>
        <p:spPr/>
        <p:txBody>
          <a:bodyPr>
            <a:normAutofit fontScale="92500" lnSpcReduction="10000"/>
          </a:bodyPr>
          <a:lstStyle/>
          <a:p>
            <a:pPr>
              <a:buFont typeface="Wingdings" pitchFamily="2" charset="2"/>
              <a:buNone/>
            </a:pPr>
            <a:r>
              <a:rPr lang="en-US" altLang="en-US" u="sng" dirty="0">
                <a:solidFill>
                  <a:srgbClr val="CC0000"/>
                </a:solidFill>
                <a:ea typeface="ＭＳ Ｐゴシック" panose="020B0600070205080204" pitchFamily="34" charset="-128"/>
              </a:rPr>
              <a:t>sender:</a:t>
            </a:r>
            <a:endParaRPr lang="en-US" altLang="en-US" dirty="0">
              <a:solidFill>
                <a:srgbClr val="CC0000"/>
              </a:solidFill>
              <a:ea typeface="ＭＳ Ｐゴシック" panose="020B0600070205080204" pitchFamily="34" charset="-128"/>
            </a:endParaRPr>
          </a:p>
          <a:p>
            <a:r>
              <a:rPr lang="en-US" altLang="en-US" dirty="0">
                <a:ea typeface="ＭＳ Ｐゴシック" panose="020B0600070205080204" pitchFamily="34" charset="-128"/>
              </a:rPr>
              <a:t>two seq. #</a:t>
            </a:r>
            <a:r>
              <a:rPr lang="ja-JP" altLang="en-US">
                <a:ea typeface="ＭＳ Ｐゴシック" panose="020B0600070205080204" pitchFamily="34" charset="-128"/>
              </a:rPr>
              <a:t>’</a:t>
            </a:r>
            <a:r>
              <a:rPr lang="en-US" altLang="ja-JP" dirty="0">
                <a:ea typeface="ＭＳ Ｐゴシック" panose="020B0600070205080204" pitchFamily="34" charset="-128"/>
              </a:rPr>
              <a:t>s (0,1) will suffice.  Why?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seq # added to pkt</a:t>
            </a:r>
          </a:p>
          <a:p>
            <a:r>
              <a:rPr lang="en-US" altLang="en-US" dirty="0">
                <a:ea typeface="ＭＳ Ｐゴシック" panose="020B0600070205080204" pitchFamily="34" charset="-128"/>
              </a:rPr>
              <a:t>must check if received ACK/NAK corrupted </a:t>
            </a:r>
          </a:p>
          <a:p>
            <a:r>
              <a:rPr lang="en-US" altLang="en-US" dirty="0">
                <a:ea typeface="ＭＳ Ｐゴシック" panose="020B0600070205080204" pitchFamily="34" charset="-128"/>
              </a:rPr>
              <a:t>twice as many states</a:t>
            </a:r>
          </a:p>
          <a:p>
            <a:pPr lvl="1"/>
            <a:r>
              <a:rPr lang="en-US" altLang="en-US" dirty="0">
                <a:ea typeface="ＭＳ Ｐゴシック" panose="020B0600070205080204" pitchFamily="34" charset="-128"/>
              </a:rPr>
              <a:t>state must </a:t>
            </a:r>
            <a:r>
              <a:rPr lang="ja-JP" altLang="en-US">
                <a:ea typeface="ＭＳ Ｐゴシック" panose="020B0600070205080204" pitchFamily="34" charset="-128"/>
              </a:rPr>
              <a:t>“</a:t>
            </a:r>
            <a:r>
              <a:rPr lang="en-US" altLang="ja-JP" dirty="0">
                <a:ea typeface="ＭＳ Ｐゴシック" panose="020B0600070205080204" pitchFamily="34" charset="-128"/>
              </a:rPr>
              <a:t>remember</a:t>
            </a:r>
            <a:r>
              <a:rPr lang="ja-JP" altLang="en-US">
                <a:ea typeface="ＭＳ Ｐゴシック" panose="020B0600070205080204" pitchFamily="34" charset="-128"/>
              </a:rPr>
              <a:t>”</a:t>
            </a:r>
            <a:r>
              <a:rPr lang="en-US" altLang="ja-JP" dirty="0">
                <a:ea typeface="ＭＳ Ｐゴシック" panose="020B0600070205080204" pitchFamily="34" charset="-128"/>
              </a:rPr>
              <a:t> whether </a:t>
            </a:r>
            <a:r>
              <a:rPr lang="ja-JP" altLang="en-US">
                <a:ea typeface="ＭＳ Ｐゴシック" panose="020B0600070205080204" pitchFamily="34" charset="-128"/>
              </a:rPr>
              <a:t>“</a:t>
            </a:r>
            <a:r>
              <a:rPr lang="en-US" altLang="ja-JP" dirty="0">
                <a:ea typeface="ＭＳ Ｐゴシック" panose="020B0600070205080204" pitchFamily="34" charset="-128"/>
              </a:rPr>
              <a:t>expected</a:t>
            </a:r>
            <a:r>
              <a:rPr lang="ja-JP" altLang="en-US">
                <a:ea typeface="ＭＳ Ｐゴシック" panose="020B0600070205080204" pitchFamily="34" charset="-128"/>
              </a:rPr>
              <a:t>”</a:t>
            </a:r>
            <a:r>
              <a:rPr lang="en-US" altLang="ja-JP" dirty="0">
                <a:ea typeface="ＭＳ Ｐゴシック" panose="020B0600070205080204" pitchFamily="34" charset="-128"/>
              </a:rPr>
              <a:t> pkt should have seq # of 0 or 1 </a:t>
            </a:r>
          </a:p>
          <a:p>
            <a:endParaRPr lang="en-US" altLang="en-US" dirty="0">
              <a:ea typeface="ＭＳ Ｐゴシック" panose="020B0600070205080204" pitchFamily="34" charset="-128"/>
            </a:endParaRPr>
          </a:p>
        </p:txBody>
      </p:sp>
      <p:sp>
        <p:nvSpPr>
          <p:cNvPr id="35846" name="Rectangle 4">
            <a:extLst>
              <a:ext uri="{FF2B5EF4-FFF2-40B4-BE49-F238E27FC236}">
                <a16:creationId xmlns:a16="http://schemas.microsoft.com/office/drawing/2014/main" id="{086481BF-54FC-D24B-B4A0-175ADE2DE9D6}"/>
              </a:ext>
            </a:extLst>
          </p:cNvPr>
          <p:cNvSpPr>
            <a:spLocks noGrp="1" noChangeArrowheads="1"/>
          </p:cNvSpPr>
          <p:nvPr>
            <p:ph sz="half" idx="2"/>
          </p:nvPr>
        </p:nvSpPr>
        <p:spPr/>
        <p:txBody>
          <a:bodyPr>
            <a:normAutofit fontScale="92500" lnSpcReduction="10000"/>
          </a:bodyPr>
          <a:lstStyle/>
          <a:p>
            <a:pPr>
              <a:buFont typeface="Wingdings" pitchFamily="2" charset="2"/>
              <a:buNone/>
            </a:pPr>
            <a:r>
              <a:rPr lang="en-US" altLang="en-US" u="sng" dirty="0">
                <a:solidFill>
                  <a:srgbClr val="CC0000"/>
                </a:solidFill>
                <a:ea typeface="ＭＳ Ｐゴシック" panose="020B0600070205080204" pitchFamily="34" charset="-128"/>
              </a:rPr>
              <a:t>receiver:</a:t>
            </a:r>
            <a:endParaRPr lang="en-US" altLang="en-US" dirty="0">
              <a:solidFill>
                <a:srgbClr val="CC0000"/>
              </a:solidFill>
              <a:ea typeface="ＭＳ Ｐゴシック" panose="020B0600070205080204" pitchFamily="34" charset="-128"/>
            </a:endParaRPr>
          </a:p>
          <a:p>
            <a:r>
              <a:rPr lang="en-US" altLang="en-US" dirty="0">
                <a:ea typeface="ＭＳ Ｐゴシック" panose="020B0600070205080204" pitchFamily="34" charset="-128"/>
              </a:rPr>
              <a:t>must check if received packet is duplicate</a:t>
            </a:r>
          </a:p>
          <a:p>
            <a:pPr lvl="1"/>
            <a:r>
              <a:rPr lang="en-US" altLang="en-US" dirty="0">
                <a:ea typeface="ＭＳ Ｐゴシック" panose="020B0600070205080204" pitchFamily="34" charset="-128"/>
              </a:rPr>
              <a:t>state indicates whether 0 or 1 is expected </a:t>
            </a:r>
            <a:r>
              <a:rPr lang="en-US" altLang="en-US" dirty="0" err="1">
                <a:ea typeface="ＭＳ Ｐゴシック" panose="020B0600070205080204" pitchFamily="34" charset="-128"/>
              </a:rPr>
              <a:t>pkt</a:t>
            </a:r>
            <a:r>
              <a:rPr lang="en-US" altLang="en-US" dirty="0">
                <a:ea typeface="ＭＳ Ｐゴシック" panose="020B0600070205080204" pitchFamily="34" charset="-128"/>
              </a:rPr>
              <a:t> </a:t>
            </a:r>
            <a:r>
              <a:rPr lang="en-US" altLang="en-US" dirty="0" err="1">
                <a:ea typeface="ＭＳ Ｐゴシック" panose="020B0600070205080204" pitchFamily="34" charset="-128"/>
              </a:rPr>
              <a:t>seq</a:t>
            </a:r>
            <a:r>
              <a:rPr lang="en-US" altLang="en-US" dirty="0">
                <a:ea typeface="ＭＳ Ｐゴシック" panose="020B0600070205080204" pitchFamily="34" charset="-128"/>
              </a:rPr>
              <a:t> #</a:t>
            </a:r>
          </a:p>
          <a:p>
            <a:endParaRPr lang="en-US" altLang="en-US" dirty="0">
              <a:ea typeface="ＭＳ Ｐゴシック" panose="020B0600070205080204" pitchFamily="34" charset="-128"/>
            </a:endParaRPr>
          </a:p>
          <a:p>
            <a:r>
              <a:rPr lang="en-US" altLang="en-US" i="1" u="sng" dirty="0">
                <a:ea typeface="ＭＳ Ｐゴシック" panose="020B0600070205080204" pitchFamily="34" charset="-128"/>
              </a:rPr>
              <a:t>Note: receiver can not know if its last ACK/NAK is received OK at sender or not</a:t>
            </a:r>
          </a:p>
        </p:txBody>
      </p:sp>
      <p:sp>
        <p:nvSpPr>
          <p:cNvPr id="4" name="Slide Number Placeholder 2">
            <a:extLst>
              <a:ext uri="{FF2B5EF4-FFF2-40B4-BE49-F238E27FC236}">
                <a16:creationId xmlns:a16="http://schemas.microsoft.com/office/drawing/2014/main" id="{A7B6D7A9-1617-E034-61F5-F5A43A99A29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584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845">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584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84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84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846">
                                            <p:txEl>
                                              <p:pRg st="0" end="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846">
                                            <p:txEl>
                                              <p:pRg st="1" end="1"/>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846">
                                            <p:txEl>
                                              <p:pRg st="2" end="2"/>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84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95">
            <a:extLst>
              <a:ext uri="{FF2B5EF4-FFF2-40B4-BE49-F238E27FC236}">
                <a16:creationId xmlns:a16="http://schemas.microsoft.com/office/drawing/2014/main" id="{9B1A7E81-54BE-374F-9B77-D96934700005}"/>
              </a:ext>
            </a:extLst>
          </p:cNvPr>
          <p:cNvSpPr>
            <a:spLocks noGrp="1" noChangeArrowheads="1"/>
          </p:cNvSpPr>
          <p:nvPr>
            <p:ph type="title"/>
          </p:nvPr>
        </p:nvSpPr>
        <p:spPr/>
        <p:txBody>
          <a:bodyPr/>
          <a:lstStyle/>
          <a:p>
            <a:r>
              <a:rPr lang="en-US" altLang="en-US">
                <a:ea typeface="ＭＳ Ｐゴシック" panose="020B0600070205080204" pitchFamily="34" charset="-128"/>
              </a:rPr>
              <a:t>rdt2.1: 1-bit seq # is enough!</a:t>
            </a:r>
          </a:p>
        </p:txBody>
      </p:sp>
      <p:sp>
        <p:nvSpPr>
          <p:cNvPr id="117763" name="Text Box 5">
            <a:extLst>
              <a:ext uri="{FF2B5EF4-FFF2-40B4-BE49-F238E27FC236}">
                <a16:creationId xmlns:a16="http://schemas.microsoft.com/office/drawing/2014/main" id="{DB18818D-7D0A-6748-85E4-86C1EF9D3FC7}"/>
              </a:ext>
            </a:extLst>
          </p:cNvPr>
          <p:cNvSpPr txBox="1">
            <a:spLocks noChangeArrowheads="1"/>
          </p:cNvSpPr>
          <p:nvPr/>
        </p:nvSpPr>
        <p:spPr bwMode="auto">
          <a:xfrm>
            <a:off x="1876426" y="1330325"/>
            <a:ext cx="974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17764" name="Text Box 6">
            <a:extLst>
              <a:ext uri="{FF2B5EF4-FFF2-40B4-BE49-F238E27FC236}">
                <a16:creationId xmlns:a16="http://schemas.microsoft.com/office/drawing/2014/main" id="{B7430846-6C7D-2F49-AE0D-FC78BFC0B022}"/>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48" name="Text Box 8">
            <a:extLst>
              <a:ext uri="{FF2B5EF4-FFF2-40B4-BE49-F238E27FC236}">
                <a16:creationId xmlns:a16="http://schemas.microsoft.com/office/drawing/2014/main" id="{5BD531C9-BF05-D048-9095-457E61D32FCF}"/>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50" name="Text Box 10">
            <a:extLst>
              <a:ext uri="{FF2B5EF4-FFF2-40B4-BE49-F238E27FC236}">
                <a16:creationId xmlns:a16="http://schemas.microsoft.com/office/drawing/2014/main" id="{C24B99D9-624E-E346-8CF7-7E565ECDE05C}"/>
              </a:ext>
            </a:extLst>
          </p:cNvPr>
          <p:cNvSpPr txBox="1">
            <a:spLocks noChangeArrowheads="1"/>
          </p:cNvSpPr>
          <p:nvPr/>
        </p:nvSpPr>
        <p:spPr bwMode="auto">
          <a:xfrm>
            <a:off x="4341814" y="3805239"/>
            <a:ext cx="1006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368651" name="Text Box 11">
            <a:extLst>
              <a:ext uri="{FF2B5EF4-FFF2-40B4-BE49-F238E27FC236}">
                <a16:creationId xmlns:a16="http://schemas.microsoft.com/office/drawing/2014/main" id="{033AF3F5-DA9D-5E44-BDB5-4EDA980CF0A4}"/>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2" name="Text Box 12">
            <a:extLst>
              <a:ext uri="{FF2B5EF4-FFF2-40B4-BE49-F238E27FC236}">
                <a16:creationId xmlns:a16="http://schemas.microsoft.com/office/drawing/2014/main" id="{F43054C3-B4D6-7E4B-8D0C-AAF5CA2DDDF7}"/>
              </a:ext>
            </a:extLst>
          </p:cNvPr>
          <p:cNvSpPr txBox="1">
            <a:spLocks noChangeArrowheads="1"/>
          </p:cNvSpPr>
          <p:nvPr/>
        </p:nvSpPr>
        <p:spPr bwMode="auto">
          <a:xfrm>
            <a:off x="4397375" y="31750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3" name="Text Box 13">
            <a:extLst>
              <a:ext uri="{FF2B5EF4-FFF2-40B4-BE49-F238E27FC236}">
                <a16:creationId xmlns:a16="http://schemas.microsoft.com/office/drawing/2014/main" id="{5EDA5664-8871-2043-86C9-B2D59329F480}"/>
              </a:ext>
            </a:extLst>
          </p:cNvPr>
          <p:cNvSpPr txBox="1">
            <a:spLocks noChangeArrowheads="1"/>
          </p:cNvSpPr>
          <p:nvPr/>
        </p:nvSpPr>
        <p:spPr bwMode="auto">
          <a:xfrm>
            <a:off x="4397375" y="40005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4" name="Text Box 14">
            <a:extLst>
              <a:ext uri="{FF2B5EF4-FFF2-40B4-BE49-F238E27FC236}">
                <a16:creationId xmlns:a16="http://schemas.microsoft.com/office/drawing/2014/main" id="{79B4A5C6-11ED-C844-B051-A1553AA42459}"/>
              </a:ext>
            </a:extLst>
          </p:cNvPr>
          <p:cNvSpPr txBox="1">
            <a:spLocks noChangeArrowheads="1"/>
          </p:cNvSpPr>
          <p:nvPr/>
        </p:nvSpPr>
        <p:spPr bwMode="auto">
          <a:xfrm>
            <a:off x="1898650" y="2513014"/>
            <a:ext cx="9032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55" name="Text Box 15">
            <a:extLst>
              <a:ext uri="{FF2B5EF4-FFF2-40B4-BE49-F238E27FC236}">
                <a16:creationId xmlns:a16="http://schemas.microsoft.com/office/drawing/2014/main" id="{71C98204-FDE3-DC4E-A77F-430B22070352}"/>
              </a:ext>
            </a:extLst>
          </p:cNvPr>
          <p:cNvSpPr txBox="1">
            <a:spLocks noChangeArrowheads="1"/>
          </p:cNvSpPr>
          <p:nvPr/>
        </p:nvSpPr>
        <p:spPr bwMode="auto">
          <a:xfrm>
            <a:off x="1550356" y="3606801"/>
            <a:ext cx="14109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dirty="0">
                <a:latin typeface="Tahoma" panose="020B0604030504040204" pitchFamily="34" charset="0"/>
              </a:rPr>
              <a:t>send </a:t>
            </a:r>
            <a:r>
              <a:rPr lang="en-US" altLang="en-US" sz="1800" b="1" dirty="0">
                <a:latin typeface="Tahoma" panose="020B0604030504040204" pitchFamily="34" charset="0"/>
              </a:rPr>
              <a:t>pkt0</a:t>
            </a:r>
          </a:p>
          <a:p>
            <a:pPr algn="ctr">
              <a:lnSpc>
                <a:spcPct val="100000"/>
              </a:lnSpc>
              <a:spcBef>
                <a:spcPct val="0"/>
              </a:spcBef>
              <a:buClrTx/>
              <a:buSzTx/>
              <a:buFontTx/>
              <a:buNone/>
            </a:pPr>
            <a:r>
              <a:rPr lang="en-US" altLang="en-US" sz="1800" b="1" i="1" u="sng" dirty="0">
                <a:latin typeface="Tahoma" panose="020B0604030504040204" pitchFamily="34" charset="0"/>
              </a:rPr>
              <a:t>(new </a:t>
            </a:r>
            <a:r>
              <a:rPr lang="en-US" altLang="en-US" sz="1800" b="1" i="1" u="sng" dirty="0" err="1">
                <a:latin typeface="Tahoma" panose="020B0604030504040204" pitchFamily="34" charset="0"/>
              </a:rPr>
              <a:t>pkt</a:t>
            </a:r>
            <a:r>
              <a:rPr lang="en-US" altLang="en-US" sz="1800" b="1" i="1" u="sng" dirty="0">
                <a:latin typeface="Tahoma" panose="020B0604030504040204" pitchFamily="34" charset="0"/>
              </a:rPr>
              <a:t>!)</a:t>
            </a:r>
          </a:p>
        </p:txBody>
      </p:sp>
      <p:sp>
        <p:nvSpPr>
          <p:cNvPr id="368657" name="Text Box 17">
            <a:extLst>
              <a:ext uri="{FF2B5EF4-FFF2-40B4-BE49-F238E27FC236}">
                <a16:creationId xmlns:a16="http://schemas.microsoft.com/office/drawing/2014/main" id="{61DC7AF8-2A3C-1146-84FC-68898A71A853}"/>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58" name="Text Box 18">
            <a:extLst>
              <a:ext uri="{FF2B5EF4-FFF2-40B4-BE49-F238E27FC236}">
                <a16:creationId xmlns:a16="http://schemas.microsoft.com/office/drawing/2014/main" id="{0F348BBC-2CFE-304A-A0AE-A9274DCA84EF}"/>
              </a:ext>
            </a:extLst>
          </p:cNvPr>
          <p:cNvSpPr txBox="1">
            <a:spLocks noChangeArrowheads="1"/>
          </p:cNvSpPr>
          <p:nvPr/>
        </p:nvSpPr>
        <p:spPr bwMode="auto">
          <a:xfrm>
            <a:off x="1809750" y="3367089"/>
            <a:ext cx="1028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sp>
        <p:nvSpPr>
          <p:cNvPr id="117774" name="Text Box 7">
            <a:extLst>
              <a:ext uri="{FF2B5EF4-FFF2-40B4-BE49-F238E27FC236}">
                <a16:creationId xmlns:a16="http://schemas.microsoft.com/office/drawing/2014/main" id="{CDD8D373-3925-1D4A-AA6C-4C1577681E1F}"/>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49" name="Text Box 9">
            <a:extLst>
              <a:ext uri="{FF2B5EF4-FFF2-40B4-BE49-F238E27FC236}">
                <a16:creationId xmlns:a16="http://schemas.microsoft.com/office/drawing/2014/main" id="{B670F895-A1FF-AE4D-8457-77D40024FB0C}"/>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77" name="Group 37">
            <a:extLst>
              <a:ext uri="{FF2B5EF4-FFF2-40B4-BE49-F238E27FC236}">
                <a16:creationId xmlns:a16="http://schemas.microsoft.com/office/drawing/2014/main" id="{1F08EE45-D741-834B-B9AE-014CC1225063}"/>
              </a:ext>
            </a:extLst>
          </p:cNvPr>
          <p:cNvGrpSpPr>
            <a:grpSpLocks/>
          </p:cNvGrpSpPr>
          <p:nvPr/>
        </p:nvGrpSpPr>
        <p:grpSpPr bwMode="auto">
          <a:xfrm>
            <a:off x="2873376" y="1839913"/>
            <a:ext cx="1471613" cy="512762"/>
            <a:chOff x="850" y="1159"/>
            <a:chExt cx="927" cy="323"/>
          </a:xfrm>
        </p:grpSpPr>
        <p:sp>
          <p:nvSpPr>
            <p:cNvPr id="117835" name="Line 19">
              <a:extLst>
                <a:ext uri="{FF2B5EF4-FFF2-40B4-BE49-F238E27FC236}">
                  <a16:creationId xmlns:a16="http://schemas.microsoft.com/office/drawing/2014/main" id="{6CBD83CE-3E2A-D74A-A7F4-9D8573481A6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6" name="Text Box 28">
              <a:extLst>
                <a:ext uri="{FF2B5EF4-FFF2-40B4-BE49-F238E27FC236}">
                  <a16:creationId xmlns:a16="http://schemas.microsoft.com/office/drawing/2014/main" id="{B85182B1-54E8-CE45-81A8-F32DA7646A54}"/>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683" name="Group 43">
            <a:extLst>
              <a:ext uri="{FF2B5EF4-FFF2-40B4-BE49-F238E27FC236}">
                <a16:creationId xmlns:a16="http://schemas.microsoft.com/office/drawing/2014/main" id="{AF42CA51-1B7D-444D-9439-E868444CF842}"/>
              </a:ext>
            </a:extLst>
          </p:cNvPr>
          <p:cNvGrpSpPr>
            <a:grpSpLocks/>
          </p:cNvGrpSpPr>
          <p:nvPr/>
        </p:nvGrpSpPr>
        <p:grpSpPr bwMode="auto">
          <a:xfrm>
            <a:off x="2867026" y="3576638"/>
            <a:ext cx="1471613" cy="487362"/>
            <a:chOff x="846" y="2253"/>
            <a:chExt cx="927" cy="307"/>
          </a:xfrm>
        </p:grpSpPr>
        <p:sp>
          <p:nvSpPr>
            <p:cNvPr id="117833" name="Line 24">
              <a:extLst>
                <a:ext uri="{FF2B5EF4-FFF2-40B4-BE49-F238E27FC236}">
                  <a16:creationId xmlns:a16="http://schemas.microsoft.com/office/drawing/2014/main" id="{23D2E3F9-2D2F-2B44-A316-4A74371509C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4" name="Text Box 29">
              <a:extLst>
                <a:ext uri="{FF2B5EF4-FFF2-40B4-BE49-F238E27FC236}">
                  <a16:creationId xmlns:a16="http://schemas.microsoft.com/office/drawing/2014/main" id="{E70A9822-02BB-1B45-96DC-B0B60DBD0AA4}"/>
                </a:ext>
              </a:extLst>
            </p:cNvPr>
            <p:cNvSpPr txBox="1">
              <a:spLocks noChangeArrowheads="1"/>
            </p:cNvSpPr>
            <p:nvPr/>
          </p:nvSpPr>
          <p:spPr bwMode="auto">
            <a:xfrm>
              <a:off x="1086" y="2253"/>
              <a:ext cx="38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dirty="0">
                  <a:solidFill>
                    <a:srgbClr val="000099"/>
                  </a:solidFill>
                  <a:latin typeface="Arial" panose="020B0604020202020204" pitchFamily="34" charset="0"/>
                </a:rPr>
                <a:t>pkt0</a:t>
              </a:r>
            </a:p>
          </p:txBody>
        </p:sp>
      </p:grpSp>
      <p:grpSp>
        <p:nvGrpSpPr>
          <p:cNvPr id="368679" name="Group 39">
            <a:extLst>
              <a:ext uri="{FF2B5EF4-FFF2-40B4-BE49-F238E27FC236}">
                <a16:creationId xmlns:a16="http://schemas.microsoft.com/office/drawing/2014/main" id="{C405A747-4F1B-6240-A4A0-1D47FA8B3C3E}"/>
              </a:ext>
            </a:extLst>
          </p:cNvPr>
          <p:cNvGrpSpPr>
            <a:grpSpLocks/>
          </p:cNvGrpSpPr>
          <p:nvPr/>
        </p:nvGrpSpPr>
        <p:grpSpPr bwMode="auto">
          <a:xfrm>
            <a:off x="2881313" y="2714626"/>
            <a:ext cx="1471612" cy="504825"/>
            <a:chOff x="855" y="1710"/>
            <a:chExt cx="927" cy="318"/>
          </a:xfrm>
        </p:grpSpPr>
        <p:sp>
          <p:nvSpPr>
            <p:cNvPr id="117831" name="Line 23">
              <a:extLst>
                <a:ext uri="{FF2B5EF4-FFF2-40B4-BE49-F238E27FC236}">
                  <a16:creationId xmlns:a16="http://schemas.microsoft.com/office/drawing/2014/main" id="{8A345394-06A4-F645-B8B3-1E01DF3E5AB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2" name="Text Box 30">
              <a:extLst>
                <a:ext uri="{FF2B5EF4-FFF2-40B4-BE49-F238E27FC236}">
                  <a16:creationId xmlns:a16="http://schemas.microsoft.com/office/drawing/2014/main" id="{BF860A8F-B93B-A64D-A500-CFB8EA5EE851}"/>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68680" name="Group 40">
            <a:extLst>
              <a:ext uri="{FF2B5EF4-FFF2-40B4-BE49-F238E27FC236}">
                <a16:creationId xmlns:a16="http://schemas.microsoft.com/office/drawing/2014/main" id="{B70903C9-5ED2-DA46-9167-9DEB8C06B070}"/>
              </a:ext>
            </a:extLst>
          </p:cNvPr>
          <p:cNvGrpSpPr>
            <a:grpSpLocks/>
          </p:cNvGrpSpPr>
          <p:nvPr/>
        </p:nvGrpSpPr>
        <p:grpSpPr bwMode="auto">
          <a:xfrm>
            <a:off x="2867026" y="3179764"/>
            <a:ext cx="1471613" cy="471487"/>
            <a:chOff x="846" y="2003"/>
            <a:chExt cx="927" cy="297"/>
          </a:xfrm>
        </p:grpSpPr>
        <p:sp>
          <p:nvSpPr>
            <p:cNvPr id="117829" name="Line 26">
              <a:extLst>
                <a:ext uri="{FF2B5EF4-FFF2-40B4-BE49-F238E27FC236}">
                  <a16:creationId xmlns:a16="http://schemas.microsoft.com/office/drawing/2014/main" id="{5B9FDFE0-7403-AE44-A057-D1D54B5F406E}"/>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0" name="Text Box 31">
              <a:extLst>
                <a:ext uri="{FF2B5EF4-FFF2-40B4-BE49-F238E27FC236}">
                  <a16:creationId xmlns:a16="http://schemas.microsoft.com/office/drawing/2014/main" id="{E6AA5C1D-759D-454F-87CA-B43F331E6403}"/>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78" name="Group 38">
            <a:extLst>
              <a:ext uri="{FF2B5EF4-FFF2-40B4-BE49-F238E27FC236}">
                <a16:creationId xmlns:a16="http://schemas.microsoft.com/office/drawing/2014/main" id="{C88A7895-61F6-7845-B168-B17255B4AB56}"/>
              </a:ext>
            </a:extLst>
          </p:cNvPr>
          <p:cNvGrpSpPr>
            <a:grpSpLocks/>
          </p:cNvGrpSpPr>
          <p:nvPr/>
        </p:nvGrpSpPr>
        <p:grpSpPr bwMode="auto">
          <a:xfrm>
            <a:off x="2859088" y="2339976"/>
            <a:ext cx="1471612" cy="455613"/>
            <a:chOff x="841" y="1474"/>
            <a:chExt cx="927" cy="287"/>
          </a:xfrm>
        </p:grpSpPr>
        <p:sp>
          <p:nvSpPr>
            <p:cNvPr id="117827" name="Line 25">
              <a:extLst>
                <a:ext uri="{FF2B5EF4-FFF2-40B4-BE49-F238E27FC236}">
                  <a16:creationId xmlns:a16="http://schemas.microsoft.com/office/drawing/2014/main" id="{CF6212EC-2041-3E4D-8F6A-55F816611922}"/>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8" name="Text Box 32">
              <a:extLst>
                <a:ext uri="{FF2B5EF4-FFF2-40B4-BE49-F238E27FC236}">
                  <a16:creationId xmlns:a16="http://schemas.microsoft.com/office/drawing/2014/main" id="{FF64D50D-BC51-4643-B3AD-825CB8D92700}"/>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84" name="Group 44">
            <a:extLst>
              <a:ext uri="{FF2B5EF4-FFF2-40B4-BE49-F238E27FC236}">
                <a16:creationId xmlns:a16="http://schemas.microsoft.com/office/drawing/2014/main" id="{7EFBA79C-6456-DA4E-9FAD-FB0ECC7B2A0C}"/>
              </a:ext>
            </a:extLst>
          </p:cNvPr>
          <p:cNvGrpSpPr>
            <a:grpSpLocks/>
          </p:cNvGrpSpPr>
          <p:nvPr/>
        </p:nvGrpSpPr>
        <p:grpSpPr bwMode="auto">
          <a:xfrm>
            <a:off x="2852738" y="4032251"/>
            <a:ext cx="1471612" cy="461963"/>
            <a:chOff x="837" y="2540"/>
            <a:chExt cx="927" cy="291"/>
          </a:xfrm>
        </p:grpSpPr>
        <p:sp>
          <p:nvSpPr>
            <p:cNvPr id="117825" name="Line 27">
              <a:extLst>
                <a:ext uri="{FF2B5EF4-FFF2-40B4-BE49-F238E27FC236}">
                  <a16:creationId xmlns:a16="http://schemas.microsoft.com/office/drawing/2014/main" id="{45ACC648-950E-FD41-81A1-AD43CE935E4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6" name="Text Box 33">
              <a:extLst>
                <a:ext uri="{FF2B5EF4-FFF2-40B4-BE49-F238E27FC236}">
                  <a16:creationId xmlns:a16="http://schemas.microsoft.com/office/drawing/2014/main" id="{6EB4BA7B-6206-0E42-94AB-ECFE9C84CE35}"/>
                </a:ext>
              </a:extLst>
            </p:cNvPr>
            <p:cNvSpPr txBox="1">
              <a:spLocks noChangeArrowheads="1"/>
            </p:cNvSpPr>
            <p:nvPr/>
          </p:nvSpPr>
          <p:spPr bwMode="auto">
            <a:xfrm>
              <a:off x="1120" y="2540"/>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17782" name="Text Box 45">
            <a:extLst>
              <a:ext uri="{FF2B5EF4-FFF2-40B4-BE49-F238E27FC236}">
                <a16:creationId xmlns:a16="http://schemas.microsoft.com/office/drawing/2014/main" id="{AEE0F3F7-2985-7843-9FD5-050056BDBCEF}"/>
              </a:ext>
            </a:extLst>
          </p:cNvPr>
          <p:cNvSpPr txBox="1">
            <a:spLocks noChangeArrowheads="1"/>
          </p:cNvSpPr>
          <p:nvPr/>
        </p:nvSpPr>
        <p:spPr bwMode="auto">
          <a:xfrm>
            <a:off x="3098801" y="5111750"/>
            <a:ext cx="13763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no error</a:t>
            </a:r>
          </a:p>
        </p:txBody>
      </p:sp>
      <p:sp>
        <p:nvSpPr>
          <p:cNvPr id="117783" name="Text Box 46">
            <a:extLst>
              <a:ext uri="{FF2B5EF4-FFF2-40B4-BE49-F238E27FC236}">
                <a16:creationId xmlns:a16="http://schemas.microsoft.com/office/drawing/2014/main" id="{4382B2A6-14EE-3247-B5B3-9BA66E07C382}"/>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17784" name="Text Box 47">
            <a:extLst>
              <a:ext uri="{FF2B5EF4-FFF2-40B4-BE49-F238E27FC236}">
                <a16:creationId xmlns:a16="http://schemas.microsoft.com/office/drawing/2014/main" id="{F4B2F9A4-2DD6-E146-B9DF-AE5C5B1E1936}"/>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4F4A691C-7D73-F34F-A09A-0156118E97D0}"/>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32ED7CA6-A8CE-FE42-B68D-0C374925A2D6}"/>
              </a:ext>
            </a:extLst>
          </p:cNvPr>
          <p:cNvSpPr txBox="1">
            <a:spLocks noChangeArrowheads="1"/>
          </p:cNvSpPr>
          <p:nvPr/>
        </p:nvSpPr>
        <p:spPr bwMode="auto">
          <a:xfrm>
            <a:off x="8899526" y="50800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368690" name="Text Box 50">
            <a:extLst>
              <a:ext uri="{FF2B5EF4-FFF2-40B4-BE49-F238E27FC236}">
                <a16:creationId xmlns:a16="http://schemas.microsoft.com/office/drawing/2014/main" id="{4A928BAC-098E-254D-9DF7-92AA97A3784D}"/>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1" name="Text Box 51">
            <a:extLst>
              <a:ext uri="{FF2B5EF4-FFF2-40B4-BE49-F238E27FC236}">
                <a16:creationId xmlns:a16="http://schemas.microsoft.com/office/drawing/2014/main" id="{0EB31A6E-2218-9C45-A236-D1C50B764630}"/>
              </a:ext>
            </a:extLst>
          </p:cNvPr>
          <p:cNvSpPr txBox="1">
            <a:spLocks noChangeArrowheads="1"/>
          </p:cNvSpPr>
          <p:nvPr/>
        </p:nvSpPr>
        <p:spPr bwMode="auto">
          <a:xfrm>
            <a:off x="8955088" y="44497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2" name="Text Box 52">
            <a:extLst>
              <a:ext uri="{FF2B5EF4-FFF2-40B4-BE49-F238E27FC236}">
                <a16:creationId xmlns:a16="http://schemas.microsoft.com/office/drawing/2014/main" id="{70D07378-C167-D84C-B77D-D7C058C24EDB}"/>
              </a:ext>
            </a:extLst>
          </p:cNvPr>
          <p:cNvSpPr txBox="1">
            <a:spLocks noChangeArrowheads="1"/>
          </p:cNvSpPr>
          <p:nvPr/>
        </p:nvSpPr>
        <p:spPr bwMode="auto">
          <a:xfrm>
            <a:off x="8955088" y="52752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6FADACAC-93B8-7048-914D-1042ED6C7338}"/>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4" name="Text Box 54">
            <a:extLst>
              <a:ext uri="{FF2B5EF4-FFF2-40B4-BE49-F238E27FC236}">
                <a16:creationId xmlns:a16="http://schemas.microsoft.com/office/drawing/2014/main" id="{1B2B66CF-51A7-9342-8188-9BDAE832B12F}"/>
              </a:ext>
            </a:extLst>
          </p:cNvPr>
          <p:cNvSpPr txBox="1">
            <a:spLocks noChangeArrowheads="1"/>
          </p:cNvSpPr>
          <p:nvPr/>
        </p:nvSpPr>
        <p:spPr bwMode="auto">
          <a:xfrm>
            <a:off x="6188075" y="4881563"/>
            <a:ext cx="12509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a:p>
            <a:pPr algn="ctr">
              <a:lnSpc>
                <a:spcPct val="100000"/>
              </a:lnSpc>
              <a:spcBef>
                <a:spcPct val="0"/>
              </a:spcBef>
              <a:buClrTx/>
              <a:buSzTx/>
              <a:buFont typeface="Wingdings" pitchFamily="2" charset="2"/>
              <a:buNone/>
            </a:pPr>
            <a:r>
              <a:rPr lang="en-US" altLang="en-US" sz="1800" i="1" u="sng">
                <a:latin typeface="Tahoma" panose="020B0604030504040204" pitchFamily="34" charset="0"/>
              </a:rPr>
              <a:t>(new pkt!)</a:t>
            </a:r>
          </a:p>
        </p:txBody>
      </p:sp>
      <p:sp>
        <p:nvSpPr>
          <p:cNvPr id="368695" name="Text Box 55">
            <a:extLst>
              <a:ext uri="{FF2B5EF4-FFF2-40B4-BE49-F238E27FC236}">
                <a16:creationId xmlns:a16="http://schemas.microsoft.com/office/drawing/2014/main" id="{52F195C2-27E9-174E-9099-EAB2FDE0034F}"/>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E7E81BB8-A0D2-7448-A8D6-5751C28A653F}"/>
              </a:ext>
            </a:extLst>
          </p:cNvPr>
          <p:cNvSpPr txBox="1">
            <a:spLocks noChangeArrowheads="1"/>
          </p:cNvSpPr>
          <p:nvPr/>
        </p:nvSpPr>
        <p:spPr bwMode="auto">
          <a:xfrm>
            <a:off x="6430963" y="4641850"/>
            <a:ext cx="901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105506" name="Text Box 57">
            <a:extLst>
              <a:ext uri="{FF2B5EF4-FFF2-40B4-BE49-F238E27FC236}">
                <a16:creationId xmlns:a16="http://schemas.microsoft.com/office/drawing/2014/main" id="{1ECAB256-46C4-D340-B59F-FF5D6FED8BFD}"/>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093A21B7-B9F6-2A47-8C98-C91E0B8A886D}"/>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EFBE9A42-0050-4249-AF5A-B9A90A3BBC1B}"/>
              </a:ext>
            </a:extLst>
          </p:cNvPr>
          <p:cNvGrpSpPr>
            <a:grpSpLocks/>
          </p:cNvGrpSpPr>
          <p:nvPr/>
        </p:nvGrpSpPr>
        <p:grpSpPr bwMode="auto">
          <a:xfrm>
            <a:off x="7431088" y="1836738"/>
            <a:ext cx="1471612" cy="512762"/>
            <a:chOff x="850" y="1159"/>
            <a:chExt cx="927" cy="323"/>
          </a:xfrm>
        </p:grpSpPr>
        <p:sp>
          <p:nvSpPr>
            <p:cNvPr id="117823" name="Line 60">
              <a:extLst>
                <a:ext uri="{FF2B5EF4-FFF2-40B4-BE49-F238E27FC236}">
                  <a16:creationId xmlns:a16="http://schemas.microsoft.com/office/drawing/2014/main" id="{4FD010AD-7329-5E47-B8FB-3F2A083F402B}"/>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4" name="Text Box 61">
              <a:extLst>
                <a:ext uri="{FF2B5EF4-FFF2-40B4-BE49-F238E27FC236}">
                  <a16:creationId xmlns:a16="http://schemas.microsoft.com/office/drawing/2014/main" id="{6CFC26E3-0DD9-2D4F-BA17-B924610CEF2D}"/>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67B866B1-A4EE-434F-A5B0-84C07A5CE17B}"/>
              </a:ext>
            </a:extLst>
          </p:cNvPr>
          <p:cNvGrpSpPr>
            <a:grpSpLocks/>
          </p:cNvGrpSpPr>
          <p:nvPr/>
        </p:nvGrpSpPr>
        <p:grpSpPr bwMode="auto">
          <a:xfrm>
            <a:off x="7424738" y="4851401"/>
            <a:ext cx="1471612" cy="487363"/>
            <a:chOff x="846" y="2253"/>
            <a:chExt cx="927" cy="307"/>
          </a:xfrm>
        </p:grpSpPr>
        <p:sp>
          <p:nvSpPr>
            <p:cNvPr id="117821" name="Line 63">
              <a:extLst>
                <a:ext uri="{FF2B5EF4-FFF2-40B4-BE49-F238E27FC236}">
                  <a16:creationId xmlns:a16="http://schemas.microsoft.com/office/drawing/2014/main" id="{AC73EEAA-B478-874E-8B7F-746FA0D6695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2" name="Text Box 64">
              <a:extLst>
                <a:ext uri="{FF2B5EF4-FFF2-40B4-BE49-F238E27FC236}">
                  <a16:creationId xmlns:a16="http://schemas.microsoft.com/office/drawing/2014/main" id="{67E7436E-8582-B542-B44E-935B9E8BD650}"/>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8" name="Group 68">
            <a:extLst>
              <a:ext uri="{FF2B5EF4-FFF2-40B4-BE49-F238E27FC236}">
                <a16:creationId xmlns:a16="http://schemas.microsoft.com/office/drawing/2014/main" id="{94AF4CB1-FBCD-9844-BFBF-39446F01F0A2}"/>
              </a:ext>
            </a:extLst>
          </p:cNvPr>
          <p:cNvGrpSpPr>
            <a:grpSpLocks/>
          </p:cNvGrpSpPr>
          <p:nvPr/>
        </p:nvGrpSpPr>
        <p:grpSpPr bwMode="auto">
          <a:xfrm>
            <a:off x="7424738" y="4454525"/>
            <a:ext cx="1471612" cy="471488"/>
            <a:chOff x="846" y="2003"/>
            <a:chExt cx="927" cy="297"/>
          </a:xfrm>
        </p:grpSpPr>
        <p:sp>
          <p:nvSpPr>
            <p:cNvPr id="117819" name="Line 69">
              <a:extLst>
                <a:ext uri="{FF2B5EF4-FFF2-40B4-BE49-F238E27FC236}">
                  <a16:creationId xmlns:a16="http://schemas.microsoft.com/office/drawing/2014/main" id="{7B452AB7-DEE6-194D-94AD-22237920B780}"/>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0" name="Text Box 70">
              <a:extLst>
                <a:ext uri="{FF2B5EF4-FFF2-40B4-BE49-F238E27FC236}">
                  <a16:creationId xmlns:a16="http://schemas.microsoft.com/office/drawing/2014/main" id="{519E6808-1796-D44A-BEC8-D68A1D0B52DE}"/>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1" name="Group 71">
            <a:extLst>
              <a:ext uri="{FF2B5EF4-FFF2-40B4-BE49-F238E27FC236}">
                <a16:creationId xmlns:a16="http://schemas.microsoft.com/office/drawing/2014/main" id="{36EA3583-9345-BF43-96DF-9427AB7A3670}"/>
              </a:ext>
            </a:extLst>
          </p:cNvPr>
          <p:cNvGrpSpPr>
            <a:grpSpLocks/>
          </p:cNvGrpSpPr>
          <p:nvPr/>
        </p:nvGrpSpPr>
        <p:grpSpPr bwMode="auto">
          <a:xfrm>
            <a:off x="7416801" y="2336801"/>
            <a:ext cx="1471613" cy="455613"/>
            <a:chOff x="841" y="1474"/>
            <a:chExt cx="927" cy="287"/>
          </a:xfrm>
        </p:grpSpPr>
        <p:sp>
          <p:nvSpPr>
            <p:cNvPr id="117817" name="Line 72">
              <a:extLst>
                <a:ext uri="{FF2B5EF4-FFF2-40B4-BE49-F238E27FC236}">
                  <a16:creationId xmlns:a16="http://schemas.microsoft.com/office/drawing/2014/main" id="{8B0BB658-0C77-F645-9D38-98655168B0E1}"/>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8" name="Text Box 73">
              <a:extLst>
                <a:ext uri="{FF2B5EF4-FFF2-40B4-BE49-F238E27FC236}">
                  <a16:creationId xmlns:a16="http://schemas.microsoft.com/office/drawing/2014/main" id="{CFDFB6F6-F725-A247-B37E-5F3FB1A9ED36}"/>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4" name="Group 74">
            <a:extLst>
              <a:ext uri="{FF2B5EF4-FFF2-40B4-BE49-F238E27FC236}">
                <a16:creationId xmlns:a16="http://schemas.microsoft.com/office/drawing/2014/main" id="{A12825F6-3400-7541-A51B-4D54A2289531}"/>
              </a:ext>
            </a:extLst>
          </p:cNvPr>
          <p:cNvGrpSpPr>
            <a:grpSpLocks/>
          </p:cNvGrpSpPr>
          <p:nvPr/>
        </p:nvGrpSpPr>
        <p:grpSpPr bwMode="auto">
          <a:xfrm>
            <a:off x="7410451" y="5302251"/>
            <a:ext cx="1471613" cy="466725"/>
            <a:chOff x="837" y="2537"/>
            <a:chExt cx="927" cy="294"/>
          </a:xfrm>
        </p:grpSpPr>
        <p:sp>
          <p:nvSpPr>
            <p:cNvPr id="117815" name="Line 75">
              <a:extLst>
                <a:ext uri="{FF2B5EF4-FFF2-40B4-BE49-F238E27FC236}">
                  <a16:creationId xmlns:a16="http://schemas.microsoft.com/office/drawing/2014/main" id="{67B32F69-D604-DB4C-B398-E88FB30042F1}"/>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6" name="Text Box 76">
              <a:extLst>
                <a:ext uri="{FF2B5EF4-FFF2-40B4-BE49-F238E27FC236}">
                  <a16:creationId xmlns:a16="http://schemas.microsoft.com/office/drawing/2014/main" id="{45215BBE-F549-C14E-8340-AE8F28AB2757}"/>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sp>
        <p:nvSpPr>
          <p:cNvPr id="117801" name="Text Box 78">
            <a:extLst>
              <a:ext uri="{FF2B5EF4-FFF2-40B4-BE49-F238E27FC236}">
                <a16:creationId xmlns:a16="http://schemas.microsoft.com/office/drawing/2014/main" id="{2CF15919-A868-754E-A48A-16421409B9C1}"/>
              </a:ext>
            </a:extLst>
          </p:cNvPr>
          <p:cNvSpPr txBox="1">
            <a:spLocks noChangeArrowheads="1"/>
          </p:cNvSpPr>
          <p:nvPr/>
        </p:nvSpPr>
        <p:spPr bwMode="auto">
          <a:xfrm>
            <a:off x="6973889" y="6019800"/>
            <a:ext cx="2732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packet with bit errors</a:t>
            </a:r>
          </a:p>
        </p:txBody>
      </p:sp>
      <p:sp>
        <p:nvSpPr>
          <p:cNvPr id="105530" name="Text Box 67">
            <a:extLst>
              <a:ext uri="{FF2B5EF4-FFF2-40B4-BE49-F238E27FC236}">
                <a16:creationId xmlns:a16="http://schemas.microsoft.com/office/drawing/2014/main" id="{83EAC47A-0AB8-8E41-A0E6-A493C6F81D98}"/>
              </a:ext>
            </a:extLst>
          </p:cNvPr>
          <p:cNvSpPr txBox="1">
            <a:spLocks noChangeArrowheads="1"/>
          </p:cNvSpPr>
          <p:nvPr/>
        </p:nvSpPr>
        <p:spPr bwMode="auto">
          <a:xfrm>
            <a:off x="7958139" y="2982913"/>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nvGrpSpPr>
          <p:cNvPr id="368728" name="Group 88">
            <a:extLst>
              <a:ext uri="{FF2B5EF4-FFF2-40B4-BE49-F238E27FC236}">
                <a16:creationId xmlns:a16="http://schemas.microsoft.com/office/drawing/2014/main" id="{F255BB81-9E46-2941-A404-441E9495D60B}"/>
              </a:ext>
            </a:extLst>
          </p:cNvPr>
          <p:cNvGrpSpPr>
            <a:grpSpLocks/>
          </p:cNvGrpSpPr>
          <p:nvPr/>
        </p:nvGrpSpPr>
        <p:grpSpPr bwMode="auto">
          <a:xfrm>
            <a:off x="7448551" y="4003676"/>
            <a:ext cx="1471613" cy="504825"/>
            <a:chOff x="855" y="1710"/>
            <a:chExt cx="927" cy="318"/>
          </a:xfrm>
        </p:grpSpPr>
        <p:sp>
          <p:nvSpPr>
            <p:cNvPr id="117813" name="Line 89">
              <a:extLst>
                <a:ext uri="{FF2B5EF4-FFF2-40B4-BE49-F238E27FC236}">
                  <a16:creationId xmlns:a16="http://schemas.microsoft.com/office/drawing/2014/main" id="{7353031D-9F29-EC41-B7DD-C0991179DDE2}"/>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4" name="Text Box 90">
              <a:extLst>
                <a:ext uri="{FF2B5EF4-FFF2-40B4-BE49-F238E27FC236}">
                  <a16:creationId xmlns:a16="http://schemas.microsoft.com/office/drawing/2014/main" id="{E75967EF-0160-314D-8F8E-626633CBB305}"/>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05517" name="Text Box 91">
            <a:extLst>
              <a:ext uri="{FF2B5EF4-FFF2-40B4-BE49-F238E27FC236}">
                <a16:creationId xmlns:a16="http://schemas.microsoft.com/office/drawing/2014/main" id="{E19026F6-637D-404B-9EF8-0450B166EEAA}"/>
              </a:ext>
            </a:extLst>
          </p:cNvPr>
          <p:cNvSpPr txBox="1">
            <a:spLocks noChangeArrowheads="1"/>
          </p:cNvSpPr>
          <p:nvPr/>
        </p:nvSpPr>
        <p:spPr bwMode="auto">
          <a:xfrm>
            <a:off x="6196013" y="3854450"/>
            <a:ext cx="1198562"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NACK </a:t>
            </a:r>
          </a:p>
        </p:txBody>
      </p:sp>
      <p:sp>
        <p:nvSpPr>
          <p:cNvPr id="105518" name="Line 60">
            <a:extLst>
              <a:ext uri="{FF2B5EF4-FFF2-40B4-BE49-F238E27FC236}">
                <a16:creationId xmlns:a16="http://schemas.microsoft.com/office/drawing/2014/main" id="{A35CAE26-7797-964C-8C54-94032BF41352}"/>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0166932A-4C9F-864F-88D9-62FDB58555DF}"/>
              </a:ext>
            </a:extLst>
          </p:cNvPr>
          <p:cNvSpPr txBox="1">
            <a:spLocks noChangeArrowheads="1"/>
          </p:cNvSpPr>
          <p:nvPr/>
        </p:nvSpPr>
        <p:spPr bwMode="auto">
          <a:xfrm>
            <a:off x="8850313" y="3201988"/>
            <a:ext cx="19161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 </a:t>
            </a:r>
          </a:p>
          <a:p>
            <a:pPr algn="ctr">
              <a:lnSpc>
                <a:spcPct val="100000"/>
              </a:lnSpc>
              <a:spcBef>
                <a:spcPct val="0"/>
              </a:spcBef>
              <a:buClrTx/>
              <a:buSzTx/>
              <a:buFontTx/>
              <a:buNone/>
            </a:pPr>
            <a:r>
              <a:rPr lang="en-US" altLang="en-US" sz="1800">
                <a:latin typeface="Tahoma" panose="020B0604030504040204" pitchFamily="34" charset="0"/>
              </a:rPr>
              <a:t>drop pkt1</a:t>
            </a:r>
          </a:p>
        </p:txBody>
      </p:sp>
      <p:sp>
        <p:nvSpPr>
          <p:cNvPr id="82" name="Text Box 51">
            <a:extLst>
              <a:ext uri="{FF2B5EF4-FFF2-40B4-BE49-F238E27FC236}">
                <a16:creationId xmlns:a16="http://schemas.microsoft.com/office/drawing/2014/main" id="{AEDF462E-81DA-4E40-B4B3-C1C1A8002393}"/>
              </a:ext>
            </a:extLst>
          </p:cNvPr>
          <p:cNvSpPr txBox="1">
            <a:spLocks noChangeArrowheads="1"/>
          </p:cNvSpPr>
          <p:nvPr/>
        </p:nvSpPr>
        <p:spPr bwMode="auto">
          <a:xfrm>
            <a:off x="8864600" y="3730625"/>
            <a:ext cx="130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08986E69-0D38-F245-BF57-548DFEF612BD}"/>
              </a:ext>
            </a:extLst>
          </p:cNvPr>
          <p:cNvGrpSpPr>
            <a:grpSpLocks/>
          </p:cNvGrpSpPr>
          <p:nvPr/>
        </p:nvGrpSpPr>
        <p:grpSpPr bwMode="auto">
          <a:xfrm>
            <a:off x="7439026" y="3606801"/>
            <a:ext cx="1471613" cy="455613"/>
            <a:chOff x="841" y="1474"/>
            <a:chExt cx="927" cy="287"/>
          </a:xfrm>
        </p:grpSpPr>
        <p:sp>
          <p:nvSpPr>
            <p:cNvPr id="117811" name="Line 72">
              <a:extLst>
                <a:ext uri="{FF2B5EF4-FFF2-40B4-BE49-F238E27FC236}">
                  <a16:creationId xmlns:a16="http://schemas.microsoft.com/office/drawing/2014/main" id="{19AAED30-FB98-3C43-9E50-CF8D3660879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2" name="Text Box 73">
              <a:extLst>
                <a:ext uri="{FF2B5EF4-FFF2-40B4-BE49-F238E27FC236}">
                  <a16:creationId xmlns:a16="http://schemas.microsoft.com/office/drawing/2014/main" id="{6C39BDCA-A845-584B-8D3F-06ADA5CEF03A}"/>
                </a:ext>
              </a:extLst>
            </p:cNvPr>
            <p:cNvSpPr txBox="1">
              <a:spLocks noChangeArrowheads="1"/>
            </p:cNvSpPr>
            <p:nvPr/>
          </p:nvSpPr>
          <p:spPr bwMode="auto">
            <a:xfrm>
              <a:off x="1044" y="1474"/>
              <a:ext cx="474"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105522" name="AutoShape 205">
            <a:extLst>
              <a:ext uri="{FF2B5EF4-FFF2-40B4-BE49-F238E27FC236}">
                <a16:creationId xmlns:a16="http://schemas.microsoft.com/office/drawing/2014/main" id="{7303244D-A029-0C41-A1D9-488CABF55EC7}"/>
              </a:ext>
            </a:extLst>
          </p:cNvPr>
          <p:cNvSpPr>
            <a:spLocks noChangeArrowheads="1"/>
          </p:cNvSpPr>
          <p:nvPr/>
        </p:nvSpPr>
        <p:spPr bwMode="auto">
          <a:xfrm rot="10800000">
            <a:off x="8331201" y="3214688"/>
            <a:ext cx="473075" cy="125412"/>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4" name="Text Box 91">
            <a:extLst>
              <a:ext uri="{FF2B5EF4-FFF2-40B4-BE49-F238E27FC236}">
                <a16:creationId xmlns:a16="http://schemas.microsoft.com/office/drawing/2014/main" id="{8EA78F70-6068-0549-8E24-A7D3ED999E6A}"/>
              </a:ext>
            </a:extLst>
          </p:cNvPr>
          <p:cNvSpPr txBox="1">
            <a:spLocks noChangeArrowheads="1"/>
          </p:cNvSpPr>
          <p:nvPr/>
        </p:nvSpPr>
        <p:spPr bwMode="auto">
          <a:xfrm>
            <a:off x="5940425" y="4094164"/>
            <a:ext cx="1462088"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a:t>
            </a:r>
            <a:r>
              <a:rPr lang="en-US" altLang="en-US" sz="1800" i="1">
                <a:solidFill>
                  <a:srgbClr val="FF0000"/>
                </a:solidFill>
                <a:latin typeface="Tahoma" panose="020B0604030504040204" pitchFamily="34" charset="0"/>
              </a:rPr>
              <a:t> </a:t>
            </a:r>
          </a:p>
        </p:txBody>
      </p:sp>
      <p:sp>
        <p:nvSpPr>
          <p:cNvPr id="2" name="Slide Number Placeholder 2">
            <a:extLst>
              <a:ext uri="{FF2B5EF4-FFF2-40B4-BE49-F238E27FC236}">
                <a16:creationId xmlns:a16="http://schemas.microsoft.com/office/drawing/2014/main" id="{34F40AF8-8E1F-FB19-7016-AFEC6AB9F89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368677"/>
                                        </p:tgtEl>
                                        <p:attrNameLst>
                                          <p:attrName>style.visibility</p:attrName>
                                        </p:attrNameLst>
                                      </p:cBhvr>
                                      <p:to>
                                        <p:strVal val="visible"/>
                                      </p:to>
                                    </p:set>
                                    <p:animEffect transition="in" filter="wipe(down)">
                                      <p:cBhvr>
                                        <p:cTn id="7" dur="500"/>
                                        <p:tgtEl>
                                          <p:spTgt spid="36867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68649">
                                            <p:txEl>
                                              <p:pRg st="0" end="0"/>
                                            </p:txEl>
                                          </p:spTgt>
                                        </p:tgtEl>
                                        <p:attrNameLst>
                                          <p:attrName>style.visibility</p:attrName>
                                        </p:attrNameLst>
                                      </p:cBhvr>
                                      <p:to>
                                        <p:strVal val="visible"/>
                                      </p:to>
                                    </p:set>
                                    <p:animEffect transition="in" filter="dissolve">
                                      <p:cBhvr>
                                        <p:cTn id="11" dur="500"/>
                                        <p:tgtEl>
                                          <p:spTgt spid="368649">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68651"/>
                                        </p:tgtEl>
                                        <p:attrNameLst>
                                          <p:attrName>style.visibility</p:attrName>
                                        </p:attrNameLst>
                                      </p:cBhvr>
                                      <p:to>
                                        <p:strVal val="visible"/>
                                      </p:to>
                                    </p:set>
                                    <p:animEffect transition="in" filter="dissolve">
                                      <p:cBhvr>
                                        <p:cTn id="16" dur="500"/>
                                        <p:tgtEl>
                                          <p:spTgt spid="368651"/>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368678"/>
                                        </p:tgtEl>
                                        <p:attrNameLst>
                                          <p:attrName>style.visibility</p:attrName>
                                        </p:attrNameLst>
                                      </p:cBhvr>
                                      <p:to>
                                        <p:strVal val="visible"/>
                                      </p:to>
                                    </p:set>
                                    <p:animEffect transition="in" filter="wipe(right)">
                                      <p:cBhvr>
                                        <p:cTn id="20" dur="500"/>
                                        <p:tgtEl>
                                          <p:spTgt spid="368678"/>
                                        </p:tgtEl>
                                      </p:cBhvr>
                                    </p:animEffect>
                                  </p:childTnLst>
                                </p:cTn>
                              </p:par>
                            </p:childTnLst>
                          </p:cTn>
                        </p:par>
                        <p:par>
                          <p:cTn id="21" fill="hold" nodeType="afterGroup">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368654"/>
                                        </p:tgtEl>
                                        <p:attrNameLst>
                                          <p:attrName>style.visibility</p:attrName>
                                        </p:attrNameLst>
                                      </p:cBhvr>
                                      <p:to>
                                        <p:strVal val="visible"/>
                                      </p:to>
                                    </p:set>
                                    <p:animEffect transition="in" filter="dissolve">
                                      <p:cBhvr>
                                        <p:cTn id="24" dur="500"/>
                                        <p:tgtEl>
                                          <p:spTgt spid="36865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68657"/>
                                        </p:tgtEl>
                                        <p:attrNameLst>
                                          <p:attrName>style.visibility</p:attrName>
                                        </p:attrNameLst>
                                      </p:cBhvr>
                                      <p:to>
                                        <p:strVal val="visible"/>
                                      </p:to>
                                    </p:set>
                                    <p:animEffect transition="in" filter="dissolve">
                                      <p:cBhvr>
                                        <p:cTn id="29" dur="500"/>
                                        <p:tgtEl>
                                          <p:spTgt spid="368657"/>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368679"/>
                                        </p:tgtEl>
                                        <p:attrNameLst>
                                          <p:attrName>style.visibility</p:attrName>
                                        </p:attrNameLst>
                                      </p:cBhvr>
                                      <p:to>
                                        <p:strVal val="visible"/>
                                      </p:to>
                                    </p:set>
                                    <p:animEffect transition="in" filter="wipe(left)">
                                      <p:cBhvr>
                                        <p:cTn id="33" dur="500"/>
                                        <p:tgtEl>
                                          <p:spTgt spid="368679"/>
                                        </p:tgtEl>
                                      </p:cBhvr>
                                    </p:animEffect>
                                  </p:childTnLst>
                                </p:cTn>
                              </p:par>
                            </p:childTnLst>
                          </p:cTn>
                        </p:par>
                        <p:par>
                          <p:cTn id="34" fill="hold" nodeType="afterGroup">
                            <p:stCondLst>
                              <p:cond delay="1000"/>
                            </p:stCondLst>
                            <p:childTnLst>
                              <p:par>
                                <p:cTn id="35" presetID="9" presetClass="entr" presetSubtype="0" fill="hold" nodeType="afterEffect">
                                  <p:stCondLst>
                                    <p:cond delay="0"/>
                                  </p:stCondLst>
                                  <p:childTnLst>
                                    <p:set>
                                      <p:cBhvr>
                                        <p:cTn id="36" dur="1" fill="hold">
                                          <p:stCondLst>
                                            <p:cond delay="0"/>
                                          </p:stCondLst>
                                        </p:cTn>
                                        <p:tgtEl>
                                          <p:spTgt spid="368648">
                                            <p:txEl>
                                              <p:pRg st="0" end="0"/>
                                            </p:txEl>
                                          </p:spTgt>
                                        </p:tgtEl>
                                        <p:attrNameLst>
                                          <p:attrName>style.visibility</p:attrName>
                                        </p:attrNameLst>
                                      </p:cBhvr>
                                      <p:to>
                                        <p:strVal val="visible"/>
                                      </p:to>
                                    </p:set>
                                    <p:animEffect transition="in" filter="dissolve">
                                      <p:cBhvr>
                                        <p:cTn id="37" dur="500"/>
                                        <p:tgtEl>
                                          <p:spTgt spid="368648">
                                            <p:txEl>
                                              <p:pRg st="0" end="0"/>
                                            </p:txEl>
                                          </p:spTgt>
                                        </p:tgtEl>
                                      </p:cBhvr>
                                    </p:animEffect>
                                  </p:childTnLst>
                                </p:cTn>
                              </p:par>
                            </p:childTnLst>
                          </p:cTn>
                        </p:par>
                        <p:par>
                          <p:cTn id="38" fill="hold" nodeType="afterGroup">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368652"/>
                                        </p:tgtEl>
                                        <p:attrNameLst>
                                          <p:attrName>style.visibility</p:attrName>
                                        </p:attrNameLst>
                                      </p:cBhvr>
                                      <p:to>
                                        <p:strVal val="visible"/>
                                      </p:to>
                                    </p:set>
                                    <p:animEffect transition="in" filter="dissolve">
                                      <p:cBhvr>
                                        <p:cTn id="41" dur="500"/>
                                        <p:tgtEl>
                                          <p:spTgt spid="368652"/>
                                        </p:tgtEl>
                                      </p:cBhvr>
                                    </p:animEffect>
                                  </p:childTnLst>
                                </p:cTn>
                              </p:par>
                            </p:childTnLst>
                          </p:cTn>
                        </p:par>
                        <p:par>
                          <p:cTn id="42" fill="hold" nodeType="afterGroup">
                            <p:stCondLst>
                              <p:cond delay="2000"/>
                            </p:stCondLst>
                            <p:childTnLst>
                              <p:par>
                                <p:cTn id="43" presetID="22" presetClass="entr" presetSubtype="2" fill="hold" nodeType="afterEffect">
                                  <p:stCondLst>
                                    <p:cond delay="0"/>
                                  </p:stCondLst>
                                  <p:childTnLst>
                                    <p:set>
                                      <p:cBhvr>
                                        <p:cTn id="44" dur="1" fill="hold">
                                          <p:stCondLst>
                                            <p:cond delay="0"/>
                                          </p:stCondLst>
                                        </p:cTn>
                                        <p:tgtEl>
                                          <p:spTgt spid="368680"/>
                                        </p:tgtEl>
                                        <p:attrNameLst>
                                          <p:attrName>style.visibility</p:attrName>
                                        </p:attrNameLst>
                                      </p:cBhvr>
                                      <p:to>
                                        <p:strVal val="visible"/>
                                      </p:to>
                                    </p:set>
                                    <p:animEffect transition="in" filter="wipe(right)">
                                      <p:cBhvr>
                                        <p:cTn id="45" dur="500"/>
                                        <p:tgtEl>
                                          <p:spTgt spid="368680"/>
                                        </p:tgtEl>
                                      </p:cBhvr>
                                    </p:animEffect>
                                  </p:childTnLst>
                                </p:cTn>
                              </p:par>
                            </p:childTnLst>
                          </p:cTn>
                        </p:par>
                        <p:par>
                          <p:cTn id="46" fill="hold" nodeType="afterGroup">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368658"/>
                                        </p:tgtEl>
                                        <p:attrNameLst>
                                          <p:attrName>style.visibility</p:attrName>
                                        </p:attrNameLst>
                                      </p:cBhvr>
                                      <p:to>
                                        <p:strVal val="visible"/>
                                      </p:to>
                                    </p:set>
                                    <p:animEffect transition="in" filter="dissolve">
                                      <p:cBhvr>
                                        <p:cTn id="49" dur="500"/>
                                        <p:tgtEl>
                                          <p:spTgt spid="368658"/>
                                        </p:tgtEl>
                                      </p:cBhvr>
                                    </p:animEffect>
                                  </p:childTnLst>
                                </p:cTn>
                              </p:par>
                            </p:childTnLst>
                          </p:cTn>
                        </p:par>
                        <p:par>
                          <p:cTn id="50" fill="hold" nodeType="afterGroup">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368655"/>
                                        </p:tgtEl>
                                        <p:attrNameLst>
                                          <p:attrName>style.visibility</p:attrName>
                                        </p:attrNameLst>
                                      </p:cBhvr>
                                      <p:to>
                                        <p:strVal val="visible"/>
                                      </p:to>
                                    </p:set>
                                    <p:animEffect transition="in" filter="dissolve">
                                      <p:cBhvr>
                                        <p:cTn id="53" dur="500"/>
                                        <p:tgtEl>
                                          <p:spTgt spid="368655"/>
                                        </p:tgtEl>
                                      </p:cBhvr>
                                    </p:animEffect>
                                  </p:childTnLst>
                                </p:cTn>
                              </p:par>
                            </p:childTnLst>
                          </p:cTn>
                        </p:par>
                        <p:par>
                          <p:cTn id="54" fill="hold" nodeType="afterGroup">
                            <p:stCondLst>
                              <p:cond delay="3500"/>
                            </p:stCondLst>
                            <p:childTnLst>
                              <p:par>
                                <p:cTn id="55" presetID="22" presetClass="entr" presetSubtype="8" fill="hold" nodeType="afterEffect">
                                  <p:stCondLst>
                                    <p:cond delay="0"/>
                                  </p:stCondLst>
                                  <p:childTnLst>
                                    <p:set>
                                      <p:cBhvr>
                                        <p:cTn id="56" dur="1" fill="hold">
                                          <p:stCondLst>
                                            <p:cond delay="0"/>
                                          </p:stCondLst>
                                        </p:cTn>
                                        <p:tgtEl>
                                          <p:spTgt spid="368683"/>
                                        </p:tgtEl>
                                        <p:attrNameLst>
                                          <p:attrName>style.visibility</p:attrName>
                                        </p:attrNameLst>
                                      </p:cBhvr>
                                      <p:to>
                                        <p:strVal val="visible"/>
                                      </p:to>
                                    </p:set>
                                    <p:animEffect transition="in" filter="wipe(left)">
                                      <p:cBhvr>
                                        <p:cTn id="57" dur="500"/>
                                        <p:tgtEl>
                                          <p:spTgt spid="368683"/>
                                        </p:tgtEl>
                                      </p:cBhvr>
                                    </p:animEffect>
                                  </p:childTnLst>
                                </p:cTn>
                              </p:par>
                            </p:childTnLst>
                          </p:cTn>
                        </p:par>
                        <p:par>
                          <p:cTn id="58" fill="hold" nodeType="afterGroup">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368650"/>
                                        </p:tgtEl>
                                        <p:attrNameLst>
                                          <p:attrName>style.visibility</p:attrName>
                                        </p:attrNameLst>
                                      </p:cBhvr>
                                      <p:to>
                                        <p:strVal val="visible"/>
                                      </p:to>
                                    </p:set>
                                    <p:animEffect transition="in" filter="dissolve">
                                      <p:cBhvr>
                                        <p:cTn id="61" dur="500"/>
                                        <p:tgtEl>
                                          <p:spTgt spid="368650"/>
                                        </p:tgtEl>
                                      </p:cBhvr>
                                    </p:animEffect>
                                  </p:childTnLst>
                                </p:cTn>
                              </p:par>
                            </p:childTnLst>
                          </p:cTn>
                        </p:par>
                        <p:par>
                          <p:cTn id="62" fill="hold" nodeType="afterGroup">
                            <p:stCondLst>
                              <p:cond delay="4500"/>
                            </p:stCondLst>
                            <p:childTnLst>
                              <p:par>
                                <p:cTn id="63" presetID="9" presetClass="entr" presetSubtype="0" fill="hold" nodeType="afterEffect">
                                  <p:stCondLst>
                                    <p:cond delay="0"/>
                                  </p:stCondLst>
                                  <p:childTnLst>
                                    <p:set>
                                      <p:cBhvr>
                                        <p:cTn id="64" dur="1" fill="hold">
                                          <p:stCondLst>
                                            <p:cond delay="0"/>
                                          </p:stCondLst>
                                        </p:cTn>
                                        <p:tgtEl>
                                          <p:spTgt spid="368653">
                                            <p:txEl>
                                              <p:pRg st="0" end="0"/>
                                            </p:txEl>
                                          </p:spTgt>
                                        </p:tgtEl>
                                        <p:attrNameLst>
                                          <p:attrName>style.visibility</p:attrName>
                                        </p:attrNameLst>
                                      </p:cBhvr>
                                      <p:to>
                                        <p:strVal val="visible"/>
                                      </p:to>
                                    </p:set>
                                    <p:animEffect transition="in" filter="dissolve">
                                      <p:cBhvr>
                                        <p:cTn id="65" dur="500"/>
                                        <p:tgtEl>
                                          <p:spTgt spid="368653">
                                            <p:txEl>
                                              <p:pRg st="0" end="0"/>
                                            </p:txEl>
                                          </p:spTgt>
                                        </p:tgtEl>
                                      </p:cBhvr>
                                    </p:animEffect>
                                  </p:childTnLst>
                                </p:cTn>
                              </p:par>
                            </p:childTnLst>
                          </p:cTn>
                        </p:par>
                        <p:par>
                          <p:cTn id="66" fill="hold" nodeType="afterGroup">
                            <p:stCondLst>
                              <p:cond delay="5000"/>
                            </p:stCondLst>
                            <p:childTnLst>
                              <p:par>
                                <p:cTn id="67" presetID="22" presetClass="entr" presetSubtype="2" fill="hold" nodeType="afterEffect">
                                  <p:stCondLst>
                                    <p:cond delay="0"/>
                                  </p:stCondLst>
                                  <p:childTnLst>
                                    <p:set>
                                      <p:cBhvr>
                                        <p:cTn id="68" dur="1" fill="hold">
                                          <p:stCondLst>
                                            <p:cond delay="0"/>
                                          </p:stCondLst>
                                        </p:cTn>
                                        <p:tgtEl>
                                          <p:spTgt spid="368684"/>
                                        </p:tgtEl>
                                        <p:attrNameLst>
                                          <p:attrName>style.visibility</p:attrName>
                                        </p:attrNameLst>
                                      </p:cBhvr>
                                      <p:to>
                                        <p:strVal val="visible"/>
                                      </p:to>
                                    </p:set>
                                    <p:animEffect transition="in" filter="wipe(right)">
                                      <p:cBhvr>
                                        <p:cTn id="69" dur="500"/>
                                        <p:tgtEl>
                                          <p:spTgt spid="36868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105506"/>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68699"/>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68698"/>
                                        </p:tgtEl>
                                        <p:attrNameLst>
                                          <p:attrName>style.visibility</p:attrName>
                                        </p:attrNameLst>
                                      </p:cBhvr>
                                      <p:to>
                                        <p:strVal val="visible"/>
                                      </p:to>
                                    </p:set>
                                  </p:childTnLst>
                                </p:cTn>
                              </p:par>
                            </p:childTnLst>
                          </p:cTn>
                        </p:par>
                        <p:par>
                          <p:cTn id="78" fill="hold" nodeType="afterGroup">
                            <p:stCondLst>
                              <p:cond delay="0"/>
                            </p:stCondLst>
                            <p:childTnLst>
                              <p:par>
                                <p:cTn id="79" presetID="1" presetClass="entr" presetSubtype="0" fill="hold" grpId="0" nodeType="afterEffect">
                                  <p:stCondLst>
                                    <p:cond delay="1000"/>
                                  </p:stCondLst>
                                  <p:childTnLst>
                                    <p:set>
                                      <p:cBhvr>
                                        <p:cTn id="80" dur="1" fill="hold">
                                          <p:stCondLst>
                                            <p:cond delay="0"/>
                                          </p:stCondLst>
                                        </p:cTn>
                                        <p:tgtEl>
                                          <p:spTgt spid="368690"/>
                                        </p:tgtEl>
                                        <p:attrNameLst>
                                          <p:attrName>style.visibility</p:attrName>
                                        </p:attrNameLst>
                                      </p:cBhvr>
                                      <p:to>
                                        <p:strVal val="visible"/>
                                      </p:to>
                                    </p:set>
                                  </p:childTnLst>
                                </p:cTn>
                              </p:par>
                            </p:childTnLst>
                          </p:cTn>
                        </p:par>
                        <p:par>
                          <p:cTn id="81" fill="hold" nodeType="afterGroup">
                            <p:stCondLst>
                              <p:cond delay="1000"/>
                            </p:stCondLst>
                            <p:childTnLst>
                              <p:par>
                                <p:cTn id="82" presetID="1" presetClass="entr" presetSubtype="0" fill="hold" nodeType="afterEffect">
                                  <p:stCondLst>
                                    <p:cond delay="1000"/>
                                  </p:stCondLst>
                                  <p:childTnLst>
                                    <p:set>
                                      <p:cBhvr>
                                        <p:cTn id="83" dur="1" fill="hold">
                                          <p:stCondLst>
                                            <p:cond delay="0"/>
                                          </p:stCondLst>
                                        </p:cTn>
                                        <p:tgtEl>
                                          <p:spTgt spid="368711"/>
                                        </p:tgtEl>
                                        <p:attrNameLst>
                                          <p:attrName>style.visibility</p:attrName>
                                        </p:attrNameLst>
                                      </p:cBhvr>
                                      <p:to>
                                        <p:strVal val="visible"/>
                                      </p:to>
                                    </p:set>
                                  </p:childTnLst>
                                </p:cTn>
                              </p:par>
                            </p:childTnLst>
                          </p:cTn>
                        </p:par>
                        <p:par>
                          <p:cTn id="84" fill="hold" nodeType="afterGroup">
                            <p:stCondLst>
                              <p:cond delay="2000"/>
                            </p:stCondLst>
                            <p:childTnLst>
                              <p:par>
                                <p:cTn id="85" presetID="1" presetClass="entr" presetSubtype="0" fill="hold" grpId="0" nodeType="afterEffect">
                                  <p:stCondLst>
                                    <p:cond delay="1000"/>
                                  </p:stCondLst>
                                  <p:childTnLst>
                                    <p:set>
                                      <p:cBhvr>
                                        <p:cTn id="86" dur="1" fill="hold">
                                          <p:stCondLst>
                                            <p:cond delay="0"/>
                                          </p:stCondLst>
                                        </p:cTn>
                                        <p:tgtEl>
                                          <p:spTgt spid="368693"/>
                                        </p:tgtEl>
                                        <p:attrNameLst>
                                          <p:attrName>style.visibility</p:attrName>
                                        </p:attrNameLst>
                                      </p:cBhvr>
                                      <p:to>
                                        <p:strVal val="visible"/>
                                      </p:to>
                                    </p:set>
                                  </p:childTnLst>
                                </p:cTn>
                              </p:par>
                            </p:childTnLst>
                          </p:cTn>
                        </p:par>
                        <p:par>
                          <p:cTn id="87" fill="hold" nodeType="afterGroup">
                            <p:stCondLst>
                              <p:cond delay="3000"/>
                            </p:stCondLst>
                            <p:childTnLst>
                              <p:par>
                                <p:cTn id="88" presetID="1" presetClass="entr" presetSubtype="0" fill="hold" grpId="0" nodeType="afterEffect">
                                  <p:stCondLst>
                                    <p:cond delay="1000"/>
                                  </p:stCondLst>
                                  <p:childTnLst>
                                    <p:set>
                                      <p:cBhvr>
                                        <p:cTn id="89" dur="1" fill="hold">
                                          <p:stCondLst>
                                            <p:cond delay="0"/>
                                          </p:stCondLst>
                                        </p:cTn>
                                        <p:tgtEl>
                                          <p:spTgt spid="368695"/>
                                        </p:tgtEl>
                                        <p:attrNameLst>
                                          <p:attrName>style.visibility</p:attrName>
                                        </p:attrNameLst>
                                      </p:cBhvr>
                                      <p:to>
                                        <p:strVal val="visible"/>
                                      </p:to>
                                    </p:set>
                                  </p:childTnLst>
                                </p:cTn>
                              </p:par>
                            </p:childTnLst>
                          </p:cTn>
                        </p:par>
                        <p:par>
                          <p:cTn id="90" fill="hold" nodeType="afterGroup">
                            <p:stCondLst>
                              <p:cond delay="4000"/>
                            </p:stCondLst>
                            <p:childTnLst>
                              <p:par>
                                <p:cTn id="91" presetID="1" presetClass="entr" presetSubtype="0" fill="hold" nodeType="afterEffect">
                                  <p:stCondLst>
                                    <p:cond delay="1000"/>
                                  </p:stCondLst>
                                  <p:childTnLst>
                                    <p:set>
                                      <p:cBhvr>
                                        <p:cTn id="92" dur="1" fill="hold">
                                          <p:stCondLst>
                                            <p:cond delay="0"/>
                                          </p:stCondLst>
                                        </p:cTn>
                                        <p:tgtEl>
                                          <p:spTgt spid="105518"/>
                                        </p:tgtEl>
                                        <p:attrNameLst>
                                          <p:attrName>style.visibility</p:attrName>
                                        </p:attrNameLst>
                                      </p:cBhvr>
                                      <p:to>
                                        <p:strVal val="visible"/>
                                      </p:to>
                                    </p:set>
                                  </p:childTnLst>
                                </p:cTn>
                              </p:par>
                            </p:childTnLst>
                          </p:cTn>
                        </p:par>
                        <p:par>
                          <p:cTn id="93" fill="hold" nodeType="afterGroup">
                            <p:stCondLst>
                              <p:cond delay="5000"/>
                            </p:stCondLst>
                            <p:childTnLst>
                              <p:par>
                                <p:cTn id="94" presetID="1" presetClass="entr" presetSubtype="0" fill="hold" grpId="0" nodeType="afterEffect">
                                  <p:stCondLst>
                                    <p:cond delay="1000"/>
                                  </p:stCondLst>
                                  <p:childTnLst>
                                    <p:set>
                                      <p:cBhvr>
                                        <p:cTn id="95" dur="1" fill="hold">
                                          <p:stCondLst>
                                            <p:cond delay="0"/>
                                          </p:stCondLst>
                                        </p:cTn>
                                        <p:tgtEl>
                                          <p:spTgt spid="105530"/>
                                        </p:tgtEl>
                                        <p:attrNameLst>
                                          <p:attrName>style.visibility</p:attrName>
                                        </p:attrNameLst>
                                      </p:cBhvr>
                                      <p:to>
                                        <p:strVal val="visible"/>
                                      </p:to>
                                    </p:set>
                                  </p:childTnLst>
                                </p:cTn>
                              </p:par>
                            </p:childTnLst>
                          </p:cTn>
                        </p:par>
                        <p:par>
                          <p:cTn id="96" fill="hold" nodeType="afterGroup">
                            <p:stCondLst>
                              <p:cond delay="6000"/>
                            </p:stCondLst>
                            <p:childTnLst>
                              <p:par>
                                <p:cTn id="97" presetID="1" presetClass="entr" presetSubtype="0" fill="hold" grpId="0" nodeType="afterEffect">
                                  <p:stCondLst>
                                    <p:cond delay="1000"/>
                                  </p:stCondLst>
                                  <p:childTnLst>
                                    <p:set>
                                      <p:cBhvr>
                                        <p:cTn id="98" dur="1" fill="hold">
                                          <p:stCondLst>
                                            <p:cond delay="0"/>
                                          </p:stCondLst>
                                        </p:cTn>
                                        <p:tgtEl>
                                          <p:spTgt spid="105522"/>
                                        </p:tgtEl>
                                        <p:attrNameLst>
                                          <p:attrName>style.visibility</p:attrName>
                                        </p:attrNameLst>
                                      </p:cBhvr>
                                      <p:to>
                                        <p:strVal val="visible"/>
                                      </p:to>
                                    </p:set>
                                  </p:childTnLst>
                                </p:cTn>
                              </p:par>
                            </p:childTnLst>
                          </p:cTn>
                        </p:par>
                        <p:par>
                          <p:cTn id="99" fill="hold" nodeType="afterGroup">
                            <p:stCondLst>
                              <p:cond delay="7000"/>
                            </p:stCondLst>
                            <p:childTnLst>
                              <p:par>
                                <p:cTn id="100" presetID="1" presetClass="entr" presetSubtype="0" fill="hold" grpId="0" nodeType="afterEffect">
                                  <p:stCondLst>
                                    <p:cond delay="1000"/>
                                  </p:stCondLst>
                                  <p:childTnLst>
                                    <p:set>
                                      <p:cBhvr>
                                        <p:cTn id="101" dur="1" fill="hold">
                                          <p:stCondLst>
                                            <p:cond delay="0"/>
                                          </p:stCondLst>
                                        </p:cTn>
                                        <p:tgtEl>
                                          <p:spTgt spid="81"/>
                                        </p:tgtEl>
                                        <p:attrNameLst>
                                          <p:attrName>style.visibility</p:attrName>
                                        </p:attrNameLst>
                                      </p:cBhvr>
                                      <p:to>
                                        <p:strVal val="visible"/>
                                      </p:to>
                                    </p:set>
                                  </p:childTnLst>
                                </p:cTn>
                              </p:par>
                            </p:childTnLst>
                          </p:cTn>
                        </p:par>
                        <p:par>
                          <p:cTn id="102" fill="hold" nodeType="afterGroup">
                            <p:stCondLst>
                              <p:cond delay="8000"/>
                            </p:stCondLst>
                            <p:childTnLst>
                              <p:par>
                                <p:cTn id="103" presetID="1" presetClass="entr" presetSubtype="0" fill="hold" grpId="0" nodeType="afterEffect">
                                  <p:stCondLst>
                                    <p:cond delay="1000"/>
                                  </p:stCondLst>
                                  <p:childTnLst>
                                    <p:set>
                                      <p:cBhvr>
                                        <p:cTn id="104" dur="1" fill="hold">
                                          <p:stCondLst>
                                            <p:cond delay="0"/>
                                          </p:stCondLst>
                                        </p:cTn>
                                        <p:tgtEl>
                                          <p:spTgt spid="82"/>
                                        </p:tgtEl>
                                        <p:attrNameLst>
                                          <p:attrName>style.visibility</p:attrName>
                                        </p:attrNameLst>
                                      </p:cBhvr>
                                      <p:to>
                                        <p:strVal val="visible"/>
                                      </p:to>
                                    </p:set>
                                  </p:childTnLst>
                                </p:cTn>
                              </p:par>
                            </p:childTnLst>
                          </p:cTn>
                        </p:par>
                        <p:par>
                          <p:cTn id="105" fill="hold" nodeType="afterGroup">
                            <p:stCondLst>
                              <p:cond delay="9000"/>
                            </p:stCondLst>
                            <p:childTnLst>
                              <p:par>
                                <p:cTn id="106" presetID="1" presetClass="entr" presetSubtype="0" fill="hold" nodeType="afterEffect">
                                  <p:stCondLst>
                                    <p:cond delay="1000"/>
                                  </p:stCondLst>
                                  <p:childTnLst>
                                    <p:set>
                                      <p:cBhvr>
                                        <p:cTn id="107" dur="1" fill="hold">
                                          <p:stCondLst>
                                            <p:cond delay="0"/>
                                          </p:stCondLst>
                                        </p:cTn>
                                        <p:tgtEl>
                                          <p:spTgt spid="83"/>
                                        </p:tgtEl>
                                        <p:attrNameLst>
                                          <p:attrName>style.visibility</p:attrName>
                                        </p:attrNameLst>
                                      </p:cBhvr>
                                      <p:to>
                                        <p:strVal val="visible"/>
                                      </p:to>
                                    </p:set>
                                  </p:childTnLst>
                                </p:cTn>
                              </p:par>
                            </p:childTnLst>
                          </p:cTn>
                        </p:par>
                        <p:par>
                          <p:cTn id="108" fill="hold" nodeType="afterGroup">
                            <p:stCondLst>
                              <p:cond delay="10000"/>
                            </p:stCondLst>
                            <p:childTnLst>
                              <p:par>
                                <p:cTn id="109" presetID="1" presetClass="entr" presetSubtype="0" fill="hold" grpId="0" nodeType="afterEffect">
                                  <p:stCondLst>
                                    <p:cond delay="1000"/>
                                  </p:stCondLst>
                                  <p:childTnLst>
                                    <p:set>
                                      <p:cBhvr>
                                        <p:cTn id="110" dur="1" fill="hold">
                                          <p:stCondLst>
                                            <p:cond delay="0"/>
                                          </p:stCondLst>
                                        </p:cTn>
                                        <p:tgtEl>
                                          <p:spTgt spid="105517"/>
                                        </p:tgtEl>
                                        <p:attrNameLst>
                                          <p:attrName>style.visibility</p:attrName>
                                        </p:attrNameLst>
                                      </p:cBhvr>
                                      <p:to>
                                        <p:strVal val="visible"/>
                                      </p:to>
                                    </p:set>
                                  </p:childTnLst>
                                </p:cTn>
                              </p:par>
                            </p:childTnLst>
                          </p:cTn>
                        </p:par>
                        <p:par>
                          <p:cTn id="111" fill="hold" nodeType="afterGroup">
                            <p:stCondLst>
                              <p:cond delay="11000"/>
                            </p:stCondLst>
                            <p:childTnLst>
                              <p:par>
                                <p:cTn id="112" presetID="1" presetClass="entr" presetSubtype="0" fill="hold" grpId="0" nodeType="afterEffect">
                                  <p:stCondLst>
                                    <p:cond delay="1000"/>
                                  </p:stCondLst>
                                  <p:childTnLst>
                                    <p:set>
                                      <p:cBhvr>
                                        <p:cTn id="113" dur="1" fill="hold">
                                          <p:stCondLst>
                                            <p:cond delay="0"/>
                                          </p:stCondLst>
                                        </p:cTn>
                                        <p:tgtEl>
                                          <p:spTgt spid="84"/>
                                        </p:tgtEl>
                                        <p:attrNameLst>
                                          <p:attrName>style.visibility</p:attrName>
                                        </p:attrNameLst>
                                      </p:cBhvr>
                                      <p:to>
                                        <p:strVal val="visible"/>
                                      </p:to>
                                    </p:set>
                                  </p:childTnLst>
                                </p:cTn>
                              </p:par>
                            </p:childTnLst>
                          </p:cTn>
                        </p:par>
                        <p:par>
                          <p:cTn id="114" fill="hold" nodeType="afterGroup">
                            <p:stCondLst>
                              <p:cond delay="12000"/>
                            </p:stCondLst>
                            <p:childTnLst>
                              <p:par>
                                <p:cTn id="115" presetID="1" presetClass="entr" presetSubtype="0" fill="hold" nodeType="afterEffect">
                                  <p:stCondLst>
                                    <p:cond delay="1000"/>
                                  </p:stCondLst>
                                  <p:childTnLst>
                                    <p:set>
                                      <p:cBhvr>
                                        <p:cTn id="116" dur="1" fill="hold">
                                          <p:stCondLst>
                                            <p:cond delay="0"/>
                                          </p:stCondLst>
                                        </p:cTn>
                                        <p:tgtEl>
                                          <p:spTgt spid="368728"/>
                                        </p:tgtEl>
                                        <p:attrNameLst>
                                          <p:attrName>style.visibility</p:attrName>
                                        </p:attrNameLst>
                                      </p:cBhvr>
                                      <p:to>
                                        <p:strVal val="visible"/>
                                      </p:to>
                                    </p:set>
                                  </p:childTnLst>
                                </p:cTn>
                              </p:par>
                            </p:childTnLst>
                          </p:cTn>
                        </p:par>
                        <p:par>
                          <p:cTn id="117" fill="hold" nodeType="afterGroup">
                            <p:stCondLst>
                              <p:cond delay="13000"/>
                            </p:stCondLst>
                            <p:childTnLst>
                              <p:par>
                                <p:cTn id="118" presetID="1" presetClass="entr" presetSubtype="0" fill="hold" grpId="0" nodeType="afterEffect">
                                  <p:stCondLst>
                                    <p:cond delay="1000"/>
                                  </p:stCondLst>
                                  <p:childTnLst>
                                    <p:set>
                                      <p:cBhvr>
                                        <p:cTn id="119" dur="1" fill="hold">
                                          <p:stCondLst>
                                            <p:cond delay="0"/>
                                          </p:stCondLst>
                                        </p:cTn>
                                        <p:tgtEl>
                                          <p:spTgt spid="368688"/>
                                        </p:tgtEl>
                                        <p:attrNameLst>
                                          <p:attrName>style.visibility</p:attrName>
                                        </p:attrNameLst>
                                      </p:cBhvr>
                                      <p:to>
                                        <p:strVal val="visible"/>
                                      </p:to>
                                    </p:set>
                                  </p:childTnLst>
                                </p:cTn>
                              </p:par>
                            </p:childTnLst>
                          </p:cTn>
                        </p:par>
                        <p:par>
                          <p:cTn id="120" fill="hold" nodeType="afterGroup">
                            <p:stCondLst>
                              <p:cond delay="14000"/>
                            </p:stCondLst>
                            <p:childTnLst>
                              <p:par>
                                <p:cTn id="121" presetID="1" presetClass="entr" presetSubtype="0" fill="hold" grpId="0" nodeType="afterEffect">
                                  <p:stCondLst>
                                    <p:cond delay="1000"/>
                                  </p:stCondLst>
                                  <p:childTnLst>
                                    <p:set>
                                      <p:cBhvr>
                                        <p:cTn id="122" dur="1" fill="hold">
                                          <p:stCondLst>
                                            <p:cond delay="0"/>
                                          </p:stCondLst>
                                        </p:cTn>
                                        <p:tgtEl>
                                          <p:spTgt spid="368691"/>
                                        </p:tgtEl>
                                        <p:attrNameLst>
                                          <p:attrName>style.visibility</p:attrName>
                                        </p:attrNameLst>
                                      </p:cBhvr>
                                      <p:to>
                                        <p:strVal val="visible"/>
                                      </p:to>
                                    </p:set>
                                  </p:childTnLst>
                                </p:cTn>
                              </p:par>
                            </p:childTnLst>
                          </p:cTn>
                        </p:par>
                        <p:par>
                          <p:cTn id="123" fill="hold" nodeType="afterGroup">
                            <p:stCondLst>
                              <p:cond delay="15000"/>
                            </p:stCondLst>
                            <p:childTnLst>
                              <p:par>
                                <p:cTn id="124" presetID="1" presetClass="entr" presetSubtype="0" fill="hold" nodeType="afterEffect">
                                  <p:stCondLst>
                                    <p:cond delay="1000"/>
                                  </p:stCondLst>
                                  <p:childTnLst>
                                    <p:set>
                                      <p:cBhvr>
                                        <p:cTn id="125" dur="1" fill="hold">
                                          <p:stCondLst>
                                            <p:cond delay="0"/>
                                          </p:stCondLst>
                                        </p:cTn>
                                        <p:tgtEl>
                                          <p:spTgt spid="368708"/>
                                        </p:tgtEl>
                                        <p:attrNameLst>
                                          <p:attrName>style.visibility</p:attrName>
                                        </p:attrNameLst>
                                      </p:cBhvr>
                                      <p:to>
                                        <p:strVal val="visible"/>
                                      </p:to>
                                    </p:set>
                                  </p:childTnLst>
                                </p:cTn>
                              </p:par>
                            </p:childTnLst>
                          </p:cTn>
                        </p:par>
                        <p:par>
                          <p:cTn id="126" fill="hold" nodeType="afterGroup">
                            <p:stCondLst>
                              <p:cond delay="16000"/>
                            </p:stCondLst>
                            <p:childTnLst>
                              <p:par>
                                <p:cTn id="127" presetID="1" presetClass="entr" presetSubtype="0" fill="hold" grpId="0" nodeType="afterEffect">
                                  <p:stCondLst>
                                    <p:cond delay="1000"/>
                                  </p:stCondLst>
                                  <p:childTnLst>
                                    <p:set>
                                      <p:cBhvr>
                                        <p:cTn id="128" dur="1" fill="hold">
                                          <p:stCondLst>
                                            <p:cond delay="0"/>
                                          </p:stCondLst>
                                        </p:cTn>
                                        <p:tgtEl>
                                          <p:spTgt spid="368696"/>
                                        </p:tgtEl>
                                        <p:attrNameLst>
                                          <p:attrName>style.visibility</p:attrName>
                                        </p:attrNameLst>
                                      </p:cBhvr>
                                      <p:to>
                                        <p:strVal val="visible"/>
                                      </p:to>
                                    </p:set>
                                  </p:childTnLst>
                                </p:cTn>
                              </p:par>
                            </p:childTnLst>
                          </p:cTn>
                        </p:par>
                        <p:par>
                          <p:cTn id="129" fill="hold" nodeType="afterGroup">
                            <p:stCondLst>
                              <p:cond delay="17000"/>
                            </p:stCondLst>
                            <p:childTnLst>
                              <p:par>
                                <p:cTn id="130" presetID="1" presetClass="entr" presetSubtype="0" fill="hold" grpId="0" nodeType="afterEffect">
                                  <p:stCondLst>
                                    <p:cond delay="1000"/>
                                  </p:stCondLst>
                                  <p:childTnLst>
                                    <p:set>
                                      <p:cBhvr>
                                        <p:cTn id="131" dur="1" fill="hold">
                                          <p:stCondLst>
                                            <p:cond delay="0"/>
                                          </p:stCondLst>
                                        </p:cTn>
                                        <p:tgtEl>
                                          <p:spTgt spid="368694"/>
                                        </p:tgtEl>
                                        <p:attrNameLst>
                                          <p:attrName>style.visibility</p:attrName>
                                        </p:attrNameLst>
                                      </p:cBhvr>
                                      <p:to>
                                        <p:strVal val="visible"/>
                                      </p:to>
                                    </p:set>
                                  </p:childTnLst>
                                </p:cTn>
                              </p:par>
                            </p:childTnLst>
                          </p:cTn>
                        </p:par>
                        <p:par>
                          <p:cTn id="132" fill="hold" nodeType="afterGroup">
                            <p:stCondLst>
                              <p:cond delay="18000"/>
                            </p:stCondLst>
                            <p:childTnLst>
                              <p:par>
                                <p:cTn id="133" presetID="1" presetClass="entr" presetSubtype="0" fill="hold" nodeType="afterEffect">
                                  <p:stCondLst>
                                    <p:cond delay="1000"/>
                                  </p:stCondLst>
                                  <p:childTnLst>
                                    <p:set>
                                      <p:cBhvr>
                                        <p:cTn id="134" dur="1" fill="hold">
                                          <p:stCondLst>
                                            <p:cond delay="0"/>
                                          </p:stCondLst>
                                        </p:cTn>
                                        <p:tgtEl>
                                          <p:spTgt spid="368702"/>
                                        </p:tgtEl>
                                        <p:attrNameLst>
                                          <p:attrName>style.visibility</p:attrName>
                                        </p:attrNameLst>
                                      </p:cBhvr>
                                      <p:to>
                                        <p:strVal val="visible"/>
                                      </p:to>
                                    </p:set>
                                  </p:childTnLst>
                                </p:cTn>
                              </p:par>
                            </p:childTnLst>
                          </p:cTn>
                        </p:par>
                        <p:par>
                          <p:cTn id="135" fill="hold" nodeType="afterGroup">
                            <p:stCondLst>
                              <p:cond delay="19000"/>
                            </p:stCondLst>
                            <p:childTnLst>
                              <p:par>
                                <p:cTn id="136" presetID="1" presetClass="entr" presetSubtype="0" fill="hold" grpId="0" nodeType="afterEffect">
                                  <p:stCondLst>
                                    <p:cond delay="1000"/>
                                  </p:stCondLst>
                                  <p:childTnLst>
                                    <p:set>
                                      <p:cBhvr>
                                        <p:cTn id="137" dur="1" fill="hold">
                                          <p:stCondLst>
                                            <p:cond delay="0"/>
                                          </p:stCondLst>
                                        </p:cTn>
                                        <p:tgtEl>
                                          <p:spTgt spid="368689"/>
                                        </p:tgtEl>
                                        <p:attrNameLst>
                                          <p:attrName>style.visibility</p:attrName>
                                        </p:attrNameLst>
                                      </p:cBhvr>
                                      <p:to>
                                        <p:strVal val="visible"/>
                                      </p:to>
                                    </p:set>
                                  </p:childTnLst>
                                </p:cTn>
                              </p:par>
                            </p:childTnLst>
                          </p:cTn>
                        </p:par>
                        <p:par>
                          <p:cTn id="138" fill="hold" nodeType="afterGroup">
                            <p:stCondLst>
                              <p:cond delay="20000"/>
                            </p:stCondLst>
                            <p:childTnLst>
                              <p:par>
                                <p:cTn id="139" presetID="1" presetClass="entr" presetSubtype="0" fill="hold" grpId="0" nodeType="afterEffect">
                                  <p:stCondLst>
                                    <p:cond delay="1000"/>
                                  </p:stCondLst>
                                  <p:childTnLst>
                                    <p:set>
                                      <p:cBhvr>
                                        <p:cTn id="140" dur="1" fill="hold">
                                          <p:stCondLst>
                                            <p:cond delay="0"/>
                                          </p:stCondLst>
                                        </p:cTn>
                                        <p:tgtEl>
                                          <p:spTgt spid="368692"/>
                                        </p:tgtEl>
                                        <p:attrNameLst>
                                          <p:attrName>style.visibility</p:attrName>
                                        </p:attrNameLst>
                                      </p:cBhvr>
                                      <p:to>
                                        <p:strVal val="visible"/>
                                      </p:to>
                                    </p:set>
                                  </p:childTnLst>
                                </p:cTn>
                              </p:par>
                            </p:childTnLst>
                          </p:cTn>
                        </p:par>
                        <p:par>
                          <p:cTn id="141" fill="hold" nodeType="afterGroup">
                            <p:stCondLst>
                              <p:cond delay="21000"/>
                            </p:stCondLst>
                            <p:childTnLst>
                              <p:par>
                                <p:cTn id="142" presetID="1" presetClass="entr" presetSubtype="0" fill="hold" nodeType="afterEffect">
                                  <p:stCondLst>
                                    <p:cond delay="1000"/>
                                  </p:stCondLst>
                                  <p:childTnLst>
                                    <p:set>
                                      <p:cBhvr>
                                        <p:cTn id="143"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50" grpId="0"/>
      <p:bldP spid="368651" grpId="0"/>
      <p:bldP spid="368652" grpId="0"/>
      <p:bldP spid="368654" grpId="0"/>
      <p:bldP spid="368655" grpId="0"/>
      <p:bldP spid="368657" grpId="0"/>
      <p:bldP spid="368658" grpId="0"/>
      <p:bldP spid="368688" grpId="0"/>
      <p:bldP spid="368689" grpId="0"/>
      <p:bldP spid="368690" grpId="0"/>
      <p:bldP spid="368691" grpId="0"/>
      <p:bldP spid="368692" grpId="0"/>
      <p:bldP spid="368693" grpId="0"/>
      <p:bldP spid="368694" grpId="0"/>
      <p:bldP spid="368695" grpId="0"/>
      <p:bldP spid="368696" grpId="0"/>
      <p:bldP spid="105506" grpId="0"/>
      <p:bldP spid="368698" grpId="0"/>
      <p:bldP spid="105530" grpId="0"/>
      <p:bldP spid="105517" grpId="0"/>
      <p:bldP spid="81" grpId="0"/>
      <p:bldP spid="82" grpId="0"/>
      <p:bldP spid="105522" grpId="0" animBg="1"/>
      <p:bldP spid="8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D42BC3B0-BE78-7549-8A17-48A619145169}"/>
              </a:ext>
            </a:extLst>
          </p:cNvPr>
          <p:cNvGraphicFramePr>
            <a:graphicFrameLocks noGrp="1"/>
          </p:cNvGraphicFramePr>
          <p:nvPr/>
        </p:nvGraphicFramePr>
        <p:xfrm>
          <a:off x="1616076" y="1571626"/>
          <a:ext cx="9051925" cy="3870325"/>
        </p:xfrm>
        <a:graphic>
          <a:graphicData uri="http://schemas.openxmlformats.org/drawingml/2006/table">
            <a:tbl>
              <a:tblPr/>
              <a:tblGrid>
                <a:gridCol w="1516063">
                  <a:extLst>
                    <a:ext uri="{9D8B030D-6E8A-4147-A177-3AD203B41FA5}">
                      <a16:colId xmlns:a16="http://schemas.microsoft.com/office/drawing/2014/main" val="20000"/>
                    </a:ext>
                  </a:extLst>
                </a:gridCol>
                <a:gridCol w="2309812">
                  <a:extLst>
                    <a:ext uri="{9D8B030D-6E8A-4147-A177-3AD203B41FA5}">
                      <a16:colId xmlns:a16="http://schemas.microsoft.com/office/drawing/2014/main" val="20001"/>
                    </a:ext>
                  </a:extLst>
                </a:gridCol>
                <a:gridCol w="5226050">
                  <a:extLst>
                    <a:ext uri="{9D8B030D-6E8A-4147-A177-3AD203B41FA5}">
                      <a16:colId xmlns:a16="http://schemas.microsoft.com/office/drawing/2014/main" val="20002"/>
                    </a:ext>
                  </a:extLst>
                </a:gridCol>
              </a:tblGrid>
              <a:tr h="51824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dirty="0">
                          <a:ln>
                            <a:noFill/>
                          </a:ln>
                          <a:solidFill>
                            <a:srgbClr val="000000"/>
                          </a:solidFill>
                          <a:effectLst/>
                          <a:latin typeface="Calibri" charset="0"/>
                          <a:ea typeface="ＭＳ Ｐゴシック" charset="-128"/>
                        </a:rPr>
                        <a:t>Version</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Channel</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Mechanism</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94503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rdt1.0</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Reliable channel</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nothing</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371826">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rdt2.0 </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 loss)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035221">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rdt2.1</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handling fatal flaw with </a:t>
                      </a:r>
                      <a:r>
                        <a:rPr kumimoji="0" lang="en-US" altLang="en-US" sz="2800" b="0" i="0" u="none" strike="noStrike" cap="none" normalizeH="0" baseline="0" dirty="0" err="1">
                          <a:ln>
                            <a:noFill/>
                          </a:ln>
                          <a:solidFill>
                            <a:schemeClr val="tx1"/>
                          </a:solidFill>
                          <a:effectLst/>
                          <a:latin typeface="Calibri" charset="0"/>
                          <a:ea typeface="ＭＳ Ｐゴシック" charset="-128"/>
                        </a:rPr>
                        <a:t>rdt</a:t>
                      </a:r>
                      <a:r>
                        <a:rPr kumimoji="0" lang="en-US" altLang="en-US" sz="2800" b="0" i="0" u="none" strike="noStrike" cap="none" normalizeH="0" baseline="0" dirty="0">
                          <a:ln>
                            <a:noFill/>
                          </a:ln>
                          <a:solidFill>
                            <a:schemeClr val="tx1"/>
                          </a:solidFill>
                          <a:effectLst/>
                          <a:latin typeface="Calibri" charset="0"/>
                          <a:ea typeface="ＭＳ Ｐゴシック" charset="-128"/>
                        </a:rPr>
                        <a:t> 2.0:</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(4)</a:t>
                      </a:r>
                      <a:r>
                        <a:rPr kumimoji="0" lang="en-US" altLang="en-US" sz="2800" b="0" i="0" u="sng" strike="noStrike" cap="none" normalizeH="0" baseline="0" dirty="0">
                          <a:ln>
                            <a:noFill/>
                          </a:ln>
                          <a:solidFill>
                            <a:schemeClr val="tx1"/>
                          </a:solidFill>
                          <a:effectLst/>
                          <a:latin typeface="Calibri" charset="0"/>
                          <a:ea typeface="ＭＳ Ｐゴシック" charset="-128"/>
                        </a:rPr>
                        <a:t>need </a:t>
                      </a:r>
                      <a:r>
                        <a:rPr kumimoji="0" lang="en-US" altLang="en-US" sz="2800" b="0" i="0" u="sng" strike="noStrike" cap="none" normalizeH="0" baseline="0" dirty="0" err="1">
                          <a:ln>
                            <a:noFill/>
                          </a:ln>
                          <a:solidFill>
                            <a:schemeClr val="tx1"/>
                          </a:solidFill>
                          <a:effectLst/>
                          <a:latin typeface="Calibri" charset="0"/>
                          <a:ea typeface="ＭＳ Ｐゴシック" charset="-128"/>
                        </a:rPr>
                        <a:t>seq</a:t>
                      </a:r>
                      <a:r>
                        <a:rPr kumimoji="0" lang="en-US" altLang="en-US" sz="2800" b="0" i="0" u="sng" strike="noStrike" cap="none" normalizeH="0" baseline="0" dirty="0">
                          <a:ln>
                            <a:noFill/>
                          </a:ln>
                          <a:solidFill>
                            <a:schemeClr val="tx1"/>
                          </a:solidFill>
                          <a:effectLst/>
                          <a:latin typeface="Calibri" charset="0"/>
                          <a:ea typeface="ＭＳ Ｐゴシック" charset="-128"/>
                        </a:rPr>
                        <a:t> #. for each packet</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2" name="Slide Number Placeholder 2">
            <a:extLst>
              <a:ext uri="{FF2B5EF4-FFF2-40B4-BE49-F238E27FC236}">
                <a16:creationId xmlns:a16="http://schemas.microsoft.com/office/drawing/2014/main" id="{F781DD2D-9193-9012-081F-B6D3B1DE99D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
        <p:nvSpPr>
          <p:cNvPr id="5" name="Title 6">
            <a:extLst>
              <a:ext uri="{FF2B5EF4-FFF2-40B4-BE49-F238E27FC236}">
                <a16:creationId xmlns:a16="http://schemas.microsoft.com/office/drawing/2014/main" id="{B8F97032-FF6B-EBDE-FA7C-AFC7D744A355}"/>
              </a:ext>
            </a:extLst>
          </p:cNvPr>
          <p:cNvSpPr>
            <a:spLocks noGrp="1" noChangeArrowheads="1"/>
          </p:cNvSpPr>
          <p:nvPr>
            <p:ph type="title"/>
          </p:nvPr>
        </p:nvSpPr>
        <p:spPr>
          <a:xfrm>
            <a:off x="838200" y="451821"/>
            <a:ext cx="10515600" cy="894622"/>
          </a:xfrm>
        </p:spPr>
        <p:txBody>
          <a:bodyPr/>
          <a:lstStyle/>
          <a:p>
            <a:r>
              <a:rPr lang="en-US" altLang="en-US" dirty="0">
                <a:ea typeface="ＭＳ Ｐゴシック" panose="020B0600070205080204" pitchFamily="34" charset="-128"/>
              </a:rPr>
              <a:t>Summary: reliable data transfer (so far)</a:t>
            </a:r>
          </a:p>
        </p:txBody>
      </p:sp>
    </p:spTree>
    <p:extLst>
      <p:ext uri="{BB962C8B-B14F-4D97-AF65-F5344CB8AC3E}">
        <p14:creationId xmlns:p14="http://schemas.microsoft.com/office/powerpoint/2010/main" val="297966201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95">
            <a:extLst>
              <a:ext uri="{FF2B5EF4-FFF2-40B4-BE49-F238E27FC236}">
                <a16:creationId xmlns:a16="http://schemas.microsoft.com/office/drawing/2014/main" id="{BD5677C7-7393-104D-B94E-D33772EB35F2}"/>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rdt2.2: NAK-free</a:t>
            </a:r>
          </a:p>
        </p:txBody>
      </p:sp>
      <p:sp>
        <p:nvSpPr>
          <p:cNvPr id="121859" name="Text Box 46">
            <a:extLst>
              <a:ext uri="{FF2B5EF4-FFF2-40B4-BE49-F238E27FC236}">
                <a16:creationId xmlns:a16="http://schemas.microsoft.com/office/drawing/2014/main" id="{2D94ADFB-3210-3A4B-BA33-FED5F4421EBB}"/>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21860" name="Text Box 47">
            <a:extLst>
              <a:ext uri="{FF2B5EF4-FFF2-40B4-BE49-F238E27FC236}">
                <a16:creationId xmlns:a16="http://schemas.microsoft.com/office/drawing/2014/main" id="{5B85C436-32AE-2044-B5D9-D75A8DAD13CA}"/>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BDC77AD4-112E-6D44-AC93-21C45184A46D}"/>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0FFB4774-4E74-D444-9822-7232371DEF25}"/>
              </a:ext>
            </a:extLst>
          </p:cNvPr>
          <p:cNvSpPr txBox="1">
            <a:spLocks noChangeArrowheads="1"/>
          </p:cNvSpPr>
          <p:nvPr/>
        </p:nvSpPr>
        <p:spPr bwMode="auto">
          <a:xfrm>
            <a:off x="8899526" y="50800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368690" name="Text Box 50">
            <a:extLst>
              <a:ext uri="{FF2B5EF4-FFF2-40B4-BE49-F238E27FC236}">
                <a16:creationId xmlns:a16="http://schemas.microsoft.com/office/drawing/2014/main" id="{809CA695-4C50-1842-B64C-DEAD154429AA}"/>
              </a:ext>
            </a:extLst>
          </p:cNvPr>
          <p:cNvSpPr txBox="1">
            <a:spLocks noChangeArrowheads="1"/>
          </p:cNvSpPr>
          <p:nvPr/>
        </p:nvSpPr>
        <p:spPr bwMode="auto">
          <a:xfrm>
            <a:off x="8880475" y="2289175"/>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368691" name="Text Box 51">
            <a:extLst>
              <a:ext uri="{FF2B5EF4-FFF2-40B4-BE49-F238E27FC236}">
                <a16:creationId xmlns:a16="http://schemas.microsoft.com/office/drawing/2014/main" id="{5DC8CD4C-4F58-DD4D-95CF-9E6614EA97D2}"/>
              </a:ext>
            </a:extLst>
          </p:cNvPr>
          <p:cNvSpPr txBox="1">
            <a:spLocks noChangeArrowheads="1"/>
          </p:cNvSpPr>
          <p:nvPr/>
        </p:nvSpPr>
        <p:spPr bwMode="auto">
          <a:xfrm>
            <a:off x="8891588" y="4449764"/>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368692" name="Text Box 52">
            <a:extLst>
              <a:ext uri="{FF2B5EF4-FFF2-40B4-BE49-F238E27FC236}">
                <a16:creationId xmlns:a16="http://schemas.microsoft.com/office/drawing/2014/main" id="{7B2101E9-BD9A-674D-BC99-7AA2B0711F45}"/>
              </a:ext>
            </a:extLst>
          </p:cNvPr>
          <p:cNvSpPr txBox="1">
            <a:spLocks noChangeArrowheads="1"/>
          </p:cNvSpPr>
          <p:nvPr/>
        </p:nvSpPr>
        <p:spPr bwMode="auto">
          <a:xfrm>
            <a:off x="8891588" y="5275264"/>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368693" name="Text Box 53">
            <a:extLst>
              <a:ext uri="{FF2B5EF4-FFF2-40B4-BE49-F238E27FC236}">
                <a16:creationId xmlns:a16="http://schemas.microsoft.com/office/drawing/2014/main" id="{B2F8964E-69FE-F743-AE59-2212064CB849}"/>
              </a:ext>
            </a:extLst>
          </p:cNvPr>
          <p:cNvSpPr txBox="1">
            <a:spLocks noChangeArrowheads="1"/>
          </p:cNvSpPr>
          <p:nvPr/>
        </p:nvSpPr>
        <p:spPr bwMode="auto">
          <a:xfrm>
            <a:off x="6378575" y="2509839"/>
            <a:ext cx="1028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ack0</a:t>
            </a:r>
          </a:p>
        </p:txBody>
      </p:sp>
      <p:sp>
        <p:nvSpPr>
          <p:cNvPr id="368694" name="Text Box 54">
            <a:extLst>
              <a:ext uri="{FF2B5EF4-FFF2-40B4-BE49-F238E27FC236}">
                <a16:creationId xmlns:a16="http://schemas.microsoft.com/office/drawing/2014/main" id="{578B5803-491C-1C47-87AA-0411F8A22CF5}"/>
              </a:ext>
            </a:extLst>
          </p:cNvPr>
          <p:cNvSpPr txBox="1">
            <a:spLocks noChangeArrowheads="1"/>
          </p:cNvSpPr>
          <p:nvPr/>
        </p:nvSpPr>
        <p:spPr bwMode="auto">
          <a:xfrm>
            <a:off x="6221414" y="48815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5" name="Text Box 55">
            <a:extLst>
              <a:ext uri="{FF2B5EF4-FFF2-40B4-BE49-F238E27FC236}">
                <a16:creationId xmlns:a16="http://schemas.microsoft.com/office/drawing/2014/main" id="{06F7FC62-770B-9346-86BC-5A379E25C527}"/>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A9DBF864-6130-D041-A52A-312D965E9A49}"/>
              </a:ext>
            </a:extLst>
          </p:cNvPr>
          <p:cNvSpPr txBox="1">
            <a:spLocks noChangeArrowheads="1"/>
          </p:cNvSpPr>
          <p:nvPr/>
        </p:nvSpPr>
        <p:spPr bwMode="auto">
          <a:xfrm>
            <a:off x="6370638" y="4641851"/>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sp>
        <p:nvSpPr>
          <p:cNvPr id="109582" name="Text Box 57">
            <a:extLst>
              <a:ext uri="{FF2B5EF4-FFF2-40B4-BE49-F238E27FC236}">
                <a16:creationId xmlns:a16="http://schemas.microsoft.com/office/drawing/2014/main" id="{D541CC61-B087-C844-BE99-40E207E3516F}"/>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C6CDAEF3-F5ED-C945-A746-8F7D6F1C1868}"/>
              </a:ext>
            </a:extLst>
          </p:cNvPr>
          <p:cNvSpPr txBox="1">
            <a:spLocks noChangeArrowheads="1"/>
          </p:cNvSpPr>
          <p:nvPr/>
        </p:nvSpPr>
        <p:spPr bwMode="auto">
          <a:xfrm>
            <a:off x="8891589" y="2006601"/>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4965CA6A-D8F6-044A-A360-F30A7FB74F42}"/>
              </a:ext>
            </a:extLst>
          </p:cNvPr>
          <p:cNvGrpSpPr>
            <a:grpSpLocks/>
          </p:cNvGrpSpPr>
          <p:nvPr/>
        </p:nvGrpSpPr>
        <p:grpSpPr bwMode="auto">
          <a:xfrm>
            <a:off x="7431088" y="1836738"/>
            <a:ext cx="1471612" cy="512762"/>
            <a:chOff x="850" y="1159"/>
            <a:chExt cx="927" cy="323"/>
          </a:xfrm>
        </p:grpSpPr>
        <p:sp>
          <p:nvSpPr>
            <p:cNvPr id="121942" name="Line 60">
              <a:extLst>
                <a:ext uri="{FF2B5EF4-FFF2-40B4-BE49-F238E27FC236}">
                  <a16:creationId xmlns:a16="http://schemas.microsoft.com/office/drawing/2014/main" id="{2053C0BD-FA37-7642-8437-CB8EF754B33C}"/>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43" name="Text Box 61">
              <a:extLst>
                <a:ext uri="{FF2B5EF4-FFF2-40B4-BE49-F238E27FC236}">
                  <a16:creationId xmlns:a16="http://schemas.microsoft.com/office/drawing/2014/main" id="{21ABDA31-2B45-9041-89F2-AD24823855B1}"/>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C05C0D30-0D31-1149-95C8-C2655FDC82C7}"/>
              </a:ext>
            </a:extLst>
          </p:cNvPr>
          <p:cNvGrpSpPr>
            <a:grpSpLocks/>
          </p:cNvGrpSpPr>
          <p:nvPr/>
        </p:nvGrpSpPr>
        <p:grpSpPr bwMode="auto">
          <a:xfrm>
            <a:off x="7424738" y="4851401"/>
            <a:ext cx="1471612" cy="487363"/>
            <a:chOff x="846" y="2253"/>
            <a:chExt cx="927" cy="307"/>
          </a:xfrm>
        </p:grpSpPr>
        <p:sp>
          <p:nvSpPr>
            <p:cNvPr id="121940" name="Line 63">
              <a:extLst>
                <a:ext uri="{FF2B5EF4-FFF2-40B4-BE49-F238E27FC236}">
                  <a16:creationId xmlns:a16="http://schemas.microsoft.com/office/drawing/2014/main" id="{3C0B4E12-D536-E946-96F9-504831F3854D}"/>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41" name="Text Box 64">
              <a:extLst>
                <a:ext uri="{FF2B5EF4-FFF2-40B4-BE49-F238E27FC236}">
                  <a16:creationId xmlns:a16="http://schemas.microsoft.com/office/drawing/2014/main" id="{6726A9FD-8CB6-9549-A243-315173A8498E}"/>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8" name="Group 68">
            <a:extLst>
              <a:ext uri="{FF2B5EF4-FFF2-40B4-BE49-F238E27FC236}">
                <a16:creationId xmlns:a16="http://schemas.microsoft.com/office/drawing/2014/main" id="{1175F223-EC4B-8140-B198-7DC66697EFC2}"/>
              </a:ext>
            </a:extLst>
          </p:cNvPr>
          <p:cNvGrpSpPr>
            <a:grpSpLocks/>
          </p:cNvGrpSpPr>
          <p:nvPr/>
        </p:nvGrpSpPr>
        <p:grpSpPr bwMode="auto">
          <a:xfrm>
            <a:off x="7424738" y="4454525"/>
            <a:ext cx="1471612" cy="471488"/>
            <a:chOff x="846" y="2003"/>
            <a:chExt cx="927" cy="297"/>
          </a:xfrm>
        </p:grpSpPr>
        <p:sp>
          <p:nvSpPr>
            <p:cNvPr id="121938" name="Line 69">
              <a:extLst>
                <a:ext uri="{FF2B5EF4-FFF2-40B4-BE49-F238E27FC236}">
                  <a16:creationId xmlns:a16="http://schemas.microsoft.com/office/drawing/2014/main" id="{97C3E9FE-37F7-D24F-9D52-BC97180642DD}"/>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9" name="Text Box 70">
              <a:extLst>
                <a:ext uri="{FF2B5EF4-FFF2-40B4-BE49-F238E27FC236}">
                  <a16:creationId xmlns:a16="http://schemas.microsoft.com/office/drawing/2014/main" id="{C5313964-D1D3-4F42-A804-FF777860C6D4}"/>
                </a:ext>
              </a:extLst>
            </p:cNvPr>
            <p:cNvSpPr txBox="1">
              <a:spLocks noChangeArrowheads="1"/>
            </p:cNvSpPr>
            <p:nvPr/>
          </p:nvSpPr>
          <p:spPr bwMode="auto">
            <a:xfrm>
              <a:off x="1090" y="2003"/>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368711" name="Group 71">
            <a:extLst>
              <a:ext uri="{FF2B5EF4-FFF2-40B4-BE49-F238E27FC236}">
                <a16:creationId xmlns:a16="http://schemas.microsoft.com/office/drawing/2014/main" id="{8D37B54A-0D8E-664E-A9FB-8A129F1FF2A2}"/>
              </a:ext>
            </a:extLst>
          </p:cNvPr>
          <p:cNvGrpSpPr>
            <a:grpSpLocks/>
          </p:cNvGrpSpPr>
          <p:nvPr/>
        </p:nvGrpSpPr>
        <p:grpSpPr bwMode="auto">
          <a:xfrm>
            <a:off x="7416801" y="2336801"/>
            <a:ext cx="1471613" cy="455613"/>
            <a:chOff x="841" y="1474"/>
            <a:chExt cx="927" cy="287"/>
          </a:xfrm>
        </p:grpSpPr>
        <p:sp>
          <p:nvSpPr>
            <p:cNvPr id="121936" name="Line 72">
              <a:extLst>
                <a:ext uri="{FF2B5EF4-FFF2-40B4-BE49-F238E27FC236}">
                  <a16:creationId xmlns:a16="http://schemas.microsoft.com/office/drawing/2014/main" id="{95256B8F-8920-5D4A-84DD-63D2884A26B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7" name="Text Box 73">
              <a:extLst>
                <a:ext uri="{FF2B5EF4-FFF2-40B4-BE49-F238E27FC236}">
                  <a16:creationId xmlns:a16="http://schemas.microsoft.com/office/drawing/2014/main" id="{80653162-390D-D94E-A2CB-9FF7DF2B93DB}"/>
                </a:ext>
              </a:extLst>
            </p:cNvPr>
            <p:cNvSpPr txBox="1">
              <a:spLocks noChangeArrowheads="1"/>
            </p:cNvSpPr>
            <p:nvPr/>
          </p:nvSpPr>
          <p:spPr bwMode="auto">
            <a:xfrm>
              <a:off x="1087"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368714" name="Group 74">
            <a:extLst>
              <a:ext uri="{FF2B5EF4-FFF2-40B4-BE49-F238E27FC236}">
                <a16:creationId xmlns:a16="http://schemas.microsoft.com/office/drawing/2014/main" id="{1C382546-53A5-614C-B37D-500AAA00D9C6}"/>
              </a:ext>
            </a:extLst>
          </p:cNvPr>
          <p:cNvGrpSpPr>
            <a:grpSpLocks/>
          </p:cNvGrpSpPr>
          <p:nvPr/>
        </p:nvGrpSpPr>
        <p:grpSpPr bwMode="auto">
          <a:xfrm>
            <a:off x="7410451" y="5302251"/>
            <a:ext cx="1471613" cy="466725"/>
            <a:chOff x="837" y="2537"/>
            <a:chExt cx="927" cy="294"/>
          </a:xfrm>
        </p:grpSpPr>
        <p:sp>
          <p:nvSpPr>
            <p:cNvPr id="121934" name="Line 75">
              <a:extLst>
                <a:ext uri="{FF2B5EF4-FFF2-40B4-BE49-F238E27FC236}">
                  <a16:creationId xmlns:a16="http://schemas.microsoft.com/office/drawing/2014/main" id="{18359793-4C28-E84D-8342-381D1067EB04}"/>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5" name="Text Box 76">
              <a:extLst>
                <a:ext uri="{FF2B5EF4-FFF2-40B4-BE49-F238E27FC236}">
                  <a16:creationId xmlns:a16="http://schemas.microsoft.com/office/drawing/2014/main" id="{AC1F22F0-F3AC-8C46-AEFA-64584BF88336}"/>
                </a:ext>
              </a:extLst>
            </p:cNvPr>
            <p:cNvSpPr txBox="1">
              <a:spLocks noChangeArrowheads="1"/>
            </p:cNvSpPr>
            <p:nvPr/>
          </p:nvSpPr>
          <p:spPr bwMode="auto">
            <a:xfrm>
              <a:off x="1090" y="2537"/>
              <a:ext cx="37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ack0</a:t>
              </a:r>
            </a:p>
          </p:txBody>
        </p:sp>
      </p:grpSp>
      <p:sp>
        <p:nvSpPr>
          <p:cNvPr id="121877" name="Text Box 78">
            <a:extLst>
              <a:ext uri="{FF2B5EF4-FFF2-40B4-BE49-F238E27FC236}">
                <a16:creationId xmlns:a16="http://schemas.microsoft.com/office/drawing/2014/main" id="{204930E6-6D94-E34E-B10D-BE47C2330677}"/>
              </a:ext>
            </a:extLst>
          </p:cNvPr>
          <p:cNvSpPr txBox="1">
            <a:spLocks noChangeArrowheads="1"/>
          </p:cNvSpPr>
          <p:nvPr/>
        </p:nvSpPr>
        <p:spPr bwMode="auto">
          <a:xfrm>
            <a:off x="6869114" y="6019800"/>
            <a:ext cx="2941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dup ack for garbled pkt</a:t>
            </a:r>
          </a:p>
        </p:txBody>
      </p:sp>
      <p:sp>
        <p:nvSpPr>
          <p:cNvPr id="109648" name="Text Box 67">
            <a:extLst>
              <a:ext uri="{FF2B5EF4-FFF2-40B4-BE49-F238E27FC236}">
                <a16:creationId xmlns:a16="http://schemas.microsoft.com/office/drawing/2014/main" id="{A71F39D6-5F75-D641-9917-407DE6C1194F}"/>
              </a:ext>
            </a:extLst>
          </p:cNvPr>
          <p:cNvSpPr txBox="1">
            <a:spLocks noChangeArrowheads="1"/>
          </p:cNvSpPr>
          <p:nvPr/>
        </p:nvSpPr>
        <p:spPr bwMode="auto">
          <a:xfrm>
            <a:off x="7988301" y="2982913"/>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nvGrpSpPr>
          <p:cNvPr id="368728" name="Group 88">
            <a:extLst>
              <a:ext uri="{FF2B5EF4-FFF2-40B4-BE49-F238E27FC236}">
                <a16:creationId xmlns:a16="http://schemas.microsoft.com/office/drawing/2014/main" id="{9AE98CB9-BD95-AF4F-9B9A-DBFF3799F7BA}"/>
              </a:ext>
            </a:extLst>
          </p:cNvPr>
          <p:cNvGrpSpPr>
            <a:grpSpLocks/>
          </p:cNvGrpSpPr>
          <p:nvPr/>
        </p:nvGrpSpPr>
        <p:grpSpPr bwMode="auto">
          <a:xfrm>
            <a:off x="7448551" y="4003676"/>
            <a:ext cx="1471613" cy="504825"/>
            <a:chOff x="855" y="1710"/>
            <a:chExt cx="927" cy="318"/>
          </a:xfrm>
        </p:grpSpPr>
        <p:sp>
          <p:nvSpPr>
            <p:cNvPr id="121932" name="Line 89">
              <a:extLst>
                <a:ext uri="{FF2B5EF4-FFF2-40B4-BE49-F238E27FC236}">
                  <a16:creationId xmlns:a16="http://schemas.microsoft.com/office/drawing/2014/main" id="{6514FE2C-2315-6545-928C-63ACC0512652}"/>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3" name="Text Box 90">
              <a:extLst>
                <a:ext uri="{FF2B5EF4-FFF2-40B4-BE49-F238E27FC236}">
                  <a16:creationId xmlns:a16="http://schemas.microsoft.com/office/drawing/2014/main" id="{F33ABDE4-DA2A-094F-89FB-B183567F64BC}"/>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09593" name="Text Box 91">
            <a:extLst>
              <a:ext uri="{FF2B5EF4-FFF2-40B4-BE49-F238E27FC236}">
                <a16:creationId xmlns:a16="http://schemas.microsoft.com/office/drawing/2014/main" id="{C1CBFAA4-4976-6845-9861-444F9EBC90F8}"/>
              </a:ext>
            </a:extLst>
          </p:cNvPr>
          <p:cNvSpPr txBox="1">
            <a:spLocks noChangeArrowheads="1"/>
          </p:cNvSpPr>
          <p:nvPr/>
        </p:nvSpPr>
        <p:spPr bwMode="auto">
          <a:xfrm>
            <a:off x="5937250" y="3781425"/>
            <a:ext cx="148748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u="sng">
                <a:solidFill>
                  <a:srgbClr val="FF0000"/>
                </a:solidFill>
                <a:latin typeface="Tahoma" panose="020B0604030504040204" pitchFamily="34" charset="0"/>
              </a:rPr>
              <a:t>rcv dup ack0</a:t>
            </a:r>
          </a:p>
        </p:txBody>
      </p:sp>
      <p:sp>
        <p:nvSpPr>
          <p:cNvPr id="109594" name="Line 60">
            <a:extLst>
              <a:ext uri="{FF2B5EF4-FFF2-40B4-BE49-F238E27FC236}">
                <a16:creationId xmlns:a16="http://schemas.microsoft.com/office/drawing/2014/main" id="{65DD1675-9932-144E-B34B-1A3A5EB92181}"/>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7A571B1F-2560-7F40-AA29-860F1996C5AE}"/>
              </a:ext>
            </a:extLst>
          </p:cNvPr>
          <p:cNvSpPr txBox="1">
            <a:spLocks noChangeArrowheads="1"/>
          </p:cNvSpPr>
          <p:nvPr/>
        </p:nvSpPr>
        <p:spPr bwMode="auto">
          <a:xfrm>
            <a:off x="8880476" y="3141663"/>
            <a:ext cx="19145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a:t>
            </a:r>
          </a:p>
          <a:p>
            <a:pPr algn="ctr">
              <a:lnSpc>
                <a:spcPct val="100000"/>
              </a:lnSpc>
              <a:spcBef>
                <a:spcPct val="0"/>
              </a:spcBef>
              <a:buClrTx/>
              <a:buSzTx/>
              <a:buFontTx/>
              <a:buNone/>
            </a:pPr>
            <a:r>
              <a:rPr lang="en-US" altLang="en-US" sz="1800">
                <a:latin typeface="Tahoma" panose="020B0604030504040204" pitchFamily="34" charset="0"/>
              </a:rPr>
              <a:t>drop pkt 1</a:t>
            </a:r>
          </a:p>
        </p:txBody>
      </p:sp>
      <p:sp>
        <p:nvSpPr>
          <p:cNvPr id="82" name="Text Box 51">
            <a:extLst>
              <a:ext uri="{FF2B5EF4-FFF2-40B4-BE49-F238E27FC236}">
                <a16:creationId xmlns:a16="http://schemas.microsoft.com/office/drawing/2014/main" id="{F6A46263-9DD3-0F48-871C-725F4ED339B5}"/>
              </a:ext>
            </a:extLst>
          </p:cNvPr>
          <p:cNvSpPr txBox="1">
            <a:spLocks noChangeArrowheads="1"/>
          </p:cNvSpPr>
          <p:nvPr/>
        </p:nvSpPr>
        <p:spPr bwMode="auto">
          <a:xfrm>
            <a:off x="8913813" y="375920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grpSp>
        <p:nvGrpSpPr>
          <p:cNvPr id="83" name="Group 71">
            <a:extLst>
              <a:ext uri="{FF2B5EF4-FFF2-40B4-BE49-F238E27FC236}">
                <a16:creationId xmlns:a16="http://schemas.microsoft.com/office/drawing/2014/main" id="{F4BB472B-3F52-AB41-BB2E-D74D599194A8}"/>
              </a:ext>
            </a:extLst>
          </p:cNvPr>
          <p:cNvGrpSpPr>
            <a:grpSpLocks/>
          </p:cNvGrpSpPr>
          <p:nvPr/>
        </p:nvGrpSpPr>
        <p:grpSpPr bwMode="auto">
          <a:xfrm>
            <a:off x="7439026" y="3606801"/>
            <a:ext cx="1471613" cy="455613"/>
            <a:chOff x="841" y="1474"/>
            <a:chExt cx="927" cy="287"/>
          </a:xfrm>
        </p:grpSpPr>
        <p:sp>
          <p:nvSpPr>
            <p:cNvPr id="121930" name="Line 72">
              <a:extLst>
                <a:ext uri="{FF2B5EF4-FFF2-40B4-BE49-F238E27FC236}">
                  <a16:creationId xmlns:a16="http://schemas.microsoft.com/office/drawing/2014/main" id="{8D37B2F8-BD3A-2F44-8681-555E3156D21E}"/>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1" name="Text Box 73">
              <a:extLst>
                <a:ext uri="{FF2B5EF4-FFF2-40B4-BE49-F238E27FC236}">
                  <a16:creationId xmlns:a16="http://schemas.microsoft.com/office/drawing/2014/main" id="{B586CA1C-FCC9-964A-989D-0F7E7BF73A4F}"/>
                </a:ext>
              </a:extLst>
            </p:cNvPr>
            <p:cNvSpPr txBox="1">
              <a:spLocks noChangeArrowheads="1"/>
            </p:cNvSpPr>
            <p:nvPr/>
          </p:nvSpPr>
          <p:spPr bwMode="auto">
            <a:xfrm>
              <a:off x="1087"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sp>
        <p:nvSpPr>
          <p:cNvPr id="109598" name="AutoShape 205">
            <a:extLst>
              <a:ext uri="{FF2B5EF4-FFF2-40B4-BE49-F238E27FC236}">
                <a16:creationId xmlns:a16="http://schemas.microsoft.com/office/drawing/2014/main" id="{2A4B168E-5192-8342-89E0-071D89048F75}"/>
              </a:ext>
            </a:extLst>
          </p:cNvPr>
          <p:cNvSpPr>
            <a:spLocks noChangeArrowheads="1"/>
          </p:cNvSpPr>
          <p:nvPr/>
        </p:nvSpPr>
        <p:spPr bwMode="auto">
          <a:xfrm rot="10800000">
            <a:off x="8375651" y="3244851"/>
            <a:ext cx="473075" cy="1254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21886" name="Text Box 5">
            <a:extLst>
              <a:ext uri="{FF2B5EF4-FFF2-40B4-BE49-F238E27FC236}">
                <a16:creationId xmlns:a16="http://schemas.microsoft.com/office/drawing/2014/main" id="{DC9441E1-832B-254A-87E9-52FBBE61F89E}"/>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21887" name="Text Box 6">
            <a:extLst>
              <a:ext uri="{FF2B5EF4-FFF2-40B4-BE49-F238E27FC236}">
                <a16:creationId xmlns:a16="http://schemas.microsoft.com/office/drawing/2014/main" id="{AFD77057-1D1B-E74A-8C10-541C09E3D989}"/>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89" name="Text Box 8">
            <a:extLst>
              <a:ext uri="{FF2B5EF4-FFF2-40B4-BE49-F238E27FC236}">
                <a16:creationId xmlns:a16="http://schemas.microsoft.com/office/drawing/2014/main" id="{7E15A239-2C63-4640-A361-FCD621DB55BC}"/>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90" name="Text Box 11">
            <a:extLst>
              <a:ext uri="{FF2B5EF4-FFF2-40B4-BE49-F238E27FC236}">
                <a16:creationId xmlns:a16="http://schemas.microsoft.com/office/drawing/2014/main" id="{77985CC0-0EC5-9545-8F4D-6EEB496129D7}"/>
              </a:ext>
            </a:extLst>
          </p:cNvPr>
          <p:cNvSpPr txBox="1">
            <a:spLocks noChangeArrowheads="1"/>
          </p:cNvSpPr>
          <p:nvPr/>
        </p:nvSpPr>
        <p:spPr bwMode="auto">
          <a:xfrm>
            <a:off x="4337050" y="2263775"/>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91" name="Text Box 12">
            <a:extLst>
              <a:ext uri="{FF2B5EF4-FFF2-40B4-BE49-F238E27FC236}">
                <a16:creationId xmlns:a16="http://schemas.microsoft.com/office/drawing/2014/main" id="{03616081-E8EF-F041-A46B-8DE67258F6EA}"/>
              </a:ext>
            </a:extLst>
          </p:cNvPr>
          <p:cNvSpPr txBox="1">
            <a:spLocks noChangeArrowheads="1"/>
          </p:cNvSpPr>
          <p:nvPr/>
        </p:nvSpPr>
        <p:spPr bwMode="auto">
          <a:xfrm>
            <a:off x="4333875" y="317500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92" name="Text Box 14">
            <a:extLst>
              <a:ext uri="{FF2B5EF4-FFF2-40B4-BE49-F238E27FC236}">
                <a16:creationId xmlns:a16="http://schemas.microsoft.com/office/drawing/2014/main" id="{206E5BDC-5DF0-6942-81FF-BA7816C1842F}"/>
              </a:ext>
            </a:extLst>
          </p:cNvPr>
          <p:cNvSpPr txBox="1">
            <a:spLocks noChangeArrowheads="1"/>
          </p:cNvSpPr>
          <p:nvPr/>
        </p:nvSpPr>
        <p:spPr bwMode="auto">
          <a:xfrm>
            <a:off x="1820863" y="2513014"/>
            <a:ext cx="1028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ack0</a:t>
            </a:r>
          </a:p>
        </p:txBody>
      </p:sp>
      <p:sp>
        <p:nvSpPr>
          <p:cNvPr id="94" name="Text Box 17">
            <a:extLst>
              <a:ext uri="{FF2B5EF4-FFF2-40B4-BE49-F238E27FC236}">
                <a16:creationId xmlns:a16="http://schemas.microsoft.com/office/drawing/2014/main" id="{1FF122A7-0187-CF46-9C72-D7D06525F077}"/>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109606" name="Text Box 7">
            <a:extLst>
              <a:ext uri="{FF2B5EF4-FFF2-40B4-BE49-F238E27FC236}">
                <a16:creationId xmlns:a16="http://schemas.microsoft.com/office/drawing/2014/main" id="{D57B4ABB-204F-D44A-BFBC-3D31CD930D3A}"/>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97" name="Text Box 9">
            <a:extLst>
              <a:ext uri="{FF2B5EF4-FFF2-40B4-BE49-F238E27FC236}">
                <a16:creationId xmlns:a16="http://schemas.microsoft.com/office/drawing/2014/main" id="{83A88D5B-F394-8E49-9682-6BB9CBA1DD99}"/>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98" name="Group 37">
            <a:extLst>
              <a:ext uri="{FF2B5EF4-FFF2-40B4-BE49-F238E27FC236}">
                <a16:creationId xmlns:a16="http://schemas.microsoft.com/office/drawing/2014/main" id="{0EDE92B4-C380-ED4E-B8C4-3ED5D4183F1E}"/>
              </a:ext>
            </a:extLst>
          </p:cNvPr>
          <p:cNvGrpSpPr>
            <a:grpSpLocks/>
          </p:cNvGrpSpPr>
          <p:nvPr/>
        </p:nvGrpSpPr>
        <p:grpSpPr bwMode="auto">
          <a:xfrm>
            <a:off x="2873376" y="1839913"/>
            <a:ext cx="1471613" cy="512762"/>
            <a:chOff x="850" y="1159"/>
            <a:chExt cx="927" cy="323"/>
          </a:xfrm>
        </p:grpSpPr>
        <p:sp>
          <p:nvSpPr>
            <p:cNvPr id="121928" name="Line 19">
              <a:extLst>
                <a:ext uri="{FF2B5EF4-FFF2-40B4-BE49-F238E27FC236}">
                  <a16:creationId xmlns:a16="http://schemas.microsoft.com/office/drawing/2014/main" id="{392C58BA-A61D-0F42-A557-179744B92C0D}"/>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9" name="Text Box 28">
              <a:extLst>
                <a:ext uri="{FF2B5EF4-FFF2-40B4-BE49-F238E27FC236}">
                  <a16:creationId xmlns:a16="http://schemas.microsoft.com/office/drawing/2014/main" id="{1F8D29E3-25D0-5B4A-B283-383456AFDA97}"/>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104" name="Group 39">
            <a:extLst>
              <a:ext uri="{FF2B5EF4-FFF2-40B4-BE49-F238E27FC236}">
                <a16:creationId xmlns:a16="http://schemas.microsoft.com/office/drawing/2014/main" id="{27EEA5FE-8EDB-DB42-A55E-26C37928731B}"/>
              </a:ext>
            </a:extLst>
          </p:cNvPr>
          <p:cNvGrpSpPr>
            <a:grpSpLocks/>
          </p:cNvGrpSpPr>
          <p:nvPr/>
        </p:nvGrpSpPr>
        <p:grpSpPr bwMode="auto">
          <a:xfrm>
            <a:off x="2881313" y="2714626"/>
            <a:ext cx="1471612" cy="504825"/>
            <a:chOff x="855" y="1710"/>
            <a:chExt cx="927" cy="318"/>
          </a:xfrm>
        </p:grpSpPr>
        <p:sp>
          <p:nvSpPr>
            <p:cNvPr id="121926" name="Line 23">
              <a:extLst>
                <a:ext uri="{FF2B5EF4-FFF2-40B4-BE49-F238E27FC236}">
                  <a16:creationId xmlns:a16="http://schemas.microsoft.com/office/drawing/2014/main" id="{A26482FB-D1B0-AC44-B0FA-F2C8494785DD}"/>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7" name="Text Box 30">
              <a:extLst>
                <a:ext uri="{FF2B5EF4-FFF2-40B4-BE49-F238E27FC236}">
                  <a16:creationId xmlns:a16="http://schemas.microsoft.com/office/drawing/2014/main" id="{4000B7FE-8AAE-8D4D-B7C1-5C70660DBDC9}"/>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107" name="Group 40">
            <a:extLst>
              <a:ext uri="{FF2B5EF4-FFF2-40B4-BE49-F238E27FC236}">
                <a16:creationId xmlns:a16="http://schemas.microsoft.com/office/drawing/2014/main" id="{542CF8B1-EDAD-AC49-A7FC-3F3A15EE9BAE}"/>
              </a:ext>
            </a:extLst>
          </p:cNvPr>
          <p:cNvGrpSpPr>
            <a:grpSpLocks/>
          </p:cNvGrpSpPr>
          <p:nvPr/>
        </p:nvGrpSpPr>
        <p:grpSpPr bwMode="auto">
          <a:xfrm>
            <a:off x="2867026" y="3251200"/>
            <a:ext cx="1471613" cy="400050"/>
            <a:chOff x="846" y="2048"/>
            <a:chExt cx="927" cy="252"/>
          </a:xfrm>
        </p:grpSpPr>
        <p:sp>
          <p:nvSpPr>
            <p:cNvPr id="121924" name="Line 26">
              <a:extLst>
                <a:ext uri="{FF2B5EF4-FFF2-40B4-BE49-F238E27FC236}">
                  <a16:creationId xmlns:a16="http://schemas.microsoft.com/office/drawing/2014/main" id="{EC2C0D03-9002-B04E-9DF2-15D015C72E09}"/>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5" name="Text Box 31">
              <a:extLst>
                <a:ext uri="{FF2B5EF4-FFF2-40B4-BE49-F238E27FC236}">
                  <a16:creationId xmlns:a16="http://schemas.microsoft.com/office/drawing/2014/main" id="{5A48E753-2BAD-714F-814F-69343507EF6D}"/>
                </a:ext>
              </a:extLst>
            </p:cNvPr>
            <p:cNvSpPr txBox="1">
              <a:spLocks noChangeArrowheads="1"/>
            </p:cNvSpPr>
            <p:nvPr/>
          </p:nvSpPr>
          <p:spPr bwMode="auto">
            <a:xfrm>
              <a:off x="886" y="2048"/>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110" name="Group 38">
            <a:extLst>
              <a:ext uri="{FF2B5EF4-FFF2-40B4-BE49-F238E27FC236}">
                <a16:creationId xmlns:a16="http://schemas.microsoft.com/office/drawing/2014/main" id="{CD92A089-D552-2F42-BCDE-2725B74A489E}"/>
              </a:ext>
            </a:extLst>
          </p:cNvPr>
          <p:cNvGrpSpPr>
            <a:grpSpLocks/>
          </p:cNvGrpSpPr>
          <p:nvPr/>
        </p:nvGrpSpPr>
        <p:grpSpPr bwMode="auto">
          <a:xfrm>
            <a:off x="2859088" y="2339976"/>
            <a:ext cx="1471612" cy="455613"/>
            <a:chOff x="841" y="1474"/>
            <a:chExt cx="927" cy="287"/>
          </a:xfrm>
        </p:grpSpPr>
        <p:sp>
          <p:nvSpPr>
            <p:cNvPr id="121922" name="Line 25">
              <a:extLst>
                <a:ext uri="{FF2B5EF4-FFF2-40B4-BE49-F238E27FC236}">
                  <a16:creationId xmlns:a16="http://schemas.microsoft.com/office/drawing/2014/main" id="{52F93B04-F97E-CD43-BCA5-0028D62B1FA0}"/>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3" name="Text Box 32">
              <a:extLst>
                <a:ext uri="{FF2B5EF4-FFF2-40B4-BE49-F238E27FC236}">
                  <a16:creationId xmlns:a16="http://schemas.microsoft.com/office/drawing/2014/main" id="{7CBF0188-EAF5-834A-BD55-AA7DBEB0686F}"/>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sp>
        <p:nvSpPr>
          <p:cNvPr id="121899" name="Text Box 45">
            <a:extLst>
              <a:ext uri="{FF2B5EF4-FFF2-40B4-BE49-F238E27FC236}">
                <a16:creationId xmlns:a16="http://schemas.microsoft.com/office/drawing/2014/main" id="{31DB20CF-61F1-F847-9FB0-24522ADFAE16}"/>
              </a:ext>
            </a:extLst>
          </p:cNvPr>
          <p:cNvSpPr txBox="1">
            <a:spLocks noChangeArrowheads="1"/>
          </p:cNvSpPr>
          <p:nvPr/>
        </p:nvSpPr>
        <p:spPr bwMode="auto">
          <a:xfrm>
            <a:off x="2795589" y="6054725"/>
            <a:ext cx="1982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Corrupted ack</a:t>
            </a:r>
          </a:p>
        </p:txBody>
      </p:sp>
      <p:sp>
        <p:nvSpPr>
          <p:cNvPr id="109613" name="AutoShape 205">
            <a:extLst>
              <a:ext uri="{FF2B5EF4-FFF2-40B4-BE49-F238E27FC236}">
                <a16:creationId xmlns:a16="http://schemas.microsoft.com/office/drawing/2014/main" id="{45B45816-F6FD-1E40-AF19-3D94366C0AAF}"/>
              </a:ext>
            </a:extLst>
          </p:cNvPr>
          <p:cNvSpPr>
            <a:spLocks noChangeArrowheads="1"/>
          </p:cNvSpPr>
          <p:nvPr/>
        </p:nvSpPr>
        <p:spPr bwMode="auto">
          <a:xfrm rot="10800000">
            <a:off x="3390901" y="3279775"/>
            <a:ext cx="473075" cy="127000"/>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15" name="Text Box 48">
            <a:extLst>
              <a:ext uri="{FF2B5EF4-FFF2-40B4-BE49-F238E27FC236}">
                <a16:creationId xmlns:a16="http://schemas.microsoft.com/office/drawing/2014/main" id="{F47BCFDA-3A99-214B-BEAC-603E5B3B8604}"/>
              </a:ext>
            </a:extLst>
          </p:cNvPr>
          <p:cNvSpPr txBox="1">
            <a:spLocks noChangeArrowheads="1"/>
          </p:cNvSpPr>
          <p:nvPr/>
        </p:nvSpPr>
        <p:spPr bwMode="auto">
          <a:xfrm>
            <a:off x="4314825" y="3578226"/>
            <a:ext cx="16398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 (dup)</a:t>
            </a:r>
          </a:p>
          <a:p>
            <a:pPr algn="ctr">
              <a:lnSpc>
                <a:spcPct val="100000"/>
              </a:lnSpc>
              <a:spcBef>
                <a:spcPct val="0"/>
              </a:spcBef>
              <a:buClrTx/>
              <a:buSzTx/>
              <a:buFontTx/>
              <a:buNone/>
            </a:pPr>
            <a:r>
              <a:rPr lang="en-US" altLang="en-US" sz="1800">
                <a:latin typeface="Tahoma" panose="020B0604030504040204" pitchFamily="34" charset="0"/>
              </a:rPr>
              <a:t>drop dup pkt1</a:t>
            </a:r>
          </a:p>
        </p:txBody>
      </p:sp>
      <p:sp>
        <p:nvSpPr>
          <p:cNvPr id="116" name="Text Box 49">
            <a:extLst>
              <a:ext uri="{FF2B5EF4-FFF2-40B4-BE49-F238E27FC236}">
                <a16:creationId xmlns:a16="http://schemas.microsoft.com/office/drawing/2014/main" id="{24FA9EC0-A409-0A47-9CAB-6E88B946F9CD}"/>
              </a:ext>
            </a:extLst>
          </p:cNvPr>
          <p:cNvSpPr txBox="1">
            <a:spLocks noChangeArrowheads="1"/>
          </p:cNvSpPr>
          <p:nvPr/>
        </p:nvSpPr>
        <p:spPr bwMode="auto">
          <a:xfrm>
            <a:off x="4392614" y="4665664"/>
            <a:ext cx="1006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117" name="Text Box 51">
            <a:extLst>
              <a:ext uri="{FF2B5EF4-FFF2-40B4-BE49-F238E27FC236}">
                <a16:creationId xmlns:a16="http://schemas.microsoft.com/office/drawing/2014/main" id="{2318E3F9-E246-0A48-B010-0F620137AB09}"/>
              </a:ext>
            </a:extLst>
          </p:cNvPr>
          <p:cNvSpPr txBox="1">
            <a:spLocks noChangeArrowheads="1"/>
          </p:cNvSpPr>
          <p:nvPr/>
        </p:nvSpPr>
        <p:spPr bwMode="auto">
          <a:xfrm>
            <a:off x="4384675" y="415290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118" name="Text Box 52">
            <a:extLst>
              <a:ext uri="{FF2B5EF4-FFF2-40B4-BE49-F238E27FC236}">
                <a16:creationId xmlns:a16="http://schemas.microsoft.com/office/drawing/2014/main" id="{30B3DA94-9014-054F-A6E9-035FC4295D2F}"/>
              </a:ext>
            </a:extLst>
          </p:cNvPr>
          <p:cNvSpPr txBox="1">
            <a:spLocks noChangeArrowheads="1"/>
          </p:cNvSpPr>
          <p:nvPr/>
        </p:nvSpPr>
        <p:spPr bwMode="auto">
          <a:xfrm>
            <a:off x="4384675" y="4919664"/>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119" name="Text Box 54">
            <a:extLst>
              <a:ext uri="{FF2B5EF4-FFF2-40B4-BE49-F238E27FC236}">
                <a16:creationId xmlns:a16="http://schemas.microsoft.com/office/drawing/2014/main" id="{216280AF-9B78-134B-AE61-7723E6C06A5A}"/>
              </a:ext>
            </a:extLst>
          </p:cNvPr>
          <p:cNvSpPr txBox="1">
            <a:spLocks noChangeArrowheads="1"/>
          </p:cNvSpPr>
          <p:nvPr/>
        </p:nvSpPr>
        <p:spPr bwMode="auto">
          <a:xfrm>
            <a:off x="1714501" y="45259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120" name="Text Box 56">
            <a:extLst>
              <a:ext uri="{FF2B5EF4-FFF2-40B4-BE49-F238E27FC236}">
                <a16:creationId xmlns:a16="http://schemas.microsoft.com/office/drawing/2014/main" id="{48F15DA7-B1EE-314E-9DD5-CFD6308A34E4}"/>
              </a:ext>
            </a:extLst>
          </p:cNvPr>
          <p:cNvSpPr txBox="1">
            <a:spLocks noChangeArrowheads="1"/>
          </p:cNvSpPr>
          <p:nvPr/>
        </p:nvSpPr>
        <p:spPr bwMode="auto">
          <a:xfrm>
            <a:off x="1863725" y="4286251"/>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grpSp>
        <p:nvGrpSpPr>
          <p:cNvPr id="121" name="Group 62">
            <a:extLst>
              <a:ext uri="{FF2B5EF4-FFF2-40B4-BE49-F238E27FC236}">
                <a16:creationId xmlns:a16="http://schemas.microsoft.com/office/drawing/2014/main" id="{ACB88C5A-3C32-6346-8408-BAD2E04B728A}"/>
              </a:ext>
            </a:extLst>
          </p:cNvPr>
          <p:cNvGrpSpPr>
            <a:grpSpLocks/>
          </p:cNvGrpSpPr>
          <p:nvPr/>
        </p:nvGrpSpPr>
        <p:grpSpPr bwMode="auto">
          <a:xfrm>
            <a:off x="2917826" y="4495801"/>
            <a:ext cx="1471613" cy="487363"/>
            <a:chOff x="846" y="2253"/>
            <a:chExt cx="927" cy="307"/>
          </a:xfrm>
        </p:grpSpPr>
        <p:sp>
          <p:nvSpPr>
            <p:cNvPr id="121920" name="Line 63">
              <a:extLst>
                <a:ext uri="{FF2B5EF4-FFF2-40B4-BE49-F238E27FC236}">
                  <a16:creationId xmlns:a16="http://schemas.microsoft.com/office/drawing/2014/main" id="{7F393183-90A6-6243-821B-12D7CC98A851}"/>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1" name="Text Box 64">
              <a:extLst>
                <a:ext uri="{FF2B5EF4-FFF2-40B4-BE49-F238E27FC236}">
                  <a16:creationId xmlns:a16="http://schemas.microsoft.com/office/drawing/2014/main" id="{DC1736C7-F4E2-A243-9379-0106BB4D8CED}"/>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124" name="Group 68">
            <a:extLst>
              <a:ext uri="{FF2B5EF4-FFF2-40B4-BE49-F238E27FC236}">
                <a16:creationId xmlns:a16="http://schemas.microsoft.com/office/drawing/2014/main" id="{2390F936-FE4A-F647-8541-8407C013CE77}"/>
              </a:ext>
            </a:extLst>
          </p:cNvPr>
          <p:cNvGrpSpPr>
            <a:grpSpLocks/>
          </p:cNvGrpSpPr>
          <p:nvPr/>
        </p:nvGrpSpPr>
        <p:grpSpPr bwMode="auto">
          <a:xfrm>
            <a:off x="2917826" y="4098925"/>
            <a:ext cx="1471613" cy="471488"/>
            <a:chOff x="846" y="2003"/>
            <a:chExt cx="927" cy="297"/>
          </a:xfrm>
        </p:grpSpPr>
        <p:sp>
          <p:nvSpPr>
            <p:cNvPr id="121918" name="Line 69">
              <a:extLst>
                <a:ext uri="{FF2B5EF4-FFF2-40B4-BE49-F238E27FC236}">
                  <a16:creationId xmlns:a16="http://schemas.microsoft.com/office/drawing/2014/main" id="{8880FA54-057E-C54E-AB41-4EE8B22A60F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19" name="Text Box 70">
              <a:extLst>
                <a:ext uri="{FF2B5EF4-FFF2-40B4-BE49-F238E27FC236}">
                  <a16:creationId xmlns:a16="http://schemas.microsoft.com/office/drawing/2014/main" id="{B474978C-AFD5-B945-9C4A-E63C21358947}"/>
                </a:ext>
              </a:extLst>
            </p:cNvPr>
            <p:cNvSpPr txBox="1">
              <a:spLocks noChangeArrowheads="1"/>
            </p:cNvSpPr>
            <p:nvPr/>
          </p:nvSpPr>
          <p:spPr bwMode="auto">
            <a:xfrm>
              <a:off x="1090" y="2003"/>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127" name="Group 74">
            <a:extLst>
              <a:ext uri="{FF2B5EF4-FFF2-40B4-BE49-F238E27FC236}">
                <a16:creationId xmlns:a16="http://schemas.microsoft.com/office/drawing/2014/main" id="{57AF79C9-7DE7-024D-9198-B8860C53142E}"/>
              </a:ext>
            </a:extLst>
          </p:cNvPr>
          <p:cNvGrpSpPr>
            <a:grpSpLocks/>
          </p:cNvGrpSpPr>
          <p:nvPr/>
        </p:nvGrpSpPr>
        <p:grpSpPr bwMode="auto">
          <a:xfrm>
            <a:off x="2903538" y="4946651"/>
            <a:ext cx="1471612" cy="466725"/>
            <a:chOff x="837" y="2537"/>
            <a:chExt cx="927" cy="294"/>
          </a:xfrm>
        </p:grpSpPr>
        <p:sp>
          <p:nvSpPr>
            <p:cNvPr id="121916" name="Line 75">
              <a:extLst>
                <a:ext uri="{FF2B5EF4-FFF2-40B4-BE49-F238E27FC236}">
                  <a16:creationId xmlns:a16="http://schemas.microsoft.com/office/drawing/2014/main" id="{B607E7CD-CC7C-C840-91FA-C630A971F82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17" name="Text Box 76">
              <a:extLst>
                <a:ext uri="{FF2B5EF4-FFF2-40B4-BE49-F238E27FC236}">
                  <a16:creationId xmlns:a16="http://schemas.microsoft.com/office/drawing/2014/main" id="{D6404C68-1C71-5D4F-B1D4-F0FBCB6CBAB0}"/>
                </a:ext>
              </a:extLst>
            </p:cNvPr>
            <p:cNvSpPr txBox="1">
              <a:spLocks noChangeArrowheads="1"/>
            </p:cNvSpPr>
            <p:nvPr/>
          </p:nvSpPr>
          <p:spPr bwMode="auto">
            <a:xfrm>
              <a:off x="1090" y="2537"/>
              <a:ext cx="37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ack0</a:t>
              </a:r>
            </a:p>
          </p:txBody>
        </p:sp>
      </p:grpSp>
      <p:grpSp>
        <p:nvGrpSpPr>
          <p:cNvPr id="130" name="Group 88">
            <a:extLst>
              <a:ext uri="{FF2B5EF4-FFF2-40B4-BE49-F238E27FC236}">
                <a16:creationId xmlns:a16="http://schemas.microsoft.com/office/drawing/2014/main" id="{27477103-E3AB-5F46-B537-272F6A1495E0}"/>
              </a:ext>
            </a:extLst>
          </p:cNvPr>
          <p:cNvGrpSpPr>
            <a:grpSpLocks/>
          </p:cNvGrpSpPr>
          <p:nvPr/>
        </p:nvGrpSpPr>
        <p:grpSpPr bwMode="auto">
          <a:xfrm>
            <a:off x="2898776" y="3605214"/>
            <a:ext cx="1471613" cy="504825"/>
            <a:chOff x="855" y="1710"/>
            <a:chExt cx="927" cy="318"/>
          </a:xfrm>
        </p:grpSpPr>
        <p:sp>
          <p:nvSpPr>
            <p:cNvPr id="121914" name="Line 89">
              <a:extLst>
                <a:ext uri="{FF2B5EF4-FFF2-40B4-BE49-F238E27FC236}">
                  <a16:creationId xmlns:a16="http://schemas.microsoft.com/office/drawing/2014/main" id="{18451E80-4D2E-AA41-BDE7-73B18BFF3633}"/>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15" name="Text Box 90">
              <a:extLst>
                <a:ext uri="{FF2B5EF4-FFF2-40B4-BE49-F238E27FC236}">
                  <a16:creationId xmlns:a16="http://schemas.microsoft.com/office/drawing/2014/main" id="{1FBFEB08-173B-8741-808D-4ED9BE3A509E}"/>
                </a:ext>
              </a:extLst>
            </p:cNvPr>
            <p:cNvSpPr txBox="1">
              <a:spLocks noChangeArrowheads="1"/>
            </p:cNvSpPr>
            <p:nvPr/>
          </p:nvSpPr>
          <p:spPr bwMode="auto">
            <a:xfrm>
              <a:off x="1093" y="1710"/>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09624" name="Text Box 91">
            <a:extLst>
              <a:ext uri="{FF2B5EF4-FFF2-40B4-BE49-F238E27FC236}">
                <a16:creationId xmlns:a16="http://schemas.microsoft.com/office/drawing/2014/main" id="{BBD9DCF0-9554-9B46-BA7A-0A5FFE60E291}"/>
              </a:ext>
            </a:extLst>
          </p:cNvPr>
          <p:cNvSpPr txBox="1">
            <a:spLocks noChangeArrowheads="1"/>
          </p:cNvSpPr>
          <p:nvPr/>
        </p:nvSpPr>
        <p:spPr bwMode="auto">
          <a:xfrm>
            <a:off x="1503362" y="3455989"/>
            <a:ext cx="1684338"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garbled   </a:t>
            </a:r>
            <a:r>
              <a:rPr lang="en-US" altLang="en-US" sz="1800">
                <a:latin typeface="Tahoma" panose="020B0604030504040204" pitchFamily="34" charset="0"/>
              </a:rPr>
              <a:t>  </a:t>
            </a:r>
          </a:p>
        </p:txBody>
      </p:sp>
      <p:sp>
        <p:nvSpPr>
          <p:cNvPr id="93" name="Text Box 91">
            <a:extLst>
              <a:ext uri="{FF2B5EF4-FFF2-40B4-BE49-F238E27FC236}">
                <a16:creationId xmlns:a16="http://schemas.microsoft.com/office/drawing/2014/main" id="{84A62BFD-2679-EB4B-9E76-658726535F1C}"/>
              </a:ext>
            </a:extLst>
          </p:cNvPr>
          <p:cNvSpPr txBox="1">
            <a:spLocks noChangeArrowheads="1"/>
          </p:cNvSpPr>
          <p:nvPr/>
        </p:nvSpPr>
        <p:spPr bwMode="auto">
          <a:xfrm>
            <a:off x="1473201" y="3752850"/>
            <a:ext cx="1533525"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96" name="Text Box 91">
            <a:extLst>
              <a:ext uri="{FF2B5EF4-FFF2-40B4-BE49-F238E27FC236}">
                <a16:creationId xmlns:a16="http://schemas.microsoft.com/office/drawing/2014/main" id="{D9F52849-F952-CA43-ABF0-7A63889E1D04}"/>
              </a:ext>
            </a:extLst>
          </p:cNvPr>
          <p:cNvSpPr txBox="1">
            <a:spLocks noChangeArrowheads="1"/>
          </p:cNvSpPr>
          <p:nvPr/>
        </p:nvSpPr>
        <p:spPr bwMode="auto">
          <a:xfrm>
            <a:off x="6043614" y="4108450"/>
            <a:ext cx="1533525"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2" name="Slide Number Placeholder 2">
            <a:extLst>
              <a:ext uri="{FF2B5EF4-FFF2-40B4-BE49-F238E27FC236}">
                <a16:creationId xmlns:a16="http://schemas.microsoft.com/office/drawing/2014/main" id="{CBFBB2F4-58E0-65EF-8F55-EF8142492C4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60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1000"/>
                                  </p:stCondLst>
                                  <p:childTnLst>
                                    <p:set>
                                      <p:cBhvr>
                                        <p:cTn id="13" dur="1" fill="hold">
                                          <p:stCondLst>
                                            <p:cond delay="0"/>
                                          </p:stCondLst>
                                        </p:cTn>
                                        <p:tgtEl>
                                          <p:spTgt spid="90"/>
                                        </p:tgtEl>
                                        <p:attrNameLst>
                                          <p:attrName>style.visibility</p:attrName>
                                        </p:attrNameLst>
                                      </p:cBhvr>
                                      <p:to>
                                        <p:strVal val="visible"/>
                                      </p:to>
                                    </p:set>
                                  </p:childTnLst>
                                </p:cTn>
                              </p:par>
                            </p:childTnLst>
                          </p:cTn>
                        </p:par>
                        <p:par>
                          <p:cTn id="14" fill="hold" nodeType="afterGroup">
                            <p:stCondLst>
                              <p:cond delay="1000"/>
                            </p:stCondLst>
                            <p:childTnLst>
                              <p:par>
                                <p:cTn id="15" presetID="1" presetClass="entr" presetSubtype="0" fill="hold" nodeType="afterEffect">
                                  <p:stCondLst>
                                    <p:cond delay="1000"/>
                                  </p:stCondLst>
                                  <p:childTnLst>
                                    <p:set>
                                      <p:cBhvr>
                                        <p:cTn id="16" dur="1" fill="hold">
                                          <p:stCondLst>
                                            <p:cond delay="0"/>
                                          </p:stCondLst>
                                        </p:cTn>
                                        <p:tgtEl>
                                          <p:spTgt spid="110"/>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grpId="0" nodeType="afterEffect">
                                  <p:stCondLst>
                                    <p:cond delay="1000"/>
                                  </p:stCondLst>
                                  <p:childTnLst>
                                    <p:set>
                                      <p:cBhvr>
                                        <p:cTn id="19" dur="1" fill="hold">
                                          <p:stCondLst>
                                            <p:cond delay="0"/>
                                          </p:stCondLst>
                                        </p:cTn>
                                        <p:tgtEl>
                                          <p:spTgt spid="92"/>
                                        </p:tgtEl>
                                        <p:attrNameLst>
                                          <p:attrName>style.visibility</p:attrName>
                                        </p:attrNameLst>
                                      </p:cBhvr>
                                      <p:to>
                                        <p:strVal val="visible"/>
                                      </p:to>
                                    </p:set>
                                  </p:childTnLst>
                                </p:cTn>
                              </p:par>
                            </p:childTnLst>
                          </p:cTn>
                        </p:par>
                        <p:par>
                          <p:cTn id="20" fill="hold" nodeType="afterGroup">
                            <p:stCondLst>
                              <p:cond delay="3000"/>
                            </p:stCondLst>
                            <p:childTnLst>
                              <p:par>
                                <p:cTn id="21" presetID="1" presetClass="entr" presetSubtype="0" fill="hold" grpId="0" nodeType="afterEffect">
                                  <p:stCondLst>
                                    <p:cond delay="1000"/>
                                  </p:stCondLst>
                                  <p:childTnLst>
                                    <p:set>
                                      <p:cBhvr>
                                        <p:cTn id="22" dur="1" fill="hold">
                                          <p:stCondLst>
                                            <p:cond delay="0"/>
                                          </p:stCondLst>
                                        </p:cTn>
                                        <p:tgtEl>
                                          <p:spTgt spid="94"/>
                                        </p:tgtEl>
                                        <p:attrNameLst>
                                          <p:attrName>style.visibility</p:attrName>
                                        </p:attrNameLst>
                                      </p:cBhvr>
                                      <p:to>
                                        <p:strVal val="visible"/>
                                      </p:to>
                                    </p:set>
                                  </p:childTnLst>
                                </p:cTn>
                              </p:par>
                            </p:childTnLst>
                          </p:cTn>
                        </p:par>
                        <p:par>
                          <p:cTn id="23" fill="hold" nodeType="afterGroup">
                            <p:stCondLst>
                              <p:cond delay="4000"/>
                            </p:stCondLst>
                            <p:childTnLst>
                              <p:par>
                                <p:cTn id="24" presetID="1" presetClass="entr" presetSubtype="0" fill="hold" nodeType="afterEffect">
                                  <p:stCondLst>
                                    <p:cond delay="1000"/>
                                  </p:stCondLst>
                                  <p:childTnLst>
                                    <p:set>
                                      <p:cBhvr>
                                        <p:cTn id="25" dur="1" fill="hold">
                                          <p:stCondLst>
                                            <p:cond delay="0"/>
                                          </p:stCondLst>
                                        </p:cTn>
                                        <p:tgtEl>
                                          <p:spTgt spid="104"/>
                                        </p:tgtEl>
                                        <p:attrNameLst>
                                          <p:attrName>style.visibility</p:attrName>
                                        </p:attrNameLst>
                                      </p:cBhvr>
                                      <p:to>
                                        <p:strVal val="visible"/>
                                      </p:to>
                                    </p:set>
                                  </p:childTnLst>
                                </p:cTn>
                              </p:par>
                            </p:childTnLst>
                          </p:cTn>
                        </p:par>
                        <p:par>
                          <p:cTn id="26" fill="hold" nodeType="afterGroup">
                            <p:stCondLst>
                              <p:cond delay="5000"/>
                            </p:stCondLst>
                            <p:childTnLst>
                              <p:par>
                                <p:cTn id="27" presetID="1" presetClass="entr" presetSubtype="0" fill="hold" grpId="0" nodeType="afterEffect">
                                  <p:stCondLst>
                                    <p:cond delay="1000"/>
                                  </p:stCondLst>
                                  <p:childTnLst>
                                    <p:set>
                                      <p:cBhvr>
                                        <p:cTn id="28" dur="1" fill="hold">
                                          <p:stCondLst>
                                            <p:cond delay="0"/>
                                          </p:stCondLst>
                                        </p:cTn>
                                        <p:tgtEl>
                                          <p:spTgt spid="89"/>
                                        </p:tgtEl>
                                        <p:attrNameLst>
                                          <p:attrName>style.visibility</p:attrName>
                                        </p:attrNameLst>
                                      </p:cBhvr>
                                      <p:to>
                                        <p:strVal val="visible"/>
                                      </p:to>
                                    </p:set>
                                  </p:childTnLst>
                                </p:cTn>
                              </p:par>
                            </p:childTnLst>
                          </p:cTn>
                        </p:par>
                        <p:par>
                          <p:cTn id="29" fill="hold" nodeType="afterGroup">
                            <p:stCondLst>
                              <p:cond delay="6000"/>
                            </p:stCondLst>
                            <p:childTnLst>
                              <p:par>
                                <p:cTn id="30" presetID="1" presetClass="entr" presetSubtype="0" fill="hold" grpId="0" nodeType="afterEffect">
                                  <p:stCondLst>
                                    <p:cond delay="1000"/>
                                  </p:stCondLst>
                                  <p:childTnLst>
                                    <p:set>
                                      <p:cBhvr>
                                        <p:cTn id="31" dur="1" fill="hold">
                                          <p:stCondLst>
                                            <p:cond delay="0"/>
                                          </p:stCondLst>
                                        </p:cTn>
                                        <p:tgtEl>
                                          <p:spTgt spid="91"/>
                                        </p:tgtEl>
                                        <p:attrNameLst>
                                          <p:attrName>style.visibility</p:attrName>
                                        </p:attrNameLst>
                                      </p:cBhvr>
                                      <p:to>
                                        <p:strVal val="visible"/>
                                      </p:to>
                                    </p:set>
                                  </p:childTnLst>
                                </p:cTn>
                              </p:par>
                            </p:childTnLst>
                          </p:cTn>
                        </p:par>
                        <p:par>
                          <p:cTn id="32" fill="hold" nodeType="afterGroup">
                            <p:stCondLst>
                              <p:cond delay="7000"/>
                            </p:stCondLst>
                            <p:childTnLst>
                              <p:par>
                                <p:cTn id="33" presetID="1" presetClass="entr" presetSubtype="0" fill="hold" nodeType="afterEffect">
                                  <p:stCondLst>
                                    <p:cond delay="1000"/>
                                  </p:stCondLst>
                                  <p:childTnLst>
                                    <p:set>
                                      <p:cBhvr>
                                        <p:cTn id="34" dur="1" fill="hold">
                                          <p:stCondLst>
                                            <p:cond delay="0"/>
                                          </p:stCondLst>
                                        </p:cTn>
                                        <p:tgtEl>
                                          <p:spTgt spid="107"/>
                                        </p:tgtEl>
                                        <p:attrNameLst>
                                          <p:attrName>style.visibility</p:attrName>
                                        </p:attrNameLst>
                                      </p:cBhvr>
                                      <p:to>
                                        <p:strVal val="visible"/>
                                      </p:to>
                                    </p:set>
                                  </p:childTnLst>
                                </p:cTn>
                              </p:par>
                            </p:childTnLst>
                          </p:cTn>
                        </p:par>
                        <p:par>
                          <p:cTn id="35" fill="hold" nodeType="afterGroup">
                            <p:stCondLst>
                              <p:cond delay="8000"/>
                            </p:stCondLst>
                            <p:childTnLst>
                              <p:par>
                                <p:cTn id="36" presetID="1" presetClass="entr" presetSubtype="0" fill="hold" grpId="0" nodeType="afterEffect">
                                  <p:stCondLst>
                                    <p:cond delay="1000"/>
                                  </p:stCondLst>
                                  <p:childTnLst>
                                    <p:set>
                                      <p:cBhvr>
                                        <p:cTn id="37" dur="1" fill="hold">
                                          <p:stCondLst>
                                            <p:cond delay="0"/>
                                          </p:stCondLst>
                                        </p:cTn>
                                        <p:tgtEl>
                                          <p:spTgt spid="109613"/>
                                        </p:tgtEl>
                                        <p:attrNameLst>
                                          <p:attrName>style.visibility</p:attrName>
                                        </p:attrNameLst>
                                      </p:cBhvr>
                                      <p:to>
                                        <p:strVal val="visible"/>
                                      </p:to>
                                    </p:set>
                                  </p:childTnLst>
                                </p:cTn>
                              </p:par>
                            </p:childTnLst>
                          </p:cTn>
                        </p:par>
                        <p:par>
                          <p:cTn id="38" fill="hold" nodeType="afterGroup">
                            <p:stCondLst>
                              <p:cond delay="9000"/>
                            </p:stCondLst>
                            <p:childTnLst>
                              <p:par>
                                <p:cTn id="39" presetID="1" presetClass="entr" presetSubtype="0" fill="hold" grpId="0" nodeType="afterEffect">
                                  <p:stCondLst>
                                    <p:cond delay="1000"/>
                                  </p:stCondLst>
                                  <p:childTnLst>
                                    <p:set>
                                      <p:cBhvr>
                                        <p:cTn id="40" dur="1" fill="hold">
                                          <p:stCondLst>
                                            <p:cond delay="0"/>
                                          </p:stCondLst>
                                        </p:cTn>
                                        <p:tgtEl>
                                          <p:spTgt spid="109624"/>
                                        </p:tgtEl>
                                        <p:attrNameLst>
                                          <p:attrName>style.visibility</p:attrName>
                                        </p:attrNameLst>
                                      </p:cBhvr>
                                      <p:to>
                                        <p:strVal val="visible"/>
                                      </p:to>
                                    </p:set>
                                  </p:childTnLst>
                                </p:cTn>
                              </p:par>
                            </p:childTnLst>
                          </p:cTn>
                        </p:par>
                        <p:par>
                          <p:cTn id="41" fill="hold" nodeType="afterGroup">
                            <p:stCondLst>
                              <p:cond delay="10000"/>
                            </p:stCondLst>
                            <p:childTnLst>
                              <p:par>
                                <p:cTn id="42" presetID="1" presetClass="entr" presetSubtype="0" fill="hold" grpId="0" nodeType="afterEffect">
                                  <p:stCondLst>
                                    <p:cond delay="1000"/>
                                  </p:stCondLst>
                                  <p:childTnLst>
                                    <p:set>
                                      <p:cBhvr>
                                        <p:cTn id="43" dur="1" fill="hold">
                                          <p:stCondLst>
                                            <p:cond delay="0"/>
                                          </p:stCondLst>
                                        </p:cTn>
                                        <p:tgtEl>
                                          <p:spTgt spid="93"/>
                                        </p:tgtEl>
                                        <p:attrNameLst>
                                          <p:attrName>style.visibility</p:attrName>
                                        </p:attrNameLst>
                                      </p:cBhvr>
                                      <p:to>
                                        <p:strVal val="visible"/>
                                      </p:to>
                                    </p:set>
                                  </p:childTnLst>
                                </p:cTn>
                              </p:par>
                            </p:childTnLst>
                          </p:cTn>
                        </p:par>
                        <p:par>
                          <p:cTn id="44" fill="hold" nodeType="afterGroup">
                            <p:stCondLst>
                              <p:cond delay="11000"/>
                            </p:stCondLst>
                            <p:childTnLst>
                              <p:par>
                                <p:cTn id="45" presetID="1" presetClass="entr" presetSubtype="0" fill="hold" nodeType="afterEffect">
                                  <p:stCondLst>
                                    <p:cond delay="1000"/>
                                  </p:stCondLst>
                                  <p:childTnLst>
                                    <p:set>
                                      <p:cBhvr>
                                        <p:cTn id="46" dur="1" fill="hold">
                                          <p:stCondLst>
                                            <p:cond delay="0"/>
                                          </p:stCondLst>
                                        </p:cTn>
                                        <p:tgtEl>
                                          <p:spTgt spid="130"/>
                                        </p:tgtEl>
                                        <p:attrNameLst>
                                          <p:attrName>style.visibility</p:attrName>
                                        </p:attrNameLst>
                                      </p:cBhvr>
                                      <p:to>
                                        <p:strVal val="visible"/>
                                      </p:to>
                                    </p:set>
                                  </p:childTnLst>
                                </p:cTn>
                              </p:par>
                            </p:childTnLst>
                          </p:cTn>
                        </p:par>
                        <p:par>
                          <p:cTn id="47" fill="hold" nodeType="afterGroup">
                            <p:stCondLst>
                              <p:cond delay="12000"/>
                            </p:stCondLst>
                            <p:childTnLst>
                              <p:par>
                                <p:cTn id="48" presetID="1" presetClass="entr" presetSubtype="0" fill="hold" grpId="0" nodeType="afterEffect">
                                  <p:stCondLst>
                                    <p:cond delay="1000"/>
                                  </p:stCondLst>
                                  <p:childTnLst>
                                    <p:set>
                                      <p:cBhvr>
                                        <p:cTn id="49" dur="1" fill="hold">
                                          <p:stCondLst>
                                            <p:cond delay="0"/>
                                          </p:stCondLst>
                                        </p:cTn>
                                        <p:tgtEl>
                                          <p:spTgt spid="115"/>
                                        </p:tgtEl>
                                        <p:attrNameLst>
                                          <p:attrName>style.visibility</p:attrName>
                                        </p:attrNameLst>
                                      </p:cBhvr>
                                      <p:to>
                                        <p:strVal val="visible"/>
                                      </p:to>
                                    </p:set>
                                  </p:childTnLst>
                                </p:cTn>
                              </p:par>
                            </p:childTnLst>
                          </p:cTn>
                        </p:par>
                        <p:par>
                          <p:cTn id="50" fill="hold" nodeType="afterGroup">
                            <p:stCondLst>
                              <p:cond delay="13000"/>
                            </p:stCondLst>
                            <p:childTnLst>
                              <p:par>
                                <p:cTn id="51" presetID="1" presetClass="entr" presetSubtype="0" fill="hold" grpId="0" nodeType="afterEffect">
                                  <p:stCondLst>
                                    <p:cond delay="1000"/>
                                  </p:stCondLst>
                                  <p:childTnLst>
                                    <p:set>
                                      <p:cBhvr>
                                        <p:cTn id="52" dur="1" fill="hold">
                                          <p:stCondLst>
                                            <p:cond delay="0"/>
                                          </p:stCondLst>
                                        </p:cTn>
                                        <p:tgtEl>
                                          <p:spTgt spid="117"/>
                                        </p:tgtEl>
                                        <p:attrNameLst>
                                          <p:attrName>style.visibility</p:attrName>
                                        </p:attrNameLst>
                                      </p:cBhvr>
                                      <p:to>
                                        <p:strVal val="visible"/>
                                      </p:to>
                                    </p:set>
                                  </p:childTnLst>
                                </p:cTn>
                              </p:par>
                            </p:childTnLst>
                          </p:cTn>
                        </p:par>
                        <p:par>
                          <p:cTn id="53" fill="hold" nodeType="afterGroup">
                            <p:stCondLst>
                              <p:cond delay="14000"/>
                            </p:stCondLst>
                            <p:childTnLst>
                              <p:par>
                                <p:cTn id="54" presetID="1" presetClass="entr" presetSubtype="0" fill="hold" nodeType="afterEffect">
                                  <p:stCondLst>
                                    <p:cond delay="1000"/>
                                  </p:stCondLst>
                                  <p:childTnLst>
                                    <p:set>
                                      <p:cBhvr>
                                        <p:cTn id="55" dur="1" fill="hold">
                                          <p:stCondLst>
                                            <p:cond delay="0"/>
                                          </p:stCondLst>
                                        </p:cTn>
                                        <p:tgtEl>
                                          <p:spTgt spid="124"/>
                                        </p:tgtEl>
                                        <p:attrNameLst>
                                          <p:attrName>style.visibility</p:attrName>
                                        </p:attrNameLst>
                                      </p:cBhvr>
                                      <p:to>
                                        <p:strVal val="visible"/>
                                      </p:to>
                                    </p:set>
                                  </p:childTnLst>
                                </p:cTn>
                              </p:par>
                            </p:childTnLst>
                          </p:cTn>
                        </p:par>
                        <p:par>
                          <p:cTn id="56" fill="hold" nodeType="afterGroup">
                            <p:stCondLst>
                              <p:cond delay="15000"/>
                            </p:stCondLst>
                            <p:childTnLst>
                              <p:par>
                                <p:cTn id="57" presetID="1" presetClass="entr" presetSubtype="0" fill="hold" grpId="0" nodeType="afterEffect">
                                  <p:stCondLst>
                                    <p:cond delay="1000"/>
                                  </p:stCondLst>
                                  <p:childTnLst>
                                    <p:set>
                                      <p:cBhvr>
                                        <p:cTn id="58" dur="1" fill="hold">
                                          <p:stCondLst>
                                            <p:cond delay="0"/>
                                          </p:stCondLst>
                                        </p:cTn>
                                        <p:tgtEl>
                                          <p:spTgt spid="120"/>
                                        </p:tgtEl>
                                        <p:attrNameLst>
                                          <p:attrName>style.visibility</p:attrName>
                                        </p:attrNameLst>
                                      </p:cBhvr>
                                      <p:to>
                                        <p:strVal val="visible"/>
                                      </p:to>
                                    </p:set>
                                  </p:childTnLst>
                                </p:cTn>
                              </p:par>
                            </p:childTnLst>
                          </p:cTn>
                        </p:par>
                        <p:par>
                          <p:cTn id="59" fill="hold" nodeType="afterGroup">
                            <p:stCondLst>
                              <p:cond delay="16000"/>
                            </p:stCondLst>
                            <p:childTnLst>
                              <p:par>
                                <p:cTn id="60" presetID="1" presetClass="entr" presetSubtype="0" fill="hold" grpId="0" nodeType="afterEffect">
                                  <p:stCondLst>
                                    <p:cond delay="1000"/>
                                  </p:stCondLst>
                                  <p:childTnLst>
                                    <p:set>
                                      <p:cBhvr>
                                        <p:cTn id="61" dur="1" fill="hold">
                                          <p:stCondLst>
                                            <p:cond delay="0"/>
                                          </p:stCondLst>
                                        </p:cTn>
                                        <p:tgtEl>
                                          <p:spTgt spid="119"/>
                                        </p:tgtEl>
                                        <p:attrNameLst>
                                          <p:attrName>style.visibility</p:attrName>
                                        </p:attrNameLst>
                                      </p:cBhvr>
                                      <p:to>
                                        <p:strVal val="visible"/>
                                      </p:to>
                                    </p:set>
                                  </p:childTnLst>
                                </p:cTn>
                              </p:par>
                            </p:childTnLst>
                          </p:cTn>
                        </p:par>
                        <p:par>
                          <p:cTn id="62" fill="hold" nodeType="afterGroup">
                            <p:stCondLst>
                              <p:cond delay="17000"/>
                            </p:stCondLst>
                            <p:childTnLst>
                              <p:par>
                                <p:cTn id="63" presetID="1" presetClass="entr" presetSubtype="0" fill="hold" nodeType="afterEffect">
                                  <p:stCondLst>
                                    <p:cond delay="1000"/>
                                  </p:stCondLst>
                                  <p:childTnLst>
                                    <p:set>
                                      <p:cBhvr>
                                        <p:cTn id="64" dur="1" fill="hold">
                                          <p:stCondLst>
                                            <p:cond delay="0"/>
                                          </p:stCondLst>
                                        </p:cTn>
                                        <p:tgtEl>
                                          <p:spTgt spid="121"/>
                                        </p:tgtEl>
                                        <p:attrNameLst>
                                          <p:attrName>style.visibility</p:attrName>
                                        </p:attrNameLst>
                                      </p:cBhvr>
                                      <p:to>
                                        <p:strVal val="visible"/>
                                      </p:to>
                                    </p:set>
                                  </p:childTnLst>
                                </p:cTn>
                              </p:par>
                            </p:childTnLst>
                          </p:cTn>
                        </p:par>
                        <p:par>
                          <p:cTn id="65" fill="hold" nodeType="afterGroup">
                            <p:stCondLst>
                              <p:cond delay="18000"/>
                            </p:stCondLst>
                            <p:childTnLst>
                              <p:par>
                                <p:cTn id="66" presetID="1" presetClass="entr" presetSubtype="0" fill="hold" grpId="0" nodeType="afterEffect">
                                  <p:stCondLst>
                                    <p:cond delay="1000"/>
                                  </p:stCondLst>
                                  <p:childTnLst>
                                    <p:set>
                                      <p:cBhvr>
                                        <p:cTn id="67" dur="1" fill="hold">
                                          <p:stCondLst>
                                            <p:cond delay="0"/>
                                          </p:stCondLst>
                                        </p:cTn>
                                        <p:tgtEl>
                                          <p:spTgt spid="116"/>
                                        </p:tgtEl>
                                        <p:attrNameLst>
                                          <p:attrName>style.visibility</p:attrName>
                                        </p:attrNameLst>
                                      </p:cBhvr>
                                      <p:to>
                                        <p:strVal val="visible"/>
                                      </p:to>
                                    </p:set>
                                  </p:childTnLst>
                                </p:cTn>
                              </p:par>
                            </p:childTnLst>
                          </p:cTn>
                        </p:par>
                        <p:par>
                          <p:cTn id="68" fill="hold" nodeType="afterGroup">
                            <p:stCondLst>
                              <p:cond delay="19000"/>
                            </p:stCondLst>
                            <p:childTnLst>
                              <p:par>
                                <p:cTn id="69" presetID="1" presetClass="entr" presetSubtype="0" fill="hold" grpId="0" nodeType="afterEffect">
                                  <p:stCondLst>
                                    <p:cond delay="1000"/>
                                  </p:stCondLst>
                                  <p:childTnLst>
                                    <p:set>
                                      <p:cBhvr>
                                        <p:cTn id="70" dur="1" fill="hold">
                                          <p:stCondLst>
                                            <p:cond delay="0"/>
                                          </p:stCondLst>
                                        </p:cTn>
                                        <p:tgtEl>
                                          <p:spTgt spid="118"/>
                                        </p:tgtEl>
                                        <p:attrNameLst>
                                          <p:attrName>style.visibility</p:attrName>
                                        </p:attrNameLst>
                                      </p:cBhvr>
                                      <p:to>
                                        <p:strVal val="visible"/>
                                      </p:to>
                                    </p:set>
                                  </p:childTnLst>
                                </p:cTn>
                              </p:par>
                            </p:childTnLst>
                          </p:cTn>
                        </p:par>
                        <p:par>
                          <p:cTn id="71" fill="hold" nodeType="afterGroup">
                            <p:stCondLst>
                              <p:cond delay="20000"/>
                            </p:stCondLst>
                            <p:childTnLst>
                              <p:par>
                                <p:cTn id="72" presetID="1" presetClass="entr" presetSubtype="0" fill="hold" nodeType="afterEffect">
                                  <p:stCondLst>
                                    <p:cond delay="1000"/>
                                  </p:stCondLst>
                                  <p:childTnLst>
                                    <p:set>
                                      <p:cBhvr>
                                        <p:cTn id="73" dur="1" fill="hold">
                                          <p:stCondLst>
                                            <p:cond delay="0"/>
                                          </p:stCondLst>
                                        </p:cTn>
                                        <p:tgtEl>
                                          <p:spTgt spid="127"/>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109582"/>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68699"/>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68698"/>
                                        </p:tgtEl>
                                        <p:attrNameLst>
                                          <p:attrName>style.visibility</p:attrName>
                                        </p:attrNameLst>
                                      </p:cBhvr>
                                      <p:to>
                                        <p:strVal val="visible"/>
                                      </p:to>
                                    </p:set>
                                  </p:childTnLst>
                                </p:cTn>
                              </p:par>
                            </p:childTnLst>
                          </p:cTn>
                        </p:par>
                        <p:par>
                          <p:cTn id="82" fill="hold" nodeType="afterGroup">
                            <p:stCondLst>
                              <p:cond delay="0"/>
                            </p:stCondLst>
                            <p:childTnLst>
                              <p:par>
                                <p:cTn id="83" presetID="1" presetClass="entr" presetSubtype="0" fill="hold" grpId="0" nodeType="afterEffect">
                                  <p:stCondLst>
                                    <p:cond delay="1000"/>
                                  </p:stCondLst>
                                  <p:childTnLst>
                                    <p:set>
                                      <p:cBhvr>
                                        <p:cTn id="84" dur="1" fill="hold">
                                          <p:stCondLst>
                                            <p:cond delay="0"/>
                                          </p:stCondLst>
                                        </p:cTn>
                                        <p:tgtEl>
                                          <p:spTgt spid="368690"/>
                                        </p:tgtEl>
                                        <p:attrNameLst>
                                          <p:attrName>style.visibility</p:attrName>
                                        </p:attrNameLst>
                                      </p:cBhvr>
                                      <p:to>
                                        <p:strVal val="visible"/>
                                      </p:to>
                                    </p:set>
                                  </p:childTnLst>
                                </p:cTn>
                              </p:par>
                            </p:childTnLst>
                          </p:cTn>
                        </p:par>
                        <p:par>
                          <p:cTn id="85" fill="hold" nodeType="afterGroup">
                            <p:stCondLst>
                              <p:cond delay="1000"/>
                            </p:stCondLst>
                            <p:childTnLst>
                              <p:par>
                                <p:cTn id="86" presetID="1" presetClass="entr" presetSubtype="0" fill="hold" nodeType="afterEffect">
                                  <p:stCondLst>
                                    <p:cond delay="1000"/>
                                  </p:stCondLst>
                                  <p:childTnLst>
                                    <p:set>
                                      <p:cBhvr>
                                        <p:cTn id="87" dur="1" fill="hold">
                                          <p:stCondLst>
                                            <p:cond delay="0"/>
                                          </p:stCondLst>
                                        </p:cTn>
                                        <p:tgtEl>
                                          <p:spTgt spid="368711"/>
                                        </p:tgtEl>
                                        <p:attrNameLst>
                                          <p:attrName>style.visibility</p:attrName>
                                        </p:attrNameLst>
                                      </p:cBhvr>
                                      <p:to>
                                        <p:strVal val="visible"/>
                                      </p:to>
                                    </p:set>
                                  </p:childTnLst>
                                </p:cTn>
                              </p:par>
                            </p:childTnLst>
                          </p:cTn>
                        </p:par>
                        <p:par>
                          <p:cTn id="88" fill="hold" nodeType="afterGroup">
                            <p:stCondLst>
                              <p:cond delay="2000"/>
                            </p:stCondLst>
                            <p:childTnLst>
                              <p:par>
                                <p:cTn id="89" presetID="1" presetClass="entr" presetSubtype="0" fill="hold" grpId="0" nodeType="afterEffect">
                                  <p:stCondLst>
                                    <p:cond delay="1000"/>
                                  </p:stCondLst>
                                  <p:childTnLst>
                                    <p:set>
                                      <p:cBhvr>
                                        <p:cTn id="90" dur="1" fill="hold">
                                          <p:stCondLst>
                                            <p:cond delay="0"/>
                                          </p:stCondLst>
                                        </p:cTn>
                                        <p:tgtEl>
                                          <p:spTgt spid="368693"/>
                                        </p:tgtEl>
                                        <p:attrNameLst>
                                          <p:attrName>style.visibility</p:attrName>
                                        </p:attrNameLst>
                                      </p:cBhvr>
                                      <p:to>
                                        <p:strVal val="visible"/>
                                      </p:to>
                                    </p:set>
                                  </p:childTnLst>
                                </p:cTn>
                              </p:par>
                            </p:childTnLst>
                          </p:cTn>
                        </p:par>
                        <p:par>
                          <p:cTn id="91" fill="hold" nodeType="afterGroup">
                            <p:stCondLst>
                              <p:cond delay="3000"/>
                            </p:stCondLst>
                            <p:childTnLst>
                              <p:par>
                                <p:cTn id="92" presetID="1" presetClass="entr" presetSubtype="0" fill="hold" grpId="0" nodeType="afterEffect">
                                  <p:stCondLst>
                                    <p:cond delay="1000"/>
                                  </p:stCondLst>
                                  <p:childTnLst>
                                    <p:set>
                                      <p:cBhvr>
                                        <p:cTn id="93" dur="1" fill="hold">
                                          <p:stCondLst>
                                            <p:cond delay="0"/>
                                          </p:stCondLst>
                                        </p:cTn>
                                        <p:tgtEl>
                                          <p:spTgt spid="368695"/>
                                        </p:tgtEl>
                                        <p:attrNameLst>
                                          <p:attrName>style.visibility</p:attrName>
                                        </p:attrNameLst>
                                      </p:cBhvr>
                                      <p:to>
                                        <p:strVal val="visible"/>
                                      </p:to>
                                    </p:set>
                                  </p:childTnLst>
                                </p:cTn>
                              </p:par>
                            </p:childTnLst>
                          </p:cTn>
                        </p:par>
                        <p:par>
                          <p:cTn id="94" fill="hold" nodeType="afterGroup">
                            <p:stCondLst>
                              <p:cond delay="4000"/>
                            </p:stCondLst>
                            <p:childTnLst>
                              <p:par>
                                <p:cTn id="95" presetID="1" presetClass="entr" presetSubtype="0" fill="hold" nodeType="afterEffect">
                                  <p:stCondLst>
                                    <p:cond delay="1000"/>
                                  </p:stCondLst>
                                  <p:childTnLst>
                                    <p:set>
                                      <p:cBhvr>
                                        <p:cTn id="96" dur="1" fill="hold">
                                          <p:stCondLst>
                                            <p:cond delay="0"/>
                                          </p:stCondLst>
                                        </p:cTn>
                                        <p:tgtEl>
                                          <p:spTgt spid="109594"/>
                                        </p:tgtEl>
                                        <p:attrNameLst>
                                          <p:attrName>style.visibility</p:attrName>
                                        </p:attrNameLst>
                                      </p:cBhvr>
                                      <p:to>
                                        <p:strVal val="visible"/>
                                      </p:to>
                                    </p:set>
                                  </p:childTnLst>
                                </p:cTn>
                              </p:par>
                            </p:childTnLst>
                          </p:cTn>
                        </p:par>
                        <p:par>
                          <p:cTn id="97" fill="hold" nodeType="afterGroup">
                            <p:stCondLst>
                              <p:cond delay="5000"/>
                            </p:stCondLst>
                            <p:childTnLst>
                              <p:par>
                                <p:cTn id="98" presetID="1" presetClass="entr" presetSubtype="0" fill="hold" grpId="0" nodeType="afterEffect">
                                  <p:stCondLst>
                                    <p:cond delay="1000"/>
                                  </p:stCondLst>
                                  <p:childTnLst>
                                    <p:set>
                                      <p:cBhvr>
                                        <p:cTn id="99" dur="1" fill="hold">
                                          <p:stCondLst>
                                            <p:cond delay="0"/>
                                          </p:stCondLst>
                                        </p:cTn>
                                        <p:tgtEl>
                                          <p:spTgt spid="109648"/>
                                        </p:tgtEl>
                                        <p:attrNameLst>
                                          <p:attrName>style.visibility</p:attrName>
                                        </p:attrNameLst>
                                      </p:cBhvr>
                                      <p:to>
                                        <p:strVal val="visible"/>
                                      </p:to>
                                    </p:set>
                                  </p:childTnLst>
                                </p:cTn>
                              </p:par>
                            </p:childTnLst>
                          </p:cTn>
                        </p:par>
                        <p:par>
                          <p:cTn id="100" fill="hold" nodeType="afterGroup">
                            <p:stCondLst>
                              <p:cond delay="6000"/>
                            </p:stCondLst>
                            <p:childTnLst>
                              <p:par>
                                <p:cTn id="101" presetID="1" presetClass="entr" presetSubtype="0" fill="hold" grpId="0" nodeType="afterEffect">
                                  <p:stCondLst>
                                    <p:cond delay="1000"/>
                                  </p:stCondLst>
                                  <p:childTnLst>
                                    <p:set>
                                      <p:cBhvr>
                                        <p:cTn id="102" dur="1" fill="hold">
                                          <p:stCondLst>
                                            <p:cond delay="0"/>
                                          </p:stCondLst>
                                        </p:cTn>
                                        <p:tgtEl>
                                          <p:spTgt spid="109598"/>
                                        </p:tgtEl>
                                        <p:attrNameLst>
                                          <p:attrName>style.visibility</p:attrName>
                                        </p:attrNameLst>
                                      </p:cBhvr>
                                      <p:to>
                                        <p:strVal val="visible"/>
                                      </p:to>
                                    </p:set>
                                  </p:childTnLst>
                                </p:cTn>
                              </p:par>
                            </p:childTnLst>
                          </p:cTn>
                        </p:par>
                        <p:par>
                          <p:cTn id="103" fill="hold" nodeType="afterGroup">
                            <p:stCondLst>
                              <p:cond delay="7000"/>
                            </p:stCondLst>
                            <p:childTnLst>
                              <p:par>
                                <p:cTn id="104" presetID="1" presetClass="entr" presetSubtype="0" fill="hold" grpId="0" nodeType="afterEffect">
                                  <p:stCondLst>
                                    <p:cond delay="1000"/>
                                  </p:stCondLst>
                                  <p:childTnLst>
                                    <p:set>
                                      <p:cBhvr>
                                        <p:cTn id="105" dur="1" fill="hold">
                                          <p:stCondLst>
                                            <p:cond delay="0"/>
                                          </p:stCondLst>
                                        </p:cTn>
                                        <p:tgtEl>
                                          <p:spTgt spid="81"/>
                                        </p:tgtEl>
                                        <p:attrNameLst>
                                          <p:attrName>style.visibility</p:attrName>
                                        </p:attrNameLst>
                                      </p:cBhvr>
                                      <p:to>
                                        <p:strVal val="visible"/>
                                      </p:to>
                                    </p:set>
                                  </p:childTnLst>
                                </p:cTn>
                              </p:par>
                            </p:childTnLst>
                          </p:cTn>
                        </p:par>
                        <p:par>
                          <p:cTn id="106" fill="hold" nodeType="afterGroup">
                            <p:stCondLst>
                              <p:cond delay="8000"/>
                            </p:stCondLst>
                            <p:childTnLst>
                              <p:par>
                                <p:cTn id="107" presetID="1" presetClass="entr" presetSubtype="0" fill="hold" grpId="0" nodeType="afterEffect">
                                  <p:stCondLst>
                                    <p:cond delay="1000"/>
                                  </p:stCondLst>
                                  <p:childTnLst>
                                    <p:set>
                                      <p:cBhvr>
                                        <p:cTn id="108" dur="1" fill="hold">
                                          <p:stCondLst>
                                            <p:cond delay="0"/>
                                          </p:stCondLst>
                                        </p:cTn>
                                        <p:tgtEl>
                                          <p:spTgt spid="82"/>
                                        </p:tgtEl>
                                        <p:attrNameLst>
                                          <p:attrName>style.visibility</p:attrName>
                                        </p:attrNameLst>
                                      </p:cBhvr>
                                      <p:to>
                                        <p:strVal val="visible"/>
                                      </p:to>
                                    </p:set>
                                  </p:childTnLst>
                                </p:cTn>
                              </p:par>
                            </p:childTnLst>
                          </p:cTn>
                        </p:par>
                        <p:par>
                          <p:cTn id="109" fill="hold" nodeType="afterGroup">
                            <p:stCondLst>
                              <p:cond delay="9000"/>
                            </p:stCondLst>
                            <p:childTnLst>
                              <p:par>
                                <p:cTn id="110" presetID="1" presetClass="entr" presetSubtype="0" fill="hold" nodeType="afterEffect">
                                  <p:stCondLst>
                                    <p:cond delay="1000"/>
                                  </p:stCondLst>
                                  <p:childTnLst>
                                    <p:set>
                                      <p:cBhvr>
                                        <p:cTn id="111" dur="1" fill="hold">
                                          <p:stCondLst>
                                            <p:cond delay="0"/>
                                          </p:stCondLst>
                                        </p:cTn>
                                        <p:tgtEl>
                                          <p:spTgt spid="83"/>
                                        </p:tgtEl>
                                        <p:attrNameLst>
                                          <p:attrName>style.visibility</p:attrName>
                                        </p:attrNameLst>
                                      </p:cBhvr>
                                      <p:to>
                                        <p:strVal val="visible"/>
                                      </p:to>
                                    </p:set>
                                  </p:childTnLst>
                                </p:cTn>
                              </p:par>
                            </p:childTnLst>
                          </p:cTn>
                        </p:par>
                        <p:par>
                          <p:cTn id="112" fill="hold" nodeType="afterGroup">
                            <p:stCondLst>
                              <p:cond delay="10000"/>
                            </p:stCondLst>
                            <p:childTnLst>
                              <p:par>
                                <p:cTn id="113" presetID="1" presetClass="entr" presetSubtype="0" fill="hold" grpId="0" nodeType="afterEffect">
                                  <p:stCondLst>
                                    <p:cond delay="1000"/>
                                  </p:stCondLst>
                                  <p:childTnLst>
                                    <p:set>
                                      <p:cBhvr>
                                        <p:cTn id="114" dur="1" fill="hold">
                                          <p:stCondLst>
                                            <p:cond delay="0"/>
                                          </p:stCondLst>
                                        </p:cTn>
                                        <p:tgtEl>
                                          <p:spTgt spid="109593"/>
                                        </p:tgtEl>
                                        <p:attrNameLst>
                                          <p:attrName>style.visibility</p:attrName>
                                        </p:attrNameLst>
                                      </p:cBhvr>
                                      <p:to>
                                        <p:strVal val="visible"/>
                                      </p:to>
                                    </p:set>
                                  </p:childTnLst>
                                </p:cTn>
                              </p:par>
                            </p:childTnLst>
                          </p:cTn>
                        </p:par>
                        <p:par>
                          <p:cTn id="115" fill="hold" nodeType="afterGroup">
                            <p:stCondLst>
                              <p:cond delay="11000"/>
                            </p:stCondLst>
                            <p:childTnLst>
                              <p:par>
                                <p:cTn id="116" presetID="1" presetClass="entr" presetSubtype="0" fill="hold" grpId="0" nodeType="afterEffect">
                                  <p:stCondLst>
                                    <p:cond delay="1000"/>
                                  </p:stCondLst>
                                  <p:childTnLst>
                                    <p:set>
                                      <p:cBhvr>
                                        <p:cTn id="117" dur="1" fill="hold">
                                          <p:stCondLst>
                                            <p:cond delay="0"/>
                                          </p:stCondLst>
                                        </p:cTn>
                                        <p:tgtEl>
                                          <p:spTgt spid="96"/>
                                        </p:tgtEl>
                                        <p:attrNameLst>
                                          <p:attrName>style.visibility</p:attrName>
                                        </p:attrNameLst>
                                      </p:cBhvr>
                                      <p:to>
                                        <p:strVal val="visible"/>
                                      </p:to>
                                    </p:set>
                                  </p:childTnLst>
                                </p:cTn>
                              </p:par>
                            </p:childTnLst>
                          </p:cTn>
                        </p:par>
                        <p:par>
                          <p:cTn id="118" fill="hold" nodeType="afterGroup">
                            <p:stCondLst>
                              <p:cond delay="12000"/>
                            </p:stCondLst>
                            <p:childTnLst>
                              <p:par>
                                <p:cTn id="119" presetID="1" presetClass="entr" presetSubtype="0" fill="hold" nodeType="afterEffect">
                                  <p:stCondLst>
                                    <p:cond delay="1000"/>
                                  </p:stCondLst>
                                  <p:childTnLst>
                                    <p:set>
                                      <p:cBhvr>
                                        <p:cTn id="120" dur="1" fill="hold">
                                          <p:stCondLst>
                                            <p:cond delay="0"/>
                                          </p:stCondLst>
                                        </p:cTn>
                                        <p:tgtEl>
                                          <p:spTgt spid="368728"/>
                                        </p:tgtEl>
                                        <p:attrNameLst>
                                          <p:attrName>style.visibility</p:attrName>
                                        </p:attrNameLst>
                                      </p:cBhvr>
                                      <p:to>
                                        <p:strVal val="visible"/>
                                      </p:to>
                                    </p:set>
                                  </p:childTnLst>
                                </p:cTn>
                              </p:par>
                            </p:childTnLst>
                          </p:cTn>
                        </p:par>
                        <p:par>
                          <p:cTn id="121" fill="hold" nodeType="afterGroup">
                            <p:stCondLst>
                              <p:cond delay="13000"/>
                            </p:stCondLst>
                            <p:childTnLst>
                              <p:par>
                                <p:cTn id="122" presetID="1" presetClass="entr" presetSubtype="0" fill="hold" grpId="0" nodeType="afterEffect">
                                  <p:stCondLst>
                                    <p:cond delay="1000"/>
                                  </p:stCondLst>
                                  <p:childTnLst>
                                    <p:set>
                                      <p:cBhvr>
                                        <p:cTn id="123" dur="1" fill="hold">
                                          <p:stCondLst>
                                            <p:cond delay="0"/>
                                          </p:stCondLst>
                                        </p:cTn>
                                        <p:tgtEl>
                                          <p:spTgt spid="368688"/>
                                        </p:tgtEl>
                                        <p:attrNameLst>
                                          <p:attrName>style.visibility</p:attrName>
                                        </p:attrNameLst>
                                      </p:cBhvr>
                                      <p:to>
                                        <p:strVal val="visible"/>
                                      </p:to>
                                    </p:set>
                                  </p:childTnLst>
                                </p:cTn>
                              </p:par>
                            </p:childTnLst>
                          </p:cTn>
                        </p:par>
                        <p:par>
                          <p:cTn id="124" fill="hold" nodeType="afterGroup">
                            <p:stCondLst>
                              <p:cond delay="14000"/>
                            </p:stCondLst>
                            <p:childTnLst>
                              <p:par>
                                <p:cTn id="125" presetID="1" presetClass="entr" presetSubtype="0" fill="hold" grpId="0" nodeType="afterEffect">
                                  <p:stCondLst>
                                    <p:cond delay="1000"/>
                                  </p:stCondLst>
                                  <p:childTnLst>
                                    <p:set>
                                      <p:cBhvr>
                                        <p:cTn id="126" dur="1" fill="hold">
                                          <p:stCondLst>
                                            <p:cond delay="0"/>
                                          </p:stCondLst>
                                        </p:cTn>
                                        <p:tgtEl>
                                          <p:spTgt spid="368691"/>
                                        </p:tgtEl>
                                        <p:attrNameLst>
                                          <p:attrName>style.visibility</p:attrName>
                                        </p:attrNameLst>
                                      </p:cBhvr>
                                      <p:to>
                                        <p:strVal val="visible"/>
                                      </p:to>
                                    </p:set>
                                  </p:childTnLst>
                                </p:cTn>
                              </p:par>
                            </p:childTnLst>
                          </p:cTn>
                        </p:par>
                        <p:par>
                          <p:cTn id="127" fill="hold" nodeType="afterGroup">
                            <p:stCondLst>
                              <p:cond delay="15000"/>
                            </p:stCondLst>
                            <p:childTnLst>
                              <p:par>
                                <p:cTn id="128" presetID="1" presetClass="entr" presetSubtype="0" fill="hold" nodeType="afterEffect">
                                  <p:stCondLst>
                                    <p:cond delay="1000"/>
                                  </p:stCondLst>
                                  <p:childTnLst>
                                    <p:set>
                                      <p:cBhvr>
                                        <p:cTn id="129" dur="1" fill="hold">
                                          <p:stCondLst>
                                            <p:cond delay="0"/>
                                          </p:stCondLst>
                                        </p:cTn>
                                        <p:tgtEl>
                                          <p:spTgt spid="368708"/>
                                        </p:tgtEl>
                                        <p:attrNameLst>
                                          <p:attrName>style.visibility</p:attrName>
                                        </p:attrNameLst>
                                      </p:cBhvr>
                                      <p:to>
                                        <p:strVal val="visible"/>
                                      </p:to>
                                    </p:set>
                                  </p:childTnLst>
                                </p:cTn>
                              </p:par>
                            </p:childTnLst>
                          </p:cTn>
                        </p:par>
                        <p:par>
                          <p:cTn id="130" fill="hold" nodeType="afterGroup">
                            <p:stCondLst>
                              <p:cond delay="16000"/>
                            </p:stCondLst>
                            <p:childTnLst>
                              <p:par>
                                <p:cTn id="131" presetID="1" presetClass="entr" presetSubtype="0" fill="hold" grpId="0" nodeType="afterEffect">
                                  <p:stCondLst>
                                    <p:cond delay="1000"/>
                                  </p:stCondLst>
                                  <p:childTnLst>
                                    <p:set>
                                      <p:cBhvr>
                                        <p:cTn id="132" dur="1" fill="hold">
                                          <p:stCondLst>
                                            <p:cond delay="0"/>
                                          </p:stCondLst>
                                        </p:cTn>
                                        <p:tgtEl>
                                          <p:spTgt spid="368696"/>
                                        </p:tgtEl>
                                        <p:attrNameLst>
                                          <p:attrName>style.visibility</p:attrName>
                                        </p:attrNameLst>
                                      </p:cBhvr>
                                      <p:to>
                                        <p:strVal val="visible"/>
                                      </p:to>
                                    </p:set>
                                  </p:childTnLst>
                                </p:cTn>
                              </p:par>
                            </p:childTnLst>
                          </p:cTn>
                        </p:par>
                        <p:par>
                          <p:cTn id="133" fill="hold" nodeType="afterGroup">
                            <p:stCondLst>
                              <p:cond delay="17000"/>
                            </p:stCondLst>
                            <p:childTnLst>
                              <p:par>
                                <p:cTn id="134" presetID="1" presetClass="entr" presetSubtype="0" fill="hold" grpId="0" nodeType="afterEffect">
                                  <p:stCondLst>
                                    <p:cond delay="1000"/>
                                  </p:stCondLst>
                                  <p:childTnLst>
                                    <p:set>
                                      <p:cBhvr>
                                        <p:cTn id="135" dur="1" fill="hold">
                                          <p:stCondLst>
                                            <p:cond delay="0"/>
                                          </p:stCondLst>
                                        </p:cTn>
                                        <p:tgtEl>
                                          <p:spTgt spid="368694"/>
                                        </p:tgtEl>
                                        <p:attrNameLst>
                                          <p:attrName>style.visibility</p:attrName>
                                        </p:attrNameLst>
                                      </p:cBhvr>
                                      <p:to>
                                        <p:strVal val="visible"/>
                                      </p:to>
                                    </p:set>
                                  </p:childTnLst>
                                </p:cTn>
                              </p:par>
                            </p:childTnLst>
                          </p:cTn>
                        </p:par>
                        <p:par>
                          <p:cTn id="136" fill="hold" nodeType="afterGroup">
                            <p:stCondLst>
                              <p:cond delay="18000"/>
                            </p:stCondLst>
                            <p:childTnLst>
                              <p:par>
                                <p:cTn id="137" presetID="1" presetClass="entr" presetSubtype="0" fill="hold" nodeType="afterEffect">
                                  <p:stCondLst>
                                    <p:cond delay="1000"/>
                                  </p:stCondLst>
                                  <p:childTnLst>
                                    <p:set>
                                      <p:cBhvr>
                                        <p:cTn id="138" dur="1" fill="hold">
                                          <p:stCondLst>
                                            <p:cond delay="0"/>
                                          </p:stCondLst>
                                        </p:cTn>
                                        <p:tgtEl>
                                          <p:spTgt spid="368702"/>
                                        </p:tgtEl>
                                        <p:attrNameLst>
                                          <p:attrName>style.visibility</p:attrName>
                                        </p:attrNameLst>
                                      </p:cBhvr>
                                      <p:to>
                                        <p:strVal val="visible"/>
                                      </p:to>
                                    </p:set>
                                  </p:childTnLst>
                                </p:cTn>
                              </p:par>
                            </p:childTnLst>
                          </p:cTn>
                        </p:par>
                        <p:par>
                          <p:cTn id="139" fill="hold" nodeType="afterGroup">
                            <p:stCondLst>
                              <p:cond delay="19000"/>
                            </p:stCondLst>
                            <p:childTnLst>
                              <p:par>
                                <p:cTn id="140" presetID="1" presetClass="entr" presetSubtype="0" fill="hold" grpId="0" nodeType="afterEffect">
                                  <p:stCondLst>
                                    <p:cond delay="1000"/>
                                  </p:stCondLst>
                                  <p:childTnLst>
                                    <p:set>
                                      <p:cBhvr>
                                        <p:cTn id="141" dur="1" fill="hold">
                                          <p:stCondLst>
                                            <p:cond delay="0"/>
                                          </p:stCondLst>
                                        </p:cTn>
                                        <p:tgtEl>
                                          <p:spTgt spid="368689"/>
                                        </p:tgtEl>
                                        <p:attrNameLst>
                                          <p:attrName>style.visibility</p:attrName>
                                        </p:attrNameLst>
                                      </p:cBhvr>
                                      <p:to>
                                        <p:strVal val="visible"/>
                                      </p:to>
                                    </p:set>
                                  </p:childTnLst>
                                </p:cTn>
                              </p:par>
                            </p:childTnLst>
                          </p:cTn>
                        </p:par>
                        <p:par>
                          <p:cTn id="142" fill="hold" nodeType="afterGroup">
                            <p:stCondLst>
                              <p:cond delay="20000"/>
                            </p:stCondLst>
                            <p:childTnLst>
                              <p:par>
                                <p:cTn id="143" presetID="1" presetClass="entr" presetSubtype="0" fill="hold" grpId="0" nodeType="afterEffect">
                                  <p:stCondLst>
                                    <p:cond delay="1000"/>
                                  </p:stCondLst>
                                  <p:childTnLst>
                                    <p:set>
                                      <p:cBhvr>
                                        <p:cTn id="144" dur="1" fill="hold">
                                          <p:stCondLst>
                                            <p:cond delay="0"/>
                                          </p:stCondLst>
                                        </p:cTn>
                                        <p:tgtEl>
                                          <p:spTgt spid="368692"/>
                                        </p:tgtEl>
                                        <p:attrNameLst>
                                          <p:attrName>style.visibility</p:attrName>
                                        </p:attrNameLst>
                                      </p:cBhvr>
                                      <p:to>
                                        <p:strVal val="visible"/>
                                      </p:to>
                                    </p:set>
                                  </p:childTnLst>
                                </p:cTn>
                              </p:par>
                            </p:childTnLst>
                          </p:cTn>
                        </p:par>
                        <p:par>
                          <p:cTn id="145" fill="hold" nodeType="afterGroup">
                            <p:stCondLst>
                              <p:cond delay="21000"/>
                            </p:stCondLst>
                            <p:childTnLst>
                              <p:par>
                                <p:cTn id="146" presetID="1" presetClass="entr" presetSubtype="0" fill="hold" nodeType="afterEffect">
                                  <p:stCondLst>
                                    <p:cond delay="1000"/>
                                  </p:stCondLst>
                                  <p:childTnLst>
                                    <p:set>
                                      <p:cBhvr>
                                        <p:cTn id="147"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8" grpId="0"/>
      <p:bldP spid="368689" grpId="0"/>
      <p:bldP spid="368690" grpId="0"/>
      <p:bldP spid="368691" grpId="0"/>
      <p:bldP spid="368692" grpId="0"/>
      <p:bldP spid="368693" grpId="0"/>
      <p:bldP spid="368694" grpId="0"/>
      <p:bldP spid="368695" grpId="0"/>
      <p:bldP spid="368696" grpId="0"/>
      <p:bldP spid="109582" grpId="0"/>
      <p:bldP spid="368698" grpId="0"/>
      <p:bldP spid="109648" grpId="0"/>
      <p:bldP spid="109593" grpId="0"/>
      <p:bldP spid="81" grpId="0"/>
      <p:bldP spid="82" grpId="0"/>
      <p:bldP spid="109598" grpId="0" animBg="1"/>
      <p:bldP spid="89" grpId="0"/>
      <p:bldP spid="90" grpId="0"/>
      <p:bldP spid="91" grpId="0"/>
      <p:bldP spid="92" grpId="0"/>
      <p:bldP spid="94" grpId="0"/>
      <p:bldP spid="109606" grpId="0"/>
      <p:bldP spid="97" grpId="0"/>
      <p:bldP spid="109613" grpId="0" animBg="1"/>
      <p:bldP spid="115" grpId="0"/>
      <p:bldP spid="116" grpId="0"/>
      <p:bldP spid="117" grpId="0"/>
      <p:bldP spid="118" grpId="0"/>
      <p:bldP spid="119" grpId="0"/>
      <p:bldP spid="120" grpId="0"/>
      <p:bldP spid="109624" grpId="0"/>
      <p:bldP spid="93" grpId="0"/>
      <p:bldP spid="9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Title 6">
            <a:extLst>
              <a:ext uri="{FF2B5EF4-FFF2-40B4-BE49-F238E27FC236}">
                <a16:creationId xmlns:a16="http://schemas.microsoft.com/office/drawing/2014/main" id="{A879FCD5-1E8C-C849-8ADA-B79ACF429870}"/>
              </a:ext>
            </a:extLst>
          </p:cNvPr>
          <p:cNvSpPr>
            <a:spLocks noGrp="1" noChangeArrowheads="1"/>
          </p:cNvSpPr>
          <p:nvPr>
            <p:ph type="title"/>
          </p:nvPr>
        </p:nvSpPr>
        <p:spPr/>
        <p:txBody>
          <a:bodyPr/>
          <a:lstStyle/>
          <a:p>
            <a:r>
              <a:rPr lang="en-US" altLang="en-US" dirty="0">
                <a:ea typeface="ＭＳ Ｐゴシック" panose="020B0600070205080204" pitchFamily="34" charset="-128"/>
              </a:rPr>
              <a:t>Summary: reliable data transfer (so far)</a:t>
            </a:r>
          </a:p>
        </p:txBody>
      </p:sp>
      <p:sp>
        <p:nvSpPr>
          <p:cNvPr id="125955" name="Slide Number Placeholder 5">
            <a:extLst>
              <a:ext uri="{FF2B5EF4-FFF2-40B4-BE49-F238E27FC236}">
                <a16:creationId xmlns:a16="http://schemas.microsoft.com/office/drawing/2014/main" id="{2637E644-F11A-2A40-900D-534A1996FDF8}"/>
              </a:ext>
            </a:extLst>
          </p:cNvPr>
          <p:cNvSpPr>
            <a:spLocks noGrp="1"/>
          </p:cNvSpPr>
          <p:nvPr>
            <p:ph type="sldNum" sz="quarter" idx="11"/>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fld id="{D9CCAEF4-981F-F148-B29C-57F326742B02}" type="slidenum">
              <a:rPr lang="en-US" altLang="en-US" smtClean="0"/>
              <a:pPr>
                <a:lnSpc>
                  <a:spcPct val="100000"/>
                </a:lnSpc>
                <a:spcBef>
                  <a:spcPct val="0"/>
                </a:spcBef>
                <a:buClrTx/>
                <a:buSzTx/>
                <a:buFontTx/>
                <a:buNone/>
                <a:defRPr/>
              </a:pPr>
              <a:t>69</a:t>
            </a:fld>
            <a:endParaRPr lang="en-US" altLang="en-US" sz="1200">
              <a:latin typeface="Tahoma" panose="020B0604030504040204" pitchFamily="34" charset="0"/>
            </a:endParaRPr>
          </a:p>
        </p:txBody>
      </p:sp>
      <p:graphicFrame>
        <p:nvGraphicFramePr>
          <p:cNvPr id="9" name="Table 8">
            <a:extLst>
              <a:ext uri="{FF2B5EF4-FFF2-40B4-BE49-F238E27FC236}">
                <a16:creationId xmlns:a16="http://schemas.microsoft.com/office/drawing/2014/main" id="{CC7A8D67-D252-6F4C-AE1D-6AA8196766D7}"/>
              </a:ext>
            </a:extLst>
          </p:cNvPr>
          <p:cNvGraphicFramePr>
            <a:graphicFrameLocks noGrp="1"/>
          </p:cNvGraphicFramePr>
          <p:nvPr>
            <p:extLst>
              <p:ext uri="{D42A27DB-BD31-4B8C-83A1-F6EECF244321}">
                <p14:modId xmlns:p14="http://schemas.microsoft.com/office/powerpoint/2010/main" val="2644588544"/>
              </p:ext>
            </p:extLst>
          </p:nvPr>
        </p:nvGraphicFramePr>
        <p:xfrm>
          <a:off x="1217341" y="1270001"/>
          <a:ext cx="9051925" cy="5518151"/>
        </p:xfrm>
        <a:graphic>
          <a:graphicData uri="http://schemas.openxmlformats.org/drawingml/2006/table">
            <a:tbl>
              <a:tblPr/>
              <a:tblGrid>
                <a:gridCol w="1516062">
                  <a:extLst>
                    <a:ext uri="{9D8B030D-6E8A-4147-A177-3AD203B41FA5}">
                      <a16:colId xmlns:a16="http://schemas.microsoft.com/office/drawing/2014/main" val="20000"/>
                    </a:ext>
                  </a:extLst>
                </a:gridCol>
                <a:gridCol w="2309813">
                  <a:extLst>
                    <a:ext uri="{9D8B030D-6E8A-4147-A177-3AD203B41FA5}">
                      <a16:colId xmlns:a16="http://schemas.microsoft.com/office/drawing/2014/main" val="20001"/>
                    </a:ext>
                  </a:extLst>
                </a:gridCol>
                <a:gridCol w="5226050">
                  <a:extLst>
                    <a:ext uri="{9D8B030D-6E8A-4147-A177-3AD203B41FA5}">
                      <a16:colId xmlns:a16="http://schemas.microsoft.com/office/drawing/2014/main" val="20002"/>
                    </a:ext>
                  </a:extLst>
                </a:gridCol>
              </a:tblGrid>
              <a:tr h="68731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Version</a:t>
                      </a: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Channel</a:t>
                      </a: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Mechanism</a:t>
                      </a: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94488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rdt1.0</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Reliable channel</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nothing</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37160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rdt2.0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(no loss) </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036532">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rdt2.1</a:t>
                      </a:r>
                    </a:p>
                  </a:txBody>
                  <a:tcPr marL="91447" marR="91447" marT="45722" marB="45722"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(fatal flaw)</a:t>
                      </a:r>
                    </a:p>
                  </a:txBody>
                  <a:tcPr marL="91447" marR="91447" marT="45722" marB="45722"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(4)</a:t>
                      </a:r>
                      <a:r>
                        <a:rPr kumimoji="0" lang="en-US" altLang="en-US" sz="2800" b="0" i="0" u="sng" strike="noStrike" cap="none" normalizeH="0" baseline="0" dirty="0" err="1">
                          <a:ln>
                            <a:noFill/>
                          </a:ln>
                          <a:solidFill>
                            <a:schemeClr val="tx1"/>
                          </a:solidFill>
                          <a:effectLst/>
                          <a:latin typeface="Calibri" charset="0"/>
                          <a:ea typeface="ＭＳ Ｐゴシック" charset="-128"/>
                        </a:rPr>
                        <a:t>seq</a:t>
                      </a:r>
                      <a:r>
                        <a:rPr kumimoji="0" lang="en-US" altLang="en-US" sz="2800" b="0" i="0" u="sng" strike="noStrike" cap="none" normalizeH="0" baseline="0" dirty="0">
                          <a:ln>
                            <a:noFill/>
                          </a:ln>
                          <a:solidFill>
                            <a:schemeClr val="tx1"/>
                          </a:solidFill>
                          <a:effectLst/>
                          <a:latin typeface="Calibri" charset="0"/>
                          <a:ea typeface="ＭＳ Ｐゴシック" charset="-128"/>
                        </a:rPr>
                        <a:t>#  (1 bit, 0/1) for each </a:t>
                      </a:r>
                      <a:r>
                        <a:rPr kumimoji="0" lang="en-US" altLang="en-US" sz="2800" b="0" i="0" u="sng" strike="noStrike" cap="none" normalizeH="0" baseline="0" dirty="0" err="1">
                          <a:ln>
                            <a:noFill/>
                          </a:ln>
                          <a:solidFill>
                            <a:schemeClr val="tx1"/>
                          </a:solidFill>
                          <a:effectLst/>
                          <a:latin typeface="Calibri" charset="0"/>
                          <a:ea typeface="ＭＳ Ｐゴシック" charset="-128"/>
                        </a:rPr>
                        <a:t>pkt</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477812">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rdt2.2</a:t>
                      </a:r>
                    </a:p>
                  </a:txBody>
                  <a:tcPr marL="91447" marR="91447"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A variant to rdt2.1 (no NAK)</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sng" strike="noStrike" cap="none" normalizeH="0" baseline="0" dirty="0">
                          <a:ln>
                            <a:noFill/>
                          </a:ln>
                          <a:solidFill>
                            <a:schemeClr val="tx1"/>
                          </a:solidFill>
                          <a:effectLst/>
                          <a:latin typeface="Calibri" charset="0"/>
                          <a:ea typeface="ＭＳ Ｐゴシック" charset="-128"/>
                        </a:rPr>
                        <a:t>Duplicate ACK = NAK</a:t>
                      </a:r>
                    </a:p>
                  </a:txBody>
                  <a:tcPr marL="91447" marR="91447"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 name="Slide Number Placeholder 2">
            <a:extLst>
              <a:ext uri="{FF2B5EF4-FFF2-40B4-BE49-F238E27FC236}">
                <a16:creationId xmlns:a16="http://schemas.microsoft.com/office/drawing/2014/main" id="{42E0DEA4-1E2F-0357-2F72-DC80C90501A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940" name="Rectangle 2">
            <a:extLst>
              <a:ext uri="{FF2B5EF4-FFF2-40B4-BE49-F238E27FC236}">
                <a16:creationId xmlns:a16="http://schemas.microsoft.com/office/drawing/2014/main" id="{8D030497-5DB4-B4C7-B55A-AC5A4B21A033}"/>
              </a:ext>
            </a:extLst>
          </p:cNvPr>
          <p:cNvSpPr>
            <a:spLocks noGrp="1" noChangeArrowheads="1"/>
          </p:cNvSpPr>
          <p:nvPr>
            <p:ph type="title"/>
          </p:nvPr>
        </p:nvSpPr>
        <p:spPr>
          <a:xfrm>
            <a:off x="1863726" y="242888"/>
            <a:ext cx="3560763" cy="893762"/>
          </a:xfrm>
        </p:spPr>
        <p:txBody>
          <a:bodyPr/>
          <a:lstStyle/>
          <a:p>
            <a:pPr>
              <a:defRPr/>
            </a:pPr>
            <a:r>
              <a:rPr lang="en-US" sz="4000">
                <a:latin typeface="Gill Sans MT" charset="0"/>
              </a:rPr>
              <a:t>rdt3.0 sender</a:t>
            </a:r>
            <a:endParaRPr lang="en-US">
              <a:latin typeface="Gill Sans MT" charset="0"/>
              <a:cs typeface="+mj-cs"/>
            </a:endParaRPr>
          </a:p>
        </p:txBody>
      </p:sp>
      <p:sp>
        <p:nvSpPr>
          <p:cNvPr id="106498" name="Text Box 3">
            <a:extLst>
              <a:ext uri="{FF2B5EF4-FFF2-40B4-BE49-F238E27FC236}">
                <a16:creationId xmlns:a16="http://schemas.microsoft.com/office/drawing/2014/main" id="{E3C89197-1142-2226-F298-8E34253D28C0}"/>
              </a:ext>
            </a:extLst>
          </p:cNvPr>
          <p:cNvSpPr txBox="1">
            <a:spLocks noChangeArrowheads="1"/>
          </p:cNvSpPr>
          <p:nvPr/>
        </p:nvSpPr>
        <p:spPr bwMode="auto">
          <a:xfrm>
            <a:off x="4543425" y="1384301"/>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make_pkt(0, data, checksum)</a:t>
            </a:r>
          </a:p>
          <a:p>
            <a:pPr>
              <a:lnSpc>
                <a:spcPct val="100000"/>
              </a:lnSpc>
              <a:spcBef>
                <a:spcPct val="0"/>
              </a:spcBef>
              <a:buClrTx/>
              <a:buSzTx/>
              <a:buFontTx/>
              <a:buNone/>
            </a:pPr>
            <a:r>
              <a:rPr lang="en-US" altLang="en-US" sz="1400">
                <a:latin typeface="Arial" panose="020B0604020202020204" pitchFamily="34" charset="0"/>
              </a:rPr>
              <a:t>udt_send(sndpkt)</a:t>
            </a: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499" name="Text Box 4">
            <a:extLst>
              <a:ext uri="{FF2B5EF4-FFF2-40B4-BE49-F238E27FC236}">
                <a16:creationId xmlns:a16="http://schemas.microsoft.com/office/drawing/2014/main" id="{1512E5AF-5F73-4765-0A3E-486C98DAD7C8}"/>
              </a:ext>
            </a:extLst>
          </p:cNvPr>
          <p:cNvSpPr txBox="1">
            <a:spLocks noChangeArrowheads="1"/>
          </p:cNvSpPr>
          <p:nvPr/>
        </p:nvSpPr>
        <p:spPr bwMode="auto">
          <a:xfrm>
            <a:off x="4584701" y="1090613"/>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rdt_send(data)</a:t>
            </a:r>
            <a:endParaRPr lang="en-US" altLang="en-US" sz="1400">
              <a:latin typeface="Times New Roman" panose="02020603050405020304" pitchFamily="18" charset="0"/>
            </a:endParaRPr>
          </a:p>
        </p:txBody>
      </p:sp>
      <p:sp>
        <p:nvSpPr>
          <p:cNvPr id="106500" name="Line 5">
            <a:extLst>
              <a:ext uri="{FF2B5EF4-FFF2-40B4-BE49-F238E27FC236}">
                <a16:creationId xmlns:a16="http://schemas.microsoft.com/office/drawing/2014/main" id="{FFD11327-BF80-0D87-DE73-41D842DB1022}"/>
              </a:ext>
            </a:extLst>
          </p:cNvPr>
          <p:cNvSpPr>
            <a:spLocks noChangeShapeType="1"/>
          </p:cNvSpPr>
          <p:nvPr/>
        </p:nvSpPr>
        <p:spPr bwMode="auto">
          <a:xfrm>
            <a:off x="4686300" y="1428750"/>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1" name="Line 6">
            <a:extLst>
              <a:ext uri="{FF2B5EF4-FFF2-40B4-BE49-F238E27FC236}">
                <a16:creationId xmlns:a16="http://schemas.microsoft.com/office/drawing/2014/main" id="{79274D63-EA05-0792-C96C-1F7524FB83DA}"/>
              </a:ext>
            </a:extLst>
          </p:cNvPr>
          <p:cNvSpPr>
            <a:spLocks noChangeShapeType="1"/>
          </p:cNvSpPr>
          <p:nvPr/>
        </p:nvSpPr>
        <p:spPr bwMode="auto">
          <a:xfrm>
            <a:off x="4273551" y="1544638"/>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06502" name="Group 7">
            <a:extLst>
              <a:ext uri="{FF2B5EF4-FFF2-40B4-BE49-F238E27FC236}">
                <a16:creationId xmlns:a16="http://schemas.microsoft.com/office/drawing/2014/main" id="{5314F960-E4D9-41F3-636E-64B272EB5FCA}"/>
              </a:ext>
            </a:extLst>
          </p:cNvPr>
          <p:cNvGrpSpPr>
            <a:grpSpLocks/>
          </p:cNvGrpSpPr>
          <p:nvPr/>
        </p:nvGrpSpPr>
        <p:grpSpPr bwMode="auto">
          <a:xfrm>
            <a:off x="6884988" y="2090739"/>
            <a:ext cx="889000" cy="865187"/>
            <a:chOff x="445" y="1273"/>
            <a:chExt cx="560" cy="545"/>
          </a:xfrm>
        </p:grpSpPr>
        <p:sp>
          <p:nvSpPr>
            <p:cNvPr id="106549" name="Oval 8">
              <a:extLst>
                <a:ext uri="{FF2B5EF4-FFF2-40B4-BE49-F238E27FC236}">
                  <a16:creationId xmlns:a16="http://schemas.microsoft.com/office/drawing/2014/main" id="{F8920541-6254-1088-DDB5-5338C5E05205}"/>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50" name="Text Box 9">
              <a:extLst>
                <a:ext uri="{FF2B5EF4-FFF2-40B4-BE49-F238E27FC236}">
                  <a16:creationId xmlns:a16="http://schemas.microsoft.com/office/drawing/2014/main" id="{99838896-8F36-5BD6-9CAC-D177FE73283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ACK0</a:t>
              </a:r>
              <a:endParaRPr lang="en-US" altLang="en-US" sz="1400">
                <a:latin typeface="Times New Roman" panose="02020603050405020304" pitchFamily="18" charset="0"/>
              </a:endParaRPr>
            </a:p>
          </p:txBody>
        </p:sp>
      </p:grpSp>
      <p:sp>
        <p:nvSpPr>
          <p:cNvPr id="106503" name="Freeform 10">
            <a:extLst>
              <a:ext uri="{FF2B5EF4-FFF2-40B4-BE49-F238E27FC236}">
                <a16:creationId xmlns:a16="http://schemas.microsoft.com/office/drawing/2014/main" id="{6E190820-3AEA-FCD1-D380-EF58B0457C33}"/>
              </a:ext>
            </a:extLst>
          </p:cNvPr>
          <p:cNvSpPr>
            <a:spLocks/>
          </p:cNvSpPr>
          <p:nvPr/>
        </p:nvSpPr>
        <p:spPr bwMode="auto">
          <a:xfrm flipV="1">
            <a:off x="4908550" y="2071688"/>
            <a:ext cx="2090738" cy="163512"/>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4" name="Freeform 11">
            <a:extLst>
              <a:ext uri="{FF2B5EF4-FFF2-40B4-BE49-F238E27FC236}">
                <a16:creationId xmlns:a16="http://schemas.microsoft.com/office/drawing/2014/main" id="{9B5560B3-9D8D-2489-9071-CA4A42C880FE}"/>
              </a:ext>
            </a:extLst>
          </p:cNvPr>
          <p:cNvSpPr>
            <a:spLocks/>
          </p:cNvSpPr>
          <p:nvPr/>
        </p:nvSpPr>
        <p:spPr bwMode="auto">
          <a:xfrm>
            <a:off x="7593014" y="1674813"/>
            <a:ext cx="871537" cy="666750"/>
          </a:xfrm>
          <a:custGeom>
            <a:avLst/>
            <a:gdLst>
              <a:gd name="T0" fmla="*/ 0 w 549"/>
              <a:gd name="T1" fmla="*/ 2147483646 h 420"/>
              <a:gd name="T2" fmla="*/ 2147483646 w 549"/>
              <a:gd name="T3" fmla="*/ 2147483646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5" name="Text Box 12">
            <a:extLst>
              <a:ext uri="{FF2B5EF4-FFF2-40B4-BE49-F238E27FC236}">
                <a16:creationId xmlns:a16="http://schemas.microsoft.com/office/drawing/2014/main" id="{7D86C300-9855-8E9A-F6E5-466B1C80EAA3}"/>
              </a:ext>
            </a:extLst>
          </p:cNvPr>
          <p:cNvSpPr txBox="1">
            <a:spLocks noChangeArrowheads="1"/>
          </p:cNvSpPr>
          <p:nvPr/>
        </p:nvSpPr>
        <p:spPr bwMode="auto">
          <a:xfrm>
            <a:off x="8005764" y="1196975"/>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corrupt(rcvpkt) ||</a:t>
            </a:r>
          </a:p>
          <a:p>
            <a:pPr>
              <a:lnSpc>
                <a:spcPct val="100000"/>
              </a:lnSpc>
              <a:spcBef>
                <a:spcPct val="0"/>
              </a:spcBef>
              <a:buClrTx/>
              <a:buSzTx/>
              <a:buFontTx/>
              <a:buNone/>
            </a:pPr>
            <a:r>
              <a:rPr lang="en-US" altLang="en-US" sz="1400">
                <a:latin typeface="Arial" panose="020B0604020202020204" pitchFamily="34" charset="0"/>
              </a:rPr>
              <a:t>isACK(rcvpkt,1) )</a:t>
            </a:r>
            <a:endParaRPr lang="en-US" altLang="en-US" sz="1400">
              <a:latin typeface="Times New Roman" panose="02020603050405020304" pitchFamily="18" charset="0"/>
            </a:endParaRPr>
          </a:p>
        </p:txBody>
      </p:sp>
      <p:sp>
        <p:nvSpPr>
          <p:cNvPr id="106506" name="Line 13">
            <a:extLst>
              <a:ext uri="{FF2B5EF4-FFF2-40B4-BE49-F238E27FC236}">
                <a16:creationId xmlns:a16="http://schemas.microsoft.com/office/drawing/2014/main" id="{D91DCE54-7445-B943-BAF3-C952B2804CE5}"/>
              </a:ext>
            </a:extLst>
          </p:cNvPr>
          <p:cNvSpPr>
            <a:spLocks noChangeShapeType="1"/>
          </p:cNvSpPr>
          <p:nvPr/>
        </p:nvSpPr>
        <p:spPr bwMode="auto">
          <a:xfrm>
            <a:off x="8215313" y="1898650"/>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6507" name="Group 14">
            <a:extLst>
              <a:ext uri="{FF2B5EF4-FFF2-40B4-BE49-F238E27FC236}">
                <a16:creationId xmlns:a16="http://schemas.microsoft.com/office/drawing/2014/main" id="{5895B3A1-B664-60A2-1ABD-158F9DC7CAA1}"/>
              </a:ext>
            </a:extLst>
          </p:cNvPr>
          <p:cNvGrpSpPr>
            <a:grpSpLocks/>
          </p:cNvGrpSpPr>
          <p:nvPr/>
        </p:nvGrpSpPr>
        <p:grpSpPr bwMode="auto">
          <a:xfrm>
            <a:off x="6977064" y="4005263"/>
            <a:ext cx="1189037" cy="850900"/>
            <a:chOff x="4090" y="3230"/>
            <a:chExt cx="749" cy="536"/>
          </a:xfrm>
        </p:grpSpPr>
        <p:sp>
          <p:nvSpPr>
            <p:cNvPr id="106547" name="Oval 15">
              <a:extLst>
                <a:ext uri="{FF2B5EF4-FFF2-40B4-BE49-F238E27FC236}">
                  <a16:creationId xmlns:a16="http://schemas.microsoft.com/office/drawing/2014/main" id="{1263068F-1ECE-847B-1624-4989E699A37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48" name="Text Box 16">
              <a:extLst>
                <a:ext uri="{FF2B5EF4-FFF2-40B4-BE49-F238E27FC236}">
                  <a16:creationId xmlns:a16="http://schemas.microsoft.com/office/drawing/2014/main" id="{8329BC71-0FA9-E384-5ED3-CCD7930E2874}"/>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t>
              </a:r>
            </a:p>
            <a:p>
              <a:pPr algn="ctr">
                <a:lnSpc>
                  <a:spcPct val="100000"/>
                </a:lnSpc>
                <a:spcBef>
                  <a:spcPct val="0"/>
                </a:spcBef>
                <a:buClrTx/>
                <a:buSzTx/>
                <a:buFontTx/>
                <a:buNone/>
              </a:pPr>
              <a:r>
                <a:rPr lang="en-US" altLang="en-US" sz="1400">
                  <a:latin typeface="Arial" panose="020B0604020202020204" pitchFamily="34" charset="0"/>
                </a:rPr>
                <a:t>call 1 from above</a:t>
              </a:r>
              <a:endParaRPr lang="en-US" altLang="en-US" sz="1400">
                <a:latin typeface="Times New Roman" panose="02020603050405020304" pitchFamily="18" charset="0"/>
              </a:endParaRPr>
            </a:p>
          </p:txBody>
        </p:sp>
      </p:grpSp>
      <p:sp>
        <p:nvSpPr>
          <p:cNvPr id="106508" name="Freeform 17">
            <a:extLst>
              <a:ext uri="{FF2B5EF4-FFF2-40B4-BE49-F238E27FC236}">
                <a16:creationId xmlns:a16="http://schemas.microsoft.com/office/drawing/2014/main" id="{2BBC7822-E5DA-D23D-D5E5-2C8214CFC72F}"/>
              </a:ext>
            </a:extLst>
          </p:cNvPr>
          <p:cNvSpPr>
            <a:spLocks/>
          </p:cNvSpPr>
          <p:nvPr/>
        </p:nvSpPr>
        <p:spPr bwMode="auto">
          <a:xfrm rot="16200000" flipV="1">
            <a:off x="3664745" y="3402807"/>
            <a:ext cx="1254125" cy="150813"/>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9" name="Freeform 18">
            <a:extLst>
              <a:ext uri="{FF2B5EF4-FFF2-40B4-BE49-F238E27FC236}">
                <a16:creationId xmlns:a16="http://schemas.microsoft.com/office/drawing/2014/main" id="{3EA5BAA4-7244-0A94-EF8C-508408216736}"/>
              </a:ext>
            </a:extLst>
          </p:cNvPr>
          <p:cNvSpPr>
            <a:spLocks/>
          </p:cNvSpPr>
          <p:nvPr/>
        </p:nvSpPr>
        <p:spPr bwMode="auto">
          <a:xfrm>
            <a:off x="4894264" y="4738689"/>
            <a:ext cx="2312987" cy="274637"/>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0" name="Freeform 19">
            <a:extLst>
              <a:ext uri="{FF2B5EF4-FFF2-40B4-BE49-F238E27FC236}">
                <a16:creationId xmlns:a16="http://schemas.microsoft.com/office/drawing/2014/main" id="{4B65F08B-E2B6-7CB1-26F0-24C2B6E670B6}"/>
              </a:ext>
            </a:extLst>
          </p:cNvPr>
          <p:cNvSpPr>
            <a:spLocks/>
          </p:cNvSpPr>
          <p:nvPr/>
        </p:nvSpPr>
        <p:spPr bwMode="auto">
          <a:xfrm rot="5400000" flipH="1" flipV="1">
            <a:off x="7135020" y="3328195"/>
            <a:ext cx="1184275" cy="166687"/>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1" name="Text Box 20">
            <a:extLst>
              <a:ext uri="{FF2B5EF4-FFF2-40B4-BE49-F238E27FC236}">
                <a16:creationId xmlns:a16="http://schemas.microsoft.com/office/drawing/2014/main" id="{A103C806-6AD2-7063-995A-FBB242755AE9}"/>
              </a:ext>
            </a:extLst>
          </p:cNvPr>
          <p:cNvSpPr txBox="1">
            <a:spLocks noChangeArrowheads="1"/>
          </p:cNvSpPr>
          <p:nvPr/>
        </p:nvSpPr>
        <p:spPr bwMode="auto">
          <a:xfrm>
            <a:off x="4840289" y="5224463"/>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make_pkt(1, data, checksum)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solidFill>
                <a:srgbClr val="FF0000"/>
              </a:solidFill>
              <a:latin typeface="Arial" panose="020B0604020202020204" pitchFamily="34" charset="0"/>
            </a:endParaRP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512" name="Text Box 21">
            <a:extLst>
              <a:ext uri="{FF2B5EF4-FFF2-40B4-BE49-F238E27FC236}">
                <a16:creationId xmlns:a16="http://schemas.microsoft.com/office/drawing/2014/main" id="{6B698516-F546-F4C7-D8F7-C1C435F15F06}"/>
              </a:ext>
            </a:extLst>
          </p:cNvPr>
          <p:cNvSpPr txBox="1">
            <a:spLocks noChangeArrowheads="1"/>
          </p:cNvSpPr>
          <p:nvPr/>
        </p:nvSpPr>
        <p:spPr bwMode="auto">
          <a:xfrm>
            <a:off x="4840289" y="4941888"/>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rdt_send(data)</a:t>
            </a:r>
            <a:endParaRPr lang="en-US" altLang="en-US" sz="1400">
              <a:latin typeface="Times New Roman" panose="02020603050405020304" pitchFamily="18" charset="0"/>
            </a:endParaRPr>
          </a:p>
        </p:txBody>
      </p:sp>
      <p:sp>
        <p:nvSpPr>
          <p:cNvPr id="106513" name="Line 22">
            <a:extLst>
              <a:ext uri="{FF2B5EF4-FFF2-40B4-BE49-F238E27FC236}">
                <a16:creationId xmlns:a16="http://schemas.microsoft.com/office/drawing/2014/main" id="{2559F7A1-79A6-566B-22E3-5831825E8CE9}"/>
              </a:ext>
            </a:extLst>
          </p:cNvPr>
          <p:cNvSpPr>
            <a:spLocks noChangeShapeType="1"/>
          </p:cNvSpPr>
          <p:nvPr/>
        </p:nvSpPr>
        <p:spPr bwMode="auto">
          <a:xfrm>
            <a:off x="4959350" y="5253038"/>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4" name="Text Box 23">
            <a:extLst>
              <a:ext uri="{FF2B5EF4-FFF2-40B4-BE49-F238E27FC236}">
                <a16:creationId xmlns:a16="http://schemas.microsoft.com/office/drawing/2014/main" id="{C0375055-04F7-6C1C-BD89-57084E17C74F}"/>
              </a:ext>
            </a:extLst>
          </p:cNvPr>
          <p:cNvSpPr txBox="1">
            <a:spLocks noChangeArrowheads="1"/>
          </p:cNvSpPr>
          <p:nvPr/>
        </p:nvSpPr>
        <p:spPr bwMode="auto">
          <a:xfrm>
            <a:off x="7804151" y="3106738"/>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t>
            </a:r>
          </a:p>
          <a:p>
            <a:pPr>
              <a:lnSpc>
                <a:spcPct val="100000"/>
              </a:lnSpc>
              <a:spcBef>
                <a:spcPct val="0"/>
              </a:spcBef>
              <a:buClrTx/>
              <a:buSzTx/>
              <a:buFontTx/>
              <a:buNone/>
            </a:pPr>
            <a:r>
              <a:rPr lang="en-US" altLang="en-US" sz="1400">
                <a:latin typeface="Arial" panose="020B0604020202020204" pitchFamily="34" charset="0"/>
              </a:rPr>
              <a:t>&amp;&amp; notcorrupt(rcvpkt) </a:t>
            </a:r>
          </a:p>
          <a:p>
            <a:pPr>
              <a:lnSpc>
                <a:spcPct val="100000"/>
              </a:lnSpc>
              <a:spcBef>
                <a:spcPct val="0"/>
              </a:spcBef>
              <a:buClrTx/>
              <a:buSzTx/>
              <a:buFontTx/>
              <a:buNone/>
            </a:pPr>
            <a:r>
              <a:rPr lang="en-US" altLang="en-US" sz="1400">
                <a:latin typeface="Arial" panose="020B0604020202020204" pitchFamily="34" charset="0"/>
              </a:rPr>
              <a:t>&amp;&amp; isACK(rcvpkt,0)</a:t>
            </a:r>
            <a:r>
              <a:rPr lang="en-US" altLang="en-US" sz="1000">
                <a:latin typeface="Arial" panose="020B0604020202020204" pitchFamily="34" charset="0"/>
              </a:rPr>
              <a:t> </a:t>
            </a:r>
            <a:endParaRPr lang="en-US" altLang="en-US" sz="2400">
              <a:latin typeface="Times New Roman" panose="02020603050405020304" pitchFamily="18" charset="0"/>
            </a:endParaRPr>
          </a:p>
        </p:txBody>
      </p:sp>
      <p:sp>
        <p:nvSpPr>
          <p:cNvPr id="106515" name="Line 24">
            <a:extLst>
              <a:ext uri="{FF2B5EF4-FFF2-40B4-BE49-F238E27FC236}">
                <a16:creationId xmlns:a16="http://schemas.microsoft.com/office/drawing/2014/main" id="{987736ED-A8CB-7DC6-8A06-C2F860380375}"/>
              </a:ext>
            </a:extLst>
          </p:cNvPr>
          <p:cNvSpPr>
            <a:spLocks noChangeShapeType="1"/>
          </p:cNvSpPr>
          <p:nvPr/>
        </p:nvSpPr>
        <p:spPr bwMode="auto">
          <a:xfrm>
            <a:off x="7920039" y="3817938"/>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6" name="Text Box 25">
            <a:extLst>
              <a:ext uri="{FF2B5EF4-FFF2-40B4-BE49-F238E27FC236}">
                <a16:creationId xmlns:a16="http://schemas.microsoft.com/office/drawing/2014/main" id="{6430CC3C-877A-23A5-C14A-89D0F2D0DCF4}"/>
              </a:ext>
            </a:extLst>
          </p:cNvPr>
          <p:cNvSpPr txBox="1">
            <a:spLocks noChangeArrowheads="1"/>
          </p:cNvSpPr>
          <p:nvPr/>
        </p:nvSpPr>
        <p:spPr bwMode="auto">
          <a:xfrm>
            <a:off x="2814639" y="5062538"/>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corrupt(rcvpkt) ||</a:t>
            </a:r>
          </a:p>
          <a:p>
            <a:pPr>
              <a:lnSpc>
                <a:spcPct val="100000"/>
              </a:lnSpc>
              <a:spcBef>
                <a:spcPct val="0"/>
              </a:spcBef>
              <a:buClrTx/>
              <a:buSzTx/>
              <a:buFontTx/>
              <a:buNone/>
            </a:pPr>
            <a:r>
              <a:rPr lang="en-US" altLang="en-US" sz="1400">
                <a:latin typeface="Arial" panose="020B0604020202020204" pitchFamily="34" charset="0"/>
              </a:rPr>
              <a:t>isACK(rcvpkt,0) )</a:t>
            </a:r>
            <a:endParaRPr lang="en-US" altLang="en-US" sz="1400">
              <a:latin typeface="Times New Roman" panose="02020603050405020304" pitchFamily="18" charset="0"/>
            </a:endParaRPr>
          </a:p>
        </p:txBody>
      </p:sp>
      <p:sp>
        <p:nvSpPr>
          <p:cNvPr id="106517" name="Line 26">
            <a:extLst>
              <a:ext uri="{FF2B5EF4-FFF2-40B4-BE49-F238E27FC236}">
                <a16:creationId xmlns:a16="http://schemas.microsoft.com/office/drawing/2014/main" id="{E39E5919-F876-1CB1-229E-740F5050D53B}"/>
              </a:ext>
            </a:extLst>
          </p:cNvPr>
          <p:cNvSpPr>
            <a:spLocks noChangeShapeType="1"/>
          </p:cNvSpPr>
          <p:nvPr/>
        </p:nvSpPr>
        <p:spPr bwMode="auto">
          <a:xfrm>
            <a:off x="2917826" y="5788025"/>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8" name="Text Box 27">
            <a:extLst>
              <a:ext uri="{FF2B5EF4-FFF2-40B4-BE49-F238E27FC236}">
                <a16:creationId xmlns:a16="http://schemas.microsoft.com/office/drawing/2014/main" id="{5993FF26-6F49-E6D4-03E4-261698E5FA9E}"/>
              </a:ext>
            </a:extLst>
          </p:cNvPr>
          <p:cNvSpPr txBox="1">
            <a:spLocks noChangeArrowheads="1"/>
          </p:cNvSpPr>
          <p:nvPr/>
        </p:nvSpPr>
        <p:spPr bwMode="auto">
          <a:xfrm>
            <a:off x="2432050" y="2865438"/>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t>
            </a:r>
          </a:p>
          <a:p>
            <a:pPr>
              <a:lnSpc>
                <a:spcPct val="100000"/>
              </a:lnSpc>
              <a:spcBef>
                <a:spcPct val="0"/>
              </a:spcBef>
              <a:buClrTx/>
              <a:buSzTx/>
              <a:buFontTx/>
              <a:buNone/>
            </a:pPr>
            <a:r>
              <a:rPr lang="en-US" altLang="en-US" sz="1400">
                <a:latin typeface="Arial" panose="020B0604020202020204" pitchFamily="34" charset="0"/>
              </a:rPr>
              <a:t>&amp;&amp; notcorrupt(rcvpkt) </a:t>
            </a:r>
          </a:p>
          <a:p>
            <a:pPr>
              <a:lnSpc>
                <a:spcPct val="100000"/>
              </a:lnSpc>
              <a:spcBef>
                <a:spcPct val="0"/>
              </a:spcBef>
              <a:buClrTx/>
              <a:buSzTx/>
              <a:buFontTx/>
              <a:buNone/>
            </a:pPr>
            <a:r>
              <a:rPr lang="en-US" altLang="en-US" sz="1400">
                <a:latin typeface="Arial" panose="020B0604020202020204" pitchFamily="34" charset="0"/>
              </a:rPr>
              <a:t>&amp;&amp; isACK(rcvpkt,1)</a:t>
            </a:r>
            <a:r>
              <a:rPr lang="en-US" altLang="en-US" sz="1000">
                <a:latin typeface="Arial" panose="020B0604020202020204" pitchFamily="34" charset="0"/>
              </a:rPr>
              <a:t> </a:t>
            </a:r>
            <a:endParaRPr lang="en-US" altLang="en-US" sz="2400">
              <a:latin typeface="Times New Roman" panose="02020603050405020304" pitchFamily="18" charset="0"/>
            </a:endParaRPr>
          </a:p>
        </p:txBody>
      </p:sp>
      <p:sp>
        <p:nvSpPr>
          <p:cNvPr id="106519" name="Line 28">
            <a:extLst>
              <a:ext uri="{FF2B5EF4-FFF2-40B4-BE49-F238E27FC236}">
                <a16:creationId xmlns:a16="http://schemas.microsoft.com/office/drawing/2014/main" id="{042E2A62-9DF3-5FBE-B526-947D027979FC}"/>
              </a:ext>
            </a:extLst>
          </p:cNvPr>
          <p:cNvSpPr>
            <a:spLocks noChangeShapeType="1"/>
          </p:cNvSpPr>
          <p:nvPr/>
        </p:nvSpPr>
        <p:spPr bwMode="auto">
          <a:xfrm>
            <a:off x="2559050" y="3605213"/>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0" name="Text Box 29">
            <a:extLst>
              <a:ext uri="{FF2B5EF4-FFF2-40B4-BE49-F238E27FC236}">
                <a16:creationId xmlns:a16="http://schemas.microsoft.com/office/drawing/2014/main" id="{0931BCBB-2975-082F-7CFD-77797EFFDAFC}"/>
              </a:ext>
            </a:extLst>
          </p:cNvPr>
          <p:cNvSpPr txBox="1">
            <a:spLocks noChangeArrowheads="1"/>
          </p:cNvSpPr>
          <p:nvPr/>
        </p:nvSpPr>
        <p:spPr bwMode="auto">
          <a:xfrm>
            <a:off x="7824789" y="3798889"/>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stop_timer</a:t>
            </a:r>
            <a:endParaRPr lang="en-US" altLang="en-US" sz="1400">
              <a:solidFill>
                <a:srgbClr val="FF0000"/>
              </a:solidFill>
              <a:latin typeface="Times New Roman" panose="02020603050405020304" pitchFamily="18" charset="0"/>
            </a:endParaRPr>
          </a:p>
        </p:txBody>
      </p:sp>
      <p:sp>
        <p:nvSpPr>
          <p:cNvPr id="106521" name="Text Box 30">
            <a:extLst>
              <a:ext uri="{FF2B5EF4-FFF2-40B4-BE49-F238E27FC236}">
                <a16:creationId xmlns:a16="http://schemas.microsoft.com/office/drawing/2014/main" id="{F7938BAC-1981-DEC8-6C49-762CE24841DA}"/>
              </a:ext>
            </a:extLst>
          </p:cNvPr>
          <p:cNvSpPr txBox="1">
            <a:spLocks noChangeArrowheads="1"/>
          </p:cNvSpPr>
          <p:nvPr/>
        </p:nvSpPr>
        <p:spPr bwMode="auto">
          <a:xfrm>
            <a:off x="2424114" y="3578225"/>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stop_timer</a:t>
            </a:r>
            <a:endParaRPr lang="en-US" altLang="en-US" sz="1400">
              <a:solidFill>
                <a:srgbClr val="FF0000"/>
              </a:solidFill>
              <a:latin typeface="Times New Roman" panose="02020603050405020304" pitchFamily="18" charset="0"/>
            </a:endParaRPr>
          </a:p>
        </p:txBody>
      </p:sp>
      <p:sp>
        <p:nvSpPr>
          <p:cNvPr id="106522" name="Freeform 31">
            <a:extLst>
              <a:ext uri="{FF2B5EF4-FFF2-40B4-BE49-F238E27FC236}">
                <a16:creationId xmlns:a16="http://schemas.microsoft.com/office/drawing/2014/main" id="{85538BBB-9F7C-1EA2-D3C3-32AB0ECEF996}"/>
              </a:ext>
            </a:extLst>
          </p:cNvPr>
          <p:cNvSpPr>
            <a:spLocks/>
          </p:cNvSpPr>
          <p:nvPr/>
        </p:nvSpPr>
        <p:spPr bwMode="auto">
          <a:xfrm>
            <a:off x="7762876" y="2338389"/>
            <a:ext cx="461963" cy="682625"/>
          </a:xfrm>
          <a:custGeom>
            <a:avLst/>
            <a:gdLst>
              <a:gd name="T0" fmla="*/ 0 w 291"/>
              <a:gd name="T1" fmla="*/ 2147483646 h 430"/>
              <a:gd name="T2" fmla="*/ 2147483646 w 291"/>
              <a:gd name="T3" fmla="*/ 2147483646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3" name="Text Box 32">
            <a:extLst>
              <a:ext uri="{FF2B5EF4-FFF2-40B4-BE49-F238E27FC236}">
                <a16:creationId xmlns:a16="http://schemas.microsoft.com/office/drawing/2014/main" id="{72385067-DEDF-4D4B-78FA-02E8E437B74E}"/>
              </a:ext>
            </a:extLst>
          </p:cNvPr>
          <p:cNvSpPr txBox="1">
            <a:spLocks noChangeArrowheads="1"/>
          </p:cNvSpPr>
          <p:nvPr/>
        </p:nvSpPr>
        <p:spPr bwMode="auto">
          <a:xfrm>
            <a:off x="8094664" y="2516189"/>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udt_send(sndpkt)</a:t>
            </a: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524" name="Text Box 33">
            <a:extLst>
              <a:ext uri="{FF2B5EF4-FFF2-40B4-BE49-F238E27FC236}">
                <a16:creationId xmlns:a16="http://schemas.microsoft.com/office/drawing/2014/main" id="{81DA19EA-135B-D172-B180-D4F155952C25}"/>
              </a:ext>
            </a:extLst>
          </p:cNvPr>
          <p:cNvSpPr txBox="1">
            <a:spLocks noChangeArrowheads="1"/>
          </p:cNvSpPr>
          <p:nvPr/>
        </p:nvSpPr>
        <p:spPr bwMode="auto">
          <a:xfrm>
            <a:off x="8116889" y="2279650"/>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timeout</a:t>
            </a:r>
            <a:endParaRPr lang="en-US" altLang="en-US" sz="1400">
              <a:solidFill>
                <a:srgbClr val="FF0000"/>
              </a:solidFill>
              <a:latin typeface="Times New Roman" panose="02020603050405020304" pitchFamily="18" charset="0"/>
            </a:endParaRPr>
          </a:p>
        </p:txBody>
      </p:sp>
      <p:sp>
        <p:nvSpPr>
          <p:cNvPr id="106525" name="Line 34">
            <a:extLst>
              <a:ext uri="{FF2B5EF4-FFF2-40B4-BE49-F238E27FC236}">
                <a16:creationId xmlns:a16="http://schemas.microsoft.com/office/drawing/2014/main" id="{01EE5964-81BA-0BBA-41AD-A86452417622}"/>
              </a:ext>
            </a:extLst>
          </p:cNvPr>
          <p:cNvSpPr>
            <a:spLocks noChangeShapeType="1"/>
          </p:cNvSpPr>
          <p:nvPr/>
        </p:nvSpPr>
        <p:spPr bwMode="auto">
          <a:xfrm>
            <a:off x="8205788" y="2533650"/>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6" name="Freeform 35">
            <a:extLst>
              <a:ext uri="{FF2B5EF4-FFF2-40B4-BE49-F238E27FC236}">
                <a16:creationId xmlns:a16="http://schemas.microsoft.com/office/drawing/2014/main" id="{41D6E0B0-49D4-29CA-2286-A7DC4114B973}"/>
              </a:ext>
            </a:extLst>
          </p:cNvPr>
          <p:cNvSpPr>
            <a:spLocks/>
          </p:cNvSpPr>
          <p:nvPr/>
        </p:nvSpPr>
        <p:spPr bwMode="auto">
          <a:xfrm>
            <a:off x="3754438" y="4702176"/>
            <a:ext cx="692150" cy="631825"/>
          </a:xfrm>
          <a:custGeom>
            <a:avLst/>
            <a:gdLst>
              <a:gd name="T0" fmla="*/ 2147483646 w 436"/>
              <a:gd name="T1" fmla="*/ 2147483646 h 398"/>
              <a:gd name="T2" fmla="*/ 2147483646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7" name="Freeform 36">
            <a:extLst>
              <a:ext uri="{FF2B5EF4-FFF2-40B4-BE49-F238E27FC236}">
                <a16:creationId xmlns:a16="http://schemas.microsoft.com/office/drawing/2014/main" id="{F221CB0E-8F28-7D21-A054-EFC15527D5A9}"/>
              </a:ext>
            </a:extLst>
          </p:cNvPr>
          <p:cNvSpPr>
            <a:spLocks/>
          </p:cNvSpPr>
          <p:nvPr/>
        </p:nvSpPr>
        <p:spPr bwMode="auto">
          <a:xfrm>
            <a:off x="3554413" y="4413250"/>
            <a:ext cx="571500" cy="420688"/>
          </a:xfrm>
          <a:custGeom>
            <a:avLst/>
            <a:gdLst>
              <a:gd name="T0" fmla="*/ 2147483646 w 900"/>
              <a:gd name="T1" fmla="*/ 2147483646 h 662"/>
              <a:gd name="T2" fmla="*/ 2147483646 w 900"/>
              <a:gd name="T3" fmla="*/ 2147483646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8" name="Text Box 37">
            <a:extLst>
              <a:ext uri="{FF2B5EF4-FFF2-40B4-BE49-F238E27FC236}">
                <a16:creationId xmlns:a16="http://schemas.microsoft.com/office/drawing/2014/main" id="{941C28EA-88C3-F234-EB9F-939CF04294D3}"/>
              </a:ext>
            </a:extLst>
          </p:cNvPr>
          <p:cNvSpPr txBox="1">
            <a:spLocks noChangeArrowheads="1"/>
          </p:cNvSpPr>
          <p:nvPr/>
        </p:nvSpPr>
        <p:spPr bwMode="auto">
          <a:xfrm>
            <a:off x="2152650" y="4460876"/>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udt_send(sndpkt)</a:t>
            </a: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529" name="Text Box 38">
            <a:extLst>
              <a:ext uri="{FF2B5EF4-FFF2-40B4-BE49-F238E27FC236}">
                <a16:creationId xmlns:a16="http://schemas.microsoft.com/office/drawing/2014/main" id="{25E081E5-ED1A-D98C-93C5-BCE5C04C7188}"/>
              </a:ext>
            </a:extLst>
          </p:cNvPr>
          <p:cNvSpPr txBox="1">
            <a:spLocks noChangeArrowheads="1"/>
          </p:cNvSpPr>
          <p:nvPr/>
        </p:nvSpPr>
        <p:spPr bwMode="auto">
          <a:xfrm>
            <a:off x="2166939" y="4206875"/>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timeout</a:t>
            </a:r>
            <a:endParaRPr lang="en-US" altLang="en-US" sz="1400">
              <a:solidFill>
                <a:srgbClr val="FF0000"/>
              </a:solidFill>
              <a:latin typeface="Times New Roman" panose="02020603050405020304" pitchFamily="18" charset="0"/>
            </a:endParaRPr>
          </a:p>
        </p:txBody>
      </p:sp>
      <p:sp>
        <p:nvSpPr>
          <p:cNvPr id="106530" name="Line 39">
            <a:extLst>
              <a:ext uri="{FF2B5EF4-FFF2-40B4-BE49-F238E27FC236}">
                <a16:creationId xmlns:a16="http://schemas.microsoft.com/office/drawing/2014/main" id="{691A3F97-B3FC-8521-6200-2480C8A1CD5C}"/>
              </a:ext>
            </a:extLst>
          </p:cNvPr>
          <p:cNvSpPr>
            <a:spLocks noChangeShapeType="1"/>
          </p:cNvSpPr>
          <p:nvPr/>
        </p:nvSpPr>
        <p:spPr bwMode="auto">
          <a:xfrm>
            <a:off x="2270125" y="4489450"/>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31" name="Freeform 40">
            <a:extLst>
              <a:ext uri="{FF2B5EF4-FFF2-40B4-BE49-F238E27FC236}">
                <a16:creationId xmlns:a16="http://schemas.microsoft.com/office/drawing/2014/main" id="{C04B1352-73FB-D4E9-F149-5AD3F33C6AF0}"/>
              </a:ext>
            </a:extLst>
          </p:cNvPr>
          <p:cNvSpPr>
            <a:spLocks/>
          </p:cNvSpPr>
          <p:nvPr/>
        </p:nvSpPr>
        <p:spPr bwMode="auto">
          <a:xfrm>
            <a:off x="7950200" y="4373564"/>
            <a:ext cx="579438" cy="890587"/>
          </a:xfrm>
          <a:custGeom>
            <a:avLst/>
            <a:gdLst>
              <a:gd name="T0" fmla="*/ 2147483646 w 322"/>
              <a:gd name="T1" fmla="*/ 2147483646 h 483"/>
              <a:gd name="T2" fmla="*/ 0 w 322"/>
              <a:gd name="T3" fmla="*/ 2147483646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2" name="Text Box 41">
            <a:extLst>
              <a:ext uri="{FF2B5EF4-FFF2-40B4-BE49-F238E27FC236}">
                <a16:creationId xmlns:a16="http://schemas.microsoft.com/office/drawing/2014/main" id="{09C46444-5682-F402-E318-6A9602B6E834}"/>
              </a:ext>
            </a:extLst>
          </p:cNvPr>
          <p:cNvSpPr txBox="1">
            <a:spLocks noChangeArrowheads="1"/>
          </p:cNvSpPr>
          <p:nvPr/>
        </p:nvSpPr>
        <p:spPr bwMode="auto">
          <a:xfrm>
            <a:off x="2560638" y="1874838"/>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a:t>
            </a:r>
            <a:endParaRPr lang="en-US" altLang="en-US" sz="1400">
              <a:latin typeface="Times New Roman" panose="02020603050405020304" pitchFamily="18" charset="0"/>
            </a:endParaRPr>
          </a:p>
        </p:txBody>
      </p:sp>
      <p:grpSp>
        <p:nvGrpSpPr>
          <p:cNvPr id="106533" name="Group 42">
            <a:extLst>
              <a:ext uri="{FF2B5EF4-FFF2-40B4-BE49-F238E27FC236}">
                <a16:creationId xmlns:a16="http://schemas.microsoft.com/office/drawing/2014/main" id="{6FF50202-0F63-6956-A0A8-4717878D70E2}"/>
              </a:ext>
            </a:extLst>
          </p:cNvPr>
          <p:cNvGrpSpPr>
            <a:grpSpLocks/>
          </p:cNvGrpSpPr>
          <p:nvPr/>
        </p:nvGrpSpPr>
        <p:grpSpPr bwMode="auto">
          <a:xfrm>
            <a:off x="3943350" y="2135188"/>
            <a:ext cx="1189038" cy="850900"/>
            <a:chOff x="4090" y="3230"/>
            <a:chExt cx="749" cy="536"/>
          </a:xfrm>
        </p:grpSpPr>
        <p:sp>
          <p:nvSpPr>
            <p:cNvPr id="106545" name="Oval 43">
              <a:extLst>
                <a:ext uri="{FF2B5EF4-FFF2-40B4-BE49-F238E27FC236}">
                  <a16:creationId xmlns:a16="http://schemas.microsoft.com/office/drawing/2014/main" id="{500A75A2-6A43-12B5-530D-67A824B3E9C4}"/>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46" name="Text Box 44">
              <a:extLst>
                <a:ext uri="{FF2B5EF4-FFF2-40B4-BE49-F238E27FC236}">
                  <a16:creationId xmlns:a16="http://schemas.microsoft.com/office/drawing/2014/main" id="{ACFC3E71-B326-7DFD-4672-A914AB737C77}"/>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t>
              </a:r>
            </a:p>
            <a:p>
              <a:pPr algn="ctr">
                <a:lnSpc>
                  <a:spcPct val="100000"/>
                </a:lnSpc>
                <a:spcBef>
                  <a:spcPct val="0"/>
                </a:spcBef>
                <a:buClrTx/>
                <a:buSzTx/>
                <a:buFontTx/>
                <a:buNone/>
              </a:pPr>
              <a:r>
                <a:rPr lang="en-US" altLang="en-US" sz="1400">
                  <a:latin typeface="Arial" panose="020B0604020202020204" pitchFamily="34" charset="0"/>
                </a:rPr>
                <a:t>call 0from above</a:t>
              </a:r>
              <a:endParaRPr lang="en-US" altLang="en-US" sz="1400">
                <a:latin typeface="Times New Roman" panose="02020603050405020304" pitchFamily="18" charset="0"/>
              </a:endParaRPr>
            </a:p>
          </p:txBody>
        </p:sp>
      </p:grpSp>
      <p:sp>
        <p:nvSpPr>
          <p:cNvPr id="106534" name="Line 45">
            <a:extLst>
              <a:ext uri="{FF2B5EF4-FFF2-40B4-BE49-F238E27FC236}">
                <a16:creationId xmlns:a16="http://schemas.microsoft.com/office/drawing/2014/main" id="{55CA7410-C7A4-8CDB-770F-BB4F9BEF6378}"/>
              </a:ext>
            </a:extLst>
          </p:cNvPr>
          <p:cNvSpPr>
            <a:spLocks noChangeShapeType="1"/>
          </p:cNvSpPr>
          <p:nvPr/>
        </p:nvSpPr>
        <p:spPr bwMode="auto">
          <a:xfrm>
            <a:off x="2647951" y="2160588"/>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6535" name="Group 46">
            <a:extLst>
              <a:ext uri="{FF2B5EF4-FFF2-40B4-BE49-F238E27FC236}">
                <a16:creationId xmlns:a16="http://schemas.microsoft.com/office/drawing/2014/main" id="{4FEA3F4E-3CE5-996D-E1A9-86BE8CD11D63}"/>
              </a:ext>
            </a:extLst>
          </p:cNvPr>
          <p:cNvGrpSpPr>
            <a:grpSpLocks/>
          </p:cNvGrpSpPr>
          <p:nvPr/>
        </p:nvGrpSpPr>
        <p:grpSpPr bwMode="auto">
          <a:xfrm>
            <a:off x="4154488" y="3989389"/>
            <a:ext cx="889000" cy="865187"/>
            <a:chOff x="445" y="1273"/>
            <a:chExt cx="560" cy="545"/>
          </a:xfrm>
        </p:grpSpPr>
        <p:sp>
          <p:nvSpPr>
            <p:cNvPr id="106543" name="Oval 47">
              <a:extLst>
                <a:ext uri="{FF2B5EF4-FFF2-40B4-BE49-F238E27FC236}">
                  <a16:creationId xmlns:a16="http://schemas.microsoft.com/office/drawing/2014/main" id="{87879D2D-F8AC-AF81-1E76-E7E2FC3995F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44" name="Text Box 48">
              <a:extLst>
                <a:ext uri="{FF2B5EF4-FFF2-40B4-BE49-F238E27FC236}">
                  <a16:creationId xmlns:a16="http://schemas.microsoft.com/office/drawing/2014/main" id="{AE2A8098-1E40-2052-C2D0-22EC40631369}"/>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ACK1</a:t>
              </a:r>
              <a:endParaRPr lang="en-US" altLang="en-US" sz="1400">
                <a:latin typeface="Times New Roman" panose="02020603050405020304" pitchFamily="18" charset="0"/>
              </a:endParaRPr>
            </a:p>
          </p:txBody>
        </p:sp>
      </p:grpSp>
      <p:sp>
        <p:nvSpPr>
          <p:cNvPr id="106536" name="Freeform 49">
            <a:extLst>
              <a:ext uri="{FF2B5EF4-FFF2-40B4-BE49-F238E27FC236}">
                <a16:creationId xmlns:a16="http://schemas.microsoft.com/office/drawing/2014/main" id="{5C8ED1BF-D46B-C039-2DA1-ABC65C62BABE}"/>
              </a:ext>
            </a:extLst>
          </p:cNvPr>
          <p:cNvSpPr>
            <a:spLocks/>
          </p:cNvSpPr>
          <p:nvPr/>
        </p:nvSpPr>
        <p:spPr bwMode="auto">
          <a:xfrm flipH="1" flipV="1">
            <a:off x="3530600" y="1782764"/>
            <a:ext cx="579438" cy="890587"/>
          </a:xfrm>
          <a:custGeom>
            <a:avLst/>
            <a:gdLst>
              <a:gd name="T0" fmla="*/ 2147483646 w 322"/>
              <a:gd name="T1" fmla="*/ 2147483646 h 483"/>
              <a:gd name="T2" fmla="*/ 0 w 322"/>
              <a:gd name="T3" fmla="*/ 2147483646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7" name="Text Box 50">
            <a:extLst>
              <a:ext uri="{FF2B5EF4-FFF2-40B4-BE49-F238E27FC236}">
                <a16:creationId xmlns:a16="http://schemas.microsoft.com/office/drawing/2014/main" id="{46C2C3EC-7B16-38A4-7157-F5252859B048}"/>
              </a:ext>
            </a:extLst>
          </p:cNvPr>
          <p:cNvSpPr txBox="1">
            <a:spLocks noChangeArrowheads="1"/>
          </p:cNvSpPr>
          <p:nvPr/>
        </p:nvSpPr>
        <p:spPr bwMode="auto">
          <a:xfrm>
            <a:off x="8748713" y="4852988"/>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106538" name="Text Box 51">
            <a:extLst>
              <a:ext uri="{FF2B5EF4-FFF2-40B4-BE49-F238E27FC236}">
                <a16:creationId xmlns:a16="http://schemas.microsoft.com/office/drawing/2014/main" id="{8B7B87CE-941E-EE43-7814-42CD1235AE72}"/>
              </a:ext>
            </a:extLst>
          </p:cNvPr>
          <p:cNvSpPr txBox="1">
            <a:spLocks noChangeArrowheads="1"/>
          </p:cNvSpPr>
          <p:nvPr/>
        </p:nvSpPr>
        <p:spPr bwMode="auto">
          <a:xfrm>
            <a:off x="8281988" y="4603750"/>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a:t>
            </a:r>
            <a:endParaRPr lang="en-US" altLang="en-US" sz="1400">
              <a:latin typeface="Times New Roman" panose="02020603050405020304" pitchFamily="18" charset="0"/>
            </a:endParaRPr>
          </a:p>
        </p:txBody>
      </p:sp>
      <p:sp>
        <p:nvSpPr>
          <p:cNvPr id="106539" name="Line 52">
            <a:extLst>
              <a:ext uri="{FF2B5EF4-FFF2-40B4-BE49-F238E27FC236}">
                <a16:creationId xmlns:a16="http://schemas.microsoft.com/office/drawing/2014/main" id="{EE265225-432A-1E5F-8740-231515EA1BAC}"/>
              </a:ext>
            </a:extLst>
          </p:cNvPr>
          <p:cNvSpPr>
            <a:spLocks noChangeShapeType="1"/>
          </p:cNvSpPr>
          <p:nvPr/>
        </p:nvSpPr>
        <p:spPr bwMode="auto">
          <a:xfrm>
            <a:off x="8369301" y="4889500"/>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0" name="Text Box 53">
            <a:extLst>
              <a:ext uri="{FF2B5EF4-FFF2-40B4-BE49-F238E27FC236}">
                <a16:creationId xmlns:a16="http://schemas.microsoft.com/office/drawing/2014/main" id="{4AA35A10-B54D-FC6C-1C39-FD3DFF8B0C18}"/>
              </a:ext>
            </a:extLst>
          </p:cNvPr>
          <p:cNvSpPr txBox="1">
            <a:spLocks noChangeArrowheads="1"/>
          </p:cNvSpPr>
          <p:nvPr/>
        </p:nvSpPr>
        <p:spPr bwMode="auto">
          <a:xfrm>
            <a:off x="8651875" y="1847850"/>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106541" name="Text Box 54">
            <a:extLst>
              <a:ext uri="{FF2B5EF4-FFF2-40B4-BE49-F238E27FC236}">
                <a16:creationId xmlns:a16="http://schemas.microsoft.com/office/drawing/2014/main" id="{FFD618F9-038B-6ABF-8DDD-F5869D6B785F}"/>
              </a:ext>
            </a:extLst>
          </p:cNvPr>
          <p:cNvSpPr txBox="1">
            <a:spLocks noChangeArrowheads="1"/>
          </p:cNvSpPr>
          <p:nvPr/>
        </p:nvSpPr>
        <p:spPr bwMode="auto">
          <a:xfrm>
            <a:off x="3000375" y="2124075"/>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106542" name="Text Box 55">
            <a:extLst>
              <a:ext uri="{FF2B5EF4-FFF2-40B4-BE49-F238E27FC236}">
                <a16:creationId xmlns:a16="http://schemas.microsoft.com/office/drawing/2014/main" id="{749F69A1-A5CE-DC19-63D8-661C3ADD1345}"/>
              </a:ext>
            </a:extLst>
          </p:cNvPr>
          <p:cNvSpPr txBox="1">
            <a:spLocks noChangeArrowheads="1"/>
          </p:cNvSpPr>
          <p:nvPr/>
        </p:nvSpPr>
        <p:spPr bwMode="auto">
          <a:xfrm>
            <a:off x="3403600" y="5794375"/>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0000"/>
                  </a:solidFill>
                  <a:effectLst/>
                  <a:highlight>
                    <a:srgbClr val="FFFF00"/>
                  </a:highligh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Example: 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133334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Example: rdt3.0 in action </a:t>
            </a:r>
            <a:r>
              <a:rPr lang="en-US" sz="4800" dirty="0">
                <a:solidFill>
                  <a:srgbClr val="C00000"/>
                </a:solidFill>
              </a:rPr>
              <a:t>[WRONG]</a:t>
            </a:r>
            <a:endParaRPr lang="en-US" sz="4400" dirty="0">
              <a:solidFill>
                <a:srgbClr val="C00000"/>
              </a:solidFill>
            </a:endParaRPr>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
        <p:nvSpPr>
          <p:cNvPr id="4" name="Text Box 82">
            <a:extLst>
              <a:ext uri="{FF2B5EF4-FFF2-40B4-BE49-F238E27FC236}">
                <a16:creationId xmlns:a16="http://schemas.microsoft.com/office/drawing/2014/main" id="{6E5C5C5D-A0FB-83EF-C948-6C7BEEE50C63}"/>
              </a:ext>
            </a:extLst>
          </p:cNvPr>
          <p:cNvSpPr txBox="1">
            <a:spLocks noChangeArrowheads="1"/>
          </p:cNvSpPr>
          <p:nvPr/>
        </p:nvSpPr>
        <p:spPr bwMode="auto">
          <a:xfrm>
            <a:off x="9522445" y="2789994"/>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7" name="Text Box 83">
            <a:extLst>
              <a:ext uri="{FF2B5EF4-FFF2-40B4-BE49-F238E27FC236}">
                <a16:creationId xmlns:a16="http://schemas.microsoft.com/office/drawing/2014/main" id="{0CC094C2-7058-B1AD-44D0-EE79090C2FEE}"/>
              </a:ext>
            </a:extLst>
          </p:cNvPr>
          <p:cNvSpPr txBox="1">
            <a:spLocks noChangeArrowheads="1"/>
          </p:cNvSpPr>
          <p:nvPr/>
        </p:nvSpPr>
        <p:spPr bwMode="auto">
          <a:xfrm>
            <a:off x="9522445" y="3015419"/>
            <a:ext cx="1196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8" name="Text Box 84">
            <a:extLst>
              <a:ext uri="{FF2B5EF4-FFF2-40B4-BE49-F238E27FC236}">
                <a16:creationId xmlns:a16="http://schemas.microsoft.com/office/drawing/2014/main" id="{BFEE55CF-9FA3-7FB2-0FE9-2F4BBFFAB777}"/>
              </a:ext>
            </a:extLst>
          </p:cNvPr>
          <p:cNvSpPr txBox="1">
            <a:spLocks noChangeArrowheads="1"/>
          </p:cNvSpPr>
          <p:nvPr/>
        </p:nvSpPr>
        <p:spPr bwMode="auto">
          <a:xfrm>
            <a:off x="9484345" y="4225094"/>
            <a:ext cx="1568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(detect duplicate)</a:t>
            </a:r>
          </a:p>
        </p:txBody>
      </p:sp>
      <p:grpSp>
        <p:nvGrpSpPr>
          <p:cNvPr id="9" name="Group 85">
            <a:extLst>
              <a:ext uri="{FF2B5EF4-FFF2-40B4-BE49-F238E27FC236}">
                <a16:creationId xmlns:a16="http://schemas.microsoft.com/office/drawing/2014/main" id="{07103FD8-61E3-3614-3445-B280974C8224}"/>
              </a:ext>
            </a:extLst>
          </p:cNvPr>
          <p:cNvGrpSpPr>
            <a:grpSpLocks/>
          </p:cNvGrpSpPr>
          <p:nvPr/>
        </p:nvGrpSpPr>
        <p:grpSpPr bwMode="auto">
          <a:xfrm>
            <a:off x="8054008" y="2562982"/>
            <a:ext cx="1471612" cy="504825"/>
            <a:chOff x="855" y="1710"/>
            <a:chExt cx="927" cy="318"/>
          </a:xfrm>
        </p:grpSpPr>
        <p:sp>
          <p:nvSpPr>
            <p:cNvPr id="10" name="Line 86">
              <a:extLst>
                <a:ext uri="{FF2B5EF4-FFF2-40B4-BE49-F238E27FC236}">
                  <a16:creationId xmlns:a16="http://schemas.microsoft.com/office/drawing/2014/main" id="{AAA63554-EB8D-2934-F32F-7B7C9EB6D0C3}"/>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 name="Text Box 87">
              <a:extLst>
                <a:ext uri="{FF2B5EF4-FFF2-40B4-BE49-F238E27FC236}">
                  <a16:creationId xmlns:a16="http://schemas.microsoft.com/office/drawing/2014/main" id="{6A6C32D4-AF61-DABC-38DE-E67FCC061B37}"/>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2" name="Text Box 88">
            <a:extLst>
              <a:ext uri="{FF2B5EF4-FFF2-40B4-BE49-F238E27FC236}">
                <a16:creationId xmlns:a16="http://schemas.microsoft.com/office/drawing/2014/main" id="{C1240EB2-9614-193F-B671-F7092EB9CB48}"/>
              </a:ext>
            </a:extLst>
          </p:cNvPr>
          <p:cNvSpPr txBox="1">
            <a:spLocks noChangeArrowheads="1"/>
          </p:cNvSpPr>
          <p:nvPr/>
        </p:nvSpPr>
        <p:spPr bwMode="auto">
          <a:xfrm>
            <a:off x="7066583" y="1181857"/>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3" name="Text Box 89">
            <a:extLst>
              <a:ext uri="{FF2B5EF4-FFF2-40B4-BE49-F238E27FC236}">
                <a16:creationId xmlns:a16="http://schemas.microsoft.com/office/drawing/2014/main" id="{2D0FACB9-9526-9E15-CAA0-3C1C0DCE3010}"/>
              </a:ext>
            </a:extLst>
          </p:cNvPr>
          <p:cNvSpPr txBox="1">
            <a:spLocks noChangeArrowheads="1"/>
          </p:cNvSpPr>
          <p:nvPr/>
        </p:nvSpPr>
        <p:spPr bwMode="auto">
          <a:xfrm>
            <a:off x="9506570" y="1177094"/>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14" name="Text Box 90">
            <a:extLst>
              <a:ext uri="{FF2B5EF4-FFF2-40B4-BE49-F238E27FC236}">
                <a16:creationId xmlns:a16="http://schemas.microsoft.com/office/drawing/2014/main" id="{E28AB6DA-CFC2-D396-8CCA-4AE730E81C1E}"/>
              </a:ext>
            </a:extLst>
          </p:cNvPr>
          <p:cNvSpPr txBox="1">
            <a:spLocks noChangeArrowheads="1"/>
          </p:cNvSpPr>
          <p:nvPr/>
        </p:nvSpPr>
        <p:spPr bwMode="auto">
          <a:xfrm>
            <a:off x="9500220" y="3956807"/>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15" name="Text Box 92">
            <a:extLst>
              <a:ext uri="{FF2B5EF4-FFF2-40B4-BE49-F238E27FC236}">
                <a16:creationId xmlns:a16="http://schemas.microsoft.com/office/drawing/2014/main" id="{0FDC299D-A253-1891-F416-EF6BDB2DF4CA}"/>
              </a:ext>
            </a:extLst>
          </p:cNvPr>
          <p:cNvSpPr txBox="1">
            <a:spLocks noChangeArrowheads="1"/>
          </p:cNvSpPr>
          <p:nvPr/>
        </p:nvSpPr>
        <p:spPr bwMode="auto">
          <a:xfrm>
            <a:off x="9512920" y="2115307"/>
            <a:ext cx="1196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16" name="Text Box 95">
            <a:extLst>
              <a:ext uri="{FF2B5EF4-FFF2-40B4-BE49-F238E27FC236}">
                <a16:creationId xmlns:a16="http://schemas.microsoft.com/office/drawing/2014/main" id="{BE598B1B-D01C-74D3-2B89-5CBC9AAD8AF6}"/>
              </a:ext>
            </a:extLst>
          </p:cNvPr>
          <p:cNvSpPr txBox="1">
            <a:spLocks noChangeArrowheads="1"/>
          </p:cNvSpPr>
          <p:nvPr/>
        </p:nvSpPr>
        <p:spPr bwMode="auto">
          <a:xfrm>
            <a:off x="6995145" y="2364544"/>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ack0</a:t>
            </a:r>
          </a:p>
        </p:txBody>
      </p:sp>
      <p:sp>
        <p:nvSpPr>
          <p:cNvPr id="17" name="Text Box 97">
            <a:extLst>
              <a:ext uri="{FF2B5EF4-FFF2-40B4-BE49-F238E27FC236}">
                <a16:creationId xmlns:a16="http://schemas.microsoft.com/office/drawing/2014/main" id="{F9B2F633-9B9B-0957-A740-E043506FF2AA}"/>
              </a:ext>
            </a:extLst>
          </p:cNvPr>
          <p:cNvSpPr txBox="1">
            <a:spLocks noChangeArrowheads="1"/>
          </p:cNvSpPr>
          <p:nvPr/>
        </p:nvSpPr>
        <p:spPr bwMode="auto">
          <a:xfrm>
            <a:off x="6839570" y="2583619"/>
            <a:ext cx="117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18" name="Text Box 99">
            <a:extLst>
              <a:ext uri="{FF2B5EF4-FFF2-40B4-BE49-F238E27FC236}">
                <a16:creationId xmlns:a16="http://schemas.microsoft.com/office/drawing/2014/main" id="{DE368E77-5656-E54E-CE1A-ACE2D5927044}"/>
              </a:ext>
            </a:extLst>
          </p:cNvPr>
          <p:cNvSpPr txBox="1">
            <a:spLocks noChangeArrowheads="1"/>
          </p:cNvSpPr>
          <p:nvPr/>
        </p:nvSpPr>
        <p:spPr bwMode="auto">
          <a:xfrm>
            <a:off x="6828458" y="1621594"/>
            <a:ext cx="117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19" name="Text Box 100">
            <a:extLst>
              <a:ext uri="{FF2B5EF4-FFF2-40B4-BE49-F238E27FC236}">
                <a16:creationId xmlns:a16="http://schemas.microsoft.com/office/drawing/2014/main" id="{0FEF2032-6867-69D7-7343-038798325D98}"/>
              </a:ext>
            </a:extLst>
          </p:cNvPr>
          <p:cNvSpPr txBox="1">
            <a:spLocks noChangeArrowheads="1"/>
          </p:cNvSpPr>
          <p:nvPr/>
        </p:nvSpPr>
        <p:spPr bwMode="auto">
          <a:xfrm>
            <a:off x="9504983" y="1904169"/>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20" name="Group 101">
            <a:extLst>
              <a:ext uri="{FF2B5EF4-FFF2-40B4-BE49-F238E27FC236}">
                <a16:creationId xmlns:a16="http://schemas.microsoft.com/office/drawing/2014/main" id="{73C03C27-E223-B401-A69B-9278D3818CF1}"/>
              </a:ext>
            </a:extLst>
          </p:cNvPr>
          <p:cNvGrpSpPr>
            <a:grpSpLocks/>
          </p:cNvGrpSpPr>
          <p:nvPr/>
        </p:nvGrpSpPr>
        <p:grpSpPr bwMode="auto">
          <a:xfrm>
            <a:off x="8044483" y="1691444"/>
            <a:ext cx="1471612" cy="512763"/>
            <a:chOff x="850" y="1159"/>
            <a:chExt cx="927" cy="323"/>
          </a:xfrm>
        </p:grpSpPr>
        <p:sp>
          <p:nvSpPr>
            <p:cNvPr id="21" name="Line 102">
              <a:extLst>
                <a:ext uri="{FF2B5EF4-FFF2-40B4-BE49-F238E27FC236}">
                  <a16:creationId xmlns:a16="http://schemas.microsoft.com/office/drawing/2014/main" id="{E004D31A-E790-7938-8441-A490FAD9CA9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2" name="Text Box 103">
              <a:extLst>
                <a:ext uri="{FF2B5EF4-FFF2-40B4-BE49-F238E27FC236}">
                  <a16:creationId xmlns:a16="http://schemas.microsoft.com/office/drawing/2014/main" id="{FF0A90BC-03C7-A1A5-0F43-06190576E7E7}"/>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23" name="Group 110">
            <a:extLst>
              <a:ext uri="{FF2B5EF4-FFF2-40B4-BE49-F238E27FC236}">
                <a16:creationId xmlns:a16="http://schemas.microsoft.com/office/drawing/2014/main" id="{B7B0C594-AAF5-6467-F1E8-6B22C0CD9210}"/>
              </a:ext>
            </a:extLst>
          </p:cNvPr>
          <p:cNvGrpSpPr>
            <a:grpSpLocks/>
          </p:cNvGrpSpPr>
          <p:nvPr/>
        </p:nvGrpSpPr>
        <p:grpSpPr bwMode="auto">
          <a:xfrm>
            <a:off x="8030195" y="2191507"/>
            <a:ext cx="1471613" cy="455612"/>
            <a:chOff x="841" y="1474"/>
            <a:chExt cx="927" cy="287"/>
          </a:xfrm>
        </p:grpSpPr>
        <p:sp>
          <p:nvSpPr>
            <p:cNvPr id="24" name="Line 111">
              <a:extLst>
                <a:ext uri="{FF2B5EF4-FFF2-40B4-BE49-F238E27FC236}">
                  <a16:creationId xmlns:a16="http://schemas.microsoft.com/office/drawing/2014/main" id="{6F059BD7-A0A5-1046-BB5B-851B6DEF2CA6}"/>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5" name="Text Box 112">
              <a:extLst>
                <a:ext uri="{FF2B5EF4-FFF2-40B4-BE49-F238E27FC236}">
                  <a16:creationId xmlns:a16="http://schemas.microsoft.com/office/drawing/2014/main" id="{474A1C02-B48F-70C6-55BD-BF0A0621EA1E}"/>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26" name="Group 122">
            <a:extLst>
              <a:ext uri="{FF2B5EF4-FFF2-40B4-BE49-F238E27FC236}">
                <a16:creationId xmlns:a16="http://schemas.microsoft.com/office/drawing/2014/main" id="{ADD2B7D8-387C-8C40-BEE2-624CFBF40C18}"/>
              </a:ext>
            </a:extLst>
          </p:cNvPr>
          <p:cNvGrpSpPr>
            <a:grpSpLocks/>
          </p:cNvGrpSpPr>
          <p:nvPr/>
        </p:nvGrpSpPr>
        <p:grpSpPr bwMode="auto">
          <a:xfrm>
            <a:off x="7933358" y="2869369"/>
            <a:ext cx="122237" cy="1033463"/>
            <a:chOff x="3651" y="1878"/>
            <a:chExt cx="78" cy="963"/>
          </a:xfrm>
        </p:grpSpPr>
        <p:sp>
          <p:nvSpPr>
            <p:cNvPr id="27" name="Line 123">
              <a:extLst>
                <a:ext uri="{FF2B5EF4-FFF2-40B4-BE49-F238E27FC236}">
                  <a16:creationId xmlns:a16="http://schemas.microsoft.com/office/drawing/2014/main" id="{EEC793BD-A6F5-6AA3-C387-77062E52054A}"/>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 name="Line 124">
              <a:extLst>
                <a:ext uri="{FF2B5EF4-FFF2-40B4-BE49-F238E27FC236}">
                  <a16:creationId xmlns:a16="http://schemas.microsoft.com/office/drawing/2014/main" id="{287AEDD9-3E7D-B72E-804D-3E4AD6943731}"/>
                </a:ext>
              </a:extLst>
            </p:cNvPr>
            <p:cNvSpPr>
              <a:spLocks noChangeShapeType="1"/>
            </p:cNvSpPr>
            <p:nvPr/>
          </p:nvSpPr>
          <p:spPr bwMode="auto">
            <a:xfrm flipH="1">
              <a:off x="3651" y="1878"/>
              <a:ext cx="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9" name="Line 125">
              <a:extLst>
                <a:ext uri="{FF2B5EF4-FFF2-40B4-BE49-F238E27FC236}">
                  <a16:creationId xmlns:a16="http://schemas.microsoft.com/office/drawing/2014/main" id="{39A4D89E-10B6-ACF0-02F3-7BA63149ACB2}"/>
                </a:ext>
              </a:extLst>
            </p:cNvPr>
            <p:cNvSpPr>
              <a:spLocks noChangeShapeType="1"/>
            </p:cNvSpPr>
            <p:nvPr/>
          </p:nvSpPr>
          <p:spPr bwMode="auto">
            <a:xfrm flipH="1">
              <a:off x="3651" y="2841"/>
              <a:ext cx="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30" name="Group 126">
            <a:extLst>
              <a:ext uri="{FF2B5EF4-FFF2-40B4-BE49-F238E27FC236}">
                <a16:creationId xmlns:a16="http://schemas.microsoft.com/office/drawing/2014/main" id="{3205D6B2-3D2A-022D-9F04-C5C6D36CFB47}"/>
              </a:ext>
            </a:extLst>
          </p:cNvPr>
          <p:cNvGrpSpPr>
            <a:grpSpLocks/>
          </p:cNvGrpSpPr>
          <p:nvPr/>
        </p:nvGrpSpPr>
        <p:grpSpPr bwMode="auto">
          <a:xfrm>
            <a:off x="8061945" y="3858382"/>
            <a:ext cx="1471613" cy="504825"/>
            <a:chOff x="855" y="1710"/>
            <a:chExt cx="927" cy="318"/>
          </a:xfrm>
        </p:grpSpPr>
        <p:sp>
          <p:nvSpPr>
            <p:cNvPr id="31" name="Line 127">
              <a:extLst>
                <a:ext uri="{FF2B5EF4-FFF2-40B4-BE49-F238E27FC236}">
                  <a16:creationId xmlns:a16="http://schemas.microsoft.com/office/drawing/2014/main" id="{FA4E237D-C9ED-4357-0733-6E1FA652EB8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32" name="Text Box 128">
              <a:extLst>
                <a:ext uri="{FF2B5EF4-FFF2-40B4-BE49-F238E27FC236}">
                  <a16:creationId xmlns:a16="http://schemas.microsoft.com/office/drawing/2014/main" id="{551CCD78-8764-6FCC-9CDB-3D73A991C473}"/>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3" name="Group 129">
            <a:extLst>
              <a:ext uri="{FF2B5EF4-FFF2-40B4-BE49-F238E27FC236}">
                <a16:creationId xmlns:a16="http://schemas.microsoft.com/office/drawing/2014/main" id="{0F795FF9-7AC7-694C-4F8B-BB6EFCDA34DA}"/>
              </a:ext>
            </a:extLst>
          </p:cNvPr>
          <p:cNvGrpSpPr>
            <a:grpSpLocks/>
          </p:cNvGrpSpPr>
          <p:nvPr/>
        </p:nvGrpSpPr>
        <p:grpSpPr bwMode="auto">
          <a:xfrm>
            <a:off x="6630020" y="3482144"/>
            <a:ext cx="1377950" cy="731838"/>
            <a:chOff x="2802" y="2348"/>
            <a:chExt cx="868" cy="461"/>
          </a:xfrm>
        </p:grpSpPr>
        <p:pic>
          <p:nvPicPr>
            <p:cNvPr id="34" name="Picture 130" descr="alarm_clock_ringing">
              <a:extLst>
                <a:ext uri="{FF2B5EF4-FFF2-40B4-BE49-F238E27FC236}">
                  <a16:creationId xmlns:a16="http://schemas.microsoft.com/office/drawing/2014/main" id="{D547834B-5E15-4F19-574D-F46A602002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131">
              <a:extLst>
                <a:ext uri="{FF2B5EF4-FFF2-40B4-BE49-F238E27FC236}">
                  <a16:creationId xmlns:a16="http://schemas.microsoft.com/office/drawing/2014/main" id="{9310E3CE-34DB-5DAF-C8EF-FF87F72187BE}"/>
                </a:ext>
              </a:extLst>
            </p:cNvPr>
            <p:cNvSpPr txBox="1">
              <a:spLocks noChangeArrowheads="1"/>
            </p:cNvSpPr>
            <p:nvPr/>
          </p:nvSpPr>
          <p:spPr bwMode="auto">
            <a:xfrm>
              <a:off x="2802" y="2491"/>
              <a:ext cx="868"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timeout</a:t>
              </a:r>
            </a:p>
            <a:p>
              <a:pPr algn="r">
                <a:lnSpc>
                  <a:spcPct val="75000"/>
                </a:lnSpc>
                <a:spcBef>
                  <a:spcPct val="0"/>
                </a:spcBef>
                <a:buClrTx/>
                <a:buSzTx/>
                <a:buFontTx/>
                <a:buNone/>
              </a:pPr>
              <a:r>
                <a:rPr lang="en-US" altLang="en-US" sz="1800">
                  <a:latin typeface="Tahoma" panose="020B0604030504040204" pitchFamily="34" charset="0"/>
                </a:rPr>
                <a:t>resend pkt1</a:t>
              </a:r>
            </a:p>
          </p:txBody>
        </p:sp>
      </p:grpSp>
      <p:grpSp>
        <p:nvGrpSpPr>
          <p:cNvPr id="36" name="Group 133">
            <a:extLst>
              <a:ext uri="{FF2B5EF4-FFF2-40B4-BE49-F238E27FC236}">
                <a16:creationId xmlns:a16="http://schemas.microsoft.com/office/drawing/2014/main" id="{513D6C8F-6EFA-64D8-F9E7-41DCBB6A9D17}"/>
              </a:ext>
            </a:extLst>
          </p:cNvPr>
          <p:cNvGrpSpPr>
            <a:grpSpLocks/>
          </p:cNvGrpSpPr>
          <p:nvPr/>
        </p:nvGrpSpPr>
        <p:grpSpPr bwMode="auto">
          <a:xfrm>
            <a:off x="8450883" y="3121782"/>
            <a:ext cx="1071562" cy="752475"/>
            <a:chOff x="4081" y="1705"/>
            <a:chExt cx="703" cy="453"/>
          </a:xfrm>
        </p:grpSpPr>
        <p:sp>
          <p:nvSpPr>
            <p:cNvPr id="37" name="Line 118">
              <a:extLst>
                <a:ext uri="{FF2B5EF4-FFF2-40B4-BE49-F238E27FC236}">
                  <a16:creationId xmlns:a16="http://schemas.microsoft.com/office/drawing/2014/main" id="{38A89DAF-B7B9-FDF6-F9C5-0C883ADD45D4}"/>
                </a:ext>
              </a:extLst>
            </p:cNvPr>
            <p:cNvSpPr>
              <a:spLocks noChangeShapeType="1"/>
            </p:cNvSpPr>
            <p:nvPr/>
          </p:nvSpPr>
          <p:spPr bwMode="auto">
            <a:xfrm flipH="1">
              <a:off x="4343" y="1705"/>
              <a:ext cx="441" cy="329"/>
            </a:xfrm>
            <a:prstGeom prst="line">
              <a:avLst/>
            </a:prstGeom>
            <a:noFill/>
            <a:ln w="28575">
              <a:solidFill>
                <a:srgbClr val="008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38" name="Text Box 119">
              <a:extLst>
                <a:ext uri="{FF2B5EF4-FFF2-40B4-BE49-F238E27FC236}">
                  <a16:creationId xmlns:a16="http://schemas.microsoft.com/office/drawing/2014/main" id="{2BF8C46E-6261-EC8D-0B50-8AE0C90343B2}"/>
                </a:ext>
              </a:extLst>
            </p:cNvPr>
            <p:cNvSpPr txBox="1">
              <a:spLocks noChangeArrowheads="1"/>
            </p:cNvSpPr>
            <p:nvPr/>
          </p:nvSpPr>
          <p:spPr bwMode="auto">
            <a:xfrm>
              <a:off x="4081" y="1794"/>
              <a:ext cx="43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sp>
          <p:nvSpPr>
            <p:cNvPr id="39" name="Line 132">
              <a:extLst>
                <a:ext uri="{FF2B5EF4-FFF2-40B4-BE49-F238E27FC236}">
                  <a16:creationId xmlns:a16="http://schemas.microsoft.com/office/drawing/2014/main" id="{8EC5C4FD-DA0F-6DBB-B872-9BA1915371A0}"/>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40" name="Line 136">
            <a:extLst>
              <a:ext uri="{FF2B5EF4-FFF2-40B4-BE49-F238E27FC236}">
                <a16:creationId xmlns:a16="http://schemas.microsoft.com/office/drawing/2014/main" id="{7849FFA3-D58D-E3D3-EF05-24FE4D7373A5}"/>
              </a:ext>
            </a:extLst>
          </p:cNvPr>
          <p:cNvSpPr>
            <a:spLocks noChangeShapeType="1"/>
          </p:cNvSpPr>
          <p:nvPr/>
        </p:nvSpPr>
        <p:spPr bwMode="auto">
          <a:xfrm flipH="1">
            <a:off x="7952408" y="3666294"/>
            <a:ext cx="909637" cy="73977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41" name="Group 153">
            <a:extLst>
              <a:ext uri="{FF2B5EF4-FFF2-40B4-BE49-F238E27FC236}">
                <a16:creationId xmlns:a16="http://schemas.microsoft.com/office/drawing/2014/main" id="{CE7342D3-37BE-F426-FF66-6EDEC40A71A3}"/>
              </a:ext>
            </a:extLst>
          </p:cNvPr>
          <p:cNvGrpSpPr>
            <a:grpSpLocks/>
          </p:cNvGrpSpPr>
          <p:nvPr/>
        </p:nvGrpSpPr>
        <p:grpSpPr bwMode="auto">
          <a:xfrm>
            <a:off x="6820520" y="4153657"/>
            <a:ext cx="4227513" cy="1752600"/>
            <a:chOff x="3082" y="2355"/>
            <a:chExt cx="2663" cy="1104"/>
          </a:xfrm>
        </p:grpSpPr>
        <p:sp>
          <p:nvSpPr>
            <p:cNvPr id="42" name="Text Box 93">
              <a:extLst>
                <a:ext uri="{FF2B5EF4-FFF2-40B4-BE49-F238E27FC236}">
                  <a16:creationId xmlns:a16="http://schemas.microsoft.com/office/drawing/2014/main" id="{02FA7BD2-0295-28CC-2374-9C9EEAAE4981}"/>
                </a:ext>
              </a:extLst>
            </p:cNvPr>
            <p:cNvSpPr txBox="1">
              <a:spLocks noChangeArrowheads="1"/>
            </p:cNvSpPr>
            <p:nvPr/>
          </p:nvSpPr>
          <p:spPr bwMode="auto">
            <a:xfrm>
              <a:off x="4790" y="2491"/>
              <a:ext cx="75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43" name="Text Box 96">
              <a:extLst>
                <a:ext uri="{FF2B5EF4-FFF2-40B4-BE49-F238E27FC236}">
                  <a16:creationId xmlns:a16="http://schemas.microsoft.com/office/drawing/2014/main" id="{19312BD0-B886-0ECC-2086-8F4A3368EEA5}"/>
                </a:ext>
              </a:extLst>
            </p:cNvPr>
            <p:cNvSpPr txBox="1">
              <a:spLocks noChangeArrowheads="1"/>
            </p:cNvSpPr>
            <p:nvPr/>
          </p:nvSpPr>
          <p:spPr bwMode="auto">
            <a:xfrm>
              <a:off x="3082" y="2842"/>
              <a:ext cx="7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dirty="0">
                  <a:solidFill>
                    <a:srgbClr val="C00000"/>
                  </a:solidFill>
                  <a:latin typeface="Tahoma" panose="020B0604030504040204" pitchFamily="34" charset="0"/>
                </a:rPr>
                <a:t>send pkt0</a:t>
              </a:r>
            </a:p>
          </p:txBody>
        </p:sp>
        <p:sp>
          <p:nvSpPr>
            <p:cNvPr id="44" name="Text Box 98">
              <a:extLst>
                <a:ext uri="{FF2B5EF4-FFF2-40B4-BE49-F238E27FC236}">
                  <a16:creationId xmlns:a16="http://schemas.microsoft.com/office/drawing/2014/main" id="{EEB699D0-BA87-EB07-29F8-21BB9E1B3795}"/>
                </a:ext>
              </a:extLst>
            </p:cNvPr>
            <p:cNvSpPr txBox="1">
              <a:spLocks noChangeArrowheads="1"/>
            </p:cNvSpPr>
            <p:nvPr/>
          </p:nvSpPr>
          <p:spPr bwMode="auto">
            <a:xfrm>
              <a:off x="3155" y="2703"/>
              <a:ext cx="6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grpSp>
          <p:nvGrpSpPr>
            <p:cNvPr id="45" name="Group 148">
              <a:extLst>
                <a:ext uri="{FF2B5EF4-FFF2-40B4-BE49-F238E27FC236}">
                  <a16:creationId xmlns:a16="http://schemas.microsoft.com/office/drawing/2014/main" id="{9C4F6F8A-83BA-C8D9-402E-6409D325D071}"/>
                </a:ext>
              </a:extLst>
            </p:cNvPr>
            <p:cNvGrpSpPr>
              <a:grpSpLocks/>
            </p:cNvGrpSpPr>
            <p:nvPr/>
          </p:nvGrpSpPr>
          <p:grpSpPr bwMode="auto">
            <a:xfrm>
              <a:off x="3843" y="2895"/>
              <a:ext cx="927" cy="247"/>
              <a:chOff x="3849" y="2883"/>
              <a:chExt cx="927" cy="247"/>
            </a:xfrm>
          </p:grpSpPr>
          <p:sp>
            <p:nvSpPr>
              <p:cNvPr id="68" name="Line 105">
                <a:extLst>
                  <a:ext uri="{FF2B5EF4-FFF2-40B4-BE49-F238E27FC236}">
                    <a16:creationId xmlns:a16="http://schemas.microsoft.com/office/drawing/2014/main" id="{D75D78A4-2549-DAB7-71FE-938767D99194}"/>
                  </a:ext>
                </a:extLst>
              </p:cNvPr>
              <p:cNvSpPr>
                <a:spLocks noChangeShapeType="1"/>
              </p:cNvSpPr>
              <p:nvPr/>
            </p:nvSpPr>
            <p:spPr bwMode="auto">
              <a:xfrm>
                <a:off x="3849" y="290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9" name="Text Box 106">
                <a:extLst>
                  <a:ext uri="{FF2B5EF4-FFF2-40B4-BE49-F238E27FC236}">
                    <a16:creationId xmlns:a16="http://schemas.microsoft.com/office/drawing/2014/main" id="{B25CA289-DCA7-EC70-6B3E-C0D8C5301B3D}"/>
                  </a:ext>
                </a:extLst>
              </p:cNvPr>
              <p:cNvSpPr txBox="1">
                <a:spLocks noChangeArrowheads="1"/>
              </p:cNvSpPr>
              <p:nvPr/>
            </p:nvSpPr>
            <p:spPr bwMode="auto">
              <a:xfrm>
                <a:off x="4334" y="2883"/>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46" name="Group 150">
              <a:extLst>
                <a:ext uri="{FF2B5EF4-FFF2-40B4-BE49-F238E27FC236}">
                  <a16:creationId xmlns:a16="http://schemas.microsoft.com/office/drawing/2014/main" id="{F948BA4C-F579-F71E-F9D9-D7AFDF6BB9E7}"/>
                </a:ext>
              </a:extLst>
            </p:cNvPr>
            <p:cNvGrpSpPr>
              <a:grpSpLocks/>
            </p:cNvGrpSpPr>
            <p:nvPr/>
          </p:nvGrpSpPr>
          <p:grpSpPr bwMode="auto">
            <a:xfrm>
              <a:off x="3873" y="2603"/>
              <a:ext cx="927" cy="261"/>
              <a:chOff x="2229" y="3431"/>
              <a:chExt cx="927" cy="261"/>
            </a:xfrm>
          </p:grpSpPr>
          <p:sp>
            <p:nvSpPr>
              <p:cNvPr id="66" name="Line 108">
                <a:extLst>
                  <a:ext uri="{FF2B5EF4-FFF2-40B4-BE49-F238E27FC236}">
                    <a16:creationId xmlns:a16="http://schemas.microsoft.com/office/drawing/2014/main" id="{3048FE39-75E6-CE3C-F3DD-C96CB54665D3}"/>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7" name="Text Box 109">
                <a:extLst>
                  <a:ext uri="{FF2B5EF4-FFF2-40B4-BE49-F238E27FC236}">
                    <a16:creationId xmlns:a16="http://schemas.microsoft.com/office/drawing/2014/main" id="{98254BD1-F49A-B228-1668-2C1FA0AB60BF}"/>
                  </a:ext>
                </a:extLst>
              </p:cNvPr>
              <p:cNvSpPr txBox="1">
                <a:spLocks noChangeArrowheads="1"/>
              </p:cNvSpPr>
              <p:nvPr/>
            </p:nvSpPr>
            <p:spPr bwMode="auto">
              <a:xfrm>
                <a:off x="2283" y="3431"/>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47" name="Group 113">
              <a:extLst>
                <a:ext uri="{FF2B5EF4-FFF2-40B4-BE49-F238E27FC236}">
                  <a16:creationId xmlns:a16="http://schemas.microsoft.com/office/drawing/2014/main" id="{DF2D47F7-D3DF-4B60-AC80-3F3EDBF3B322}"/>
                </a:ext>
              </a:extLst>
            </p:cNvPr>
            <p:cNvGrpSpPr>
              <a:grpSpLocks/>
            </p:cNvGrpSpPr>
            <p:nvPr/>
          </p:nvGrpSpPr>
          <p:grpSpPr bwMode="auto">
            <a:xfrm>
              <a:off x="3840" y="3110"/>
              <a:ext cx="927" cy="291"/>
              <a:chOff x="837" y="2540"/>
              <a:chExt cx="927" cy="291"/>
            </a:xfrm>
          </p:grpSpPr>
          <p:sp>
            <p:nvSpPr>
              <p:cNvPr id="64" name="Line 114">
                <a:extLst>
                  <a:ext uri="{FF2B5EF4-FFF2-40B4-BE49-F238E27FC236}">
                    <a16:creationId xmlns:a16="http://schemas.microsoft.com/office/drawing/2014/main" id="{4FD8D5D5-8126-4E51-4E5E-FE66E86F2F59}"/>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5" name="Text Box 115">
                <a:extLst>
                  <a:ext uri="{FF2B5EF4-FFF2-40B4-BE49-F238E27FC236}">
                    <a16:creationId xmlns:a16="http://schemas.microsoft.com/office/drawing/2014/main" id="{9F698D08-16CC-3148-AD1A-35A7D3EE03F0}"/>
                  </a:ext>
                </a:extLst>
              </p:cNvPr>
              <p:cNvSpPr txBox="1">
                <a:spLocks noChangeArrowheads="1"/>
              </p:cNvSpPr>
              <p:nvPr/>
            </p:nvSpPr>
            <p:spPr bwMode="auto">
              <a:xfrm>
                <a:off x="1086" y="2540"/>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48" name="Group 137">
              <a:extLst>
                <a:ext uri="{FF2B5EF4-FFF2-40B4-BE49-F238E27FC236}">
                  <a16:creationId xmlns:a16="http://schemas.microsoft.com/office/drawing/2014/main" id="{C5C869BC-E9C2-AACC-C7D6-35228319EACA}"/>
                </a:ext>
              </a:extLst>
            </p:cNvPr>
            <p:cNvGrpSpPr>
              <a:grpSpLocks/>
            </p:cNvGrpSpPr>
            <p:nvPr/>
          </p:nvGrpSpPr>
          <p:grpSpPr bwMode="auto">
            <a:xfrm>
              <a:off x="3121" y="2355"/>
              <a:ext cx="740" cy="375"/>
              <a:chOff x="2839" y="3285"/>
              <a:chExt cx="740" cy="375"/>
            </a:xfrm>
          </p:grpSpPr>
          <p:sp>
            <p:nvSpPr>
              <p:cNvPr id="62" name="Text Box 134">
                <a:extLst>
                  <a:ext uri="{FF2B5EF4-FFF2-40B4-BE49-F238E27FC236}">
                    <a16:creationId xmlns:a16="http://schemas.microsoft.com/office/drawing/2014/main" id="{9450F031-0F9B-2685-BB88-98F548451FBE}"/>
                  </a:ext>
                </a:extLst>
              </p:cNvPr>
              <p:cNvSpPr txBox="1">
                <a:spLocks noChangeArrowheads="1"/>
              </p:cNvSpPr>
              <p:nvPr/>
            </p:nvSpPr>
            <p:spPr bwMode="auto">
              <a:xfrm>
                <a:off x="2839" y="3429"/>
                <a:ext cx="7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63" name="Text Box 135">
                <a:extLst>
                  <a:ext uri="{FF2B5EF4-FFF2-40B4-BE49-F238E27FC236}">
                    <a16:creationId xmlns:a16="http://schemas.microsoft.com/office/drawing/2014/main" id="{0EC7253E-6334-295E-AEE0-12945E212DB0}"/>
                  </a:ext>
                </a:extLst>
              </p:cNvPr>
              <p:cNvSpPr txBox="1">
                <a:spLocks noChangeArrowheads="1"/>
              </p:cNvSpPr>
              <p:nvPr/>
            </p:nvSpPr>
            <p:spPr bwMode="auto">
              <a:xfrm>
                <a:off x="2916" y="3285"/>
                <a:ext cx="6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grpSp>
        <p:grpSp>
          <p:nvGrpSpPr>
            <p:cNvPr id="49" name="Group 138">
              <a:extLst>
                <a:ext uri="{FF2B5EF4-FFF2-40B4-BE49-F238E27FC236}">
                  <a16:creationId xmlns:a16="http://schemas.microsoft.com/office/drawing/2014/main" id="{7E77DBF9-7269-7227-AA51-77C9B09C48B1}"/>
                </a:ext>
              </a:extLst>
            </p:cNvPr>
            <p:cNvGrpSpPr>
              <a:grpSpLocks/>
            </p:cNvGrpSpPr>
            <p:nvPr/>
          </p:nvGrpSpPr>
          <p:grpSpPr bwMode="auto">
            <a:xfrm>
              <a:off x="3817" y="2418"/>
              <a:ext cx="975" cy="359"/>
              <a:chOff x="850" y="1159"/>
              <a:chExt cx="927" cy="323"/>
            </a:xfrm>
          </p:grpSpPr>
          <p:sp>
            <p:nvSpPr>
              <p:cNvPr id="60" name="Line 139">
                <a:extLst>
                  <a:ext uri="{FF2B5EF4-FFF2-40B4-BE49-F238E27FC236}">
                    <a16:creationId xmlns:a16="http://schemas.microsoft.com/office/drawing/2014/main" id="{D3B9FDC0-4A31-6C85-EA61-5491B3D2DA6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1" name="Text Box 140">
                <a:extLst>
                  <a:ext uri="{FF2B5EF4-FFF2-40B4-BE49-F238E27FC236}">
                    <a16:creationId xmlns:a16="http://schemas.microsoft.com/office/drawing/2014/main" id="{75A2BB2E-7340-DEAE-B28D-CDB7804DEE21}"/>
                  </a:ext>
                </a:extLst>
              </p:cNvPr>
              <p:cNvSpPr txBox="1">
                <a:spLocks noChangeArrowheads="1"/>
              </p:cNvSpPr>
              <p:nvPr/>
            </p:nvSpPr>
            <p:spPr bwMode="auto">
              <a:xfrm>
                <a:off x="1109" y="1159"/>
                <a:ext cx="340"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50" name="Group 142">
              <a:extLst>
                <a:ext uri="{FF2B5EF4-FFF2-40B4-BE49-F238E27FC236}">
                  <a16:creationId xmlns:a16="http://schemas.microsoft.com/office/drawing/2014/main" id="{555D6E10-2BC7-B4D8-74AA-28B79BFA1801}"/>
                </a:ext>
              </a:extLst>
            </p:cNvPr>
            <p:cNvGrpSpPr>
              <a:grpSpLocks/>
            </p:cNvGrpSpPr>
            <p:nvPr/>
          </p:nvGrpSpPr>
          <p:grpSpPr bwMode="auto">
            <a:xfrm>
              <a:off x="4782" y="2661"/>
              <a:ext cx="754" cy="354"/>
              <a:chOff x="4776" y="2967"/>
              <a:chExt cx="754" cy="354"/>
            </a:xfrm>
          </p:grpSpPr>
          <p:sp>
            <p:nvSpPr>
              <p:cNvPr id="58" name="Text Box 143">
                <a:extLst>
                  <a:ext uri="{FF2B5EF4-FFF2-40B4-BE49-F238E27FC236}">
                    <a16:creationId xmlns:a16="http://schemas.microsoft.com/office/drawing/2014/main" id="{AE1E19F5-1AC8-B92D-A591-678B5BBE1013}"/>
                  </a:ext>
                </a:extLst>
              </p:cNvPr>
              <p:cNvSpPr txBox="1">
                <a:spLocks noChangeArrowheads="1"/>
              </p:cNvSpPr>
              <p:nvPr/>
            </p:nvSpPr>
            <p:spPr bwMode="auto">
              <a:xfrm>
                <a:off x="4780" y="2967"/>
                <a:ext cx="6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59" name="Text Box 144">
                <a:extLst>
                  <a:ext uri="{FF2B5EF4-FFF2-40B4-BE49-F238E27FC236}">
                    <a16:creationId xmlns:a16="http://schemas.microsoft.com/office/drawing/2014/main" id="{ABBFCECB-BEB6-B736-DBDE-D72E946F28C4}"/>
                  </a:ext>
                </a:extLst>
              </p:cNvPr>
              <p:cNvSpPr txBox="1">
                <a:spLocks noChangeArrowheads="1"/>
              </p:cNvSpPr>
              <p:nvPr/>
            </p:nvSpPr>
            <p:spPr bwMode="auto">
              <a:xfrm>
                <a:off x="4776" y="3090"/>
                <a:ext cx="75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grpSp>
        <p:grpSp>
          <p:nvGrpSpPr>
            <p:cNvPr id="51" name="Group 149">
              <a:extLst>
                <a:ext uri="{FF2B5EF4-FFF2-40B4-BE49-F238E27FC236}">
                  <a16:creationId xmlns:a16="http://schemas.microsoft.com/office/drawing/2014/main" id="{A5AF0A01-3FE4-B711-A8D0-1E89A99CDBF8}"/>
                </a:ext>
              </a:extLst>
            </p:cNvPr>
            <p:cNvGrpSpPr>
              <a:grpSpLocks/>
            </p:cNvGrpSpPr>
            <p:nvPr/>
          </p:nvGrpSpPr>
          <p:grpSpPr bwMode="auto">
            <a:xfrm>
              <a:off x="3840" y="2756"/>
              <a:ext cx="927" cy="309"/>
              <a:chOff x="3792" y="2738"/>
              <a:chExt cx="927" cy="309"/>
            </a:xfrm>
          </p:grpSpPr>
          <p:sp>
            <p:nvSpPr>
              <p:cNvPr id="56" name="Line 146">
                <a:extLst>
                  <a:ext uri="{FF2B5EF4-FFF2-40B4-BE49-F238E27FC236}">
                    <a16:creationId xmlns:a16="http://schemas.microsoft.com/office/drawing/2014/main" id="{BC3637A8-C980-9B64-F1F6-E536C6BF8755}"/>
                  </a:ext>
                </a:extLst>
              </p:cNvPr>
              <p:cNvSpPr>
                <a:spLocks noChangeShapeType="1"/>
              </p:cNvSpPr>
              <p:nvPr/>
            </p:nvSpPr>
            <p:spPr bwMode="auto">
              <a:xfrm flipH="1">
                <a:off x="3792" y="2822"/>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57" name="Text Box 147">
                <a:extLst>
                  <a:ext uri="{FF2B5EF4-FFF2-40B4-BE49-F238E27FC236}">
                    <a16:creationId xmlns:a16="http://schemas.microsoft.com/office/drawing/2014/main" id="{7217934C-DEBF-1F91-B2D1-DD9A56EBCFFE}"/>
                  </a:ext>
                </a:extLst>
              </p:cNvPr>
              <p:cNvSpPr txBox="1">
                <a:spLocks noChangeArrowheads="1"/>
              </p:cNvSpPr>
              <p:nvPr/>
            </p:nvSpPr>
            <p:spPr bwMode="auto">
              <a:xfrm>
                <a:off x="4089" y="2738"/>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52" name="Group 152">
              <a:extLst>
                <a:ext uri="{FF2B5EF4-FFF2-40B4-BE49-F238E27FC236}">
                  <a16:creationId xmlns:a16="http://schemas.microsoft.com/office/drawing/2014/main" id="{8D99CFCD-F37F-E716-6B8A-D23F7B6708E9}"/>
                </a:ext>
              </a:extLst>
            </p:cNvPr>
            <p:cNvGrpSpPr>
              <a:grpSpLocks/>
            </p:cNvGrpSpPr>
            <p:nvPr/>
          </p:nvGrpSpPr>
          <p:grpSpPr bwMode="auto">
            <a:xfrm>
              <a:off x="4757" y="2967"/>
              <a:ext cx="988" cy="492"/>
              <a:chOff x="4757" y="2967"/>
              <a:chExt cx="988" cy="492"/>
            </a:xfrm>
          </p:grpSpPr>
          <p:sp>
            <p:nvSpPr>
              <p:cNvPr id="53" name="Text Box 91">
                <a:extLst>
                  <a:ext uri="{FF2B5EF4-FFF2-40B4-BE49-F238E27FC236}">
                    <a16:creationId xmlns:a16="http://schemas.microsoft.com/office/drawing/2014/main" id="{088C0C04-FD94-5481-FCE2-DD8472F2223F}"/>
                  </a:ext>
                </a:extLst>
              </p:cNvPr>
              <p:cNvSpPr txBox="1">
                <a:spLocks noChangeArrowheads="1"/>
              </p:cNvSpPr>
              <p:nvPr/>
            </p:nvSpPr>
            <p:spPr bwMode="auto">
              <a:xfrm>
                <a:off x="4780" y="2967"/>
                <a:ext cx="6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54" name="Text Box 94">
                <a:extLst>
                  <a:ext uri="{FF2B5EF4-FFF2-40B4-BE49-F238E27FC236}">
                    <a16:creationId xmlns:a16="http://schemas.microsoft.com/office/drawing/2014/main" id="{F37B8D75-A00E-943C-D161-486F62B3077B}"/>
                  </a:ext>
                </a:extLst>
              </p:cNvPr>
              <p:cNvSpPr txBox="1">
                <a:spLocks noChangeArrowheads="1"/>
              </p:cNvSpPr>
              <p:nvPr/>
            </p:nvSpPr>
            <p:spPr bwMode="auto">
              <a:xfrm>
                <a:off x="4782" y="3228"/>
                <a:ext cx="75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55" name="Text Box 151">
                <a:extLst>
                  <a:ext uri="{FF2B5EF4-FFF2-40B4-BE49-F238E27FC236}">
                    <a16:creationId xmlns:a16="http://schemas.microsoft.com/office/drawing/2014/main" id="{779C74A2-37D8-AC4C-9017-FDB12A9A2149}"/>
                  </a:ext>
                </a:extLst>
              </p:cNvPr>
              <p:cNvSpPr txBox="1">
                <a:spLocks noChangeArrowheads="1"/>
              </p:cNvSpPr>
              <p:nvPr/>
            </p:nvSpPr>
            <p:spPr bwMode="auto">
              <a:xfrm>
                <a:off x="4757" y="3128"/>
                <a:ext cx="9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(detect duplicate)</a:t>
                </a:r>
              </a:p>
            </p:txBody>
          </p:sp>
        </p:grpSp>
      </p:grpSp>
    </p:spTree>
    <p:extLst>
      <p:ext uri="{BB962C8B-B14F-4D97-AF65-F5344CB8AC3E}">
        <p14:creationId xmlns:p14="http://schemas.microsoft.com/office/powerpoint/2010/main" val="762097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20"/>
                                        </p:tgtEl>
                                        <p:attrNameLst>
                                          <p:attrName>style.visibility</p:attrName>
                                        </p:attrNameLst>
                                      </p:cBhvr>
                                      <p:to>
                                        <p:strVal val="visible"/>
                                      </p:to>
                                    </p:set>
                                    <p:animEffect transition="in" filter="wipe(left)">
                                      <p:cBhvr>
                                        <p:cTn id="101" dur="500"/>
                                        <p:tgtEl>
                                          <p:spTgt spid="20"/>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19">
                                            <p:txEl>
                                              <p:pRg st="0" end="0"/>
                                            </p:txEl>
                                          </p:spTgt>
                                        </p:tgtEl>
                                        <p:attrNameLst>
                                          <p:attrName>style.visibility</p:attrName>
                                        </p:attrNameLst>
                                      </p:cBhvr>
                                      <p:to>
                                        <p:strVal val="visible"/>
                                      </p:to>
                                    </p:set>
                                    <p:animEffect transition="in" filter="dissolve">
                                      <p:cBhvr>
                                        <p:cTn id="105" dur="500"/>
                                        <p:tgtEl>
                                          <p:spTgt spid="19">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15"/>
                                        </p:tgtEl>
                                        <p:attrNameLst>
                                          <p:attrName>style.visibility</p:attrName>
                                        </p:attrNameLst>
                                      </p:cBhvr>
                                      <p:to>
                                        <p:strVal val="visible"/>
                                      </p:to>
                                    </p:set>
                                    <p:animEffect transition="in" filter="dissolve">
                                      <p:cBhvr>
                                        <p:cTn id="109" dur="500"/>
                                        <p:tgtEl>
                                          <p:spTgt spid="15"/>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23"/>
                                        </p:tgtEl>
                                        <p:attrNameLst>
                                          <p:attrName>style.visibility</p:attrName>
                                        </p:attrNameLst>
                                      </p:cBhvr>
                                      <p:to>
                                        <p:strVal val="visible"/>
                                      </p:to>
                                    </p:set>
                                    <p:animEffect transition="in" filter="wipe(right)">
                                      <p:cBhvr>
                                        <p:cTn id="113" dur="500"/>
                                        <p:tgtEl>
                                          <p:spTgt spid="23"/>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16"/>
                                        </p:tgtEl>
                                        <p:attrNameLst>
                                          <p:attrName>style.visibility</p:attrName>
                                        </p:attrNameLst>
                                      </p:cBhvr>
                                      <p:to>
                                        <p:strVal val="visible"/>
                                      </p:to>
                                    </p:set>
                                    <p:animEffect transition="in" filter="dissolve">
                                      <p:cBhvr>
                                        <p:cTn id="117" dur="500"/>
                                        <p:tgtEl>
                                          <p:spTgt spid="16"/>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17"/>
                                        </p:tgtEl>
                                        <p:attrNameLst>
                                          <p:attrName>style.visibility</p:attrName>
                                        </p:attrNameLst>
                                      </p:cBhvr>
                                      <p:to>
                                        <p:strVal val="visible"/>
                                      </p:to>
                                    </p:set>
                                    <p:animEffect transition="in" filter="dissolve">
                                      <p:cBhvr>
                                        <p:cTn id="121" dur="500"/>
                                        <p:tgtEl>
                                          <p:spTgt spid="17"/>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9"/>
                                        </p:tgtEl>
                                        <p:attrNameLst>
                                          <p:attrName>style.visibility</p:attrName>
                                        </p:attrNameLst>
                                      </p:cBhvr>
                                      <p:to>
                                        <p:strVal val="visible"/>
                                      </p:to>
                                    </p:set>
                                    <p:animEffect transition="in" filter="wipe(left)">
                                      <p:cBhvr>
                                        <p:cTn id="125" dur="500"/>
                                        <p:tgtEl>
                                          <p:spTgt spid="9"/>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4">
                                            <p:txEl>
                                              <p:pRg st="0" end="0"/>
                                            </p:txEl>
                                          </p:spTgt>
                                        </p:tgtEl>
                                        <p:attrNameLst>
                                          <p:attrName>style.visibility</p:attrName>
                                        </p:attrNameLst>
                                      </p:cBhvr>
                                      <p:to>
                                        <p:strVal val="visible"/>
                                      </p:to>
                                    </p:set>
                                    <p:animEffect transition="in" filter="dissolve">
                                      <p:cBhvr>
                                        <p:cTn id="129" dur="500"/>
                                        <p:tgtEl>
                                          <p:spTgt spid="4">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7"/>
                                        </p:tgtEl>
                                        <p:attrNameLst>
                                          <p:attrName>style.visibility</p:attrName>
                                        </p:attrNameLst>
                                      </p:cBhvr>
                                      <p:to>
                                        <p:strVal val="visible"/>
                                      </p:to>
                                    </p:set>
                                    <p:animEffect transition="in" filter="dissolve">
                                      <p:cBhvr>
                                        <p:cTn id="133" dur="500"/>
                                        <p:tgtEl>
                                          <p:spTgt spid="7"/>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26"/>
                                        </p:tgtEl>
                                        <p:attrNameLst>
                                          <p:attrName>style.visibility</p:attrName>
                                        </p:attrNameLst>
                                      </p:cBhvr>
                                      <p:to>
                                        <p:strVal val="visible"/>
                                      </p:to>
                                    </p:set>
                                    <p:animEffect transition="in" filter="wipe(up)">
                                      <p:cBhvr>
                                        <p:cTn id="137" dur="1000"/>
                                        <p:tgtEl>
                                          <p:spTgt spid="26"/>
                                        </p:tgtEl>
                                      </p:cBhvr>
                                    </p:animEffect>
                                  </p:childTnLst>
                                </p:cTn>
                              </p:par>
                              <p:par>
                                <p:cTn id="138" presetID="22" presetClass="entr" presetSubtype="1" fill="hold" nodeType="withEffect">
                                  <p:stCondLst>
                                    <p:cond delay="0"/>
                                  </p:stCondLst>
                                  <p:childTnLst>
                                    <p:set>
                                      <p:cBhvr>
                                        <p:cTn id="139" dur="1" fill="hold">
                                          <p:stCondLst>
                                            <p:cond delay="0"/>
                                          </p:stCondLst>
                                        </p:cTn>
                                        <p:tgtEl>
                                          <p:spTgt spid="36"/>
                                        </p:tgtEl>
                                        <p:attrNameLst>
                                          <p:attrName>style.visibility</p:attrName>
                                        </p:attrNameLst>
                                      </p:cBhvr>
                                      <p:to>
                                        <p:strVal val="visible"/>
                                      </p:to>
                                    </p:set>
                                    <p:animEffect transition="in" filter="wipe(up)">
                                      <p:cBhvr>
                                        <p:cTn id="140" dur="500"/>
                                        <p:tgtEl>
                                          <p:spTgt spid="36"/>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3"/>
                                        </p:tgtEl>
                                        <p:attrNameLst>
                                          <p:attrName>style.visibility</p:attrName>
                                        </p:attrNameLst>
                                      </p:cBhvr>
                                      <p:to>
                                        <p:strVal val="visible"/>
                                      </p:to>
                                    </p:set>
                                    <p:animEffect transition="in" filter="dissolve">
                                      <p:cBhvr>
                                        <p:cTn id="144" dur="500"/>
                                        <p:tgtEl>
                                          <p:spTgt spid="33"/>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0"/>
                                        </p:tgtEl>
                                        <p:attrNameLst>
                                          <p:attrName>style.visibility</p:attrName>
                                        </p:attrNameLst>
                                      </p:cBhvr>
                                      <p:to>
                                        <p:strVal val="visible"/>
                                      </p:to>
                                    </p:set>
                                    <p:animEffect transition="in" filter="wipe(left)">
                                      <p:cBhvr>
                                        <p:cTn id="149" dur="500"/>
                                        <p:tgtEl>
                                          <p:spTgt spid="30"/>
                                        </p:tgtEl>
                                      </p:cBhvr>
                                    </p:animEffect>
                                  </p:childTnLst>
                                </p:cTn>
                              </p:par>
                              <p:par>
                                <p:cTn id="150" presetID="22" presetClass="entr" presetSubtype="1" fill="hold" nodeType="with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500"/>
                                        <p:tgtEl>
                                          <p:spTgt spid="40"/>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14">
                                            <p:txEl>
                                              <p:pRg st="0" end="0"/>
                                            </p:txEl>
                                          </p:spTgt>
                                        </p:tgtEl>
                                        <p:attrNameLst>
                                          <p:attrName>style.visibility</p:attrName>
                                        </p:attrNameLst>
                                      </p:cBhvr>
                                      <p:to>
                                        <p:strVal val="visible"/>
                                      </p:to>
                                    </p:set>
                                    <p:animEffect transition="in" filter="dissolve">
                                      <p:cBhvr>
                                        <p:cTn id="156" dur="500"/>
                                        <p:tgtEl>
                                          <p:spTgt spid="14">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8"/>
                                        </p:tgtEl>
                                        <p:attrNameLst>
                                          <p:attrName>style.visibility</p:attrName>
                                        </p:attrNameLst>
                                      </p:cBhvr>
                                      <p:to>
                                        <p:strVal val="visible"/>
                                      </p:to>
                                    </p:set>
                                    <p:animEffect transition="in" filter="dissolve">
                                      <p:cBhvr>
                                        <p:cTn id="159" dur="500"/>
                                        <p:tgtEl>
                                          <p:spTgt spid="8"/>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1" fill="hold" nodeType="clickEffect">
                                  <p:stCondLst>
                                    <p:cond delay="0"/>
                                  </p:stCondLst>
                                  <p:childTnLst>
                                    <p:set>
                                      <p:cBhvr>
                                        <p:cTn id="163" dur="1" fill="hold">
                                          <p:stCondLst>
                                            <p:cond delay="0"/>
                                          </p:stCondLst>
                                        </p:cTn>
                                        <p:tgtEl>
                                          <p:spTgt spid="41"/>
                                        </p:tgtEl>
                                        <p:attrNameLst>
                                          <p:attrName>style.visibility</p:attrName>
                                        </p:attrNameLst>
                                      </p:cBhvr>
                                      <p:to>
                                        <p:strVal val="visible"/>
                                      </p:to>
                                    </p:set>
                                    <p:animEffect transition="in" filter="wipe(up)">
                                      <p:cBhvr>
                                        <p:cTn id="16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7" grpId="0"/>
      <p:bldP spid="8" grpId="0"/>
      <p:bldP spid="15" grpId="0"/>
      <p:bldP spid="16" grpId="0"/>
      <p:bldP spid="17"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Title 6">
            <a:extLst>
              <a:ext uri="{FF2B5EF4-FFF2-40B4-BE49-F238E27FC236}">
                <a16:creationId xmlns:a16="http://schemas.microsoft.com/office/drawing/2014/main" id="{32B401A9-B3AC-294B-9024-DF66AAF48A83}"/>
              </a:ext>
            </a:extLst>
          </p:cNvPr>
          <p:cNvSpPr>
            <a:spLocks noGrp="1" noChangeArrowheads="1"/>
          </p:cNvSpPr>
          <p:nvPr>
            <p:ph type="title"/>
          </p:nvPr>
        </p:nvSpPr>
        <p:spPr/>
        <p:txBody>
          <a:bodyPr/>
          <a:lstStyle/>
          <a:p>
            <a:r>
              <a:rPr lang="en-US" altLang="en-US" dirty="0">
                <a:ea typeface="ＭＳ Ｐゴシック" panose="020B0600070205080204" pitchFamily="34" charset="-128"/>
              </a:rPr>
              <a:t>Summary: reliable data transfer (so far)</a:t>
            </a:r>
          </a:p>
        </p:txBody>
      </p:sp>
      <p:sp>
        <p:nvSpPr>
          <p:cNvPr id="135170" name="Slide Number Placeholder 5">
            <a:extLst>
              <a:ext uri="{FF2B5EF4-FFF2-40B4-BE49-F238E27FC236}">
                <a16:creationId xmlns:a16="http://schemas.microsoft.com/office/drawing/2014/main" id="{4FEB593B-BDF1-1748-AF24-F9F8DFD7F4D7}"/>
              </a:ext>
            </a:extLst>
          </p:cNvPr>
          <p:cNvSpPr>
            <a:spLocks noGrp="1"/>
          </p:cNvSpPr>
          <p:nvPr>
            <p:ph type="sldNum" sz="quarter" idx="11"/>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fld id="{D9CCAEF4-981F-F148-B29C-57F326742B02}" type="slidenum">
              <a:rPr lang="en-US" altLang="en-US" smtClean="0"/>
              <a:pPr>
                <a:lnSpc>
                  <a:spcPct val="100000"/>
                </a:lnSpc>
                <a:spcBef>
                  <a:spcPct val="0"/>
                </a:spcBef>
                <a:buClrTx/>
                <a:buSzTx/>
                <a:buFontTx/>
                <a:buNone/>
                <a:defRPr/>
              </a:pPr>
              <a:t>78</a:t>
            </a:fld>
            <a:endParaRPr lang="en-US" altLang="en-US" sz="1200">
              <a:latin typeface="Tahoma" panose="020B0604030504040204" pitchFamily="34" charset="0"/>
            </a:endParaRPr>
          </a:p>
        </p:txBody>
      </p:sp>
      <p:graphicFrame>
        <p:nvGraphicFramePr>
          <p:cNvPr id="9" name="Table 8">
            <a:extLst>
              <a:ext uri="{FF2B5EF4-FFF2-40B4-BE49-F238E27FC236}">
                <a16:creationId xmlns:a16="http://schemas.microsoft.com/office/drawing/2014/main" id="{C83EF8D0-4FC5-E840-8E94-B9C443C380CF}"/>
              </a:ext>
            </a:extLst>
          </p:cNvPr>
          <p:cNvGraphicFramePr>
            <a:graphicFrameLocks noGrp="1"/>
          </p:cNvGraphicFramePr>
          <p:nvPr>
            <p:extLst>
              <p:ext uri="{D42A27DB-BD31-4B8C-83A1-F6EECF244321}">
                <p14:modId xmlns:p14="http://schemas.microsoft.com/office/powerpoint/2010/main" val="1533173475"/>
              </p:ext>
            </p:extLst>
          </p:nvPr>
        </p:nvGraphicFramePr>
        <p:xfrm>
          <a:off x="1243468" y="1206498"/>
          <a:ext cx="9051925" cy="5651502"/>
        </p:xfrm>
        <a:graphic>
          <a:graphicData uri="http://schemas.openxmlformats.org/drawingml/2006/table">
            <a:tbl>
              <a:tblPr/>
              <a:tblGrid>
                <a:gridCol w="1516062">
                  <a:extLst>
                    <a:ext uri="{9D8B030D-6E8A-4147-A177-3AD203B41FA5}">
                      <a16:colId xmlns:a16="http://schemas.microsoft.com/office/drawing/2014/main" val="20000"/>
                    </a:ext>
                  </a:extLst>
                </a:gridCol>
                <a:gridCol w="2309813">
                  <a:extLst>
                    <a:ext uri="{9D8B030D-6E8A-4147-A177-3AD203B41FA5}">
                      <a16:colId xmlns:a16="http://schemas.microsoft.com/office/drawing/2014/main" val="20001"/>
                    </a:ext>
                  </a:extLst>
                </a:gridCol>
                <a:gridCol w="5226050">
                  <a:extLst>
                    <a:ext uri="{9D8B030D-6E8A-4147-A177-3AD203B41FA5}">
                      <a16:colId xmlns:a16="http://schemas.microsoft.com/office/drawing/2014/main" val="20002"/>
                    </a:ext>
                  </a:extLst>
                </a:gridCol>
              </a:tblGrid>
              <a:tr h="687381">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Version</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Channel</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Mechanism</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56832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rdt1.0</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Reliable channel</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nothing</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37161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rdt2.0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 loss)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649282">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rdt2.1</a:t>
                      </a:r>
                    </a:p>
                  </a:txBody>
                  <a:tcPr marL="91447" marR="91447" marT="45727" marB="45727"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7" marB="45727"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(4)</a:t>
                      </a:r>
                      <a:r>
                        <a:rPr kumimoji="0" lang="en-US" altLang="en-US" sz="2800" b="0" i="0" u="sng" strike="noStrike" cap="none" normalizeH="0" baseline="0" dirty="0" err="1">
                          <a:ln>
                            <a:noFill/>
                          </a:ln>
                          <a:solidFill>
                            <a:schemeClr val="tx1"/>
                          </a:solidFill>
                          <a:effectLst/>
                          <a:latin typeface="Calibri" charset="0"/>
                          <a:ea typeface="ＭＳ Ｐゴシック" charset="-128"/>
                        </a:rPr>
                        <a:t>seq</a:t>
                      </a:r>
                      <a:r>
                        <a:rPr kumimoji="0" lang="en-US" altLang="en-US" sz="2800" b="0" i="0" u="sng" strike="noStrike" cap="none" normalizeH="0" baseline="0" dirty="0">
                          <a:ln>
                            <a:noFill/>
                          </a:ln>
                          <a:solidFill>
                            <a:schemeClr val="tx1"/>
                          </a:solidFill>
                          <a:effectLst/>
                          <a:latin typeface="Calibri" charset="0"/>
                          <a:ea typeface="ＭＳ Ｐゴシック" charset="-128"/>
                        </a:rPr>
                        <a:t>#  (</a:t>
                      </a:r>
                      <a:r>
                        <a:rPr kumimoji="0" lang="en-US" altLang="en-US" sz="2800" b="0" i="0" u="sng" strike="noStrike" cap="none" normalizeH="0" baseline="0" dirty="0">
                          <a:ln>
                            <a:noFill/>
                          </a:ln>
                          <a:solidFill>
                            <a:srgbClr val="FF0000"/>
                          </a:solidFill>
                          <a:effectLst/>
                          <a:latin typeface="Calibri" charset="0"/>
                          <a:ea typeface="ＭＳ Ｐゴシック" charset="-128"/>
                        </a:rPr>
                        <a:t>1 bit</a:t>
                      </a:r>
                      <a:r>
                        <a:rPr kumimoji="0" lang="en-US" altLang="en-US" sz="2800" b="0" i="0" u="sng" strike="noStrike" cap="none" normalizeH="0" baseline="0" dirty="0">
                          <a:ln>
                            <a:noFill/>
                          </a:ln>
                          <a:solidFill>
                            <a:schemeClr val="tx1"/>
                          </a:solidFill>
                          <a:effectLst/>
                          <a:latin typeface="Calibri" charset="0"/>
                          <a:ea typeface="ＭＳ Ｐゴシック" charset="-128"/>
                        </a:rPr>
                        <a:t>) for each </a:t>
                      </a:r>
                      <a:r>
                        <a:rPr kumimoji="0" lang="en-US" altLang="en-US" sz="2800" b="0" i="0" u="sng" strike="noStrike" cap="none" normalizeH="0" baseline="0" dirty="0" err="1">
                          <a:ln>
                            <a:noFill/>
                          </a:ln>
                          <a:solidFill>
                            <a:schemeClr val="tx1"/>
                          </a:solidFill>
                          <a:effectLst/>
                          <a:latin typeface="Calibri" charset="0"/>
                          <a:ea typeface="ＭＳ Ｐゴシック" charset="-128"/>
                        </a:rPr>
                        <a:t>pkt</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37161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rdt2.2</a:t>
                      </a: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A variant to rdt2.1 (no NAK)</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200" b="0" i="0" u="none" strike="noStrike" cap="none" normalizeH="0" baseline="0" dirty="0">
                          <a:ln>
                            <a:noFill/>
                          </a:ln>
                          <a:solidFill>
                            <a:srgbClr val="FF0000"/>
                          </a:solidFill>
                          <a:effectLst/>
                          <a:latin typeface="Calibri" charset="0"/>
                          <a:ea typeface="ＭＳ Ｐゴシック" charset="-128"/>
                        </a:rPr>
                        <a:t>Unexpected ACK = NAK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FF0000"/>
                          </a:solidFill>
                          <a:effectLst/>
                          <a:latin typeface="Calibri" charset="0"/>
                          <a:ea typeface="ＭＳ Ｐゴシック" charset="-128"/>
                        </a:rPr>
                        <a:t>ACK0 = ACK for pkt0, NAK for pkt1</a:t>
                      </a:r>
                    </a:p>
                  </a:txBody>
                  <a:tcPr marL="91447" marR="91447" marT="45727" marB="45727"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003291">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Rdt3.0</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Bit errors + </a:t>
                      </a:r>
                      <a:r>
                        <a:rPr kumimoji="0" lang="en-US" altLang="en-US" sz="2800" b="0" i="0" u="none" strike="noStrike" cap="none" normalizeH="0" baseline="0">
                          <a:ln>
                            <a:noFill/>
                          </a:ln>
                          <a:solidFill>
                            <a:srgbClr val="FF0000"/>
                          </a:solidFill>
                          <a:effectLst/>
                          <a:latin typeface="Calibri" charset="0"/>
                          <a:ea typeface="ＭＳ Ｐゴシック" charset="-128"/>
                        </a:rPr>
                        <a:t>loss</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FF0000"/>
                          </a:solidFill>
                          <a:effectLst/>
                          <a:latin typeface="Calibri" charset="0"/>
                          <a:ea typeface="ＭＳ Ｐゴシック" charset="-128"/>
                        </a:rPr>
                        <a:t>(5) </a:t>
                      </a:r>
                      <a:r>
                        <a:rPr kumimoji="0" lang="en-US" altLang="en-US" sz="2800" b="0" i="0" u="sng" strike="noStrike" cap="none" normalizeH="0" baseline="0" dirty="0">
                          <a:ln>
                            <a:noFill/>
                          </a:ln>
                          <a:solidFill>
                            <a:srgbClr val="FF0000"/>
                          </a:solidFill>
                          <a:effectLst/>
                          <a:latin typeface="Calibri" charset="0"/>
                          <a:ea typeface="ＭＳ Ｐゴシック" charset="-128"/>
                        </a:rPr>
                        <a:t>retransmission upon timeout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No NAK, only ACK</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 name="Slide Number Placeholder 2">
            <a:extLst>
              <a:ext uri="{FF2B5EF4-FFF2-40B4-BE49-F238E27FC236}">
                <a16:creationId xmlns:a16="http://schemas.microsoft.com/office/drawing/2014/main" id="{17B4432A-28AA-39FD-765B-DFDABC1C45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02363" y="1523857"/>
            <a:ext cx="523091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network 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logical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logical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87844" y="4463368"/>
            <a:ext cx="5059089"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266655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7"/>
                                        </p:tgtEl>
                                        <p:attrNameLst>
                                          <p:attrName>style.visibility</p:attrName>
                                        </p:attrNameLst>
                                      </p:cBhvr>
                                      <p:to>
                                        <p:strVal val="visible"/>
                                      </p:to>
                                    </p:set>
                                    <p:animEffect transition="in" filter="dissolve">
                                      <p:cBhvr>
                                        <p:cTn id="11"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7542B8F9-8E24-4B4D-B9E4-87F6BCF5EE69}"/>
                  </a:ext>
                </a:extLst>
              </p:cNvPr>
              <p:cNvSpPr>
                <a:spLocks noGrp="1"/>
              </p:cNvSpPr>
              <p:nvPr>
                <p:ph idx="1"/>
              </p:nvPr>
            </p:nvSpPr>
            <p:spPr/>
            <p:txBody>
              <a:bodyPr/>
              <a:lstStyle/>
              <a:p>
                <a:r>
                  <a:rPr lang="en-US" dirty="0"/>
                  <a:t>Error detection</a:t>
                </a:r>
              </a:p>
              <a:p>
                <a:pPr lvl="1"/>
                <a:r>
                  <a:rPr lang="en-US" dirty="0"/>
                  <a:t>via algorithms such as Internet checksum (in UDP), CRC (later in Chapter 6)</a:t>
                </a:r>
              </a:p>
              <a:p>
                <a:r>
                  <a:rPr lang="en-US" dirty="0"/>
                  <a:t>Receiver feedback via (ACK + sequence #)</a:t>
                </a:r>
              </a:p>
              <a:p>
                <a:pPr lvl="1"/>
                <a:r>
                  <a:rPr lang="en-US" dirty="0"/>
                  <a:t>Duplicate ACK = negative acknowledgment</a:t>
                </a:r>
              </a:p>
              <a:p>
                <a:r>
                  <a:rPr lang="en-US" dirty="0"/>
                  <a:t>Timer &amp; sequence # for each transmitted packet</a:t>
                </a:r>
              </a:p>
              <a:p>
                <a:pPr lvl="1"/>
                <a:r>
                  <a:rPr lang="en-US" dirty="0"/>
                  <a:t>Number of seq. #: </a:t>
                </a:r>
                <a14:m>
                  <m:oMath xmlns:m="http://schemas.openxmlformats.org/officeDocument/2006/math">
                    <m:r>
                      <a:rPr lang="en-US" i="1" smtClean="0">
                        <a:latin typeface="Cambria Math" panose="02040503050406030204" pitchFamily="18" charset="0"/>
                        <a:ea typeface="Cambria Math" panose="02040503050406030204" pitchFamily="18" charset="0"/>
                      </a:rPr>
                      <m:t>≥</m:t>
                    </m:r>
                  </m:oMath>
                </a14:m>
                <a:r>
                  <a:rPr lang="en-US" dirty="0"/>
                  <a:t> 2 for stop &amp; wait protocol</a:t>
                </a:r>
              </a:p>
              <a:p>
                <a:pPr lvl="1"/>
                <a:r>
                  <a:rPr lang="en-US" dirty="0">
                    <a:ea typeface="Cambria Math" panose="02040503050406030204" pitchFamily="18" charset="0"/>
                  </a:rPr>
                  <a:t>Timeout not too small, not too big (</a:t>
                </a:r>
                <a14:m>
                  <m:oMath xmlns:m="http://schemas.openxmlformats.org/officeDocument/2006/math">
                    <m:r>
                      <a:rPr lang="en-US"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𝑅𝑇𝑇</m:t>
                    </m:r>
                  </m:oMath>
                </a14:m>
                <a:r>
                  <a:rPr lang="en-US" dirty="0"/>
                  <a:t>)</a:t>
                </a:r>
              </a:p>
              <a:p>
                <a:r>
                  <a:rPr lang="en-US" dirty="0"/>
                  <a:t>Retransmission upon timeout or duplicate ACK (i.e., negative ACK)</a:t>
                </a:r>
              </a:p>
              <a:p>
                <a:pPr marL="463550" lvl="1" indent="0">
                  <a:buNone/>
                </a:pPr>
                <a:endParaRPr lang="en-US" dirty="0"/>
              </a:p>
            </p:txBody>
          </p:sp>
        </mc:Choice>
        <mc:Fallback xmlns="">
          <p:sp>
            <p:nvSpPr>
              <p:cNvPr id="3" name="Content Placeholder 2">
                <a:extLst>
                  <a:ext uri="{FF2B5EF4-FFF2-40B4-BE49-F238E27FC236}">
                    <a16:creationId xmlns:a16="http://schemas.microsoft.com/office/drawing/2014/main" id="{7542B8F9-8E24-4B4D-B9E4-87F6BCF5EE69}"/>
                  </a:ext>
                </a:extLst>
              </p:cNvPr>
              <p:cNvSpPr>
                <a:spLocks noGrp="1" noRot="1" noChangeAspect="1" noMove="1" noResize="1" noEditPoints="1" noAdjustHandles="1" noChangeArrowheads="1" noChangeShapeType="1" noTextEdit="1"/>
              </p:cNvSpPr>
              <p:nvPr>
                <p:ph idx="1"/>
              </p:nvPr>
            </p:nvSpPr>
            <p:spPr>
              <a:blipFill>
                <a:blip r:embed="rId2"/>
                <a:stretch>
                  <a:fillRect t="-2326"/>
                </a:stretch>
              </a:blipFill>
            </p:spPr>
            <p:txBody>
              <a:bodyPr/>
              <a:lstStyle/>
              <a:p>
                <a:r>
                  <a:rPr lang="en-US">
                    <a:noFill/>
                  </a:rPr>
                  <a:t> </a:t>
                </a:r>
              </a:p>
            </p:txBody>
          </p:sp>
        </mc:Fallback>
      </mc:AlternateContent>
      <p:sp>
        <p:nvSpPr>
          <p:cNvPr id="2" name="Title 1">
            <a:extLst>
              <a:ext uri="{FF2B5EF4-FFF2-40B4-BE49-F238E27FC236}">
                <a16:creationId xmlns:a16="http://schemas.microsoft.com/office/drawing/2014/main" id="{FB797ADA-7AE8-0145-B91E-12C9898286B0}"/>
              </a:ext>
            </a:extLst>
          </p:cNvPr>
          <p:cNvSpPr>
            <a:spLocks noGrp="1"/>
          </p:cNvSpPr>
          <p:nvPr>
            <p:ph type="title"/>
          </p:nvPr>
        </p:nvSpPr>
        <p:spPr/>
        <p:txBody>
          <a:bodyPr>
            <a:noAutofit/>
          </a:bodyPr>
          <a:lstStyle/>
          <a:p>
            <a:r>
              <a:rPr lang="en-US" dirty="0"/>
              <a:t>Mechanisms for reliable data transfer</a:t>
            </a:r>
          </a:p>
        </p:txBody>
      </p:sp>
      <p:sp>
        <p:nvSpPr>
          <p:cNvPr id="5" name="Slide Number Placeholder 2">
            <a:extLst>
              <a:ext uri="{FF2B5EF4-FFF2-40B4-BE49-F238E27FC236}">
                <a16:creationId xmlns:a16="http://schemas.microsoft.com/office/drawing/2014/main" id="{2133A5F4-0943-E71A-0F38-0784617AD486}"/>
              </a:ext>
            </a:extLst>
          </p:cNvPr>
          <p:cNvSpPr>
            <a:spLocks noGrp="1"/>
          </p:cNvSpPr>
          <p:nvPr>
            <p:ph type="sldNum" sz="quarter" idx="4"/>
          </p:nvPr>
        </p:nvSpPr>
        <p:spPr/>
        <p:txBody>
          <a:bodyPr/>
          <a:lstStyle/>
          <a:p>
            <a:r>
              <a:rPr lang="en-US" dirty="0"/>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200632473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name="Picture" r:id="rId3" imgW="2578100" imgH="355600" progId="Word.Picture.8">
                  <p:embed/>
                </p:oleObj>
              </mc:Choice>
              <mc:Fallback>
                <p:oleObj name="Picture" r:id="rId3"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109" name="Rectangle 2">
            <a:extLst>
              <a:ext uri="{FF2B5EF4-FFF2-40B4-BE49-F238E27FC236}">
                <a16:creationId xmlns:a16="http://schemas.microsoft.com/office/drawing/2014/main" id="{EF283BA5-36D0-6645-BCD6-85612915E42F}"/>
              </a:ext>
            </a:extLst>
          </p:cNvPr>
          <p:cNvSpPr>
            <a:spLocks noGrp="1" noChangeArrowheads="1"/>
          </p:cNvSpPr>
          <p:nvPr>
            <p:ph type="title"/>
          </p:nvPr>
        </p:nvSpPr>
        <p:spPr>
          <a:extLst>
            <a:ext uri="{909E8E84-426E-40dd-AFC4-6F175D3DCCD1}"/>
            <a:ext uri="{91240B29-F687-4f45-9708-019B960494DF}"/>
            <a:ext uri="{AF507438-7753-43e0-B8FC-AC1667EBCBE1}"/>
          </a:extLst>
        </p:spPr>
        <p:txBody>
          <a:bodyPr/>
          <a:lstStyle/>
          <a:p>
            <a:pPr>
              <a:defRPr/>
            </a:pPr>
            <a:r>
              <a:rPr lang="en-US" dirty="0">
                <a:cs typeface="+mj-cs"/>
              </a:rPr>
              <a:t>Pipelined protocols: overview</a:t>
            </a:r>
          </a:p>
        </p:txBody>
      </p:sp>
      <p:sp>
        <p:nvSpPr>
          <p:cNvPr id="144387" name="Rectangle 3">
            <a:extLst>
              <a:ext uri="{FF2B5EF4-FFF2-40B4-BE49-F238E27FC236}">
                <a16:creationId xmlns:a16="http://schemas.microsoft.com/office/drawing/2014/main" id="{CDCBBD19-C05A-9C42-B5FB-B3C3145E9B51}"/>
              </a:ext>
            </a:extLst>
          </p:cNvPr>
          <p:cNvSpPr>
            <a:spLocks noGrp="1" noChangeArrowheads="1"/>
          </p:cNvSpPr>
          <p:nvPr>
            <p:ph sz="half" idx="4294967295"/>
          </p:nvPr>
        </p:nvSpPr>
        <p:spPr>
          <a:xfrm>
            <a:off x="1524000" y="1455739"/>
            <a:ext cx="4605338" cy="4848225"/>
          </a:xfrm>
        </p:spPr>
        <p:txBody>
          <a:bodyPr/>
          <a:lstStyle/>
          <a:p>
            <a:pPr>
              <a:lnSpc>
                <a:spcPct val="70000"/>
              </a:lnSpc>
              <a:buFont typeface="Wingdings" pitchFamily="2" charset="2"/>
              <a:buNone/>
            </a:pPr>
            <a:r>
              <a:rPr lang="en-US" altLang="en-US" u="sng" dirty="0">
                <a:solidFill>
                  <a:srgbClr val="CC0000"/>
                </a:solidFill>
                <a:latin typeface="Gill Sans MT" panose="020B0502020104020203" pitchFamily="34" charset="77"/>
                <a:ea typeface="ＭＳ Ｐゴシック" panose="020B0600070205080204" pitchFamily="34" charset="-128"/>
              </a:rPr>
              <a:t>Go-back-N:</a:t>
            </a:r>
          </a:p>
          <a:p>
            <a:pPr>
              <a:lnSpc>
                <a:spcPct val="75000"/>
              </a:lnSpc>
            </a:pPr>
            <a:r>
              <a:rPr lang="en-US" altLang="en-US" dirty="0">
                <a:latin typeface="Gill Sans MT" panose="020B0502020104020203" pitchFamily="34" charset="77"/>
                <a:ea typeface="ＭＳ Ｐゴシック" panose="020B0600070205080204" pitchFamily="34" charset="-128"/>
              </a:rPr>
              <a:t>sender can have up to N </a:t>
            </a:r>
            <a:r>
              <a:rPr lang="en-US" altLang="en-US" dirty="0" err="1">
                <a:latin typeface="Gill Sans MT" panose="020B0502020104020203" pitchFamily="34" charset="77"/>
                <a:ea typeface="ＭＳ Ｐゴシック" panose="020B0600070205080204" pitchFamily="34" charset="-128"/>
              </a:rPr>
              <a:t>unacked</a:t>
            </a:r>
            <a:r>
              <a:rPr lang="en-US" altLang="en-US" dirty="0">
                <a:latin typeface="Gill Sans MT" panose="020B0502020104020203" pitchFamily="34" charset="77"/>
                <a:ea typeface="ＭＳ Ｐゴシック" panose="020B0600070205080204" pitchFamily="34" charset="-128"/>
              </a:rPr>
              <a:t> packets in pipeline</a:t>
            </a:r>
          </a:p>
          <a:p>
            <a:pPr>
              <a:lnSpc>
                <a:spcPct val="75000"/>
              </a:lnSpc>
            </a:pPr>
            <a:r>
              <a:rPr lang="en-US" altLang="en-US" dirty="0">
                <a:latin typeface="Gill Sans MT" panose="020B0502020104020203" pitchFamily="34" charset="77"/>
                <a:ea typeface="ＭＳ Ｐゴシック" panose="020B0600070205080204" pitchFamily="34" charset="-128"/>
              </a:rPr>
              <a:t>receiver only sends </a:t>
            </a:r>
            <a:r>
              <a:rPr lang="en-US" altLang="en-US" b="1" i="1" u="sng" dirty="0">
                <a:solidFill>
                  <a:srgbClr val="CC0000"/>
                </a:solidFill>
                <a:latin typeface="Gill Sans MT" panose="020B0502020104020203" pitchFamily="34" charset="77"/>
                <a:ea typeface="ＭＳ Ｐゴシック" panose="020B0600070205080204" pitchFamily="34" charset="-128"/>
              </a:rPr>
              <a:t>cumulative ack</a:t>
            </a:r>
          </a:p>
          <a:p>
            <a:pPr lvl="1"/>
            <a:r>
              <a:rPr lang="en-US" altLang="en-US" dirty="0" err="1">
                <a:latin typeface="Gill Sans MT" panose="020B0502020104020203" pitchFamily="34" charset="77"/>
                <a:ea typeface="ＭＳ Ｐゴシック" panose="020B0600070205080204" pitchFamily="34" charset="-128"/>
              </a:rPr>
              <a:t>doesn</a:t>
            </a:r>
            <a:r>
              <a:rPr lang="ja-JP" altLang="en-US">
                <a:latin typeface="Gill Sans MT" panose="020B0502020104020203" pitchFamily="34" charset="77"/>
                <a:ea typeface="ＭＳ Ｐゴシック" panose="020B0600070205080204" pitchFamily="34" charset="-128"/>
              </a:rPr>
              <a:t>’</a:t>
            </a:r>
            <a:r>
              <a:rPr lang="en-US" altLang="ja-JP" dirty="0">
                <a:latin typeface="Gill Sans MT" panose="020B0502020104020203" pitchFamily="34" charset="77"/>
                <a:ea typeface="ＭＳ Ｐゴシック" panose="020B0600070205080204" pitchFamily="34" charset="-128"/>
              </a:rPr>
              <a:t>t ack packet if there</a:t>
            </a:r>
            <a:r>
              <a:rPr lang="ja-JP" altLang="en-US">
                <a:latin typeface="Gill Sans MT" panose="020B0502020104020203" pitchFamily="34" charset="77"/>
                <a:ea typeface="ＭＳ Ｐゴシック" panose="020B0600070205080204" pitchFamily="34" charset="-128"/>
              </a:rPr>
              <a:t>’</a:t>
            </a:r>
            <a:r>
              <a:rPr lang="en-US" altLang="ja-JP" dirty="0">
                <a:latin typeface="Gill Sans MT" panose="020B0502020104020203" pitchFamily="34" charset="77"/>
                <a:ea typeface="ＭＳ Ｐゴシック" panose="020B0600070205080204" pitchFamily="34" charset="-128"/>
              </a:rPr>
              <a:t>s a gap</a:t>
            </a:r>
          </a:p>
          <a:p>
            <a:pPr>
              <a:lnSpc>
                <a:spcPct val="75000"/>
              </a:lnSpc>
            </a:pPr>
            <a:r>
              <a:rPr lang="en-US" altLang="en-US" dirty="0">
                <a:latin typeface="Gill Sans MT" panose="020B0502020104020203" pitchFamily="34" charset="77"/>
                <a:ea typeface="ＭＳ Ｐゴシック" panose="020B0600070205080204" pitchFamily="34" charset="-128"/>
              </a:rPr>
              <a:t>sender has timer for oldest </a:t>
            </a:r>
            <a:r>
              <a:rPr lang="en-US" altLang="en-US" dirty="0" err="1">
                <a:latin typeface="Gill Sans MT" panose="020B0502020104020203" pitchFamily="34" charset="77"/>
                <a:ea typeface="ＭＳ Ｐゴシック" panose="020B0600070205080204" pitchFamily="34" charset="-128"/>
              </a:rPr>
              <a:t>unacked</a:t>
            </a:r>
            <a:r>
              <a:rPr lang="en-US" altLang="en-US" dirty="0">
                <a:latin typeface="Gill Sans MT" panose="020B0502020104020203" pitchFamily="34" charset="77"/>
                <a:ea typeface="ＭＳ Ｐゴシック" panose="020B0600070205080204" pitchFamily="34" charset="-128"/>
              </a:rPr>
              <a:t> packet</a:t>
            </a:r>
          </a:p>
          <a:p>
            <a:pPr lvl="1"/>
            <a:r>
              <a:rPr lang="en-US" altLang="en-US" dirty="0">
                <a:latin typeface="Gill Sans MT" panose="020B0502020104020203" pitchFamily="34" charset="77"/>
                <a:ea typeface="ＭＳ Ｐゴシック" panose="020B0600070205080204" pitchFamily="34" charset="-128"/>
              </a:rPr>
              <a:t>when timer expires, retransmit </a:t>
            </a:r>
            <a:r>
              <a:rPr lang="en-US" altLang="en-US" i="1" dirty="0">
                <a:latin typeface="Gill Sans MT" panose="020B0502020104020203" pitchFamily="34" charset="77"/>
                <a:ea typeface="ＭＳ Ｐゴシック" panose="020B0600070205080204" pitchFamily="34" charset="-128"/>
              </a:rPr>
              <a:t>all</a:t>
            </a:r>
            <a:r>
              <a:rPr lang="en-US" altLang="en-US" dirty="0">
                <a:latin typeface="Gill Sans MT" panose="020B0502020104020203" pitchFamily="34" charset="77"/>
                <a:ea typeface="ＭＳ Ｐゴシック" panose="020B0600070205080204" pitchFamily="34" charset="-128"/>
              </a:rPr>
              <a:t> </a:t>
            </a:r>
            <a:r>
              <a:rPr lang="en-US" altLang="en-US" dirty="0" err="1">
                <a:latin typeface="Gill Sans MT" panose="020B0502020104020203" pitchFamily="34" charset="77"/>
                <a:ea typeface="ＭＳ Ｐゴシック" panose="020B0600070205080204" pitchFamily="34" charset="-128"/>
              </a:rPr>
              <a:t>unacked</a:t>
            </a:r>
            <a:r>
              <a:rPr lang="en-US" altLang="en-US" dirty="0">
                <a:latin typeface="Gill Sans MT" panose="020B0502020104020203" pitchFamily="34" charset="77"/>
                <a:ea typeface="ＭＳ Ｐゴシック" panose="020B0600070205080204" pitchFamily="34" charset="-128"/>
              </a:rPr>
              <a:t> packets</a:t>
            </a:r>
          </a:p>
        </p:txBody>
      </p:sp>
      <p:sp>
        <p:nvSpPr>
          <p:cNvPr id="144388" name="Rectangle 4">
            <a:extLst>
              <a:ext uri="{FF2B5EF4-FFF2-40B4-BE49-F238E27FC236}">
                <a16:creationId xmlns:a16="http://schemas.microsoft.com/office/drawing/2014/main" id="{829AD0A4-B83B-D54D-BE45-01D5D6B580E1}"/>
              </a:ext>
            </a:extLst>
          </p:cNvPr>
          <p:cNvSpPr>
            <a:spLocks noGrp="1" noChangeArrowheads="1"/>
          </p:cNvSpPr>
          <p:nvPr>
            <p:ph sz="half" idx="4294967295"/>
          </p:nvPr>
        </p:nvSpPr>
        <p:spPr>
          <a:xfrm>
            <a:off x="6129338" y="1455738"/>
            <a:ext cx="4538662" cy="4648200"/>
          </a:xfrm>
        </p:spPr>
        <p:txBody>
          <a:bodyPr>
            <a:normAutofit lnSpcReduction="10000"/>
          </a:bodyPr>
          <a:lstStyle/>
          <a:p>
            <a:pPr>
              <a:lnSpc>
                <a:spcPct val="70000"/>
              </a:lnSpc>
              <a:buFont typeface="Wingdings" pitchFamily="2" charset="2"/>
              <a:buNone/>
            </a:pPr>
            <a:r>
              <a:rPr lang="en-US" altLang="en-US" u="sng">
                <a:solidFill>
                  <a:srgbClr val="CC0000"/>
                </a:solidFill>
                <a:latin typeface="Gill Sans MT" panose="020B0502020104020203" pitchFamily="34" charset="77"/>
                <a:ea typeface="ＭＳ Ｐゴシック" panose="020B0600070205080204" pitchFamily="34" charset="-128"/>
              </a:rPr>
              <a:t>Selective Repeat:</a:t>
            </a:r>
          </a:p>
          <a:p>
            <a:pPr>
              <a:lnSpc>
                <a:spcPct val="75000"/>
              </a:lnSpc>
            </a:pPr>
            <a:r>
              <a:rPr lang="en-US" altLang="en-US">
                <a:latin typeface="Gill Sans MT" panose="020B0502020104020203" pitchFamily="34" charset="77"/>
                <a:ea typeface="ＭＳ Ｐゴシック" panose="020B0600070205080204" pitchFamily="34" charset="-128"/>
              </a:rPr>
              <a:t>sender can have up to N unack</a:t>
            </a:r>
            <a:r>
              <a:rPr lang="ja-JP" altLang="en-US">
                <a:latin typeface="Gill Sans MT" panose="020B0502020104020203" pitchFamily="34" charset="77"/>
                <a:ea typeface="ＭＳ Ｐゴシック" panose="020B0600070205080204" pitchFamily="34" charset="-128"/>
              </a:rPr>
              <a:t>’</a:t>
            </a:r>
            <a:r>
              <a:rPr lang="en-US" altLang="ja-JP">
                <a:latin typeface="Gill Sans MT" panose="020B0502020104020203" pitchFamily="34" charset="77"/>
                <a:ea typeface="ＭＳ Ｐゴシック" panose="020B0600070205080204" pitchFamily="34" charset="-128"/>
              </a:rPr>
              <a:t>ed packets in pipeline</a:t>
            </a:r>
          </a:p>
          <a:p>
            <a:pPr>
              <a:lnSpc>
                <a:spcPct val="75000"/>
              </a:lnSpc>
            </a:pPr>
            <a:r>
              <a:rPr lang="en-US" altLang="en-US">
                <a:latin typeface="Gill Sans MT" panose="020B0502020104020203" pitchFamily="34" charset="77"/>
                <a:ea typeface="ＭＳ Ｐゴシック" panose="020B0600070205080204" pitchFamily="34" charset="-128"/>
              </a:rPr>
              <a:t>rcvr sends </a:t>
            </a:r>
            <a:r>
              <a:rPr lang="en-US" altLang="en-US" i="1">
                <a:solidFill>
                  <a:srgbClr val="CC0000"/>
                </a:solidFill>
                <a:latin typeface="Gill Sans MT" panose="020B0502020104020203" pitchFamily="34" charset="77"/>
                <a:ea typeface="ＭＳ Ｐゴシック" panose="020B0600070205080204" pitchFamily="34" charset="-128"/>
              </a:rPr>
              <a:t>individual ack</a:t>
            </a:r>
            <a:r>
              <a:rPr lang="en-US" altLang="en-US">
                <a:latin typeface="Gill Sans MT" panose="020B0502020104020203" pitchFamily="34" charset="77"/>
                <a:ea typeface="ＭＳ Ｐゴシック" panose="020B0600070205080204" pitchFamily="34" charset="-128"/>
              </a:rPr>
              <a:t> for each packet</a:t>
            </a:r>
          </a:p>
          <a:p>
            <a:pPr>
              <a:lnSpc>
                <a:spcPct val="70000"/>
              </a:lnSpc>
            </a:pPr>
            <a:endParaRPr lang="en-US" altLang="en-US">
              <a:latin typeface="Gill Sans MT" panose="020B0502020104020203" pitchFamily="34" charset="77"/>
              <a:ea typeface="ＭＳ Ｐゴシック" panose="020B0600070205080204" pitchFamily="34" charset="-128"/>
            </a:endParaRPr>
          </a:p>
          <a:p>
            <a:pPr>
              <a:lnSpc>
                <a:spcPct val="70000"/>
              </a:lnSpc>
              <a:buFont typeface="Wingdings" pitchFamily="2" charset="2"/>
              <a:buNone/>
            </a:pPr>
            <a:endParaRPr lang="en-US" altLang="en-US">
              <a:latin typeface="Gill Sans MT" panose="020B0502020104020203" pitchFamily="34" charset="77"/>
              <a:ea typeface="ＭＳ Ｐゴシック" panose="020B0600070205080204" pitchFamily="34" charset="-128"/>
            </a:endParaRPr>
          </a:p>
          <a:p>
            <a:pPr>
              <a:lnSpc>
                <a:spcPct val="75000"/>
              </a:lnSpc>
              <a:spcBef>
                <a:spcPct val="0"/>
              </a:spcBef>
            </a:pPr>
            <a:r>
              <a:rPr lang="en-US" altLang="en-US">
                <a:latin typeface="Gill Sans MT" panose="020B0502020104020203" pitchFamily="34" charset="77"/>
                <a:ea typeface="ＭＳ Ｐゴシック" panose="020B0600070205080204" pitchFamily="34" charset="-128"/>
              </a:rPr>
              <a:t>sender maintains timer for each unacked packet</a:t>
            </a:r>
          </a:p>
          <a:p>
            <a:pPr lvl="1">
              <a:lnSpc>
                <a:spcPct val="80000"/>
              </a:lnSpc>
            </a:pPr>
            <a:r>
              <a:rPr lang="en-US" altLang="en-US">
                <a:latin typeface="Gill Sans MT" panose="020B0502020104020203" pitchFamily="34" charset="77"/>
                <a:ea typeface="ＭＳ Ｐゴシック" panose="020B0600070205080204" pitchFamily="34" charset="-128"/>
              </a:rPr>
              <a:t>when timer expires, retransmit only that unacked packet</a:t>
            </a:r>
          </a:p>
          <a:p>
            <a:pPr>
              <a:lnSpc>
                <a:spcPct val="70000"/>
              </a:lnSpc>
            </a:pPr>
            <a:endParaRPr lang="en-US" altLang="en-US">
              <a:latin typeface="Gill Sans MT" panose="020B0502020104020203" pitchFamily="34" charset="77"/>
              <a:ea typeface="ＭＳ Ｐゴシック" panose="020B0600070205080204" pitchFamily="34" charset="-128"/>
            </a:endParaRPr>
          </a:p>
        </p:txBody>
      </p:sp>
      <p:sp>
        <p:nvSpPr>
          <p:cNvPr id="2" name="Slide Number Placeholder 2">
            <a:extLst>
              <a:ext uri="{FF2B5EF4-FFF2-40B4-BE49-F238E27FC236}">
                <a16:creationId xmlns:a16="http://schemas.microsoft.com/office/drawing/2014/main" id="{FD29CCD3-D5A9-9A6F-CC36-4112CB30299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a:extLst>
              <a:ext uri="{FF2B5EF4-FFF2-40B4-BE49-F238E27FC236}">
                <a16:creationId xmlns:a16="http://schemas.microsoft.com/office/drawing/2014/main" id="{8651B6AB-9892-EE46-8ED8-9A2012D715C5}"/>
              </a:ext>
            </a:extLst>
          </p:cNvPr>
          <p:cNvSpPr>
            <a:spLocks noGrp="1" noChangeArrowheads="1"/>
          </p:cNvSpPr>
          <p:nvPr>
            <p:ph type="title"/>
          </p:nvPr>
        </p:nvSpPr>
        <p:spPr>
          <a:xfrm>
            <a:off x="838200" y="295065"/>
            <a:ext cx="10515600" cy="894622"/>
          </a:xfrm>
        </p:spPr>
        <p:txBody>
          <a:bodyPr>
            <a:normAutofit/>
          </a:bodyPr>
          <a:lstStyle/>
          <a:p>
            <a:r>
              <a:rPr lang="en-US" altLang="en-US" sz="4800" dirty="0">
                <a:ea typeface="ＭＳ Ｐゴシック" panose="020B0600070205080204" pitchFamily="34" charset="-128"/>
              </a:rPr>
              <a:t>Go-Back-N in action: No loss</a:t>
            </a:r>
          </a:p>
        </p:txBody>
      </p:sp>
      <p:sp>
        <p:nvSpPr>
          <p:cNvPr id="150531" name="Text Box 4">
            <a:extLst>
              <a:ext uri="{FF2B5EF4-FFF2-40B4-BE49-F238E27FC236}">
                <a16:creationId xmlns:a16="http://schemas.microsoft.com/office/drawing/2014/main" id="{DC88A7CF-5FAE-104A-83AA-DA75045CF212}"/>
              </a:ext>
            </a:extLst>
          </p:cNvPr>
          <p:cNvSpPr txBox="1">
            <a:spLocks noChangeArrowheads="1"/>
          </p:cNvSpPr>
          <p:nvPr/>
        </p:nvSpPr>
        <p:spPr bwMode="auto">
          <a:xfrm>
            <a:off x="4156075" y="1412876"/>
            <a:ext cx="1246188"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a:latin typeface="Tahoma" panose="020B0604030504040204" pitchFamily="34" charset="0"/>
              </a:rPr>
              <a:t>send  pkt0</a:t>
            </a:r>
          </a:p>
          <a:p>
            <a:pPr algn="r">
              <a:lnSpc>
                <a:spcPct val="100000"/>
              </a:lnSpc>
              <a:spcBef>
                <a:spcPct val="0"/>
              </a:spcBef>
              <a:buClrTx/>
              <a:buSzTx/>
              <a:buFontTx/>
              <a:buNone/>
            </a:pPr>
            <a:r>
              <a:rPr lang="en-US" altLang="en-US" sz="1800">
                <a:latin typeface="Tahoma" panose="020B0604030504040204" pitchFamily="34" charset="0"/>
              </a:rPr>
              <a:t>send  pkt1</a:t>
            </a:r>
          </a:p>
          <a:p>
            <a:pPr algn="r">
              <a:lnSpc>
                <a:spcPct val="100000"/>
              </a:lnSpc>
              <a:spcBef>
                <a:spcPct val="0"/>
              </a:spcBef>
              <a:buClrTx/>
              <a:buSzTx/>
              <a:buFontTx/>
              <a:buNone/>
            </a:pPr>
            <a:r>
              <a:rPr lang="en-US" altLang="en-US" sz="1800">
                <a:latin typeface="Tahoma" panose="020B0604030504040204" pitchFamily="34" charset="0"/>
              </a:rPr>
              <a:t>send  pkt2</a:t>
            </a:r>
          </a:p>
          <a:p>
            <a:pPr algn="r">
              <a:lnSpc>
                <a:spcPct val="100000"/>
              </a:lnSpc>
              <a:spcBef>
                <a:spcPct val="0"/>
              </a:spcBef>
              <a:buClrTx/>
              <a:buSzTx/>
              <a:buFontTx/>
              <a:buNone/>
            </a:pPr>
            <a:r>
              <a:rPr lang="en-US" altLang="en-US" sz="1800">
                <a:latin typeface="Tahoma" panose="020B0604030504040204" pitchFamily="34" charset="0"/>
              </a:rPr>
              <a:t>send  pkt3</a:t>
            </a:r>
          </a:p>
          <a:p>
            <a:pPr algn="r">
              <a:lnSpc>
                <a:spcPct val="100000"/>
              </a:lnSpc>
              <a:spcBef>
                <a:spcPct val="0"/>
              </a:spcBef>
              <a:buClrTx/>
              <a:buSzTx/>
              <a:buFontTx/>
              <a:buNone/>
            </a:pPr>
            <a:r>
              <a:rPr lang="en-US" altLang="en-US" sz="1800">
                <a:latin typeface="Tahoma" panose="020B0604030504040204" pitchFamily="34" charset="0"/>
              </a:rPr>
              <a:t>(wait)</a:t>
            </a:r>
          </a:p>
        </p:txBody>
      </p:sp>
      <p:sp>
        <p:nvSpPr>
          <p:cNvPr id="150532" name="Text Box 5">
            <a:extLst>
              <a:ext uri="{FF2B5EF4-FFF2-40B4-BE49-F238E27FC236}">
                <a16:creationId xmlns:a16="http://schemas.microsoft.com/office/drawing/2014/main" id="{CFD96B85-7212-9141-9DD6-EA023233FEAA}"/>
              </a:ext>
            </a:extLst>
          </p:cNvPr>
          <p:cNvSpPr txBox="1">
            <a:spLocks noChangeArrowheads="1"/>
          </p:cNvSpPr>
          <p:nvPr/>
        </p:nvSpPr>
        <p:spPr bwMode="auto">
          <a:xfrm>
            <a:off x="4476751" y="104140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50533" name="Text Box 6">
            <a:extLst>
              <a:ext uri="{FF2B5EF4-FFF2-40B4-BE49-F238E27FC236}">
                <a16:creationId xmlns:a16="http://schemas.microsoft.com/office/drawing/2014/main" id="{41A9CBD7-0D37-C541-BC6D-BC1463DFB240}"/>
              </a:ext>
            </a:extLst>
          </p:cNvPr>
          <p:cNvSpPr txBox="1">
            <a:spLocks noChangeArrowheads="1"/>
          </p:cNvSpPr>
          <p:nvPr/>
        </p:nvSpPr>
        <p:spPr bwMode="auto">
          <a:xfrm>
            <a:off x="7507288" y="1060451"/>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150534" name="Line 14">
            <a:extLst>
              <a:ext uri="{FF2B5EF4-FFF2-40B4-BE49-F238E27FC236}">
                <a16:creationId xmlns:a16="http://schemas.microsoft.com/office/drawing/2014/main" id="{11AD69ED-D80C-2F4D-8FC5-DAEB331BAFBD}"/>
              </a:ext>
            </a:extLst>
          </p:cNvPr>
          <p:cNvSpPr>
            <a:spLocks noChangeShapeType="1"/>
          </p:cNvSpPr>
          <p:nvPr/>
        </p:nvSpPr>
        <p:spPr bwMode="auto">
          <a:xfrm>
            <a:off x="7581901" y="1658938"/>
            <a:ext cx="11113" cy="45386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0536" name="Text Box 22">
            <a:extLst>
              <a:ext uri="{FF2B5EF4-FFF2-40B4-BE49-F238E27FC236}">
                <a16:creationId xmlns:a16="http://schemas.microsoft.com/office/drawing/2014/main" id="{6D7D62C5-3D27-B740-B3F4-8E458FEE5D9F}"/>
              </a:ext>
            </a:extLst>
          </p:cNvPr>
          <p:cNvSpPr txBox="1">
            <a:spLocks noChangeArrowheads="1"/>
          </p:cNvSpPr>
          <p:nvPr/>
        </p:nvSpPr>
        <p:spPr bwMode="auto">
          <a:xfrm>
            <a:off x="3051174" y="2986087"/>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ack0, send pkt4</a:t>
            </a:r>
          </a:p>
        </p:txBody>
      </p:sp>
      <p:pic>
        <p:nvPicPr>
          <p:cNvPr id="150537" name="Picture 34" descr="alarm_clock_ringing">
            <a:extLst>
              <a:ext uri="{FF2B5EF4-FFF2-40B4-BE49-F238E27FC236}">
                <a16:creationId xmlns:a16="http://schemas.microsoft.com/office/drawing/2014/main" id="{91F556D6-306A-2D4D-933B-36DFF578D7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7101" y="4164013"/>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8" name="Text Box 35">
            <a:extLst>
              <a:ext uri="{FF2B5EF4-FFF2-40B4-BE49-F238E27FC236}">
                <a16:creationId xmlns:a16="http://schemas.microsoft.com/office/drawing/2014/main" id="{2A1E7275-6C82-9340-A80F-5255D4532895}"/>
              </a:ext>
            </a:extLst>
          </p:cNvPr>
          <p:cNvSpPr txBox="1">
            <a:spLocks noChangeArrowheads="1"/>
          </p:cNvSpPr>
          <p:nvPr/>
        </p:nvSpPr>
        <p:spPr bwMode="auto">
          <a:xfrm>
            <a:off x="3893796" y="4379913"/>
            <a:ext cx="147989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pkt0 timeout</a:t>
            </a:r>
          </a:p>
        </p:txBody>
      </p:sp>
      <p:sp>
        <p:nvSpPr>
          <p:cNvPr id="150540" name="Line 7">
            <a:extLst>
              <a:ext uri="{FF2B5EF4-FFF2-40B4-BE49-F238E27FC236}">
                <a16:creationId xmlns:a16="http://schemas.microsoft.com/office/drawing/2014/main" id="{47BA33F6-9EE6-944C-A220-10D3305A73C8}"/>
              </a:ext>
            </a:extLst>
          </p:cNvPr>
          <p:cNvSpPr>
            <a:spLocks noChangeShapeType="1"/>
          </p:cNvSpPr>
          <p:nvPr/>
        </p:nvSpPr>
        <p:spPr bwMode="auto">
          <a:xfrm>
            <a:off x="5446713" y="1606551"/>
            <a:ext cx="2101850"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1" name="Line 11">
            <a:extLst>
              <a:ext uri="{FF2B5EF4-FFF2-40B4-BE49-F238E27FC236}">
                <a16:creationId xmlns:a16="http://schemas.microsoft.com/office/drawing/2014/main" id="{717D94B8-5FFC-AE44-AFD3-EA3E9E04C1FF}"/>
              </a:ext>
            </a:extLst>
          </p:cNvPr>
          <p:cNvSpPr>
            <a:spLocks noChangeShapeType="1"/>
          </p:cNvSpPr>
          <p:nvPr/>
        </p:nvSpPr>
        <p:spPr bwMode="auto">
          <a:xfrm>
            <a:off x="5445126" y="1881188"/>
            <a:ext cx="2100263"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2" name="Line 12">
            <a:extLst>
              <a:ext uri="{FF2B5EF4-FFF2-40B4-BE49-F238E27FC236}">
                <a16:creationId xmlns:a16="http://schemas.microsoft.com/office/drawing/2014/main" id="{A1F95D28-9A96-8847-AE70-DE94428DF3EC}"/>
              </a:ext>
            </a:extLst>
          </p:cNvPr>
          <p:cNvSpPr>
            <a:spLocks noChangeShapeType="1"/>
          </p:cNvSpPr>
          <p:nvPr/>
        </p:nvSpPr>
        <p:spPr bwMode="auto">
          <a:xfrm>
            <a:off x="5461000" y="2144714"/>
            <a:ext cx="2105025" cy="51593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3" name="Line 13">
            <a:extLst>
              <a:ext uri="{FF2B5EF4-FFF2-40B4-BE49-F238E27FC236}">
                <a16:creationId xmlns:a16="http://schemas.microsoft.com/office/drawing/2014/main" id="{101475CC-5E43-504A-9A89-CA2176EEFA7C}"/>
              </a:ext>
            </a:extLst>
          </p:cNvPr>
          <p:cNvSpPr>
            <a:spLocks noChangeShapeType="1"/>
          </p:cNvSpPr>
          <p:nvPr/>
        </p:nvSpPr>
        <p:spPr bwMode="auto">
          <a:xfrm>
            <a:off x="5467351" y="2430463"/>
            <a:ext cx="2100263"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4" name="Line 17">
            <a:extLst>
              <a:ext uri="{FF2B5EF4-FFF2-40B4-BE49-F238E27FC236}">
                <a16:creationId xmlns:a16="http://schemas.microsoft.com/office/drawing/2014/main" id="{78B82232-7114-7048-963F-8DBB8F03B021}"/>
              </a:ext>
            </a:extLst>
          </p:cNvPr>
          <p:cNvSpPr>
            <a:spLocks noChangeShapeType="1"/>
          </p:cNvSpPr>
          <p:nvPr/>
        </p:nvSpPr>
        <p:spPr bwMode="auto">
          <a:xfrm flipH="1">
            <a:off x="5453064" y="2130425"/>
            <a:ext cx="2014537" cy="1066800"/>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7" name="Line 21">
            <a:extLst>
              <a:ext uri="{FF2B5EF4-FFF2-40B4-BE49-F238E27FC236}">
                <a16:creationId xmlns:a16="http://schemas.microsoft.com/office/drawing/2014/main" id="{29736FFF-A22C-104E-A733-FF22E22CCE06}"/>
              </a:ext>
            </a:extLst>
          </p:cNvPr>
          <p:cNvSpPr>
            <a:spLocks noChangeShapeType="1"/>
          </p:cNvSpPr>
          <p:nvPr/>
        </p:nvSpPr>
        <p:spPr bwMode="auto">
          <a:xfrm flipH="1">
            <a:off x="5449889" y="2416175"/>
            <a:ext cx="2014537" cy="1100138"/>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8" name="Line 24">
            <a:extLst>
              <a:ext uri="{FF2B5EF4-FFF2-40B4-BE49-F238E27FC236}">
                <a16:creationId xmlns:a16="http://schemas.microsoft.com/office/drawing/2014/main" id="{E8205DB3-1A52-B344-9C97-FDDEDD5AE62C}"/>
              </a:ext>
            </a:extLst>
          </p:cNvPr>
          <p:cNvSpPr>
            <a:spLocks noChangeShapeType="1"/>
          </p:cNvSpPr>
          <p:nvPr/>
        </p:nvSpPr>
        <p:spPr bwMode="auto">
          <a:xfrm>
            <a:off x="5453063" y="3252788"/>
            <a:ext cx="2100262"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9" name="Line 25">
            <a:extLst>
              <a:ext uri="{FF2B5EF4-FFF2-40B4-BE49-F238E27FC236}">
                <a16:creationId xmlns:a16="http://schemas.microsoft.com/office/drawing/2014/main" id="{EAE39CC9-A430-1F47-9121-BC7DFE6516CB}"/>
              </a:ext>
            </a:extLst>
          </p:cNvPr>
          <p:cNvSpPr>
            <a:spLocks noChangeShapeType="1"/>
          </p:cNvSpPr>
          <p:nvPr/>
        </p:nvSpPr>
        <p:spPr bwMode="auto">
          <a:xfrm>
            <a:off x="5484813" y="3571876"/>
            <a:ext cx="2101850"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50" name="Line 26">
            <a:extLst>
              <a:ext uri="{FF2B5EF4-FFF2-40B4-BE49-F238E27FC236}">
                <a16:creationId xmlns:a16="http://schemas.microsoft.com/office/drawing/2014/main" id="{CCEE9FE7-6166-4746-AABC-9E5FCA23925B}"/>
              </a:ext>
            </a:extLst>
          </p:cNvPr>
          <p:cNvSpPr>
            <a:spLocks noChangeShapeType="1"/>
          </p:cNvSpPr>
          <p:nvPr/>
        </p:nvSpPr>
        <p:spPr bwMode="auto">
          <a:xfrm flipH="1">
            <a:off x="5481639" y="2946400"/>
            <a:ext cx="2014537" cy="1100138"/>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150551" name="Group 29">
            <a:extLst>
              <a:ext uri="{FF2B5EF4-FFF2-40B4-BE49-F238E27FC236}">
                <a16:creationId xmlns:a16="http://schemas.microsoft.com/office/drawing/2014/main" id="{595C767A-CEDE-DC47-A328-C5795B569D5D}"/>
              </a:ext>
            </a:extLst>
          </p:cNvPr>
          <p:cNvGrpSpPr>
            <a:grpSpLocks/>
          </p:cNvGrpSpPr>
          <p:nvPr/>
        </p:nvGrpSpPr>
        <p:grpSpPr bwMode="auto">
          <a:xfrm>
            <a:off x="5341939" y="1563680"/>
            <a:ext cx="96837" cy="2976570"/>
            <a:chOff x="3651" y="1878"/>
            <a:chExt cx="78" cy="963"/>
          </a:xfrm>
        </p:grpSpPr>
        <p:sp>
          <p:nvSpPr>
            <p:cNvPr id="150596" name="Line 30">
              <a:extLst>
                <a:ext uri="{FF2B5EF4-FFF2-40B4-BE49-F238E27FC236}">
                  <a16:creationId xmlns:a16="http://schemas.microsoft.com/office/drawing/2014/main" id="{DAD98294-E948-9D46-9CCC-F97633A3A809}"/>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0597" name="Line 31">
              <a:extLst>
                <a:ext uri="{FF2B5EF4-FFF2-40B4-BE49-F238E27FC236}">
                  <a16:creationId xmlns:a16="http://schemas.microsoft.com/office/drawing/2014/main" id="{17FE01F6-D9DB-3048-9FF7-3136F66AFD27}"/>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0598" name="Line 32">
              <a:extLst>
                <a:ext uri="{FF2B5EF4-FFF2-40B4-BE49-F238E27FC236}">
                  <a16:creationId xmlns:a16="http://schemas.microsoft.com/office/drawing/2014/main" id="{64959826-6FAA-0049-9432-1AE0D8BDEBC4}"/>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50554" name="Line 39">
            <a:extLst>
              <a:ext uri="{FF2B5EF4-FFF2-40B4-BE49-F238E27FC236}">
                <a16:creationId xmlns:a16="http://schemas.microsoft.com/office/drawing/2014/main" id="{ACE9F79A-0685-114D-A0AE-21120ECAC19E}"/>
              </a:ext>
            </a:extLst>
          </p:cNvPr>
          <p:cNvSpPr>
            <a:spLocks noChangeShapeType="1"/>
          </p:cNvSpPr>
          <p:nvPr/>
        </p:nvSpPr>
        <p:spPr bwMode="auto">
          <a:xfrm>
            <a:off x="5446713" y="4100506"/>
            <a:ext cx="2101850"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55" name="Line 40">
            <a:extLst>
              <a:ext uri="{FF2B5EF4-FFF2-40B4-BE49-F238E27FC236}">
                <a16:creationId xmlns:a16="http://schemas.microsoft.com/office/drawing/2014/main" id="{FBF57EA7-4D4F-3B42-88CC-A4E49FBDA877}"/>
              </a:ext>
            </a:extLst>
          </p:cNvPr>
          <p:cNvSpPr>
            <a:spLocks noChangeShapeType="1"/>
          </p:cNvSpPr>
          <p:nvPr/>
        </p:nvSpPr>
        <p:spPr bwMode="auto">
          <a:xfrm>
            <a:off x="5449888" y="3833812"/>
            <a:ext cx="2100262"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56" name="Text Box 41">
            <a:extLst>
              <a:ext uri="{FF2B5EF4-FFF2-40B4-BE49-F238E27FC236}">
                <a16:creationId xmlns:a16="http://schemas.microsoft.com/office/drawing/2014/main" id="{2CE7ED04-5D28-B948-A9A4-B7D6717AE7C6}"/>
              </a:ext>
            </a:extLst>
          </p:cNvPr>
          <p:cNvSpPr txBox="1">
            <a:spLocks noChangeArrowheads="1"/>
          </p:cNvSpPr>
          <p:nvPr/>
        </p:nvSpPr>
        <p:spPr bwMode="auto">
          <a:xfrm>
            <a:off x="7521576" y="3535368"/>
            <a:ext cx="25871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pkt4, send ack4</a:t>
            </a:r>
          </a:p>
        </p:txBody>
      </p:sp>
      <p:sp>
        <p:nvSpPr>
          <p:cNvPr id="150557" name="Text Box 42">
            <a:extLst>
              <a:ext uri="{FF2B5EF4-FFF2-40B4-BE49-F238E27FC236}">
                <a16:creationId xmlns:a16="http://schemas.microsoft.com/office/drawing/2014/main" id="{714DC535-1AE2-C747-9E23-6C362C6F914F}"/>
              </a:ext>
            </a:extLst>
          </p:cNvPr>
          <p:cNvSpPr txBox="1">
            <a:spLocks noChangeArrowheads="1"/>
          </p:cNvSpPr>
          <p:nvPr/>
        </p:nvSpPr>
        <p:spPr bwMode="auto">
          <a:xfrm>
            <a:off x="7540626" y="384174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pkt5, send ack5</a:t>
            </a:r>
          </a:p>
        </p:txBody>
      </p:sp>
      <p:grpSp>
        <p:nvGrpSpPr>
          <p:cNvPr id="150560" name="Group 65">
            <a:extLst>
              <a:ext uri="{FF2B5EF4-FFF2-40B4-BE49-F238E27FC236}">
                <a16:creationId xmlns:a16="http://schemas.microsoft.com/office/drawing/2014/main" id="{C270D664-ED38-B542-BFA2-82CC52A49D75}"/>
              </a:ext>
            </a:extLst>
          </p:cNvPr>
          <p:cNvGrpSpPr>
            <a:grpSpLocks/>
          </p:cNvGrpSpPr>
          <p:nvPr/>
        </p:nvGrpSpPr>
        <p:grpSpPr bwMode="auto">
          <a:xfrm>
            <a:off x="1706564" y="1450975"/>
            <a:ext cx="1512887" cy="304800"/>
            <a:chOff x="115" y="914"/>
            <a:chExt cx="953" cy="192"/>
          </a:xfrm>
        </p:grpSpPr>
        <p:sp>
          <p:nvSpPr>
            <p:cNvPr id="150594" name="Rectangle 60">
              <a:extLst>
                <a:ext uri="{FF2B5EF4-FFF2-40B4-BE49-F238E27FC236}">
                  <a16:creationId xmlns:a16="http://schemas.microsoft.com/office/drawing/2014/main" id="{D2B6C843-61C6-0949-B832-D8D266ACCC64}"/>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95" name="Text Box 46">
              <a:extLst>
                <a:ext uri="{FF2B5EF4-FFF2-40B4-BE49-F238E27FC236}">
                  <a16:creationId xmlns:a16="http://schemas.microsoft.com/office/drawing/2014/main" id="{5DA5901D-F2B6-244D-8E03-DC35867DB992}"/>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150561" name="Text Box 59">
            <a:extLst>
              <a:ext uri="{FF2B5EF4-FFF2-40B4-BE49-F238E27FC236}">
                <a16:creationId xmlns:a16="http://schemas.microsoft.com/office/drawing/2014/main" id="{F9F9CDFC-56D0-6249-95C2-F66B267E6E9F}"/>
              </a:ext>
            </a:extLst>
          </p:cNvPr>
          <p:cNvSpPr txBox="1">
            <a:spLocks noChangeArrowheads="1"/>
          </p:cNvSpPr>
          <p:nvPr/>
        </p:nvSpPr>
        <p:spPr bwMode="auto">
          <a:xfrm>
            <a:off x="1663700" y="1104900"/>
            <a:ext cx="2146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u="sng">
                <a:solidFill>
                  <a:srgbClr val="000099"/>
                </a:solidFill>
                <a:latin typeface="Tahoma" panose="020B0604030504040204" pitchFamily="34" charset="0"/>
              </a:rPr>
              <a:t>sender window (N=4)</a:t>
            </a:r>
          </a:p>
        </p:txBody>
      </p:sp>
      <p:grpSp>
        <p:nvGrpSpPr>
          <p:cNvPr id="150562" name="Group 67">
            <a:extLst>
              <a:ext uri="{FF2B5EF4-FFF2-40B4-BE49-F238E27FC236}">
                <a16:creationId xmlns:a16="http://schemas.microsoft.com/office/drawing/2014/main" id="{9C051140-A95D-8749-8E5B-702B5E2290DD}"/>
              </a:ext>
            </a:extLst>
          </p:cNvPr>
          <p:cNvGrpSpPr>
            <a:grpSpLocks/>
          </p:cNvGrpSpPr>
          <p:nvPr/>
        </p:nvGrpSpPr>
        <p:grpSpPr bwMode="auto">
          <a:xfrm>
            <a:off x="1703389" y="1736725"/>
            <a:ext cx="1512887" cy="304800"/>
            <a:chOff x="115" y="914"/>
            <a:chExt cx="953" cy="192"/>
          </a:xfrm>
        </p:grpSpPr>
        <p:sp>
          <p:nvSpPr>
            <p:cNvPr id="150592" name="Rectangle 68">
              <a:extLst>
                <a:ext uri="{FF2B5EF4-FFF2-40B4-BE49-F238E27FC236}">
                  <a16:creationId xmlns:a16="http://schemas.microsoft.com/office/drawing/2014/main" id="{37360BB0-B9CA-4344-A982-1A48D2F1F8BF}"/>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93" name="Text Box 69">
              <a:extLst>
                <a:ext uri="{FF2B5EF4-FFF2-40B4-BE49-F238E27FC236}">
                  <a16:creationId xmlns:a16="http://schemas.microsoft.com/office/drawing/2014/main" id="{1E7B8D41-8F8E-B544-AEA8-37B875B8813E}"/>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150563" name="Group 70">
            <a:extLst>
              <a:ext uri="{FF2B5EF4-FFF2-40B4-BE49-F238E27FC236}">
                <a16:creationId xmlns:a16="http://schemas.microsoft.com/office/drawing/2014/main" id="{663C3302-B0C2-F648-BCE8-29C1E0533A5E}"/>
              </a:ext>
            </a:extLst>
          </p:cNvPr>
          <p:cNvGrpSpPr>
            <a:grpSpLocks/>
          </p:cNvGrpSpPr>
          <p:nvPr/>
        </p:nvGrpSpPr>
        <p:grpSpPr bwMode="auto">
          <a:xfrm>
            <a:off x="1711325" y="2022475"/>
            <a:ext cx="1512888" cy="304800"/>
            <a:chOff x="115" y="914"/>
            <a:chExt cx="953" cy="192"/>
          </a:xfrm>
        </p:grpSpPr>
        <p:sp>
          <p:nvSpPr>
            <p:cNvPr id="150590" name="Rectangle 71">
              <a:extLst>
                <a:ext uri="{FF2B5EF4-FFF2-40B4-BE49-F238E27FC236}">
                  <a16:creationId xmlns:a16="http://schemas.microsoft.com/office/drawing/2014/main" id="{337C968D-ECDE-0848-B58F-63195BF4C3C0}"/>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91" name="Text Box 72">
              <a:extLst>
                <a:ext uri="{FF2B5EF4-FFF2-40B4-BE49-F238E27FC236}">
                  <a16:creationId xmlns:a16="http://schemas.microsoft.com/office/drawing/2014/main" id="{75CEAF3D-F720-7842-9ECC-B9D15C9512D0}"/>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150564" name="Group 73">
            <a:extLst>
              <a:ext uri="{FF2B5EF4-FFF2-40B4-BE49-F238E27FC236}">
                <a16:creationId xmlns:a16="http://schemas.microsoft.com/office/drawing/2014/main" id="{63549418-2275-924E-98D3-20A93A771210}"/>
              </a:ext>
            </a:extLst>
          </p:cNvPr>
          <p:cNvGrpSpPr>
            <a:grpSpLocks/>
          </p:cNvGrpSpPr>
          <p:nvPr/>
        </p:nvGrpSpPr>
        <p:grpSpPr bwMode="auto">
          <a:xfrm>
            <a:off x="1708150" y="2297113"/>
            <a:ext cx="1512888" cy="304800"/>
            <a:chOff x="115" y="914"/>
            <a:chExt cx="953" cy="192"/>
          </a:xfrm>
        </p:grpSpPr>
        <p:sp>
          <p:nvSpPr>
            <p:cNvPr id="150588" name="Rectangle 74">
              <a:extLst>
                <a:ext uri="{FF2B5EF4-FFF2-40B4-BE49-F238E27FC236}">
                  <a16:creationId xmlns:a16="http://schemas.microsoft.com/office/drawing/2014/main" id="{99BB66D1-ABF9-CB45-9A1F-69F63FA5DECE}"/>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89" name="Text Box 75">
              <a:extLst>
                <a:ext uri="{FF2B5EF4-FFF2-40B4-BE49-F238E27FC236}">
                  <a16:creationId xmlns:a16="http://schemas.microsoft.com/office/drawing/2014/main" id="{6D980CF5-5A0A-644B-8E68-CF7C1183F541}"/>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150565" name="Rectangle 79">
            <a:extLst>
              <a:ext uri="{FF2B5EF4-FFF2-40B4-BE49-F238E27FC236}">
                <a16:creationId xmlns:a16="http://schemas.microsoft.com/office/drawing/2014/main" id="{B1166B23-1891-5948-AA16-09BB20572304}"/>
              </a:ext>
            </a:extLst>
          </p:cNvPr>
          <p:cNvSpPr>
            <a:spLocks noChangeArrowheads="1"/>
          </p:cNvSpPr>
          <p:nvPr/>
        </p:nvSpPr>
        <p:spPr bwMode="auto">
          <a:xfrm>
            <a:off x="1919288" y="3101975"/>
            <a:ext cx="628650" cy="2286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66" name="Text Box 80">
            <a:extLst>
              <a:ext uri="{FF2B5EF4-FFF2-40B4-BE49-F238E27FC236}">
                <a16:creationId xmlns:a16="http://schemas.microsoft.com/office/drawing/2014/main" id="{B4C86C92-A792-654B-9D68-CDE55CAC00B1}"/>
              </a:ext>
            </a:extLst>
          </p:cNvPr>
          <p:cNvSpPr txBox="1">
            <a:spLocks noChangeArrowheads="1"/>
          </p:cNvSpPr>
          <p:nvPr/>
        </p:nvSpPr>
        <p:spPr bwMode="auto">
          <a:xfrm>
            <a:off x="1704975" y="3067050"/>
            <a:ext cx="15128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a:t>
            </a:r>
            <a:r>
              <a:rPr lang="en-US" altLang="en-US" sz="1400" dirty="0">
                <a:solidFill>
                  <a:schemeClr val="bg1"/>
                </a:solidFill>
                <a:latin typeface="Arial" panose="020B0604020202020204" pitchFamily="34" charset="0"/>
              </a:rPr>
              <a:t>1 2 3 4</a:t>
            </a:r>
            <a:r>
              <a:rPr lang="en-US" altLang="en-US" sz="1400" dirty="0">
                <a:latin typeface="Arial" panose="020B0604020202020204" pitchFamily="34" charset="0"/>
              </a:rPr>
              <a:t> 5 6 7 8 </a:t>
            </a:r>
          </a:p>
        </p:txBody>
      </p:sp>
      <p:grpSp>
        <p:nvGrpSpPr>
          <p:cNvPr id="150567" name="Group 84">
            <a:extLst>
              <a:ext uri="{FF2B5EF4-FFF2-40B4-BE49-F238E27FC236}">
                <a16:creationId xmlns:a16="http://schemas.microsoft.com/office/drawing/2014/main" id="{E7C2750A-C556-A74B-93C7-20C3BCB538CE}"/>
              </a:ext>
            </a:extLst>
          </p:cNvPr>
          <p:cNvGrpSpPr>
            <a:grpSpLocks/>
          </p:cNvGrpSpPr>
          <p:nvPr/>
        </p:nvGrpSpPr>
        <p:grpSpPr bwMode="auto">
          <a:xfrm>
            <a:off x="1670050" y="3341689"/>
            <a:ext cx="1576388" cy="307975"/>
            <a:chOff x="92" y="2105"/>
            <a:chExt cx="993" cy="194"/>
          </a:xfrm>
        </p:grpSpPr>
        <p:sp>
          <p:nvSpPr>
            <p:cNvPr id="150586" name="Rectangle 82">
              <a:extLst>
                <a:ext uri="{FF2B5EF4-FFF2-40B4-BE49-F238E27FC236}">
                  <a16:creationId xmlns:a16="http://schemas.microsoft.com/office/drawing/2014/main" id="{B55FEDA6-2A7D-1E44-AB61-E0DB02DD93E2}"/>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87" name="Text Box 83">
              <a:extLst>
                <a:ext uri="{FF2B5EF4-FFF2-40B4-BE49-F238E27FC236}">
                  <a16:creationId xmlns:a16="http://schemas.microsoft.com/office/drawing/2014/main" id="{D661590E-3CA8-784D-B099-4C2F6057A608}"/>
                </a:ext>
              </a:extLst>
            </p:cNvPr>
            <p:cNvSpPr txBox="1">
              <a:spLocks noChangeArrowheads="1"/>
            </p:cNvSpPr>
            <p:nvPr/>
          </p:nvSpPr>
          <p:spPr bwMode="auto">
            <a:xfrm>
              <a:off x="92" y="2105"/>
              <a:ext cx="99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0 1</a:t>
              </a:r>
              <a:r>
                <a:rPr lang="en-US" altLang="en-US" sz="1400" dirty="0">
                  <a:solidFill>
                    <a:schemeClr val="bg1"/>
                  </a:solidFill>
                  <a:latin typeface="Arial" panose="020B0604020202020204" pitchFamily="34" charset="0"/>
                </a:rPr>
                <a:t> 2 3 4 5</a:t>
              </a:r>
              <a:r>
                <a:rPr lang="en-US" altLang="en-US" sz="1400" dirty="0">
                  <a:latin typeface="Arial" panose="020B0604020202020204" pitchFamily="34" charset="0"/>
                </a:rPr>
                <a:t>  6 7 8 </a:t>
              </a:r>
            </a:p>
          </p:txBody>
        </p:sp>
      </p:grpSp>
      <p:grpSp>
        <p:nvGrpSpPr>
          <p:cNvPr id="150571" name="Group 94">
            <a:extLst>
              <a:ext uri="{FF2B5EF4-FFF2-40B4-BE49-F238E27FC236}">
                <a16:creationId xmlns:a16="http://schemas.microsoft.com/office/drawing/2014/main" id="{7350FC7D-BB4D-D94E-8A18-B3525A7922FF}"/>
              </a:ext>
            </a:extLst>
          </p:cNvPr>
          <p:cNvGrpSpPr>
            <a:grpSpLocks/>
          </p:cNvGrpSpPr>
          <p:nvPr/>
        </p:nvGrpSpPr>
        <p:grpSpPr bwMode="auto">
          <a:xfrm>
            <a:off x="1682758" y="3616328"/>
            <a:ext cx="1546229" cy="315913"/>
            <a:chOff x="25" y="2100"/>
            <a:chExt cx="974" cy="199"/>
          </a:xfrm>
        </p:grpSpPr>
        <p:sp>
          <p:nvSpPr>
            <p:cNvPr id="150578" name="Rectangle 95">
              <a:extLst>
                <a:ext uri="{FF2B5EF4-FFF2-40B4-BE49-F238E27FC236}">
                  <a16:creationId xmlns:a16="http://schemas.microsoft.com/office/drawing/2014/main" id="{1012B3A8-F21B-CF4A-B9CD-AFCF6C93C07C}"/>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79" name="Text Box 96">
              <a:extLst>
                <a:ext uri="{FF2B5EF4-FFF2-40B4-BE49-F238E27FC236}">
                  <a16:creationId xmlns:a16="http://schemas.microsoft.com/office/drawing/2014/main" id="{CCBEE39B-E7BB-5D48-917B-EA323889C348}"/>
                </a:ext>
              </a:extLst>
            </p:cNvPr>
            <p:cNvSpPr txBox="1">
              <a:spLocks noChangeArrowheads="1"/>
            </p:cNvSpPr>
            <p:nvPr/>
          </p:nvSpPr>
          <p:spPr bwMode="auto">
            <a:xfrm>
              <a:off x="25" y="2100"/>
              <a:ext cx="974"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0 1 2 </a:t>
              </a:r>
              <a:r>
                <a:rPr lang="en-US" altLang="en-US" sz="1400" dirty="0">
                  <a:solidFill>
                    <a:schemeClr val="bg1"/>
                  </a:solidFill>
                  <a:latin typeface="Arial" panose="020B0604020202020204" pitchFamily="34" charset="0"/>
                </a:rPr>
                <a:t>3 4 5</a:t>
              </a:r>
              <a:r>
                <a:rPr lang="en-US" altLang="en-US" sz="1400" dirty="0">
                  <a:latin typeface="Arial" panose="020B0604020202020204" pitchFamily="34" charset="0"/>
                </a:rPr>
                <a:t> </a:t>
              </a:r>
              <a:r>
                <a:rPr lang="en-US" altLang="en-US" sz="1400" dirty="0">
                  <a:solidFill>
                    <a:schemeClr val="bg1"/>
                  </a:solidFill>
                  <a:latin typeface="Arial" panose="020B0604020202020204" pitchFamily="34" charset="0"/>
                </a:rPr>
                <a:t>6  </a:t>
              </a:r>
              <a:r>
                <a:rPr lang="en-US" altLang="en-US" sz="1400" dirty="0">
                  <a:latin typeface="Arial" panose="020B0604020202020204" pitchFamily="34" charset="0"/>
                </a:rPr>
                <a:t>7 8 </a:t>
              </a:r>
            </a:p>
          </p:txBody>
        </p:sp>
      </p:grpSp>
      <p:sp>
        <p:nvSpPr>
          <p:cNvPr id="150572" name="Line 98">
            <a:extLst>
              <a:ext uri="{FF2B5EF4-FFF2-40B4-BE49-F238E27FC236}">
                <a16:creationId xmlns:a16="http://schemas.microsoft.com/office/drawing/2014/main" id="{69FFFD79-909F-7546-BC9C-FDD04C9D2666}"/>
              </a:ext>
            </a:extLst>
          </p:cNvPr>
          <p:cNvSpPr>
            <a:spLocks noChangeShapeType="1"/>
          </p:cNvSpPr>
          <p:nvPr/>
        </p:nvSpPr>
        <p:spPr bwMode="auto">
          <a:xfrm flipH="1">
            <a:off x="6515101" y="3757613"/>
            <a:ext cx="1033463" cy="563562"/>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73" name="Line 99">
            <a:extLst>
              <a:ext uri="{FF2B5EF4-FFF2-40B4-BE49-F238E27FC236}">
                <a16:creationId xmlns:a16="http://schemas.microsoft.com/office/drawing/2014/main" id="{915D4C0F-393A-554E-B7D9-E13CF7E7142A}"/>
              </a:ext>
            </a:extLst>
          </p:cNvPr>
          <p:cNvSpPr>
            <a:spLocks noChangeShapeType="1"/>
          </p:cNvSpPr>
          <p:nvPr/>
        </p:nvSpPr>
        <p:spPr bwMode="auto">
          <a:xfrm flipH="1">
            <a:off x="6521451" y="4067176"/>
            <a:ext cx="1033463" cy="563563"/>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75" name="Group 94">
            <a:extLst>
              <a:ext uri="{FF2B5EF4-FFF2-40B4-BE49-F238E27FC236}">
                <a16:creationId xmlns:a16="http://schemas.microsoft.com/office/drawing/2014/main" id="{D52435AC-A236-864D-829F-C27FF95B6741}"/>
              </a:ext>
            </a:extLst>
          </p:cNvPr>
          <p:cNvGrpSpPr>
            <a:grpSpLocks/>
          </p:cNvGrpSpPr>
          <p:nvPr/>
        </p:nvGrpSpPr>
        <p:grpSpPr bwMode="auto">
          <a:xfrm>
            <a:off x="1563692" y="3929071"/>
            <a:ext cx="1724029" cy="307976"/>
            <a:chOff x="-119" y="2120"/>
            <a:chExt cx="1086" cy="194"/>
          </a:xfrm>
        </p:grpSpPr>
        <p:sp>
          <p:nvSpPr>
            <p:cNvPr id="76" name="Rectangle 95">
              <a:extLst>
                <a:ext uri="{FF2B5EF4-FFF2-40B4-BE49-F238E27FC236}">
                  <a16:creationId xmlns:a16="http://schemas.microsoft.com/office/drawing/2014/main" id="{A3EC6862-0CFC-7F4D-9CCB-A7B16F95A5F6}"/>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77" name="Text Box 96">
              <a:extLst>
                <a:ext uri="{FF2B5EF4-FFF2-40B4-BE49-F238E27FC236}">
                  <a16:creationId xmlns:a16="http://schemas.microsoft.com/office/drawing/2014/main" id="{897B5E6B-0089-184A-9F0E-2055B17D1D42}"/>
                </a:ext>
              </a:extLst>
            </p:cNvPr>
            <p:cNvSpPr txBox="1">
              <a:spLocks noChangeArrowheads="1"/>
            </p:cNvSpPr>
            <p:nvPr/>
          </p:nvSpPr>
          <p:spPr bwMode="auto">
            <a:xfrm>
              <a:off x="-119" y="2120"/>
              <a:ext cx="10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0 1 2 3 </a:t>
              </a:r>
              <a:r>
                <a:rPr lang="en-US" altLang="en-US" sz="1400" dirty="0">
                  <a:solidFill>
                    <a:schemeClr val="bg1"/>
                  </a:solidFill>
                  <a:latin typeface="Arial" panose="020B0604020202020204" pitchFamily="34" charset="0"/>
                </a:rPr>
                <a:t>4 5</a:t>
              </a:r>
              <a:r>
                <a:rPr lang="en-US" altLang="en-US" sz="1400" dirty="0">
                  <a:latin typeface="Arial" panose="020B0604020202020204" pitchFamily="34" charset="0"/>
                </a:rPr>
                <a:t> </a:t>
              </a:r>
              <a:r>
                <a:rPr lang="en-US" altLang="en-US" sz="1400" dirty="0">
                  <a:solidFill>
                    <a:schemeClr val="bg1"/>
                  </a:solidFill>
                  <a:latin typeface="Arial" panose="020B0604020202020204" pitchFamily="34" charset="0"/>
                </a:rPr>
                <a:t>6 7  </a:t>
              </a:r>
              <a:r>
                <a:rPr lang="en-US" altLang="en-US" sz="1400" dirty="0">
                  <a:latin typeface="Arial" panose="020B0604020202020204" pitchFamily="34" charset="0"/>
                </a:rPr>
                <a:t>8 </a:t>
              </a:r>
            </a:p>
          </p:txBody>
        </p:sp>
      </p:grpSp>
      <p:sp>
        <p:nvSpPr>
          <p:cNvPr id="78" name="Text Box 42">
            <a:extLst>
              <a:ext uri="{FF2B5EF4-FFF2-40B4-BE49-F238E27FC236}">
                <a16:creationId xmlns:a16="http://schemas.microsoft.com/office/drawing/2014/main" id="{DD9F575E-BEBF-2842-A41C-78DA304FAC26}"/>
              </a:ext>
            </a:extLst>
          </p:cNvPr>
          <p:cNvSpPr txBox="1">
            <a:spLocks noChangeArrowheads="1"/>
          </p:cNvSpPr>
          <p:nvPr/>
        </p:nvSpPr>
        <p:spPr bwMode="auto">
          <a:xfrm>
            <a:off x="7550149" y="417988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pkt6, send ack6</a:t>
            </a:r>
          </a:p>
        </p:txBody>
      </p:sp>
      <p:sp>
        <p:nvSpPr>
          <p:cNvPr id="79" name="Text Box 42">
            <a:extLst>
              <a:ext uri="{FF2B5EF4-FFF2-40B4-BE49-F238E27FC236}">
                <a16:creationId xmlns:a16="http://schemas.microsoft.com/office/drawing/2014/main" id="{AF5DDC22-495B-6647-85A6-1EF5FC01F2DF}"/>
              </a:ext>
            </a:extLst>
          </p:cNvPr>
          <p:cNvSpPr txBox="1">
            <a:spLocks noChangeArrowheads="1"/>
          </p:cNvSpPr>
          <p:nvPr/>
        </p:nvSpPr>
        <p:spPr bwMode="auto">
          <a:xfrm>
            <a:off x="7564434" y="4479926"/>
            <a:ext cx="25724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pkt7, send ack7</a:t>
            </a:r>
          </a:p>
        </p:txBody>
      </p:sp>
      <p:grpSp>
        <p:nvGrpSpPr>
          <p:cNvPr id="80" name="Group 29">
            <a:extLst>
              <a:ext uri="{FF2B5EF4-FFF2-40B4-BE49-F238E27FC236}">
                <a16:creationId xmlns:a16="http://schemas.microsoft.com/office/drawing/2014/main" id="{C61395EE-E5C8-0A41-98C5-EB646074A2CA}"/>
              </a:ext>
            </a:extLst>
          </p:cNvPr>
          <p:cNvGrpSpPr>
            <a:grpSpLocks/>
          </p:cNvGrpSpPr>
          <p:nvPr/>
        </p:nvGrpSpPr>
        <p:grpSpPr bwMode="auto">
          <a:xfrm>
            <a:off x="5280020" y="3187700"/>
            <a:ext cx="295274" cy="1736725"/>
            <a:chOff x="3651" y="1878"/>
            <a:chExt cx="78" cy="963"/>
          </a:xfrm>
        </p:grpSpPr>
        <p:sp>
          <p:nvSpPr>
            <p:cNvPr id="81" name="Line 30">
              <a:extLst>
                <a:ext uri="{FF2B5EF4-FFF2-40B4-BE49-F238E27FC236}">
                  <a16:creationId xmlns:a16="http://schemas.microsoft.com/office/drawing/2014/main" id="{5C34D720-5B8D-4944-B7D8-9A02051F33FF}"/>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82" name="Line 31">
              <a:extLst>
                <a:ext uri="{FF2B5EF4-FFF2-40B4-BE49-F238E27FC236}">
                  <a16:creationId xmlns:a16="http://schemas.microsoft.com/office/drawing/2014/main" id="{9156DC27-85D5-FE4F-9C04-BE1CEEBF7A0B}"/>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83" name="Line 32">
              <a:extLst>
                <a:ext uri="{FF2B5EF4-FFF2-40B4-BE49-F238E27FC236}">
                  <a16:creationId xmlns:a16="http://schemas.microsoft.com/office/drawing/2014/main" id="{C64E35B3-4D5E-9F42-B5D8-E3774BBF9338}"/>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84" name="Picture 34" descr="alarm_clock_ringing">
            <a:extLst>
              <a:ext uri="{FF2B5EF4-FFF2-40B4-BE49-F238E27FC236}">
                <a16:creationId xmlns:a16="http://schemas.microsoft.com/office/drawing/2014/main" id="{217941AC-80BC-A34A-B280-09A0F00242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8051" y="4616451"/>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Text Box 35">
            <a:extLst>
              <a:ext uri="{FF2B5EF4-FFF2-40B4-BE49-F238E27FC236}">
                <a16:creationId xmlns:a16="http://schemas.microsoft.com/office/drawing/2014/main" id="{74037CFD-7C2F-4246-911B-6B4D81CDFAF9}"/>
              </a:ext>
            </a:extLst>
          </p:cNvPr>
          <p:cNvSpPr txBox="1">
            <a:spLocks noChangeArrowheads="1"/>
          </p:cNvSpPr>
          <p:nvPr/>
        </p:nvSpPr>
        <p:spPr bwMode="auto">
          <a:xfrm>
            <a:off x="3831882" y="4746626"/>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pkt1 timeout</a:t>
            </a:r>
          </a:p>
        </p:txBody>
      </p:sp>
      <p:pic>
        <p:nvPicPr>
          <p:cNvPr id="87" name="Picture 34" descr="alarm_clock_ringing">
            <a:extLst>
              <a:ext uri="{FF2B5EF4-FFF2-40B4-BE49-F238E27FC236}">
                <a16:creationId xmlns:a16="http://schemas.microsoft.com/office/drawing/2014/main" id="{A9076960-44DE-8746-BA61-765B78B66F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71863" y="5154617"/>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Text Box 35">
            <a:extLst>
              <a:ext uri="{FF2B5EF4-FFF2-40B4-BE49-F238E27FC236}">
                <a16:creationId xmlns:a16="http://schemas.microsoft.com/office/drawing/2014/main" id="{AF59F8A8-D40A-0542-846A-4CA9B8F9CC7C}"/>
              </a:ext>
            </a:extLst>
          </p:cNvPr>
          <p:cNvSpPr txBox="1">
            <a:spLocks noChangeArrowheads="1"/>
          </p:cNvSpPr>
          <p:nvPr/>
        </p:nvSpPr>
        <p:spPr bwMode="auto">
          <a:xfrm>
            <a:off x="3884270" y="5241928"/>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pkt2 timeout</a:t>
            </a:r>
          </a:p>
        </p:txBody>
      </p:sp>
      <p:grpSp>
        <p:nvGrpSpPr>
          <p:cNvPr id="89" name="Group 29">
            <a:extLst>
              <a:ext uri="{FF2B5EF4-FFF2-40B4-BE49-F238E27FC236}">
                <a16:creationId xmlns:a16="http://schemas.microsoft.com/office/drawing/2014/main" id="{AD62D0CE-B9AE-9043-A2A6-816C74DCFD73}"/>
              </a:ext>
            </a:extLst>
          </p:cNvPr>
          <p:cNvGrpSpPr>
            <a:grpSpLocks/>
          </p:cNvGrpSpPr>
          <p:nvPr/>
        </p:nvGrpSpPr>
        <p:grpSpPr bwMode="auto">
          <a:xfrm>
            <a:off x="5432420" y="3440115"/>
            <a:ext cx="208328" cy="1938334"/>
            <a:chOff x="3651" y="1878"/>
            <a:chExt cx="78" cy="963"/>
          </a:xfrm>
        </p:grpSpPr>
        <p:sp>
          <p:nvSpPr>
            <p:cNvPr id="90" name="Line 30">
              <a:extLst>
                <a:ext uri="{FF2B5EF4-FFF2-40B4-BE49-F238E27FC236}">
                  <a16:creationId xmlns:a16="http://schemas.microsoft.com/office/drawing/2014/main" id="{DD8DC58A-CF72-1648-ADDB-A3D76D49D2C4}"/>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1" name="Line 31">
              <a:extLst>
                <a:ext uri="{FF2B5EF4-FFF2-40B4-BE49-F238E27FC236}">
                  <a16:creationId xmlns:a16="http://schemas.microsoft.com/office/drawing/2014/main" id="{7CB931E9-D658-CB42-A32C-CE1ED1972B01}"/>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2" name="Line 32">
              <a:extLst>
                <a:ext uri="{FF2B5EF4-FFF2-40B4-BE49-F238E27FC236}">
                  <a16:creationId xmlns:a16="http://schemas.microsoft.com/office/drawing/2014/main" id="{B4DCEEA2-E348-B043-AE31-50A983926640}"/>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93" name="Picture 34" descr="alarm_clock_ringing">
            <a:extLst>
              <a:ext uri="{FF2B5EF4-FFF2-40B4-BE49-F238E27FC236}">
                <a16:creationId xmlns:a16="http://schemas.microsoft.com/office/drawing/2014/main" id="{1D2390C5-7562-934A-8A09-AE812BF7A8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8523" y="5707069"/>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Text Box 35">
            <a:extLst>
              <a:ext uri="{FF2B5EF4-FFF2-40B4-BE49-F238E27FC236}">
                <a16:creationId xmlns:a16="http://schemas.microsoft.com/office/drawing/2014/main" id="{2448DAE6-279B-FB4B-8465-2065D0CBC621}"/>
              </a:ext>
            </a:extLst>
          </p:cNvPr>
          <p:cNvSpPr txBox="1">
            <a:spLocks noChangeArrowheads="1"/>
          </p:cNvSpPr>
          <p:nvPr/>
        </p:nvSpPr>
        <p:spPr bwMode="auto">
          <a:xfrm>
            <a:off x="3922369" y="5780090"/>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pkt3 timeout</a:t>
            </a:r>
          </a:p>
        </p:txBody>
      </p:sp>
      <p:grpSp>
        <p:nvGrpSpPr>
          <p:cNvPr id="95" name="Group 29">
            <a:extLst>
              <a:ext uri="{FF2B5EF4-FFF2-40B4-BE49-F238E27FC236}">
                <a16:creationId xmlns:a16="http://schemas.microsoft.com/office/drawing/2014/main" id="{1E3E77D8-22A4-5749-8D42-589EC7604CDE}"/>
              </a:ext>
            </a:extLst>
          </p:cNvPr>
          <p:cNvGrpSpPr>
            <a:grpSpLocks/>
          </p:cNvGrpSpPr>
          <p:nvPr/>
        </p:nvGrpSpPr>
        <p:grpSpPr bwMode="auto">
          <a:xfrm>
            <a:off x="5456228" y="3757608"/>
            <a:ext cx="314106" cy="2214568"/>
            <a:chOff x="3651" y="1878"/>
            <a:chExt cx="78" cy="963"/>
          </a:xfrm>
        </p:grpSpPr>
        <p:sp>
          <p:nvSpPr>
            <p:cNvPr id="96" name="Line 30">
              <a:extLst>
                <a:ext uri="{FF2B5EF4-FFF2-40B4-BE49-F238E27FC236}">
                  <a16:creationId xmlns:a16="http://schemas.microsoft.com/office/drawing/2014/main" id="{D59C0DE7-BEDA-A14A-98F2-189132A033DE}"/>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7" name="Line 31">
              <a:extLst>
                <a:ext uri="{FF2B5EF4-FFF2-40B4-BE49-F238E27FC236}">
                  <a16:creationId xmlns:a16="http://schemas.microsoft.com/office/drawing/2014/main" id="{8032B6B6-C8D1-DB40-BF41-81487C4052BA}"/>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8" name="Line 32">
              <a:extLst>
                <a:ext uri="{FF2B5EF4-FFF2-40B4-BE49-F238E27FC236}">
                  <a16:creationId xmlns:a16="http://schemas.microsoft.com/office/drawing/2014/main" id="{98A807B0-490B-FA41-806F-AB003DB6C685}"/>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99" name="Line 26">
            <a:extLst>
              <a:ext uri="{FF2B5EF4-FFF2-40B4-BE49-F238E27FC236}">
                <a16:creationId xmlns:a16="http://schemas.microsoft.com/office/drawing/2014/main" id="{D83DC266-C4B6-1B49-A77C-37BC7047780B}"/>
              </a:ext>
            </a:extLst>
          </p:cNvPr>
          <p:cNvSpPr>
            <a:spLocks noChangeShapeType="1"/>
          </p:cNvSpPr>
          <p:nvPr/>
        </p:nvSpPr>
        <p:spPr bwMode="auto">
          <a:xfrm flipH="1">
            <a:off x="5505449" y="2627306"/>
            <a:ext cx="2014537" cy="1100138"/>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pic>
        <p:nvPicPr>
          <p:cNvPr id="100" name="Picture 34" descr="alarm_clock_ringing">
            <a:extLst>
              <a:ext uri="{FF2B5EF4-FFF2-40B4-BE49-F238E27FC236}">
                <a16:creationId xmlns:a16="http://schemas.microsoft.com/office/drawing/2014/main" id="{0F21270C-52D2-F34A-A0EA-1EDD5A687CE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3757" y="6159511"/>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Text Box 35">
            <a:extLst>
              <a:ext uri="{FF2B5EF4-FFF2-40B4-BE49-F238E27FC236}">
                <a16:creationId xmlns:a16="http://schemas.microsoft.com/office/drawing/2014/main" id="{DCBFB87D-196D-8946-A7D3-E4ED87999D01}"/>
              </a:ext>
            </a:extLst>
          </p:cNvPr>
          <p:cNvSpPr txBox="1">
            <a:spLocks noChangeArrowheads="1"/>
          </p:cNvSpPr>
          <p:nvPr/>
        </p:nvSpPr>
        <p:spPr bwMode="auto">
          <a:xfrm>
            <a:off x="3917603" y="6232532"/>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pkt4 timeout</a:t>
            </a:r>
          </a:p>
        </p:txBody>
      </p:sp>
      <p:grpSp>
        <p:nvGrpSpPr>
          <p:cNvPr id="102" name="Group 29">
            <a:extLst>
              <a:ext uri="{FF2B5EF4-FFF2-40B4-BE49-F238E27FC236}">
                <a16:creationId xmlns:a16="http://schemas.microsoft.com/office/drawing/2014/main" id="{534655E6-50D8-E441-A654-EC404F0E52CC}"/>
              </a:ext>
            </a:extLst>
          </p:cNvPr>
          <p:cNvGrpSpPr>
            <a:grpSpLocks/>
          </p:cNvGrpSpPr>
          <p:nvPr/>
        </p:nvGrpSpPr>
        <p:grpSpPr bwMode="auto">
          <a:xfrm>
            <a:off x="5307371" y="4016379"/>
            <a:ext cx="847711" cy="2339971"/>
            <a:chOff x="3651" y="1878"/>
            <a:chExt cx="78" cy="963"/>
          </a:xfrm>
        </p:grpSpPr>
        <p:sp>
          <p:nvSpPr>
            <p:cNvPr id="103" name="Line 30">
              <a:extLst>
                <a:ext uri="{FF2B5EF4-FFF2-40B4-BE49-F238E27FC236}">
                  <a16:creationId xmlns:a16="http://schemas.microsoft.com/office/drawing/2014/main" id="{7C6B0725-BF04-054B-B4B6-9DFB60ED82A8}"/>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4" name="Line 31">
              <a:extLst>
                <a:ext uri="{FF2B5EF4-FFF2-40B4-BE49-F238E27FC236}">
                  <a16:creationId xmlns:a16="http://schemas.microsoft.com/office/drawing/2014/main" id="{73BE6870-F290-5446-A3CD-FDDB3354C43C}"/>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 name="Line 32">
              <a:extLst>
                <a:ext uri="{FF2B5EF4-FFF2-40B4-BE49-F238E27FC236}">
                  <a16:creationId xmlns:a16="http://schemas.microsoft.com/office/drawing/2014/main" id="{E039CD5F-90BD-314F-8E75-80BFD9B02DCC}"/>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10" name="Text Box 41">
            <a:extLst>
              <a:ext uri="{FF2B5EF4-FFF2-40B4-BE49-F238E27FC236}">
                <a16:creationId xmlns:a16="http://schemas.microsoft.com/office/drawing/2014/main" id="{D3794A20-3C07-7946-838F-E983677C5AA3}"/>
              </a:ext>
            </a:extLst>
          </p:cNvPr>
          <p:cNvSpPr txBox="1">
            <a:spLocks noChangeArrowheads="1"/>
          </p:cNvSpPr>
          <p:nvPr/>
        </p:nvSpPr>
        <p:spPr bwMode="auto">
          <a:xfrm>
            <a:off x="7588248" y="187324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pkt0, send ack0</a:t>
            </a:r>
          </a:p>
        </p:txBody>
      </p:sp>
      <p:sp>
        <p:nvSpPr>
          <p:cNvPr id="111" name="Text Box 41">
            <a:extLst>
              <a:ext uri="{FF2B5EF4-FFF2-40B4-BE49-F238E27FC236}">
                <a16:creationId xmlns:a16="http://schemas.microsoft.com/office/drawing/2014/main" id="{A1680BDF-1D4B-AA49-994C-319C598A81F4}"/>
              </a:ext>
            </a:extLst>
          </p:cNvPr>
          <p:cNvSpPr txBox="1">
            <a:spLocks noChangeArrowheads="1"/>
          </p:cNvSpPr>
          <p:nvPr/>
        </p:nvSpPr>
        <p:spPr bwMode="auto">
          <a:xfrm>
            <a:off x="7583484" y="2139951"/>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pkt1, send ack1</a:t>
            </a:r>
          </a:p>
        </p:txBody>
      </p:sp>
      <p:sp>
        <p:nvSpPr>
          <p:cNvPr id="112" name="Text Box 41">
            <a:extLst>
              <a:ext uri="{FF2B5EF4-FFF2-40B4-BE49-F238E27FC236}">
                <a16:creationId xmlns:a16="http://schemas.microsoft.com/office/drawing/2014/main" id="{EC07704F-4453-5640-8622-A6F87A5ED0C4}"/>
              </a:ext>
            </a:extLst>
          </p:cNvPr>
          <p:cNvSpPr txBox="1">
            <a:spLocks noChangeArrowheads="1"/>
          </p:cNvSpPr>
          <p:nvPr/>
        </p:nvSpPr>
        <p:spPr bwMode="auto">
          <a:xfrm>
            <a:off x="7583483" y="2468564"/>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pkt2, send ack2</a:t>
            </a:r>
          </a:p>
        </p:txBody>
      </p:sp>
      <p:sp>
        <p:nvSpPr>
          <p:cNvPr id="113" name="Text Box 41">
            <a:extLst>
              <a:ext uri="{FF2B5EF4-FFF2-40B4-BE49-F238E27FC236}">
                <a16:creationId xmlns:a16="http://schemas.microsoft.com/office/drawing/2014/main" id="{ED88B4EA-D048-2F46-918B-8D17B0CDB9DB}"/>
              </a:ext>
            </a:extLst>
          </p:cNvPr>
          <p:cNvSpPr txBox="1">
            <a:spLocks noChangeArrowheads="1"/>
          </p:cNvSpPr>
          <p:nvPr/>
        </p:nvSpPr>
        <p:spPr bwMode="auto">
          <a:xfrm>
            <a:off x="7578720" y="277812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pkt3, send ack3</a:t>
            </a:r>
          </a:p>
        </p:txBody>
      </p:sp>
      <p:sp>
        <p:nvSpPr>
          <p:cNvPr id="114" name="Text Box 22">
            <a:extLst>
              <a:ext uri="{FF2B5EF4-FFF2-40B4-BE49-F238E27FC236}">
                <a16:creationId xmlns:a16="http://schemas.microsoft.com/office/drawing/2014/main" id="{7275E345-1E19-F748-8497-614B946D3458}"/>
              </a:ext>
            </a:extLst>
          </p:cNvPr>
          <p:cNvSpPr txBox="1">
            <a:spLocks noChangeArrowheads="1"/>
          </p:cNvSpPr>
          <p:nvPr/>
        </p:nvSpPr>
        <p:spPr bwMode="auto">
          <a:xfrm>
            <a:off x="3060697" y="3267077"/>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ack1, send pkt5</a:t>
            </a:r>
          </a:p>
        </p:txBody>
      </p:sp>
      <p:sp>
        <p:nvSpPr>
          <p:cNvPr id="115" name="Text Box 22">
            <a:extLst>
              <a:ext uri="{FF2B5EF4-FFF2-40B4-BE49-F238E27FC236}">
                <a16:creationId xmlns:a16="http://schemas.microsoft.com/office/drawing/2014/main" id="{2D2FF83A-DED4-E045-87F4-45CF3EDC16BC}"/>
              </a:ext>
            </a:extLst>
          </p:cNvPr>
          <p:cNvSpPr txBox="1">
            <a:spLocks noChangeArrowheads="1"/>
          </p:cNvSpPr>
          <p:nvPr/>
        </p:nvSpPr>
        <p:spPr bwMode="auto">
          <a:xfrm>
            <a:off x="3046410" y="3552825"/>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ack2, send pkt6</a:t>
            </a:r>
          </a:p>
        </p:txBody>
      </p:sp>
      <p:sp>
        <p:nvSpPr>
          <p:cNvPr id="116" name="Text Box 22">
            <a:extLst>
              <a:ext uri="{FF2B5EF4-FFF2-40B4-BE49-F238E27FC236}">
                <a16:creationId xmlns:a16="http://schemas.microsoft.com/office/drawing/2014/main" id="{9E53FEDF-02FE-004B-866F-20539BBE7905}"/>
              </a:ext>
            </a:extLst>
          </p:cNvPr>
          <p:cNvSpPr txBox="1">
            <a:spLocks noChangeArrowheads="1"/>
          </p:cNvSpPr>
          <p:nvPr/>
        </p:nvSpPr>
        <p:spPr bwMode="auto">
          <a:xfrm>
            <a:off x="3032123" y="3824293"/>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ack3, send pkt7</a:t>
            </a:r>
          </a:p>
        </p:txBody>
      </p:sp>
      <p:sp>
        <p:nvSpPr>
          <p:cNvPr id="117" name="Line 99">
            <a:extLst>
              <a:ext uri="{FF2B5EF4-FFF2-40B4-BE49-F238E27FC236}">
                <a16:creationId xmlns:a16="http://schemas.microsoft.com/office/drawing/2014/main" id="{5BAB01F0-A9A8-9741-AC89-759588A1DDCA}"/>
              </a:ext>
            </a:extLst>
          </p:cNvPr>
          <p:cNvSpPr>
            <a:spLocks noChangeShapeType="1"/>
          </p:cNvSpPr>
          <p:nvPr/>
        </p:nvSpPr>
        <p:spPr bwMode="auto">
          <a:xfrm flipH="1">
            <a:off x="6545261" y="4391030"/>
            <a:ext cx="1033463" cy="563563"/>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8" name="Line 99">
            <a:extLst>
              <a:ext uri="{FF2B5EF4-FFF2-40B4-BE49-F238E27FC236}">
                <a16:creationId xmlns:a16="http://schemas.microsoft.com/office/drawing/2014/main" id="{2BBCC71B-C092-B444-826A-12F093A14361}"/>
              </a:ext>
            </a:extLst>
          </p:cNvPr>
          <p:cNvSpPr>
            <a:spLocks noChangeShapeType="1"/>
          </p:cNvSpPr>
          <p:nvPr/>
        </p:nvSpPr>
        <p:spPr bwMode="auto">
          <a:xfrm flipH="1">
            <a:off x="6497632" y="4643443"/>
            <a:ext cx="1033463" cy="563563"/>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 name="Slide Number Placeholder 2">
            <a:extLst>
              <a:ext uri="{FF2B5EF4-FFF2-40B4-BE49-F238E27FC236}">
                <a16:creationId xmlns:a16="http://schemas.microsoft.com/office/drawing/2014/main" id="{4801DC04-4D1F-63FD-5659-3CE219F255C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565643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05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56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5056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5056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056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05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054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054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054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5055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05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05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05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5053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5056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05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054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8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50547"/>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15056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1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89"/>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8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8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9"/>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15057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50555"/>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5"/>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93"/>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13"/>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50550"/>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116"/>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75"/>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102"/>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100"/>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0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150554"/>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150556"/>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50557"/>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78"/>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79"/>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50572"/>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50573"/>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1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1" grpId="0"/>
      <p:bldP spid="150536" grpId="0"/>
      <p:bldP spid="150538" grpId="0"/>
      <p:bldP spid="150540" grpId="0" animBg="1"/>
      <p:bldP spid="150541" grpId="0" animBg="1"/>
      <p:bldP spid="150542" grpId="0" animBg="1"/>
      <p:bldP spid="150543" grpId="0" animBg="1"/>
      <p:bldP spid="150544" grpId="0" animBg="1"/>
      <p:bldP spid="150547" grpId="0" animBg="1"/>
      <p:bldP spid="150548" grpId="0" animBg="1"/>
      <p:bldP spid="150549" grpId="0" animBg="1"/>
      <p:bldP spid="150550" grpId="0" animBg="1"/>
      <p:bldP spid="150554" grpId="0" animBg="1"/>
      <p:bldP spid="150555" grpId="0" animBg="1"/>
      <p:bldP spid="150556" grpId="0"/>
      <p:bldP spid="150557" grpId="0"/>
      <p:bldP spid="150565" grpId="0" animBg="1"/>
      <p:bldP spid="150566" grpId="0"/>
      <p:bldP spid="150572" grpId="0" animBg="1"/>
      <p:bldP spid="150573" grpId="0" animBg="1"/>
      <p:bldP spid="78" grpId="0"/>
      <p:bldP spid="79" grpId="0"/>
      <p:bldP spid="85" grpId="0"/>
      <p:bldP spid="88" grpId="0"/>
      <p:bldP spid="94" grpId="0"/>
      <p:bldP spid="99" grpId="0" animBg="1"/>
      <p:bldP spid="101" grpId="0"/>
      <p:bldP spid="110" grpId="0"/>
      <p:bldP spid="111" grpId="0"/>
      <p:bldP spid="112" grpId="0"/>
      <p:bldP spid="113" grpId="0"/>
      <p:bldP spid="114" grpId="0"/>
      <p:bldP spid="115" grpId="0"/>
      <p:bldP spid="116" grpId="0"/>
      <p:bldP spid="117" grpId="0" animBg="1"/>
      <p:bldP spid="118"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 Loss</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1848378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fontScale="90000"/>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Content Placeholder 4">
            <a:extLst>
              <a:ext uri="{FF2B5EF4-FFF2-40B4-BE49-F238E27FC236}">
                <a16:creationId xmlns:a16="http://schemas.microsoft.com/office/drawing/2014/main" id="{60FD73D1-A446-C641-A667-BBF0FDBA8DF1}"/>
              </a:ext>
            </a:extLst>
          </p:cNvPr>
          <p:cNvSpPr>
            <a:spLocks noGrp="1" noChangeArrowheads="1"/>
          </p:cNvSpPr>
          <p:nvPr>
            <p:ph idx="1"/>
          </p:nvPr>
        </p:nvSpPr>
        <p:spPr/>
        <p:txBody>
          <a:bodyPr>
            <a:normAutofit/>
          </a:bodyPr>
          <a:lstStyle/>
          <a:p>
            <a:r>
              <a:rPr lang="en-US" altLang="en-US" dirty="0">
                <a:ea typeface="ＭＳ Ｐゴシック" panose="020B0600070205080204" pitchFamily="34" charset="-128"/>
              </a:rPr>
              <a:t>How many unique seq# may appear in GBN and SR, respectively?</a:t>
            </a:r>
          </a:p>
          <a:p>
            <a:pPr lvl="1"/>
            <a:r>
              <a:rPr lang="en-US" altLang="en-US" dirty="0">
                <a:ea typeface="ＭＳ Ｐゴシック" panose="020B0600070205080204" pitchFamily="34" charset="-128"/>
              </a:rPr>
              <a:t> N = 2</a:t>
            </a:r>
          </a:p>
          <a:p>
            <a:pPr lvl="1"/>
            <a:r>
              <a:rPr lang="en-US" altLang="en-US" dirty="0">
                <a:ea typeface="ＭＳ Ｐゴシック" panose="020B0600070205080204" pitchFamily="34" charset="-128"/>
              </a:rPr>
              <a:t>GBN: sender [4,5], what is the expected number at the receiver?</a:t>
            </a:r>
          </a:p>
          <a:p>
            <a:pPr lvl="2"/>
            <a:r>
              <a:rPr lang="en-US" altLang="en-US" dirty="0">
                <a:ea typeface="ＭＳ Ｐゴシック" panose="020B0600070205080204" pitchFamily="34" charset="-128"/>
              </a:rPr>
              <a:t>No error</a:t>
            </a:r>
          </a:p>
          <a:p>
            <a:pPr lvl="2"/>
            <a:r>
              <a:rPr lang="en-US" altLang="en-US" dirty="0">
                <a:ea typeface="ＭＳ Ｐゴシック" panose="020B0600070205080204" pitchFamily="34" charset="-128"/>
              </a:rPr>
              <a:t>ACK 4 is lost</a:t>
            </a:r>
          </a:p>
          <a:p>
            <a:pPr lvl="2"/>
            <a:r>
              <a:rPr lang="en-US" altLang="en-US" dirty="0">
                <a:ea typeface="ＭＳ Ｐゴシック" panose="020B0600070205080204" pitchFamily="34" charset="-128"/>
              </a:rPr>
              <a:t>ACK 4 and ACK 5 are lost</a:t>
            </a:r>
          </a:p>
          <a:p>
            <a:pPr lvl="1"/>
            <a:r>
              <a:rPr lang="en-US" altLang="en-US" dirty="0">
                <a:ea typeface="ＭＳ Ｐゴシック" panose="020B0600070205080204" pitchFamily="34" charset="-128"/>
              </a:rPr>
              <a:t>Given the expected number 6, how to infer the sender window?</a:t>
            </a:r>
          </a:p>
          <a:p>
            <a:r>
              <a:rPr lang="en-US" altLang="en-US" dirty="0">
                <a:ea typeface="ＭＳ Ｐゴシック" panose="020B0600070205080204" pitchFamily="34" charset="-128"/>
              </a:rPr>
              <a:t>How about SR (expected window)?</a:t>
            </a:r>
          </a:p>
          <a:p>
            <a:r>
              <a:rPr lang="en-US" altLang="en-US" dirty="0">
                <a:ea typeface="ＭＳ Ｐゴシック" panose="020B0600070205080204" pitchFamily="34" charset="-128"/>
              </a:rPr>
              <a:t>What if we have N+1 sequence numbers for SR?</a:t>
            </a:r>
          </a:p>
          <a:p>
            <a:endParaRPr lang="en-US" altLang="en-US" dirty="0">
              <a:ea typeface="ＭＳ Ｐゴシック" panose="020B0600070205080204" pitchFamily="34" charset="-128"/>
            </a:endParaRPr>
          </a:p>
        </p:txBody>
      </p:sp>
      <p:sp>
        <p:nvSpPr>
          <p:cNvPr id="155649" name="Title 1">
            <a:extLst>
              <a:ext uri="{FF2B5EF4-FFF2-40B4-BE49-F238E27FC236}">
                <a16:creationId xmlns:a16="http://schemas.microsoft.com/office/drawing/2014/main" id="{A0D42492-B0D3-1B40-9421-8553FB4D9B66}"/>
              </a:ext>
            </a:extLst>
          </p:cNvPr>
          <p:cNvSpPr>
            <a:spLocks noGrp="1" noChangeArrowheads="1"/>
          </p:cNvSpPr>
          <p:nvPr>
            <p:ph type="title"/>
          </p:nvPr>
        </p:nvSpPr>
        <p:spPr/>
        <p:txBody>
          <a:bodyPr/>
          <a:lstStyle/>
          <a:p>
            <a:r>
              <a:rPr lang="en-US" altLang="en-US" u="sng" dirty="0">
                <a:ea typeface="ＭＳ Ｐゴシック" panose="020B0600070205080204" pitchFamily="34" charset="-128"/>
              </a:rPr>
              <a:t>In-class Practice: GBN vs SR </a:t>
            </a:r>
          </a:p>
        </p:txBody>
      </p:sp>
      <p:sp>
        <p:nvSpPr>
          <p:cNvPr id="2" name="Slide Number Placeholder 1">
            <a:extLst>
              <a:ext uri="{FF2B5EF4-FFF2-40B4-BE49-F238E27FC236}">
                <a16:creationId xmlns:a16="http://schemas.microsoft.com/office/drawing/2014/main" id="{54E8C3C8-65A5-1E4E-AE69-58B92E8A222A}"/>
              </a:ext>
            </a:extLst>
          </p:cNvPr>
          <p:cNvSpPr>
            <a:spLocks noGrp="1"/>
          </p:cNvSpPr>
          <p:nvPr>
            <p:ph type="sldNum" sz="quarter" idx="4294967295"/>
          </p:nvPr>
        </p:nvSpPr>
        <p:spPr bwMode="auto">
          <a:xfrm>
            <a:off x="11515725" y="6462713"/>
            <a:ext cx="676275" cy="276225"/>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panose="020B060403050404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fld id="{6D6CDDB5-EBAA-2749-A882-25D244A88F33}" type="slidenum">
              <a:rPr lang="en-US" altLang="en-US" smtClean="0"/>
              <a:pPr/>
              <a:t>94</a:t>
            </a:fld>
            <a:endParaRPr lang="en-US" altLang="en-US"/>
          </a:p>
        </p:txBody>
      </p:sp>
      <p:sp>
        <p:nvSpPr>
          <p:cNvPr id="3" name="TextBox 2">
            <a:extLst>
              <a:ext uri="{FF2B5EF4-FFF2-40B4-BE49-F238E27FC236}">
                <a16:creationId xmlns:a16="http://schemas.microsoft.com/office/drawing/2014/main" id="{34B011EA-11EA-0148-B045-6E76DEFB94D7}"/>
              </a:ext>
            </a:extLst>
          </p:cNvPr>
          <p:cNvSpPr txBox="1">
            <a:spLocks noChangeArrowheads="1"/>
          </p:cNvSpPr>
          <p:nvPr/>
        </p:nvSpPr>
        <p:spPr bwMode="auto">
          <a:xfrm>
            <a:off x="9777440" y="2534071"/>
            <a:ext cx="13156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b="1" dirty="0">
                <a:solidFill>
                  <a:srgbClr val="FF0000"/>
                </a:solidFill>
                <a:latin typeface="Times New Roman" panose="02020603050405020304" pitchFamily="18" charset="0"/>
                <a:cs typeface="Times New Roman" panose="02020603050405020304" pitchFamily="18" charset="0"/>
              </a:rPr>
              <a:t>4, 5, or 6</a:t>
            </a:r>
          </a:p>
        </p:txBody>
      </p:sp>
      <p:sp>
        <p:nvSpPr>
          <p:cNvPr id="6" name="Rectangle 5">
            <a:extLst>
              <a:ext uri="{FF2B5EF4-FFF2-40B4-BE49-F238E27FC236}">
                <a16:creationId xmlns:a16="http://schemas.microsoft.com/office/drawing/2014/main" id="{B9A73F77-9FF9-3342-A6FC-AAFC299D389E}"/>
              </a:ext>
            </a:extLst>
          </p:cNvPr>
          <p:cNvSpPr>
            <a:spLocks noChangeArrowheads="1"/>
          </p:cNvSpPr>
          <p:nvPr/>
        </p:nvSpPr>
        <p:spPr bwMode="auto">
          <a:xfrm>
            <a:off x="4749678" y="3025375"/>
            <a:ext cx="7104184" cy="83099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dirty="0">
                <a:solidFill>
                  <a:srgbClr val="FF0000"/>
                </a:solidFill>
                <a:latin typeface="Times New Roman" panose="02020603050405020304" pitchFamily="18" charset="0"/>
              </a:rPr>
              <a:t>GBN: give the expected number x, the sender window will be [x-2, x-1], [x-1, x], [x, x+1]</a:t>
            </a:r>
          </a:p>
        </p:txBody>
      </p:sp>
      <p:sp>
        <p:nvSpPr>
          <p:cNvPr id="7" name="Rectangle 6">
            <a:extLst>
              <a:ext uri="{FF2B5EF4-FFF2-40B4-BE49-F238E27FC236}">
                <a16:creationId xmlns:a16="http://schemas.microsoft.com/office/drawing/2014/main" id="{53A974E5-84EA-6C49-A922-E5F0067E2F92}"/>
              </a:ext>
            </a:extLst>
          </p:cNvPr>
          <p:cNvSpPr>
            <a:spLocks noChangeArrowheads="1"/>
          </p:cNvSpPr>
          <p:nvPr/>
        </p:nvSpPr>
        <p:spPr bwMode="auto">
          <a:xfrm>
            <a:off x="6776306" y="4466599"/>
            <a:ext cx="22621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b="1" dirty="0">
                <a:solidFill>
                  <a:srgbClr val="FF0000"/>
                </a:solidFill>
                <a:latin typeface="Times New Roman" panose="02020603050405020304" pitchFamily="18" charset="0"/>
              </a:rPr>
              <a:t>[4,5], [5,6], [6,7]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a:extLst>
              <a:ext uri="{FF2B5EF4-FFF2-40B4-BE49-F238E27FC236}">
                <a16:creationId xmlns:a16="http://schemas.microsoft.com/office/drawing/2014/main" id="{E8277205-664A-7E4F-A2FC-2CECCEF86912}"/>
              </a:ext>
            </a:extLst>
          </p:cNvPr>
          <p:cNvSpPr>
            <a:spLocks noGrp="1" noChangeArrowheads="1"/>
          </p:cNvSpPr>
          <p:nvPr>
            <p:ph type="title"/>
          </p:nvPr>
        </p:nvSpPr>
        <p:spPr>
          <a:xfrm>
            <a:off x="611459" y="234950"/>
            <a:ext cx="7772400" cy="1143000"/>
          </a:xfrm>
        </p:spPr>
        <p:txBody>
          <a:bodyPr/>
          <a:lstStyle/>
          <a:p>
            <a:pPr>
              <a:lnSpc>
                <a:spcPct val="80000"/>
              </a:lnSpc>
            </a:pPr>
            <a:r>
              <a:rPr lang="en-US" altLang="en-US" sz="3600" dirty="0">
                <a:ea typeface="ＭＳ Ｐゴシック" panose="020B0600070205080204" pitchFamily="34" charset="-128"/>
              </a:rPr>
              <a:t>Selective repeat:</a:t>
            </a:r>
            <a:br>
              <a:rPr lang="en-US" altLang="en-US" sz="3600" dirty="0">
                <a:ea typeface="ＭＳ Ｐゴシック" panose="020B0600070205080204" pitchFamily="34" charset="-128"/>
              </a:rPr>
            </a:br>
            <a:r>
              <a:rPr lang="en-US" altLang="en-US" sz="3600" dirty="0">
                <a:ea typeface="ＭＳ Ｐゴシック" panose="020B0600070205080204" pitchFamily="34" charset="-128"/>
              </a:rPr>
              <a:t>dilemma (N+1)  </a:t>
            </a:r>
            <a:endParaRPr lang="en-US" altLang="en-US" dirty="0">
              <a:ea typeface="ＭＳ Ｐゴシック" panose="020B0600070205080204" pitchFamily="34" charset="-128"/>
            </a:endParaRPr>
          </a:p>
        </p:txBody>
      </p:sp>
      <p:sp>
        <p:nvSpPr>
          <p:cNvPr id="157698" name="Rectangle 3">
            <a:extLst>
              <a:ext uri="{FF2B5EF4-FFF2-40B4-BE49-F238E27FC236}">
                <a16:creationId xmlns:a16="http://schemas.microsoft.com/office/drawing/2014/main" id="{FD13287E-8B4B-C843-A6BC-76CC07831431}"/>
              </a:ext>
            </a:extLst>
          </p:cNvPr>
          <p:cNvSpPr>
            <a:spLocks noGrp="1" noChangeArrowheads="1"/>
          </p:cNvSpPr>
          <p:nvPr>
            <p:ph sz="half" idx="1"/>
          </p:nvPr>
        </p:nvSpPr>
        <p:spPr>
          <a:xfrm>
            <a:off x="2066925" y="1524000"/>
            <a:ext cx="3276600" cy="3530600"/>
          </a:xfrm>
        </p:spPr>
        <p:txBody>
          <a:bodyPr/>
          <a:lstStyle/>
          <a:p>
            <a:pPr>
              <a:buFont typeface="Wingdings" pitchFamily="2" charset="2"/>
              <a:buNone/>
            </a:pPr>
            <a:r>
              <a:rPr lang="en-US" altLang="en-US">
                <a:ea typeface="ＭＳ Ｐゴシック" panose="020B0600070205080204" pitchFamily="34" charset="-128"/>
              </a:rPr>
              <a:t>example: </a:t>
            </a:r>
          </a:p>
          <a:p>
            <a:pPr>
              <a:lnSpc>
                <a:spcPct val="80000"/>
              </a:lnSpc>
            </a:pPr>
            <a:r>
              <a:rPr lang="en-US" altLang="en-US" sz="2400">
                <a:ea typeface="ＭＳ Ｐゴシック" panose="020B0600070205080204" pitchFamily="34" charset="-128"/>
              </a:rPr>
              <a:t>window size=3</a:t>
            </a:r>
          </a:p>
          <a:p>
            <a:pPr>
              <a:lnSpc>
                <a:spcPct val="80000"/>
              </a:lnSpc>
            </a:pPr>
            <a:r>
              <a:rPr lang="en-US" altLang="en-US" sz="2400">
                <a:ea typeface="ＭＳ Ｐゴシック" panose="020B0600070205080204" pitchFamily="34" charset="-128"/>
              </a:rPr>
              <a:t>seq #</a:t>
            </a:r>
            <a:r>
              <a:rPr lang="ja-JP" altLang="en-US" sz="2400">
                <a:ea typeface="ＭＳ Ｐゴシック" panose="020B0600070205080204" pitchFamily="34" charset="-128"/>
              </a:rPr>
              <a:t>’</a:t>
            </a:r>
            <a:r>
              <a:rPr lang="en-US" altLang="ja-JP" sz="2400">
                <a:ea typeface="ＭＳ Ｐゴシック" panose="020B0600070205080204" pitchFamily="34" charset="-128"/>
              </a:rPr>
              <a:t>s: 0, 1, 2, 3</a:t>
            </a:r>
          </a:p>
        </p:txBody>
      </p:sp>
      <p:sp>
        <p:nvSpPr>
          <p:cNvPr id="157700" name="Text Box 40">
            <a:extLst>
              <a:ext uri="{FF2B5EF4-FFF2-40B4-BE49-F238E27FC236}">
                <a16:creationId xmlns:a16="http://schemas.microsoft.com/office/drawing/2014/main" id="{E66DBC9E-AF78-0B4D-9983-5A7F8010DD7A}"/>
              </a:ext>
            </a:extLst>
          </p:cNvPr>
          <p:cNvSpPr txBox="1">
            <a:spLocks noChangeArrowheads="1"/>
          </p:cNvSpPr>
          <p:nvPr/>
        </p:nvSpPr>
        <p:spPr bwMode="auto">
          <a:xfrm>
            <a:off x="8618539" y="195263"/>
            <a:ext cx="14695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receiver window</a:t>
            </a:r>
          </a:p>
          <a:p>
            <a:pPr>
              <a:lnSpc>
                <a:spcPct val="100000"/>
              </a:lnSpc>
              <a:spcBef>
                <a:spcPct val="0"/>
              </a:spcBef>
              <a:buClrTx/>
              <a:buSzTx/>
              <a:buFontTx/>
              <a:buNone/>
            </a:pPr>
            <a:r>
              <a:rPr lang="en-US" altLang="en-US" sz="1400">
                <a:latin typeface="Tahoma" panose="020B0604030504040204" pitchFamily="34" charset="0"/>
              </a:rPr>
              <a:t>(after receipt)</a:t>
            </a:r>
          </a:p>
        </p:txBody>
      </p:sp>
      <p:sp>
        <p:nvSpPr>
          <p:cNvPr id="157701" name="Text Box 41">
            <a:extLst>
              <a:ext uri="{FF2B5EF4-FFF2-40B4-BE49-F238E27FC236}">
                <a16:creationId xmlns:a16="http://schemas.microsoft.com/office/drawing/2014/main" id="{37FD102F-FE92-F54B-92A9-8AC9A7C1E05B}"/>
              </a:ext>
            </a:extLst>
          </p:cNvPr>
          <p:cNvSpPr txBox="1">
            <a:spLocks noChangeArrowheads="1"/>
          </p:cNvSpPr>
          <p:nvPr/>
        </p:nvSpPr>
        <p:spPr bwMode="auto">
          <a:xfrm>
            <a:off x="5857875" y="198438"/>
            <a:ext cx="13773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sender window</a:t>
            </a:r>
          </a:p>
          <a:p>
            <a:pPr>
              <a:lnSpc>
                <a:spcPct val="100000"/>
              </a:lnSpc>
              <a:spcBef>
                <a:spcPct val="0"/>
              </a:spcBef>
              <a:buClrTx/>
              <a:buSzTx/>
              <a:buFontTx/>
              <a:buNone/>
            </a:pPr>
            <a:r>
              <a:rPr lang="en-US" altLang="en-US" sz="1400">
                <a:latin typeface="Tahoma" panose="020B0604030504040204" pitchFamily="34" charset="0"/>
              </a:rPr>
              <a:t>(after receipt)</a:t>
            </a:r>
          </a:p>
        </p:txBody>
      </p:sp>
      <p:sp>
        <p:nvSpPr>
          <p:cNvPr id="157702" name="Line 58">
            <a:extLst>
              <a:ext uri="{FF2B5EF4-FFF2-40B4-BE49-F238E27FC236}">
                <a16:creationId xmlns:a16="http://schemas.microsoft.com/office/drawing/2014/main" id="{DA805A1A-FBAD-BE4F-9E57-99ADA8554117}"/>
              </a:ext>
            </a:extLst>
          </p:cNvPr>
          <p:cNvSpPr>
            <a:spLocks noChangeShapeType="1"/>
          </p:cNvSpPr>
          <p:nvPr/>
        </p:nvSpPr>
        <p:spPr bwMode="auto">
          <a:xfrm>
            <a:off x="5943601" y="688975"/>
            <a:ext cx="1109663"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7703" name="Line 59">
            <a:extLst>
              <a:ext uri="{FF2B5EF4-FFF2-40B4-BE49-F238E27FC236}">
                <a16:creationId xmlns:a16="http://schemas.microsoft.com/office/drawing/2014/main" id="{F75208B7-4AF9-DF4C-B4CB-76B7770117CC}"/>
              </a:ext>
            </a:extLst>
          </p:cNvPr>
          <p:cNvSpPr>
            <a:spLocks noChangeShapeType="1"/>
          </p:cNvSpPr>
          <p:nvPr/>
        </p:nvSpPr>
        <p:spPr bwMode="auto">
          <a:xfrm>
            <a:off x="8724901" y="688975"/>
            <a:ext cx="1109663"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373889" name="Group 129">
            <a:extLst>
              <a:ext uri="{FF2B5EF4-FFF2-40B4-BE49-F238E27FC236}">
                <a16:creationId xmlns:a16="http://schemas.microsoft.com/office/drawing/2014/main" id="{C9A57C70-CFF7-D048-BCDE-819B7E939366}"/>
              </a:ext>
            </a:extLst>
          </p:cNvPr>
          <p:cNvGrpSpPr>
            <a:grpSpLocks/>
          </p:cNvGrpSpPr>
          <p:nvPr/>
        </p:nvGrpSpPr>
        <p:grpSpPr bwMode="auto">
          <a:xfrm>
            <a:off x="5962651" y="4025900"/>
            <a:ext cx="4276725" cy="2363788"/>
            <a:chOff x="2796" y="2536"/>
            <a:chExt cx="2694" cy="1489"/>
          </a:xfrm>
        </p:grpSpPr>
        <p:grpSp>
          <p:nvGrpSpPr>
            <p:cNvPr id="157748" name="Group 8">
              <a:extLst>
                <a:ext uri="{FF2B5EF4-FFF2-40B4-BE49-F238E27FC236}">
                  <a16:creationId xmlns:a16="http://schemas.microsoft.com/office/drawing/2014/main" id="{954D10AD-ADDC-8C4C-A3AE-0B40995B81E0}"/>
                </a:ext>
              </a:extLst>
            </p:cNvPr>
            <p:cNvGrpSpPr>
              <a:grpSpLocks/>
            </p:cNvGrpSpPr>
            <p:nvPr/>
          </p:nvGrpSpPr>
          <p:grpSpPr bwMode="auto">
            <a:xfrm>
              <a:off x="2808" y="2584"/>
              <a:ext cx="649" cy="173"/>
              <a:chOff x="1895" y="3931"/>
              <a:chExt cx="649" cy="173"/>
            </a:xfrm>
          </p:grpSpPr>
          <p:sp>
            <p:nvSpPr>
              <p:cNvPr id="157782" name="Rectangle 7">
                <a:extLst>
                  <a:ext uri="{FF2B5EF4-FFF2-40B4-BE49-F238E27FC236}">
                    <a16:creationId xmlns:a16="http://schemas.microsoft.com/office/drawing/2014/main" id="{F91453CA-3D3F-424A-ACF6-B260EF124433}"/>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83" name="Text Box 6">
                <a:extLst>
                  <a:ext uri="{FF2B5EF4-FFF2-40B4-BE49-F238E27FC236}">
                    <a16:creationId xmlns:a16="http://schemas.microsoft.com/office/drawing/2014/main" id="{491C96A7-E339-8349-8B59-3C8157F4EF40}"/>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49" name="Group 9">
              <a:extLst>
                <a:ext uri="{FF2B5EF4-FFF2-40B4-BE49-F238E27FC236}">
                  <a16:creationId xmlns:a16="http://schemas.microsoft.com/office/drawing/2014/main" id="{39C4182C-DC57-9440-90A5-A53FFFDC645E}"/>
                </a:ext>
              </a:extLst>
            </p:cNvPr>
            <p:cNvGrpSpPr>
              <a:grpSpLocks/>
            </p:cNvGrpSpPr>
            <p:nvPr/>
          </p:nvGrpSpPr>
          <p:grpSpPr bwMode="auto">
            <a:xfrm>
              <a:off x="2820" y="2757"/>
              <a:ext cx="649" cy="173"/>
              <a:chOff x="1895" y="3931"/>
              <a:chExt cx="649" cy="173"/>
            </a:xfrm>
          </p:grpSpPr>
          <p:sp>
            <p:nvSpPr>
              <p:cNvPr id="157780" name="Rectangle 10">
                <a:extLst>
                  <a:ext uri="{FF2B5EF4-FFF2-40B4-BE49-F238E27FC236}">
                    <a16:creationId xmlns:a16="http://schemas.microsoft.com/office/drawing/2014/main" id="{0B9CB310-30AF-7E46-B766-AED3023512E5}"/>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81" name="Text Box 11">
                <a:extLst>
                  <a:ext uri="{FF2B5EF4-FFF2-40B4-BE49-F238E27FC236}">
                    <a16:creationId xmlns:a16="http://schemas.microsoft.com/office/drawing/2014/main" id="{3823FD9F-064A-E643-8A7D-557BEDBB4A05}"/>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50" name="Group 12">
              <a:extLst>
                <a:ext uri="{FF2B5EF4-FFF2-40B4-BE49-F238E27FC236}">
                  <a16:creationId xmlns:a16="http://schemas.microsoft.com/office/drawing/2014/main" id="{863CCF2B-4FB7-3246-B12B-4E2320E3F896}"/>
                </a:ext>
              </a:extLst>
            </p:cNvPr>
            <p:cNvGrpSpPr>
              <a:grpSpLocks/>
            </p:cNvGrpSpPr>
            <p:nvPr/>
          </p:nvGrpSpPr>
          <p:grpSpPr bwMode="auto">
            <a:xfrm>
              <a:off x="2825" y="2923"/>
              <a:ext cx="649" cy="173"/>
              <a:chOff x="1895" y="3931"/>
              <a:chExt cx="649" cy="173"/>
            </a:xfrm>
          </p:grpSpPr>
          <p:sp>
            <p:nvSpPr>
              <p:cNvPr id="157778" name="Rectangle 13">
                <a:extLst>
                  <a:ext uri="{FF2B5EF4-FFF2-40B4-BE49-F238E27FC236}">
                    <a16:creationId xmlns:a16="http://schemas.microsoft.com/office/drawing/2014/main" id="{071B756A-0983-524D-9A7D-18E0BE3B407D}"/>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79" name="Text Box 14">
                <a:extLst>
                  <a:ext uri="{FF2B5EF4-FFF2-40B4-BE49-F238E27FC236}">
                    <a16:creationId xmlns:a16="http://schemas.microsoft.com/office/drawing/2014/main" id="{FB2542CE-2A34-1D44-9CE3-05E997668244}"/>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sp>
          <p:nvSpPr>
            <p:cNvPr id="157751" name="Line 15">
              <a:extLst>
                <a:ext uri="{FF2B5EF4-FFF2-40B4-BE49-F238E27FC236}">
                  <a16:creationId xmlns:a16="http://schemas.microsoft.com/office/drawing/2014/main" id="{47258CD1-0C73-9F41-99C0-895EEA92E3CF}"/>
                </a:ext>
              </a:extLst>
            </p:cNvPr>
            <p:cNvSpPr>
              <a:spLocks noChangeShapeType="1"/>
            </p:cNvSpPr>
            <p:nvPr/>
          </p:nvSpPr>
          <p:spPr bwMode="auto">
            <a:xfrm>
              <a:off x="3449" y="2671"/>
              <a:ext cx="1151" cy="15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2" name="Line 16">
              <a:extLst>
                <a:ext uri="{FF2B5EF4-FFF2-40B4-BE49-F238E27FC236}">
                  <a16:creationId xmlns:a16="http://schemas.microsoft.com/office/drawing/2014/main" id="{90788333-68B9-B844-BF0A-09B59345C05D}"/>
                </a:ext>
              </a:extLst>
            </p:cNvPr>
            <p:cNvSpPr>
              <a:spLocks noChangeShapeType="1"/>
            </p:cNvSpPr>
            <p:nvPr/>
          </p:nvSpPr>
          <p:spPr bwMode="auto">
            <a:xfrm>
              <a:off x="3468" y="2851"/>
              <a:ext cx="1139" cy="144"/>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3" name="Line 17">
              <a:extLst>
                <a:ext uri="{FF2B5EF4-FFF2-40B4-BE49-F238E27FC236}">
                  <a16:creationId xmlns:a16="http://schemas.microsoft.com/office/drawing/2014/main" id="{14F5D51B-6B17-4B48-AA06-3C390432EBD8}"/>
                </a:ext>
              </a:extLst>
            </p:cNvPr>
            <p:cNvSpPr>
              <a:spLocks noChangeShapeType="1"/>
            </p:cNvSpPr>
            <p:nvPr/>
          </p:nvSpPr>
          <p:spPr bwMode="auto">
            <a:xfrm>
              <a:off x="3487" y="3031"/>
              <a:ext cx="1124" cy="132"/>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4" name="Text Box 18">
              <a:extLst>
                <a:ext uri="{FF2B5EF4-FFF2-40B4-BE49-F238E27FC236}">
                  <a16:creationId xmlns:a16="http://schemas.microsoft.com/office/drawing/2014/main" id="{432EFA41-800F-A740-B623-65C954C90B90}"/>
                </a:ext>
              </a:extLst>
            </p:cNvPr>
            <p:cNvSpPr txBox="1">
              <a:spLocks noChangeArrowheads="1"/>
            </p:cNvSpPr>
            <p:nvPr/>
          </p:nvSpPr>
          <p:spPr bwMode="auto">
            <a:xfrm>
              <a:off x="3520" y="2536"/>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55" name="Text Box 19">
              <a:extLst>
                <a:ext uri="{FF2B5EF4-FFF2-40B4-BE49-F238E27FC236}">
                  <a16:creationId xmlns:a16="http://schemas.microsoft.com/office/drawing/2014/main" id="{D296D421-4E39-6D41-BCE3-E7F4F53B57C9}"/>
                </a:ext>
              </a:extLst>
            </p:cNvPr>
            <p:cNvSpPr txBox="1">
              <a:spLocks noChangeArrowheads="1"/>
            </p:cNvSpPr>
            <p:nvPr/>
          </p:nvSpPr>
          <p:spPr bwMode="auto">
            <a:xfrm>
              <a:off x="3518" y="2716"/>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pkt1</a:t>
              </a:r>
            </a:p>
          </p:txBody>
        </p:sp>
        <p:sp>
          <p:nvSpPr>
            <p:cNvPr id="157756" name="Text Box 20">
              <a:extLst>
                <a:ext uri="{FF2B5EF4-FFF2-40B4-BE49-F238E27FC236}">
                  <a16:creationId xmlns:a16="http://schemas.microsoft.com/office/drawing/2014/main" id="{55D4377A-B15B-A34C-A268-157D69C94A04}"/>
                </a:ext>
              </a:extLst>
            </p:cNvPr>
            <p:cNvSpPr txBox="1">
              <a:spLocks noChangeArrowheads="1"/>
            </p:cNvSpPr>
            <p:nvPr/>
          </p:nvSpPr>
          <p:spPr bwMode="auto">
            <a:xfrm>
              <a:off x="3516" y="2896"/>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pkt2</a:t>
              </a:r>
            </a:p>
          </p:txBody>
        </p:sp>
        <p:grpSp>
          <p:nvGrpSpPr>
            <p:cNvPr id="157757" name="Group 23">
              <a:extLst>
                <a:ext uri="{FF2B5EF4-FFF2-40B4-BE49-F238E27FC236}">
                  <a16:creationId xmlns:a16="http://schemas.microsoft.com/office/drawing/2014/main" id="{42420E9B-FF4F-9948-AC72-58CBCA7D1437}"/>
                </a:ext>
              </a:extLst>
            </p:cNvPr>
            <p:cNvGrpSpPr>
              <a:grpSpLocks/>
            </p:cNvGrpSpPr>
            <p:nvPr/>
          </p:nvGrpSpPr>
          <p:grpSpPr bwMode="auto">
            <a:xfrm>
              <a:off x="2827" y="3573"/>
              <a:ext cx="649" cy="173"/>
              <a:chOff x="1895" y="3931"/>
              <a:chExt cx="649" cy="173"/>
            </a:xfrm>
          </p:grpSpPr>
          <p:sp>
            <p:nvSpPr>
              <p:cNvPr id="157776" name="Rectangle 24">
                <a:extLst>
                  <a:ext uri="{FF2B5EF4-FFF2-40B4-BE49-F238E27FC236}">
                    <a16:creationId xmlns:a16="http://schemas.microsoft.com/office/drawing/2014/main" id="{1C7B64E8-4A49-E746-8889-D1797718A348}"/>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77" name="Text Box 25">
                <a:extLst>
                  <a:ext uri="{FF2B5EF4-FFF2-40B4-BE49-F238E27FC236}">
                    <a16:creationId xmlns:a16="http://schemas.microsoft.com/office/drawing/2014/main" id="{178B3DD6-FFAC-3542-B03A-905A7D61D2E6}"/>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sp>
          <p:nvSpPr>
            <p:cNvPr id="157758" name="Line 32">
              <a:extLst>
                <a:ext uri="{FF2B5EF4-FFF2-40B4-BE49-F238E27FC236}">
                  <a16:creationId xmlns:a16="http://schemas.microsoft.com/office/drawing/2014/main" id="{410AAEC6-3B66-9B44-BF79-4F4452564CFF}"/>
                </a:ext>
              </a:extLst>
            </p:cNvPr>
            <p:cNvSpPr>
              <a:spLocks noChangeShapeType="1"/>
            </p:cNvSpPr>
            <p:nvPr/>
          </p:nvSpPr>
          <p:spPr bwMode="auto">
            <a:xfrm>
              <a:off x="3489" y="3657"/>
              <a:ext cx="1124" cy="141"/>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9" name="Text Box 35">
              <a:extLst>
                <a:ext uri="{FF2B5EF4-FFF2-40B4-BE49-F238E27FC236}">
                  <a16:creationId xmlns:a16="http://schemas.microsoft.com/office/drawing/2014/main" id="{52F9503A-EAE6-B149-B178-C94DC3DEF59B}"/>
                </a:ext>
              </a:extLst>
            </p:cNvPr>
            <p:cNvSpPr txBox="1">
              <a:spLocks noChangeArrowheads="1"/>
            </p:cNvSpPr>
            <p:nvPr/>
          </p:nvSpPr>
          <p:spPr bwMode="auto">
            <a:xfrm>
              <a:off x="3542" y="3522"/>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60" name="Text Box 39">
              <a:extLst>
                <a:ext uri="{FF2B5EF4-FFF2-40B4-BE49-F238E27FC236}">
                  <a16:creationId xmlns:a16="http://schemas.microsoft.com/office/drawing/2014/main" id="{E1FE3DBF-4109-5643-8F4C-9B1950257ED4}"/>
                </a:ext>
              </a:extLst>
            </p:cNvPr>
            <p:cNvSpPr txBox="1">
              <a:spLocks noChangeArrowheads="1"/>
            </p:cNvSpPr>
            <p:nvPr/>
          </p:nvSpPr>
          <p:spPr bwMode="auto">
            <a:xfrm>
              <a:off x="2817" y="3322"/>
              <a:ext cx="871"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timeout</a:t>
              </a:r>
            </a:p>
            <a:p>
              <a:pPr>
                <a:lnSpc>
                  <a:spcPct val="90000"/>
                </a:lnSpc>
                <a:spcBef>
                  <a:spcPct val="0"/>
                </a:spcBef>
                <a:buClrTx/>
                <a:buSzTx/>
                <a:buFontTx/>
                <a:buNone/>
              </a:pPr>
              <a:r>
                <a:rPr lang="en-US" altLang="en-US" sz="1400">
                  <a:latin typeface="Tahoma" panose="020B0604030504040204" pitchFamily="34" charset="0"/>
                </a:rPr>
                <a:t>retransmit pkt0</a:t>
              </a:r>
            </a:p>
          </p:txBody>
        </p:sp>
        <p:sp>
          <p:nvSpPr>
            <p:cNvPr id="157761" name="Rectangle 45">
              <a:extLst>
                <a:ext uri="{FF2B5EF4-FFF2-40B4-BE49-F238E27FC236}">
                  <a16:creationId xmlns:a16="http://schemas.microsoft.com/office/drawing/2014/main" id="{BCB25BFA-6C7C-F042-B66C-1097EF90B375}"/>
                </a:ext>
              </a:extLst>
            </p:cNvPr>
            <p:cNvSpPr>
              <a:spLocks noChangeArrowheads="1"/>
            </p:cNvSpPr>
            <p:nvPr/>
          </p:nvSpPr>
          <p:spPr bwMode="auto">
            <a:xfrm>
              <a:off x="4729" y="2774"/>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62" name="Text Box 46">
              <a:extLst>
                <a:ext uri="{FF2B5EF4-FFF2-40B4-BE49-F238E27FC236}">
                  <a16:creationId xmlns:a16="http://schemas.microsoft.com/office/drawing/2014/main" id="{AE52C465-71D0-5245-A167-3B759636CB46}"/>
                </a:ext>
              </a:extLst>
            </p:cNvPr>
            <p:cNvSpPr txBox="1">
              <a:spLocks noChangeArrowheads="1"/>
            </p:cNvSpPr>
            <p:nvPr/>
          </p:nvSpPr>
          <p:spPr bwMode="auto">
            <a:xfrm>
              <a:off x="4610" y="2743"/>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a:t>
              </a:r>
              <a:r>
                <a:rPr lang="en-US" altLang="en-US" sz="1200">
                  <a:solidFill>
                    <a:schemeClr val="bg1"/>
                  </a:solidFill>
                  <a:latin typeface="Arial" panose="020B0604020202020204" pitchFamily="34" charset="0"/>
                </a:rPr>
                <a:t> 1 2 3</a:t>
              </a:r>
              <a:r>
                <a:rPr lang="en-US" altLang="en-US" sz="1200">
                  <a:latin typeface="Arial" panose="020B0604020202020204" pitchFamily="34" charset="0"/>
                </a:rPr>
                <a:t> 0 1 2</a:t>
              </a:r>
            </a:p>
          </p:txBody>
        </p:sp>
        <p:sp>
          <p:nvSpPr>
            <p:cNvPr id="157763" name="Rectangle 50">
              <a:extLst>
                <a:ext uri="{FF2B5EF4-FFF2-40B4-BE49-F238E27FC236}">
                  <a16:creationId xmlns:a16="http://schemas.microsoft.com/office/drawing/2014/main" id="{3F5E23F0-FAFA-684E-86D3-CD067CE03A58}"/>
                </a:ext>
              </a:extLst>
            </p:cNvPr>
            <p:cNvSpPr>
              <a:spLocks noChangeArrowheads="1"/>
            </p:cNvSpPr>
            <p:nvPr/>
          </p:nvSpPr>
          <p:spPr bwMode="auto">
            <a:xfrm>
              <a:off x="4805" y="2945"/>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64" name="Text Box 51">
              <a:extLst>
                <a:ext uri="{FF2B5EF4-FFF2-40B4-BE49-F238E27FC236}">
                  <a16:creationId xmlns:a16="http://schemas.microsoft.com/office/drawing/2014/main" id="{29F3AD8B-D458-544D-B29E-120FC65F7AA6}"/>
                </a:ext>
              </a:extLst>
            </p:cNvPr>
            <p:cNvSpPr txBox="1">
              <a:spLocks noChangeArrowheads="1"/>
            </p:cNvSpPr>
            <p:nvPr/>
          </p:nvSpPr>
          <p:spPr bwMode="auto">
            <a:xfrm>
              <a:off x="4608" y="2916"/>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a:t>
              </a:r>
              <a:r>
                <a:rPr lang="en-US" altLang="en-US" sz="1200">
                  <a:solidFill>
                    <a:schemeClr val="bg1"/>
                  </a:solidFill>
                  <a:latin typeface="Arial" panose="020B0604020202020204" pitchFamily="34" charset="0"/>
                </a:rPr>
                <a:t> 2 3 0</a:t>
              </a:r>
              <a:r>
                <a:rPr lang="en-US" altLang="en-US" sz="1200">
                  <a:latin typeface="Arial" panose="020B0604020202020204" pitchFamily="34" charset="0"/>
                </a:rPr>
                <a:t> 1 2</a:t>
              </a:r>
            </a:p>
          </p:txBody>
        </p:sp>
        <p:sp>
          <p:nvSpPr>
            <p:cNvPr id="157765" name="Rectangle 53">
              <a:extLst>
                <a:ext uri="{FF2B5EF4-FFF2-40B4-BE49-F238E27FC236}">
                  <a16:creationId xmlns:a16="http://schemas.microsoft.com/office/drawing/2014/main" id="{412AB29B-08B4-0E4F-85AB-3CA3E2B9ED36}"/>
                </a:ext>
              </a:extLst>
            </p:cNvPr>
            <p:cNvSpPr>
              <a:spLocks noChangeArrowheads="1"/>
            </p:cNvSpPr>
            <p:nvPr/>
          </p:nvSpPr>
          <p:spPr bwMode="auto">
            <a:xfrm>
              <a:off x="4887" y="3111"/>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66" name="Text Box 54">
              <a:extLst>
                <a:ext uri="{FF2B5EF4-FFF2-40B4-BE49-F238E27FC236}">
                  <a16:creationId xmlns:a16="http://schemas.microsoft.com/office/drawing/2014/main" id="{BB6F3E1F-DA1C-2943-94A8-E3FCE369A295}"/>
                </a:ext>
              </a:extLst>
            </p:cNvPr>
            <p:cNvSpPr txBox="1">
              <a:spLocks noChangeArrowheads="1"/>
            </p:cNvSpPr>
            <p:nvPr/>
          </p:nvSpPr>
          <p:spPr bwMode="auto">
            <a:xfrm>
              <a:off x="4610" y="3082"/>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0 1 2 </a:t>
              </a:r>
              <a:r>
                <a:rPr lang="en-US" altLang="en-US" sz="1200">
                  <a:solidFill>
                    <a:schemeClr val="bg1"/>
                  </a:solidFill>
                  <a:latin typeface="Arial" panose="020B0604020202020204" pitchFamily="34" charset="0"/>
                </a:rPr>
                <a:t>3 0 1</a:t>
              </a:r>
              <a:r>
                <a:rPr lang="en-US" altLang="en-US" sz="1200">
                  <a:latin typeface="Arial" panose="020B0604020202020204" pitchFamily="34" charset="0"/>
                </a:rPr>
                <a:t> 2</a:t>
              </a:r>
            </a:p>
          </p:txBody>
        </p:sp>
        <p:sp>
          <p:nvSpPr>
            <p:cNvPr id="157767" name="Line 62">
              <a:extLst>
                <a:ext uri="{FF2B5EF4-FFF2-40B4-BE49-F238E27FC236}">
                  <a16:creationId xmlns:a16="http://schemas.microsoft.com/office/drawing/2014/main" id="{9DB2DA03-005D-4E40-BE4D-8B2C1482A0FD}"/>
                </a:ext>
              </a:extLst>
            </p:cNvPr>
            <p:cNvSpPr>
              <a:spLocks noChangeShapeType="1"/>
            </p:cNvSpPr>
            <p:nvPr/>
          </p:nvSpPr>
          <p:spPr bwMode="auto">
            <a:xfrm flipH="1">
              <a:off x="3744" y="2826"/>
              <a:ext cx="822" cy="344"/>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68" name="Line 63">
              <a:extLst>
                <a:ext uri="{FF2B5EF4-FFF2-40B4-BE49-F238E27FC236}">
                  <a16:creationId xmlns:a16="http://schemas.microsoft.com/office/drawing/2014/main" id="{B7B6966B-0F03-5F45-830A-E1BD0BC5DCE1}"/>
                </a:ext>
              </a:extLst>
            </p:cNvPr>
            <p:cNvSpPr>
              <a:spLocks noChangeShapeType="1"/>
            </p:cNvSpPr>
            <p:nvPr/>
          </p:nvSpPr>
          <p:spPr bwMode="auto">
            <a:xfrm flipH="1">
              <a:off x="3763" y="2992"/>
              <a:ext cx="822" cy="344"/>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69" name="Line 64">
              <a:extLst>
                <a:ext uri="{FF2B5EF4-FFF2-40B4-BE49-F238E27FC236}">
                  <a16:creationId xmlns:a16="http://schemas.microsoft.com/office/drawing/2014/main" id="{C96C7897-F7EA-A240-9265-2C373D115CDD}"/>
                </a:ext>
              </a:extLst>
            </p:cNvPr>
            <p:cNvSpPr>
              <a:spLocks noChangeShapeType="1"/>
            </p:cNvSpPr>
            <p:nvPr/>
          </p:nvSpPr>
          <p:spPr bwMode="auto">
            <a:xfrm flipH="1">
              <a:off x="3782" y="3158"/>
              <a:ext cx="822" cy="344"/>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70" name="Text Box 65">
              <a:extLst>
                <a:ext uri="{FF2B5EF4-FFF2-40B4-BE49-F238E27FC236}">
                  <a16:creationId xmlns:a16="http://schemas.microsoft.com/office/drawing/2014/main" id="{7BE7A552-3F6C-3244-A029-285AC4698030}"/>
                </a:ext>
              </a:extLst>
            </p:cNvPr>
            <p:cNvSpPr txBox="1">
              <a:spLocks noChangeArrowheads="1"/>
            </p:cNvSpPr>
            <p:nvPr/>
          </p:nvSpPr>
          <p:spPr bwMode="auto">
            <a:xfrm>
              <a:off x="3628" y="3048"/>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71" name="Text Box 66">
              <a:extLst>
                <a:ext uri="{FF2B5EF4-FFF2-40B4-BE49-F238E27FC236}">
                  <a16:creationId xmlns:a16="http://schemas.microsoft.com/office/drawing/2014/main" id="{E56EE268-8F1C-244E-9D9A-D6D800847206}"/>
                </a:ext>
              </a:extLst>
            </p:cNvPr>
            <p:cNvSpPr txBox="1">
              <a:spLocks noChangeArrowheads="1"/>
            </p:cNvSpPr>
            <p:nvPr/>
          </p:nvSpPr>
          <p:spPr bwMode="auto">
            <a:xfrm>
              <a:off x="3640" y="3228"/>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72" name="Text Box 67">
              <a:extLst>
                <a:ext uri="{FF2B5EF4-FFF2-40B4-BE49-F238E27FC236}">
                  <a16:creationId xmlns:a16="http://schemas.microsoft.com/office/drawing/2014/main" id="{CCD7373B-DFF0-314F-9397-4FB27E184B86}"/>
                </a:ext>
              </a:extLst>
            </p:cNvPr>
            <p:cNvSpPr txBox="1">
              <a:spLocks noChangeArrowheads="1"/>
            </p:cNvSpPr>
            <p:nvPr/>
          </p:nvSpPr>
          <p:spPr bwMode="auto">
            <a:xfrm>
              <a:off x="3659" y="3387"/>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73" name="Text Box 68">
              <a:extLst>
                <a:ext uri="{FF2B5EF4-FFF2-40B4-BE49-F238E27FC236}">
                  <a16:creationId xmlns:a16="http://schemas.microsoft.com/office/drawing/2014/main" id="{C550DC4E-10F9-5747-8514-A012357BEF1F}"/>
                </a:ext>
              </a:extLst>
            </p:cNvPr>
            <p:cNvSpPr txBox="1">
              <a:spLocks noChangeArrowheads="1"/>
            </p:cNvSpPr>
            <p:nvPr/>
          </p:nvSpPr>
          <p:spPr bwMode="auto">
            <a:xfrm>
              <a:off x="4578" y="365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200" i="1">
                  <a:solidFill>
                    <a:srgbClr val="CC0000"/>
                  </a:solidFill>
                  <a:latin typeface="Tahoma" panose="020B0604030504040204" pitchFamily="34" charset="0"/>
                </a:rPr>
                <a:t>will accept packet</a:t>
              </a:r>
            </a:p>
            <a:p>
              <a:pPr>
                <a:lnSpc>
                  <a:spcPct val="100000"/>
                </a:lnSpc>
                <a:spcBef>
                  <a:spcPct val="0"/>
                </a:spcBef>
                <a:buClrTx/>
                <a:buSzTx/>
                <a:buFontTx/>
                <a:buNone/>
              </a:pPr>
              <a:r>
                <a:rPr lang="en-US" altLang="en-US" sz="1200" i="1">
                  <a:solidFill>
                    <a:srgbClr val="CC0000"/>
                  </a:solidFill>
                  <a:latin typeface="Tahoma" panose="020B0604030504040204" pitchFamily="34" charset="0"/>
                </a:rPr>
                <a:t>with seq number 0</a:t>
              </a:r>
            </a:p>
          </p:txBody>
        </p:sp>
        <p:sp>
          <p:nvSpPr>
            <p:cNvPr id="157774" name="Line 69">
              <a:extLst>
                <a:ext uri="{FF2B5EF4-FFF2-40B4-BE49-F238E27FC236}">
                  <a16:creationId xmlns:a16="http://schemas.microsoft.com/office/drawing/2014/main" id="{32A0A02F-3661-5A4A-B056-5767DDDAE335}"/>
                </a:ext>
              </a:extLst>
            </p:cNvPr>
            <p:cNvSpPr>
              <a:spLocks noChangeShapeType="1"/>
            </p:cNvSpPr>
            <p:nvPr/>
          </p:nvSpPr>
          <p:spPr bwMode="auto">
            <a:xfrm flipV="1">
              <a:off x="5022" y="3269"/>
              <a:ext cx="0" cy="400"/>
            </a:xfrm>
            <a:prstGeom prst="line">
              <a:avLst/>
            </a:prstGeom>
            <a:noFill/>
            <a:ln w="952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75" name="Text Box 117">
              <a:extLst>
                <a:ext uri="{FF2B5EF4-FFF2-40B4-BE49-F238E27FC236}">
                  <a16:creationId xmlns:a16="http://schemas.microsoft.com/office/drawing/2014/main" id="{3DFCCC0C-8EA1-E44B-93B8-6C4F7E167869}"/>
                </a:ext>
              </a:extLst>
            </p:cNvPr>
            <p:cNvSpPr txBox="1">
              <a:spLocks noChangeArrowheads="1"/>
            </p:cNvSpPr>
            <p:nvPr/>
          </p:nvSpPr>
          <p:spPr bwMode="auto">
            <a:xfrm>
              <a:off x="2796" y="3813"/>
              <a:ext cx="63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(b) oops!</a:t>
              </a:r>
            </a:p>
          </p:txBody>
        </p:sp>
      </p:grpSp>
      <p:grpSp>
        <p:nvGrpSpPr>
          <p:cNvPr id="157705" name="Group 128">
            <a:extLst>
              <a:ext uri="{FF2B5EF4-FFF2-40B4-BE49-F238E27FC236}">
                <a16:creationId xmlns:a16="http://schemas.microsoft.com/office/drawing/2014/main" id="{D18D97F4-AE34-A34B-AC83-C3B8208A4A6A}"/>
              </a:ext>
            </a:extLst>
          </p:cNvPr>
          <p:cNvGrpSpPr>
            <a:grpSpLocks/>
          </p:cNvGrpSpPr>
          <p:nvPr/>
        </p:nvGrpSpPr>
        <p:grpSpPr bwMode="auto">
          <a:xfrm>
            <a:off x="5973764" y="825501"/>
            <a:ext cx="4294187" cy="2138363"/>
            <a:chOff x="2803" y="520"/>
            <a:chExt cx="2705" cy="1347"/>
          </a:xfrm>
        </p:grpSpPr>
        <p:grpSp>
          <p:nvGrpSpPr>
            <p:cNvPr id="157712" name="Group 72">
              <a:extLst>
                <a:ext uri="{FF2B5EF4-FFF2-40B4-BE49-F238E27FC236}">
                  <a16:creationId xmlns:a16="http://schemas.microsoft.com/office/drawing/2014/main" id="{E89281FD-2C22-CF44-B35A-112DEC9E6238}"/>
                </a:ext>
              </a:extLst>
            </p:cNvPr>
            <p:cNvGrpSpPr>
              <a:grpSpLocks/>
            </p:cNvGrpSpPr>
            <p:nvPr/>
          </p:nvGrpSpPr>
          <p:grpSpPr bwMode="auto">
            <a:xfrm>
              <a:off x="2819" y="568"/>
              <a:ext cx="649" cy="173"/>
              <a:chOff x="1895" y="3931"/>
              <a:chExt cx="649" cy="173"/>
            </a:xfrm>
          </p:grpSpPr>
          <p:sp>
            <p:nvSpPr>
              <p:cNvPr id="157746" name="Rectangle 73">
                <a:extLst>
                  <a:ext uri="{FF2B5EF4-FFF2-40B4-BE49-F238E27FC236}">
                    <a16:creationId xmlns:a16="http://schemas.microsoft.com/office/drawing/2014/main" id="{DCFD10BF-DE83-804A-A3E1-4B993EF19624}"/>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7" name="Text Box 74">
                <a:extLst>
                  <a:ext uri="{FF2B5EF4-FFF2-40B4-BE49-F238E27FC236}">
                    <a16:creationId xmlns:a16="http://schemas.microsoft.com/office/drawing/2014/main" id="{659E258E-20CE-2642-A3EA-B355158788C5}"/>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13" name="Group 75">
              <a:extLst>
                <a:ext uri="{FF2B5EF4-FFF2-40B4-BE49-F238E27FC236}">
                  <a16:creationId xmlns:a16="http://schemas.microsoft.com/office/drawing/2014/main" id="{47CD838F-D9FC-8C4B-979C-6EDE7E85C54E}"/>
                </a:ext>
              </a:extLst>
            </p:cNvPr>
            <p:cNvGrpSpPr>
              <a:grpSpLocks/>
            </p:cNvGrpSpPr>
            <p:nvPr/>
          </p:nvGrpSpPr>
          <p:grpSpPr bwMode="auto">
            <a:xfrm>
              <a:off x="2831" y="741"/>
              <a:ext cx="649" cy="173"/>
              <a:chOff x="1895" y="3931"/>
              <a:chExt cx="649" cy="173"/>
            </a:xfrm>
          </p:grpSpPr>
          <p:sp>
            <p:nvSpPr>
              <p:cNvPr id="157744" name="Rectangle 76">
                <a:extLst>
                  <a:ext uri="{FF2B5EF4-FFF2-40B4-BE49-F238E27FC236}">
                    <a16:creationId xmlns:a16="http://schemas.microsoft.com/office/drawing/2014/main" id="{36979DCA-D0F6-2944-9BAE-53F17447CA6F}"/>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5" name="Text Box 77">
                <a:extLst>
                  <a:ext uri="{FF2B5EF4-FFF2-40B4-BE49-F238E27FC236}">
                    <a16:creationId xmlns:a16="http://schemas.microsoft.com/office/drawing/2014/main" id="{91F4B336-AC77-BF43-99AD-788CD921376D}"/>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14" name="Group 78">
              <a:extLst>
                <a:ext uri="{FF2B5EF4-FFF2-40B4-BE49-F238E27FC236}">
                  <a16:creationId xmlns:a16="http://schemas.microsoft.com/office/drawing/2014/main" id="{980947E3-47EB-7444-B536-89638B7A4ACE}"/>
                </a:ext>
              </a:extLst>
            </p:cNvPr>
            <p:cNvGrpSpPr>
              <a:grpSpLocks/>
            </p:cNvGrpSpPr>
            <p:nvPr/>
          </p:nvGrpSpPr>
          <p:grpSpPr bwMode="auto">
            <a:xfrm>
              <a:off x="2836" y="907"/>
              <a:ext cx="649" cy="173"/>
              <a:chOff x="1895" y="3931"/>
              <a:chExt cx="649" cy="173"/>
            </a:xfrm>
          </p:grpSpPr>
          <p:sp>
            <p:nvSpPr>
              <p:cNvPr id="157742" name="Rectangle 79">
                <a:extLst>
                  <a:ext uri="{FF2B5EF4-FFF2-40B4-BE49-F238E27FC236}">
                    <a16:creationId xmlns:a16="http://schemas.microsoft.com/office/drawing/2014/main" id="{C4AE59B5-22C4-9842-ABB4-C42E7E62C7E0}"/>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3" name="Text Box 80">
                <a:extLst>
                  <a:ext uri="{FF2B5EF4-FFF2-40B4-BE49-F238E27FC236}">
                    <a16:creationId xmlns:a16="http://schemas.microsoft.com/office/drawing/2014/main" id="{265849A6-942C-544F-9A5F-9E15030AEBD2}"/>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sp>
          <p:nvSpPr>
            <p:cNvPr id="157715" name="Line 81">
              <a:extLst>
                <a:ext uri="{FF2B5EF4-FFF2-40B4-BE49-F238E27FC236}">
                  <a16:creationId xmlns:a16="http://schemas.microsoft.com/office/drawing/2014/main" id="{D5EB8C34-85E0-284D-8A7D-869604254A48}"/>
                </a:ext>
              </a:extLst>
            </p:cNvPr>
            <p:cNvSpPr>
              <a:spLocks noChangeShapeType="1"/>
            </p:cNvSpPr>
            <p:nvPr/>
          </p:nvSpPr>
          <p:spPr bwMode="auto">
            <a:xfrm>
              <a:off x="3460" y="655"/>
              <a:ext cx="1151" cy="15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16" name="Line 82">
              <a:extLst>
                <a:ext uri="{FF2B5EF4-FFF2-40B4-BE49-F238E27FC236}">
                  <a16:creationId xmlns:a16="http://schemas.microsoft.com/office/drawing/2014/main" id="{6D5D97B1-D3C7-4541-A3AB-881294DEAE32}"/>
                </a:ext>
              </a:extLst>
            </p:cNvPr>
            <p:cNvSpPr>
              <a:spLocks noChangeShapeType="1"/>
            </p:cNvSpPr>
            <p:nvPr/>
          </p:nvSpPr>
          <p:spPr bwMode="auto">
            <a:xfrm>
              <a:off x="3479" y="835"/>
              <a:ext cx="1139" cy="144"/>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17" name="Line 83">
              <a:extLst>
                <a:ext uri="{FF2B5EF4-FFF2-40B4-BE49-F238E27FC236}">
                  <a16:creationId xmlns:a16="http://schemas.microsoft.com/office/drawing/2014/main" id="{635C55C2-4D8A-ED42-81A7-EE4E7E262324}"/>
                </a:ext>
              </a:extLst>
            </p:cNvPr>
            <p:cNvSpPr>
              <a:spLocks noChangeShapeType="1"/>
            </p:cNvSpPr>
            <p:nvPr/>
          </p:nvSpPr>
          <p:spPr bwMode="auto">
            <a:xfrm>
              <a:off x="3498" y="1015"/>
              <a:ext cx="1124" cy="132"/>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18" name="Text Box 84">
              <a:extLst>
                <a:ext uri="{FF2B5EF4-FFF2-40B4-BE49-F238E27FC236}">
                  <a16:creationId xmlns:a16="http://schemas.microsoft.com/office/drawing/2014/main" id="{FA01E7D4-E355-C647-AB52-61857F27297A}"/>
                </a:ext>
              </a:extLst>
            </p:cNvPr>
            <p:cNvSpPr txBox="1">
              <a:spLocks noChangeArrowheads="1"/>
            </p:cNvSpPr>
            <p:nvPr/>
          </p:nvSpPr>
          <p:spPr bwMode="auto">
            <a:xfrm>
              <a:off x="3489" y="520"/>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19" name="Text Box 85">
              <a:extLst>
                <a:ext uri="{FF2B5EF4-FFF2-40B4-BE49-F238E27FC236}">
                  <a16:creationId xmlns:a16="http://schemas.microsoft.com/office/drawing/2014/main" id="{1E50EAAE-844F-D54C-9163-8D5A6D4C51AA}"/>
                </a:ext>
              </a:extLst>
            </p:cNvPr>
            <p:cNvSpPr txBox="1">
              <a:spLocks noChangeArrowheads="1"/>
            </p:cNvSpPr>
            <p:nvPr/>
          </p:nvSpPr>
          <p:spPr bwMode="auto">
            <a:xfrm>
              <a:off x="3529" y="700"/>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pkt1</a:t>
              </a:r>
            </a:p>
          </p:txBody>
        </p:sp>
        <p:sp>
          <p:nvSpPr>
            <p:cNvPr id="157720" name="Text Box 86">
              <a:extLst>
                <a:ext uri="{FF2B5EF4-FFF2-40B4-BE49-F238E27FC236}">
                  <a16:creationId xmlns:a16="http://schemas.microsoft.com/office/drawing/2014/main" id="{A7718114-4B11-BB42-87A4-26CE69325998}"/>
                </a:ext>
              </a:extLst>
            </p:cNvPr>
            <p:cNvSpPr txBox="1">
              <a:spLocks noChangeArrowheads="1"/>
            </p:cNvSpPr>
            <p:nvPr/>
          </p:nvSpPr>
          <p:spPr bwMode="auto">
            <a:xfrm>
              <a:off x="3527" y="880"/>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pkt2</a:t>
              </a:r>
            </a:p>
          </p:txBody>
        </p:sp>
        <p:sp>
          <p:nvSpPr>
            <p:cNvPr id="157721" name="Rectangle 88">
              <a:extLst>
                <a:ext uri="{FF2B5EF4-FFF2-40B4-BE49-F238E27FC236}">
                  <a16:creationId xmlns:a16="http://schemas.microsoft.com/office/drawing/2014/main" id="{6E0FD0F6-9271-2148-B7BE-E6485E9D748E}"/>
                </a:ext>
              </a:extLst>
            </p:cNvPr>
            <p:cNvSpPr>
              <a:spLocks noChangeArrowheads="1"/>
            </p:cNvSpPr>
            <p:nvPr/>
          </p:nvSpPr>
          <p:spPr bwMode="auto">
            <a:xfrm>
              <a:off x="3035" y="1394"/>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22" name="Text Box 89">
              <a:extLst>
                <a:ext uri="{FF2B5EF4-FFF2-40B4-BE49-F238E27FC236}">
                  <a16:creationId xmlns:a16="http://schemas.microsoft.com/office/drawing/2014/main" id="{82F35F6C-A296-4F4E-B8D8-2D0A5904B3C9}"/>
                </a:ext>
              </a:extLst>
            </p:cNvPr>
            <p:cNvSpPr txBox="1">
              <a:spLocks noChangeArrowheads="1"/>
            </p:cNvSpPr>
            <p:nvPr/>
          </p:nvSpPr>
          <p:spPr bwMode="auto">
            <a:xfrm>
              <a:off x="2838" y="1365"/>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a:t>
              </a:r>
              <a:r>
                <a:rPr lang="en-US" altLang="en-US" sz="1200">
                  <a:solidFill>
                    <a:schemeClr val="bg1"/>
                  </a:solidFill>
                  <a:latin typeface="Arial" panose="020B0604020202020204" pitchFamily="34" charset="0"/>
                </a:rPr>
                <a:t> 2</a:t>
              </a:r>
              <a:r>
                <a:rPr lang="en-US" altLang="en-US" sz="1200">
                  <a:latin typeface="Arial" panose="020B0604020202020204" pitchFamily="34" charset="0"/>
                </a:rPr>
                <a:t> </a:t>
              </a:r>
              <a:r>
                <a:rPr lang="en-US" altLang="en-US" sz="1200">
                  <a:solidFill>
                    <a:schemeClr val="bg1"/>
                  </a:solidFill>
                  <a:latin typeface="Arial" panose="020B0604020202020204" pitchFamily="34" charset="0"/>
                </a:rPr>
                <a:t>3 0</a:t>
              </a:r>
              <a:r>
                <a:rPr lang="en-US" altLang="en-US" sz="1200">
                  <a:latin typeface="Arial" panose="020B0604020202020204" pitchFamily="34" charset="0"/>
                </a:rPr>
                <a:t> 1 2</a:t>
              </a:r>
            </a:p>
          </p:txBody>
        </p:sp>
        <p:sp>
          <p:nvSpPr>
            <p:cNvPr id="157723" name="Line 90">
              <a:extLst>
                <a:ext uri="{FF2B5EF4-FFF2-40B4-BE49-F238E27FC236}">
                  <a16:creationId xmlns:a16="http://schemas.microsoft.com/office/drawing/2014/main" id="{D2D2A9A2-0448-8A4D-997B-2B98D1272F2F}"/>
                </a:ext>
              </a:extLst>
            </p:cNvPr>
            <p:cNvSpPr>
              <a:spLocks noChangeShapeType="1"/>
            </p:cNvSpPr>
            <p:nvPr/>
          </p:nvSpPr>
          <p:spPr bwMode="auto">
            <a:xfrm>
              <a:off x="3480" y="1473"/>
              <a:ext cx="1124" cy="141"/>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24" name="Text Box 91">
              <a:extLst>
                <a:ext uri="{FF2B5EF4-FFF2-40B4-BE49-F238E27FC236}">
                  <a16:creationId xmlns:a16="http://schemas.microsoft.com/office/drawing/2014/main" id="{07097166-0149-8147-A963-2A699E7B33F5}"/>
                </a:ext>
              </a:extLst>
            </p:cNvPr>
            <p:cNvSpPr txBox="1">
              <a:spLocks noChangeArrowheads="1"/>
            </p:cNvSpPr>
            <p:nvPr/>
          </p:nvSpPr>
          <p:spPr bwMode="auto">
            <a:xfrm>
              <a:off x="3545" y="1478"/>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25" name="Rectangle 95">
              <a:extLst>
                <a:ext uri="{FF2B5EF4-FFF2-40B4-BE49-F238E27FC236}">
                  <a16:creationId xmlns:a16="http://schemas.microsoft.com/office/drawing/2014/main" id="{EE0CF20E-1943-3E4C-839D-62A6F1D5784E}"/>
                </a:ext>
              </a:extLst>
            </p:cNvPr>
            <p:cNvSpPr>
              <a:spLocks noChangeArrowheads="1"/>
            </p:cNvSpPr>
            <p:nvPr/>
          </p:nvSpPr>
          <p:spPr bwMode="auto">
            <a:xfrm>
              <a:off x="4740" y="758"/>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26" name="Text Box 96">
              <a:extLst>
                <a:ext uri="{FF2B5EF4-FFF2-40B4-BE49-F238E27FC236}">
                  <a16:creationId xmlns:a16="http://schemas.microsoft.com/office/drawing/2014/main" id="{0402ED71-A866-C143-B395-1D79C1D982F1}"/>
                </a:ext>
              </a:extLst>
            </p:cNvPr>
            <p:cNvSpPr txBox="1">
              <a:spLocks noChangeArrowheads="1"/>
            </p:cNvSpPr>
            <p:nvPr/>
          </p:nvSpPr>
          <p:spPr bwMode="auto">
            <a:xfrm>
              <a:off x="4621" y="727"/>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a:t>
              </a:r>
              <a:r>
                <a:rPr lang="en-US" altLang="en-US" sz="1200">
                  <a:solidFill>
                    <a:schemeClr val="bg1"/>
                  </a:solidFill>
                  <a:latin typeface="Arial" panose="020B0604020202020204" pitchFamily="34" charset="0"/>
                </a:rPr>
                <a:t> 1 2 3</a:t>
              </a:r>
              <a:r>
                <a:rPr lang="en-US" altLang="en-US" sz="1200">
                  <a:latin typeface="Arial" panose="020B0604020202020204" pitchFamily="34" charset="0"/>
                </a:rPr>
                <a:t> 0 1 2</a:t>
              </a:r>
            </a:p>
          </p:txBody>
        </p:sp>
        <p:sp>
          <p:nvSpPr>
            <p:cNvPr id="157727" name="Rectangle 97">
              <a:extLst>
                <a:ext uri="{FF2B5EF4-FFF2-40B4-BE49-F238E27FC236}">
                  <a16:creationId xmlns:a16="http://schemas.microsoft.com/office/drawing/2014/main" id="{F1D288CE-F3E0-F144-BBB6-17A585346B68}"/>
                </a:ext>
              </a:extLst>
            </p:cNvPr>
            <p:cNvSpPr>
              <a:spLocks noChangeArrowheads="1"/>
            </p:cNvSpPr>
            <p:nvPr/>
          </p:nvSpPr>
          <p:spPr bwMode="auto">
            <a:xfrm>
              <a:off x="4816" y="929"/>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28" name="Text Box 98">
              <a:extLst>
                <a:ext uri="{FF2B5EF4-FFF2-40B4-BE49-F238E27FC236}">
                  <a16:creationId xmlns:a16="http://schemas.microsoft.com/office/drawing/2014/main" id="{16FC9B80-4B4F-E84A-BEF4-1DB25CD65C99}"/>
                </a:ext>
              </a:extLst>
            </p:cNvPr>
            <p:cNvSpPr txBox="1">
              <a:spLocks noChangeArrowheads="1"/>
            </p:cNvSpPr>
            <p:nvPr/>
          </p:nvSpPr>
          <p:spPr bwMode="auto">
            <a:xfrm>
              <a:off x="4619" y="900"/>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a:t>
              </a:r>
              <a:r>
                <a:rPr lang="en-US" altLang="en-US" sz="1200">
                  <a:solidFill>
                    <a:schemeClr val="bg1"/>
                  </a:solidFill>
                  <a:latin typeface="Arial" panose="020B0604020202020204" pitchFamily="34" charset="0"/>
                </a:rPr>
                <a:t> 2 3 0</a:t>
              </a:r>
              <a:r>
                <a:rPr lang="en-US" altLang="en-US" sz="1200">
                  <a:latin typeface="Arial" panose="020B0604020202020204" pitchFamily="34" charset="0"/>
                </a:rPr>
                <a:t> 1 2</a:t>
              </a:r>
            </a:p>
          </p:txBody>
        </p:sp>
        <p:sp>
          <p:nvSpPr>
            <p:cNvPr id="157729" name="Rectangle 99">
              <a:extLst>
                <a:ext uri="{FF2B5EF4-FFF2-40B4-BE49-F238E27FC236}">
                  <a16:creationId xmlns:a16="http://schemas.microsoft.com/office/drawing/2014/main" id="{2667AC47-3878-8349-B999-CE4BFDF9D2C0}"/>
                </a:ext>
              </a:extLst>
            </p:cNvPr>
            <p:cNvSpPr>
              <a:spLocks noChangeArrowheads="1"/>
            </p:cNvSpPr>
            <p:nvPr/>
          </p:nvSpPr>
          <p:spPr bwMode="auto">
            <a:xfrm>
              <a:off x="4898" y="1095"/>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30" name="Text Box 100">
              <a:extLst>
                <a:ext uri="{FF2B5EF4-FFF2-40B4-BE49-F238E27FC236}">
                  <a16:creationId xmlns:a16="http://schemas.microsoft.com/office/drawing/2014/main" id="{9F197B29-7E97-A94B-87DA-40D11E564F52}"/>
                </a:ext>
              </a:extLst>
            </p:cNvPr>
            <p:cNvSpPr txBox="1">
              <a:spLocks noChangeArrowheads="1"/>
            </p:cNvSpPr>
            <p:nvPr/>
          </p:nvSpPr>
          <p:spPr bwMode="auto">
            <a:xfrm>
              <a:off x="4621" y="1066"/>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0 1 2 </a:t>
              </a:r>
              <a:r>
                <a:rPr lang="en-US" altLang="en-US" sz="1200">
                  <a:solidFill>
                    <a:schemeClr val="bg1"/>
                  </a:solidFill>
                  <a:latin typeface="Arial" panose="020B0604020202020204" pitchFamily="34" charset="0"/>
                </a:rPr>
                <a:t>3 0 1</a:t>
              </a:r>
              <a:r>
                <a:rPr lang="en-US" altLang="en-US" sz="1200">
                  <a:latin typeface="Arial" panose="020B0604020202020204" pitchFamily="34" charset="0"/>
                </a:rPr>
                <a:t> 2</a:t>
              </a:r>
            </a:p>
          </p:txBody>
        </p:sp>
        <p:sp>
          <p:nvSpPr>
            <p:cNvPr id="157731" name="Line 103">
              <a:extLst>
                <a:ext uri="{FF2B5EF4-FFF2-40B4-BE49-F238E27FC236}">
                  <a16:creationId xmlns:a16="http://schemas.microsoft.com/office/drawing/2014/main" id="{E335F007-0E94-A54E-9D45-5C4657FEDD34}"/>
                </a:ext>
              </a:extLst>
            </p:cNvPr>
            <p:cNvSpPr>
              <a:spLocks noChangeShapeType="1"/>
            </p:cNvSpPr>
            <p:nvPr/>
          </p:nvSpPr>
          <p:spPr bwMode="auto">
            <a:xfrm flipH="1">
              <a:off x="3453" y="810"/>
              <a:ext cx="1124" cy="463"/>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32" name="Line 104">
              <a:extLst>
                <a:ext uri="{FF2B5EF4-FFF2-40B4-BE49-F238E27FC236}">
                  <a16:creationId xmlns:a16="http://schemas.microsoft.com/office/drawing/2014/main" id="{78240840-9F7C-6F47-B6F5-6053526D3259}"/>
                </a:ext>
              </a:extLst>
            </p:cNvPr>
            <p:cNvSpPr>
              <a:spLocks noChangeShapeType="1"/>
            </p:cNvSpPr>
            <p:nvPr/>
          </p:nvSpPr>
          <p:spPr bwMode="auto">
            <a:xfrm flipH="1">
              <a:off x="3465" y="976"/>
              <a:ext cx="1131" cy="478"/>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33" name="Text Box 107">
              <a:extLst>
                <a:ext uri="{FF2B5EF4-FFF2-40B4-BE49-F238E27FC236}">
                  <a16:creationId xmlns:a16="http://schemas.microsoft.com/office/drawing/2014/main" id="{B7AEC908-7BF3-BD4C-90BC-C9FDAE46E5CB}"/>
                </a:ext>
              </a:extLst>
            </p:cNvPr>
            <p:cNvSpPr txBox="1">
              <a:spLocks noChangeArrowheads="1"/>
            </p:cNvSpPr>
            <p:nvPr/>
          </p:nvSpPr>
          <p:spPr bwMode="auto">
            <a:xfrm>
              <a:off x="3780" y="1245"/>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34" name="Text Box 109">
              <a:extLst>
                <a:ext uri="{FF2B5EF4-FFF2-40B4-BE49-F238E27FC236}">
                  <a16:creationId xmlns:a16="http://schemas.microsoft.com/office/drawing/2014/main" id="{0986F14B-E189-E84D-8234-E4F35E59AC17}"/>
                </a:ext>
              </a:extLst>
            </p:cNvPr>
            <p:cNvSpPr txBox="1">
              <a:spLocks noChangeArrowheads="1"/>
            </p:cNvSpPr>
            <p:nvPr/>
          </p:nvSpPr>
          <p:spPr bwMode="auto">
            <a:xfrm>
              <a:off x="4596" y="1501"/>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200" i="1">
                  <a:solidFill>
                    <a:srgbClr val="CC0000"/>
                  </a:solidFill>
                  <a:latin typeface="Tahoma" panose="020B0604030504040204" pitchFamily="34" charset="0"/>
                </a:rPr>
                <a:t>will accept packet</a:t>
              </a:r>
            </a:p>
            <a:p>
              <a:pPr>
                <a:lnSpc>
                  <a:spcPct val="100000"/>
                </a:lnSpc>
                <a:spcBef>
                  <a:spcPct val="0"/>
                </a:spcBef>
                <a:buClrTx/>
                <a:buSzTx/>
                <a:buFontTx/>
                <a:buNone/>
              </a:pPr>
              <a:r>
                <a:rPr lang="en-US" altLang="en-US" sz="1200" i="1">
                  <a:solidFill>
                    <a:srgbClr val="CC0000"/>
                  </a:solidFill>
                  <a:latin typeface="Tahoma" panose="020B0604030504040204" pitchFamily="34" charset="0"/>
                </a:rPr>
                <a:t>with seq number 0</a:t>
              </a:r>
            </a:p>
          </p:txBody>
        </p:sp>
        <p:sp>
          <p:nvSpPr>
            <p:cNvPr id="157735" name="Line 110">
              <a:extLst>
                <a:ext uri="{FF2B5EF4-FFF2-40B4-BE49-F238E27FC236}">
                  <a16:creationId xmlns:a16="http://schemas.microsoft.com/office/drawing/2014/main" id="{715B1703-2DAC-5841-8DCB-0F004A37B8FA}"/>
                </a:ext>
              </a:extLst>
            </p:cNvPr>
            <p:cNvSpPr>
              <a:spLocks noChangeShapeType="1"/>
            </p:cNvSpPr>
            <p:nvPr/>
          </p:nvSpPr>
          <p:spPr bwMode="auto">
            <a:xfrm flipH="1" flipV="1">
              <a:off x="5033" y="1253"/>
              <a:ext cx="0" cy="281"/>
            </a:xfrm>
            <a:prstGeom prst="line">
              <a:avLst/>
            </a:prstGeom>
            <a:noFill/>
            <a:ln w="952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36" name="Line 112">
              <a:extLst>
                <a:ext uri="{FF2B5EF4-FFF2-40B4-BE49-F238E27FC236}">
                  <a16:creationId xmlns:a16="http://schemas.microsoft.com/office/drawing/2014/main" id="{EC970692-28C9-D045-9CDD-83F819E97356}"/>
                </a:ext>
              </a:extLst>
            </p:cNvPr>
            <p:cNvSpPr>
              <a:spLocks noChangeShapeType="1"/>
            </p:cNvSpPr>
            <p:nvPr/>
          </p:nvSpPr>
          <p:spPr bwMode="auto">
            <a:xfrm>
              <a:off x="3475" y="1290"/>
              <a:ext cx="372" cy="46"/>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157737" name="Group 115">
              <a:extLst>
                <a:ext uri="{FF2B5EF4-FFF2-40B4-BE49-F238E27FC236}">
                  <a16:creationId xmlns:a16="http://schemas.microsoft.com/office/drawing/2014/main" id="{E4A00B38-D1CA-0846-82FA-E0513FBFB0C7}"/>
                </a:ext>
              </a:extLst>
            </p:cNvPr>
            <p:cNvGrpSpPr>
              <a:grpSpLocks/>
            </p:cNvGrpSpPr>
            <p:nvPr/>
          </p:nvGrpSpPr>
          <p:grpSpPr bwMode="auto">
            <a:xfrm>
              <a:off x="2838" y="1185"/>
              <a:ext cx="649" cy="173"/>
              <a:chOff x="2667" y="3750"/>
              <a:chExt cx="649" cy="173"/>
            </a:xfrm>
          </p:grpSpPr>
          <p:sp>
            <p:nvSpPr>
              <p:cNvPr id="157740" name="Rectangle 113">
                <a:extLst>
                  <a:ext uri="{FF2B5EF4-FFF2-40B4-BE49-F238E27FC236}">
                    <a16:creationId xmlns:a16="http://schemas.microsoft.com/office/drawing/2014/main" id="{56B9E4A2-6E66-2B4E-A8CA-D670F9BA47C9}"/>
                  </a:ext>
                </a:extLst>
              </p:cNvPr>
              <p:cNvSpPr>
                <a:spLocks noChangeArrowheads="1"/>
              </p:cNvSpPr>
              <p:nvPr/>
            </p:nvSpPr>
            <p:spPr bwMode="auto">
              <a:xfrm>
                <a:off x="2786" y="3779"/>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1" name="Text Box 114">
                <a:extLst>
                  <a:ext uri="{FF2B5EF4-FFF2-40B4-BE49-F238E27FC236}">
                    <a16:creationId xmlns:a16="http://schemas.microsoft.com/office/drawing/2014/main" id="{C834A04C-24F4-CC48-AD0C-971DA814FF44}"/>
                  </a:ext>
                </a:extLst>
              </p:cNvPr>
              <p:cNvSpPr txBox="1">
                <a:spLocks noChangeArrowheads="1"/>
              </p:cNvSpPr>
              <p:nvPr/>
            </p:nvSpPr>
            <p:spPr bwMode="auto">
              <a:xfrm>
                <a:off x="2667" y="3750"/>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a:t>
                </a:r>
                <a:r>
                  <a:rPr lang="en-US" altLang="en-US" sz="1200">
                    <a:solidFill>
                      <a:schemeClr val="bg1"/>
                    </a:solidFill>
                    <a:latin typeface="Arial" panose="020B0604020202020204" pitchFamily="34" charset="0"/>
                  </a:rPr>
                  <a:t>1 2</a:t>
                </a:r>
                <a:r>
                  <a:rPr lang="en-US" altLang="en-US" sz="1200">
                    <a:latin typeface="Arial" panose="020B0604020202020204" pitchFamily="34" charset="0"/>
                  </a:rPr>
                  <a:t> </a:t>
                </a:r>
                <a:r>
                  <a:rPr lang="en-US" altLang="en-US" sz="1200">
                    <a:solidFill>
                      <a:schemeClr val="bg1"/>
                    </a:solidFill>
                    <a:latin typeface="Arial" panose="020B0604020202020204" pitchFamily="34" charset="0"/>
                  </a:rPr>
                  <a:t>3 </a:t>
                </a:r>
                <a:r>
                  <a:rPr lang="en-US" altLang="en-US" sz="1200">
                    <a:latin typeface="Arial" panose="020B0604020202020204" pitchFamily="34" charset="0"/>
                  </a:rPr>
                  <a:t>0 1 2</a:t>
                </a:r>
              </a:p>
            </p:txBody>
          </p:sp>
        </p:grpSp>
        <p:sp>
          <p:nvSpPr>
            <p:cNvPr id="157738" name="Text Box 116">
              <a:extLst>
                <a:ext uri="{FF2B5EF4-FFF2-40B4-BE49-F238E27FC236}">
                  <a16:creationId xmlns:a16="http://schemas.microsoft.com/office/drawing/2014/main" id="{53CDE86B-F455-4F44-8E97-2E635553A29E}"/>
                </a:ext>
              </a:extLst>
            </p:cNvPr>
            <p:cNvSpPr txBox="1">
              <a:spLocks noChangeArrowheads="1"/>
            </p:cNvSpPr>
            <p:nvPr/>
          </p:nvSpPr>
          <p:spPr bwMode="auto">
            <a:xfrm>
              <a:off x="3547" y="1154"/>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pkt3</a:t>
              </a:r>
            </a:p>
          </p:txBody>
        </p:sp>
        <p:sp>
          <p:nvSpPr>
            <p:cNvPr id="157739" name="Text Box 119">
              <a:extLst>
                <a:ext uri="{FF2B5EF4-FFF2-40B4-BE49-F238E27FC236}">
                  <a16:creationId xmlns:a16="http://schemas.microsoft.com/office/drawing/2014/main" id="{9A6C8781-BA54-2F41-83BD-46093523E025}"/>
                </a:ext>
              </a:extLst>
            </p:cNvPr>
            <p:cNvSpPr txBox="1">
              <a:spLocks noChangeArrowheads="1"/>
            </p:cNvSpPr>
            <p:nvPr/>
          </p:nvSpPr>
          <p:spPr bwMode="auto">
            <a:xfrm>
              <a:off x="2803" y="1655"/>
              <a:ext cx="9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 no problem</a:t>
              </a:r>
            </a:p>
          </p:txBody>
        </p:sp>
      </p:grpSp>
      <p:grpSp>
        <p:nvGrpSpPr>
          <p:cNvPr id="373882" name="Group 122">
            <a:extLst>
              <a:ext uri="{FF2B5EF4-FFF2-40B4-BE49-F238E27FC236}">
                <a16:creationId xmlns:a16="http://schemas.microsoft.com/office/drawing/2014/main" id="{4BAADB10-0660-2E48-A1F2-22B63CD37DA9}"/>
              </a:ext>
            </a:extLst>
          </p:cNvPr>
          <p:cNvGrpSpPr>
            <a:grpSpLocks/>
          </p:cNvGrpSpPr>
          <p:nvPr/>
        </p:nvGrpSpPr>
        <p:grpSpPr bwMode="auto">
          <a:xfrm>
            <a:off x="7958139" y="890589"/>
            <a:ext cx="517525" cy="5278437"/>
            <a:chOff x="3821" y="550"/>
            <a:chExt cx="326" cy="3325"/>
          </a:xfrm>
        </p:grpSpPr>
        <p:pic>
          <p:nvPicPr>
            <p:cNvPr id="157710" name="Picture 5" descr="curtain">
              <a:extLst>
                <a:ext uri="{FF2B5EF4-FFF2-40B4-BE49-F238E27FC236}">
                  <a16:creationId xmlns:a16="http://schemas.microsoft.com/office/drawing/2014/main" id="{B6442F8A-7A53-5749-BAC6-0004BDBFB1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1" name="Picture 111" descr="curtain">
              <a:extLst>
                <a:ext uri="{FF2B5EF4-FFF2-40B4-BE49-F238E27FC236}">
                  <a16:creationId xmlns:a16="http://schemas.microsoft.com/office/drawing/2014/main" id="{E5A94AFD-DE62-9E44-8F83-250560C46A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3881" name="Text Box 121">
            <a:extLst>
              <a:ext uri="{FF2B5EF4-FFF2-40B4-BE49-F238E27FC236}">
                <a16:creationId xmlns:a16="http://schemas.microsoft.com/office/drawing/2014/main" id="{231E39AB-6898-044C-BE9D-7E8A995D2072}"/>
              </a:ext>
            </a:extLst>
          </p:cNvPr>
          <p:cNvSpPr txBox="1">
            <a:spLocks noChangeArrowheads="1"/>
          </p:cNvSpPr>
          <p:nvPr/>
        </p:nvSpPr>
        <p:spPr bwMode="auto">
          <a:xfrm>
            <a:off x="6219825" y="3049588"/>
            <a:ext cx="38354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latin typeface="Tahoma" panose="020B0604030504040204" pitchFamily="34" charset="0"/>
              </a:rPr>
              <a:t>receiver can</a:t>
            </a:r>
            <a:r>
              <a:rPr lang="ja-JP" altLang="en-US" sz="1600" i="1">
                <a:latin typeface="Tahoma" panose="020B0604030504040204" pitchFamily="34" charset="0"/>
              </a:rPr>
              <a:t>’</a:t>
            </a:r>
            <a:r>
              <a:rPr lang="en-US" altLang="ja-JP" sz="1600" i="1">
                <a:latin typeface="Tahoma" panose="020B0604030504040204" pitchFamily="34" charset="0"/>
              </a:rPr>
              <a:t>t see sender side.</a:t>
            </a:r>
          </a:p>
          <a:p>
            <a:pPr algn="ctr">
              <a:lnSpc>
                <a:spcPct val="100000"/>
              </a:lnSpc>
              <a:spcBef>
                <a:spcPct val="0"/>
              </a:spcBef>
              <a:buClrTx/>
              <a:buSzTx/>
              <a:buFontTx/>
              <a:buNone/>
            </a:pPr>
            <a:r>
              <a:rPr lang="en-US" altLang="en-US" sz="1600" i="1">
                <a:latin typeface="Tahoma" panose="020B0604030504040204" pitchFamily="34" charset="0"/>
              </a:rPr>
              <a:t>receiver behavior identical in both cases!</a:t>
            </a:r>
          </a:p>
          <a:p>
            <a:pPr algn="ctr">
              <a:lnSpc>
                <a:spcPct val="100000"/>
              </a:lnSpc>
              <a:spcBef>
                <a:spcPct val="0"/>
              </a:spcBef>
              <a:buClrTx/>
              <a:buSzTx/>
              <a:buFontTx/>
              <a:buNone/>
            </a:pPr>
            <a:r>
              <a:rPr lang="en-US" altLang="en-US" sz="1600" i="1">
                <a:solidFill>
                  <a:srgbClr val="CC0000"/>
                </a:solidFill>
                <a:latin typeface="Tahoma" panose="020B0604030504040204" pitchFamily="34" charset="0"/>
              </a:rPr>
              <a:t>something</a:t>
            </a:r>
            <a:r>
              <a:rPr lang="ja-JP" altLang="en-US" sz="1600" i="1">
                <a:solidFill>
                  <a:srgbClr val="CC0000"/>
                </a:solidFill>
                <a:latin typeface="Tahoma" panose="020B0604030504040204" pitchFamily="34" charset="0"/>
              </a:rPr>
              <a:t>’</a:t>
            </a:r>
            <a:r>
              <a:rPr lang="en-US" altLang="ja-JP" sz="1600" i="1">
                <a:solidFill>
                  <a:srgbClr val="CC0000"/>
                </a:solidFill>
                <a:latin typeface="Tahoma" panose="020B0604030504040204" pitchFamily="34" charset="0"/>
              </a:rPr>
              <a:t>s (very) wrong!</a:t>
            </a:r>
            <a:endParaRPr lang="en-US" altLang="en-US" sz="1600" i="1">
              <a:solidFill>
                <a:srgbClr val="CC0000"/>
              </a:solidFill>
              <a:latin typeface="Tahoma" panose="020B0604030504040204" pitchFamily="34" charset="0"/>
            </a:endParaRPr>
          </a:p>
        </p:txBody>
      </p:sp>
      <p:sp>
        <p:nvSpPr>
          <p:cNvPr id="373884" name="Rectangle 124">
            <a:extLst>
              <a:ext uri="{FF2B5EF4-FFF2-40B4-BE49-F238E27FC236}">
                <a16:creationId xmlns:a16="http://schemas.microsoft.com/office/drawing/2014/main" id="{536837B1-B9A4-294D-B10C-FA11BD014A08}"/>
              </a:ext>
            </a:extLst>
          </p:cNvPr>
          <p:cNvSpPr>
            <a:spLocks noChangeArrowheads="1"/>
          </p:cNvSpPr>
          <p:nvPr/>
        </p:nvSpPr>
        <p:spPr bwMode="auto">
          <a:xfrm>
            <a:off x="2070100" y="2732088"/>
            <a:ext cx="3276600"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80000"/>
              </a:lnSpc>
            </a:pPr>
            <a:r>
              <a:rPr lang="en-US" altLang="en-US" sz="2400"/>
              <a:t>receiver sees no difference in two scenarios!</a:t>
            </a:r>
          </a:p>
          <a:p>
            <a:pPr>
              <a:lnSpc>
                <a:spcPct val="80000"/>
              </a:lnSpc>
            </a:pPr>
            <a:r>
              <a:rPr lang="en-US" altLang="en-US" sz="2400"/>
              <a:t>duplicate data accepted as new in (b)</a:t>
            </a:r>
          </a:p>
          <a:p>
            <a:pPr>
              <a:lnSpc>
                <a:spcPct val="80000"/>
              </a:lnSpc>
              <a:buFont typeface="Wingdings" pitchFamily="2" charset="2"/>
              <a:buNone/>
            </a:pPr>
            <a:endParaRPr lang="en-US" altLang="en-US" sz="2400"/>
          </a:p>
          <a:p>
            <a:pPr>
              <a:lnSpc>
                <a:spcPct val="80000"/>
              </a:lnSpc>
              <a:buFont typeface="Wingdings" pitchFamily="2" charset="2"/>
              <a:buNone/>
            </a:pPr>
            <a:r>
              <a:rPr lang="en-US" altLang="en-US" sz="2400">
                <a:solidFill>
                  <a:srgbClr val="CC0000"/>
                </a:solidFill>
              </a:rPr>
              <a:t>Q:</a:t>
            </a:r>
            <a:r>
              <a:rPr lang="en-US" altLang="en-US" sz="2400"/>
              <a:t> what relationship between seq # size and window size to avoid problem in (b)?</a:t>
            </a:r>
          </a:p>
        </p:txBody>
      </p:sp>
      <p:sp>
        <p:nvSpPr>
          <p:cNvPr id="88" name="TextBox 87">
            <a:extLst>
              <a:ext uri="{FF2B5EF4-FFF2-40B4-BE49-F238E27FC236}">
                <a16:creationId xmlns:a16="http://schemas.microsoft.com/office/drawing/2014/main" id="{1A078647-8294-DD43-ADCC-00E92A5B6395}"/>
              </a:ext>
            </a:extLst>
          </p:cNvPr>
          <p:cNvSpPr txBox="1">
            <a:spLocks noChangeArrowheads="1"/>
          </p:cNvSpPr>
          <p:nvPr/>
        </p:nvSpPr>
        <p:spPr bwMode="auto">
          <a:xfrm>
            <a:off x="2449513" y="6234114"/>
            <a:ext cx="615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b="1">
                <a:solidFill>
                  <a:srgbClr val="FF0000"/>
                </a:solidFill>
                <a:latin typeface="Tahoma" panose="020B0604030504040204" pitchFamily="34" charset="0"/>
              </a:rPr>
              <a:t>2N</a:t>
            </a:r>
          </a:p>
        </p:txBody>
      </p:sp>
      <p:sp>
        <p:nvSpPr>
          <p:cNvPr id="2" name="Slide Number Placeholder 2">
            <a:extLst>
              <a:ext uri="{FF2B5EF4-FFF2-40B4-BE49-F238E27FC236}">
                <a16:creationId xmlns:a16="http://schemas.microsoft.com/office/drawing/2014/main" id="{E67DA300-442C-F74F-A361-1534D64F01F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738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373882"/>
                                        </p:tgtEl>
                                        <p:attrNameLst>
                                          <p:attrName>style.visibility</p:attrName>
                                        </p:attrNameLst>
                                      </p:cBhvr>
                                      <p:to>
                                        <p:strVal val="visible"/>
                                      </p:to>
                                    </p:set>
                                    <p:animEffect transition="in" filter="dissolve">
                                      <p:cBhvr>
                                        <p:cTn id="11" dur="500"/>
                                        <p:tgtEl>
                                          <p:spTgt spid="373882"/>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373881"/>
                                        </p:tgtEl>
                                        <p:attrNameLst>
                                          <p:attrName>style.visibility</p:attrName>
                                        </p:attrNameLst>
                                      </p:cBhvr>
                                      <p:to>
                                        <p:strVal val="visible"/>
                                      </p:to>
                                    </p:set>
                                    <p:animEffect transition="in" filter="dissolve">
                                      <p:cBhvr>
                                        <p:cTn id="14" dur="500"/>
                                        <p:tgtEl>
                                          <p:spTgt spid="37388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388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881" grpId="0"/>
      <p:bldP spid="373884" grpId="0"/>
      <p:bldP spid="8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Title 6">
            <a:extLst>
              <a:ext uri="{FF2B5EF4-FFF2-40B4-BE49-F238E27FC236}">
                <a16:creationId xmlns:a16="http://schemas.microsoft.com/office/drawing/2014/main" id="{062E4CAC-9663-1C4E-A27F-17DC754B1860}"/>
              </a:ext>
            </a:extLst>
          </p:cNvPr>
          <p:cNvSpPr>
            <a:spLocks noGrp="1" noChangeArrowheads="1"/>
          </p:cNvSpPr>
          <p:nvPr>
            <p:ph type="title"/>
          </p:nvPr>
        </p:nvSpPr>
        <p:spPr>
          <a:xfrm>
            <a:off x="975361" y="-99164"/>
            <a:ext cx="10515600" cy="894622"/>
          </a:xfrm>
        </p:spPr>
        <p:txBody>
          <a:bodyPr/>
          <a:lstStyle/>
          <a:p>
            <a:r>
              <a:rPr lang="en-US" altLang="en-US" dirty="0">
                <a:ea typeface="ＭＳ Ｐゴシック" panose="020B0600070205080204" pitchFamily="34" charset="-128"/>
              </a:rPr>
              <a:t>Summary: reliable data transfer (final)</a:t>
            </a:r>
          </a:p>
        </p:txBody>
      </p:sp>
      <p:sp>
        <p:nvSpPr>
          <p:cNvPr id="2" name="Slide Number Placeholder 2">
            <a:extLst>
              <a:ext uri="{FF2B5EF4-FFF2-40B4-BE49-F238E27FC236}">
                <a16:creationId xmlns:a16="http://schemas.microsoft.com/office/drawing/2014/main" id="{9EDB995F-0801-3B80-4F3A-8AE9EEB2B740}"/>
              </a:ext>
            </a:extLst>
          </p:cNvPr>
          <p:cNvSpPr>
            <a:spLocks noGrp="1"/>
          </p:cNvSpPr>
          <p:nvPr>
            <p:ph type="sldNum" sz="quarter" idx="4"/>
          </p:nvPr>
        </p:nvSpPr>
        <p:spPr/>
        <p:txBody>
          <a:bodyPr/>
          <a:lstStyle/>
          <a:p>
            <a:r>
              <a:rPr lang="en-US" dirty="0"/>
              <a:t>Transport Layer: 3-</a:t>
            </a:r>
            <a:fld id="{C4204591-24BD-A542-B9D5-F8D8A88D2FEE}" type="slidenum">
              <a:rPr lang="en-US" smtClean="0"/>
              <a:pPr/>
              <a:t>98</a:t>
            </a:fld>
            <a:endParaRPr lang="en-US" dirty="0"/>
          </a:p>
        </p:txBody>
      </p:sp>
      <p:sp>
        <p:nvSpPr>
          <p:cNvPr id="159746" name="Slide Number Placeholder 5">
            <a:extLst>
              <a:ext uri="{FF2B5EF4-FFF2-40B4-BE49-F238E27FC236}">
                <a16:creationId xmlns:a16="http://schemas.microsoft.com/office/drawing/2014/main" id="{CAE1462A-66BD-2A4D-8EC6-540592E73854}"/>
              </a:ext>
            </a:extLst>
          </p:cNvPr>
          <p:cNvSpPr>
            <a:spLocks noGrp="1"/>
          </p:cNvSpPr>
          <p:nvPr>
            <p:ph type="sldNum" sz="quarter" idx="4294967295"/>
          </p:nvPr>
        </p:nvSpPr>
        <p:spPr bwMode="auto">
          <a:xfrm>
            <a:off x="11515725"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fld id="{D9CCAEF4-981F-F148-B29C-57F326742B02}" type="slidenum">
              <a:rPr lang="en-US" altLang="en-US" smtClean="0"/>
              <a:pPr>
                <a:lnSpc>
                  <a:spcPct val="100000"/>
                </a:lnSpc>
                <a:spcBef>
                  <a:spcPct val="0"/>
                </a:spcBef>
                <a:buClrTx/>
                <a:buSzTx/>
                <a:buFontTx/>
                <a:buNone/>
                <a:defRPr/>
              </a:pPr>
              <a:t>98</a:t>
            </a:fld>
            <a:endParaRPr lang="en-US" altLang="en-US" sz="1200">
              <a:latin typeface="Tahoma" panose="020B0604030504040204" pitchFamily="34" charset="0"/>
            </a:endParaRPr>
          </a:p>
        </p:txBody>
      </p:sp>
      <p:graphicFrame>
        <p:nvGraphicFramePr>
          <p:cNvPr id="9" name="Table 8">
            <a:extLst>
              <a:ext uri="{FF2B5EF4-FFF2-40B4-BE49-F238E27FC236}">
                <a16:creationId xmlns:a16="http://schemas.microsoft.com/office/drawing/2014/main" id="{0EEB4F5D-02F8-C241-8DB1-F1A49A079932}"/>
              </a:ext>
            </a:extLst>
          </p:cNvPr>
          <p:cNvGraphicFramePr>
            <a:graphicFrameLocks noGrp="1"/>
          </p:cNvGraphicFramePr>
          <p:nvPr>
            <p:extLst>
              <p:ext uri="{D42A27DB-BD31-4B8C-83A1-F6EECF244321}">
                <p14:modId xmlns:p14="http://schemas.microsoft.com/office/powerpoint/2010/main" val="78870972"/>
              </p:ext>
            </p:extLst>
          </p:nvPr>
        </p:nvGraphicFramePr>
        <p:xfrm>
          <a:off x="975361" y="630375"/>
          <a:ext cx="9461861" cy="6246067"/>
        </p:xfrm>
        <a:graphic>
          <a:graphicData uri="http://schemas.openxmlformats.org/drawingml/2006/table">
            <a:tbl>
              <a:tblPr/>
              <a:tblGrid>
                <a:gridCol w="1584721">
                  <a:extLst>
                    <a:ext uri="{9D8B030D-6E8A-4147-A177-3AD203B41FA5}">
                      <a16:colId xmlns:a16="http://schemas.microsoft.com/office/drawing/2014/main" val="20000"/>
                    </a:ext>
                  </a:extLst>
                </a:gridCol>
                <a:gridCol w="142708">
                  <a:extLst>
                    <a:ext uri="{9D8B030D-6E8A-4147-A177-3AD203B41FA5}">
                      <a16:colId xmlns:a16="http://schemas.microsoft.com/office/drawing/2014/main" val="20001"/>
                    </a:ext>
                  </a:extLst>
                </a:gridCol>
                <a:gridCol w="2162189">
                  <a:extLst>
                    <a:ext uri="{9D8B030D-6E8A-4147-A177-3AD203B41FA5}">
                      <a16:colId xmlns:a16="http://schemas.microsoft.com/office/drawing/2014/main" val="20002"/>
                    </a:ext>
                  </a:extLst>
                </a:gridCol>
                <a:gridCol w="5572243">
                  <a:extLst>
                    <a:ext uri="{9D8B030D-6E8A-4147-A177-3AD203B41FA5}">
                      <a16:colId xmlns:a16="http://schemas.microsoft.com/office/drawing/2014/main" val="20003"/>
                    </a:ext>
                  </a:extLst>
                </a:gridCol>
              </a:tblGrid>
              <a:tr h="505183">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Version</a:t>
                      </a: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dirty="0">
                          <a:ln>
                            <a:noFill/>
                          </a:ln>
                          <a:solidFill>
                            <a:srgbClr val="000000"/>
                          </a:solidFill>
                          <a:effectLst/>
                          <a:latin typeface="Calibri" charset="0"/>
                          <a:ea typeface="ＭＳ Ｐゴシック" charset="-128"/>
                        </a:rPr>
                        <a:t>Channel</a:t>
                      </a: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dirty="0">
                          <a:ln>
                            <a:noFill/>
                          </a:ln>
                          <a:solidFill>
                            <a:srgbClr val="000000"/>
                          </a:solidFill>
                          <a:effectLst/>
                          <a:latin typeface="Calibri" charset="0"/>
                          <a:ea typeface="ＭＳ Ｐゴシック" charset="-128"/>
                        </a:rPr>
                        <a:t>Mechanism</a:t>
                      </a: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445751">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rdt1.0</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No error/loss</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charset="0"/>
                          <a:ea typeface="ＭＳ Ｐゴシック" charset="-128"/>
                        </a:rPr>
                        <a:t>nothing</a:t>
                      </a:r>
                      <a:endParaRPr kumimoji="0" lang="en-US" altLang="en-US" sz="2400" b="0" i="0" u="none"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158938">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rdt2.0 </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chemeClr val="bg1"/>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(no loss) </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4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4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4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400" b="0" i="0" u="sng"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445751">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rdt2.1</a:t>
                      </a:r>
                    </a:p>
                  </a:txBody>
                  <a:tcPr marL="91447" marR="91447" marT="45725" marB="45725" horzOverflow="overflow">
                    <a:lnL>
                      <a:noFill/>
                    </a:lnL>
                    <a:lnR>
                      <a:noFill/>
                    </a:lnR>
                    <a:lnT>
                      <a:noFill/>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Same as 2.0</a:t>
                      </a:r>
                    </a:p>
                  </a:txBody>
                  <a:tcPr marL="91447" marR="91447" marT="45725" marB="45725"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Calibri" charset="0"/>
                          <a:ea typeface="ＭＳ Ｐゴシック" charset="-128"/>
                        </a:rPr>
                        <a:t>(4)</a:t>
                      </a:r>
                      <a:r>
                        <a:rPr kumimoji="0" lang="en-US" altLang="en-US" sz="2400" b="0" i="0" u="sng" strike="noStrike" cap="none" normalizeH="0" baseline="0" dirty="0" err="1">
                          <a:ln>
                            <a:noFill/>
                          </a:ln>
                          <a:solidFill>
                            <a:schemeClr val="tx1"/>
                          </a:solidFill>
                          <a:effectLst/>
                          <a:latin typeface="Calibri" charset="0"/>
                          <a:ea typeface="ＭＳ Ｐゴシック" charset="-128"/>
                        </a:rPr>
                        <a:t>seq</a:t>
                      </a:r>
                      <a:r>
                        <a:rPr kumimoji="0" lang="en-US" altLang="en-US" sz="2400" b="0" i="0" u="sng" strike="noStrike" cap="none" normalizeH="0" baseline="0" dirty="0">
                          <a:ln>
                            <a:noFill/>
                          </a:ln>
                          <a:solidFill>
                            <a:schemeClr val="tx1"/>
                          </a:solidFill>
                          <a:effectLst/>
                          <a:latin typeface="Calibri" charset="0"/>
                          <a:ea typeface="ＭＳ Ｐゴシック" charset="-128"/>
                        </a:rPr>
                        <a:t>#  (</a:t>
                      </a:r>
                      <a:r>
                        <a:rPr kumimoji="0" lang="en-US" altLang="en-US" sz="2400" b="0" i="0" u="sng" strike="noStrike" cap="none" normalizeH="0" baseline="0" dirty="0">
                          <a:ln>
                            <a:noFill/>
                          </a:ln>
                          <a:solidFill>
                            <a:srgbClr val="FF0000"/>
                          </a:solidFill>
                          <a:effectLst/>
                          <a:latin typeface="Calibri" charset="0"/>
                          <a:ea typeface="ＭＳ Ｐゴシック" charset="-128"/>
                        </a:rPr>
                        <a:t>1 bit</a:t>
                      </a:r>
                      <a:r>
                        <a:rPr kumimoji="0" lang="en-US" altLang="en-US" sz="2400" b="0" i="0" u="sng" strike="noStrike" cap="none" normalizeH="0" baseline="0" dirty="0">
                          <a:ln>
                            <a:noFill/>
                          </a:ln>
                          <a:solidFill>
                            <a:schemeClr val="tx1"/>
                          </a:solidFill>
                          <a:effectLst/>
                          <a:latin typeface="Calibri" charset="0"/>
                          <a:ea typeface="ＭＳ Ｐゴシック" charset="-128"/>
                        </a:rPr>
                        <a:t>) for each </a:t>
                      </a:r>
                      <a:r>
                        <a:rPr kumimoji="0" lang="en-US" altLang="en-US" sz="2400" b="0" i="0" u="sng" strike="noStrike" cap="none" normalizeH="0" baseline="0" dirty="0" err="1">
                          <a:ln>
                            <a:noFill/>
                          </a:ln>
                          <a:solidFill>
                            <a:schemeClr val="tx1"/>
                          </a:solidFill>
                          <a:effectLst/>
                          <a:latin typeface="Calibri" charset="0"/>
                          <a:ea typeface="ＭＳ Ｐゴシック" charset="-128"/>
                        </a:rPr>
                        <a:t>pkt</a:t>
                      </a:r>
                      <a:endParaRPr kumimoji="0" lang="en-US" altLang="en-US" sz="2400" b="0" i="0" u="sng"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445751">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rdt2.2</a:t>
                      </a:r>
                    </a:p>
                  </a:txBody>
                  <a:tcPr marL="91447" marR="91447" marT="45725" marB="45725" horzOverflow="overflow">
                    <a:lnL>
                      <a:noFill/>
                    </a:lnL>
                    <a:lnR>
                      <a:noFill/>
                    </a:lnR>
                    <a:lnT>
                      <a:noFill/>
                    </a:lnT>
                    <a:lnB>
                      <a:noFill/>
                    </a:lnB>
                    <a:lnTlToBr>
                      <a:noFill/>
                    </a:lnTlToBr>
                    <a:lnBlToTr>
                      <a:noFill/>
                    </a:lnBlToTr>
                    <a:solidFill>
                      <a:schemeClr val="bg1"/>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Same as 2.0</a:t>
                      </a:r>
                    </a:p>
                  </a:txBody>
                  <a:tcPr marL="91447" marR="91447" marT="45725" marB="45725"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(no NAK): </a:t>
                      </a:r>
                      <a:r>
                        <a:rPr kumimoji="0" lang="en-US" altLang="en-US" sz="2400" b="0" i="0" u="none" strike="noStrike" cap="none" normalizeH="0" baseline="0">
                          <a:ln>
                            <a:noFill/>
                          </a:ln>
                          <a:solidFill>
                            <a:srgbClr val="FF0000"/>
                          </a:solidFill>
                          <a:effectLst/>
                          <a:latin typeface="Calibri" charset="0"/>
                          <a:ea typeface="ＭＳ Ｐゴシック" charset="-128"/>
                        </a:rPr>
                        <a:t>Unexpected ACK = NAK</a:t>
                      </a:r>
                    </a:p>
                  </a:txBody>
                  <a:tcPr marL="91447" marR="91447" marT="45725" marB="45725"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759587">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Rdt3.0</a:t>
                      </a:r>
                    </a:p>
                  </a:txBody>
                  <a:tcPr marL="91447" marR="91447" marT="45725" marB="45725" horzOverflow="overflow">
                    <a:lnL>
                      <a:noFill/>
                    </a:lnL>
                    <a:lnR>
                      <a:noFill/>
                    </a:lnR>
                    <a:lnT>
                      <a:noFill/>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errors + </a:t>
                      </a:r>
                      <a:r>
                        <a:rPr kumimoji="0" lang="en-US" altLang="en-US" sz="2400" b="0" i="0" u="none" strike="noStrike" cap="none" normalizeH="0" baseline="0">
                          <a:ln>
                            <a:noFill/>
                          </a:ln>
                          <a:solidFill>
                            <a:srgbClr val="FF0000"/>
                          </a:solidFill>
                          <a:effectLst/>
                          <a:latin typeface="Calibri" charset="0"/>
                          <a:ea typeface="ＭＳ Ｐゴシック" charset="-128"/>
                        </a:rPr>
                        <a:t>loss</a:t>
                      </a:r>
                    </a:p>
                  </a:txBody>
                  <a:tcPr marL="91447" marR="91447" marT="45725" marB="45725"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FF0000"/>
                          </a:solidFill>
                          <a:effectLst/>
                          <a:latin typeface="Calibri" charset="0"/>
                          <a:ea typeface="ＭＳ Ｐゴシック" charset="-128"/>
                        </a:rPr>
                        <a:t>(5)</a:t>
                      </a:r>
                      <a:r>
                        <a:rPr kumimoji="0" lang="en-US" altLang="en-US" sz="2400" b="0" i="0" u="sng" strike="noStrike" cap="none" normalizeH="0" baseline="0" dirty="0">
                          <a:ln>
                            <a:noFill/>
                          </a:ln>
                          <a:solidFill>
                            <a:srgbClr val="FF0000"/>
                          </a:solidFill>
                          <a:effectLst/>
                          <a:latin typeface="Calibri" charset="0"/>
                          <a:ea typeface="ＭＳ Ｐゴシック" charset="-128"/>
                        </a:rPr>
                        <a:t>Retransmission upon timeout; </a:t>
                      </a:r>
                      <a:r>
                        <a:rPr kumimoji="0" lang="en-US" altLang="en-US" sz="2400" b="0" i="0" u="sng" strike="noStrike" cap="none" normalizeH="0" baseline="0" dirty="0">
                          <a:ln>
                            <a:noFill/>
                          </a:ln>
                          <a:solidFill>
                            <a:schemeClr val="tx1"/>
                          </a:solidFill>
                          <a:effectLst/>
                          <a:latin typeface="Calibri" charset="0"/>
                          <a:ea typeface="ＭＳ Ｐゴシック" charset="-128"/>
                        </a:rPr>
                        <a:t>ACK-only</a:t>
                      </a:r>
                    </a:p>
                  </a:txBody>
                  <a:tcPr marL="91447" marR="91447" marT="45725" marB="45725"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r h="505183">
                <a:tc gridSpan="4">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Performance issue: low utilization</a:t>
                      </a:r>
                    </a:p>
                  </a:txBody>
                  <a:tcPr marL="91447" marR="91447" marT="45725" marB="45725" horzOverflow="overflow">
                    <a:lnL>
                      <a:noFill/>
                    </a:lnL>
                    <a:lnR>
                      <a:noFill/>
                    </a:lnR>
                    <a:lnT>
                      <a:noFill/>
                    </a:lnT>
                    <a:lnB>
                      <a:noFill/>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92120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Calibri"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err="1">
                          <a:ln>
                            <a:noFill/>
                          </a:ln>
                          <a:solidFill>
                            <a:schemeClr val="tx1"/>
                          </a:solidFill>
                          <a:effectLst/>
                          <a:latin typeface="Calibri" charset="0"/>
                          <a:ea typeface="ＭＳ Ｐゴシック" charset="-128"/>
                        </a:rPr>
                        <a:t>Goback</a:t>
                      </a:r>
                      <a:r>
                        <a:rPr kumimoji="0" lang="en-US" altLang="en-US" sz="2400" b="0" i="0" u="none" strike="noStrike" cap="none" normalizeH="0" baseline="0" dirty="0">
                          <a:ln>
                            <a:noFill/>
                          </a:ln>
                          <a:solidFill>
                            <a:schemeClr val="tx1"/>
                          </a:solidFill>
                          <a:effectLst/>
                          <a:latin typeface="Calibri" charset="0"/>
                          <a:ea typeface="ＭＳ Ｐゴシック" charset="-128"/>
                        </a:rPr>
                        <a:t>-N</a:t>
                      </a:r>
                    </a:p>
                  </a:txBody>
                  <a:tcPr marL="91447" marR="91447" marT="45725" marB="45725" horzOverflow="overflow">
                    <a:lnL>
                      <a:noFill/>
                    </a:lnL>
                    <a:lnR>
                      <a:noFill/>
                    </a:lnR>
                    <a:lnT>
                      <a:noFill/>
                    </a:lnT>
                    <a:lnB>
                      <a:noFill/>
                    </a:lnB>
                    <a:lnTlToBr>
                      <a:noFill/>
                    </a:lnTlToBr>
                    <a:lnBlToTr>
                      <a:noFill/>
                    </a:lnBlToTr>
                    <a:solidFill>
                      <a:srgbClr val="E7E7E7"/>
                    </a:solidFill>
                  </a:tcPr>
                </a:tc>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Same as 3.0</a:t>
                      </a:r>
                    </a:p>
                  </a:txBody>
                  <a:tcPr marL="91447" marR="91447" marT="45725" marB="45725" horzOverflow="overflow">
                    <a:lnL>
                      <a:noFill/>
                    </a:lnL>
                    <a:lnR>
                      <a:noFill/>
                    </a:lnR>
                    <a:lnT>
                      <a:noFill/>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 sliding window (pipeline)</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Discard out-of-order pkts </a:t>
                      </a:r>
                      <a:r>
                        <a:rPr kumimoji="0" lang="en-US" altLang="en-US" sz="2400" b="0" i="0" u="none" strike="noStrike" cap="none" normalizeH="0" baseline="0">
                          <a:ln>
                            <a:noFill/>
                          </a:ln>
                          <a:solidFill>
                            <a:srgbClr val="000000"/>
                          </a:solidFill>
                          <a:effectLst/>
                          <a:latin typeface="Calibri" charset="0"/>
                          <a:ea typeface="ＭＳ Ｐゴシック" charset="-128"/>
                        </a:rPr>
                        <a:t>(recovery) </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7"/>
                  </a:ext>
                </a:extLst>
              </a:tr>
              <a:tr h="92120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Calibri" charset="0"/>
                          <a:ea typeface="ＭＳ Ｐゴシック" charset="-128"/>
                        </a:rPr>
                        <a:t>Selective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Calibri" charset="0"/>
                          <a:ea typeface="ＭＳ Ｐゴシック" charset="-128"/>
                        </a:rPr>
                        <a:t>Repeat</a:t>
                      </a:r>
                    </a:p>
                  </a:txBody>
                  <a:tcPr marL="91447" marR="91447" marT="45725" marB="45725"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Same as 3.0</a:t>
                      </a:r>
                    </a:p>
                  </a:txBody>
                  <a:tcPr marL="91447" marR="91447" marT="45725" marB="45725"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N sliding window,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selective recovery </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99</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9170</TotalTime>
  <Words>21358</Words>
  <Application>Microsoft Macintosh PowerPoint</Application>
  <PresentationFormat>Widescreen</PresentationFormat>
  <Paragraphs>4599</Paragraphs>
  <Slides>192</Slides>
  <Notes>159</Notes>
  <HiddenSlides>43</HiddenSlides>
  <MMClips>0</MMClips>
  <ScaleCrop>false</ScaleCrop>
  <HeadingPairs>
    <vt:vector size="8" baseType="variant">
      <vt:variant>
        <vt:lpstr>Fonts Used</vt:lpstr>
      </vt:variant>
      <vt:variant>
        <vt:i4>17</vt:i4>
      </vt:variant>
      <vt:variant>
        <vt:lpstr>Theme</vt:lpstr>
      </vt:variant>
      <vt:variant>
        <vt:i4>1</vt:i4>
      </vt:variant>
      <vt:variant>
        <vt:lpstr>Embedded OLE Servers</vt:lpstr>
      </vt:variant>
      <vt:variant>
        <vt:i4>4</vt:i4>
      </vt:variant>
      <vt:variant>
        <vt:lpstr>Slide Titles</vt:lpstr>
      </vt:variant>
      <vt:variant>
        <vt:i4>192</vt:i4>
      </vt:variant>
    </vt:vector>
  </HeadingPairs>
  <TitlesOfParts>
    <vt:vector size="214" baseType="lpstr">
      <vt:lpstr>ＭＳ Ｐゴシック</vt:lpstr>
      <vt:lpstr>ZapfDingbats</vt:lpstr>
      <vt:lpstr>Arial</vt:lpstr>
      <vt:lpstr>Arial Narrow</vt:lpstr>
      <vt:lpstr>Calibri</vt:lpstr>
      <vt:lpstr>Cambria Math</vt:lpstr>
      <vt:lpstr>Comic Sans MS</vt:lpstr>
      <vt:lpstr>Courier</vt:lpstr>
      <vt:lpstr>Courier New</vt:lpstr>
      <vt:lpstr>Courier Std</vt:lpstr>
      <vt:lpstr>Gill Sans</vt:lpstr>
      <vt:lpstr>Gill Sans MT</vt:lpstr>
      <vt:lpstr>Symbol</vt:lpstr>
      <vt:lpstr>Tahoma</vt:lpstr>
      <vt:lpstr>Times New Roman</vt:lpstr>
      <vt:lpstr>Wingdings</vt:lpstr>
      <vt:lpstr>Wingdings 3</vt:lpstr>
      <vt:lpstr>Office Theme</vt:lpstr>
      <vt:lpstr>Picture</vt:lpstr>
      <vt:lpstr>VISIO</vt:lpstr>
      <vt:lpstr>Chart</vt:lpstr>
      <vt:lpstr>Clip</vt:lpstr>
      <vt:lpstr>Chapter 3: Transport Layer</vt:lpstr>
      <vt:lpstr>Chapter 3: Our Goals</vt:lpstr>
      <vt:lpstr>Chapter 3: Outline</vt:lpstr>
      <vt:lpstr>Transport services and protocols</vt:lpstr>
      <vt:lpstr>Transport Layer Actions</vt:lpstr>
      <vt:lpstr>Transport Layer Actions</vt:lpstr>
      <vt:lpstr>Transport vs. network layer services and protocols</vt:lpstr>
      <vt:lpstr>Transport vs. network layer services and protocols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 </vt:lpstr>
      <vt:lpstr>Connectionless demultiplexing: an example</vt:lpstr>
      <vt:lpstr>Connection-oriented demultiplexing </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UDP checksum</vt:lpstr>
      <vt:lpstr>Internet checksum: an example</vt:lpstr>
      <vt:lpstr>Internet checksum: weak protection!</vt:lpstr>
      <vt:lpstr>In-class practice: UDP checksum</vt:lpstr>
      <vt:lpstr>Summary: UDP</vt:lpstr>
      <vt:lpstr>Chapter 3: roadmap</vt:lpstr>
      <vt:lpstr>Principles of reliable data transfer</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“Stop and Wait” Scenario </vt:lpstr>
      <vt:lpstr>“Stop and Wait” Scenario </vt:lpstr>
      <vt:lpstr>rdt2.0: channel with bit errors</vt:lpstr>
      <vt:lpstr>rdt2.0: channel with bit errors</vt:lpstr>
      <vt:lpstr>rdt2.0: FSM specifications</vt:lpstr>
      <vt:lpstr>rdt2.0: FSM specification</vt:lpstr>
      <vt:lpstr>rdt2.0: operation with no errors</vt:lpstr>
      <vt:lpstr>rdt2.0: corrupted packet scenario</vt:lpstr>
      <vt:lpstr>rdt2.0 in action</vt:lpstr>
      <vt:lpstr>rdt2.0 has a fatal flaw!</vt:lpstr>
      <vt:lpstr>rdt2.0’s flaw: garbled ACK/NACK</vt:lpstr>
      <vt:lpstr>rdt2.1: need seq #!</vt:lpstr>
      <vt:lpstr>rdt2.1: sender, handles garbled ACK/NAKs</vt:lpstr>
      <vt:lpstr>rdt2.1: receiver, handles garbled ACK/NAKs</vt:lpstr>
      <vt:lpstr>rdt2.1: sender, handling garbled ACK/NAKs</vt:lpstr>
      <vt:lpstr>rdt2.1: receiver, handling garbled ACK/NAKs</vt:lpstr>
      <vt:lpstr>Rdt2.1 discussion</vt:lpstr>
      <vt:lpstr>Rdt2.1 discussion: how many bits for a seq number?</vt:lpstr>
      <vt:lpstr>rdt2.1: 1-bit seq # is enough!</vt:lpstr>
      <vt:lpstr>Summary: reliable data transfer (so far)</vt:lpstr>
      <vt:lpstr>rdt2.2: a NAK-free protocol</vt:lpstr>
      <vt:lpstr>rdt2.2: NAK-free</vt:lpstr>
      <vt:lpstr>rdt2.2: sender, receiver fragments</vt:lpstr>
      <vt:lpstr>Summary: reliable data transfer (so far)</vt:lpstr>
      <vt:lpstr>rdt3.0: channels with errors and loss</vt:lpstr>
      <vt:lpstr>rdt3.0: channels with errors and loss</vt:lpstr>
      <vt:lpstr>rdt3.0 sender</vt:lpstr>
      <vt:lpstr>rdt3.0 sender</vt:lpstr>
      <vt:lpstr>rdt3.0 sender</vt:lpstr>
      <vt:lpstr>Example: rdt3.0 in action</vt:lpstr>
      <vt:lpstr>rdt3.0 in action</vt:lpstr>
      <vt:lpstr>Example: rdt3.0 in action [WRONG]</vt:lpstr>
      <vt:lpstr>Summary: reliable data transfer (so far)</vt:lpstr>
      <vt:lpstr>Performance of rdt3.0 (stop-and-wait)</vt:lpstr>
      <vt:lpstr>rdt3.0: stop-and-wait operation</vt:lpstr>
      <vt:lpstr>rdt3.0: stop-and-wait operation</vt:lpstr>
      <vt:lpstr>Mechanisms for reliable data transfer</vt:lpstr>
      <vt:lpstr>rdt3.0: pipelined protocols operation</vt:lpstr>
      <vt:lpstr>Pipelining: increased utilization</vt:lpstr>
      <vt:lpstr>Pipelined protocols: overview</vt:lpstr>
      <vt:lpstr>Go-Back-N: sender</vt:lpstr>
      <vt:lpstr>Go-Back-N: receiver</vt:lpstr>
      <vt:lpstr>Go-Back-N in action: No loss</vt:lpstr>
      <vt:lpstr>Go-Back-N in action: Loss</vt:lpstr>
      <vt:lpstr>Selective repeat</vt:lpstr>
      <vt:lpstr>Selective repeat: sender, receiver windows</vt:lpstr>
      <vt:lpstr>Selective repeat: sender and receiver</vt:lpstr>
      <vt:lpstr>Selective Repeat in action</vt:lpstr>
      <vt:lpstr>In-class Practice: GBN vs SR </vt:lpstr>
      <vt:lpstr>Selective repeat:  a dilemma!</vt:lpstr>
      <vt:lpstr>Selective repeat:  a dilemma!</vt:lpstr>
      <vt:lpstr>Selective repeat: dilemma (N+1)  </vt:lpstr>
      <vt:lpstr>Summary: reliable data transfer (final)</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flow control</vt:lpstr>
      <vt:lpstr>Chapter 3: roadmap</vt:lpstr>
      <vt:lpstr>TCP connection management</vt:lpstr>
      <vt:lpstr>Agreeing to establish a connection</vt:lpstr>
      <vt:lpstr>2-way handshake scenarios</vt:lpstr>
      <vt:lpstr>2-way handshake scenarios</vt:lpstr>
      <vt:lpstr>2-way handshake scenarios</vt:lpstr>
      <vt:lpstr>TCP 3-way handshake</vt:lpstr>
      <vt:lpstr>How to set SYNC, ACK bit?</vt:lpstr>
      <vt:lpstr>Closing a TCP connection</vt:lpstr>
      <vt:lpstr>Closing TCP connection  (i.e., two 1-way subconnections)</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Causes/costs of congestion: more scenarios</vt:lpstr>
      <vt:lpstr>Approaches towards congestion control</vt:lpstr>
      <vt:lpstr>Approaches towards congestion control</vt:lpstr>
      <vt:lpstr>Chapter 3: roadmap</vt:lpstr>
      <vt:lpstr>TCP Congestion Control</vt:lpstr>
      <vt:lpstr>TCP Congestion Control</vt:lpstr>
      <vt:lpstr>TCP Congestion Control</vt:lpstr>
      <vt:lpstr>AIMD Rule:  additive increase, multiplicative decrease</vt:lpstr>
      <vt:lpstr>What AIMD? TCP Fairness</vt:lpstr>
      <vt:lpstr>TCP Congestion Control (RFC 5681)</vt:lpstr>
      <vt:lpstr>TCP Congestion Control Summary</vt:lpstr>
      <vt:lpstr>Recall in selective repeat protocol</vt:lpstr>
      <vt:lpstr>TCP Congestion Control</vt:lpstr>
      <vt:lpstr>Flow Control Field in TCP header: receive window</vt:lpstr>
      <vt:lpstr>TCP Congestion Control</vt:lpstr>
      <vt:lpstr>AIMD Rule: additive increase, multiplicative decrease</vt:lpstr>
      <vt:lpstr>Why AIMD? TCP Fairness</vt:lpstr>
      <vt:lpstr>PowerPoint Presentation</vt:lpstr>
      <vt:lpstr>PowerPoint Presentation</vt:lpstr>
      <vt:lpstr>TCP Slow Start</vt:lpstr>
      <vt:lpstr>TCP Slow Start (more)</vt:lpstr>
      <vt:lpstr>TCP: switching from slow start to CA</vt:lpstr>
      <vt:lpstr>Congestion Avoidance</vt:lpstr>
      <vt:lpstr>TCP Slow Start</vt:lpstr>
      <vt:lpstr>TCP Slow Start (more)</vt:lpstr>
      <vt:lpstr>Congestion Avoidance</vt:lpstr>
      <vt:lpstr>TCP Congestion Control</vt:lpstr>
      <vt:lpstr>TCP Congestion Control</vt:lpstr>
      <vt:lpstr>When loss occurs</vt:lpstr>
      <vt:lpstr>Fast Retransmit/Fast Recovery</vt:lpstr>
      <vt:lpstr>Algorithm for fast rexmit/fast recovery</vt:lpstr>
      <vt:lpstr>Retransmission Timeout</vt:lpstr>
      <vt:lpstr>TCP Congestion Window Trace</vt:lpstr>
      <vt:lpstr>TCP Congestion Control Summary</vt:lpstr>
      <vt:lpstr>Putting Things Together in TCP</vt:lpstr>
      <vt:lpstr>Illustrative Example</vt:lpstr>
      <vt:lpstr>Example Setting</vt:lpstr>
      <vt:lpstr>PowerPoint Presentation</vt:lpstr>
      <vt:lpstr>PowerPoint Presentation</vt:lpstr>
      <vt:lpstr>Practice:  TCP Congestion Window Trace</vt:lpstr>
      <vt:lpstr>TCP and the congested “bottleneck link”</vt:lpstr>
      <vt:lpstr>TCP and the congested “bottleneck link”</vt:lpstr>
      <vt:lpstr>Explicit congestion notification (ECN)</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452</cp:revision>
  <dcterms:created xsi:type="dcterms:W3CDTF">2020-01-18T07:24:59Z</dcterms:created>
  <dcterms:modified xsi:type="dcterms:W3CDTF">2025-02-26T09:12:05Z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2023-01-30T22:10:15Z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744958b6-4546-4041-a9b1-884da05cf152</vt:lpwstr>
  </property>
  <property fmtid="{D5CDD505-2E9C-101B-9397-08002B2CF9AE}" pid="8" name="MSIP_Label_4044bd30-2ed7-4c9d-9d12-46200872a97b_ContentBits">
    <vt:lpwstr>0</vt:lpwstr>
  </property>
</Properties>
</file>