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91"/>
  </p:notesMasterIdLst>
  <p:sldIdLst>
    <p:sldId id="960" r:id="rId2"/>
    <p:sldId id="1129" r:id="rId3"/>
    <p:sldId id="964" r:id="rId4"/>
    <p:sldId id="1150" r:id="rId5"/>
    <p:sldId id="1130" r:id="rId6"/>
    <p:sldId id="1131" r:id="rId7"/>
    <p:sldId id="1132" r:id="rId8"/>
    <p:sldId id="1133" r:id="rId9"/>
    <p:sldId id="1134" r:id="rId10"/>
    <p:sldId id="1135" r:id="rId11"/>
    <p:sldId id="1136" r:id="rId12"/>
    <p:sldId id="1137" r:id="rId13"/>
    <p:sldId id="1138" r:id="rId14"/>
    <p:sldId id="1139" r:id="rId15"/>
    <p:sldId id="1141" r:id="rId16"/>
    <p:sldId id="1209" r:id="rId17"/>
    <p:sldId id="1144" r:id="rId18"/>
    <p:sldId id="1145" r:id="rId19"/>
    <p:sldId id="1146" r:id="rId20"/>
    <p:sldId id="1148" r:id="rId21"/>
    <p:sldId id="1147" r:id="rId22"/>
    <p:sldId id="1149" r:id="rId23"/>
    <p:sldId id="1152" r:id="rId24"/>
    <p:sldId id="1153" r:id="rId25"/>
    <p:sldId id="1155" r:id="rId26"/>
    <p:sldId id="1154" r:id="rId27"/>
    <p:sldId id="1156" r:id="rId28"/>
    <p:sldId id="1157" r:id="rId29"/>
    <p:sldId id="1158" r:id="rId30"/>
    <p:sldId id="1159" r:id="rId31"/>
    <p:sldId id="1210" r:id="rId32"/>
    <p:sldId id="1160" r:id="rId33"/>
    <p:sldId id="1161" r:id="rId34"/>
    <p:sldId id="1140" r:id="rId35"/>
    <p:sldId id="1151" r:id="rId36"/>
    <p:sldId id="1142" r:id="rId37"/>
    <p:sldId id="1162" r:id="rId38"/>
    <p:sldId id="1164" r:id="rId39"/>
    <p:sldId id="1165" r:id="rId40"/>
    <p:sldId id="1166" r:id="rId41"/>
    <p:sldId id="1168" r:id="rId42"/>
    <p:sldId id="1169" r:id="rId43"/>
    <p:sldId id="1170" r:id="rId44"/>
    <p:sldId id="1171" r:id="rId45"/>
    <p:sldId id="1172" r:id="rId46"/>
    <p:sldId id="1173" r:id="rId47"/>
    <p:sldId id="1175" r:id="rId48"/>
    <p:sldId id="1174" r:id="rId49"/>
    <p:sldId id="1177" r:id="rId50"/>
    <p:sldId id="1176" r:id="rId51"/>
    <p:sldId id="1178" r:id="rId52"/>
    <p:sldId id="1179" r:id="rId53"/>
    <p:sldId id="1214" r:id="rId54"/>
    <p:sldId id="1211" r:id="rId55"/>
    <p:sldId id="820" r:id="rId56"/>
    <p:sldId id="821" r:id="rId57"/>
    <p:sldId id="822" r:id="rId58"/>
    <p:sldId id="1212" r:id="rId59"/>
    <p:sldId id="1213" r:id="rId60"/>
    <p:sldId id="825" r:id="rId61"/>
    <p:sldId id="826" r:id="rId62"/>
    <p:sldId id="827" r:id="rId63"/>
    <p:sldId id="828" r:id="rId64"/>
    <p:sldId id="829" r:id="rId65"/>
    <p:sldId id="830" r:id="rId66"/>
    <p:sldId id="831" r:id="rId67"/>
    <p:sldId id="1215" r:id="rId68"/>
    <p:sldId id="1216" r:id="rId69"/>
    <p:sldId id="834" r:id="rId70"/>
    <p:sldId id="1217" r:id="rId71"/>
    <p:sldId id="1218" r:id="rId72"/>
    <p:sldId id="1200" r:id="rId73"/>
    <p:sldId id="1181" r:id="rId74"/>
    <p:sldId id="1205" r:id="rId75"/>
    <p:sldId id="1182" r:id="rId76"/>
    <p:sldId id="1183" r:id="rId77"/>
    <p:sldId id="1188" r:id="rId78"/>
    <p:sldId id="1190" r:id="rId79"/>
    <p:sldId id="1191" r:id="rId80"/>
    <p:sldId id="1192" r:id="rId81"/>
    <p:sldId id="1193" r:id="rId82"/>
    <p:sldId id="1196" r:id="rId83"/>
    <p:sldId id="1201" r:id="rId84"/>
    <p:sldId id="1198" r:id="rId85"/>
    <p:sldId id="1199" r:id="rId86"/>
    <p:sldId id="1202" r:id="rId87"/>
    <p:sldId id="1208" r:id="rId88"/>
    <p:sldId id="1203" r:id="rId89"/>
    <p:sldId id="1204" r:id="rId9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24" userDrawn="1">
          <p15:clr>
            <a:srgbClr val="A4A3A4"/>
          </p15:clr>
        </p15:guide>
        <p15:guide id="3" orient="horz" pos="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C0"/>
    <a:srgbClr val="0012A0"/>
    <a:srgbClr val="6EBFF0"/>
    <a:srgbClr val="66ACD3"/>
    <a:srgbClr val="9AE0FF"/>
    <a:srgbClr val="011199"/>
    <a:srgbClr val="8FAADC"/>
    <a:srgbClr val="B9C2C9"/>
    <a:srgbClr val="E7E7E7"/>
    <a:srgbClr val="F8F8F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368"/>
    <p:restoredTop sz="79048"/>
  </p:normalViewPr>
  <p:slideViewPr>
    <p:cSldViewPr snapToGrid="0" snapToObjects="1">
      <p:cViewPr varScale="1">
        <p:scale>
          <a:sx n="100" d="100"/>
          <a:sy n="100" d="100"/>
        </p:scale>
        <p:origin x="536" y="160"/>
      </p:cViewPr>
      <p:guideLst>
        <p:guide pos="624"/>
        <p:guide orient="horz" pos="840"/>
      </p:guideLst>
    </p:cSldViewPr>
  </p:slideViewPr>
  <p:outlineViewPr>
    <p:cViewPr>
      <p:scale>
        <a:sx n="33" d="100"/>
        <a:sy n="33" d="100"/>
      </p:scale>
      <p:origin x="0" y="-9672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tableStyles" Target="tableStyle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presProps" Target="pres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4/16/25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4G/5G material completely updated; older 2/2.5/3G removed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91429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72502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95143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726744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216141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79861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B8686A-3D7F-9281-69AF-5C2195C36E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97447E3-52D4-7220-B2DC-8878EF05C67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9329799-CE6C-4E81-AB52-145E3C2754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C3F294A-5745-494E-2691-473532E03C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308842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590367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231050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37827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455848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446268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408407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79094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385654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279854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209188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712140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54168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08959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111935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62961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752467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005989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963923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86975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557635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440185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765853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428957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8719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665727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91873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441879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847839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5198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562503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10273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839549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627038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547678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03674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5580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901655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042241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D6A072-0E3E-2818-D425-A767575322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E013DB1-8EBC-3CED-4837-710FD779A5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6738A37-BE30-EED8-53A1-607AFBB81F4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613D1E4-1596-A6E2-C2EF-338EF649251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703265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A7F34F-7DB4-E3A4-6FE9-47F677C80B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E3DCC87-9991-E328-C84F-AC9E37048B1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3FF3649-E3B7-C6EA-8C14-B1C315451D0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97514A-CDF0-CF5F-E3B3-A2A813195B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00781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61EFB9AD-3DD7-6D49-873A-617A57BA5251}" type="slidenum">
              <a:rPr lang="en-US" smtClean="0">
                <a:latin typeface="Times New Roman" charset="0"/>
              </a:rPr>
              <a:pPr>
                <a:defRPr/>
              </a:pPr>
              <a:t>55</a:t>
            </a:fld>
            <a:endParaRPr lang="en-US" dirty="0">
              <a:latin typeface="Times New Roman" charset="0"/>
            </a:endParaRPr>
          </a:p>
        </p:txBody>
      </p:sp>
      <p:sp>
        <p:nvSpPr>
          <p:cNvPr id="111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1620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33F26244-8005-D541-A87D-C8B0593B5B18}" type="slidenum">
              <a:rPr lang="en-US" smtClean="0">
                <a:latin typeface="Times New Roman" charset="0"/>
              </a:rPr>
              <a:pPr>
                <a:defRPr/>
              </a:pPr>
              <a:t>56</a:t>
            </a:fld>
            <a:endParaRPr lang="en-US" dirty="0">
              <a:latin typeface="Times New Roman" charset="0"/>
            </a:endParaRPr>
          </a:p>
        </p:txBody>
      </p:sp>
      <p:sp>
        <p:nvSpPr>
          <p:cNvPr id="112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EDD966A1-1D8B-FD43-8877-D68A7C95CBBB}" type="slidenum">
              <a:rPr lang="en-US" smtClean="0">
                <a:latin typeface="Times New Roman" charset="0"/>
              </a:rPr>
              <a:pPr>
                <a:defRPr/>
              </a:pPr>
              <a:t>57</a:t>
            </a:fld>
            <a:endParaRPr lang="en-US" dirty="0">
              <a:latin typeface="Times New Roman" charset="0"/>
            </a:endParaRPr>
          </a:p>
        </p:txBody>
      </p:sp>
      <p:sp>
        <p:nvSpPr>
          <p:cNvPr id="113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3668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8453D8-007C-CCF6-1B10-B0BBAED8BE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36FE054-37C5-BAD7-6038-920304D2A2A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F622252-FA8D-7E24-95E5-7BB53BC7D4F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0DE6965-76B3-75D3-EDE0-1FC4244F41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231198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E433A3-40ED-C355-C539-AE5CD50B6D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20D322A-4B6D-60C2-270E-5DEE97DC26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45B0974-CA42-1412-524F-A2203937044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50DA84F-76B7-D83A-3697-8D2A827684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534954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3D203BAE-2A03-E442-A1FF-94B6EE53EDEF}" type="slidenum">
              <a:rPr lang="en-US" smtClean="0">
                <a:latin typeface="Times New Roman" charset="0"/>
              </a:rPr>
              <a:pPr>
                <a:defRPr/>
              </a:pPr>
              <a:t>60</a:t>
            </a:fld>
            <a:endParaRPr lang="en-US" dirty="0">
              <a:latin typeface="Times New Roman" charset="0"/>
            </a:endParaRPr>
          </a:p>
        </p:txBody>
      </p:sp>
      <p:sp>
        <p:nvSpPr>
          <p:cNvPr id="116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739278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BAE2FBAA-B307-A649-A8FA-CAD53D6EF685}" type="slidenum">
              <a:rPr lang="en-US" smtClean="0">
                <a:latin typeface="Times New Roman" charset="0"/>
              </a:rPr>
              <a:pPr>
                <a:defRPr/>
              </a:pPr>
              <a:t>61</a:t>
            </a:fld>
            <a:endParaRPr lang="en-US" dirty="0">
              <a:latin typeface="Times New Roman" charset="0"/>
            </a:endParaRPr>
          </a:p>
        </p:txBody>
      </p:sp>
      <p:sp>
        <p:nvSpPr>
          <p:cNvPr id="117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093E3C7B-2927-374C-8517-4A0B7CE73961}" type="slidenum">
              <a:rPr lang="en-US" smtClean="0">
                <a:latin typeface="Times New Roman" charset="0"/>
              </a:rPr>
              <a:pPr>
                <a:defRPr/>
              </a:pPr>
              <a:t>62</a:t>
            </a:fld>
            <a:endParaRPr lang="en-US" dirty="0">
              <a:latin typeface="Times New Roman" charset="0"/>
            </a:endParaRPr>
          </a:p>
        </p:txBody>
      </p:sp>
      <p:sp>
        <p:nvSpPr>
          <p:cNvPr id="118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8788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2051B1AB-8823-974A-B45E-8CB1A3769EDC}" type="slidenum">
              <a:rPr lang="en-US" smtClean="0">
                <a:latin typeface="Times New Roman" charset="0"/>
              </a:rPr>
              <a:pPr>
                <a:defRPr/>
              </a:pPr>
              <a:t>63</a:t>
            </a:fld>
            <a:endParaRPr lang="en-US" dirty="0">
              <a:latin typeface="Times New Roman" charset="0"/>
            </a:endParaRPr>
          </a:p>
        </p:txBody>
      </p:sp>
      <p:sp>
        <p:nvSpPr>
          <p:cNvPr id="119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2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659AD2B9-3611-9B42-8DC1-EC186A582AA2}" type="slidenum">
              <a:rPr lang="en-US" smtClean="0">
                <a:latin typeface="Times New Roman" charset="0"/>
              </a:rPr>
              <a:pPr>
                <a:defRPr/>
              </a:pPr>
              <a:t>64</a:t>
            </a:fld>
            <a:endParaRPr lang="en-US" dirty="0">
              <a:latin typeface="Times New Roman" charset="0"/>
            </a:endParaRPr>
          </a:p>
        </p:txBody>
      </p:sp>
      <p:sp>
        <p:nvSpPr>
          <p:cNvPr id="120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0836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52D1ED63-99DF-1446-BB47-4587931CC806}" type="slidenum">
              <a:rPr lang="en-US" smtClean="0">
                <a:latin typeface="Times New Roman" charset="0"/>
              </a:rPr>
              <a:pPr>
                <a:defRPr/>
              </a:pPr>
              <a:t>65</a:t>
            </a:fld>
            <a:endParaRPr lang="en-US" dirty="0">
              <a:latin typeface="Times New Roman" charset="0"/>
            </a:endParaRPr>
          </a:p>
        </p:txBody>
      </p:sp>
      <p:sp>
        <p:nvSpPr>
          <p:cNvPr id="121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60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5802510A-8295-5A48-B336-0633D29264CC}" type="slidenum">
              <a:rPr lang="en-US" smtClean="0">
                <a:latin typeface="Times New Roman" charset="0"/>
              </a:rPr>
              <a:pPr>
                <a:defRPr/>
              </a:pPr>
              <a:t>66</a:t>
            </a:fld>
            <a:endParaRPr lang="en-US" dirty="0">
              <a:latin typeface="Times New Roman" charset="0"/>
            </a:endParaRPr>
          </a:p>
        </p:txBody>
      </p:sp>
      <p:sp>
        <p:nvSpPr>
          <p:cNvPr id="122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884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7B4B2-2D75-210C-AC75-38583F6EF9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A52D4CC-D566-354C-1C50-3C1272EC23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4463866-E01C-F2E1-B177-39A2BE7C490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4868468-2402-87A5-A71B-219A1B10BA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529411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fld id="{7B654DFF-FBBA-5345-9626-7694D9606538}" type="slidenum">
              <a:rPr lang="en-US" smtClean="0">
                <a:latin typeface="Times New Roman" charset="0"/>
              </a:rPr>
              <a:pPr>
                <a:defRPr/>
              </a:pPr>
              <a:t>69</a:t>
            </a:fld>
            <a:endParaRPr lang="en-US" dirty="0">
              <a:latin typeface="Times New Roman" charset="0"/>
            </a:endParaRPr>
          </a:p>
        </p:txBody>
      </p:sp>
      <p:sp>
        <p:nvSpPr>
          <p:cNvPr id="125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6" name="Rectangle 3"/>
          <p:cNvSpPr>
            <a:spLocks noGrp="1" noChangeArrowheads="1"/>
          </p:cNvSpPr>
          <p:nvPr>
            <p:ph type="body" idx="1"/>
          </p:nvPr>
        </p:nvSpPr>
        <p:spPr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endParaRPr lang="en-US" dirty="0">
              <a:latin typeface="Times New Roman" charset="0"/>
              <a:cs typeface="+mn-cs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9009686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41544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434828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922103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59783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838060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2146245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33466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914875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0050717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2663416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2240240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86639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651004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9749407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5918818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0125013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318708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786507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57007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19.png"/><Relationship Id="rId12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2.png"/><Relationship Id="rId5" Type="http://schemas.openxmlformats.org/officeDocument/2006/relationships/image" Target="../media/image17.png"/><Relationship Id="rId15" Type="http://schemas.openxmlformats.org/officeDocument/2006/relationships/image" Target="../media/image24.png"/><Relationship Id="rId10" Type="http://schemas.openxmlformats.org/officeDocument/2006/relationships/image" Target="../media/image21.png"/><Relationship Id="rId4" Type="http://schemas.openxmlformats.org/officeDocument/2006/relationships/image" Target="../media/image5.png"/><Relationship Id="rId9" Type="http://schemas.openxmlformats.org/officeDocument/2006/relationships/image" Target="../media/image6.png"/><Relationship Id="rId14" Type="http://schemas.openxmlformats.org/officeDocument/2006/relationships/image" Target="../media/image23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4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11" Type="http://schemas.openxmlformats.org/officeDocument/2006/relationships/image" Target="../media/image37.png"/><Relationship Id="rId5" Type="http://schemas.openxmlformats.org/officeDocument/2006/relationships/image" Target="../media/image33.png"/><Relationship Id="rId10" Type="http://schemas.openxmlformats.org/officeDocument/2006/relationships/image" Target="../media/image36.png"/><Relationship Id="rId4" Type="http://schemas.openxmlformats.org/officeDocument/2006/relationships/image" Target="../media/image5.png"/><Relationship Id="rId9" Type="http://schemas.openxmlformats.org/officeDocument/2006/relationships/image" Target="../media/image35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4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5.png"/><Relationship Id="rId9" Type="http://schemas.openxmlformats.org/officeDocument/2006/relationships/image" Target="../media/image3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17.png"/><Relationship Id="rId4" Type="http://schemas.openxmlformats.org/officeDocument/2006/relationships/image" Target="../media/image5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17.png"/><Relationship Id="rId4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3" Type="http://schemas.openxmlformats.org/officeDocument/2006/relationships/image" Target="../media/image2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4.png"/><Relationship Id="rId10" Type="http://schemas.openxmlformats.org/officeDocument/2006/relationships/image" Target="../media/image12.png"/><Relationship Id="rId4" Type="http://schemas.openxmlformats.org/officeDocument/2006/relationships/image" Target="../media/image3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10" Type="http://schemas.openxmlformats.org/officeDocument/2006/relationships/image" Target="../media/image51.png"/><Relationship Id="rId4" Type="http://schemas.openxmlformats.org/officeDocument/2006/relationships/image" Target="../media/image45.png"/><Relationship Id="rId9" Type="http://schemas.openxmlformats.org/officeDocument/2006/relationships/image" Target="../media/image50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10" Type="http://schemas.openxmlformats.org/officeDocument/2006/relationships/image" Target="../media/image51.png"/><Relationship Id="rId4" Type="http://schemas.openxmlformats.org/officeDocument/2006/relationships/image" Target="../media/image45.png"/><Relationship Id="rId9" Type="http://schemas.openxmlformats.org/officeDocument/2006/relationships/image" Target="../media/image50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10" Type="http://schemas.openxmlformats.org/officeDocument/2006/relationships/image" Target="../media/image51.png"/><Relationship Id="rId4" Type="http://schemas.openxmlformats.org/officeDocument/2006/relationships/image" Target="../media/image45.png"/><Relationship Id="rId9" Type="http://schemas.openxmlformats.org/officeDocument/2006/relationships/image" Target="../media/image50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10" Type="http://schemas.openxmlformats.org/officeDocument/2006/relationships/image" Target="../media/image51.png"/><Relationship Id="rId4" Type="http://schemas.openxmlformats.org/officeDocument/2006/relationships/image" Target="../media/image45.png"/><Relationship Id="rId9" Type="http://schemas.openxmlformats.org/officeDocument/2006/relationships/image" Target="../media/image50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10" Type="http://schemas.openxmlformats.org/officeDocument/2006/relationships/image" Target="../media/image51.png"/><Relationship Id="rId4" Type="http://schemas.openxmlformats.org/officeDocument/2006/relationships/image" Target="../media/image45.png"/><Relationship Id="rId9" Type="http://schemas.openxmlformats.org/officeDocument/2006/relationships/image" Target="../media/image50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.emf"/><Relationship Id="rId5" Type="http://schemas.openxmlformats.org/officeDocument/2006/relationships/image" Target="../media/image50.png"/><Relationship Id="rId4" Type="http://schemas.openxmlformats.org/officeDocument/2006/relationships/image" Target="../media/image45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e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26" Type="http://schemas.openxmlformats.org/officeDocument/2006/relationships/image" Target="../media/image25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29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28" Type="http://schemas.openxmlformats.org/officeDocument/2006/relationships/image" Target="../media/image27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31" Type="http://schemas.openxmlformats.org/officeDocument/2006/relationships/image" Target="../media/image3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Relationship Id="rId27" Type="http://schemas.openxmlformats.org/officeDocument/2006/relationships/image" Target="../media/image26.png"/><Relationship Id="rId30" Type="http://schemas.openxmlformats.org/officeDocument/2006/relationships/image" Target="../media/image29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6.png"/><Relationship Id="rId5" Type="http://schemas.openxmlformats.org/officeDocument/2006/relationships/image" Target="../media/image54.png"/><Relationship Id="rId4" Type="http://schemas.openxmlformats.org/officeDocument/2006/relationships/image" Target="../media/image25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26" Type="http://schemas.openxmlformats.org/officeDocument/2006/relationships/image" Target="../media/image31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4.png"/><Relationship Id="rId4" Type="http://schemas.openxmlformats.org/officeDocument/2006/relationships/image" Target="../media/image55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0.png"/><Relationship Id="rId5" Type="http://schemas.openxmlformats.org/officeDocument/2006/relationships/image" Target="../media/image54.png"/><Relationship Id="rId4" Type="http://schemas.openxmlformats.org/officeDocument/2006/relationships/image" Target="../media/image55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55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25.png"/><Relationship Id="rId4" Type="http://schemas.openxmlformats.org/officeDocument/2006/relationships/image" Target="../media/image72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7" Type="http://schemas.openxmlformats.org/officeDocument/2006/relationships/image" Target="../media/image75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4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3.w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wmf"/><Relationship Id="rId2" Type="http://schemas.openxmlformats.org/officeDocument/2006/relationships/oleObject" Target="../embeddings/oleObject3.bin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50.png"/><Relationship Id="rId7" Type="http://schemas.openxmlformats.org/officeDocument/2006/relationships/image" Target="../media/image18.png"/><Relationship Id="rId12" Type="http://schemas.openxmlformats.org/officeDocument/2006/relationships/image" Target="../media/image48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png"/><Relationship Id="rId11" Type="http://schemas.openxmlformats.org/officeDocument/2006/relationships/image" Target="../media/image47.png"/><Relationship Id="rId5" Type="http://schemas.openxmlformats.org/officeDocument/2006/relationships/image" Target="../media/image5.png"/><Relationship Id="rId10" Type="http://schemas.openxmlformats.org/officeDocument/2006/relationships/image" Target="../media/image46.png"/><Relationship Id="rId4" Type="http://schemas.openxmlformats.org/officeDocument/2006/relationships/image" Target="../media/image4.png"/><Relationship Id="rId9" Type="http://schemas.openxmlformats.org/officeDocument/2006/relationships/image" Target="../media/image20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png"/><Relationship Id="rId4" Type="http://schemas.openxmlformats.org/officeDocument/2006/relationships/image" Target="../media/image50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png"/><Relationship Id="rId4" Type="http://schemas.openxmlformats.org/officeDocument/2006/relationships/image" Target="../media/image5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8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png"/><Relationship Id="rId4" Type="http://schemas.openxmlformats.org/officeDocument/2006/relationships/image" Target="../media/image50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0.png"/><Relationship Id="rId4" Type="http://schemas.openxmlformats.org/officeDocument/2006/relationships/image" Target="../media/image52.em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0.png"/><Relationship Id="rId4" Type="http://schemas.openxmlformats.org/officeDocument/2006/relationships/image" Target="../media/image52.emf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cs.purdue.edu/homes/chunyi/" TargetMode="Externa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9546166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7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Wireless and</a:t>
            </a:r>
          </a:p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Mobile Networks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014820E-195C-E7BF-C575-006E0F51E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4" y="3186112"/>
            <a:ext cx="2306637" cy="4857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Application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F352A70-76BD-79E5-8E23-C91E2512D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4" y="3679824"/>
            <a:ext cx="2306637" cy="4873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Transport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23CBC35-CBD6-F76C-8F88-2919196CD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4" y="4167187"/>
            <a:ext cx="2306637" cy="4857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Network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03B8972-45E2-A94B-6D25-988A4DC47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4" y="4638674"/>
            <a:ext cx="2306637" cy="487363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Link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B427ABF-679F-9C85-0618-529520E61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1164" y="5126036"/>
            <a:ext cx="2306637" cy="4873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dirty="0"/>
              <a:t>Physical</a:t>
            </a:r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BFC5243C-403B-0675-57FA-AEC97F94F781}"/>
              </a:ext>
            </a:extLst>
          </p:cNvPr>
          <p:cNvCxnSpPr/>
          <p:nvPr/>
        </p:nvCxnSpPr>
        <p:spPr>
          <a:xfrm>
            <a:off x="4102100" y="4889500"/>
            <a:ext cx="2755900" cy="0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8F18AC01-D19D-6C0C-6A43-2D9796CC0BA8}"/>
              </a:ext>
            </a:extLst>
          </p:cNvPr>
          <p:cNvSpPr txBox="1"/>
          <p:nvPr/>
        </p:nvSpPr>
        <p:spPr>
          <a:xfrm>
            <a:off x="6997700" y="4566334"/>
            <a:ext cx="387349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itchFamily="2" charset="2"/>
              <a:buChar char="§"/>
              <a:defRPr/>
            </a:pPr>
            <a:r>
              <a:rPr lang="en-US" dirty="0" err="1">
                <a:solidFill>
                  <a:srgbClr val="C00000"/>
                </a:solidFill>
              </a:rPr>
              <a:t>WiFi</a:t>
            </a:r>
            <a:r>
              <a:rPr lang="en-US" dirty="0">
                <a:solidFill>
                  <a:srgbClr val="C00000"/>
                </a:solidFill>
              </a:rPr>
              <a:t>   (</a:t>
            </a:r>
            <a:r>
              <a:rPr lang="en-US" dirty="0" err="1">
                <a:solidFill>
                  <a:srgbClr val="C00000"/>
                </a:solidFill>
              </a:rPr>
              <a:t>WiFi</a:t>
            </a:r>
            <a:r>
              <a:rPr lang="en-US" dirty="0">
                <a:solidFill>
                  <a:srgbClr val="C00000"/>
                </a:solidFill>
              </a:rPr>
              <a:t> 5/6/6e/7…)</a:t>
            </a:r>
          </a:p>
          <a:p>
            <a:pPr marL="285750" indent="-285750">
              <a:buFont typeface="Wingdings" pitchFamily="2" charset="2"/>
              <a:buChar char="§"/>
              <a:defRPr/>
            </a:pPr>
            <a:r>
              <a:rPr lang="en-US" dirty="0">
                <a:solidFill>
                  <a:srgbClr val="C00000"/>
                </a:solidFill>
              </a:rPr>
              <a:t>Cellular (4G/5G/6G…)</a:t>
            </a:r>
          </a:p>
        </p:txBody>
      </p:sp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245" name="Rectangle 64">
            <a:extLst>
              <a:ext uri="{FF2B5EF4-FFF2-40B4-BE49-F238E27FC236}">
                <a16:creationId xmlns:a16="http://schemas.microsoft.com/office/drawing/2014/main" id="{DA9A657C-AC03-F04D-B9F7-9711F9776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2" y="1595439"/>
            <a:ext cx="5132387" cy="3294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240">
            <a:extLst>
              <a:ext uri="{FF2B5EF4-FFF2-40B4-BE49-F238E27FC236}">
                <a16:creationId xmlns:a16="http://schemas.microsoft.com/office/drawing/2014/main" id="{43C41177-25FF-8943-8D62-A29490067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1447800"/>
            <a:ext cx="2184400" cy="317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8" name="Oval 209">
            <a:extLst>
              <a:ext uri="{FF2B5EF4-FFF2-40B4-BE49-F238E27FC236}">
                <a16:creationId xmlns:a16="http://schemas.microsoft.com/office/drawing/2014/main" id="{1EDC778A-AC7B-264A-B399-D6572D3F0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00" y="1438275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52" name="Rectangle 66">
            <a:extLst>
              <a:ext uri="{FF2B5EF4-FFF2-40B4-BE49-F238E27FC236}">
                <a16:creationId xmlns:a16="http://schemas.microsoft.com/office/drawing/2014/main" id="{B30DAB90-2707-4C46-A737-D247EE3BF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200" y="1362075"/>
            <a:ext cx="47879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ad hoc mode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 base stations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can only transmit to other nodes within link coverage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organize themselves into a network: route among themselves</a:t>
            </a:r>
          </a:p>
        </p:txBody>
      </p:sp>
      <p:sp>
        <p:nvSpPr>
          <p:cNvPr id="254" name="Oval 138">
            <a:extLst>
              <a:ext uri="{FF2B5EF4-FFF2-40B4-BE49-F238E27FC236}">
                <a16:creationId xmlns:a16="http://schemas.microsoft.com/office/drawing/2014/main" id="{BD44C8B3-32AC-6B46-A7A9-6DD429734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27495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0" name="Oval 199">
            <a:extLst>
              <a:ext uri="{FF2B5EF4-FFF2-40B4-BE49-F238E27FC236}">
                <a16:creationId xmlns:a16="http://schemas.microsoft.com/office/drawing/2014/main" id="{2F8821B8-EFF5-6E4F-8654-F698AC810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445770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39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8" name="Oval 204">
            <a:extLst>
              <a:ext uri="{FF2B5EF4-FFF2-40B4-BE49-F238E27FC236}">
                <a16:creationId xmlns:a16="http://schemas.microsoft.com/office/drawing/2014/main" id="{1C4FE5F4-8165-D74B-BDA5-4D3EF9AD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21399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73" name="Oval 113">
            <a:extLst>
              <a:ext uri="{FF2B5EF4-FFF2-40B4-BE49-F238E27FC236}">
                <a16:creationId xmlns:a16="http://schemas.microsoft.com/office/drawing/2014/main" id="{3778A1BA-9BF3-E345-86CF-21975A80E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2474913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47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283" name="Group 356">
            <a:extLst>
              <a:ext uri="{FF2B5EF4-FFF2-40B4-BE49-F238E27FC236}">
                <a16:creationId xmlns:a16="http://schemas.microsoft.com/office/drawing/2014/main" id="{7DE2B05B-BBD1-534C-A7D3-09A4213CB831}"/>
              </a:ext>
            </a:extLst>
          </p:cNvPr>
          <p:cNvGrpSpPr>
            <a:grpSpLocks/>
          </p:cNvGrpSpPr>
          <p:nvPr/>
        </p:nvGrpSpPr>
        <p:grpSpPr bwMode="auto">
          <a:xfrm>
            <a:off x="2100263" y="1943100"/>
            <a:ext cx="465137" cy="481013"/>
            <a:chOff x="313" y="1497"/>
            <a:chExt cx="1152" cy="1014"/>
          </a:xfrm>
        </p:grpSpPr>
        <p:pic>
          <p:nvPicPr>
            <p:cNvPr id="284" name="Picture 354" descr="laptop_stylized_small">
              <a:extLst>
                <a:ext uri="{FF2B5EF4-FFF2-40B4-BE49-F238E27FC236}">
                  <a16:creationId xmlns:a16="http://schemas.microsoft.com/office/drawing/2014/main" id="{1E9A52B6-0C8C-4E47-BA11-C995B09091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" name="Picture 355" descr="antenna_stylized">
              <a:extLst>
                <a:ext uri="{FF2B5EF4-FFF2-40B4-BE49-F238E27FC236}">
                  <a16:creationId xmlns:a16="http://schemas.microsoft.com/office/drawing/2014/main" id="{6040645B-733C-AE41-9620-6494BFEA47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7" name="Group 356">
            <a:extLst>
              <a:ext uri="{FF2B5EF4-FFF2-40B4-BE49-F238E27FC236}">
                <a16:creationId xmlns:a16="http://schemas.microsoft.com/office/drawing/2014/main" id="{F36C93BD-9BF3-3F4E-8CD4-55DBEB6A744D}"/>
              </a:ext>
            </a:extLst>
          </p:cNvPr>
          <p:cNvGrpSpPr>
            <a:grpSpLocks/>
          </p:cNvGrpSpPr>
          <p:nvPr/>
        </p:nvGrpSpPr>
        <p:grpSpPr bwMode="auto">
          <a:xfrm>
            <a:off x="3076575" y="5032375"/>
            <a:ext cx="463550" cy="479425"/>
            <a:chOff x="313" y="1497"/>
            <a:chExt cx="1152" cy="1014"/>
          </a:xfrm>
        </p:grpSpPr>
        <p:pic>
          <p:nvPicPr>
            <p:cNvPr id="288" name="Picture 354" descr="laptop_stylized_small">
              <a:extLst>
                <a:ext uri="{FF2B5EF4-FFF2-40B4-BE49-F238E27FC236}">
                  <a16:creationId xmlns:a16="http://schemas.microsoft.com/office/drawing/2014/main" id="{CC9FDE05-9B65-6F49-80C8-F46EE30BC6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" name="Picture 355" descr="antenna_stylized">
              <a:extLst>
                <a:ext uri="{FF2B5EF4-FFF2-40B4-BE49-F238E27FC236}">
                  <a16:creationId xmlns:a16="http://schemas.microsoft.com/office/drawing/2014/main" id="{0C0D98A3-8050-5940-87C7-BEDAAA54A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1" name="Group 356">
            <a:extLst>
              <a:ext uri="{FF2B5EF4-FFF2-40B4-BE49-F238E27FC236}">
                <a16:creationId xmlns:a16="http://schemas.microsoft.com/office/drawing/2014/main" id="{766DA1A5-A136-4F40-A6BE-E3DCECF417F7}"/>
              </a:ext>
            </a:extLst>
          </p:cNvPr>
          <p:cNvGrpSpPr>
            <a:grpSpLocks/>
          </p:cNvGrpSpPr>
          <p:nvPr/>
        </p:nvGrpSpPr>
        <p:grpSpPr bwMode="auto">
          <a:xfrm>
            <a:off x="3360738" y="3335338"/>
            <a:ext cx="465137" cy="481012"/>
            <a:chOff x="313" y="1497"/>
            <a:chExt cx="1152" cy="1014"/>
          </a:xfrm>
        </p:grpSpPr>
        <p:pic>
          <p:nvPicPr>
            <p:cNvPr id="292" name="Picture 354" descr="laptop_stylized_small">
              <a:extLst>
                <a:ext uri="{FF2B5EF4-FFF2-40B4-BE49-F238E27FC236}">
                  <a16:creationId xmlns:a16="http://schemas.microsoft.com/office/drawing/2014/main" id="{0FDFE9E9-D8C3-1A45-AEE0-A19C8A41FA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3" name="Picture 355" descr="antenna_stylized">
              <a:extLst>
                <a:ext uri="{FF2B5EF4-FFF2-40B4-BE49-F238E27FC236}">
                  <a16:creationId xmlns:a16="http://schemas.microsoft.com/office/drawing/2014/main" id="{5C69B4A4-0272-B548-BE67-8A11CA471F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" name="Group 356">
            <a:extLst>
              <a:ext uri="{FF2B5EF4-FFF2-40B4-BE49-F238E27FC236}">
                <a16:creationId xmlns:a16="http://schemas.microsoft.com/office/drawing/2014/main" id="{821DDC33-9CB9-7543-A59D-E92EE0ED5696}"/>
              </a:ext>
            </a:extLst>
          </p:cNvPr>
          <p:cNvGrpSpPr>
            <a:grpSpLocks/>
          </p:cNvGrpSpPr>
          <p:nvPr/>
        </p:nvGrpSpPr>
        <p:grpSpPr bwMode="auto">
          <a:xfrm>
            <a:off x="2201863" y="2695575"/>
            <a:ext cx="465137" cy="479425"/>
            <a:chOff x="313" y="1497"/>
            <a:chExt cx="1152" cy="1014"/>
          </a:xfrm>
        </p:grpSpPr>
        <p:pic>
          <p:nvPicPr>
            <p:cNvPr id="295" name="Picture 354" descr="laptop_stylized_small">
              <a:extLst>
                <a:ext uri="{FF2B5EF4-FFF2-40B4-BE49-F238E27FC236}">
                  <a16:creationId xmlns:a16="http://schemas.microsoft.com/office/drawing/2014/main" id="{5EE72A75-8CB3-F94F-8BD7-11DAB32543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6" name="Picture 355" descr="antenna_stylized">
              <a:extLst>
                <a:ext uri="{FF2B5EF4-FFF2-40B4-BE49-F238E27FC236}">
                  <a16:creationId xmlns:a16="http://schemas.microsoft.com/office/drawing/2014/main" id="{C14EC012-9D55-BE43-8D63-A7BA03F11B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7" name="Group 356">
            <a:extLst>
              <a:ext uri="{FF2B5EF4-FFF2-40B4-BE49-F238E27FC236}">
                <a16:creationId xmlns:a16="http://schemas.microsoft.com/office/drawing/2014/main" id="{82E6E498-27DF-2145-967A-9862570F401A}"/>
              </a:ext>
            </a:extLst>
          </p:cNvPr>
          <p:cNvGrpSpPr>
            <a:grpSpLocks/>
          </p:cNvGrpSpPr>
          <p:nvPr/>
        </p:nvGrpSpPr>
        <p:grpSpPr bwMode="auto">
          <a:xfrm>
            <a:off x="2841625" y="3019425"/>
            <a:ext cx="465138" cy="481013"/>
            <a:chOff x="313" y="1497"/>
            <a:chExt cx="1152" cy="1014"/>
          </a:xfrm>
        </p:grpSpPr>
        <p:pic>
          <p:nvPicPr>
            <p:cNvPr id="298" name="Picture 354" descr="laptop_stylized_small">
              <a:extLst>
                <a:ext uri="{FF2B5EF4-FFF2-40B4-BE49-F238E27FC236}">
                  <a16:creationId xmlns:a16="http://schemas.microsoft.com/office/drawing/2014/main" id="{292769D9-F795-D44D-8184-87EA87FB72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9" name="Picture 355" descr="antenna_stylized">
              <a:extLst>
                <a:ext uri="{FF2B5EF4-FFF2-40B4-BE49-F238E27FC236}">
                  <a16:creationId xmlns:a16="http://schemas.microsoft.com/office/drawing/2014/main" id="{ECD800F7-6594-4541-8CB2-EE2D334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45906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network taxonomy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27" name="Text Box 4">
            <a:extLst>
              <a:ext uri="{FF2B5EF4-FFF2-40B4-BE49-F238E27FC236}">
                <a16:creationId xmlns:a16="http://schemas.microsoft.com/office/drawing/2014/main" id="{E9C337A3-3F6C-6649-A8BB-4DEBE6EE8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8325" y="1546225"/>
            <a:ext cx="16738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single hop</a:t>
            </a:r>
          </a:p>
        </p:txBody>
      </p:sp>
      <p:sp>
        <p:nvSpPr>
          <p:cNvPr id="28" name="Text Box 5">
            <a:extLst>
              <a:ext uri="{FF2B5EF4-FFF2-40B4-BE49-F238E27FC236}">
                <a16:creationId xmlns:a16="http://schemas.microsoft.com/office/drawing/2014/main" id="{74801575-8E58-4A46-B572-E478431F0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1565275"/>
            <a:ext cx="218187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multiple hops</a:t>
            </a:r>
          </a:p>
        </p:txBody>
      </p:sp>
      <p:sp>
        <p:nvSpPr>
          <p:cNvPr id="29" name="Text Box 7">
            <a:extLst>
              <a:ext uri="{FF2B5EF4-FFF2-40B4-BE49-F238E27FC236}">
                <a16:creationId xmlns:a16="http://schemas.microsoft.com/office/drawing/2014/main" id="{91749A92-0633-0C45-B7EA-7B3C6FB296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8316" y="2387600"/>
            <a:ext cx="218297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(e.g., APs)</a:t>
            </a:r>
          </a:p>
        </p:txBody>
      </p:sp>
      <p:sp>
        <p:nvSpPr>
          <p:cNvPr id="30" name="Text Box 8">
            <a:extLst>
              <a:ext uri="{FF2B5EF4-FFF2-40B4-BE49-F238E27FC236}">
                <a16:creationId xmlns:a16="http://schemas.microsoft.com/office/drawing/2014/main" id="{D4C42E79-CAEE-8948-AFA5-6E7FCDFCF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9963" y="4057650"/>
            <a:ext cx="189872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no</a:t>
            </a:r>
          </a:p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</p:txBody>
      </p:sp>
      <p:sp>
        <p:nvSpPr>
          <p:cNvPr id="31" name="Text Box 14">
            <a:extLst>
              <a:ext uri="{FF2B5EF4-FFF2-40B4-BE49-F238E27FC236}">
                <a16:creationId xmlns:a16="http://schemas.microsoft.com/office/drawing/2014/main" id="{E12DF38D-DF5A-EC4E-96EF-6F349268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3300" y="2243138"/>
            <a:ext cx="302259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connects to  base station (WiFi, cellular) which connects to  larger Internet</a:t>
            </a:r>
          </a:p>
        </p:txBody>
      </p:sp>
      <p:sp>
        <p:nvSpPr>
          <p:cNvPr id="32" name="Text Box 15">
            <a:extLst>
              <a:ext uri="{FF2B5EF4-FFF2-40B4-BE49-F238E27FC236}">
                <a16:creationId xmlns:a16="http://schemas.microsoft.com/office/drawing/2014/main" id="{D8E79475-6576-1E43-9BA7-1EEFD95A33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7900" y="3854450"/>
            <a:ext cx="3365500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</a:t>
            </a:r>
            <a:r>
              <a:rPr lang="en-US" sz="2400" dirty="0">
                <a:latin typeface="+mn-lt"/>
              </a:rPr>
              <a:t> </a:t>
            </a:r>
            <a:r>
              <a:rPr lang="en-US" sz="2400" dirty="0">
                <a:latin typeface="+mn-lt"/>
                <a:cs typeface="+mn-cs"/>
              </a:rPr>
              <a:t>Internet (Bluetooth, ad hoc nets)</a:t>
            </a:r>
          </a:p>
        </p:txBody>
      </p:sp>
      <p:sp>
        <p:nvSpPr>
          <p:cNvPr id="33" name="Text Box 16">
            <a:extLst>
              <a:ext uri="{FF2B5EF4-FFF2-40B4-BE49-F238E27FC236}">
                <a16:creationId xmlns:a16="http://schemas.microsoft.com/office/drawing/2014/main" id="{924FB8C5-34AC-E24B-8B7D-397CCD0CF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3114" y="2247900"/>
            <a:ext cx="3826186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may have to relay through several wireless nodes to connect to larger </a:t>
            </a:r>
          </a:p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Internet: </a:t>
            </a:r>
            <a:r>
              <a:rPr lang="en-US" sz="2400" i="1" dirty="0">
                <a:latin typeface="+mn-lt"/>
                <a:cs typeface="+mn-cs"/>
              </a:rPr>
              <a:t>mesh net</a:t>
            </a:r>
          </a:p>
        </p:txBody>
      </p:sp>
      <p:sp>
        <p:nvSpPr>
          <p:cNvPr id="34" name="Text Box 17">
            <a:extLst>
              <a:ext uri="{FF2B5EF4-FFF2-40B4-BE49-F238E27FC236}">
                <a16:creationId xmlns:a16="http://schemas.microsoft.com/office/drawing/2014/main" id="{A50FC177-8B9B-B248-81C3-7A00A82FD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2411" y="3856038"/>
            <a:ext cx="400468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 Internet. May have to relay to reach other  a given wireless node MANET, VANET</a:t>
            </a:r>
            <a:endParaRPr lang="en-US" sz="2400" i="1" dirty="0">
              <a:latin typeface="+mn-lt"/>
              <a:cs typeface="+mn-cs"/>
            </a:endParaRPr>
          </a:p>
        </p:txBody>
      </p:sp>
      <p:sp>
        <p:nvSpPr>
          <p:cNvPr id="35" name="Rectangle 19">
            <a:extLst>
              <a:ext uri="{FF2B5EF4-FFF2-40B4-BE49-F238E27FC236}">
                <a16:creationId xmlns:a16="http://schemas.microsoft.com/office/drawing/2014/main" id="{21335B3E-8162-0F4F-A86C-CBE3E11A3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1568450"/>
            <a:ext cx="10172700" cy="3849688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7" name="Line 21">
            <a:extLst>
              <a:ext uri="{FF2B5EF4-FFF2-40B4-BE49-F238E27FC236}">
                <a16:creationId xmlns:a16="http://schemas.microsoft.com/office/drawing/2014/main" id="{4010207F-2940-344B-A406-A02574FF6B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0900" y="1592263"/>
            <a:ext cx="0" cy="38179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8" name="Line 22">
            <a:extLst>
              <a:ext uri="{FF2B5EF4-FFF2-40B4-BE49-F238E27FC236}">
                <a16:creationId xmlns:a16="http://schemas.microsoft.com/office/drawing/2014/main" id="{AFA39635-7847-5C4B-B2E1-0D66A2052657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38" y="1592263"/>
            <a:ext cx="30162" cy="38433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2FC7BB0-5513-464C-90E1-4FAF50AD495D}"/>
              </a:ext>
            </a:extLst>
          </p:cNvPr>
          <p:cNvCxnSpPr>
            <a:cxnSpLocks/>
          </p:cNvCxnSpPr>
          <p:nvPr/>
        </p:nvCxnSpPr>
        <p:spPr>
          <a:xfrm>
            <a:off x="1028700" y="2058194"/>
            <a:ext cx="10185400" cy="0"/>
          </a:xfrm>
          <a:prstGeom prst="line">
            <a:avLst/>
          </a:prstGeom>
          <a:ln w="22225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650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strike="sngStrike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strike="sngStrike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078223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(1)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16" name="Rectangle 3">
            <a:extLst>
              <a:ext uri="{FF2B5EF4-FFF2-40B4-BE49-F238E27FC236}">
                <a16:creationId xmlns:a16="http://schemas.microsoft.com/office/drawing/2014/main" id="{D5156009-8C95-7F4A-8616-5D39C0C25E05}"/>
              </a:ext>
            </a:extLst>
          </p:cNvPr>
          <p:cNvSpPr txBox="1">
            <a:spLocks noChangeArrowheads="1"/>
          </p:cNvSpPr>
          <p:nvPr/>
        </p:nvSpPr>
        <p:spPr>
          <a:xfrm>
            <a:off x="745674" y="1310821"/>
            <a:ext cx="10744200" cy="6921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0000"/>
              </a:lnSpc>
              <a:buFont typeface="Wingdings" charset="0"/>
              <a:buNone/>
              <a:defRPr/>
            </a:pPr>
            <a:r>
              <a:rPr lang="en-US" sz="3200" i="1" dirty="0">
                <a:solidFill>
                  <a:srgbClr val="0000A8"/>
                </a:solidFill>
              </a:rPr>
              <a:t>important</a:t>
            </a:r>
            <a:r>
              <a:rPr lang="en-US" sz="3200" i="1" dirty="0">
                <a:solidFill>
                  <a:srgbClr val="C00000"/>
                </a:solidFill>
              </a:rPr>
              <a:t> </a:t>
            </a:r>
            <a:r>
              <a:rPr lang="en-US" sz="3200" dirty="0"/>
              <a:t>differences from wired link ….</a:t>
            </a:r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658593" y="1894115"/>
            <a:ext cx="8354785" cy="37446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decreased signal strength</a:t>
            </a:r>
            <a:r>
              <a:rPr lang="en-US" sz="2800" i="1" dirty="0">
                <a:solidFill>
                  <a:srgbClr val="C00000"/>
                </a:solidFill>
              </a:rPr>
              <a:t>: </a:t>
            </a:r>
            <a:r>
              <a:rPr lang="en-US" sz="2800" dirty="0"/>
              <a:t>radio signal attenuates as it propagates through matter (path loss)</a:t>
            </a:r>
          </a:p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interference from other sources: </a:t>
            </a:r>
            <a:r>
              <a:rPr lang="en-US" sz="2800" dirty="0"/>
              <a:t>wireless network frequencies (e.g., 2.4 GHz) shared by many devices (e.g., WiFi, cellular, motors): interference </a:t>
            </a:r>
          </a:p>
          <a:p>
            <a:pPr lvl="1" indent="-287338">
              <a:lnSpc>
                <a:spcPct val="100000"/>
              </a:lnSpc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</a:rPr>
              <a:t>multipath propagation: </a:t>
            </a:r>
            <a:r>
              <a:rPr lang="en-US" sz="2800" dirty="0"/>
              <a:t>radio signal reflects off objects ground, arriving at destination at slightly different times</a:t>
            </a:r>
            <a:endParaRPr lang="en-US" sz="2400" dirty="0">
              <a:latin typeface="Gill Sans MT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1992FD76-512B-E84B-B939-DE71C8F67B90}"/>
              </a:ext>
            </a:extLst>
          </p:cNvPr>
          <p:cNvSpPr txBox="1">
            <a:spLocks noChangeArrowheads="1"/>
          </p:cNvSpPr>
          <p:nvPr/>
        </p:nvSpPr>
        <p:spPr>
          <a:xfrm>
            <a:off x="903514" y="5730422"/>
            <a:ext cx="10744200" cy="9098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0000"/>
              </a:lnSpc>
              <a:buFont typeface="Wingdings" charset="0"/>
              <a:buNone/>
              <a:defRPr/>
            </a:pPr>
            <a:r>
              <a:rPr lang="en-US" dirty="0"/>
              <a:t>…. make communication across (even a point to point) wireless link much more “difficult” </a:t>
            </a:r>
          </a:p>
          <a:p>
            <a:pPr>
              <a:lnSpc>
                <a:spcPct val="80000"/>
              </a:lnSpc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9" name="Oval 23">
            <a:extLst>
              <a:ext uri="{FF2B5EF4-FFF2-40B4-BE49-F238E27FC236}">
                <a16:creationId xmlns:a16="http://schemas.microsoft.com/office/drawing/2014/main" id="{7FC0F7EA-C168-5C43-92C7-36183C350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171" y="3641953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0" name="Group 361">
            <a:extLst>
              <a:ext uri="{FF2B5EF4-FFF2-40B4-BE49-F238E27FC236}">
                <a16:creationId xmlns:a16="http://schemas.microsoft.com/office/drawing/2014/main" id="{CA4E41DB-C3BF-754F-B3FD-42D7C8192B4E}"/>
              </a:ext>
            </a:extLst>
          </p:cNvPr>
          <p:cNvGrpSpPr>
            <a:grpSpLocks/>
          </p:cNvGrpSpPr>
          <p:nvPr/>
        </p:nvGrpSpPr>
        <p:grpSpPr bwMode="auto">
          <a:xfrm>
            <a:off x="10627859" y="3803878"/>
            <a:ext cx="396875" cy="388937"/>
            <a:chOff x="2967" y="478"/>
            <a:chExt cx="788" cy="625"/>
          </a:xfrm>
        </p:grpSpPr>
        <p:pic>
          <p:nvPicPr>
            <p:cNvPr id="11" name="Picture 358" descr="access_point_stylized_small">
              <a:extLst>
                <a:ext uri="{FF2B5EF4-FFF2-40B4-BE49-F238E27FC236}">
                  <a16:creationId xmlns:a16="http://schemas.microsoft.com/office/drawing/2014/main" id="{7DF169CF-1C72-344B-B228-3F02D08920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360" descr="antenna_radiation_stylized">
              <a:extLst>
                <a:ext uri="{FF2B5EF4-FFF2-40B4-BE49-F238E27FC236}">
                  <a16:creationId xmlns:a16="http://schemas.microsoft.com/office/drawing/2014/main" id="{B49C1E58-3474-4343-876E-10403D9BF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" name="Group 356">
            <a:extLst>
              <a:ext uri="{FF2B5EF4-FFF2-40B4-BE49-F238E27FC236}">
                <a16:creationId xmlns:a16="http://schemas.microsoft.com/office/drawing/2014/main" id="{4ACBFC0D-7BA8-A641-A706-B652FD9C5CF9}"/>
              </a:ext>
            </a:extLst>
          </p:cNvPr>
          <p:cNvGrpSpPr>
            <a:grpSpLocks/>
          </p:cNvGrpSpPr>
          <p:nvPr/>
        </p:nvGrpSpPr>
        <p:grpSpPr bwMode="auto">
          <a:xfrm>
            <a:off x="10465934" y="4251553"/>
            <a:ext cx="282575" cy="344487"/>
            <a:chOff x="313" y="1497"/>
            <a:chExt cx="1152" cy="1014"/>
          </a:xfrm>
        </p:grpSpPr>
        <p:pic>
          <p:nvPicPr>
            <p:cNvPr id="14" name="Picture 354" descr="laptop_stylized_small">
              <a:extLst>
                <a:ext uri="{FF2B5EF4-FFF2-40B4-BE49-F238E27FC236}">
                  <a16:creationId xmlns:a16="http://schemas.microsoft.com/office/drawing/2014/main" id="{9EC56450-23F5-B846-809F-BFDEF84511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355" descr="antenna_stylized">
              <a:extLst>
                <a:ext uri="{FF2B5EF4-FFF2-40B4-BE49-F238E27FC236}">
                  <a16:creationId xmlns:a16="http://schemas.microsoft.com/office/drawing/2014/main" id="{956C6156-D2A9-6A4E-AD6F-BF28582891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" name="Group 403">
            <a:extLst>
              <a:ext uri="{FF2B5EF4-FFF2-40B4-BE49-F238E27FC236}">
                <a16:creationId xmlns:a16="http://schemas.microsoft.com/office/drawing/2014/main" id="{BDE0FABA-BD8D-704D-8CDD-E8583DC470D7}"/>
              </a:ext>
            </a:extLst>
          </p:cNvPr>
          <p:cNvGrpSpPr>
            <a:grpSpLocks/>
          </p:cNvGrpSpPr>
          <p:nvPr/>
        </p:nvGrpSpPr>
        <p:grpSpPr bwMode="auto">
          <a:xfrm>
            <a:off x="10172246" y="3916590"/>
            <a:ext cx="444500" cy="381000"/>
            <a:chOff x="2751" y="1851"/>
            <a:chExt cx="462" cy="478"/>
          </a:xfrm>
        </p:grpSpPr>
        <p:pic>
          <p:nvPicPr>
            <p:cNvPr id="18" name="Picture 364" descr="iphone_stylized_small">
              <a:extLst>
                <a:ext uri="{FF2B5EF4-FFF2-40B4-BE49-F238E27FC236}">
                  <a16:creationId xmlns:a16="http://schemas.microsoft.com/office/drawing/2014/main" id="{79C4DC6A-0F87-2542-AA7E-9354593019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402" descr="antenna_radiation_stylized">
              <a:extLst>
                <a:ext uri="{FF2B5EF4-FFF2-40B4-BE49-F238E27FC236}">
                  <a16:creationId xmlns:a16="http://schemas.microsoft.com/office/drawing/2014/main" id="{F8EF7465-D519-A240-B61A-919072E484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DEFB5D1-6B3F-0B46-8C20-68D79A867CB7}"/>
              </a:ext>
            </a:extLst>
          </p:cNvPr>
          <p:cNvGrpSpPr/>
          <p:nvPr/>
        </p:nvGrpSpPr>
        <p:grpSpPr>
          <a:xfrm>
            <a:off x="9446533" y="920525"/>
            <a:ext cx="2252663" cy="2286000"/>
            <a:chOff x="9207046" y="898753"/>
            <a:chExt cx="2252663" cy="2286000"/>
          </a:xfrm>
        </p:grpSpPr>
        <p:sp>
          <p:nvSpPr>
            <p:cNvPr id="7" name="Oval 11">
              <a:extLst>
                <a:ext uri="{FF2B5EF4-FFF2-40B4-BE49-F238E27FC236}">
                  <a16:creationId xmlns:a16="http://schemas.microsoft.com/office/drawing/2014/main" id="{87863D1F-3CB8-804A-9DA0-16E7A40B3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046" y="898753"/>
              <a:ext cx="2252663" cy="2286000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" name="Group 142">
              <a:extLst>
                <a:ext uri="{FF2B5EF4-FFF2-40B4-BE49-F238E27FC236}">
                  <a16:creationId xmlns:a16="http://schemas.microsoft.com/office/drawing/2014/main" id="{B3D271F8-8BB4-694E-9718-1F7699F26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30971" y="1579790"/>
              <a:ext cx="458788" cy="619125"/>
              <a:chOff x="5955030" y="3031808"/>
              <a:chExt cx="914400" cy="1398587"/>
            </a:xfrm>
          </p:grpSpPr>
          <p:grpSp>
            <p:nvGrpSpPr>
              <p:cNvPr id="21" name="Group 398">
                <a:extLst>
                  <a:ext uri="{FF2B5EF4-FFF2-40B4-BE49-F238E27FC236}">
                    <a16:creationId xmlns:a16="http://schemas.microsoft.com/office/drawing/2014/main" id="{FDD37B49-940C-2E45-B6F9-5CF4A4CCE9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97905" y="3403283"/>
                <a:ext cx="596900" cy="1027112"/>
                <a:chOff x="3130" y="3288"/>
                <a:chExt cx="410" cy="742"/>
              </a:xfrm>
            </p:grpSpPr>
            <p:sp>
              <p:nvSpPr>
                <p:cNvPr id="23" name="Line 270">
                  <a:extLst>
                    <a:ext uri="{FF2B5EF4-FFF2-40B4-BE49-F238E27FC236}">
                      <a16:creationId xmlns:a16="http://schemas.microsoft.com/office/drawing/2014/main" id="{420F385A-2B2C-F945-AE59-291683276F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" name="Line 271">
                  <a:extLst>
                    <a:ext uri="{FF2B5EF4-FFF2-40B4-BE49-F238E27FC236}">
                      <a16:creationId xmlns:a16="http://schemas.microsoft.com/office/drawing/2014/main" id="{FB930B63-E951-1647-9E4B-1D6766758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" name="Line 272">
                  <a:extLst>
                    <a:ext uri="{FF2B5EF4-FFF2-40B4-BE49-F238E27FC236}">
                      <a16:creationId xmlns:a16="http://schemas.microsoft.com/office/drawing/2014/main" id="{482308B9-767C-FD4B-BB43-24B5B2DA54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" name="Line 273">
                  <a:extLst>
                    <a:ext uri="{FF2B5EF4-FFF2-40B4-BE49-F238E27FC236}">
                      <a16:creationId xmlns:a16="http://schemas.microsoft.com/office/drawing/2014/main" id="{22E85B46-FAE4-8E46-AD05-AF4F34719E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" name="Line 274">
                  <a:extLst>
                    <a:ext uri="{FF2B5EF4-FFF2-40B4-BE49-F238E27FC236}">
                      <a16:creationId xmlns:a16="http://schemas.microsoft.com/office/drawing/2014/main" id="{5FF6D033-3E2B-4246-BC26-4717A10298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" name="Line 275">
                  <a:extLst>
                    <a:ext uri="{FF2B5EF4-FFF2-40B4-BE49-F238E27FC236}">
                      <a16:creationId xmlns:a16="http://schemas.microsoft.com/office/drawing/2014/main" id="{37D05200-53F1-1B40-AB96-6C4685F2FE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" name="Line 276">
                  <a:extLst>
                    <a:ext uri="{FF2B5EF4-FFF2-40B4-BE49-F238E27FC236}">
                      <a16:creationId xmlns:a16="http://schemas.microsoft.com/office/drawing/2014/main" id="{4D4BA498-26CC-4548-995F-228395151A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" name="Line 277">
                  <a:extLst>
                    <a:ext uri="{FF2B5EF4-FFF2-40B4-BE49-F238E27FC236}">
                      <a16:creationId xmlns:a16="http://schemas.microsoft.com/office/drawing/2014/main" id="{18DCCE67-BB0B-3444-B37D-6765C672A8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" name="Line 278">
                  <a:extLst>
                    <a:ext uri="{FF2B5EF4-FFF2-40B4-BE49-F238E27FC236}">
                      <a16:creationId xmlns:a16="http://schemas.microsoft.com/office/drawing/2014/main" id="{888C4834-47AB-9649-A0D5-33449537CD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" name="Line 279">
                  <a:extLst>
                    <a:ext uri="{FF2B5EF4-FFF2-40B4-BE49-F238E27FC236}">
                      <a16:creationId xmlns:a16="http://schemas.microsoft.com/office/drawing/2014/main" id="{F7EE2BAF-D7B8-864B-B927-9D8500AB9C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" name="Line 280">
                  <a:extLst>
                    <a:ext uri="{FF2B5EF4-FFF2-40B4-BE49-F238E27FC236}">
                      <a16:creationId xmlns:a16="http://schemas.microsoft.com/office/drawing/2014/main" id="{EE3D50BE-644C-DD4A-B5CC-71C1D53826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" name="Line 281">
                  <a:extLst>
                    <a:ext uri="{FF2B5EF4-FFF2-40B4-BE49-F238E27FC236}">
                      <a16:creationId xmlns:a16="http://schemas.microsoft.com/office/drawing/2014/main" id="{7124E411-95C0-394A-A67F-B97767953D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" name="Line 282">
                  <a:extLst>
                    <a:ext uri="{FF2B5EF4-FFF2-40B4-BE49-F238E27FC236}">
                      <a16:creationId xmlns:a16="http://schemas.microsoft.com/office/drawing/2014/main" id="{57CBCE4E-F91A-CB46-A45E-56D3C007C8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6" name="Line 283">
                  <a:extLst>
                    <a:ext uri="{FF2B5EF4-FFF2-40B4-BE49-F238E27FC236}">
                      <a16:creationId xmlns:a16="http://schemas.microsoft.com/office/drawing/2014/main" id="{141B4366-0F4C-4444-B880-CB1AB59786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7" name="Line 284">
                  <a:extLst>
                    <a:ext uri="{FF2B5EF4-FFF2-40B4-BE49-F238E27FC236}">
                      <a16:creationId xmlns:a16="http://schemas.microsoft.com/office/drawing/2014/main" id="{36748B7E-54E6-B04F-A512-CC63D7DD74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pic>
            <p:nvPicPr>
              <p:cNvPr id="22" name="Picture 399" descr="cell_tower_radiation copy">
                <a:extLst>
                  <a:ext uri="{FF2B5EF4-FFF2-40B4-BE49-F238E27FC236}">
                    <a16:creationId xmlns:a16="http://schemas.microsoft.com/office/drawing/2014/main" id="{ECEABF17-10A4-8745-9AE5-071F423A76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55030" y="3031808"/>
                <a:ext cx="914400" cy="736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" name="Group 356">
              <a:extLst>
                <a:ext uri="{FF2B5EF4-FFF2-40B4-BE49-F238E27FC236}">
                  <a16:creationId xmlns:a16="http://schemas.microsoft.com/office/drawing/2014/main" id="{D06F6763-B75A-104E-8FBC-8EB416C0B6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69134" y="1711553"/>
              <a:ext cx="465137" cy="481012"/>
              <a:chOff x="313" y="1497"/>
              <a:chExt cx="1152" cy="1014"/>
            </a:xfrm>
          </p:grpSpPr>
          <p:pic>
            <p:nvPicPr>
              <p:cNvPr id="39" name="Picture 354" descr="laptop_stylized_small">
                <a:extLst>
                  <a:ext uri="{FF2B5EF4-FFF2-40B4-BE49-F238E27FC236}">
                    <a16:creationId xmlns:a16="http://schemas.microsoft.com/office/drawing/2014/main" id="{5AE8BC75-02BF-3843-B6F2-822B5DD947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" name="Picture 355" descr="antenna_stylized">
                <a:extLst>
                  <a:ext uri="{FF2B5EF4-FFF2-40B4-BE49-F238E27FC236}">
                    <a16:creationId xmlns:a16="http://schemas.microsoft.com/office/drawing/2014/main" id="{A8D09289-FB59-0D44-AE44-BF5547A9B7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" name="Group 356">
              <a:extLst>
                <a:ext uri="{FF2B5EF4-FFF2-40B4-BE49-F238E27FC236}">
                  <a16:creationId xmlns:a16="http://schemas.microsoft.com/office/drawing/2014/main" id="{F2DE4AA5-6C17-EC4E-8340-14A691D04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1184" y="2510065"/>
              <a:ext cx="333375" cy="368300"/>
              <a:chOff x="313" y="1497"/>
              <a:chExt cx="1152" cy="1014"/>
            </a:xfrm>
          </p:grpSpPr>
          <p:pic>
            <p:nvPicPr>
              <p:cNvPr id="42" name="Picture 354" descr="laptop_stylized_small">
                <a:extLst>
                  <a:ext uri="{FF2B5EF4-FFF2-40B4-BE49-F238E27FC236}">
                    <a16:creationId xmlns:a16="http://schemas.microsoft.com/office/drawing/2014/main" id="{681AE744-8DB6-FE41-B669-2ADAD6D0DB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" name="Picture 355" descr="antenna_stylized">
                <a:extLst>
                  <a:ext uri="{FF2B5EF4-FFF2-40B4-BE49-F238E27FC236}">
                    <a16:creationId xmlns:a16="http://schemas.microsoft.com/office/drawing/2014/main" id="{25DE33DC-A3FE-C944-B7C9-4B048CA3AE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" name="Group 356">
              <a:extLst>
                <a:ext uri="{FF2B5EF4-FFF2-40B4-BE49-F238E27FC236}">
                  <a16:creationId xmlns:a16="http://schemas.microsoft.com/office/drawing/2014/main" id="{89E881C8-84AC-A942-8E4E-F7A56D5A6B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38896" y="2595790"/>
              <a:ext cx="282575" cy="344488"/>
              <a:chOff x="313" y="1497"/>
              <a:chExt cx="1152" cy="1014"/>
            </a:xfrm>
          </p:grpSpPr>
          <p:pic>
            <p:nvPicPr>
              <p:cNvPr id="45" name="Picture 354" descr="laptop_stylized_small">
                <a:extLst>
                  <a:ext uri="{FF2B5EF4-FFF2-40B4-BE49-F238E27FC236}">
                    <a16:creationId xmlns:a16="http://schemas.microsoft.com/office/drawing/2014/main" id="{E9D22312-2AF1-274F-A3CB-4C593D5617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" name="Picture 355" descr="antenna_stylized">
                <a:extLst>
                  <a:ext uri="{FF2B5EF4-FFF2-40B4-BE49-F238E27FC236}">
                    <a16:creationId xmlns:a16="http://schemas.microsoft.com/office/drawing/2014/main" id="{53BFFEBA-A30F-384B-938A-1E90C613E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7" name="Group 403">
              <a:extLst>
                <a:ext uri="{FF2B5EF4-FFF2-40B4-BE49-F238E27FC236}">
                  <a16:creationId xmlns:a16="http://schemas.microsoft.com/office/drawing/2014/main" id="{37DAC804-B2BF-BF4D-8F02-35471EAC2C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45209" y="2259240"/>
              <a:ext cx="444500" cy="382588"/>
              <a:chOff x="2751" y="1851"/>
              <a:chExt cx="462" cy="478"/>
            </a:xfrm>
          </p:grpSpPr>
          <p:pic>
            <p:nvPicPr>
              <p:cNvPr id="48" name="Picture 364" descr="iphone_stylized_small">
                <a:extLst>
                  <a:ext uri="{FF2B5EF4-FFF2-40B4-BE49-F238E27FC236}">
                    <a16:creationId xmlns:a16="http://schemas.microsoft.com/office/drawing/2014/main" id="{58EA841C-5109-5246-8882-B0D1EEC156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" name="Picture 402" descr="antenna_radiation_stylized">
                <a:extLst>
                  <a:ext uri="{FF2B5EF4-FFF2-40B4-BE49-F238E27FC236}">
                    <a16:creationId xmlns:a16="http://schemas.microsoft.com/office/drawing/2014/main" id="{FC444AB2-3397-C44A-8111-C3861E6164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0" name="Group 356">
              <a:extLst>
                <a:ext uri="{FF2B5EF4-FFF2-40B4-BE49-F238E27FC236}">
                  <a16:creationId xmlns:a16="http://schemas.microsoft.com/office/drawing/2014/main" id="{9190449E-CDC7-354F-9120-5076AA9CEB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21446" y="1009878"/>
              <a:ext cx="446088" cy="385762"/>
              <a:chOff x="313" y="1497"/>
              <a:chExt cx="1152" cy="1014"/>
            </a:xfrm>
          </p:grpSpPr>
          <p:pic>
            <p:nvPicPr>
              <p:cNvPr id="51" name="Picture 354" descr="laptop_stylized_small">
                <a:extLst>
                  <a:ext uri="{FF2B5EF4-FFF2-40B4-BE49-F238E27FC236}">
                    <a16:creationId xmlns:a16="http://schemas.microsoft.com/office/drawing/2014/main" id="{3BB423B6-FB87-0149-9609-08221A01EA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" name="Picture 355" descr="antenna_stylized">
                <a:extLst>
                  <a:ext uri="{FF2B5EF4-FFF2-40B4-BE49-F238E27FC236}">
                    <a16:creationId xmlns:a16="http://schemas.microsoft.com/office/drawing/2014/main" id="{3A75978A-AF68-5249-A018-0CE8801BF5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3" name="Group 403">
              <a:extLst>
                <a:ext uri="{FF2B5EF4-FFF2-40B4-BE49-F238E27FC236}">
                  <a16:creationId xmlns:a16="http://schemas.microsoft.com/office/drawing/2014/main" id="{2118637E-B3EA-D944-B0BD-5E6EDD595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8171" y="2138590"/>
              <a:ext cx="446088" cy="381000"/>
              <a:chOff x="2751" y="1851"/>
              <a:chExt cx="462" cy="478"/>
            </a:xfrm>
          </p:grpSpPr>
          <p:pic>
            <p:nvPicPr>
              <p:cNvPr id="54" name="Picture 364" descr="iphone_stylized_small">
                <a:extLst>
                  <a:ext uri="{FF2B5EF4-FFF2-40B4-BE49-F238E27FC236}">
                    <a16:creationId xmlns:a16="http://schemas.microsoft.com/office/drawing/2014/main" id="{6BFF30AB-36A1-CC4D-8B1A-F9F0070D20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" name="Picture 402" descr="antenna_radiation_stylized">
                <a:extLst>
                  <a:ext uri="{FF2B5EF4-FFF2-40B4-BE49-F238E27FC236}">
                    <a16:creationId xmlns:a16="http://schemas.microsoft.com/office/drawing/2014/main" id="{2CB8C32F-20BD-E449-89F5-3FE5AD9C7A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59280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(2)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71B6FDCD-1AF4-6E4D-B4AA-12EEF293AE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1349375"/>
            <a:ext cx="6502400" cy="519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sz="3200" kern="0" dirty="0">
                <a:cs typeface="+mn-cs"/>
              </a:rPr>
              <a:t>SNR: signal-to-noise ratio</a:t>
            </a:r>
          </a:p>
          <a:p>
            <a:pPr lvl="1">
              <a:defRPr/>
            </a:pPr>
            <a:r>
              <a:rPr lang="en-US" sz="2800" kern="0" dirty="0"/>
              <a:t>larger SNR – easier to extract signal from noise (a “good thing”)</a:t>
            </a:r>
          </a:p>
          <a:p>
            <a:pPr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SNR versus BER tradeoffs</a:t>
            </a:r>
          </a:p>
          <a:p>
            <a:pPr lvl="1">
              <a:defRPr/>
            </a:pPr>
            <a:r>
              <a:rPr lang="en-US" sz="2800" i="1" kern="0" dirty="0">
                <a:solidFill>
                  <a:srgbClr val="000099"/>
                </a:solidFill>
              </a:rPr>
              <a:t>given physical layer:</a:t>
            </a:r>
            <a:r>
              <a:rPr lang="en-US" sz="2800" kern="0" dirty="0"/>
              <a:t> increase power -&gt; increase SNR-&gt;decrease BER</a:t>
            </a:r>
          </a:p>
          <a:p>
            <a:pPr lvl="1">
              <a:defRPr/>
            </a:pPr>
            <a:r>
              <a:rPr lang="en-US" sz="2800" i="1" kern="0" dirty="0">
                <a:solidFill>
                  <a:srgbClr val="000099"/>
                </a:solidFill>
              </a:rPr>
              <a:t>given SNR:</a:t>
            </a:r>
            <a:r>
              <a:rPr lang="en-US" sz="2800" kern="0" dirty="0"/>
              <a:t> choose physical layer that meets BER requirement, giving highest throughput</a:t>
            </a:r>
          </a:p>
          <a:p>
            <a:pPr lvl="2">
              <a:lnSpc>
                <a:spcPct val="90000"/>
              </a:lnSpc>
              <a:defRPr/>
            </a:pPr>
            <a:r>
              <a:rPr lang="en-US" sz="2400" kern="0" dirty="0">
                <a:latin typeface="+mn-lt"/>
              </a:rPr>
              <a:t>SNR may change with mobility: dynamically adapt physical layer (modulation technique, rate) </a:t>
            </a:r>
          </a:p>
          <a:p>
            <a:pPr lvl="1">
              <a:defRPr/>
            </a:pPr>
            <a:endParaRPr lang="en-US" sz="2000" kern="0" dirty="0">
              <a:latin typeface="Gill Sans MT" charset="0"/>
            </a:endParaRPr>
          </a:p>
        </p:txBody>
      </p:sp>
      <p:sp>
        <p:nvSpPr>
          <p:cNvPr id="39" name="Freeform 4">
            <a:extLst>
              <a:ext uri="{FF2B5EF4-FFF2-40B4-BE49-F238E27FC236}">
                <a16:creationId xmlns:a16="http://schemas.microsoft.com/office/drawing/2014/main" id="{5B8682A8-7209-3B47-904A-F06713C49065}"/>
              </a:ext>
            </a:extLst>
          </p:cNvPr>
          <p:cNvSpPr>
            <a:spLocks/>
          </p:cNvSpPr>
          <p:nvPr/>
        </p:nvSpPr>
        <p:spPr bwMode="auto">
          <a:xfrm>
            <a:off x="8480425" y="1819275"/>
            <a:ext cx="609600" cy="2527300"/>
          </a:xfrm>
          <a:custGeom>
            <a:avLst/>
            <a:gdLst>
              <a:gd name="T0" fmla="*/ 0 w 384"/>
              <a:gd name="T1" fmla="*/ 0 h 1592"/>
              <a:gd name="T2" fmla="*/ 2147483647 w 384"/>
              <a:gd name="T3" fmla="*/ 2147483647 h 1592"/>
              <a:gd name="T4" fmla="*/ 2147483647 w 384"/>
              <a:gd name="T5" fmla="*/ 2147483647 h 1592"/>
              <a:gd name="T6" fmla="*/ 2147483647 w 384"/>
              <a:gd name="T7" fmla="*/ 2147483647 h 15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4" h="1592">
                <a:moveTo>
                  <a:pt x="0" y="0"/>
                </a:moveTo>
                <a:cubicBezTo>
                  <a:pt x="66" y="110"/>
                  <a:pt x="133" y="220"/>
                  <a:pt x="184" y="384"/>
                </a:cubicBezTo>
                <a:cubicBezTo>
                  <a:pt x="235" y="548"/>
                  <a:pt x="271" y="783"/>
                  <a:pt x="304" y="984"/>
                </a:cubicBezTo>
                <a:cubicBezTo>
                  <a:pt x="337" y="1185"/>
                  <a:pt x="371" y="1492"/>
                  <a:pt x="384" y="1592"/>
                </a:cubicBezTo>
              </a:path>
            </a:pathLst>
          </a:custGeom>
          <a:noFill/>
          <a:ln w="28575" cmpd="sng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" name="Freeform 5">
            <a:extLst>
              <a:ext uri="{FF2B5EF4-FFF2-40B4-BE49-F238E27FC236}">
                <a16:creationId xmlns:a16="http://schemas.microsoft.com/office/drawing/2014/main" id="{1D9FAFC2-50CD-0540-87F0-600BB959D61D}"/>
              </a:ext>
            </a:extLst>
          </p:cNvPr>
          <p:cNvSpPr>
            <a:spLocks/>
          </p:cNvSpPr>
          <p:nvPr/>
        </p:nvSpPr>
        <p:spPr bwMode="auto">
          <a:xfrm>
            <a:off x="9128125" y="1489075"/>
            <a:ext cx="685800" cy="2857500"/>
          </a:xfrm>
          <a:custGeom>
            <a:avLst/>
            <a:gdLst>
              <a:gd name="T0" fmla="*/ 0 w 432"/>
              <a:gd name="T1" fmla="*/ 0 h 1800"/>
              <a:gd name="T2" fmla="*/ 2147483647 w 432"/>
              <a:gd name="T3" fmla="*/ 2147483647 h 1800"/>
              <a:gd name="T4" fmla="*/ 2147483647 w 432"/>
              <a:gd name="T5" fmla="*/ 2147483647 h 1800"/>
              <a:gd name="T6" fmla="*/ 2147483647 w 432"/>
              <a:gd name="T7" fmla="*/ 2147483647 h 1800"/>
              <a:gd name="T8" fmla="*/ 2147483647 w 432"/>
              <a:gd name="T9" fmla="*/ 2147483647 h 18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2" h="1800">
                <a:moveTo>
                  <a:pt x="0" y="0"/>
                </a:moveTo>
                <a:cubicBezTo>
                  <a:pt x="62" y="98"/>
                  <a:pt x="125" y="196"/>
                  <a:pt x="168" y="296"/>
                </a:cubicBezTo>
                <a:cubicBezTo>
                  <a:pt x="211" y="396"/>
                  <a:pt x="224" y="451"/>
                  <a:pt x="256" y="600"/>
                </a:cubicBezTo>
                <a:cubicBezTo>
                  <a:pt x="288" y="749"/>
                  <a:pt x="331" y="992"/>
                  <a:pt x="360" y="1192"/>
                </a:cubicBezTo>
                <a:cubicBezTo>
                  <a:pt x="389" y="1392"/>
                  <a:pt x="410" y="1596"/>
                  <a:pt x="432" y="180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1" name="Freeform 6">
            <a:extLst>
              <a:ext uri="{FF2B5EF4-FFF2-40B4-BE49-F238E27FC236}">
                <a16:creationId xmlns:a16="http://schemas.microsoft.com/office/drawing/2014/main" id="{5B8D6423-9870-F34C-8480-531C6E14A904}"/>
              </a:ext>
            </a:extLst>
          </p:cNvPr>
          <p:cNvSpPr>
            <a:spLocks/>
          </p:cNvSpPr>
          <p:nvPr/>
        </p:nvSpPr>
        <p:spPr bwMode="auto">
          <a:xfrm>
            <a:off x="10042525" y="1489075"/>
            <a:ext cx="647700" cy="2844800"/>
          </a:xfrm>
          <a:custGeom>
            <a:avLst/>
            <a:gdLst>
              <a:gd name="T0" fmla="*/ 0 w 408"/>
              <a:gd name="T1" fmla="*/ 0 h 1792"/>
              <a:gd name="T2" fmla="*/ 2147483647 w 408"/>
              <a:gd name="T3" fmla="*/ 2147483647 h 1792"/>
              <a:gd name="T4" fmla="*/ 2147483647 w 408"/>
              <a:gd name="T5" fmla="*/ 2147483647 h 1792"/>
              <a:gd name="T6" fmla="*/ 2147483647 w 408"/>
              <a:gd name="T7" fmla="*/ 2147483647 h 1792"/>
              <a:gd name="T8" fmla="*/ 2147483647 w 408"/>
              <a:gd name="T9" fmla="*/ 2147483647 h 1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8" h="1792">
                <a:moveTo>
                  <a:pt x="0" y="0"/>
                </a:moveTo>
                <a:cubicBezTo>
                  <a:pt x="56" y="98"/>
                  <a:pt x="113" y="197"/>
                  <a:pt x="152" y="296"/>
                </a:cubicBezTo>
                <a:cubicBezTo>
                  <a:pt x="191" y="395"/>
                  <a:pt x="200" y="443"/>
                  <a:pt x="232" y="592"/>
                </a:cubicBezTo>
                <a:cubicBezTo>
                  <a:pt x="264" y="741"/>
                  <a:pt x="315" y="992"/>
                  <a:pt x="344" y="1192"/>
                </a:cubicBezTo>
                <a:cubicBezTo>
                  <a:pt x="373" y="1392"/>
                  <a:pt x="397" y="1691"/>
                  <a:pt x="408" y="1792"/>
                </a:cubicBezTo>
              </a:path>
            </a:pathLst>
          </a:custGeom>
          <a:noFill/>
          <a:ln w="28575" cap="flat" cmpd="sng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2" name="Rectangle 7">
            <a:extLst>
              <a:ext uri="{FF2B5EF4-FFF2-40B4-BE49-F238E27FC236}">
                <a16:creationId xmlns:a16="http://schemas.microsoft.com/office/drawing/2014/main" id="{FBA0B285-0D28-2740-88F9-AAFB4AFE9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2488" y="1476375"/>
            <a:ext cx="2862262" cy="28781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" name="Line 8">
            <a:extLst>
              <a:ext uri="{FF2B5EF4-FFF2-40B4-BE49-F238E27FC236}">
                <a16:creationId xmlns:a16="http://schemas.microsoft.com/office/drawing/2014/main" id="{B42481EF-5DC2-4B46-9AFD-7606B6464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2488" y="1970088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" name="Line 9">
            <a:extLst>
              <a:ext uri="{FF2B5EF4-FFF2-40B4-BE49-F238E27FC236}">
                <a16:creationId xmlns:a16="http://schemas.microsoft.com/office/drawing/2014/main" id="{77CEC585-4DE2-9A4B-BBEE-7533C9C594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2013" y="243681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" name="Line 10">
            <a:extLst>
              <a:ext uri="{FF2B5EF4-FFF2-40B4-BE49-F238E27FC236}">
                <a16:creationId xmlns:a16="http://schemas.microsoft.com/office/drawing/2014/main" id="{4E5FFB2C-66C8-0844-9DF2-513B96782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1538" y="2917825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" name="Line 11">
            <a:extLst>
              <a:ext uri="{FF2B5EF4-FFF2-40B4-BE49-F238E27FC236}">
                <a16:creationId xmlns:a16="http://schemas.microsoft.com/office/drawing/2014/main" id="{E1C82F87-F20A-2046-A065-4E55FFBFD6B7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063" y="3384550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" name="Line 12">
            <a:extLst>
              <a:ext uri="{FF2B5EF4-FFF2-40B4-BE49-F238E27FC236}">
                <a16:creationId xmlns:a16="http://schemas.microsoft.com/office/drawing/2014/main" id="{3649C4A2-8308-2247-B2BA-0944DDFD0A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10588" y="386556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" name="Line 13">
            <a:extLst>
              <a:ext uri="{FF2B5EF4-FFF2-40B4-BE49-F238E27FC236}">
                <a16:creationId xmlns:a16="http://schemas.microsoft.com/office/drawing/2014/main" id="{42E77EF7-A008-404D-84B2-6A872340E01E}"/>
              </a:ext>
            </a:extLst>
          </p:cNvPr>
          <p:cNvSpPr>
            <a:spLocks noChangeShapeType="1"/>
          </p:cNvSpPr>
          <p:nvPr/>
        </p:nvSpPr>
        <p:spPr bwMode="auto">
          <a:xfrm>
            <a:off x="9221788" y="147637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14">
            <a:extLst>
              <a:ext uri="{FF2B5EF4-FFF2-40B4-BE49-F238E27FC236}">
                <a16:creationId xmlns:a16="http://schemas.microsoft.com/office/drawing/2014/main" id="{2845D7CE-0C65-784F-8D5D-49239BACDD43}"/>
              </a:ext>
            </a:extLst>
          </p:cNvPr>
          <p:cNvSpPr>
            <a:spLocks noChangeShapeType="1"/>
          </p:cNvSpPr>
          <p:nvPr/>
        </p:nvSpPr>
        <p:spPr bwMode="auto">
          <a:xfrm>
            <a:off x="9928225" y="1493838"/>
            <a:ext cx="0" cy="2878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" name="Line 15">
            <a:extLst>
              <a:ext uri="{FF2B5EF4-FFF2-40B4-BE49-F238E27FC236}">
                <a16:creationId xmlns:a16="http://schemas.microsoft.com/office/drawing/2014/main" id="{06AF85C3-F88D-3E4D-9F48-9A671EACA8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34663" y="148272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Text Box 16">
            <a:extLst>
              <a:ext uri="{FF2B5EF4-FFF2-40B4-BE49-F238E27FC236}">
                <a16:creationId xmlns:a16="http://schemas.microsoft.com/office/drawing/2014/main" id="{1BE63A17-CE4A-8C4C-9AF4-E8B1FBA8B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4463" y="4332288"/>
            <a:ext cx="3524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2" name="Text Box 17">
            <a:extLst>
              <a:ext uri="{FF2B5EF4-FFF2-40B4-BE49-F238E27FC236}">
                <a16:creationId xmlns:a16="http://schemas.microsoft.com/office/drawing/2014/main" id="{F184BB6B-0A95-C542-B733-A9D4C4C917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42488" y="433387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20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3" name="Text Box 18">
            <a:extLst>
              <a:ext uri="{FF2B5EF4-FFF2-40B4-BE49-F238E27FC236}">
                <a16:creationId xmlns:a16="http://schemas.microsoft.com/office/drawing/2014/main" id="{152FDE73-AF23-A64E-8F33-865BB32CA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3050" y="4337050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30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4" name="Text Box 19">
            <a:extLst>
              <a:ext uri="{FF2B5EF4-FFF2-40B4-BE49-F238E27FC236}">
                <a16:creationId xmlns:a16="http://schemas.microsoft.com/office/drawing/2014/main" id="{9B0BA42F-8985-8C46-983D-CA29F0C15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55363" y="434022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40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5" name="Line 20">
            <a:extLst>
              <a:ext uri="{FF2B5EF4-FFF2-40B4-BE49-F238E27FC236}">
                <a16:creationId xmlns:a16="http://schemas.microsoft.com/office/drawing/2014/main" id="{8B190D8C-185B-ED4F-8544-7CFC4BC48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965825"/>
            <a:ext cx="4318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6" name="Line 21">
            <a:extLst>
              <a:ext uri="{FF2B5EF4-FFF2-40B4-BE49-F238E27FC236}">
                <a16:creationId xmlns:a16="http://schemas.microsoft.com/office/drawing/2014/main" id="{C945C919-55A8-BA4F-BC4C-58D1C6C2B73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572125"/>
            <a:ext cx="431800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7" name="Line 22">
            <a:extLst>
              <a:ext uri="{FF2B5EF4-FFF2-40B4-BE49-F238E27FC236}">
                <a16:creationId xmlns:a16="http://schemas.microsoft.com/office/drawing/2014/main" id="{44FE8DFE-9A35-B642-9A42-6462254DA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5488" y="5153025"/>
            <a:ext cx="393700" cy="0"/>
          </a:xfrm>
          <a:prstGeom prst="line">
            <a:avLst/>
          </a:prstGeom>
          <a:noFill/>
          <a:ln w="28575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8" name="Text Box 23">
            <a:extLst>
              <a:ext uri="{FF2B5EF4-FFF2-40B4-BE49-F238E27FC236}">
                <a16:creationId xmlns:a16="http://schemas.microsoft.com/office/drawing/2014/main" id="{38769337-5036-AF4D-9171-711BCBEF4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0" y="4968875"/>
            <a:ext cx="191475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QAM256 (8 Mbps)</a:t>
            </a:r>
          </a:p>
        </p:txBody>
      </p:sp>
      <p:sp>
        <p:nvSpPr>
          <p:cNvPr id="59" name="Text Box 24">
            <a:extLst>
              <a:ext uri="{FF2B5EF4-FFF2-40B4-BE49-F238E27FC236}">
                <a16:creationId xmlns:a16="http://schemas.microsoft.com/office/drawing/2014/main" id="{DA76F3A9-7F83-7E46-9C12-F2F39B85A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5360988"/>
            <a:ext cx="179773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QAM16 (4 Mbps)</a:t>
            </a:r>
          </a:p>
        </p:txBody>
      </p:sp>
      <p:sp>
        <p:nvSpPr>
          <p:cNvPr id="60" name="Text Box 25">
            <a:extLst>
              <a:ext uri="{FF2B5EF4-FFF2-40B4-BE49-F238E27FC236}">
                <a16:creationId xmlns:a16="http://schemas.microsoft.com/office/drawing/2014/main" id="{54D444F1-892D-634A-B728-5FE0BD489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2525" y="5767388"/>
            <a:ext cx="154766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BPSK (1 Mbps)</a:t>
            </a:r>
          </a:p>
        </p:txBody>
      </p:sp>
      <p:sp>
        <p:nvSpPr>
          <p:cNvPr id="61" name="Text Box 26">
            <a:extLst>
              <a:ext uri="{FF2B5EF4-FFF2-40B4-BE49-F238E27FC236}">
                <a16:creationId xmlns:a16="http://schemas.microsoft.com/office/drawing/2014/main" id="{1BBEDD80-E636-8C4A-B61F-E17113259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2450" y="4532313"/>
            <a:ext cx="8953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Arial" charset="0"/>
              </a:rPr>
              <a:t>SNR(dB)</a:t>
            </a:r>
          </a:p>
        </p:txBody>
      </p:sp>
      <p:sp>
        <p:nvSpPr>
          <p:cNvPr id="62" name="Text Box 27">
            <a:extLst>
              <a:ext uri="{FF2B5EF4-FFF2-40B4-BE49-F238E27FC236}">
                <a16:creationId xmlns:a16="http://schemas.microsoft.com/office/drawing/2014/main" id="{11AEAEBB-6242-D44D-9FCF-E8DCD25F450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7633494" y="2805906"/>
            <a:ext cx="484188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Gill Sans MT" charset="0"/>
              </a:rPr>
              <a:t>BER</a:t>
            </a:r>
          </a:p>
        </p:txBody>
      </p:sp>
      <p:sp>
        <p:nvSpPr>
          <p:cNvPr id="63" name="Text Box 28">
            <a:extLst>
              <a:ext uri="{FF2B5EF4-FFF2-40B4-BE49-F238E27FC236}">
                <a16:creationId xmlns:a16="http://schemas.microsoft.com/office/drawing/2014/main" id="{70A96C28-360B-3040-ADE5-06DB3A42E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1339850"/>
            <a:ext cx="44291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-1</a:t>
            </a:r>
          </a:p>
        </p:txBody>
      </p:sp>
      <p:sp>
        <p:nvSpPr>
          <p:cNvPr id="64" name="Text Box 29">
            <a:extLst>
              <a:ext uri="{FF2B5EF4-FFF2-40B4-BE49-F238E27FC236}">
                <a16:creationId xmlns:a16="http://schemas.microsoft.com/office/drawing/2014/main" id="{14CB9254-377A-9244-A09F-176D06F4A8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1820863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-2</a:t>
            </a:r>
          </a:p>
        </p:txBody>
      </p:sp>
      <p:sp>
        <p:nvSpPr>
          <p:cNvPr id="65" name="Text Box 30">
            <a:extLst>
              <a:ext uri="{FF2B5EF4-FFF2-40B4-BE49-F238E27FC236}">
                <a16:creationId xmlns:a16="http://schemas.microsoft.com/office/drawing/2014/main" id="{0661603A-4807-5940-A6AB-653D44251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3" y="228758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-3</a:t>
            </a:r>
          </a:p>
        </p:txBody>
      </p:sp>
      <p:sp>
        <p:nvSpPr>
          <p:cNvPr id="66" name="Text Box 31">
            <a:extLst>
              <a:ext uri="{FF2B5EF4-FFF2-40B4-BE49-F238E27FC236}">
                <a16:creationId xmlns:a16="http://schemas.microsoft.com/office/drawing/2014/main" id="{0CBE2E9B-A618-174D-B54E-02933CFC5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322103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-5</a:t>
            </a:r>
          </a:p>
        </p:txBody>
      </p:sp>
      <p:sp>
        <p:nvSpPr>
          <p:cNvPr id="67" name="Text Box 32">
            <a:extLst>
              <a:ext uri="{FF2B5EF4-FFF2-40B4-BE49-F238E27FC236}">
                <a16:creationId xmlns:a16="http://schemas.microsoft.com/office/drawing/2014/main" id="{2F47C752-CDB3-6340-9553-8FA9012BF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1950" y="37020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-6</a:t>
            </a:r>
          </a:p>
        </p:txBody>
      </p:sp>
      <p:sp>
        <p:nvSpPr>
          <p:cNvPr id="68" name="Text Box 33">
            <a:extLst>
              <a:ext uri="{FF2B5EF4-FFF2-40B4-BE49-F238E27FC236}">
                <a16:creationId xmlns:a16="http://schemas.microsoft.com/office/drawing/2014/main" id="{B61A1625-A7FB-AE4B-82B4-2E399E490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2425" y="41973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-7</a:t>
            </a:r>
          </a:p>
        </p:txBody>
      </p:sp>
      <p:sp>
        <p:nvSpPr>
          <p:cNvPr id="69" name="Text Box 34">
            <a:extLst>
              <a:ext uri="{FF2B5EF4-FFF2-40B4-BE49-F238E27FC236}">
                <a16:creationId xmlns:a16="http://schemas.microsoft.com/office/drawing/2014/main" id="{4F955F7F-CA2C-4945-B2CC-104D334EE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9725" y="2776538"/>
            <a:ext cx="44291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-4</a:t>
            </a:r>
          </a:p>
        </p:txBody>
      </p:sp>
    </p:spTree>
    <p:extLst>
      <p:ext uri="{BB962C8B-B14F-4D97-AF65-F5344CB8AC3E}">
        <p14:creationId xmlns:p14="http://schemas.microsoft.com/office/powerpoint/2010/main" val="3177236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 </a:t>
            </a:r>
            <a:r>
              <a:rPr lang="en-US" sz="3600" dirty="0"/>
              <a:t>(3)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  <p:grpSp>
        <p:nvGrpSpPr>
          <p:cNvPr id="107" name="Group 356">
            <a:extLst>
              <a:ext uri="{FF2B5EF4-FFF2-40B4-BE49-F238E27FC236}">
                <a16:creationId xmlns:a16="http://schemas.microsoft.com/office/drawing/2014/main" id="{58A73542-A8C2-3747-8963-FA5E2C4C09C5}"/>
              </a:ext>
            </a:extLst>
          </p:cNvPr>
          <p:cNvGrpSpPr>
            <a:grpSpLocks/>
          </p:cNvGrpSpPr>
          <p:nvPr/>
        </p:nvGrpSpPr>
        <p:grpSpPr bwMode="auto">
          <a:xfrm>
            <a:off x="3491706" y="2438400"/>
            <a:ext cx="627062" cy="642937"/>
            <a:chOff x="313" y="1497"/>
            <a:chExt cx="1152" cy="1014"/>
          </a:xfrm>
        </p:grpSpPr>
        <p:pic>
          <p:nvPicPr>
            <p:cNvPr id="108" name="Picture 354" descr="laptop_stylized_small">
              <a:extLst>
                <a:ext uri="{FF2B5EF4-FFF2-40B4-BE49-F238E27FC236}">
                  <a16:creationId xmlns:a16="http://schemas.microsoft.com/office/drawing/2014/main" id="{B2EACC5A-1F17-F14E-B327-E3058A6142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355" descr="antenna_stylized">
              <a:extLst>
                <a:ext uri="{FF2B5EF4-FFF2-40B4-BE49-F238E27FC236}">
                  <a16:creationId xmlns:a16="http://schemas.microsoft.com/office/drawing/2014/main" id="{3DC5A5D2-F456-6C4C-B076-22D375BC32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0" name="Rectangle 3">
            <a:extLst>
              <a:ext uri="{FF2B5EF4-FFF2-40B4-BE49-F238E27FC236}">
                <a16:creationId xmlns:a16="http://schemas.microsoft.com/office/drawing/2014/main" id="{4AD8F5D1-59E7-D844-8D3D-C5920FBFB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750" y="1150938"/>
            <a:ext cx="10941050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cs typeface="+mn-cs"/>
              </a:rPr>
              <a:t>Multiple wireless senders, receivers create additional problems (beyond multiple access):</a:t>
            </a:r>
          </a:p>
        </p:txBody>
      </p:sp>
      <p:sp>
        <p:nvSpPr>
          <p:cNvPr id="111" name="Freeform 7">
            <a:extLst>
              <a:ext uri="{FF2B5EF4-FFF2-40B4-BE49-F238E27FC236}">
                <a16:creationId xmlns:a16="http://schemas.microsoft.com/office/drawing/2014/main" id="{F64D421C-A8EA-AA46-9CF6-1F440BA24764}"/>
              </a:ext>
            </a:extLst>
          </p:cNvPr>
          <p:cNvSpPr>
            <a:spLocks/>
          </p:cNvSpPr>
          <p:nvPr/>
        </p:nvSpPr>
        <p:spPr bwMode="auto">
          <a:xfrm>
            <a:off x="2026443" y="2281237"/>
            <a:ext cx="2020888" cy="1085850"/>
          </a:xfrm>
          <a:custGeom>
            <a:avLst/>
            <a:gdLst>
              <a:gd name="T0" fmla="*/ 2147483647 w 1273"/>
              <a:gd name="T1" fmla="*/ 2147483647 h 684"/>
              <a:gd name="T2" fmla="*/ 2147483647 w 1273"/>
              <a:gd name="T3" fmla="*/ 0 h 684"/>
              <a:gd name="T4" fmla="*/ 2147483647 w 1273"/>
              <a:gd name="T5" fmla="*/ 2147483647 h 684"/>
              <a:gd name="T6" fmla="*/ 2147483647 w 1273"/>
              <a:gd name="T7" fmla="*/ 2147483647 h 684"/>
              <a:gd name="T8" fmla="*/ 2147483647 w 1273"/>
              <a:gd name="T9" fmla="*/ 2147483647 h 684"/>
              <a:gd name="T10" fmla="*/ 2147483647 w 1273"/>
              <a:gd name="T11" fmla="*/ 2147483647 h 684"/>
              <a:gd name="T12" fmla="*/ 2147483647 w 1273"/>
              <a:gd name="T13" fmla="*/ 2147483647 h 684"/>
              <a:gd name="T14" fmla="*/ 2147483647 w 1273"/>
              <a:gd name="T15" fmla="*/ 2147483647 h 684"/>
              <a:gd name="T16" fmla="*/ 2147483647 w 1273"/>
              <a:gd name="T17" fmla="*/ 2147483647 h 684"/>
              <a:gd name="T18" fmla="*/ 0 w 1273"/>
              <a:gd name="T19" fmla="*/ 2147483647 h 6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73" h="684">
                <a:moveTo>
                  <a:pt x="9" y="675"/>
                </a:moveTo>
                <a:lnTo>
                  <a:pt x="316" y="0"/>
                </a:lnTo>
                <a:lnTo>
                  <a:pt x="461" y="228"/>
                </a:lnTo>
                <a:lnTo>
                  <a:pt x="510" y="119"/>
                </a:lnTo>
                <a:lnTo>
                  <a:pt x="631" y="467"/>
                </a:lnTo>
                <a:lnTo>
                  <a:pt x="667" y="391"/>
                </a:lnTo>
                <a:lnTo>
                  <a:pt x="739" y="464"/>
                </a:lnTo>
                <a:lnTo>
                  <a:pt x="1058" y="57"/>
                </a:lnTo>
                <a:lnTo>
                  <a:pt x="1273" y="684"/>
                </a:lnTo>
                <a:lnTo>
                  <a:pt x="0" y="674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00CC66"/>
              </a:gs>
            </a:gsLst>
            <a:lin ang="5400000" scaled="1"/>
          </a:gra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26">
            <a:extLst>
              <a:ext uri="{FF2B5EF4-FFF2-40B4-BE49-F238E27FC236}">
                <a16:creationId xmlns:a16="http://schemas.microsoft.com/office/drawing/2014/main" id="{21069D36-C753-C94F-A501-02B3B81CDA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99618" y="3495675"/>
            <a:ext cx="998538" cy="1698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3" name="Line 27">
            <a:extLst>
              <a:ext uri="{FF2B5EF4-FFF2-40B4-BE49-F238E27FC236}">
                <a16:creationId xmlns:a16="http://schemas.microsoft.com/office/drawing/2014/main" id="{D088846B-014D-2C40-A52B-2FC53A963A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72718" y="3016250"/>
            <a:ext cx="407988" cy="3222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4" name="Text Box 28">
            <a:extLst>
              <a:ext uri="{FF2B5EF4-FFF2-40B4-BE49-F238E27FC236}">
                <a16:creationId xmlns:a16="http://schemas.microsoft.com/office/drawing/2014/main" id="{BB572165-F49B-6548-85B2-DCB2FAF23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8556" y="3387725"/>
            <a:ext cx="35083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115" name="Text Box 29">
            <a:extLst>
              <a:ext uri="{FF2B5EF4-FFF2-40B4-BE49-F238E27FC236}">
                <a16:creationId xmlns:a16="http://schemas.microsoft.com/office/drawing/2014/main" id="{F727CB4B-B31D-B44A-8126-9A73973F1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1881" y="3160712"/>
            <a:ext cx="3381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116" name="Text Box 30">
            <a:extLst>
              <a:ext uri="{FF2B5EF4-FFF2-40B4-BE49-F238E27FC236}">
                <a16:creationId xmlns:a16="http://schemas.microsoft.com/office/drawing/2014/main" id="{E7687122-B847-5F42-A300-D5553034D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9556" y="2455862"/>
            <a:ext cx="3508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</a:p>
        </p:txBody>
      </p:sp>
      <p:sp>
        <p:nvSpPr>
          <p:cNvPr id="117" name="Rectangle 32">
            <a:extLst>
              <a:ext uri="{FF2B5EF4-FFF2-40B4-BE49-F238E27FC236}">
                <a16:creationId xmlns:a16="http://schemas.microsoft.com/office/drawing/2014/main" id="{849DF770-B526-8044-9F6D-6C14557B6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2200" y="4246562"/>
            <a:ext cx="5372099" cy="2241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Hidden terminal problem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A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C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A, C can not hear each other means A, C unaware of their interference at B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Char char="v"/>
              <a:defRPr/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8" name="Text Box 47">
            <a:extLst>
              <a:ext uri="{FF2B5EF4-FFF2-40B4-BE49-F238E27FC236}">
                <a16:creationId xmlns:a16="http://schemas.microsoft.com/office/drawing/2014/main" id="{B8F31A07-848A-D74E-8DBD-79B37EA17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127250"/>
            <a:ext cx="3508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FF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119" name="Text Box 48">
            <a:extLst>
              <a:ext uri="{FF2B5EF4-FFF2-40B4-BE49-F238E27FC236}">
                <a16:creationId xmlns:a16="http://schemas.microsoft.com/office/drawing/2014/main" id="{C56F1E10-F34C-5843-B22F-044D7AE1A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3038" y="2124075"/>
            <a:ext cx="32861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120" name="Text Box 49">
            <a:extLst>
              <a:ext uri="{FF2B5EF4-FFF2-40B4-BE49-F238E27FC236}">
                <a16:creationId xmlns:a16="http://schemas.microsoft.com/office/drawing/2014/main" id="{8E660AD6-612A-EF49-8651-60E1F6568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4138" y="2166938"/>
            <a:ext cx="350837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</a:p>
        </p:txBody>
      </p:sp>
      <p:sp>
        <p:nvSpPr>
          <p:cNvPr id="121" name="Text Box 55">
            <a:extLst>
              <a:ext uri="{FF2B5EF4-FFF2-40B4-BE49-F238E27FC236}">
                <a16:creationId xmlns:a16="http://schemas.microsoft.com/office/drawing/2014/main" id="{64FC93FB-1EDD-AE49-90C3-D92B5ADF9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26300" y="2954338"/>
            <a:ext cx="93662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A</a:t>
            </a:r>
            <a:r>
              <a:rPr lang="ja-JP" altLang="en-US" sz="1400">
                <a:solidFill>
                  <a:srgbClr val="FF0000"/>
                </a:solidFill>
                <a:latin typeface="Arial" charset="0"/>
                <a:cs typeface="Arial" charset="0"/>
              </a:rPr>
              <a:t>’</a:t>
            </a: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s signal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FF0000"/>
                </a:solidFill>
                <a:latin typeface="Arial" charset="0"/>
                <a:cs typeface="Arial" charset="0"/>
              </a:rPr>
              <a:t>strength</a:t>
            </a:r>
          </a:p>
        </p:txBody>
      </p:sp>
      <p:sp>
        <p:nvSpPr>
          <p:cNvPr id="122" name="Line 60">
            <a:extLst>
              <a:ext uri="{FF2B5EF4-FFF2-40B4-BE49-F238E27FC236}">
                <a16:creationId xmlns:a16="http://schemas.microsoft.com/office/drawing/2014/main" id="{FABA226A-B439-064D-8234-9686E5506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8213" y="3983038"/>
            <a:ext cx="3263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Line 61">
            <a:extLst>
              <a:ext uri="{FF2B5EF4-FFF2-40B4-BE49-F238E27FC236}">
                <a16:creationId xmlns:a16="http://schemas.microsoft.com/office/drawing/2014/main" id="{22C32468-EE2B-2E4C-B22A-60D2BC6BFF8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4238" y="2803525"/>
            <a:ext cx="0" cy="1138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Freeform 62">
            <a:extLst>
              <a:ext uri="{FF2B5EF4-FFF2-40B4-BE49-F238E27FC236}">
                <a16:creationId xmlns:a16="http://schemas.microsoft.com/office/drawing/2014/main" id="{4A0B08BE-766C-DE4A-820F-57A89FD06857}"/>
              </a:ext>
            </a:extLst>
          </p:cNvPr>
          <p:cNvSpPr>
            <a:spLocks/>
          </p:cNvSpPr>
          <p:nvPr/>
        </p:nvSpPr>
        <p:spPr bwMode="auto">
          <a:xfrm>
            <a:off x="7316788" y="2859088"/>
            <a:ext cx="2995612" cy="1081087"/>
          </a:xfrm>
          <a:custGeom>
            <a:avLst/>
            <a:gdLst>
              <a:gd name="T0" fmla="*/ 0 w 1887"/>
              <a:gd name="T1" fmla="*/ 0 h 681"/>
              <a:gd name="T2" fmla="*/ 2147483647 w 1887"/>
              <a:gd name="T3" fmla="*/ 2147483647 h 681"/>
              <a:gd name="T4" fmla="*/ 2147483647 w 1887"/>
              <a:gd name="T5" fmla="*/ 2147483647 h 681"/>
              <a:gd name="T6" fmla="*/ 2147483647 w 1887"/>
              <a:gd name="T7" fmla="*/ 2147483647 h 6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87" h="681">
                <a:moveTo>
                  <a:pt x="0" y="0"/>
                </a:moveTo>
                <a:cubicBezTo>
                  <a:pt x="161" y="25"/>
                  <a:pt x="737" y="52"/>
                  <a:pt x="966" y="151"/>
                </a:cubicBezTo>
                <a:cubicBezTo>
                  <a:pt x="1195" y="250"/>
                  <a:pt x="1220" y="507"/>
                  <a:pt x="1373" y="594"/>
                </a:cubicBezTo>
                <a:cubicBezTo>
                  <a:pt x="1526" y="681"/>
                  <a:pt x="1780" y="657"/>
                  <a:pt x="1887" y="673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5" name="Text Box 63">
            <a:extLst>
              <a:ext uri="{FF2B5EF4-FFF2-40B4-BE49-F238E27FC236}">
                <a16:creationId xmlns:a16="http://schemas.microsoft.com/office/drawing/2014/main" id="{F540644C-8058-2E44-97EC-92D26AD8F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00" y="3946525"/>
            <a:ext cx="5937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  <a:cs typeface="Arial" charset="0"/>
              </a:rPr>
              <a:t>space</a:t>
            </a:r>
          </a:p>
        </p:txBody>
      </p:sp>
      <p:sp>
        <p:nvSpPr>
          <p:cNvPr id="126" name="Freeform 65">
            <a:extLst>
              <a:ext uri="{FF2B5EF4-FFF2-40B4-BE49-F238E27FC236}">
                <a16:creationId xmlns:a16="http://schemas.microsoft.com/office/drawing/2014/main" id="{C12F975E-D1B5-414F-8341-03DCBA174B3E}"/>
              </a:ext>
            </a:extLst>
          </p:cNvPr>
          <p:cNvSpPr>
            <a:spLocks/>
          </p:cNvSpPr>
          <p:nvPr/>
        </p:nvSpPr>
        <p:spPr bwMode="auto">
          <a:xfrm flipH="1">
            <a:off x="7412038" y="2828925"/>
            <a:ext cx="2995612" cy="1081088"/>
          </a:xfrm>
          <a:custGeom>
            <a:avLst/>
            <a:gdLst>
              <a:gd name="T0" fmla="*/ 0 w 1887"/>
              <a:gd name="T1" fmla="*/ 0 h 681"/>
              <a:gd name="T2" fmla="*/ 2147483647 w 1887"/>
              <a:gd name="T3" fmla="*/ 2147483647 h 681"/>
              <a:gd name="T4" fmla="*/ 2147483647 w 1887"/>
              <a:gd name="T5" fmla="*/ 2147483647 h 681"/>
              <a:gd name="T6" fmla="*/ 2147483647 w 1887"/>
              <a:gd name="T7" fmla="*/ 2147483647 h 6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87" h="681">
                <a:moveTo>
                  <a:pt x="0" y="0"/>
                </a:moveTo>
                <a:cubicBezTo>
                  <a:pt x="161" y="25"/>
                  <a:pt x="737" y="52"/>
                  <a:pt x="966" y="151"/>
                </a:cubicBezTo>
                <a:cubicBezTo>
                  <a:pt x="1195" y="250"/>
                  <a:pt x="1220" y="507"/>
                  <a:pt x="1373" y="594"/>
                </a:cubicBezTo>
                <a:cubicBezTo>
                  <a:pt x="1526" y="681"/>
                  <a:pt x="1780" y="657"/>
                  <a:pt x="1887" y="673"/>
                </a:cubicBezTo>
              </a:path>
            </a:pathLst>
          </a:custGeom>
          <a:noFill/>
          <a:ln w="38100" cap="flat" cmpd="sng">
            <a:solidFill>
              <a:srgbClr val="3333CC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Text Box 66">
            <a:extLst>
              <a:ext uri="{FF2B5EF4-FFF2-40B4-BE49-F238E27FC236}">
                <a16:creationId xmlns:a16="http://schemas.microsoft.com/office/drawing/2014/main" id="{65ACABD3-44F1-4A49-8D29-DA46DD5FE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53613" y="2882900"/>
            <a:ext cx="95885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C</a:t>
            </a:r>
            <a:r>
              <a:rPr lang="ja-JP" altLang="en-US" sz="1400">
                <a:solidFill>
                  <a:srgbClr val="3333CC"/>
                </a:solidFill>
                <a:latin typeface="Arial" charset="0"/>
                <a:cs typeface="Arial" charset="0"/>
              </a:rPr>
              <a:t>’</a:t>
            </a: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s signal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3333CC"/>
                </a:solidFill>
                <a:latin typeface="Arial" charset="0"/>
                <a:cs typeface="Arial" charset="0"/>
              </a:rPr>
              <a:t>strength</a:t>
            </a:r>
          </a:p>
        </p:txBody>
      </p:sp>
      <p:sp>
        <p:nvSpPr>
          <p:cNvPr id="128" name="Line 67">
            <a:extLst>
              <a:ext uri="{FF2B5EF4-FFF2-40B4-BE49-F238E27FC236}">
                <a16:creationId xmlns:a16="http://schemas.microsoft.com/office/drawing/2014/main" id="{FA65E92F-3E66-5349-83A8-F1F9788C64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13650" y="2690813"/>
            <a:ext cx="26988" cy="126365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68">
            <a:extLst>
              <a:ext uri="{FF2B5EF4-FFF2-40B4-BE49-F238E27FC236}">
                <a16:creationId xmlns:a16="http://schemas.microsoft.com/office/drawing/2014/main" id="{FC263470-E015-7A4B-8414-9AF10F248E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834438" y="2759075"/>
            <a:ext cx="0" cy="1208088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69">
            <a:extLst>
              <a:ext uri="{FF2B5EF4-FFF2-40B4-BE49-F238E27FC236}">
                <a16:creationId xmlns:a16="http://schemas.microsoft.com/office/drawing/2014/main" id="{582AF92B-D547-DD40-BF8A-97F1F22001C1}"/>
              </a:ext>
            </a:extLst>
          </p:cNvPr>
          <p:cNvSpPr>
            <a:spLocks noChangeShapeType="1"/>
          </p:cNvSpPr>
          <p:nvPr/>
        </p:nvSpPr>
        <p:spPr bwMode="auto">
          <a:xfrm>
            <a:off x="9915525" y="2743200"/>
            <a:ext cx="0" cy="118110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1" name="Group 356">
            <a:extLst>
              <a:ext uri="{FF2B5EF4-FFF2-40B4-BE49-F238E27FC236}">
                <a16:creationId xmlns:a16="http://schemas.microsoft.com/office/drawing/2014/main" id="{4CA07968-03D3-0041-BCA1-C9FDA0B76EA9}"/>
              </a:ext>
            </a:extLst>
          </p:cNvPr>
          <p:cNvGrpSpPr>
            <a:grpSpLocks/>
          </p:cNvGrpSpPr>
          <p:nvPr/>
        </p:nvGrpSpPr>
        <p:grpSpPr bwMode="auto">
          <a:xfrm>
            <a:off x="4253706" y="2987675"/>
            <a:ext cx="627062" cy="642937"/>
            <a:chOff x="313" y="1497"/>
            <a:chExt cx="1152" cy="1014"/>
          </a:xfrm>
        </p:grpSpPr>
        <p:pic>
          <p:nvPicPr>
            <p:cNvPr id="132" name="Picture 354" descr="laptop_stylized_small">
              <a:extLst>
                <a:ext uri="{FF2B5EF4-FFF2-40B4-BE49-F238E27FC236}">
                  <a16:creationId xmlns:a16="http://schemas.microsoft.com/office/drawing/2014/main" id="{7306B260-74E1-5346-A521-CA70EAD7EE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" name="Picture 355" descr="antenna_stylized">
              <a:extLst>
                <a:ext uri="{FF2B5EF4-FFF2-40B4-BE49-F238E27FC236}">
                  <a16:creationId xmlns:a16="http://schemas.microsoft.com/office/drawing/2014/main" id="{C6C0BA51-6B06-3B4F-AAD9-C22224D558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4" name="Group 356">
            <a:extLst>
              <a:ext uri="{FF2B5EF4-FFF2-40B4-BE49-F238E27FC236}">
                <a16:creationId xmlns:a16="http://schemas.microsoft.com/office/drawing/2014/main" id="{CB4DEA0C-C72B-0346-A94A-CBBD910F3304}"/>
              </a:ext>
            </a:extLst>
          </p:cNvPr>
          <p:cNvGrpSpPr>
            <a:grpSpLocks/>
          </p:cNvGrpSpPr>
          <p:nvPr/>
        </p:nvGrpSpPr>
        <p:grpSpPr bwMode="auto">
          <a:xfrm>
            <a:off x="2729706" y="3128962"/>
            <a:ext cx="627062" cy="644525"/>
            <a:chOff x="313" y="1497"/>
            <a:chExt cx="1152" cy="1014"/>
          </a:xfrm>
        </p:grpSpPr>
        <p:pic>
          <p:nvPicPr>
            <p:cNvPr id="135" name="Picture 354" descr="laptop_stylized_small">
              <a:extLst>
                <a:ext uri="{FF2B5EF4-FFF2-40B4-BE49-F238E27FC236}">
                  <a16:creationId xmlns:a16="http://schemas.microsoft.com/office/drawing/2014/main" id="{A761A985-95DE-D44A-832C-B5DA904846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" name="Picture 355" descr="antenna_stylized">
              <a:extLst>
                <a:ext uri="{FF2B5EF4-FFF2-40B4-BE49-F238E27FC236}">
                  <a16:creationId xmlns:a16="http://schemas.microsoft.com/office/drawing/2014/main" id="{446B3308-57E8-114D-BAF3-DDE4A94E2A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7" name="Group 356">
            <a:extLst>
              <a:ext uri="{FF2B5EF4-FFF2-40B4-BE49-F238E27FC236}">
                <a16:creationId xmlns:a16="http://schemas.microsoft.com/office/drawing/2014/main" id="{CB7E2FE1-4A7B-C84A-BAD4-7D682114705F}"/>
              </a:ext>
            </a:extLst>
          </p:cNvPr>
          <p:cNvGrpSpPr>
            <a:grpSpLocks/>
          </p:cNvGrpSpPr>
          <p:nvPr/>
        </p:nvGrpSpPr>
        <p:grpSpPr bwMode="auto">
          <a:xfrm>
            <a:off x="7340600" y="1989138"/>
            <a:ext cx="627063" cy="642937"/>
            <a:chOff x="313" y="1497"/>
            <a:chExt cx="1152" cy="1014"/>
          </a:xfrm>
        </p:grpSpPr>
        <p:pic>
          <p:nvPicPr>
            <p:cNvPr id="138" name="Picture 354" descr="laptop_stylized_small">
              <a:extLst>
                <a:ext uri="{FF2B5EF4-FFF2-40B4-BE49-F238E27FC236}">
                  <a16:creationId xmlns:a16="http://schemas.microsoft.com/office/drawing/2014/main" id="{AA79C3F4-46C7-0349-85E1-BA552B997E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" name="Picture 355" descr="antenna_stylized">
              <a:extLst>
                <a:ext uri="{FF2B5EF4-FFF2-40B4-BE49-F238E27FC236}">
                  <a16:creationId xmlns:a16="http://schemas.microsoft.com/office/drawing/2014/main" id="{4E6FF8B2-4F7E-B945-BE46-C86EBBCBE2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0" name="Group 356">
            <a:extLst>
              <a:ext uri="{FF2B5EF4-FFF2-40B4-BE49-F238E27FC236}">
                <a16:creationId xmlns:a16="http://schemas.microsoft.com/office/drawing/2014/main" id="{D72B8EE2-805B-4341-8FF7-2156BB1248A0}"/>
              </a:ext>
            </a:extLst>
          </p:cNvPr>
          <p:cNvGrpSpPr>
            <a:grpSpLocks/>
          </p:cNvGrpSpPr>
          <p:nvPr/>
        </p:nvGrpSpPr>
        <p:grpSpPr bwMode="auto">
          <a:xfrm>
            <a:off x="8529638" y="2028825"/>
            <a:ext cx="627062" cy="644525"/>
            <a:chOff x="313" y="1497"/>
            <a:chExt cx="1152" cy="1014"/>
          </a:xfrm>
        </p:grpSpPr>
        <p:pic>
          <p:nvPicPr>
            <p:cNvPr id="141" name="Picture 354" descr="laptop_stylized_small">
              <a:extLst>
                <a:ext uri="{FF2B5EF4-FFF2-40B4-BE49-F238E27FC236}">
                  <a16:creationId xmlns:a16="http://schemas.microsoft.com/office/drawing/2014/main" id="{293E3A24-0E7E-C64F-AE1D-F2A4EBBDD6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" name="Picture 355" descr="antenna_stylized">
              <a:extLst>
                <a:ext uri="{FF2B5EF4-FFF2-40B4-BE49-F238E27FC236}">
                  <a16:creationId xmlns:a16="http://schemas.microsoft.com/office/drawing/2014/main" id="{456A11D2-A09B-574E-BA78-CF1896EC1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3" name="Group 356">
            <a:extLst>
              <a:ext uri="{FF2B5EF4-FFF2-40B4-BE49-F238E27FC236}">
                <a16:creationId xmlns:a16="http://schemas.microsoft.com/office/drawing/2014/main" id="{5473C3B0-61A5-E547-88B5-91B90BF959BC}"/>
              </a:ext>
            </a:extLst>
          </p:cNvPr>
          <p:cNvGrpSpPr>
            <a:grpSpLocks/>
          </p:cNvGrpSpPr>
          <p:nvPr/>
        </p:nvGrpSpPr>
        <p:grpSpPr bwMode="auto">
          <a:xfrm>
            <a:off x="9605963" y="1958975"/>
            <a:ext cx="627062" cy="642938"/>
            <a:chOff x="313" y="1497"/>
            <a:chExt cx="1152" cy="1014"/>
          </a:xfrm>
        </p:grpSpPr>
        <p:pic>
          <p:nvPicPr>
            <p:cNvPr id="144" name="Picture 354" descr="laptop_stylized_small">
              <a:extLst>
                <a:ext uri="{FF2B5EF4-FFF2-40B4-BE49-F238E27FC236}">
                  <a16:creationId xmlns:a16="http://schemas.microsoft.com/office/drawing/2014/main" id="{ACC81BEE-6A25-1047-B556-F5C390402B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" name="Picture 355" descr="antenna_stylized">
              <a:extLst>
                <a:ext uri="{FF2B5EF4-FFF2-40B4-BE49-F238E27FC236}">
                  <a16:creationId xmlns:a16="http://schemas.microsoft.com/office/drawing/2014/main" id="{13857146-FCD5-1B4A-A5AA-EB8B2F5A6D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6" name="Rectangle 70">
            <a:extLst>
              <a:ext uri="{FF2B5EF4-FFF2-40B4-BE49-F238E27FC236}">
                <a16:creationId xmlns:a16="http://schemas.microsoft.com/office/drawing/2014/main" id="{74CC21E7-8D8F-BE42-B6A9-4A812307A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4292600"/>
            <a:ext cx="4884737" cy="2075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400" dirty="0">
                <a:solidFill>
                  <a:srgbClr val="C00000"/>
                </a:solidFill>
                <a:cs typeface="+mn-cs"/>
              </a:rPr>
              <a:t>Signal attenuation: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A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C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A, C can not hear each other interfering at B</a:t>
            </a:r>
          </a:p>
        </p:txBody>
      </p:sp>
    </p:spTree>
    <p:extLst>
      <p:ext uri="{BB962C8B-B14F-4D97-AF65-F5344CB8AC3E}">
        <p14:creationId xmlns:p14="http://schemas.microsoft.com/office/powerpoint/2010/main" val="3014229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19" grpId="0"/>
      <p:bldP spid="120" grpId="0"/>
      <p:bldP spid="121" grpId="0"/>
      <p:bldP spid="124" grpId="0" animBg="1"/>
      <p:bldP spid="125" grpId="0"/>
      <p:bldP spid="126" grpId="0" animBg="1"/>
      <p:bldP spid="127" grpId="0"/>
      <p:bldP spid="14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FE88EB-FD73-573C-AC46-B77265774D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EE4907-DDCB-8F6B-95EC-3E2A09AEF8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265B96E7-7A29-C1D0-AD13-BE6B49C07A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64088D32-D1FD-FF35-BBFC-77C3CBF3EC38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C1AB92FA-2635-49A2-60A1-C09F0EF8D7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A7DD10-9E58-4779-8A65-5D95755D440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2F414216-13DE-4ECA-A227-428C105A8FF2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strike="sngStrike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strike="sngStrike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2419769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IEEE 802.11 Wireless LAN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CA1ED5-0599-854A-907A-E9C68E3B88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7880271"/>
              </p:ext>
            </p:extLst>
          </p:nvPr>
        </p:nvGraphicFramePr>
        <p:xfrm>
          <a:off x="977900" y="1346200"/>
          <a:ext cx="10121900" cy="401974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679700">
                  <a:extLst>
                    <a:ext uri="{9D8B030D-6E8A-4147-A177-3AD203B41FA5}">
                      <a16:colId xmlns:a16="http://schemas.microsoft.com/office/drawing/2014/main" val="3216654271"/>
                    </a:ext>
                  </a:extLst>
                </a:gridCol>
                <a:gridCol w="1418892">
                  <a:extLst>
                    <a:ext uri="{9D8B030D-6E8A-4147-A177-3AD203B41FA5}">
                      <a16:colId xmlns:a16="http://schemas.microsoft.com/office/drawing/2014/main" val="3311415253"/>
                    </a:ext>
                  </a:extLst>
                </a:gridCol>
                <a:gridCol w="1965079">
                  <a:extLst>
                    <a:ext uri="{9D8B030D-6E8A-4147-A177-3AD203B41FA5}">
                      <a16:colId xmlns:a16="http://schemas.microsoft.com/office/drawing/2014/main" val="3897866277"/>
                    </a:ext>
                  </a:extLst>
                </a:gridCol>
                <a:gridCol w="1429329">
                  <a:extLst>
                    <a:ext uri="{9D8B030D-6E8A-4147-A177-3AD203B41FA5}">
                      <a16:colId xmlns:a16="http://schemas.microsoft.com/office/drawing/2014/main" val="536041181"/>
                    </a:ext>
                  </a:extLst>
                </a:gridCol>
                <a:gridCol w="2628900">
                  <a:extLst>
                    <a:ext uri="{9D8B030D-6E8A-4147-A177-3AD203B41FA5}">
                      <a16:colId xmlns:a16="http://schemas.microsoft.com/office/drawing/2014/main" val="1367206375"/>
                    </a:ext>
                  </a:extLst>
                </a:gridCol>
              </a:tblGrid>
              <a:tr h="510858">
                <a:tc>
                  <a:txBody>
                    <a:bodyPr/>
                    <a:lstStyle/>
                    <a:p>
                      <a:pPr marL="0" marR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IEEE 802.11 standard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Year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Max data rate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Range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Frequency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71449787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802.11b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1999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11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 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4011830295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802.11g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54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601489631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802.11n  (WiFi 4)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600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5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531303648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802.11ac (WiFi 5)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 3.47Gpbs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 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88146182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802.11ax (WiFi 6)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2020 </a:t>
                      </a:r>
                      <a:r>
                        <a:rPr lang="en-US" sz="1600" dirty="0">
                          <a:effectLst/>
                        </a:rPr>
                        <a:t>(exp.)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14 Gbps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717794024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802.11af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2014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35 – 560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 Km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unused TV bands (54-790 MHz)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578689878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802.11ah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2017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347Mbps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 Km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900 Mhz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37358628"/>
                  </a:ext>
                </a:extLst>
              </a:tr>
            </a:tbl>
          </a:graphicData>
        </a:graphic>
      </p:graphicFrame>
      <p:sp>
        <p:nvSpPr>
          <p:cNvPr id="291" name="Rectangle 5">
            <a:extLst>
              <a:ext uri="{FF2B5EF4-FFF2-40B4-BE49-F238E27FC236}">
                <a16:creationId xmlns:a16="http://schemas.microsoft.com/office/drawing/2014/main" id="{FF5FCC4D-A86C-074D-AC0E-AED1826D4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38" y="5621338"/>
            <a:ext cx="9948862" cy="1052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all use CSMA/CA for multiple access, and have base-station and ad-hoc network versions</a:t>
            </a:r>
          </a:p>
        </p:txBody>
      </p:sp>
    </p:spTree>
    <p:extLst>
      <p:ext uri="{BB962C8B-B14F-4D97-AF65-F5344CB8AC3E}">
        <p14:creationId xmlns:p14="http://schemas.microsoft.com/office/powerpoint/2010/main" val="3612388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802.11 LAN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522C7583-5DB7-A04E-B444-4C5E2EAAF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1949450"/>
            <a:ext cx="5524500" cy="434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 communicates with base station</a:t>
            </a:r>
          </a:p>
          <a:p>
            <a:pPr marL="800100" lvl="1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base station = access point (AP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)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Basic Service Set (BSS)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(aka “cell”) in infrastructure mode contains: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hosts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access point (AP): base station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ad hoc mode: hosts only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0" name="Text Box 24">
            <a:extLst>
              <a:ext uri="{FF2B5EF4-FFF2-40B4-BE49-F238E27FC236}">
                <a16:creationId xmlns:a16="http://schemas.microsoft.com/office/drawing/2014/main" id="{992CA830-F801-5E41-9522-2E5273470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6075" y="4538663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1</a:t>
            </a:r>
          </a:p>
        </p:txBody>
      </p:sp>
      <p:sp>
        <p:nvSpPr>
          <p:cNvPr id="81" name="Text Box 27">
            <a:extLst>
              <a:ext uri="{FF2B5EF4-FFF2-40B4-BE49-F238E27FC236}">
                <a16:creationId xmlns:a16="http://schemas.microsoft.com/office/drawing/2014/main" id="{B0546C5A-2746-4344-9C08-4FA607581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0013" y="6111875"/>
            <a:ext cx="854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2</a:t>
            </a:r>
          </a:p>
        </p:txBody>
      </p:sp>
      <p:sp>
        <p:nvSpPr>
          <p:cNvPr id="82" name="Line 28">
            <a:extLst>
              <a:ext uri="{FF2B5EF4-FFF2-40B4-BE49-F238E27FC236}">
                <a16:creationId xmlns:a16="http://schemas.microsoft.com/office/drawing/2014/main" id="{A881C663-D838-244D-B5B5-54FE15109F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75088" y="2570163"/>
            <a:ext cx="214312" cy="908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83" name="Group 29">
            <a:extLst>
              <a:ext uri="{FF2B5EF4-FFF2-40B4-BE49-F238E27FC236}">
                <a16:creationId xmlns:a16="http://schemas.microsoft.com/office/drawing/2014/main" id="{7A8DA315-E9CE-554E-9F1D-29AAB969A49E}"/>
              </a:ext>
            </a:extLst>
          </p:cNvPr>
          <p:cNvGrpSpPr>
            <a:grpSpLocks/>
          </p:cNvGrpSpPr>
          <p:nvPr/>
        </p:nvGrpSpPr>
        <p:grpSpPr bwMode="auto">
          <a:xfrm>
            <a:off x="3146425" y="1389063"/>
            <a:ext cx="1978025" cy="1444625"/>
            <a:chOff x="3744" y="1392"/>
            <a:chExt cx="1488" cy="1110"/>
          </a:xfrm>
        </p:grpSpPr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F2E21339-7A8C-5D48-AF8F-C1DAC9B7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85" name="Text Box 31">
              <a:extLst>
                <a:ext uri="{FF2B5EF4-FFF2-40B4-BE49-F238E27FC236}">
                  <a16:creationId xmlns:a16="http://schemas.microsoft.com/office/drawing/2014/main" id="{B96C3D36-7A66-4448-A65B-547CD0CB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9" y="1776"/>
              <a:ext cx="727" cy="2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86" name="Text Box 32">
            <a:extLst>
              <a:ext uri="{FF2B5EF4-FFF2-40B4-BE49-F238E27FC236}">
                <a16:creationId xmlns:a16="http://schemas.microsoft.com/office/drawing/2014/main" id="{53B410B4-2FD8-8541-9CCC-815C6736E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6838" y="3319463"/>
            <a:ext cx="1452562" cy="7229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switch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 or router</a:t>
            </a:r>
          </a:p>
        </p:txBody>
      </p:sp>
      <p:sp>
        <p:nvSpPr>
          <p:cNvPr id="87" name="Oval 23">
            <a:extLst>
              <a:ext uri="{FF2B5EF4-FFF2-40B4-BE49-F238E27FC236}">
                <a16:creationId xmlns:a16="http://schemas.microsoft.com/office/drawing/2014/main" id="{16394D94-38BE-9446-9C90-45DFEB64F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2760663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8" name="Group 361">
            <a:extLst>
              <a:ext uri="{FF2B5EF4-FFF2-40B4-BE49-F238E27FC236}">
                <a16:creationId xmlns:a16="http://schemas.microsoft.com/office/drawing/2014/main" id="{3A07A5C0-AEBD-4C4A-9DA9-838D52E21C0C}"/>
              </a:ext>
            </a:extLst>
          </p:cNvPr>
          <p:cNvGrpSpPr>
            <a:grpSpLocks/>
          </p:cNvGrpSpPr>
          <p:nvPr/>
        </p:nvGrpSpPr>
        <p:grpSpPr bwMode="auto">
          <a:xfrm>
            <a:off x="2252663" y="3187700"/>
            <a:ext cx="639762" cy="581025"/>
            <a:chOff x="2967" y="478"/>
            <a:chExt cx="788" cy="625"/>
          </a:xfrm>
        </p:grpSpPr>
        <p:pic>
          <p:nvPicPr>
            <p:cNvPr id="89" name="Picture 358" descr="access_point_stylized_small">
              <a:extLst>
                <a:ext uri="{FF2B5EF4-FFF2-40B4-BE49-F238E27FC236}">
                  <a16:creationId xmlns:a16="http://schemas.microsoft.com/office/drawing/2014/main" id="{52F74014-97B8-9941-9C75-0884DEE536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360" descr="antenna_radiation_stylized">
              <a:extLst>
                <a:ext uri="{FF2B5EF4-FFF2-40B4-BE49-F238E27FC236}">
                  <a16:creationId xmlns:a16="http://schemas.microsoft.com/office/drawing/2014/main" id="{1BB3BA0B-C9DA-9845-A028-30FB7E6E3D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1" name="Group 356">
            <a:extLst>
              <a:ext uri="{FF2B5EF4-FFF2-40B4-BE49-F238E27FC236}">
                <a16:creationId xmlns:a16="http://schemas.microsoft.com/office/drawing/2014/main" id="{FA2AE9C1-F328-EE4D-942E-436A9E52B613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3746500"/>
            <a:ext cx="436562" cy="498475"/>
            <a:chOff x="313" y="1497"/>
            <a:chExt cx="1152" cy="1014"/>
          </a:xfrm>
        </p:grpSpPr>
        <p:pic>
          <p:nvPicPr>
            <p:cNvPr id="92" name="Picture 354" descr="laptop_stylized_small">
              <a:extLst>
                <a:ext uri="{FF2B5EF4-FFF2-40B4-BE49-F238E27FC236}">
                  <a16:creationId xmlns:a16="http://schemas.microsoft.com/office/drawing/2014/main" id="{46AA2232-0193-5C47-9B73-A5642D282F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" name="Picture 355" descr="antenna_stylized">
              <a:extLst>
                <a:ext uri="{FF2B5EF4-FFF2-40B4-BE49-F238E27FC236}">
                  <a16:creationId xmlns:a16="http://schemas.microsoft.com/office/drawing/2014/main" id="{0C2BE08B-587E-0A48-A0C6-813D76AE09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4" name="Group 403">
            <a:extLst>
              <a:ext uri="{FF2B5EF4-FFF2-40B4-BE49-F238E27FC236}">
                <a16:creationId xmlns:a16="http://schemas.microsoft.com/office/drawing/2014/main" id="{F975DAA7-6D67-DC4A-B1F7-484A12E444AF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954338"/>
            <a:ext cx="446088" cy="382587"/>
            <a:chOff x="2751" y="1851"/>
            <a:chExt cx="462" cy="478"/>
          </a:xfrm>
        </p:grpSpPr>
        <p:pic>
          <p:nvPicPr>
            <p:cNvPr id="95" name="Picture 364" descr="iphone_stylized_small">
              <a:extLst>
                <a:ext uri="{FF2B5EF4-FFF2-40B4-BE49-F238E27FC236}">
                  <a16:creationId xmlns:a16="http://schemas.microsoft.com/office/drawing/2014/main" id="{7E212BAD-8745-8A4C-9209-574283406A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Picture 402" descr="antenna_radiation_stylized">
              <a:extLst>
                <a:ext uri="{FF2B5EF4-FFF2-40B4-BE49-F238E27FC236}">
                  <a16:creationId xmlns:a16="http://schemas.microsoft.com/office/drawing/2014/main" id="{122C274E-D092-394D-883F-788A799C5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7" name="Group 356">
            <a:extLst>
              <a:ext uri="{FF2B5EF4-FFF2-40B4-BE49-F238E27FC236}">
                <a16:creationId xmlns:a16="http://schemas.microsoft.com/office/drawing/2014/main" id="{B73B7092-9FA9-FE49-A984-C67B677659A6}"/>
              </a:ext>
            </a:extLst>
          </p:cNvPr>
          <p:cNvGrpSpPr>
            <a:grpSpLocks/>
          </p:cNvGrpSpPr>
          <p:nvPr/>
        </p:nvGrpSpPr>
        <p:grpSpPr bwMode="auto">
          <a:xfrm>
            <a:off x="1846263" y="3624263"/>
            <a:ext cx="436562" cy="498475"/>
            <a:chOff x="313" y="1497"/>
            <a:chExt cx="1152" cy="1014"/>
          </a:xfrm>
        </p:grpSpPr>
        <p:pic>
          <p:nvPicPr>
            <p:cNvPr id="98" name="Picture 354" descr="laptop_stylized_small">
              <a:extLst>
                <a:ext uri="{FF2B5EF4-FFF2-40B4-BE49-F238E27FC236}">
                  <a16:creationId xmlns:a16="http://schemas.microsoft.com/office/drawing/2014/main" id="{99E83124-2B6C-E948-B41B-343D4C0473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355" descr="antenna_stylized">
              <a:extLst>
                <a:ext uri="{FF2B5EF4-FFF2-40B4-BE49-F238E27FC236}">
                  <a16:creationId xmlns:a16="http://schemas.microsoft.com/office/drawing/2014/main" id="{BF9AE632-6D4A-3540-96FA-45E1D43C91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0" name="Group 356">
            <a:extLst>
              <a:ext uri="{FF2B5EF4-FFF2-40B4-BE49-F238E27FC236}">
                <a16:creationId xmlns:a16="http://schemas.microsoft.com/office/drawing/2014/main" id="{BBB2279A-7880-F64F-BEF1-599C422B5DED}"/>
              </a:ext>
            </a:extLst>
          </p:cNvPr>
          <p:cNvGrpSpPr>
            <a:grpSpLocks/>
          </p:cNvGrpSpPr>
          <p:nvPr/>
        </p:nvGrpSpPr>
        <p:grpSpPr bwMode="auto">
          <a:xfrm>
            <a:off x="1419225" y="3238500"/>
            <a:ext cx="438150" cy="498475"/>
            <a:chOff x="313" y="1497"/>
            <a:chExt cx="1152" cy="1014"/>
          </a:xfrm>
        </p:grpSpPr>
        <p:pic>
          <p:nvPicPr>
            <p:cNvPr id="101" name="Picture 354" descr="laptop_stylized_small">
              <a:extLst>
                <a:ext uri="{FF2B5EF4-FFF2-40B4-BE49-F238E27FC236}">
                  <a16:creationId xmlns:a16="http://schemas.microsoft.com/office/drawing/2014/main" id="{378BE288-2CAF-2346-A6D7-9A6CB477A2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355" descr="antenna_stylized">
              <a:extLst>
                <a:ext uri="{FF2B5EF4-FFF2-40B4-BE49-F238E27FC236}">
                  <a16:creationId xmlns:a16="http://schemas.microsoft.com/office/drawing/2014/main" id="{C9FC9F73-A1C3-6D40-B876-2FAE3AD6FD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3" name="Line 26">
            <a:extLst>
              <a:ext uri="{FF2B5EF4-FFF2-40B4-BE49-F238E27FC236}">
                <a16:creationId xmlns:a16="http://schemas.microsoft.com/office/drawing/2014/main" id="{FFA071D2-8D76-264C-A650-850F6C554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9225" y="3617913"/>
            <a:ext cx="1022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Oval 23">
            <a:extLst>
              <a:ext uri="{FF2B5EF4-FFF2-40B4-BE49-F238E27FC236}">
                <a16:creationId xmlns:a16="http://schemas.microsoft.com/office/drawing/2014/main" id="{C130F34B-FA29-E64C-9FEA-A98310B82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75" y="4221163"/>
            <a:ext cx="1960563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05" name="Group 361">
            <a:extLst>
              <a:ext uri="{FF2B5EF4-FFF2-40B4-BE49-F238E27FC236}">
                <a16:creationId xmlns:a16="http://schemas.microsoft.com/office/drawing/2014/main" id="{BDFB8667-5290-5B43-A841-425499A3D9F5}"/>
              </a:ext>
            </a:extLst>
          </p:cNvPr>
          <p:cNvGrpSpPr>
            <a:grpSpLocks/>
          </p:cNvGrpSpPr>
          <p:nvPr/>
        </p:nvGrpSpPr>
        <p:grpSpPr bwMode="auto">
          <a:xfrm>
            <a:off x="4448175" y="4648200"/>
            <a:ext cx="639763" cy="581025"/>
            <a:chOff x="2967" y="478"/>
            <a:chExt cx="788" cy="625"/>
          </a:xfrm>
        </p:grpSpPr>
        <p:pic>
          <p:nvPicPr>
            <p:cNvPr id="106" name="Picture 358" descr="access_point_stylized_small">
              <a:extLst>
                <a:ext uri="{FF2B5EF4-FFF2-40B4-BE49-F238E27FC236}">
                  <a16:creationId xmlns:a16="http://schemas.microsoft.com/office/drawing/2014/main" id="{42901DE5-3C49-A741-9CBA-DE06E2745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" name="Picture 360" descr="antenna_radiation_stylized">
              <a:extLst>
                <a:ext uri="{FF2B5EF4-FFF2-40B4-BE49-F238E27FC236}">
                  <a16:creationId xmlns:a16="http://schemas.microsoft.com/office/drawing/2014/main" id="{C7CA1512-DC17-E34A-8EB4-97D5467FD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356">
            <a:extLst>
              <a:ext uri="{FF2B5EF4-FFF2-40B4-BE49-F238E27FC236}">
                <a16:creationId xmlns:a16="http://schemas.microsoft.com/office/drawing/2014/main" id="{26F354D7-2D9B-234A-B2A0-5F2DBA9DEA00}"/>
              </a:ext>
            </a:extLst>
          </p:cNvPr>
          <p:cNvGrpSpPr>
            <a:grpSpLocks/>
          </p:cNvGrpSpPr>
          <p:nvPr/>
        </p:nvGrpSpPr>
        <p:grpSpPr bwMode="auto">
          <a:xfrm>
            <a:off x="4691063" y="5207000"/>
            <a:ext cx="436562" cy="498475"/>
            <a:chOff x="313" y="1497"/>
            <a:chExt cx="1152" cy="1014"/>
          </a:xfrm>
        </p:grpSpPr>
        <p:pic>
          <p:nvPicPr>
            <p:cNvPr id="109" name="Picture 354" descr="laptop_stylized_small">
              <a:extLst>
                <a:ext uri="{FF2B5EF4-FFF2-40B4-BE49-F238E27FC236}">
                  <a16:creationId xmlns:a16="http://schemas.microsoft.com/office/drawing/2014/main" id="{BCB9D968-4DAC-4942-8416-6D02896F4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355" descr="antenna_stylized">
              <a:extLst>
                <a:ext uri="{FF2B5EF4-FFF2-40B4-BE49-F238E27FC236}">
                  <a16:creationId xmlns:a16="http://schemas.microsoft.com/office/drawing/2014/main" id="{63924E93-C285-0447-87FD-E5D8BE98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1" name="Group 403">
            <a:extLst>
              <a:ext uri="{FF2B5EF4-FFF2-40B4-BE49-F238E27FC236}">
                <a16:creationId xmlns:a16="http://schemas.microsoft.com/office/drawing/2014/main" id="{B543494D-A929-0A4C-8CF2-88888239E2BE}"/>
              </a:ext>
            </a:extLst>
          </p:cNvPr>
          <p:cNvGrpSpPr>
            <a:grpSpLocks/>
          </p:cNvGrpSpPr>
          <p:nvPr/>
        </p:nvGrpSpPr>
        <p:grpSpPr bwMode="auto">
          <a:xfrm>
            <a:off x="4233863" y="5197475"/>
            <a:ext cx="569912" cy="544513"/>
            <a:chOff x="2751" y="1851"/>
            <a:chExt cx="462" cy="478"/>
          </a:xfrm>
        </p:grpSpPr>
        <p:pic>
          <p:nvPicPr>
            <p:cNvPr id="112" name="Picture 364" descr="iphone_stylized_small">
              <a:extLst>
                <a:ext uri="{FF2B5EF4-FFF2-40B4-BE49-F238E27FC236}">
                  <a16:creationId xmlns:a16="http://schemas.microsoft.com/office/drawing/2014/main" id="{CB5DF627-60A3-8641-B134-B2B81F4D1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402" descr="antenna_radiation_stylized">
              <a:extLst>
                <a:ext uri="{FF2B5EF4-FFF2-40B4-BE49-F238E27FC236}">
                  <a16:creationId xmlns:a16="http://schemas.microsoft.com/office/drawing/2014/main" id="{7658C1BB-16FA-B44A-A116-22C44E2E64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4" name="Group 356">
            <a:extLst>
              <a:ext uri="{FF2B5EF4-FFF2-40B4-BE49-F238E27FC236}">
                <a16:creationId xmlns:a16="http://schemas.microsoft.com/office/drawing/2014/main" id="{7BAEF5AE-1464-9D46-8D44-33FF1AA7FE8C}"/>
              </a:ext>
            </a:extLst>
          </p:cNvPr>
          <p:cNvGrpSpPr>
            <a:grpSpLocks/>
          </p:cNvGrpSpPr>
          <p:nvPr/>
        </p:nvGrpSpPr>
        <p:grpSpPr bwMode="auto">
          <a:xfrm>
            <a:off x="3776663" y="5216525"/>
            <a:ext cx="436562" cy="498475"/>
            <a:chOff x="313" y="1497"/>
            <a:chExt cx="1152" cy="1014"/>
          </a:xfrm>
        </p:grpSpPr>
        <p:pic>
          <p:nvPicPr>
            <p:cNvPr id="115" name="Picture 354" descr="laptop_stylized_small">
              <a:extLst>
                <a:ext uri="{FF2B5EF4-FFF2-40B4-BE49-F238E27FC236}">
                  <a16:creationId xmlns:a16="http://schemas.microsoft.com/office/drawing/2014/main" id="{8450A102-6A2B-DB40-A176-7E0CB094F2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" name="Picture 355" descr="antenna_stylized">
              <a:extLst>
                <a:ext uri="{FF2B5EF4-FFF2-40B4-BE49-F238E27FC236}">
                  <a16:creationId xmlns:a16="http://schemas.microsoft.com/office/drawing/2014/main" id="{F66C3C9A-BF8E-C049-9C1E-83E292B613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7" name="Group 356">
            <a:extLst>
              <a:ext uri="{FF2B5EF4-FFF2-40B4-BE49-F238E27FC236}">
                <a16:creationId xmlns:a16="http://schemas.microsoft.com/office/drawing/2014/main" id="{DEC74E59-3402-AE40-B8CF-4B1811DF782E}"/>
              </a:ext>
            </a:extLst>
          </p:cNvPr>
          <p:cNvGrpSpPr>
            <a:grpSpLocks/>
          </p:cNvGrpSpPr>
          <p:nvPr/>
        </p:nvGrpSpPr>
        <p:grpSpPr bwMode="auto">
          <a:xfrm>
            <a:off x="3725863" y="4627563"/>
            <a:ext cx="436562" cy="498475"/>
            <a:chOff x="313" y="1497"/>
            <a:chExt cx="1152" cy="1014"/>
          </a:xfrm>
        </p:grpSpPr>
        <p:pic>
          <p:nvPicPr>
            <p:cNvPr id="118" name="Picture 354" descr="laptop_stylized_small">
              <a:extLst>
                <a:ext uri="{FF2B5EF4-FFF2-40B4-BE49-F238E27FC236}">
                  <a16:creationId xmlns:a16="http://schemas.microsoft.com/office/drawing/2014/main" id="{FF2338BE-BEEA-874A-8AD1-B83706BA7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" name="Picture 355" descr="antenna_stylized">
              <a:extLst>
                <a:ext uri="{FF2B5EF4-FFF2-40B4-BE49-F238E27FC236}">
                  <a16:creationId xmlns:a16="http://schemas.microsoft.com/office/drawing/2014/main" id="{F923ABF6-F4F2-454D-B1F1-01A242039D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0" name="Line 25">
            <a:extLst>
              <a:ext uri="{FF2B5EF4-FFF2-40B4-BE49-F238E27FC236}">
                <a16:creationId xmlns:a16="http://schemas.microsoft.com/office/drawing/2014/main" id="{7BA8AD27-3D08-E44D-A38F-C075CB53647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4" y="3679824"/>
            <a:ext cx="796925" cy="129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21" name="Group 403">
            <a:extLst>
              <a:ext uri="{FF2B5EF4-FFF2-40B4-BE49-F238E27FC236}">
                <a16:creationId xmlns:a16="http://schemas.microsoft.com/office/drawing/2014/main" id="{3E47EC88-0001-CB43-A7ED-C0289170512A}"/>
              </a:ext>
            </a:extLst>
          </p:cNvPr>
          <p:cNvGrpSpPr>
            <a:grpSpLocks/>
          </p:cNvGrpSpPr>
          <p:nvPr/>
        </p:nvGrpSpPr>
        <p:grpSpPr bwMode="auto">
          <a:xfrm>
            <a:off x="4021138" y="4271963"/>
            <a:ext cx="568325" cy="544512"/>
            <a:chOff x="2751" y="1851"/>
            <a:chExt cx="462" cy="478"/>
          </a:xfrm>
        </p:grpSpPr>
        <p:pic>
          <p:nvPicPr>
            <p:cNvPr id="122" name="Picture 364" descr="iphone_stylized_small">
              <a:extLst>
                <a:ext uri="{FF2B5EF4-FFF2-40B4-BE49-F238E27FC236}">
                  <a16:creationId xmlns:a16="http://schemas.microsoft.com/office/drawing/2014/main" id="{6AEF903B-BDB6-8645-8D02-1DABD42234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" name="Picture 402" descr="antenna_radiation_stylized">
              <a:extLst>
                <a:ext uri="{FF2B5EF4-FFF2-40B4-BE49-F238E27FC236}">
                  <a16:creationId xmlns:a16="http://schemas.microsoft.com/office/drawing/2014/main" id="{AD441939-A4CA-344C-B792-0F95B7C3CE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3CED2675-190A-B746-8E41-91D1CAFA5B4D}"/>
              </a:ext>
            </a:extLst>
          </p:cNvPr>
          <p:cNvGrpSpPr/>
          <p:nvPr/>
        </p:nvGrpSpPr>
        <p:grpSpPr>
          <a:xfrm>
            <a:off x="3370124" y="3421492"/>
            <a:ext cx="744676" cy="388508"/>
            <a:chOff x="7493876" y="2774731"/>
            <a:chExt cx="1481958" cy="894622"/>
          </a:xfrm>
        </p:grpSpPr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B607571-549B-3244-95A5-8E992DF5EA0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EB12A4B4-C06F-9B48-B23C-8D92C0777D9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9A80F69B-AD4C-CC49-A474-B7379EA061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C53B4447-0429-CD4A-8613-890A66B938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405FA763-214E-1942-917D-F894C9809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3C585B2-5EB3-1B49-A37B-C73BE389640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F9927536-F9B1-A849-9472-7C9E39D2E45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1559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Channels, association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01092EE6-BC8D-EE40-AD06-948C48B5F56E}"/>
              </a:ext>
            </a:extLst>
          </p:cNvPr>
          <p:cNvSpPr txBox="1">
            <a:spLocks noChangeArrowheads="1"/>
          </p:cNvSpPr>
          <p:nvPr/>
        </p:nvSpPr>
        <p:spPr>
          <a:xfrm>
            <a:off x="812800" y="1373890"/>
            <a:ext cx="9740900" cy="18489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spectrum divided into channels at different frequencies</a:t>
            </a:r>
          </a:p>
          <a:p>
            <a:pPr lvl="1">
              <a:defRPr/>
            </a:pPr>
            <a:r>
              <a:rPr lang="en-US" sz="2800" dirty="0"/>
              <a:t>AP admin chooses frequency for AP</a:t>
            </a:r>
          </a:p>
          <a:p>
            <a:pPr lvl="1">
              <a:defRPr/>
            </a:pPr>
            <a:r>
              <a:rPr lang="en-US" sz="2800" dirty="0"/>
              <a:t>interference possible: channel can be same as that chosen by neighboring AP!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A15D950-BC83-7C40-B80F-083E2DFE02F8}"/>
              </a:ext>
            </a:extLst>
          </p:cNvPr>
          <p:cNvSpPr txBox="1">
            <a:spLocks noChangeArrowheads="1"/>
          </p:cNvSpPr>
          <p:nvPr/>
        </p:nvSpPr>
        <p:spPr>
          <a:xfrm>
            <a:off x="875258" y="3289716"/>
            <a:ext cx="7744086" cy="290122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arriving host: must </a:t>
            </a:r>
            <a:r>
              <a:rPr lang="en-US" sz="3200" dirty="0">
                <a:solidFill>
                  <a:srgbClr val="C00000"/>
                </a:solidFill>
              </a:rPr>
              <a:t>associate </a:t>
            </a:r>
            <a:r>
              <a:rPr lang="en-US" sz="3200" dirty="0"/>
              <a:t>with an AP</a:t>
            </a:r>
          </a:p>
          <a:p>
            <a:pPr lvl="1">
              <a:defRPr/>
            </a:pPr>
            <a:r>
              <a:rPr lang="en-US" sz="2800" dirty="0"/>
              <a:t>scans channels, listening for </a:t>
            </a:r>
            <a:r>
              <a:rPr lang="en-US" sz="2800" i="1" dirty="0"/>
              <a:t>beacon frames</a:t>
            </a:r>
            <a:r>
              <a:rPr lang="en-US" sz="2800" dirty="0"/>
              <a:t> containing AP</a:t>
            </a:r>
            <a:r>
              <a:rPr lang="en-US" altLang="ja-JP" sz="2800" dirty="0"/>
              <a:t>’</a:t>
            </a:r>
            <a:r>
              <a:rPr lang="en-US" sz="2800" dirty="0"/>
              <a:t>s name (SSID) and MAC address</a:t>
            </a:r>
          </a:p>
          <a:p>
            <a:pPr lvl="1">
              <a:defRPr/>
            </a:pPr>
            <a:r>
              <a:rPr lang="en-US" sz="2800" dirty="0"/>
              <a:t>selects AP to associate with</a:t>
            </a:r>
          </a:p>
          <a:p>
            <a:pPr lvl="1">
              <a:defRPr/>
            </a:pPr>
            <a:r>
              <a:rPr lang="en-US" sz="2800" dirty="0"/>
              <a:t>then may perform authentication [Chapter 8]</a:t>
            </a:r>
          </a:p>
          <a:p>
            <a:pPr lvl="1">
              <a:defRPr/>
            </a:pPr>
            <a:r>
              <a:rPr lang="en-US" sz="2800" dirty="0"/>
              <a:t>then typically run DHCP to get IP address in AP’s subnet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" name="Text Box 24">
            <a:extLst>
              <a:ext uri="{FF2B5EF4-FFF2-40B4-BE49-F238E27FC236}">
                <a16:creationId xmlns:a16="http://schemas.microsoft.com/office/drawing/2014/main" id="{DCD46FA0-764B-934B-B2AF-0DC228D51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724" y="5082108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</a:t>
            </a:r>
          </a:p>
        </p:txBody>
      </p:sp>
      <p:sp>
        <p:nvSpPr>
          <p:cNvPr id="7" name="Oval 23">
            <a:extLst>
              <a:ext uri="{FF2B5EF4-FFF2-40B4-BE49-F238E27FC236}">
                <a16:creationId xmlns:a16="http://schemas.microsoft.com/office/drawing/2014/main" id="{387CDCFB-6D1C-8249-A4E8-54D6392F7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0532" y="3259138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" name="Group 361">
            <a:extLst>
              <a:ext uri="{FF2B5EF4-FFF2-40B4-BE49-F238E27FC236}">
                <a16:creationId xmlns:a16="http://schemas.microsoft.com/office/drawing/2014/main" id="{BCBD0969-5626-8149-8F69-710B4CBBEEAA}"/>
              </a:ext>
            </a:extLst>
          </p:cNvPr>
          <p:cNvGrpSpPr>
            <a:grpSpLocks/>
          </p:cNvGrpSpPr>
          <p:nvPr/>
        </p:nvGrpSpPr>
        <p:grpSpPr bwMode="auto">
          <a:xfrm>
            <a:off x="10059832" y="3976687"/>
            <a:ext cx="639762" cy="581025"/>
            <a:chOff x="2967" y="478"/>
            <a:chExt cx="788" cy="625"/>
          </a:xfrm>
        </p:grpSpPr>
        <p:pic>
          <p:nvPicPr>
            <p:cNvPr id="9" name="Picture 358" descr="access_point_stylized_small">
              <a:extLst>
                <a:ext uri="{FF2B5EF4-FFF2-40B4-BE49-F238E27FC236}">
                  <a16:creationId xmlns:a16="http://schemas.microsoft.com/office/drawing/2014/main" id="{967422E4-59DF-D544-8DF3-464077CFF3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360" descr="antenna_radiation_stylized">
              <a:extLst>
                <a:ext uri="{FF2B5EF4-FFF2-40B4-BE49-F238E27FC236}">
                  <a16:creationId xmlns:a16="http://schemas.microsoft.com/office/drawing/2014/main" id="{57AF0FC7-561D-2542-B331-AF65666B2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" name="Group 356">
            <a:extLst>
              <a:ext uri="{FF2B5EF4-FFF2-40B4-BE49-F238E27FC236}">
                <a16:creationId xmlns:a16="http://schemas.microsoft.com/office/drawing/2014/main" id="{8E5841AB-AA5F-304A-A75C-9B12043A936A}"/>
              </a:ext>
            </a:extLst>
          </p:cNvPr>
          <p:cNvGrpSpPr>
            <a:grpSpLocks/>
          </p:cNvGrpSpPr>
          <p:nvPr/>
        </p:nvGrpSpPr>
        <p:grpSpPr bwMode="auto">
          <a:xfrm>
            <a:off x="10621807" y="4244975"/>
            <a:ext cx="436562" cy="498475"/>
            <a:chOff x="313" y="1497"/>
            <a:chExt cx="1152" cy="1014"/>
          </a:xfrm>
        </p:grpSpPr>
        <p:pic>
          <p:nvPicPr>
            <p:cNvPr id="12" name="Picture 354" descr="laptop_stylized_small">
              <a:extLst>
                <a:ext uri="{FF2B5EF4-FFF2-40B4-BE49-F238E27FC236}">
                  <a16:creationId xmlns:a16="http://schemas.microsoft.com/office/drawing/2014/main" id="{FD25A6B2-3332-2B4E-8FA0-7BA7998209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355" descr="antenna_stylized">
              <a:extLst>
                <a:ext uri="{FF2B5EF4-FFF2-40B4-BE49-F238E27FC236}">
                  <a16:creationId xmlns:a16="http://schemas.microsoft.com/office/drawing/2014/main" id="{590C97BE-A942-AA4F-945F-94A9C50A23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403">
            <a:extLst>
              <a:ext uri="{FF2B5EF4-FFF2-40B4-BE49-F238E27FC236}">
                <a16:creationId xmlns:a16="http://schemas.microsoft.com/office/drawing/2014/main" id="{790F23E1-8FB7-1F45-B985-16A0CAFD6642}"/>
              </a:ext>
            </a:extLst>
          </p:cNvPr>
          <p:cNvGrpSpPr>
            <a:grpSpLocks/>
          </p:cNvGrpSpPr>
          <p:nvPr/>
        </p:nvGrpSpPr>
        <p:grpSpPr bwMode="auto">
          <a:xfrm>
            <a:off x="10287000" y="3427413"/>
            <a:ext cx="446088" cy="382587"/>
            <a:chOff x="2751" y="1851"/>
            <a:chExt cx="462" cy="478"/>
          </a:xfrm>
        </p:grpSpPr>
        <p:pic>
          <p:nvPicPr>
            <p:cNvPr id="15" name="Picture 364" descr="iphone_stylized_small">
              <a:extLst>
                <a:ext uri="{FF2B5EF4-FFF2-40B4-BE49-F238E27FC236}">
                  <a16:creationId xmlns:a16="http://schemas.microsoft.com/office/drawing/2014/main" id="{B9A5E50D-6BB1-A046-B7D1-CA3BB3D0E1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02" descr="antenna_radiation_stylized">
              <a:extLst>
                <a:ext uri="{FF2B5EF4-FFF2-40B4-BE49-F238E27FC236}">
                  <a16:creationId xmlns:a16="http://schemas.microsoft.com/office/drawing/2014/main" id="{B7E8F32D-F33C-144B-8F36-9553BF43E8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" name="Group 356">
            <a:extLst>
              <a:ext uri="{FF2B5EF4-FFF2-40B4-BE49-F238E27FC236}">
                <a16:creationId xmlns:a16="http://schemas.microsoft.com/office/drawing/2014/main" id="{059B4F44-8832-0242-A455-122B40096281}"/>
              </a:ext>
            </a:extLst>
          </p:cNvPr>
          <p:cNvGrpSpPr>
            <a:grpSpLocks/>
          </p:cNvGrpSpPr>
          <p:nvPr/>
        </p:nvGrpSpPr>
        <p:grpSpPr bwMode="auto">
          <a:xfrm>
            <a:off x="9581994" y="3533775"/>
            <a:ext cx="438150" cy="498475"/>
            <a:chOff x="313" y="1497"/>
            <a:chExt cx="1152" cy="1014"/>
          </a:xfrm>
        </p:grpSpPr>
        <p:pic>
          <p:nvPicPr>
            <p:cNvPr id="21" name="Picture 354" descr="laptop_stylized_small">
              <a:extLst>
                <a:ext uri="{FF2B5EF4-FFF2-40B4-BE49-F238E27FC236}">
                  <a16:creationId xmlns:a16="http://schemas.microsoft.com/office/drawing/2014/main" id="{F5FB0D92-9836-8949-854D-C05D5FA0DB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355" descr="antenna_stylized">
              <a:extLst>
                <a:ext uri="{FF2B5EF4-FFF2-40B4-BE49-F238E27FC236}">
                  <a16:creationId xmlns:a16="http://schemas.microsoft.com/office/drawing/2014/main" id="{371132D2-7C64-5F43-8DCE-4AF88C5F2D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E3BB17F-E600-8A4E-9A66-CE1B89E4C278}"/>
              </a:ext>
            </a:extLst>
          </p:cNvPr>
          <p:cNvGrpSpPr/>
          <p:nvPr/>
        </p:nvGrpSpPr>
        <p:grpSpPr>
          <a:xfrm>
            <a:off x="9359899" y="4467511"/>
            <a:ext cx="780829" cy="625189"/>
            <a:chOff x="9359899" y="4467511"/>
            <a:chExt cx="780829" cy="625189"/>
          </a:xfrm>
        </p:grpSpPr>
        <p:grpSp>
          <p:nvGrpSpPr>
            <p:cNvPr id="17" name="Group 356">
              <a:extLst>
                <a:ext uri="{FF2B5EF4-FFF2-40B4-BE49-F238E27FC236}">
                  <a16:creationId xmlns:a16="http://schemas.microsoft.com/office/drawing/2014/main" id="{263A159C-52C7-8648-8564-D99212E45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1305" y="4467511"/>
              <a:ext cx="436562" cy="498475"/>
              <a:chOff x="313" y="1497"/>
              <a:chExt cx="1152" cy="1014"/>
            </a:xfrm>
          </p:grpSpPr>
          <p:pic>
            <p:nvPicPr>
              <p:cNvPr id="18" name="Picture 354" descr="laptop_stylized_small">
                <a:extLst>
                  <a:ext uri="{FF2B5EF4-FFF2-40B4-BE49-F238E27FC236}">
                    <a16:creationId xmlns:a16="http://schemas.microsoft.com/office/drawing/2014/main" id="{ACCB280B-B2D9-714A-B2E2-C93C642F01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" name="Picture 355" descr="antenna_stylized">
                <a:extLst>
                  <a:ext uri="{FF2B5EF4-FFF2-40B4-BE49-F238E27FC236}">
                    <a16:creationId xmlns:a16="http://schemas.microsoft.com/office/drawing/2014/main" id="{93F01B45-1244-4348-8DAE-933491FC14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" name="Right Arrow 1">
              <a:extLst>
                <a:ext uri="{FF2B5EF4-FFF2-40B4-BE49-F238E27FC236}">
                  <a16:creationId xmlns:a16="http://schemas.microsoft.com/office/drawing/2014/main" id="{EAB0A830-EAD2-904D-8909-0696D8E11E5F}"/>
                </a:ext>
              </a:extLst>
            </p:cNvPr>
            <p:cNvSpPr/>
            <p:nvPr/>
          </p:nvSpPr>
          <p:spPr>
            <a:xfrm rot="19467811">
              <a:off x="9359899" y="490220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901930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381483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Wireless and Mobile Networks: context</a:t>
            </a:r>
            <a:endParaRPr lang="en-US" dirty="0"/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0B01662C-0D2B-C547-B59B-BA568A5A2F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592D269B-6551-E844-AC6B-E29655639EED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71600"/>
            <a:ext cx="1120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indent="-276225">
              <a:defRPr/>
            </a:pPr>
            <a:r>
              <a:rPr lang="en-US" dirty="0"/>
              <a:t>more wireless (mobile) phone subscribers than fixed (wired) phone subscribers </a:t>
            </a:r>
            <a:r>
              <a:rPr lang="en-US" sz="2400" dirty="0"/>
              <a:t>(10-to-1 in 2019)</a:t>
            </a:r>
            <a:r>
              <a:rPr lang="en-US" dirty="0"/>
              <a:t>!</a:t>
            </a:r>
          </a:p>
          <a:p>
            <a:pPr marL="406400" indent="-276225">
              <a:defRPr/>
            </a:pPr>
            <a:r>
              <a:rPr lang="en-US" dirty="0"/>
              <a:t>more mobile-broadband-connected devices than fixed-broadband-connected devices devices (</a:t>
            </a:r>
            <a:r>
              <a:rPr lang="en-US" sz="2400" dirty="0"/>
              <a:t>5-1 in 2019)</a:t>
            </a:r>
            <a:r>
              <a:rPr lang="en-US" dirty="0"/>
              <a:t>!</a:t>
            </a:r>
            <a:endParaRPr lang="en-US" sz="3200" dirty="0"/>
          </a:p>
          <a:p>
            <a:pPr lvl="1">
              <a:defRPr/>
            </a:pPr>
            <a:r>
              <a:rPr lang="en-US" sz="2800" dirty="0"/>
              <a:t>4G/5G cellular networks now embracing Internet protocol stack, including SDN</a:t>
            </a:r>
          </a:p>
          <a:p>
            <a:pPr marL="406400" indent="-276225">
              <a:defRPr/>
            </a:pPr>
            <a:r>
              <a:rPr lang="en-US" dirty="0"/>
              <a:t>two important (but different) challenges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wireless: </a:t>
            </a:r>
            <a:r>
              <a:rPr lang="en-US" sz="2800" dirty="0"/>
              <a:t>communication over wireless link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mobility: </a:t>
            </a:r>
            <a:r>
              <a:rPr lang="en-US" sz="2800" dirty="0"/>
              <a:t>handling the mobile user who changes point of attachment to network</a:t>
            </a:r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passive/active scanning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2AF045E-91D7-C143-A074-18F179B27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1484313"/>
            <a:ext cx="2335212" cy="2224087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CB9B4F0-FE18-304B-AF65-832CD5EC6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1419225"/>
            <a:ext cx="2335213" cy="2224088"/>
          </a:xfrm>
          <a:prstGeom prst="ellipse">
            <a:avLst/>
          </a:prstGeom>
          <a:solidFill>
            <a:srgbClr val="9CE0FA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3" name="Text Box 82">
            <a:extLst>
              <a:ext uri="{FF2B5EF4-FFF2-40B4-BE49-F238E27FC236}">
                <a16:creationId xmlns:a16="http://schemas.microsoft.com/office/drawing/2014/main" id="{C3A04720-4931-8F43-8B57-71E31368EE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9725" y="2536825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2</a:t>
            </a:r>
          </a:p>
        </p:txBody>
      </p:sp>
      <p:sp>
        <p:nvSpPr>
          <p:cNvPr id="84" name="Text Box 83">
            <a:extLst>
              <a:ext uri="{FF2B5EF4-FFF2-40B4-BE49-F238E27FC236}">
                <a16:creationId xmlns:a16="http://schemas.microsoft.com/office/drawing/2014/main" id="{00304734-9533-9D45-9AE1-C945064A3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2190750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5" name="Text Box 84">
            <a:extLst>
              <a:ext uri="{FF2B5EF4-FFF2-40B4-BE49-F238E27FC236}">
                <a16:creationId xmlns:a16="http://schemas.microsoft.com/office/drawing/2014/main" id="{868351C3-223D-B64F-A159-B0572F5BD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7638" y="2547938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1</a:t>
            </a:r>
          </a:p>
        </p:txBody>
      </p:sp>
      <p:sp>
        <p:nvSpPr>
          <p:cNvPr id="86" name="Text Box 85">
            <a:extLst>
              <a:ext uri="{FF2B5EF4-FFF2-40B4-BE49-F238E27FC236}">
                <a16:creationId xmlns:a16="http://schemas.microsoft.com/office/drawing/2014/main" id="{0625600F-7E7E-6E4F-B6F1-CEEF00D27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06750"/>
            <a:ext cx="41710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H1</a:t>
            </a:r>
          </a:p>
        </p:txBody>
      </p:sp>
      <p:sp>
        <p:nvSpPr>
          <p:cNvPr id="87" name="Text Box 87">
            <a:extLst>
              <a:ext uri="{FF2B5EF4-FFF2-40B4-BE49-F238E27FC236}">
                <a16:creationId xmlns:a16="http://schemas.microsoft.com/office/drawing/2014/main" id="{EBB6CABF-2971-A14F-9B8B-6F0C0F582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7113" y="15414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2</a:t>
            </a:r>
          </a:p>
        </p:txBody>
      </p:sp>
      <p:sp>
        <p:nvSpPr>
          <p:cNvPr id="88" name="Text Box 88">
            <a:extLst>
              <a:ext uri="{FF2B5EF4-FFF2-40B4-BE49-F238E27FC236}">
                <a16:creationId xmlns:a16="http://schemas.microsoft.com/office/drawing/2014/main" id="{F75F5B0B-0F3C-6647-AED6-6C76DAFDB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1013" y="14906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1</a:t>
            </a:r>
          </a:p>
        </p:txBody>
      </p:sp>
      <p:sp>
        <p:nvSpPr>
          <p:cNvPr id="89" name="Line 130">
            <a:extLst>
              <a:ext uri="{FF2B5EF4-FFF2-40B4-BE49-F238E27FC236}">
                <a16:creationId xmlns:a16="http://schemas.microsoft.com/office/drawing/2014/main" id="{8073CD9C-341A-114B-B97E-11B0B706DB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3300" y="2571750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0" name="Line 131">
            <a:extLst>
              <a:ext uri="{FF2B5EF4-FFF2-40B4-BE49-F238E27FC236}">
                <a16:creationId xmlns:a16="http://schemas.microsoft.com/office/drawing/2014/main" id="{4EB92289-2E4D-F548-83C5-4A0A32DE75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60713" y="25876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1" name="Line 132">
            <a:extLst>
              <a:ext uri="{FF2B5EF4-FFF2-40B4-BE49-F238E27FC236}">
                <a16:creationId xmlns:a16="http://schemas.microsoft.com/office/drawing/2014/main" id="{3BDB9189-D018-6C4C-AC3E-937752996D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9150" y="2919413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2" name="Line 133">
            <a:extLst>
              <a:ext uri="{FF2B5EF4-FFF2-40B4-BE49-F238E27FC236}">
                <a16:creationId xmlns:a16="http://schemas.microsoft.com/office/drawing/2014/main" id="{FF9D0B69-9AAB-CE4A-8B06-FB00CFD948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4700" y="27400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93" name="Group 134">
            <a:extLst>
              <a:ext uri="{FF2B5EF4-FFF2-40B4-BE49-F238E27FC236}">
                <a16:creationId xmlns:a16="http://schemas.microsoft.com/office/drawing/2014/main" id="{B98DEBD3-FD8E-8745-8316-4D7E094EF678}"/>
              </a:ext>
            </a:extLst>
          </p:cNvPr>
          <p:cNvGrpSpPr>
            <a:grpSpLocks/>
          </p:cNvGrpSpPr>
          <p:nvPr/>
        </p:nvGrpSpPr>
        <p:grpSpPr bwMode="auto">
          <a:xfrm>
            <a:off x="3470275" y="2489200"/>
            <a:ext cx="282575" cy="304800"/>
            <a:chOff x="1255" y="3461"/>
            <a:chExt cx="178" cy="192"/>
          </a:xfrm>
        </p:grpSpPr>
        <p:sp>
          <p:nvSpPr>
            <p:cNvPr id="94" name="Oval 135">
              <a:extLst>
                <a:ext uri="{FF2B5EF4-FFF2-40B4-BE49-F238E27FC236}">
                  <a16:creationId xmlns:a16="http://schemas.microsoft.com/office/drawing/2014/main" id="{5D70F54B-09EA-AA48-AC97-DCA1572E9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5" name="Text Box 136">
              <a:extLst>
                <a:ext uri="{FF2B5EF4-FFF2-40B4-BE49-F238E27FC236}">
                  <a16:creationId xmlns:a16="http://schemas.microsoft.com/office/drawing/2014/main" id="{9248FBF3-D045-E94D-8A5E-691C60200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96" name="Group 137">
            <a:extLst>
              <a:ext uri="{FF2B5EF4-FFF2-40B4-BE49-F238E27FC236}">
                <a16:creationId xmlns:a16="http://schemas.microsoft.com/office/drawing/2014/main" id="{F3ABB5F1-C9FC-E24A-AA88-F33AE3DBE01C}"/>
              </a:ext>
            </a:extLst>
          </p:cNvPr>
          <p:cNvGrpSpPr>
            <a:grpSpLocks/>
          </p:cNvGrpSpPr>
          <p:nvPr/>
        </p:nvGrpSpPr>
        <p:grpSpPr bwMode="auto">
          <a:xfrm>
            <a:off x="3382963" y="2746375"/>
            <a:ext cx="282575" cy="304800"/>
            <a:chOff x="1851" y="2490"/>
            <a:chExt cx="178" cy="192"/>
          </a:xfrm>
        </p:grpSpPr>
        <p:sp>
          <p:nvSpPr>
            <p:cNvPr id="97" name="Oval 138">
              <a:extLst>
                <a:ext uri="{FF2B5EF4-FFF2-40B4-BE49-F238E27FC236}">
                  <a16:creationId xmlns:a16="http://schemas.microsoft.com/office/drawing/2014/main" id="{2CAFF632-FE2A-8F42-9DF6-4770C143C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8" name="Text Box 139">
              <a:extLst>
                <a:ext uri="{FF2B5EF4-FFF2-40B4-BE49-F238E27FC236}">
                  <a16:creationId xmlns:a16="http://schemas.microsoft.com/office/drawing/2014/main" id="{2B9CD90C-170D-AF4C-A94F-58E14B4586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99" name="Group 140">
            <a:extLst>
              <a:ext uri="{FF2B5EF4-FFF2-40B4-BE49-F238E27FC236}">
                <a16:creationId xmlns:a16="http://schemas.microsoft.com/office/drawing/2014/main" id="{EB9E0344-1500-E743-B416-59C55DED0014}"/>
              </a:ext>
            </a:extLst>
          </p:cNvPr>
          <p:cNvGrpSpPr>
            <a:grpSpLocks/>
          </p:cNvGrpSpPr>
          <p:nvPr/>
        </p:nvGrpSpPr>
        <p:grpSpPr bwMode="auto">
          <a:xfrm>
            <a:off x="3668713" y="2852738"/>
            <a:ext cx="282575" cy="304800"/>
            <a:chOff x="1851" y="2490"/>
            <a:chExt cx="178" cy="192"/>
          </a:xfrm>
        </p:grpSpPr>
        <p:sp>
          <p:nvSpPr>
            <p:cNvPr id="100" name="Oval 141">
              <a:extLst>
                <a:ext uri="{FF2B5EF4-FFF2-40B4-BE49-F238E27FC236}">
                  <a16:creationId xmlns:a16="http://schemas.microsoft.com/office/drawing/2014/main" id="{EEBFDDEF-37D1-7F4C-BFEE-DFA2CEB5A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1" name="Text Box 142">
              <a:extLst>
                <a:ext uri="{FF2B5EF4-FFF2-40B4-BE49-F238E27FC236}">
                  <a16:creationId xmlns:a16="http://schemas.microsoft.com/office/drawing/2014/main" id="{51F3D4AB-B9FD-FA4B-9A62-A65BBECE0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102" name="Group 143">
            <a:extLst>
              <a:ext uri="{FF2B5EF4-FFF2-40B4-BE49-F238E27FC236}">
                <a16:creationId xmlns:a16="http://schemas.microsoft.com/office/drawing/2014/main" id="{42FBC787-90B8-A24C-8A89-360AF9A8805B}"/>
              </a:ext>
            </a:extLst>
          </p:cNvPr>
          <p:cNvGrpSpPr>
            <a:grpSpLocks/>
          </p:cNvGrpSpPr>
          <p:nvPr/>
        </p:nvGrpSpPr>
        <p:grpSpPr bwMode="auto">
          <a:xfrm>
            <a:off x="2303463" y="2462213"/>
            <a:ext cx="282575" cy="304800"/>
            <a:chOff x="1255" y="3461"/>
            <a:chExt cx="178" cy="192"/>
          </a:xfrm>
        </p:grpSpPr>
        <p:sp>
          <p:nvSpPr>
            <p:cNvPr id="103" name="Oval 144">
              <a:extLst>
                <a:ext uri="{FF2B5EF4-FFF2-40B4-BE49-F238E27FC236}">
                  <a16:creationId xmlns:a16="http://schemas.microsoft.com/office/drawing/2014/main" id="{A7E5DA53-8FBF-9049-941C-3A0A8877B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4" name="Text Box 145">
              <a:extLst>
                <a:ext uri="{FF2B5EF4-FFF2-40B4-BE49-F238E27FC236}">
                  <a16:creationId xmlns:a16="http://schemas.microsoft.com/office/drawing/2014/main" id="{F1D577AA-5AFC-C444-8667-DB34E2DD1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105" name="Text Box 146">
            <a:extLst>
              <a:ext uri="{FF2B5EF4-FFF2-40B4-BE49-F238E27FC236}">
                <a16:creationId xmlns:a16="http://schemas.microsoft.com/office/drawing/2014/main" id="{6D413089-8DF0-BF4D-BEAF-7C980C797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8113" y="3894138"/>
            <a:ext cx="4535487" cy="20621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</a:rPr>
              <a:t>passive scanning: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beacon frames sent from APs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Request frame sent: H1 to selected AP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Response frame sent from  selected AP to H1</a:t>
            </a:r>
          </a:p>
        </p:txBody>
      </p:sp>
      <p:grpSp>
        <p:nvGrpSpPr>
          <p:cNvPr id="106" name="Group 361">
            <a:extLst>
              <a:ext uri="{FF2B5EF4-FFF2-40B4-BE49-F238E27FC236}">
                <a16:creationId xmlns:a16="http://schemas.microsoft.com/office/drawing/2014/main" id="{A1191884-0247-5D4E-9535-2A43774771C5}"/>
              </a:ext>
            </a:extLst>
          </p:cNvPr>
          <p:cNvGrpSpPr>
            <a:grpSpLocks/>
          </p:cNvGrpSpPr>
          <p:nvPr/>
        </p:nvGrpSpPr>
        <p:grpSpPr bwMode="auto">
          <a:xfrm>
            <a:off x="1831975" y="2092325"/>
            <a:ext cx="649288" cy="561975"/>
            <a:chOff x="2967" y="478"/>
            <a:chExt cx="788" cy="625"/>
          </a:xfrm>
        </p:grpSpPr>
        <p:pic>
          <p:nvPicPr>
            <p:cNvPr id="107" name="Picture 358" descr="access_point_stylized_small">
              <a:extLst>
                <a:ext uri="{FF2B5EF4-FFF2-40B4-BE49-F238E27FC236}">
                  <a16:creationId xmlns:a16="http://schemas.microsoft.com/office/drawing/2014/main" id="{7917981D-8002-DA40-856E-A59096F737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360" descr="antenna_radiation_stylized">
              <a:extLst>
                <a:ext uri="{FF2B5EF4-FFF2-40B4-BE49-F238E27FC236}">
                  <a16:creationId xmlns:a16="http://schemas.microsoft.com/office/drawing/2014/main" id="{CE306E39-D703-8D4B-A467-437C458004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9" name="Group 361">
            <a:extLst>
              <a:ext uri="{FF2B5EF4-FFF2-40B4-BE49-F238E27FC236}">
                <a16:creationId xmlns:a16="http://schemas.microsoft.com/office/drawing/2014/main" id="{A7B13AE9-3A25-FA4B-A29B-EA448C7FA664}"/>
              </a:ext>
            </a:extLst>
          </p:cNvPr>
          <p:cNvGrpSpPr>
            <a:grpSpLocks/>
          </p:cNvGrpSpPr>
          <p:nvPr/>
        </p:nvGrpSpPr>
        <p:grpSpPr bwMode="auto">
          <a:xfrm>
            <a:off x="3741738" y="2112963"/>
            <a:ext cx="649287" cy="561975"/>
            <a:chOff x="2967" y="478"/>
            <a:chExt cx="788" cy="625"/>
          </a:xfrm>
        </p:grpSpPr>
        <p:pic>
          <p:nvPicPr>
            <p:cNvPr id="110" name="Picture 358" descr="access_point_stylized_small">
              <a:extLst>
                <a:ext uri="{FF2B5EF4-FFF2-40B4-BE49-F238E27FC236}">
                  <a16:creationId xmlns:a16="http://schemas.microsoft.com/office/drawing/2014/main" id="{D487CEA7-B77C-C949-8EE4-ACC606802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360" descr="antenna_radiation_stylized">
              <a:extLst>
                <a:ext uri="{FF2B5EF4-FFF2-40B4-BE49-F238E27FC236}">
                  <a16:creationId xmlns:a16="http://schemas.microsoft.com/office/drawing/2014/main" id="{F6C38FAC-5253-7F40-9E74-D9D1A34F0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2" name="Group 356">
            <a:extLst>
              <a:ext uri="{FF2B5EF4-FFF2-40B4-BE49-F238E27FC236}">
                <a16:creationId xmlns:a16="http://schemas.microsoft.com/office/drawing/2014/main" id="{D300F214-3254-8D43-9686-B90FC019E14B}"/>
              </a:ext>
            </a:extLst>
          </p:cNvPr>
          <p:cNvGrpSpPr>
            <a:grpSpLocks/>
          </p:cNvGrpSpPr>
          <p:nvPr/>
        </p:nvGrpSpPr>
        <p:grpSpPr bwMode="auto">
          <a:xfrm>
            <a:off x="2776538" y="2519363"/>
            <a:ext cx="436562" cy="498475"/>
            <a:chOff x="313" y="1497"/>
            <a:chExt cx="1152" cy="1014"/>
          </a:xfrm>
        </p:grpSpPr>
        <p:pic>
          <p:nvPicPr>
            <p:cNvPr id="113" name="Picture 354" descr="laptop_stylized_small">
              <a:extLst>
                <a:ext uri="{FF2B5EF4-FFF2-40B4-BE49-F238E27FC236}">
                  <a16:creationId xmlns:a16="http://schemas.microsoft.com/office/drawing/2014/main" id="{0C4AD1B7-DFE7-A34D-9CD6-B9BEE140BA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355" descr="antenna_stylized">
              <a:extLst>
                <a:ext uri="{FF2B5EF4-FFF2-40B4-BE49-F238E27FC236}">
                  <a16:creationId xmlns:a16="http://schemas.microsoft.com/office/drawing/2014/main" id="{52E4D8A7-70BD-654D-822E-B09192674A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A9E7783-E6BB-744A-8E8C-B57487DED938}"/>
              </a:ext>
            </a:extLst>
          </p:cNvPr>
          <p:cNvGrpSpPr/>
          <p:nvPr/>
        </p:nvGrpSpPr>
        <p:grpSpPr>
          <a:xfrm>
            <a:off x="6540500" y="1428750"/>
            <a:ext cx="5245100" cy="4833680"/>
            <a:chOff x="6540500" y="1428750"/>
            <a:chExt cx="5245100" cy="4833680"/>
          </a:xfrm>
        </p:grpSpPr>
        <p:sp>
          <p:nvSpPr>
            <p:cNvPr id="116" name="Oval 6">
              <a:extLst>
                <a:ext uri="{FF2B5EF4-FFF2-40B4-BE49-F238E27FC236}">
                  <a16:creationId xmlns:a16="http://schemas.microsoft.com/office/drawing/2014/main" id="{AE8B164A-5C4E-D34D-AD1D-CEDDF72CB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6288" y="1493838"/>
              <a:ext cx="2335212" cy="2224088"/>
            </a:xfrm>
            <a:prstGeom prst="ellipse">
              <a:avLst/>
            </a:prstGeom>
            <a:solidFill>
              <a:srgbClr val="9CE0FA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" name="Oval 7">
              <a:extLst>
                <a:ext uri="{FF2B5EF4-FFF2-40B4-BE49-F238E27FC236}">
                  <a16:creationId xmlns:a16="http://schemas.microsoft.com/office/drawing/2014/main" id="{6E028167-6CA0-7E43-88F6-F3BD4921E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1428750"/>
              <a:ext cx="2335213" cy="2224089"/>
            </a:xfrm>
            <a:prstGeom prst="ellipse">
              <a:avLst/>
            </a:prstGeom>
            <a:solidFill>
              <a:srgbClr val="9AE0FF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8" name="Text Box 8">
              <a:extLst>
                <a:ext uri="{FF2B5EF4-FFF2-40B4-BE49-F238E27FC236}">
                  <a16:creationId xmlns:a16="http://schemas.microsoft.com/office/drawing/2014/main" id="{7C2C19FD-D78D-8A48-9461-D92F9C435E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7413" y="244475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2</a:t>
              </a:r>
            </a:p>
          </p:txBody>
        </p:sp>
        <p:sp>
          <p:nvSpPr>
            <p:cNvPr id="119" name="Text Box 9">
              <a:extLst>
                <a:ext uri="{FF2B5EF4-FFF2-40B4-BE49-F238E27FC236}">
                  <a16:creationId xmlns:a16="http://schemas.microsoft.com/office/drawing/2014/main" id="{04932C7C-04DC-644F-B15B-2C9DDAE66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7988" y="220027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0" name="Text Box 10">
              <a:extLst>
                <a:ext uri="{FF2B5EF4-FFF2-40B4-BE49-F238E27FC236}">
                  <a16:creationId xmlns:a16="http://schemas.microsoft.com/office/drawing/2014/main" id="{1B8F00E5-8B25-744C-A4B0-2E3DE0C68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05650" y="262890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1</a:t>
              </a:r>
            </a:p>
          </p:txBody>
        </p:sp>
        <p:sp>
          <p:nvSpPr>
            <p:cNvPr id="121" name="Text Box 11">
              <a:extLst>
                <a:ext uri="{FF2B5EF4-FFF2-40B4-BE49-F238E27FC236}">
                  <a16:creationId xmlns:a16="http://schemas.microsoft.com/office/drawing/2014/main" id="{A48FD71A-15F3-504B-B13F-1B6D1990B1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3113" y="3216275"/>
              <a:ext cx="41710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H1</a:t>
              </a:r>
            </a:p>
          </p:txBody>
        </p:sp>
        <p:sp>
          <p:nvSpPr>
            <p:cNvPr id="122" name="Text Box 12">
              <a:extLst>
                <a:ext uri="{FF2B5EF4-FFF2-40B4-BE49-F238E27FC236}">
                  <a16:creationId xmlns:a16="http://schemas.microsoft.com/office/drawing/2014/main" id="{4CBCB42E-3B4C-0041-A801-2748C2C509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34588" y="301942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3" name="Text Box 13">
              <a:extLst>
                <a:ext uri="{FF2B5EF4-FFF2-40B4-BE49-F238E27FC236}">
                  <a16:creationId xmlns:a16="http://schemas.microsoft.com/office/drawing/2014/main" id="{B160ADB6-B872-0042-BD5A-C4E2C28BC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83688" y="15509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2</a:t>
              </a:r>
            </a:p>
          </p:txBody>
        </p:sp>
        <p:sp>
          <p:nvSpPr>
            <p:cNvPr id="124" name="Text Box 14">
              <a:extLst>
                <a:ext uri="{FF2B5EF4-FFF2-40B4-BE49-F238E27FC236}">
                  <a16:creationId xmlns:a16="http://schemas.microsoft.com/office/drawing/2014/main" id="{3D6178A0-DC4C-874C-96D4-3F525F929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7588" y="15001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1</a:t>
              </a:r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6C5FD7C0-C6B8-D541-B152-82D7A43B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2505174"/>
              <a:ext cx="869950" cy="225446"/>
            </a:xfrm>
            <a:custGeom>
              <a:avLst/>
              <a:gdLst>
                <a:gd name="T0" fmla="*/ 0 w 548"/>
                <a:gd name="T1" fmla="*/ 2147483647 h 142"/>
                <a:gd name="T2" fmla="*/ 0 w 548"/>
                <a:gd name="T3" fmla="*/ 0 h 142"/>
                <a:gd name="T4" fmla="*/ 2147483647 w 548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8" h="142">
                  <a:moveTo>
                    <a:pt x="0" y="142"/>
                  </a:moveTo>
                  <a:lnTo>
                    <a:pt x="0" y="0"/>
                  </a:lnTo>
                  <a:lnTo>
                    <a:pt x="548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6" name="Line 57">
              <a:extLst>
                <a:ext uri="{FF2B5EF4-FFF2-40B4-BE49-F238E27FC236}">
                  <a16:creationId xmlns:a16="http://schemas.microsoft.com/office/drawing/2014/main" id="{F55C7B1B-88C6-604F-9A02-3B1C2098D9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7963" y="2505075"/>
              <a:ext cx="82391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7" name="Line 58">
              <a:extLst>
                <a:ext uri="{FF2B5EF4-FFF2-40B4-BE49-F238E27FC236}">
                  <a16:creationId xmlns:a16="http://schemas.microsoft.com/office/drawing/2014/main" id="{193B7468-5959-8A4C-B5B9-2E27F012E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9875" y="2581275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8" name="Line 59">
              <a:extLst>
                <a:ext uri="{FF2B5EF4-FFF2-40B4-BE49-F238E27FC236}">
                  <a16:creationId xmlns:a16="http://schemas.microsoft.com/office/drawing/2014/main" id="{8293AEE0-0CEE-DD45-AED4-903A2C973C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77288" y="25971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9" name="Line 60">
              <a:extLst>
                <a:ext uri="{FF2B5EF4-FFF2-40B4-BE49-F238E27FC236}">
                  <a16:creationId xmlns:a16="http://schemas.microsoft.com/office/drawing/2014/main" id="{5D4EEE78-D788-DD4A-AA89-0D7843AD8A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75725" y="2928938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30" name="Line 61">
              <a:extLst>
                <a:ext uri="{FF2B5EF4-FFF2-40B4-BE49-F238E27FC236}">
                  <a16:creationId xmlns:a16="http://schemas.microsoft.com/office/drawing/2014/main" id="{77852052-721C-EF49-8DAC-9B2813BB71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31275" y="27495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31" name="Group 62">
              <a:extLst>
                <a:ext uri="{FF2B5EF4-FFF2-40B4-BE49-F238E27FC236}">
                  <a16:creationId xmlns:a16="http://schemas.microsoft.com/office/drawing/2014/main" id="{547F5BD4-92D4-AC46-B24A-992DF13A34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02650" y="2333708"/>
              <a:ext cx="282575" cy="304828"/>
              <a:chOff x="1255" y="3461"/>
              <a:chExt cx="178" cy="192"/>
            </a:xfrm>
          </p:grpSpPr>
          <p:sp>
            <p:nvSpPr>
              <p:cNvPr id="154" name="Oval 63">
                <a:extLst>
                  <a:ext uri="{FF2B5EF4-FFF2-40B4-BE49-F238E27FC236}">
                    <a16:creationId xmlns:a16="http://schemas.microsoft.com/office/drawing/2014/main" id="{2334DE9F-455B-8441-B7BC-654EE8453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349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5" name="Text Box 64">
                <a:extLst>
                  <a:ext uri="{FF2B5EF4-FFF2-40B4-BE49-F238E27FC236}">
                    <a16:creationId xmlns:a16="http://schemas.microsoft.com/office/drawing/2014/main" id="{8E7CC57D-CFB3-EF47-8CB5-A65F402C3D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5" y="3461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1</a:t>
                </a:r>
              </a:p>
            </p:txBody>
          </p:sp>
        </p:grpSp>
        <p:grpSp>
          <p:nvGrpSpPr>
            <p:cNvPr id="132" name="Group 65">
              <a:extLst>
                <a:ext uri="{FF2B5EF4-FFF2-40B4-BE49-F238E27FC236}">
                  <a16:creationId xmlns:a16="http://schemas.microsoft.com/office/drawing/2014/main" id="{59AE3186-44F1-8C4A-8950-A9D47658D0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74150" y="2530576"/>
              <a:ext cx="282575" cy="304828"/>
              <a:chOff x="1851" y="2490"/>
              <a:chExt cx="178" cy="192"/>
            </a:xfrm>
          </p:grpSpPr>
          <p:sp>
            <p:nvSpPr>
              <p:cNvPr id="152" name="Oval 66">
                <a:extLst>
                  <a:ext uri="{FF2B5EF4-FFF2-40B4-BE49-F238E27FC236}">
                    <a16:creationId xmlns:a16="http://schemas.microsoft.com/office/drawing/2014/main" id="{09E75843-D1E5-AA49-B3C1-C1267C5E6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3" name="Text Box 67">
                <a:extLst>
                  <a:ext uri="{FF2B5EF4-FFF2-40B4-BE49-F238E27FC236}">
                    <a16:creationId xmlns:a16="http://schemas.microsoft.com/office/drawing/2014/main" id="{545ADBC7-2734-BF4E-A027-C5DDD52DA7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3" name="Group 68">
              <a:extLst>
                <a:ext uri="{FF2B5EF4-FFF2-40B4-BE49-F238E27FC236}">
                  <a16:creationId xmlns:a16="http://schemas.microsoft.com/office/drawing/2014/main" id="{C3DA3B42-1B4F-A542-A773-C4C25C1316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96238" y="2548041"/>
              <a:ext cx="282575" cy="304828"/>
              <a:chOff x="1851" y="2490"/>
              <a:chExt cx="178" cy="192"/>
            </a:xfrm>
          </p:grpSpPr>
          <p:sp>
            <p:nvSpPr>
              <p:cNvPr id="150" name="Oval 69">
                <a:extLst>
                  <a:ext uri="{FF2B5EF4-FFF2-40B4-BE49-F238E27FC236}">
                    <a16:creationId xmlns:a16="http://schemas.microsoft.com/office/drawing/2014/main" id="{361FB6A7-B911-2A44-B132-376F2F0F6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1" name="Text Box 70">
                <a:extLst>
                  <a:ext uri="{FF2B5EF4-FFF2-40B4-BE49-F238E27FC236}">
                    <a16:creationId xmlns:a16="http://schemas.microsoft.com/office/drawing/2014/main" id="{70AC3AB0-04A6-D240-BE6F-B7894C952F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4" name="Group 71">
              <a:extLst>
                <a:ext uri="{FF2B5EF4-FFF2-40B4-BE49-F238E27FC236}">
                  <a16:creationId xmlns:a16="http://schemas.microsoft.com/office/drawing/2014/main" id="{2A8F9585-4457-5F4D-B16A-6FFEBF364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7000" y="2773487"/>
              <a:ext cx="282575" cy="304828"/>
              <a:chOff x="1851" y="2490"/>
              <a:chExt cx="178" cy="192"/>
            </a:xfrm>
          </p:grpSpPr>
          <p:sp>
            <p:nvSpPr>
              <p:cNvPr id="148" name="Oval 72">
                <a:extLst>
                  <a:ext uri="{FF2B5EF4-FFF2-40B4-BE49-F238E27FC236}">
                    <a16:creationId xmlns:a16="http://schemas.microsoft.com/office/drawing/2014/main" id="{5F32797C-CBCB-8F40-9224-F94F1083E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9" name="Text Box 73">
                <a:extLst>
                  <a:ext uri="{FF2B5EF4-FFF2-40B4-BE49-F238E27FC236}">
                    <a16:creationId xmlns:a16="http://schemas.microsoft.com/office/drawing/2014/main" id="{9CAEC3EE-2AC6-E148-B2A5-3041FAA5A6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3</a:t>
                </a:r>
              </a:p>
            </p:txBody>
          </p:sp>
        </p:grpSp>
        <p:grpSp>
          <p:nvGrpSpPr>
            <p:cNvPr id="135" name="Group 74">
              <a:extLst>
                <a:ext uri="{FF2B5EF4-FFF2-40B4-BE49-F238E27FC236}">
                  <a16:creationId xmlns:a16="http://schemas.microsoft.com/office/drawing/2014/main" id="{968B2C51-FD39-EC45-96C1-D6C06C84D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5925" y="2865570"/>
              <a:ext cx="282575" cy="304828"/>
              <a:chOff x="1851" y="2490"/>
              <a:chExt cx="178" cy="192"/>
            </a:xfrm>
          </p:grpSpPr>
          <p:sp>
            <p:nvSpPr>
              <p:cNvPr id="146" name="Oval 75">
                <a:extLst>
                  <a:ext uri="{FF2B5EF4-FFF2-40B4-BE49-F238E27FC236}">
                    <a16:creationId xmlns:a16="http://schemas.microsoft.com/office/drawing/2014/main" id="{3224D99B-CD2A-D34F-AF9C-CE6ED91E9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7" name="Text Box 76">
                <a:extLst>
                  <a:ext uri="{FF2B5EF4-FFF2-40B4-BE49-F238E27FC236}">
                    <a16:creationId xmlns:a16="http://schemas.microsoft.com/office/drawing/2014/main" id="{59282B1A-941E-E143-9E63-A60BEB4DC6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4</a:t>
                </a:r>
              </a:p>
            </p:txBody>
          </p:sp>
        </p:grpSp>
        <p:sp>
          <p:nvSpPr>
            <p:cNvPr id="136" name="Text Box 77">
              <a:extLst>
                <a:ext uri="{FF2B5EF4-FFF2-40B4-BE49-F238E27FC236}">
                  <a16:creationId xmlns:a16="http://schemas.microsoft.com/office/drawing/2014/main" id="{25D89219-DE02-0245-913B-955A05C37D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8" y="3892550"/>
              <a:ext cx="5211762" cy="23698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342900" marR="0" lvl="0" indent="-34290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active  scanning: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Request frame broadcast from H1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Response frames sent from APs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Request frame sent: H1 to selected AP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Response frame sent from selected AP to H1</a:t>
              </a:r>
            </a:p>
          </p:txBody>
        </p:sp>
        <p:grpSp>
          <p:nvGrpSpPr>
            <p:cNvPr id="137" name="Group 361">
              <a:extLst>
                <a:ext uri="{FF2B5EF4-FFF2-40B4-BE49-F238E27FC236}">
                  <a16:creationId xmlns:a16="http://schemas.microsoft.com/office/drawing/2014/main" id="{82C1B60E-E4DC-8A45-BC6F-0B3E6530D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3620" y="2100642"/>
              <a:ext cx="650240" cy="561392"/>
              <a:chOff x="2967" y="478"/>
              <a:chExt cx="788" cy="625"/>
            </a:xfrm>
          </p:grpSpPr>
          <p:pic>
            <p:nvPicPr>
              <p:cNvPr id="144" name="Picture 358" descr="access_point_stylized_small">
                <a:extLst>
                  <a:ext uri="{FF2B5EF4-FFF2-40B4-BE49-F238E27FC236}">
                    <a16:creationId xmlns:a16="http://schemas.microsoft.com/office/drawing/2014/main" id="{71192914-A211-E141-B65D-0DBD5AA3AB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5" name="Picture 360" descr="antenna_radiation_stylized">
                <a:extLst>
                  <a:ext uri="{FF2B5EF4-FFF2-40B4-BE49-F238E27FC236}">
                    <a16:creationId xmlns:a16="http://schemas.microsoft.com/office/drawing/2014/main" id="{B26AE539-41D8-BB41-A2C6-F559F4485F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8" name="Group 361">
              <a:extLst>
                <a:ext uri="{FF2B5EF4-FFF2-40B4-BE49-F238E27FC236}">
                  <a16:creationId xmlns:a16="http://schemas.microsoft.com/office/drawing/2014/main" id="{466D69C7-4E4E-D44C-99F2-8B4DF3D5F5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5780" y="2039676"/>
              <a:ext cx="650240" cy="561392"/>
              <a:chOff x="2967" y="478"/>
              <a:chExt cx="788" cy="625"/>
            </a:xfrm>
          </p:grpSpPr>
          <p:pic>
            <p:nvPicPr>
              <p:cNvPr id="142" name="Picture 358" descr="access_point_stylized_small">
                <a:extLst>
                  <a:ext uri="{FF2B5EF4-FFF2-40B4-BE49-F238E27FC236}">
                    <a16:creationId xmlns:a16="http://schemas.microsoft.com/office/drawing/2014/main" id="{1B885618-9A00-3D4E-9B37-B715ABAEBE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" name="Picture 360" descr="antenna_radiation_stylized">
                <a:extLst>
                  <a:ext uri="{FF2B5EF4-FFF2-40B4-BE49-F238E27FC236}">
                    <a16:creationId xmlns:a16="http://schemas.microsoft.com/office/drawing/2014/main" id="{4AA49A72-6359-7C4C-9D46-E1F69848FA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9" name="Group 356">
              <a:extLst>
                <a:ext uri="{FF2B5EF4-FFF2-40B4-BE49-F238E27FC236}">
                  <a16:creationId xmlns:a16="http://schemas.microsoft.com/office/drawing/2014/main" id="{44C33186-C35F-9641-8B63-1061A46AE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8980" y="2629009"/>
              <a:ext cx="436880" cy="497887"/>
              <a:chOff x="313" y="1497"/>
              <a:chExt cx="1152" cy="1014"/>
            </a:xfrm>
          </p:grpSpPr>
          <p:pic>
            <p:nvPicPr>
              <p:cNvPr id="140" name="Picture 354" descr="laptop_stylized_small">
                <a:extLst>
                  <a:ext uri="{FF2B5EF4-FFF2-40B4-BE49-F238E27FC236}">
                    <a16:creationId xmlns:a16="http://schemas.microsoft.com/office/drawing/2014/main" id="{B5C8A22F-4BEE-8243-AEF5-181C121A8C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1" name="Picture 355" descr="antenna_stylized">
                <a:extLst>
                  <a:ext uri="{FF2B5EF4-FFF2-40B4-BE49-F238E27FC236}">
                    <a16:creationId xmlns:a16="http://schemas.microsoft.com/office/drawing/2014/main" id="{DB29A865-E44B-CF4E-A185-6FA49E16C7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820869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802.11: multiple access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196" name="Rectangle 3">
            <a:extLst>
              <a:ext uri="{FF2B5EF4-FFF2-40B4-BE49-F238E27FC236}">
                <a16:creationId xmlns:a16="http://schemas.microsoft.com/office/drawing/2014/main" id="{A492C35A-994E-064C-B918-405846106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36663"/>
            <a:ext cx="104267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kern="0" dirty="0">
                <a:cs typeface="+mn-cs"/>
              </a:rPr>
              <a:t>avoid collisions: 2</a:t>
            </a:r>
            <a:r>
              <a:rPr lang="en-US" kern="0" baseline="30000" dirty="0">
                <a:cs typeface="+mn-cs"/>
              </a:rPr>
              <a:t>+</a:t>
            </a:r>
            <a:r>
              <a:rPr lang="en-US" kern="0" dirty="0">
                <a:cs typeface="+mn-cs"/>
              </a:rPr>
              <a:t> nodes </a:t>
            </a:r>
            <a:r>
              <a:rPr lang="en-US" kern="0" dirty="0">
                <a:cs typeface="+mn-cs"/>
                <a:sym typeface="Symbol" charset="0"/>
              </a:rPr>
              <a:t>transmitting at same time</a:t>
            </a:r>
          </a:p>
          <a:p>
            <a:pPr>
              <a:defRPr/>
            </a:pPr>
            <a:r>
              <a:rPr lang="en-US" kern="0" dirty="0">
                <a:cs typeface="+mn-cs"/>
                <a:sym typeface="Symbol" charset="0"/>
              </a:rPr>
              <a:t>802.11: CSMA - sense before transmitting</a:t>
            </a:r>
          </a:p>
          <a:p>
            <a:pPr lvl="1">
              <a:defRPr/>
            </a:pPr>
            <a:r>
              <a:rPr lang="en-US" kern="0" dirty="0"/>
              <a:t>don’t collide with detected ongoing transmission by another node</a:t>
            </a:r>
          </a:p>
          <a:p>
            <a:pPr>
              <a:defRPr/>
            </a:pPr>
            <a:r>
              <a:rPr lang="en-US" kern="0" dirty="0">
                <a:solidFill>
                  <a:srgbClr val="FF0000"/>
                </a:solidFill>
                <a:cs typeface="+mn-cs"/>
              </a:rPr>
              <a:t>802.11: </a:t>
            </a:r>
            <a:r>
              <a:rPr lang="en-US" i="1" kern="0" dirty="0">
                <a:solidFill>
                  <a:srgbClr val="FF0000"/>
                </a:solidFill>
                <a:cs typeface="+mn-cs"/>
              </a:rPr>
              <a:t>no</a:t>
            </a:r>
            <a:r>
              <a:rPr lang="en-US" kern="0" dirty="0">
                <a:solidFill>
                  <a:srgbClr val="FF0000"/>
                </a:solidFill>
                <a:cs typeface="+mn-cs"/>
              </a:rPr>
              <a:t> collision detection!</a:t>
            </a:r>
          </a:p>
          <a:p>
            <a:pPr lvl="1">
              <a:defRPr/>
            </a:pPr>
            <a:r>
              <a:rPr lang="en-US" kern="0" dirty="0"/>
              <a:t>difficult to sense collisions: high transmitting signal, weak received signal due to fading</a:t>
            </a:r>
          </a:p>
          <a:p>
            <a:pPr lvl="1">
              <a:defRPr/>
            </a:pPr>
            <a:r>
              <a:rPr lang="en-US" kern="0" dirty="0"/>
              <a:t>can’t sense all collisions in any case: hidden terminal, fading</a:t>
            </a:r>
          </a:p>
          <a:p>
            <a:pPr lvl="1">
              <a:defRPr/>
            </a:pPr>
            <a:r>
              <a:rPr lang="en-US" kern="0" dirty="0"/>
              <a:t>goal: </a:t>
            </a:r>
            <a:r>
              <a:rPr lang="en-US" i="1" kern="0" dirty="0">
                <a:solidFill>
                  <a:srgbClr val="0000A8"/>
                </a:solidFill>
              </a:rPr>
              <a:t>avoid collisions:</a:t>
            </a:r>
            <a:r>
              <a:rPr lang="en-US" kern="0" dirty="0">
                <a:solidFill>
                  <a:srgbClr val="0000A8"/>
                </a:solidFill>
              </a:rPr>
              <a:t> </a:t>
            </a:r>
            <a:r>
              <a:rPr lang="en-US" kern="0" dirty="0"/>
              <a:t>CSMA/</a:t>
            </a:r>
            <a:r>
              <a:rPr lang="en-US" u="sng" kern="0" dirty="0">
                <a:solidFill>
                  <a:srgbClr val="0000A8"/>
                </a:solidFill>
              </a:rPr>
              <a:t>C</a:t>
            </a:r>
            <a:r>
              <a:rPr lang="en-US" kern="0" dirty="0"/>
              <a:t>ollision</a:t>
            </a:r>
            <a:r>
              <a:rPr lang="en-US" u="sng" kern="0" dirty="0">
                <a:solidFill>
                  <a:srgbClr val="0000A8"/>
                </a:solidFill>
              </a:rPr>
              <a:t>A</a:t>
            </a:r>
            <a:r>
              <a:rPr lang="en-US" kern="0" dirty="0"/>
              <a:t>voidance</a:t>
            </a:r>
            <a:endParaRPr lang="en-US" sz="2000" kern="0" dirty="0">
              <a:solidFill>
                <a:srgbClr val="FF0000"/>
              </a:solidFill>
            </a:endParaRPr>
          </a:p>
        </p:txBody>
      </p:sp>
      <p:sp>
        <p:nvSpPr>
          <p:cNvPr id="197" name="Text Box 63">
            <a:extLst>
              <a:ext uri="{FF2B5EF4-FFF2-40B4-BE49-F238E27FC236}">
                <a16:creationId xmlns:a16="http://schemas.microsoft.com/office/drawing/2014/main" id="{7326BD09-D43A-DC4E-A90B-C1A4A7921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6273800"/>
            <a:ext cx="5937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  <a:cs typeface="Arial" charset="0"/>
              </a:rPr>
              <a:t>space</a:t>
            </a:r>
          </a:p>
        </p:txBody>
      </p:sp>
      <p:grpSp>
        <p:nvGrpSpPr>
          <p:cNvPr id="198" name="Group 1">
            <a:extLst>
              <a:ext uri="{FF2B5EF4-FFF2-40B4-BE49-F238E27FC236}">
                <a16:creationId xmlns:a16="http://schemas.microsoft.com/office/drawing/2014/main" id="{4644F3E7-8E99-754A-BFEF-3CEB45EF70DF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4905375"/>
            <a:ext cx="2273300" cy="1028700"/>
            <a:chOff x="576580" y="4516120"/>
            <a:chExt cx="3170330" cy="1491615"/>
          </a:xfrm>
        </p:grpSpPr>
        <p:grpSp>
          <p:nvGrpSpPr>
            <p:cNvPr id="199" name="Group 356">
              <a:extLst>
                <a:ext uri="{FF2B5EF4-FFF2-40B4-BE49-F238E27FC236}">
                  <a16:creationId xmlns:a16="http://schemas.microsoft.com/office/drawing/2014/main" id="{34F4117D-08AE-9F48-96F9-E1ABA3C45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2160" y="4673600"/>
              <a:ext cx="627380" cy="643255"/>
              <a:chOff x="313" y="1497"/>
              <a:chExt cx="1152" cy="1014"/>
            </a:xfrm>
          </p:grpSpPr>
          <p:pic>
            <p:nvPicPr>
              <p:cNvPr id="212" name="Picture 354" descr="laptop_stylized_small">
                <a:extLst>
                  <a:ext uri="{FF2B5EF4-FFF2-40B4-BE49-F238E27FC236}">
                    <a16:creationId xmlns:a16="http://schemas.microsoft.com/office/drawing/2014/main" id="{EBFEE52C-F9A1-684A-A171-3433FC7A99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3" name="Picture 355" descr="antenna_stylized">
                <a:extLst>
                  <a:ext uri="{FF2B5EF4-FFF2-40B4-BE49-F238E27FC236}">
                    <a16:creationId xmlns:a16="http://schemas.microsoft.com/office/drawing/2014/main" id="{F194AAE1-3568-2B48-8B43-FC5B6C9E3A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00" name="Freeform 7">
              <a:extLst>
                <a:ext uri="{FF2B5EF4-FFF2-40B4-BE49-F238E27FC236}">
                  <a16:creationId xmlns:a16="http://schemas.microsoft.com/office/drawing/2014/main" id="{CD0A49EF-46E5-D846-9C2A-AE8690B4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80" y="4516120"/>
              <a:ext cx="2020888" cy="1085850"/>
            </a:xfrm>
            <a:custGeom>
              <a:avLst/>
              <a:gdLst>
                <a:gd name="T0" fmla="*/ 2147483647 w 1273"/>
                <a:gd name="T1" fmla="*/ 2147483647 h 684"/>
                <a:gd name="T2" fmla="*/ 2147483647 w 1273"/>
                <a:gd name="T3" fmla="*/ 0 h 684"/>
                <a:gd name="T4" fmla="*/ 2147483647 w 1273"/>
                <a:gd name="T5" fmla="*/ 2147483647 h 684"/>
                <a:gd name="T6" fmla="*/ 2147483647 w 1273"/>
                <a:gd name="T7" fmla="*/ 2147483647 h 684"/>
                <a:gd name="T8" fmla="*/ 2147483647 w 1273"/>
                <a:gd name="T9" fmla="*/ 2147483647 h 684"/>
                <a:gd name="T10" fmla="*/ 2147483647 w 1273"/>
                <a:gd name="T11" fmla="*/ 2147483647 h 684"/>
                <a:gd name="T12" fmla="*/ 2147483647 w 1273"/>
                <a:gd name="T13" fmla="*/ 2147483647 h 684"/>
                <a:gd name="T14" fmla="*/ 2147483647 w 1273"/>
                <a:gd name="T15" fmla="*/ 2147483647 h 684"/>
                <a:gd name="T16" fmla="*/ 2147483647 w 1273"/>
                <a:gd name="T17" fmla="*/ 2147483647 h 684"/>
                <a:gd name="T18" fmla="*/ 0 w 1273"/>
                <a:gd name="T19" fmla="*/ 2147483647 h 6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3" h="684">
                  <a:moveTo>
                    <a:pt x="9" y="675"/>
                  </a:moveTo>
                  <a:lnTo>
                    <a:pt x="316" y="0"/>
                  </a:lnTo>
                  <a:lnTo>
                    <a:pt x="461" y="228"/>
                  </a:lnTo>
                  <a:lnTo>
                    <a:pt x="510" y="119"/>
                  </a:lnTo>
                  <a:lnTo>
                    <a:pt x="631" y="467"/>
                  </a:lnTo>
                  <a:lnTo>
                    <a:pt x="667" y="391"/>
                  </a:lnTo>
                  <a:lnTo>
                    <a:pt x="739" y="464"/>
                  </a:lnTo>
                  <a:lnTo>
                    <a:pt x="1058" y="57"/>
                  </a:lnTo>
                  <a:lnTo>
                    <a:pt x="1273" y="684"/>
                  </a:lnTo>
                  <a:lnTo>
                    <a:pt x="0" y="674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00CC66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1" name="Line 26">
              <a:extLst>
                <a:ext uri="{FF2B5EF4-FFF2-40B4-BE49-F238E27FC236}">
                  <a16:creationId xmlns:a16="http://schemas.microsoft.com/office/drawing/2014/main" id="{76C2B1AD-68AC-3E43-B204-7A93A10B3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9583" y="5731510"/>
              <a:ext cx="998476" cy="1680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2" name="Line 27">
              <a:extLst>
                <a:ext uri="{FF2B5EF4-FFF2-40B4-BE49-F238E27FC236}">
                  <a16:creationId xmlns:a16="http://schemas.microsoft.com/office/drawing/2014/main" id="{4BE86F7E-DCF1-E241-A677-361DF198A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2614" y="5250419"/>
              <a:ext cx="407361" cy="32226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3" name="Text Box 28">
              <a:extLst>
                <a:ext uri="{FF2B5EF4-FFF2-40B4-BE49-F238E27FC236}">
                  <a16:creationId xmlns:a16="http://schemas.microsoft.com/office/drawing/2014/main" id="{F8D280B8-C33B-EE46-BE35-25A0A16463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8444" y="5623323"/>
              <a:ext cx="305521" cy="306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04" name="Text Box 29">
              <a:extLst>
                <a:ext uri="{FF2B5EF4-FFF2-40B4-BE49-F238E27FC236}">
                  <a16:creationId xmlns:a16="http://schemas.microsoft.com/office/drawing/2014/main" id="{8D70D046-8490-9C45-95F2-E1E2E1111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389" y="5395436"/>
              <a:ext cx="305521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05" name="Text Box 30">
              <a:extLst>
                <a:ext uri="{FF2B5EF4-FFF2-40B4-BE49-F238E27FC236}">
                  <a16:creationId xmlns:a16="http://schemas.microsoft.com/office/drawing/2014/main" id="{4A8C5018-E79C-ED4A-941F-6091893F16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0027" y="4691063"/>
              <a:ext cx="314376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grpSp>
          <p:nvGrpSpPr>
            <p:cNvPr id="206" name="Group 356">
              <a:extLst>
                <a:ext uri="{FF2B5EF4-FFF2-40B4-BE49-F238E27FC236}">
                  <a16:creationId xmlns:a16="http://schemas.microsoft.com/office/drawing/2014/main" id="{92AFBCB0-6ECF-E140-B653-A8297D54E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4160" y="5222240"/>
              <a:ext cx="627380" cy="643255"/>
              <a:chOff x="313" y="1497"/>
              <a:chExt cx="1152" cy="1014"/>
            </a:xfrm>
          </p:grpSpPr>
          <p:pic>
            <p:nvPicPr>
              <p:cNvPr id="210" name="Picture 354" descr="laptop_stylized_small">
                <a:extLst>
                  <a:ext uri="{FF2B5EF4-FFF2-40B4-BE49-F238E27FC236}">
                    <a16:creationId xmlns:a16="http://schemas.microsoft.com/office/drawing/2014/main" id="{0D6B975F-13AD-E043-84ED-707EDE77C3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1" name="Picture 355" descr="antenna_stylized">
                <a:extLst>
                  <a:ext uri="{FF2B5EF4-FFF2-40B4-BE49-F238E27FC236}">
                    <a16:creationId xmlns:a16="http://schemas.microsoft.com/office/drawing/2014/main" id="{A38A3A76-2004-4F4D-8DA7-84CE55AB13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07" name="Group 356">
              <a:extLst>
                <a:ext uri="{FF2B5EF4-FFF2-40B4-BE49-F238E27FC236}">
                  <a16:creationId xmlns:a16="http://schemas.microsoft.com/office/drawing/2014/main" id="{213CCD0C-BB43-CD4E-9E90-46A9AE3B3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0160" y="5364480"/>
              <a:ext cx="627380" cy="643255"/>
              <a:chOff x="313" y="1497"/>
              <a:chExt cx="1152" cy="1014"/>
            </a:xfrm>
          </p:grpSpPr>
          <p:pic>
            <p:nvPicPr>
              <p:cNvPr id="208" name="Picture 354" descr="laptop_stylized_small">
                <a:extLst>
                  <a:ext uri="{FF2B5EF4-FFF2-40B4-BE49-F238E27FC236}">
                    <a16:creationId xmlns:a16="http://schemas.microsoft.com/office/drawing/2014/main" id="{E01FC48D-15FA-3B4B-B8D5-B11BDF5B60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9" name="Picture 355" descr="antenna_stylized">
                <a:extLst>
                  <a:ext uri="{FF2B5EF4-FFF2-40B4-BE49-F238E27FC236}">
                    <a16:creationId xmlns:a16="http://schemas.microsoft.com/office/drawing/2014/main" id="{3DB05C2E-4B6B-6A48-80D8-1F036DF46D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14" name="Group 2">
            <a:extLst>
              <a:ext uri="{FF2B5EF4-FFF2-40B4-BE49-F238E27FC236}">
                <a16:creationId xmlns:a16="http://schemas.microsoft.com/office/drawing/2014/main" id="{FBB99A50-E959-6142-BA3A-52AF8F6C998B}"/>
              </a:ext>
            </a:extLst>
          </p:cNvPr>
          <p:cNvGrpSpPr>
            <a:grpSpLocks/>
          </p:cNvGrpSpPr>
          <p:nvPr/>
        </p:nvGrpSpPr>
        <p:grpSpPr bwMode="auto">
          <a:xfrm>
            <a:off x="5969000" y="4702175"/>
            <a:ext cx="2809875" cy="1536700"/>
            <a:chOff x="4821555" y="4226560"/>
            <a:chExt cx="3545890" cy="2024698"/>
          </a:xfrm>
        </p:grpSpPr>
        <p:sp>
          <p:nvSpPr>
            <p:cNvPr id="215" name="Text Box 47">
              <a:extLst>
                <a:ext uri="{FF2B5EF4-FFF2-40B4-BE49-F238E27FC236}">
                  <a16:creationId xmlns:a16="http://schemas.microsoft.com/office/drawing/2014/main" id="{5FA31E1B-FBC4-2A41-ACBE-BD1CEB551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1555" y="4395983"/>
              <a:ext cx="30450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16" name="Text Box 48">
              <a:extLst>
                <a:ext uri="{FF2B5EF4-FFF2-40B4-BE49-F238E27FC236}">
                  <a16:creationId xmlns:a16="http://schemas.microsoft.com/office/drawing/2014/main" id="{BA29D456-DFC5-3C41-AED2-2BEF2E70F7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0727" y="4391799"/>
              <a:ext cx="32854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17" name="Text Box 49">
              <a:extLst>
                <a:ext uri="{FF2B5EF4-FFF2-40B4-BE49-F238E27FC236}">
                  <a16:creationId xmlns:a16="http://schemas.microsoft.com/office/drawing/2014/main" id="{475BF790-5035-7347-9875-119C4DA3A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2690" y="4435723"/>
              <a:ext cx="314522" cy="3074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18" name="Text Box 55">
              <a:extLst>
                <a:ext uri="{FF2B5EF4-FFF2-40B4-BE49-F238E27FC236}">
                  <a16:creationId xmlns:a16="http://schemas.microsoft.com/office/drawing/2014/main" id="{4F1AE698-EC84-BA4A-9817-8A6FDD0802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3675" y="5222176"/>
              <a:ext cx="827375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19" name="Line 60">
              <a:extLst>
                <a:ext uri="{FF2B5EF4-FFF2-40B4-BE49-F238E27FC236}">
                  <a16:creationId xmlns:a16="http://schemas.microsoft.com/office/drawing/2014/main" id="{12D38917-6C8C-8343-A011-B3A061BC0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5779" y="6251258"/>
              <a:ext cx="326542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Line 61">
              <a:extLst>
                <a:ext uri="{FF2B5EF4-FFF2-40B4-BE49-F238E27FC236}">
                  <a16:creationId xmlns:a16="http://schemas.microsoft.com/office/drawing/2014/main" id="{8402D49A-1618-ED45-AA55-6F6CFAFAD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1688" y="5071579"/>
              <a:ext cx="0" cy="113784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1" name="Freeform 62">
              <a:extLst>
                <a:ext uri="{FF2B5EF4-FFF2-40B4-BE49-F238E27FC236}">
                  <a16:creationId xmlns:a16="http://schemas.microsoft.com/office/drawing/2014/main" id="{01811282-31AB-1645-AABC-6BEA4EA32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68" y="5127308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2" name="Freeform 65">
              <a:extLst>
                <a:ext uri="{FF2B5EF4-FFF2-40B4-BE49-F238E27FC236}">
                  <a16:creationId xmlns:a16="http://schemas.microsoft.com/office/drawing/2014/main" id="{23853BFD-C38D-F446-8196-144C09C5D1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080318" y="5097145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3" name="Text Box 66">
              <a:extLst>
                <a:ext uri="{FF2B5EF4-FFF2-40B4-BE49-F238E27FC236}">
                  <a16:creationId xmlns:a16="http://schemas.microsoft.com/office/drawing/2014/main" id="{499D56C4-FCB9-374D-B01B-E49B8BFC0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22041" y="5151061"/>
              <a:ext cx="845404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24" name="Line 67">
              <a:extLst>
                <a:ext uri="{FF2B5EF4-FFF2-40B4-BE49-F238E27FC236}">
                  <a16:creationId xmlns:a16="http://schemas.microsoft.com/office/drawing/2014/main" id="{0415FD8B-03B3-2A43-8EB2-237EFE1BB2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2320" y="4958631"/>
              <a:ext cx="26044" cy="1263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5" name="Line 68">
              <a:extLst>
                <a:ext uri="{FF2B5EF4-FFF2-40B4-BE49-F238E27FC236}">
                  <a16:creationId xmlns:a16="http://schemas.microsoft.com/office/drawing/2014/main" id="{2A0B82D3-EFED-DA43-B9C0-15C3CCD10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2348" y="5027655"/>
              <a:ext cx="0" cy="12068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6" name="Line 69">
              <a:extLst>
                <a:ext uri="{FF2B5EF4-FFF2-40B4-BE49-F238E27FC236}">
                  <a16:creationId xmlns:a16="http://schemas.microsoft.com/office/drawing/2014/main" id="{404E3573-F8C6-5E45-914C-38432DCE3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4145" y="5010922"/>
              <a:ext cx="0" cy="11817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7" name="Group 356">
              <a:extLst>
                <a:ext uri="{FF2B5EF4-FFF2-40B4-BE49-F238E27FC236}">
                  <a16:creationId xmlns:a16="http://schemas.microsoft.com/office/drawing/2014/main" id="{8D9D842B-1ABC-7A48-A983-FEB9C60E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08880" y="4257040"/>
              <a:ext cx="627380" cy="643255"/>
              <a:chOff x="313" y="1497"/>
              <a:chExt cx="1152" cy="1014"/>
            </a:xfrm>
          </p:grpSpPr>
          <p:pic>
            <p:nvPicPr>
              <p:cNvPr id="234" name="Picture 354" descr="laptop_stylized_small">
                <a:extLst>
                  <a:ext uri="{FF2B5EF4-FFF2-40B4-BE49-F238E27FC236}">
                    <a16:creationId xmlns:a16="http://schemas.microsoft.com/office/drawing/2014/main" id="{0D7E6CBD-2A6D-9043-AC34-9882E71B20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5" name="Picture 355" descr="antenna_stylized">
                <a:extLst>
                  <a:ext uri="{FF2B5EF4-FFF2-40B4-BE49-F238E27FC236}">
                    <a16:creationId xmlns:a16="http://schemas.microsoft.com/office/drawing/2014/main" id="{AA67442E-AB80-A949-A557-DFF2CABE60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8" name="Group 356">
              <a:extLst>
                <a:ext uri="{FF2B5EF4-FFF2-40B4-BE49-F238E27FC236}">
                  <a16:creationId xmlns:a16="http://schemas.microsoft.com/office/drawing/2014/main" id="{2A495040-484D-F44C-BA9B-15DC83D9F0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7600" y="4297680"/>
              <a:ext cx="627380" cy="643255"/>
              <a:chOff x="313" y="1497"/>
              <a:chExt cx="1152" cy="1014"/>
            </a:xfrm>
          </p:grpSpPr>
          <p:pic>
            <p:nvPicPr>
              <p:cNvPr id="232" name="Picture 354" descr="laptop_stylized_small">
                <a:extLst>
                  <a:ext uri="{FF2B5EF4-FFF2-40B4-BE49-F238E27FC236}">
                    <a16:creationId xmlns:a16="http://schemas.microsoft.com/office/drawing/2014/main" id="{7BA1549E-0EC3-B64D-B067-EC5189B4E1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3" name="Picture 355" descr="antenna_stylized">
                <a:extLst>
                  <a:ext uri="{FF2B5EF4-FFF2-40B4-BE49-F238E27FC236}">
                    <a16:creationId xmlns:a16="http://schemas.microsoft.com/office/drawing/2014/main" id="{3F41AAB7-1902-A04F-9645-A26087CFB6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9" name="Group 356">
              <a:extLst>
                <a:ext uri="{FF2B5EF4-FFF2-40B4-BE49-F238E27FC236}">
                  <a16:creationId xmlns:a16="http://schemas.microsoft.com/office/drawing/2014/main" id="{16DA2195-14EA-6243-B65C-EC2B27CCB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74560" y="4226560"/>
              <a:ext cx="627380" cy="643255"/>
              <a:chOff x="313" y="1497"/>
              <a:chExt cx="1152" cy="1014"/>
            </a:xfrm>
          </p:grpSpPr>
          <p:pic>
            <p:nvPicPr>
              <p:cNvPr id="230" name="Picture 354" descr="laptop_stylized_small">
                <a:extLst>
                  <a:ext uri="{FF2B5EF4-FFF2-40B4-BE49-F238E27FC236}">
                    <a16:creationId xmlns:a16="http://schemas.microsoft.com/office/drawing/2014/main" id="{1560AA7B-6B93-2945-9630-C07258D72E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" name="Picture 355" descr="antenna_stylized">
                <a:extLst>
                  <a:ext uri="{FF2B5EF4-FFF2-40B4-BE49-F238E27FC236}">
                    <a16:creationId xmlns:a16="http://schemas.microsoft.com/office/drawing/2014/main" id="{FF6A7FA0-099E-0D44-B57F-E44DCFA0D2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7037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 MAC Protocol: CSMA/CA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46F0333A-83DD-F74F-A348-96E317587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1298575"/>
            <a:ext cx="6686550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ts val="12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sender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1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sense channel idle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for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DIFS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entire frame (no CD)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63" name="Line 5">
            <a:extLst>
              <a:ext uri="{FF2B5EF4-FFF2-40B4-BE49-F238E27FC236}">
                <a16:creationId xmlns:a16="http://schemas.microsoft.com/office/drawing/2014/main" id="{9E2A2F29-B074-5A4D-BB4E-83CB4190D1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731250" y="20923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" name="Line 6">
            <a:extLst>
              <a:ext uri="{FF2B5EF4-FFF2-40B4-BE49-F238E27FC236}">
                <a16:creationId xmlns:a16="http://schemas.microsoft.com/office/drawing/2014/main" id="{73460FF9-273C-2341-A83B-21612A1CBC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50538" y="20796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" name="Text Box 7">
            <a:extLst>
              <a:ext uri="{FF2B5EF4-FFF2-40B4-BE49-F238E27FC236}">
                <a16:creationId xmlns:a16="http://schemas.microsoft.com/office/drawing/2014/main" id="{ED919692-31A8-054F-9C95-2A52F2A13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1675" y="1735138"/>
            <a:ext cx="828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sender</a:t>
            </a:r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9D11CDA0-1D11-3047-9C1E-3B00DB6D2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00" y="1744663"/>
            <a:ext cx="9144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receiver</a:t>
            </a:r>
          </a:p>
        </p:txBody>
      </p:sp>
      <p:grpSp>
        <p:nvGrpSpPr>
          <p:cNvPr id="67" name="Group 23">
            <a:extLst>
              <a:ext uri="{FF2B5EF4-FFF2-40B4-BE49-F238E27FC236}">
                <a16:creationId xmlns:a16="http://schemas.microsoft.com/office/drawing/2014/main" id="{DB72C6B2-5F42-674D-8FCA-0841D0870691}"/>
              </a:ext>
            </a:extLst>
          </p:cNvPr>
          <p:cNvGrpSpPr>
            <a:grpSpLocks/>
          </p:cNvGrpSpPr>
          <p:nvPr/>
        </p:nvGrpSpPr>
        <p:grpSpPr bwMode="auto">
          <a:xfrm>
            <a:off x="8035925" y="2389188"/>
            <a:ext cx="2616200" cy="1690687"/>
            <a:chOff x="3614" y="1617"/>
            <a:chExt cx="1648" cy="1065"/>
          </a:xfrm>
        </p:grpSpPr>
        <p:grpSp>
          <p:nvGrpSpPr>
            <p:cNvPr id="68" name="Group 22">
              <a:extLst>
                <a:ext uri="{FF2B5EF4-FFF2-40B4-BE49-F238E27FC236}">
                  <a16:creationId xmlns:a16="http://schemas.microsoft.com/office/drawing/2014/main" id="{DD95C74A-C16D-0B47-A0ED-FFDE08168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4" y="1617"/>
              <a:ext cx="424" cy="194"/>
              <a:chOff x="3614" y="1617"/>
              <a:chExt cx="424" cy="194"/>
            </a:xfrm>
          </p:grpSpPr>
          <p:sp>
            <p:nvSpPr>
              <p:cNvPr id="72" name="AutoShape 11">
                <a:extLst>
                  <a:ext uri="{FF2B5EF4-FFF2-40B4-BE49-F238E27FC236}">
                    <a16:creationId xmlns:a16="http://schemas.microsoft.com/office/drawing/2014/main" id="{D9BC3A4E-3207-B048-A31E-196D97B6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620"/>
                <a:ext cx="54" cy="162"/>
              </a:xfrm>
              <a:prstGeom prst="leftBrace">
                <a:avLst>
                  <a:gd name="adj1" fmla="val 25000"/>
                  <a:gd name="adj2" fmla="val 50000"/>
                </a:avLst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3" name="Text Box 12">
                <a:extLst>
                  <a:ext uri="{FF2B5EF4-FFF2-40B4-BE49-F238E27FC236}">
                    <a16:creationId xmlns:a16="http://schemas.microsoft.com/office/drawing/2014/main" id="{F79FF5B8-A321-E743-B75F-A96DCDF80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14" y="1617"/>
                <a:ext cx="37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DIFS</a:t>
                </a:r>
              </a:p>
            </p:txBody>
          </p:sp>
        </p:grpSp>
        <p:grpSp>
          <p:nvGrpSpPr>
            <p:cNvPr id="69" name="Group 20">
              <a:extLst>
                <a:ext uri="{FF2B5EF4-FFF2-40B4-BE49-F238E27FC236}">
                  <a16:creationId xmlns:a16="http://schemas.microsoft.com/office/drawing/2014/main" id="{11B7C547-387E-4B43-9647-F39A2BBF5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0" y="1782"/>
              <a:ext cx="1212" cy="900"/>
              <a:chOff x="4050" y="1782"/>
              <a:chExt cx="1212" cy="900"/>
            </a:xfrm>
          </p:grpSpPr>
          <p:sp>
            <p:nvSpPr>
              <p:cNvPr id="70" name="Freeform 13">
                <a:extLst>
                  <a:ext uri="{FF2B5EF4-FFF2-40B4-BE49-F238E27FC236}">
                    <a16:creationId xmlns:a16="http://schemas.microsoft.com/office/drawing/2014/main" id="{4D50A1EF-833D-AE4E-A262-4DC95573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82"/>
                <a:ext cx="1212" cy="900"/>
              </a:xfrm>
              <a:custGeom>
                <a:avLst/>
                <a:gdLst>
                  <a:gd name="T0" fmla="*/ 6 w 1212"/>
                  <a:gd name="T1" fmla="*/ 0 h 900"/>
                  <a:gd name="T2" fmla="*/ 1212 w 1212"/>
                  <a:gd name="T3" fmla="*/ 228 h 900"/>
                  <a:gd name="T4" fmla="*/ 1212 w 1212"/>
                  <a:gd name="T5" fmla="*/ 900 h 900"/>
                  <a:gd name="T6" fmla="*/ 0 w 1212"/>
                  <a:gd name="T7" fmla="*/ 660 h 900"/>
                  <a:gd name="T8" fmla="*/ 6 w 1212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900">
                    <a:moveTo>
                      <a:pt x="6" y="0"/>
                    </a:moveTo>
                    <a:lnTo>
                      <a:pt x="1212" y="228"/>
                    </a:lnTo>
                    <a:lnTo>
                      <a:pt x="1212" y="900"/>
                    </a:lnTo>
                    <a:lnTo>
                      <a:pt x="0" y="66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Text Box 18">
                <a:extLst>
                  <a:ext uri="{FF2B5EF4-FFF2-40B4-BE49-F238E27FC236}">
                    <a16:creationId xmlns:a16="http://schemas.microsoft.com/office/drawing/2014/main" id="{77E61552-4FF0-FB44-8642-9FAF013E8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4" y="2108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data</a:t>
                </a:r>
              </a:p>
            </p:txBody>
          </p:sp>
        </p:grpSp>
      </p:grpSp>
      <p:grpSp>
        <p:nvGrpSpPr>
          <p:cNvPr id="74" name="Group 24">
            <a:extLst>
              <a:ext uri="{FF2B5EF4-FFF2-40B4-BE49-F238E27FC236}">
                <a16:creationId xmlns:a16="http://schemas.microsoft.com/office/drawing/2014/main" id="{F39FAC8C-CE88-F844-B77D-4E73F96D7AA0}"/>
              </a:ext>
            </a:extLst>
          </p:cNvPr>
          <p:cNvGrpSpPr>
            <a:grpSpLocks/>
          </p:cNvGrpSpPr>
          <p:nvPr/>
        </p:nvGrpSpPr>
        <p:grpSpPr bwMode="auto">
          <a:xfrm>
            <a:off x="8718550" y="4089400"/>
            <a:ext cx="2511425" cy="923925"/>
            <a:chOff x="4044" y="2688"/>
            <a:chExt cx="1582" cy="582"/>
          </a:xfrm>
        </p:grpSpPr>
        <p:sp>
          <p:nvSpPr>
            <p:cNvPr id="75" name="Text Box 14">
              <a:extLst>
                <a:ext uri="{FF2B5EF4-FFF2-40B4-BE49-F238E27FC236}">
                  <a16:creationId xmlns:a16="http://schemas.microsoft.com/office/drawing/2014/main" id="{121CEDFD-A8A3-3C4E-85EF-92C0E6F78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8" y="2697"/>
              <a:ext cx="36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SIFS</a:t>
              </a:r>
            </a:p>
          </p:txBody>
        </p:sp>
        <p:sp>
          <p:nvSpPr>
            <p:cNvPr id="76" name="AutoShape 15">
              <a:extLst>
                <a:ext uri="{FF2B5EF4-FFF2-40B4-BE49-F238E27FC236}">
                  <a16:creationId xmlns:a16="http://schemas.microsoft.com/office/drawing/2014/main" id="{E6E8F24A-63B2-EF45-AC8E-09F08CD033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62" y="2688"/>
              <a:ext cx="54" cy="162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77" name="Group 21">
              <a:extLst>
                <a:ext uri="{FF2B5EF4-FFF2-40B4-BE49-F238E27FC236}">
                  <a16:creationId xmlns:a16="http://schemas.microsoft.com/office/drawing/2014/main" id="{22A21D51-0387-824E-9A0B-5EA74DE9E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4" y="2856"/>
              <a:ext cx="1212" cy="414"/>
              <a:chOff x="4044" y="2856"/>
              <a:chExt cx="1212" cy="414"/>
            </a:xfrm>
          </p:grpSpPr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7FAC184E-6A68-7746-9D42-6F57DF8E2C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44" y="2856"/>
                <a:ext cx="1212" cy="414"/>
              </a:xfrm>
              <a:custGeom>
                <a:avLst/>
                <a:gdLst>
                  <a:gd name="T0" fmla="*/ 0 w 1212"/>
                  <a:gd name="T1" fmla="*/ 0 h 414"/>
                  <a:gd name="T2" fmla="*/ 1212 w 1212"/>
                  <a:gd name="T3" fmla="*/ 246 h 414"/>
                  <a:gd name="T4" fmla="*/ 1212 w 1212"/>
                  <a:gd name="T5" fmla="*/ 414 h 414"/>
                  <a:gd name="T6" fmla="*/ 6 w 1212"/>
                  <a:gd name="T7" fmla="*/ 174 h 414"/>
                  <a:gd name="T8" fmla="*/ 0 w 1212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414">
                    <a:moveTo>
                      <a:pt x="0" y="0"/>
                    </a:moveTo>
                    <a:lnTo>
                      <a:pt x="1212" y="246"/>
                    </a:lnTo>
                    <a:lnTo>
                      <a:pt x="1212" y="414"/>
                    </a:lnTo>
                    <a:lnTo>
                      <a:pt x="6" y="1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" name="Text Box 19">
                <a:extLst>
                  <a:ext uri="{FF2B5EF4-FFF2-40B4-BE49-F238E27FC236}">
                    <a16:creationId xmlns:a16="http://schemas.microsoft.com/office/drawing/2014/main" id="{9873A3A6-6621-884E-A2FD-7CEFD2BCF7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6" y="2954"/>
                <a:ext cx="415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ACK</a:t>
                </a:r>
              </a:p>
            </p:txBody>
          </p:sp>
        </p:grpSp>
      </p:grpSp>
      <p:sp>
        <p:nvSpPr>
          <p:cNvPr id="80" name="Rectangle 3">
            <a:extLst>
              <a:ext uri="{FF2B5EF4-FFF2-40B4-BE49-F238E27FC236}">
                <a16:creationId xmlns:a16="http://schemas.microsoft.com/office/drawing/2014/main" id="{6F028A54-FC92-ED46-A0E0-E6240E00B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45370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1776"/>
              </a:spcBef>
              <a:spcAft>
                <a:spcPts val="6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receiver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lang="en-US" sz="2400" kern="0" dirty="0">
                <a:solidFill>
                  <a:srgbClr val="000099"/>
                </a:solidFill>
                <a:latin typeface="Arial" charset="0"/>
                <a:cs typeface="Arial" charset="0"/>
              </a:rPr>
              <a:t>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frame received OK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return ACK after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SIFS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(ACK needed due to hidden terminal problem)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EE65452D-F042-8F4E-9B73-3034C5D8F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25812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2 if sense channel busy 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start random backoff time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timer counts down while channel idle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when timer expires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no ACK, increase random backoff interval, repeat 2</a:t>
            </a:r>
          </a:p>
        </p:txBody>
      </p:sp>
    </p:spTree>
    <p:extLst>
      <p:ext uri="{BB962C8B-B14F-4D97-AF65-F5344CB8AC3E}">
        <p14:creationId xmlns:p14="http://schemas.microsoft.com/office/powerpoint/2010/main" val="2760853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2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Avoiding collisions (more)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24" name="Rectangle 3">
            <a:extLst>
              <a:ext uri="{FF2B5EF4-FFF2-40B4-BE49-F238E27FC236}">
                <a16:creationId xmlns:a16="http://schemas.microsoft.com/office/drawing/2014/main" id="{A36A68D4-8939-1A4D-A6F0-0109DBF73BDB}"/>
              </a:ext>
            </a:extLst>
          </p:cNvPr>
          <p:cNvSpPr txBox="1">
            <a:spLocks noChangeArrowheads="1"/>
          </p:cNvSpPr>
          <p:nvPr/>
        </p:nvSpPr>
        <p:spPr>
          <a:xfrm>
            <a:off x="658958" y="1426008"/>
            <a:ext cx="10909588" cy="42127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-12700">
              <a:lnSpc>
                <a:spcPct val="110000"/>
              </a:lnSpc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idea:</a:t>
            </a:r>
            <a:r>
              <a:rPr lang="en-US" dirty="0">
                <a:solidFill>
                  <a:srgbClr val="C00000"/>
                </a:solidFill>
                <a:cs typeface="Arial" charset="0"/>
              </a:rPr>
              <a:t> </a:t>
            </a:r>
            <a:r>
              <a:rPr lang="en-US" dirty="0"/>
              <a:t>sender </a:t>
            </a:r>
            <a:r>
              <a:rPr lang="en-US" altLang="ja-JP" dirty="0"/>
              <a:t>“</a:t>
            </a:r>
            <a:r>
              <a:rPr lang="en-US" dirty="0"/>
              <a:t>reserves</a:t>
            </a:r>
            <a:r>
              <a:rPr lang="en-US" altLang="ja-JP" dirty="0"/>
              <a:t>”</a:t>
            </a:r>
            <a:r>
              <a:rPr lang="en-US" dirty="0"/>
              <a:t> channel use for data frames using small reservation packets</a:t>
            </a:r>
          </a:p>
          <a:p>
            <a:pPr marL="409575" indent="-279400">
              <a:lnSpc>
                <a:spcPct val="110000"/>
              </a:lnSpc>
              <a:defRPr/>
            </a:pPr>
            <a:r>
              <a:rPr lang="en-US" dirty="0"/>
              <a:t>sender first transmits </a:t>
            </a:r>
            <a:r>
              <a:rPr lang="en-US" i="1" dirty="0"/>
              <a:t>small</a:t>
            </a:r>
            <a:r>
              <a:rPr lang="en-US" dirty="0"/>
              <a:t> </a:t>
            </a:r>
            <a:r>
              <a:rPr lang="en-US" sz="2400" dirty="0"/>
              <a:t>request-to-send</a:t>
            </a:r>
            <a:r>
              <a:rPr lang="en-US" dirty="0"/>
              <a:t> (RTS) packet to BS using CSMA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RTSs may still collide with each other (but they’re short)</a:t>
            </a:r>
          </a:p>
          <a:p>
            <a:pPr marL="409575" indent="-279400">
              <a:defRPr/>
            </a:pPr>
            <a:r>
              <a:rPr lang="en-US" dirty="0"/>
              <a:t>BS broadcasts</a:t>
            </a:r>
            <a:r>
              <a:rPr lang="en-US" sz="2400" dirty="0"/>
              <a:t> </a:t>
            </a:r>
            <a:r>
              <a:rPr lang="en-US" dirty="0"/>
              <a:t>clear-to-send</a:t>
            </a:r>
            <a:r>
              <a:rPr lang="en-US" sz="2400" dirty="0"/>
              <a:t> </a:t>
            </a:r>
            <a:r>
              <a:rPr lang="en-US" dirty="0"/>
              <a:t>CTS in response to RTS</a:t>
            </a:r>
          </a:p>
          <a:p>
            <a:pPr marL="409575" indent="-279400">
              <a:defRPr/>
            </a:pPr>
            <a:r>
              <a:rPr lang="en-US" dirty="0"/>
              <a:t>CTS heard by all nodes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sender transmits data frame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other stations defer transmissions </a:t>
            </a:r>
          </a:p>
          <a:p>
            <a:pPr lvl="1">
              <a:buFont typeface="Wingdings" charset="0"/>
              <a:buNone/>
              <a:defRPr/>
            </a:pPr>
            <a:endParaRPr lang="en-US" sz="20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34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Collision Avoidance: RTS-CTS exchange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49" name="Text Box 15">
            <a:extLst>
              <a:ext uri="{FF2B5EF4-FFF2-40B4-BE49-F238E27FC236}">
                <a16:creationId xmlns:a16="http://schemas.microsoft.com/office/drawing/2014/main" id="{B57108CC-F94A-0647-A61D-117249C9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3014" y="1476955"/>
            <a:ext cx="49212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AP</a:t>
            </a:r>
          </a:p>
        </p:txBody>
      </p:sp>
      <p:sp>
        <p:nvSpPr>
          <p:cNvPr id="50" name="Text Box 41">
            <a:extLst>
              <a:ext uri="{FF2B5EF4-FFF2-40B4-BE49-F238E27FC236}">
                <a16:creationId xmlns:a16="http://schemas.microsoft.com/office/drawing/2014/main" id="{1300CE18-0CEB-194F-B49C-E69348D45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026" y="1326143"/>
            <a:ext cx="35083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51" name="Text Box 42">
            <a:extLst>
              <a:ext uri="{FF2B5EF4-FFF2-40B4-BE49-F238E27FC236}">
                <a16:creationId xmlns:a16="http://schemas.microsoft.com/office/drawing/2014/main" id="{C15B4151-D54F-2E43-A559-187F3D2B8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6551" y="1324555"/>
            <a:ext cx="338138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54" name="Line 44">
            <a:extLst>
              <a:ext uri="{FF2B5EF4-FFF2-40B4-BE49-F238E27FC236}">
                <a16:creationId xmlns:a16="http://schemas.microsoft.com/office/drawing/2014/main" id="{B0A88798-8C51-824C-BB8B-592E5F75F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40289" y="1811918"/>
            <a:ext cx="7835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5" name="Group 70">
            <a:extLst>
              <a:ext uri="{FF2B5EF4-FFF2-40B4-BE49-F238E27FC236}">
                <a16:creationId xmlns:a16="http://schemas.microsoft.com/office/drawing/2014/main" id="{B5C9B155-B7CB-1B4C-A43D-E669314D7D9A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1978605"/>
            <a:ext cx="6553199" cy="817563"/>
            <a:chOff x="1128" y="1194"/>
            <a:chExt cx="4128" cy="515"/>
          </a:xfrm>
        </p:grpSpPr>
        <p:grpSp>
          <p:nvGrpSpPr>
            <p:cNvPr id="56" name="Group 9">
              <a:extLst>
                <a:ext uri="{FF2B5EF4-FFF2-40B4-BE49-F238E27FC236}">
                  <a16:creationId xmlns:a16="http://schemas.microsoft.com/office/drawing/2014/main" id="{72C745EB-2518-4F4A-A88F-39EDB9D92E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8" y="1194"/>
              <a:ext cx="4128" cy="515"/>
              <a:chOff x="587" y="1184"/>
              <a:chExt cx="4128" cy="515"/>
            </a:xfrm>
          </p:grpSpPr>
          <p:sp>
            <p:nvSpPr>
              <p:cNvPr id="59" name="Freeform 7">
                <a:extLst>
                  <a:ext uri="{FF2B5EF4-FFF2-40B4-BE49-F238E27FC236}">
                    <a16:creationId xmlns:a16="http://schemas.microsoft.com/office/drawing/2014/main" id="{E1649A62-E270-D04F-9E7D-3B8C12D2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1238"/>
                <a:ext cx="4121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" name="Freeform 8">
                <a:extLst>
                  <a:ext uri="{FF2B5EF4-FFF2-40B4-BE49-F238E27FC236}">
                    <a16:creationId xmlns:a16="http://schemas.microsoft.com/office/drawing/2014/main" id="{1A155B4B-DC60-DB4E-A3D9-598BEE4423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87" y="1184"/>
                <a:ext cx="4128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99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7" name="Text Box 51">
              <a:extLst>
                <a:ext uri="{FF2B5EF4-FFF2-40B4-BE49-F238E27FC236}">
                  <a16:creationId xmlns:a16="http://schemas.microsoft.com/office/drawing/2014/main" id="{18042E5E-B8DC-1E40-8C20-81D21EB6E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44" y="1279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5887FEFC-6004-8742-A9EA-B9D54A2D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245820">
              <a:off x="4490" y="1196"/>
              <a:ext cx="6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RTS(B)</a:t>
              </a:r>
            </a:p>
          </p:txBody>
        </p:sp>
      </p:grpSp>
      <p:grpSp>
        <p:nvGrpSpPr>
          <p:cNvPr id="61" name="Group 68">
            <a:extLst>
              <a:ext uri="{FF2B5EF4-FFF2-40B4-BE49-F238E27FC236}">
                <a16:creationId xmlns:a16="http://schemas.microsoft.com/office/drawing/2014/main" id="{98848F57-B443-D64E-A40E-7A9F1DA9DBED}"/>
              </a:ext>
            </a:extLst>
          </p:cNvPr>
          <p:cNvGrpSpPr>
            <a:grpSpLocks/>
          </p:cNvGrpSpPr>
          <p:nvPr/>
        </p:nvGrpSpPr>
        <p:grpSpPr bwMode="auto">
          <a:xfrm>
            <a:off x="2395976" y="2777118"/>
            <a:ext cx="6486526" cy="1174750"/>
            <a:chOff x="1134" y="1697"/>
            <a:chExt cx="4086" cy="740"/>
          </a:xfrm>
        </p:grpSpPr>
        <p:sp>
          <p:nvSpPr>
            <p:cNvPr id="62" name="Freeform 48">
              <a:extLst>
                <a:ext uri="{FF2B5EF4-FFF2-40B4-BE49-F238E27FC236}">
                  <a16:creationId xmlns:a16="http://schemas.microsoft.com/office/drawing/2014/main" id="{F802FF6E-2848-2A4C-BB8D-931A8FD81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97"/>
              <a:ext cx="3642" cy="461"/>
            </a:xfrm>
            <a:custGeom>
              <a:avLst/>
              <a:gdLst>
                <a:gd name="T0" fmla="*/ 1 w 2996"/>
                <a:gd name="T1" fmla="*/ 0 h 461"/>
                <a:gd name="T2" fmla="*/ 9668 w 2996"/>
                <a:gd name="T3" fmla="*/ 298 h 461"/>
                <a:gd name="T4" fmla="*/ 9668 w 2996"/>
                <a:gd name="T5" fmla="*/ 461 h 461"/>
                <a:gd name="T6" fmla="*/ 0 w 2996"/>
                <a:gd name="T7" fmla="*/ 160 h 461"/>
                <a:gd name="T8" fmla="*/ 1 w 2996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6" h="461">
                  <a:moveTo>
                    <a:pt x="1" y="0"/>
                  </a:moveTo>
                  <a:lnTo>
                    <a:pt x="2996" y="298"/>
                  </a:lnTo>
                  <a:lnTo>
                    <a:pt x="2996" y="461"/>
                  </a:lnTo>
                  <a:lnTo>
                    <a:pt x="0" y="160"/>
                  </a:lnTo>
                  <a:lnTo>
                    <a:pt x="1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99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Text Box 54">
              <a:extLst>
                <a:ext uri="{FF2B5EF4-FFF2-40B4-BE49-F238E27FC236}">
                  <a16:creationId xmlns:a16="http://schemas.microsoft.com/office/drawing/2014/main" id="{209499D7-0BB1-E244-8335-0B09C2146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51" y="1738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29BE5B68-7534-AE42-894F-FC6E6CB25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082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3B1968BC-1529-3D4A-962E-D401C6E5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82"/>
              <a:ext cx="1831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0">
                  <a:srgbClr val="E4DBF3"/>
                </a:gs>
                <a:gs pos="10000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C0C2C1BA-91FF-224E-A246-0B05B174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584" y="215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  <p:sp>
          <p:nvSpPr>
            <p:cNvPr id="67" name="Text Box 59">
              <a:extLst>
                <a:ext uri="{FF2B5EF4-FFF2-40B4-BE49-F238E27FC236}">
                  <a16:creationId xmlns:a16="http://schemas.microsoft.com/office/drawing/2014/main" id="{EB9E4AF6-51F3-ED4F-B073-A7D914972F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16" y="214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</p:grpSp>
      <p:grpSp>
        <p:nvGrpSpPr>
          <p:cNvPr id="68" name="Group 69">
            <a:extLst>
              <a:ext uri="{FF2B5EF4-FFF2-40B4-BE49-F238E27FC236}">
                <a16:creationId xmlns:a16="http://schemas.microsoft.com/office/drawing/2014/main" id="{C9129164-32D4-5B48-854B-478611C1D69B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4039180"/>
            <a:ext cx="6553201" cy="2174875"/>
            <a:chOff x="1128" y="2492"/>
            <a:chExt cx="4128" cy="1370"/>
          </a:xfrm>
        </p:grpSpPr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61752D4D-8298-AD4B-B9D2-D2DED1E2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492"/>
              <a:ext cx="4128" cy="1134"/>
            </a:xfrm>
            <a:custGeom>
              <a:avLst/>
              <a:gdLst>
                <a:gd name="T0" fmla="*/ 0 w 3652"/>
                <a:gd name="T1" fmla="*/ 0 h 1134"/>
                <a:gd name="T2" fmla="*/ 3652 w 3652"/>
                <a:gd name="T3" fmla="*/ 318 h 1134"/>
                <a:gd name="T4" fmla="*/ 3652 w 3652"/>
                <a:gd name="T5" fmla="*/ 1134 h 1134"/>
                <a:gd name="T6" fmla="*/ 1 w 3652"/>
                <a:gd name="T7" fmla="*/ 787 h 1134"/>
                <a:gd name="T8" fmla="*/ 0 w 3652"/>
                <a:gd name="T9" fmla="*/ 0 h 1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2" h="1134">
                  <a:moveTo>
                    <a:pt x="0" y="0"/>
                  </a:moveTo>
                  <a:lnTo>
                    <a:pt x="3652" y="318"/>
                  </a:lnTo>
                  <a:lnTo>
                    <a:pt x="3652" y="1134"/>
                  </a:lnTo>
                  <a:lnTo>
                    <a:pt x="1" y="78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100000">
                  <a:srgbClr val="9BE6CC"/>
                </a:gs>
                <a:gs pos="0">
                  <a:srgbClr val="37CC99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61">
              <a:extLst>
                <a:ext uri="{FF2B5EF4-FFF2-40B4-BE49-F238E27FC236}">
                  <a16:creationId xmlns:a16="http://schemas.microsoft.com/office/drawing/2014/main" id="{1C858E66-F881-2349-9632-3938A5573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4" y="2814"/>
              <a:ext cx="113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DATA (A)</a:t>
              </a:r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835BC1D8-E6BA-1941-80A9-2C5FA5DB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07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Freeform 63">
              <a:extLst>
                <a:ext uri="{FF2B5EF4-FFF2-40B4-BE49-F238E27FC236}">
                  <a16:creationId xmlns:a16="http://schemas.microsoft.com/office/drawing/2014/main" id="{930C8B83-C511-364F-B285-9B194E178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508"/>
              <a:ext cx="1843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1080000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64">
              <a:extLst>
                <a:ext uri="{FF2B5EF4-FFF2-40B4-BE49-F238E27FC236}">
                  <a16:creationId xmlns:a16="http://schemas.microsoft.com/office/drawing/2014/main" id="{80925179-49BC-2349-8992-75BB30FCD5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600" y="358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  <p:sp>
          <p:nvSpPr>
            <p:cNvPr id="74" name="Text Box 65">
              <a:extLst>
                <a:ext uri="{FF2B5EF4-FFF2-40B4-BE49-F238E27FC236}">
                  <a16:creationId xmlns:a16="http://schemas.microsoft.com/office/drawing/2014/main" id="{E7403CA7-E600-0C4C-A60D-9BA8AB297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32" y="357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</p:grpSp>
      <p:grpSp>
        <p:nvGrpSpPr>
          <p:cNvPr id="75" name="Group 66">
            <a:extLst>
              <a:ext uri="{FF2B5EF4-FFF2-40B4-BE49-F238E27FC236}">
                <a16:creationId xmlns:a16="http://schemas.microsoft.com/office/drawing/2014/main" id="{F05D0514-260E-1E43-8388-78F33D7F0C1D}"/>
              </a:ext>
            </a:extLst>
          </p:cNvPr>
          <p:cNvGrpSpPr>
            <a:grpSpLocks/>
          </p:cNvGrpSpPr>
          <p:nvPr/>
        </p:nvGrpSpPr>
        <p:grpSpPr bwMode="auto">
          <a:xfrm>
            <a:off x="5013764" y="2129418"/>
            <a:ext cx="3109912" cy="715962"/>
            <a:chOff x="2596" y="1330"/>
            <a:chExt cx="1959" cy="451"/>
          </a:xfrm>
        </p:grpSpPr>
        <p:sp>
          <p:nvSpPr>
            <p:cNvPr id="76" name="AutoShape 10">
              <a:extLst>
                <a:ext uri="{FF2B5EF4-FFF2-40B4-BE49-F238E27FC236}">
                  <a16:creationId xmlns:a16="http://schemas.microsoft.com/office/drawing/2014/main" id="{832EF9D7-69BC-5545-AB6F-734341503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330"/>
              <a:ext cx="683" cy="293"/>
            </a:xfrm>
            <a:prstGeom prst="irregularSeal1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77" name="Text Box 11">
              <a:extLst>
                <a:ext uri="{FF2B5EF4-FFF2-40B4-BE49-F238E27FC236}">
                  <a16:creationId xmlns:a16="http://schemas.microsoft.com/office/drawing/2014/main" id="{575A100D-49B2-0D44-9324-89E1FB018D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" y="1550"/>
              <a:ext cx="177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reservation collision</a:t>
              </a: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3BF24F12-CE7B-D443-8C15-F591194A251A}"/>
              </a:ext>
            </a:extLst>
          </p:cNvPr>
          <p:cNvGrpSpPr>
            <a:grpSpLocks/>
          </p:cNvGrpSpPr>
          <p:nvPr/>
        </p:nvGrpSpPr>
        <p:grpSpPr bwMode="auto">
          <a:xfrm>
            <a:off x="8939651" y="3755018"/>
            <a:ext cx="711200" cy="2548800"/>
            <a:chOff x="8205350" y="3671888"/>
            <a:chExt cx="711200" cy="2548800"/>
          </a:xfrm>
        </p:grpSpPr>
        <p:sp>
          <p:nvSpPr>
            <p:cNvPr id="79" name="Line 71">
              <a:extLst>
                <a:ext uri="{FF2B5EF4-FFF2-40B4-BE49-F238E27FC236}">
                  <a16:creationId xmlns:a16="http://schemas.microsoft.com/office/drawing/2014/main" id="{8861D341-8C8D-1748-B284-6F9756322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8038" y="3671888"/>
              <a:ext cx="0" cy="254880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0" name="Text Box 72">
              <a:extLst>
                <a:ext uri="{FF2B5EF4-FFF2-40B4-BE49-F238E27FC236}">
                  <a16:creationId xmlns:a16="http://schemas.microsoft.com/office/drawing/2014/main" id="{36ECAC2C-38BD-2145-8811-D01C7C88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5350" y="4689475"/>
              <a:ext cx="711200" cy="3698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defer</a:t>
              </a:r>
            </a:p>
          </p:txBody>
        </p:sp>
      </p:grpSp>
      <p:grpSp>
        <p:nvGrpSpPr>
          <p:cNvPr id="81" name="Group 361">
            <a:extLst>
              <a:ext uri="{FF2B5EF4-FFF2-40B4-BE49-F238E27FC236}">
                <a16:creationId xmlns:a16="http://schemas.microsoft.com/office/drawing/2014/main" id="{DC6E86CC-64EA-0E4F-A3DA-0C7FF44F1C9F}"/>
              </a:ext>
            </a:extLst>
          </p:cNvPr>
          <p:cNvGrpSpPr>
            <a:grpSpLocks/>
          </p:cNvGrpSpPr>
          <p:nvPr/>
        </p:nvGrpSpPr>
        <p:grpSpPr bwMode="auto">
          <a:xfrm>
            <a:off x="4923276" y="1200730"/>
            <a:ext cx="650875" cy="561975"/>
            <a:chOff x="2967" y="478"/>
            <a:chExt cx="788" cy="625"/>
          </a:xfrm>
        </p:grpSpPr>
        <p:pic>
          <p:nvPicPr>
            <p:cNvPr id="82" name="Picture 358" descr="access_point_stylized_small">
              <a:extLst>
                <a:ext uri="{FF2B5EF4-FFF2-40B4-BE49-F238E27FC236}">
                  <a16:creationId xmlns:a16="http://schemas.microsoft.com/office/drawing/2014/main" id="{ACF5FCAA-0076-D945-A436-4B3616F2A6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60" descr="antenna_radiation_stylized">
              <a:extLst>
                <a:ext uri="{FF2B5EF4-FFF2-40B4-BE49-F238E27FC236}">
                  <a16:creationId xmlns:a16="http://schemas.microsoft.com/office/drawing/2014/main" id="{F33EA2B5-9337-7F4E-AA4E-DD2845CBD7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356">
            <a:extLst>
              <a:ext uri="{FF2B5EF4-FFF2-40B4-BE49-F238E27FC236}">
                <a16:creationId xmlns:a16="http://schemas.microsoft.com/office/drawing/2014/main" id="{11578272-6776-B94A-AAF0-9F563045AD45}"/>
              </a:ext>
            </a:extLst>
          </p:cNvPr>
          <p:cNvGrpSpPr>
            <a:grpSpLocks/>
          </p:cNvGrpSpPr>
          <p:nvPr/>
        </p:nvGrpSpPr>
        <p:grpSpPr bwMode="auto">
          <a:xfrm>
            <a:off x="2110226" y="1140405"/>
            <a:ext cx="609600" cy="598488"/>
            <a:chOff x="313" y="1497"/>
            <a:chExt cx="1152" cy="1014"/>
          </a:xfrm>
        </p:grpSpPr>
        <p:pic>
          <p:nvPicPr>
            <p:cNvPr id="85" name="Picture 354" descr="laptop_stylized_small">
              <a:extLst>
                <a:ext uri="{FF2B5EF4-FFF2-40B4-BE49-F238E27FC236}">
                  <a16:creationId xmlns:a16="http://schemas.microsoft.com/office/drawing/2014/main" id="{E256E2DD-3C54-0549-A903-4CAE5BCEDA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355" descr="antenna_stylized">
              <a:extLst>
                <a:ext uri="{FF2B5EF4-FFF2-40B4-BE49-F238E27FC236}">
                  <a16:creationId xmlns:a16="http://schemas.microsoft.com/office/drawing/2014/main" id="{93764C0E-BB21-0A41-9D23-7F9259FB50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356">
            <a:extLst>
              <a:ext uri="{FF2B5EF4-FFF2-40B4-BE49-F238E27FC236}">
                <a16:creationId xmlns:a16="http://schemas.microsoft.com/office/drawing/2014/main" id="{62EC1392-7192-674C-9F39-338C35E2F689}"/>
              </a:ext>
            </a:extLst>
          </p:cNvPr>
          <p:cNvGrpSpPr>
            <a:grpSpLocks/>
          </p:cNvGrpSpPr>
          <p:nvPr/>
        </p:nvGrpSpPr>
        <p:grpSpPr bwMode="auto">
          <a:xfrm>
            <a:off x="8561826" y="1170568"/>
            <a:ext cx="609600" cy="598487"/>
            <a:chOff x="313" y="1497"/>
            <a:chExt cx="1152" cy="1014"/>
          </a:xfrm>
        </p:grpSpPr>
        <p:pic>
          <p:nvPicPr>
            <p:cNvPr id="88" name="Picture 354" descr="laptop_stylized_small">
              <a:extLst>
                <a:ext uri="{FF2B5EF4-FFF2-40B4-BE49-F238E27FC236}">
                  <a16:creationId xmlns:a16="http://schemas.microsoft.com/office/drawing/2014/main" id="{B6D6F070-5327-4042-9FC7-74F8D22287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355" descr="antenna_stylized">
              <a:extLst>
                <a:ext uri="{FF2B5EF4-FFF2-40B4-BE49-F238E27FC236}">
                  <a16:creationId xmlns:a16="http://schemas.microsoft.com/office/drawing/2014/main" id="{EBDBBDB2-0438-8041-89B1-F3D300C6F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B692E6CB-15CD-2240-9932-047722556C45}"/>
              </a:ext>
            </a:extLst>
          </p:cNvPr>
          <p:cNvCxnSpPr/>
          <p:nvPr/>
        </p:nvCxnSpPr>
        <p:spPr>
          <a:xfrm>
            <a:off x="1745679" y="2008911"/>
            <a:ext cx="0" cy="3810000"/>
          </a:xfrm>
          <a:prstGeom prst="straightConnector1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Box 46">
            <a:extLst>
              <a:ext uri="{FF2B5EF4-FFF2-40B4-BE49-F238E27FC236}">
                <a16:creationId xmlns:a16="http://schemas.microsoft.com/office/drawing/2014/main" id="{F0293F4D-BED0-464C-94AF-66657377FE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1972" y="4165386"/>
            <a:ext cx="620712" cy="3698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684048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124" name="Text Box 12">
            <a:extLst>
              <a:ext uri="{FF2B5EF4-FFF2-40B4-BE49-F238E27FC236}">
                <a16:creationId xmlns:a16="http://schemas.microsoft.com/office/drawing/2014/main" id="{EB802AA9-5C9F-1F41-8DAA-4DADB50C3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0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5" name="Text Box 13">
            <a:extLst>
              <a:ext uri="{FF2B5EF4-FFF2-40B4-BE49-F238E27FC236}">
                <a16:creationId xmlns:a16="http://schemas.microsoft.com/office/drawing/2014/main" id="{976031FD-0DE5-5B4A-80BD-BD79CEF9A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2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6" name="Text Box 14">
            <a:extLst>
              <a:ext uri="{FF2B5EF4-FFF2-40B4-BE49-F238E27FC236}">
                <a16:creationId xmlns:a16="http://schemas.microsoft.com/office/drawing/2014/main" id="{FC24CF30-0DB1-DC4B-A5A5-09191098D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7" name="Text Box 15">
            <a:extLst>
              <a:ext uri="{FF2B5EF4-FFF2-40B4-BE49-F238E27FC236}">
                <a16:creationId xmlns:a16="http://schemas.microsoft.com/office/drawing/2014/main" id="{061DB4A9-0D08-7F4F-A90E-91ADB310D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8" name="Text Box 16">
            <a:extLst>
              <a:ext uri="{FF2B5EF4-FFF2-40B4-BE49-F238E27FC236}">
                <a16:creationId xmlns:a16="http://schemas.microsoft.com/office/drawing/2014/main" id="{2D692E38-D5F5-884C-8D26-3DC54A227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75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9" name="Text Box 17">
            <a:extLst>
              <a:ext uri="{FF2B5EF4-FFF2-40B4-BE49-F238E27FC236}">
                <a16:creationId xmlns:a16="http://schemas.microsoft.com/office/drawing/2014/main" id="{2E76FE38-B6C0-E94A-A8BE-2F6C0BAB0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7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30" name="Text Box 18">
            <a:extLst>
              <a:ext uri="{FF2B5EF4-FFF2-40B4-BE49-F238E27FC236}">
                <a16:creationId xmlns:a16="http://schemas.microsoft.com/office/drawing/2014/main" id="{32F7DF4E-4B6B-D24E-83B6-A37375234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1796" y="1243396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31" name="Text Box 19">
            <a:extLst>
              <a:ext uri="{FF2B5EF4-FFF2-40B4-BE49-F238E27FC236}">
                <a16:creationId xmlns:a16="http://schemas.microsoft.com/office/drawing/2014/main" id="{388E12FB-1C38-A247-889D-979C81640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9708" y="1240482"/>
            <a:ext cx="102784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0 - 2312</a:t>
            </a:r>
          </a:p>
        </p:txBody>
      </p:sp>
      <p:sp>
        <p:nvSpPr>
          <p:cNvPr id="132" name="Text Box 20">
            <a:extLst>
              <a:ext uri="{FF2B5EF4-FFF2-40B4-BE49-F238E27FC236}">
                <a16:creationId xmlns:a16="http://schemas.microsoft.com/office/drawing/2014/main" id="{18BB5749-AEFF-2549-A25A-F61CA6314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7496" y="1240118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4</a:t>
            </a:r>
          </a:p>
        </p:txBody>
      </p:sp>
      <p:sp>
        <p:nvSpPr>
          <p:cNvPr id="137" name="Text Box 55">
            <a:extLst>
              <a:ext uri="{FF2B5EF4-FFF2-40B4-BE49-F238E27FC236}">
                <a16:creationId xmlns:a16="http://schemas.microsoft.com/office/drawing/2014/main" id="{8AFA0209-7D36-5C40-9653-C3B23F499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850" y="3375310"/>
            <a:ext cx="3390721" cy="10895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1: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MAC address of wireless host or AP  to receive this frame</a:t>
            </a:r>
          </a:p>
        </p:txBody>
      </p:sp>
      <p:sp>
        <p:nvSpPr>
          <p:cNvPr id="140" name="Text Box 58">
            <a:extLst>
              <a:ext uri="{FF2B5EF4-FFF2-40B4-BE49-F238E27FC236}">
                <a16:creationId xmlns:a16="http://schemas.microsoft.com/office/drawing/2014/main" id="{1149C5E4-EC40-194B-B404-ED6C93E0F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5841" y="3388845"/>
            <a:ext cx="3235902" cy="7571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4: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used only in ad hoc mode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AF74D66-AC0A-4948-956A-137D269B89FE}"/>
              </a:ext>
            </a:extLst>
          </p:cNvPr>
          <p:cNvGrpSpPr/>
          <p:nvPr/>
        </p:nvGrpSpPr>
        <p:grpSpPr>
          <a:xfrm>
            <a:off x="1939636" y="1546513"/>
            <a:ext cx="8091055" cy="854364"/>
            <a:chOff x="1981199" y="2322368"/>
            <a:chExt cx="8091055" cy="854364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229BFC-8C9D-5341-AFF9-493C1C33ECA0}"/>
                </a:ext>
              </a:extLst>
            </p:cNvPr>
            <p:cNvSpPr/>
            <p:nvPr/>
          </p:nvSpPr>
          <p:spPr>
            <a:xfrm>
              <a:off x="1981199" y="2369127"/>
              <a:ext cx="8091055" cy="748146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767F13F-1490-C040-9619-96164A9D583F}"/>
                </a:ext>
              </a:extLst>
            </p:cNvPr>
            <p:cNvCxnSpPr/>
            <p:nvPr/>
          </p:nvCxnSpPr>
          <p:spPr>
            <a:xfrm>
              <a:off x="2826327" y="234141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AA45C04-3EEC-A54A-B447-129E48EA93A7}"/>
                </a:ext>
              </a:extLst>
            </p:cNvPr>
            <p:cNvCxnSpPr/>
            <p:nvPr/>
          </p:nvCxnSpPr>
          <p:spPr>
            <a:xfrm>
              <a:off x="36740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930F2417-8AA1-B34D-BAED-58697FAA172F}"/>
                </a:ext>
              </a:extLst>
            </p:cNvPr>
            <p:cNvCxnSpPr/>
            <p:nvPr/>
          </p:nvCxnSpPr>
          <p:spPr>
            <a:xfrm>
              <a:off x="4515427" y="23731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68036314-22EF-A546-8B34-64A33BD2787D}"/>
                </a:ext>
              </a:extLst>
            </p:cNvPr>
            <p:cNvCxnSpPr/>
            <p:nvPr/>
          </p:nvCxnSpPr>
          <p:spPr>
            <a:xfrm>
              <a:off x="5347277" y="23604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E34173DD-F5BD-B547-999E-4FA4E0302BE7}"/>
                </a:ext>
              </a:extLst>
            </p:cNvPr>
            <p:cNvCxnSpPr/>
            <p:nvPr/>
          </p:nvCxnSpPr>
          <p:spPr>
            <a:xfrm>
              <a:off x="6185477" y="23477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2CC004E3-DD67-494B-96F9-992882A2BB95}"/>
                </a:ext>
              </a:extLst>
            </p:cNvPr>
            <p:cNvCxnSpPr/>
            <p:nvPr/>
          </p:nvCxnSpPr>
          <p:spPr>
            <a:xfrm>
              <a:off x="7023677" y="23350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C4A59E-2798-E14B-8864-897D2A4077AB}"/>
                </a:ext>
              </a:extLst>
            </p:cNvPr>
            <p:cNvCxnSpPr/>
            <p:nvPr/>
          </p:nvCxnSpPr>
          <p:spPr>
            <a:xfrm>
              <a:off x="7861877" y="23223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55D32E6D-CD0F-B947-BECB-0BB4432C2069}"/>
                </a:ext>
              </a:extLst>
            </p:cNvPr>
            <p:cNvCxnSpPr/>
            <p:nvPr/>
          </p:nvCxnSpPr>
          <p:spPr>
            <a:xfrm>
              <a:off x="92366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" name="Rectangle 3">
            <a:extLst>
              <a:ext uri="{FF2B5EF4-FFF2-40B4-BE49-F238E27FC236}">
                <a16:creationId xmlns:a16="http://schemas.microsoft.com/office/drawing/2014/main" id="{19FB91BB-3917-6C4C-A950-F94A76A4F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3485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frame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control</a:t>
            </a:r>
          </a:p>
        </p:txBody>
      </p:sp>
      <p:sp>
        <p:nvSpPr>
          <p:cNvPr id="116" name="Rectangle 4">
            <a:extLst>
              <a:ext uri="{FF2B5EF4-FFF2-40B4-BE49-F238E27FC236}">
                <a16:creationId xmlns:a16="http://schemas.microsoft.com/office/drawing/2014/main" id="{F3F7D97F-8B3D-E248-8ED4-6A7E4027C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duration</a:t>
            </a:r>
          </a:p>
        </p:txBody>
      </p:sp>
      <p:sp>
        <p:nvSpPr>
          <p:cNvPr id="117" name="Rectangle 5">
            <a:extLst>
              <a:ext uri="{FF2B5EF4-FFF2-40B4-BE49-F238E27FC236}">
                <a16:creationId xmlns:a16="http://schemas.microsoft.com/office/drawing/2014/main" id="{91218FF9-7C58-A646-B5C2-DE83E6B62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94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1</a:t>
            </a:r>
          </a:p>
        </p:txBody>
      </p:sp>
      <p:sp>
        <p:nvSpPr>
          <p:cNvPr id="118" name="Rectangle 6">
            <a:extLst>
              <a:ext uri="{FF2B5EF4-FFF2-40B4-BE49-F238E27FC236}">
                <a16:creationId xmlns:a16="http://schemas.microsoft.com/office/drawing/2014/main" id="{D7D7633B-DBB6-0847-9C11-53C1398BA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76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2</a:t>
            </a:r>
          </a:p>
        </p:txBody>
      </p:sp>
      <p:sp>
        <p:nvSpPr>
          <p:cNvPr id="119" name="Rectangle 7">
            <a:extLst>
              <a:ext uri="{FF2B5EF4-FFF2-40B4-BE49-F238E27FC236}">
                <a16:creationId xmlns:a16="http://schemas.microsoft.com/office/drawing/2014/main" id="{E39443BA-2E24-114F-85CB-5CA6A7DF1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22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4</a:t>
            </a:r>
          </a:p>
        </p:txBody>
      </p:sp>
      <p:sp>
        <p:nvSpPr>
          <p:cNvPr id="120" name="Rectangle 8">
            <a:extLst>
              <a:ext uri="{FF2B5EF4-FFF2-40B4-BE49-F238E27FC236}">
                <a16:creationId xmlns:a16="http://schemas.microsoft.com/office/drawing/2014/main" id="{5B42CCAD-488D-4840-9DA3-9D221E25A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8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3</a:t>
            </a:r>
          </a:p>
        </p:txBody>
      </p:sp>
      <p:sp>
        <p:nvSpPr>
          <p:cNvPr id="121" name="Rectangle 9">
            <a:extLst>
              <a:ext uri="{FF2B5EF4-FFF2-40B4-BE49-F238E27FC236}">
                <a16:creationId xmlns:a16="http://schemas.microsoft.com/office/drawing/2014/main" id="{5ABA6D97-54D1-3B48-8E35-4BD2C716F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22" name="Rectangle 10">
            <a:extLst>
              <a:ext uri="{FF2B5EF4-FFF2-40B4-BE49-F238E27FC236}">
                <a16:creationId xmlns:a16="http://schemas.microsoft.com/office/drawing/2014/main" id="{B26FE9E4-8E06-0D45-A2FC-D385D56A7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430" y="1672504"/>
            <a:ext cx="1371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payload</a:t>
            </a:r>
          </a:p>
        </p:txBody>
      </p:sp>
      <p:sp>
        <p:nvSpPr>
          <p:cNvPr id="123" name="Rectangle 11">
            <a:extLst>
              <a:ext uri="{FF2B5EF4-FFF2-40B4-BE49-F238E27FC236}">
                <a16:creationId xmlns:a16="http://schemas.microsoft.com/office/drawing/2014/main" id="{99410C58-51A8-2F4C-AAF8-53D3A0A09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CRC</a:t>
            </a:r>
          </a:p>
        </p:txBody>
      </p:sp>
      <p:sp>
        <p:nvSpPr>
          <p:cNvPr id="133" name="Text Box 21">
            <a:extLst>
              <a:ext uri="{FF2B5EF4-FFF2-40B4-BE49-F238E27FC236}">
                <a16:creationId xmlns:a16="http://schemas.microsoft.com/office/drawing/2014/main" id="{42BF6590-B2B6-1548-BA6F-9A4B4FEF9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2992" y="1705119"/>
            <a:ext cx="857927" cy="541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seq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control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E041B5-9738-A742-BCFC-9F35F63D2AE4}"/>
              </a:ext>
            </a:extLst>
          </p:cNvPr>
          <p:cNvGrpSpPr/>
          <p:nvPr/>
        </p:nvGrpSpPr>
        <p:grpSpPr>
          <a:xfrm>
            <a:off x="1873822" y="2507673"/>
            <a:ext cx="3199209" cy="3495460"/>
            <a:chOff x="1873822" y="2507673"/>
            <a:chExt cx="3199209" cy="3495460"/>
          </a:xfrm>
        </p:grpSpPr>
        <p:sp>
          <p:nvSpPr>
            <p:cNvPr id="134" name="Text Box 52">
              <a:extLst>
                <a:ext uri="{FF2B5EF4-FFF2-40B4-BE49-F238E27FC236}">
                  <a16:creationId xmlns:a16="http://schemas.microsoft.com/office/drawing/2014/main" id="{F97A879F-B7E1-CE4E-8035-D753916E8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3822" y="4913604"/>
              <a:ext cx="3199209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2: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of wireless host or AP 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transmitting this frame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1320556-572C-904C-8890-04AFCC19201A}"/>
                </a:ext>
              </a:extLst>
            </p:cNvPr>
            <p:cNvCxnSpPr>
              <a:cxnSpLocks/>
            </p:cNvCxnSpPr>
            <p:nvPr/>
          </p:nvCxnSpPr>
          <p:spPr>
            <a:xfrm>
              <a:off x="4904509" y="2507673"/>
              <a:ext cx="0" cy="2493818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9AAB3E1-AF2C-8D47-847E-1949D73810EB}"/>
              </a:ext>
            </a:extLst>
          </p:cNvPr>
          <p:cNvGrpSpPr/>
          <p:nvPr/>
        </p:nvGrpSpPr>
        <p:grpSpPr>
          <a:xfrm>
            <a:off x="5552352" y="2500745"/>
            <a:ext cx="3854882" cy="3077369"/>
            <a:chOff x="5552352" y="2500745"/>
            <a:chExt cx="3854882" cy="3077369"/>
          </a:xfrm>
        </p:grpSpPr>
        <p:sp>
          <p:nvSpPr>
            <p:cNvPr id="139" name="Text Box 57">
              <a:extLst>
                <a:ext uri="{FF2B5EF4-FFF2-40B4-BE49-F238E27FC236}">
                  <a16:creationId xmlns:a16="http://schemas.microsoft.com/office/drawing/2014/main" id="{1DD1FB07-4CE6-6A40-AF67-3866E5A19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352" y="4488585"/>
              <a:ext cx="3854882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3: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 of router interface to which AP is attached</a:t>
              </a:r>
            </a:p>
          </p:txBody>
        </p: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FEAC2366-7D3C-584C-B185-DBF8143021CB}"/>
                </a:ext>
              </a:extLst>
            </p:cNvPr>
            <p:cNvCxnSpPr/>
            <p:nvPr/>
          </p:nvCxnSpPr>
          <p:spPr>
            <a:xfrm>
              <a:off x="5708072" y="2500745"/>
              <a:ext cx="0" cy="1981200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C990687-2977-D243-A059-3ABE1E9EFB59}"/>
              </a:ext>
            </a:extLst>
          </p:cNvPr>
          <p:cNvCxnSpPr/>
          <p:nvPr/>
        </p:nvCxnSpPr>
        <p:spPr>
          <a:xfrm>
            <a:off x="7426036" y="2521527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CEE2B4BE-9FE0-934B-A00D-AA5706A4320B}"/>
              </a:ext>
            </a:extLst>
          </p:cNvPr>
          <p:cNvCxnSpPr/>
          <p:nvPr/>
        </p:nvCxnSpPr>
        <p:spPr>
          <a:xfrm>
            <a:off x="3990109" y="2514600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98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153" name="Oval 3">
            <a:extLst>
              <a:ext uri="{FF2B5EF4-FFF2-40B4-BE49-F238E27FC236}">
                <a16:creationId xmlns:a16="http://schemas.microsoft.com/office/drawing/2014/main" id="{B7A96E68-A308-AB4B-BFE7-480796548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606" y="1243734"/>
            <a:ext cx="2454275" cy="237490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cs typeface="Arial" charset="0"/>
            </a:endParaRPr>
          </a:p>
        </p:txBody>
      </p:sp>
      <p:sp>
        <p:nvSpPr>
          <p:cNvPr id="154" name="Line 23">
            <a:extLst>
              <a:ext uri="{FF2B5EF4-FFF2-40B4-BE49-F238E27FC236}">
                <a16:creationId xmlns:a16="http://schemas.microsoft.com/office/drawing/2014/main" id="{CF0F70EE-5942-ED42-A710-11B04F52B6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3218" y="2756622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55" name="Line 25">
            <a:extLst>
              <a:ext uri="{FF2B5EF4-FFF2-40B4-BE49-F238E27FC236}">
                <a16:creationId xmlns:a16="http://schemas.microsoft.com/office/drawing/2014/main" id="{FB9261F9-19E3-3F45-A421-E07670FFAD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9618" y="2299422"/>
            <a:ext cx="914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156" name="Group 26">
            <a:extLst>
              <a:ext uri="{FF2B5EF4-FFF2-40B4-BE49-F238E27FC236}">
                <a16:creationId xmlns:a16="http://schemas.microsoft.com/office/drawing/2014/main" id="{98651068-8E3D-424E-841A-8FC5D31E7DCB}"/>
              </a:ext>
            </a:extLst>
          </p:cNvPr>
          <p:cNvGrpSpPr>
            <a:grpSpLocks/>
          </p:cNvGrpSpPr>
          <p:nvPr/>
        </p:nvGrpSpPr>
        <p:grpSpPr bwMode="auto">
          <a:xfrm>
            <a:off x="7751618" y="1461222"/>
            <a:ext cx="2362200" cy="1762125"/>
            <a:chOff x="3744" y="1392"/>
            <a:chExt cx="1488" cy="1110"/>
          </a:xfrm>
        </p:grpSpPr>
        <p:sp>
          <p:nvSpPr>
            <p:cNvPr id="157" name="Freeform 27">
              <a:extLst>
                <a:ext uri="{FF2B5EF4-FFF2-40B4-BE49-F238E27FC236}">
                  <a16:creationId xmlns:a16="http://schemas.microsoft.com/office/drawing/2014/main" id="{595F32E8-46BF-C049-B7C7-F4B1041C6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8" name="Text Box 28">
              <a:extLst>
                <a:ext uri="{FF2B5EF4-FFF2-40B4-BE49-F238E27FC236}">
                  <a16:creationId xmlns:a16="http://schemas.microsoft.com/office/drawing/2014/main" id="{4AB99EA9-F357-9548-B945-07E6DF27BE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1776"/>
              <a:ext cx="60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dirty="0"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175" name="Text Box 90">
            <a:extLst>
              <a:ext uri="{FF2B5EF4-FFF2-40B4-BE49-F238E27FC236}">
                <a16:creationId xmlns:a16="http://schemas.microsoft.com/office/drawing/2014/main" id="{A047F41D-21DF-1444-AE83-8E520251A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9018" y="2375622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176" name="Text Box 93">
            <a:extLst>
              <a:ext uri="{FF2B5EF4-FFF2-40B4-BE49-F238E27FC236}">
                <a16:creationId xmlns:a16="http://schemas.microsoft.com/office/drawing/2014/main" id="{6162A70C-059D-A34A-A4F8-748DEDB315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9343" y="2404197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R1</a:t>
            </a:r>
          </a:p>
        </p:txBody>
      </p:sp>
      <p:grpSp>
        <p:nvGrpSpPr>
          <p:cNvPr id="235" name="Group 361">
            <a:extLst>
              <a:ext uri="{FF2B5EF4-FFF2-40B4-BE49-F238E27FC236}">
                <a16:creationId xmlns:a16="http://schemas.microsoft.com/office/drawing/2014/main" id="{AB253F13-6F20-9B48-99C2-8CFAB9B9621B}"/>
              </a:ext>
            </a:extLst>
          </p:cNvPr>
          <p:cNvGrpSpPr>
            <a:grpSpLocks/>
          </p:cNvGrpSpPr>
          <p:nvPr/>
        </p:nvGrpSpPr>
        <p:grpSpPr bwMode="auto">
          <a:xfrm>
            <a:off x="5043343" y="2262909"/>
            <a:ext cx="762000" cy="663575"/>
            <a:chOff x="2967" y="478"/>
            <a:chExt cx="788" cy="625"/>
          </a:xfrm>
        </p:grpSpPr>
        <p:pic>
          <p:nvPicPr>
            <p:cNvPr id="236" name="Picture 358" descr="access_point_stylized_small">
              <a:extLst>
                <a:ext uri="{FF2B5EF4-FFF2-40B4-BE49-F238E27FC236}">
                  <a16:creationId xmlns:a16="http://schemas.microsoft.com/office/drawing/2014/main" id="{D8C6CEEA-B59C-7440-A2B8-1739DCE477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7" name="Picture 360" descr="antenna_radiation_stylized">
              <a:extLst>
                <a:ext uri="{FF2B5EF4-FFF2-40B4-BE49-F238E27FC236}">
                  <a16:creationId xmlns:a16="http://schemas.microsoft.com/office/drawing/2014/main" id="{BA954DF7-8433-CE47-9A43-1EE15247B5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8" name="Group 356">
            <a:extLst>
              <a:ext uri="{FF2B5EF4-FFF2-40B4-BE49-F238E27FC236}">
                <a16:creationId xmlns:a16="http://schemas.microsoft.com/office/drawing/2014/main" id="{F8DDEC3C-1463-5049-B71D-D1BE466265B6}"/>
              </a:ext>
            </a:extLst>
          </p:cNvPr>
          <p:cNvGrpSpPr>
            <a:grpSpLocks/>
          </p:cNvGrpSpPr>
          <p:nvPr/>
        </p:nvGrpSpPr>
        <p:grpSpPr bwMode="auto">
          <a:xfrm>
            <a:off x="3641581" y="1826347"/>
            <a:ext cx="609600" cy="598487"/>
            <a:chOff x="313" y="1497"/>
            <a:chExt cx="1152" cy="1014"/>
          </a:xfrm>
        </p:grpSpPr>
        <p:pic>
          <p:nvPicPr>
            <p:cNvPr id="239" name="Picture 354" descr="laptop_stylized_small">
              <a:extLst>
                <a:ext uri="{FF2B5EF4-FFF2-40B4-BE49-F238E27FC236}">
                  <a16:creationId xmlns:a16="http://schemas.microsoft.com/office/drawing/2014/main" id="{41223405-6AE5-D043-BD4D-754C2C6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" name="Picture 355" descr="antenna_stylized">
              <a:extLst>
                <a:ext uri="{FF2B5EF4-FFF2-40B4-BE49-F238E27FC236}">
                  <a16:creationId xmlns:a16="http://schemas.microsoft.com/office/drawing/2014/main" id="{599C7169-19C2-D445-B264-3F99F48592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1" name="Group 356">
            <a:extLst>
              <a:ext uri="{FF2B5EF4-FFF2-40B4-BE49-F238E27FC236}">
                <a16:creationId xmlns:a16="http://schemas.microsoft.com/office/drawing/2014/main" id="{F4AC70A4-8006-0644-AD0C-79A8B7F00630}"/>
              </a:ext>
            </a:extLst>
          </p:cNvPr>
          <p:cNvGrpSpPr>
            <a:grpSpLocks/>
          </p:cNvGrpSpPr>
          <p:nvPr/>
        </p:nvGrpSpPr>
        <p:grpSpPr bwMode="auto">
          <a:xfrm>
            <a:off x="4606781" y="1521547"/>
            <a:ext cx="609600" cy="598487"/>
            <a:chOff x="313" y="1497"/>
            <a:chExt cx="1152" cy="1014"/>
          </a:xfrm>
        </p:grpSpPr>
        <p:pic>
          <p:nvPicPr>
            <p:cNvPr id="242" name="Picture 354" descr="laptop_stylized_small">
              <a:extLst>
                <a:ext uri="{FF2B5EF4-FFF2-40B4-BE49-F238E27FC236}">
                  <a16:creationId xmlns:a16="http://schemas.microsoft.com/office/drawing/2014/main" id="{94842939-7F21-5D4A-AADF-2CEDD791AF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" name="Picture 355" descr="antenna_stylized">
              <a:extLst>
                <a:ext uri="{FF2B5EF4-FFF2-40B4-BE49-F238E27FC236}">
                  <a16:creationId xmlns:a16="http://schemas.microsoft.com/office/drawing/2014/main" id="{7E14D177-A278-4649-8D0E-872D36C8F8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778C56C5-3B29-FD46-96F7-E9E78AB6A338}"/>
              </a:ext>
            </a:extLst>
          </p:cNvPr>
          <p:cNvGrpSpPr/>
          <p:nvPr/>
        </p:nvGrpSpPr>
        <p:grpSpPr>
          <a:xfrm>
            <a:off x="6501251" y="2534801"/>
            <a:ext cx="744676" cy="388508"/>
            <a:chOff x="7493876" y="2774731"/>
            <a:chExt cx="1481958" cy="894622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BF137484-35D9-3F4B-BDAF-EF21E940A37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D8F34669-DAD9-C54C-9FD2-DB5AEF5F5B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F91C6595-D489-B54A-9BCA-B4076579BEB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B3407232-FD70-FE40-8726-32C3F367EE1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134FA0FD-F651-2543-9A5D-F7D024838DF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C3FE3217-2BFB-6242-A96B-672A1B494D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28DC3D07-988E-8F4B-8CD2-B49D927D66E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0B2884A-380E-2540-845B-4FE280BD341C}"/>
              </a:ext>
            </a:extLst>
          </p:cNvPr>
          <p:cNvGrpSpPr/>
          <p:nvPr/>
        </p:nvGrpSpPr>
        <p:grpSpPr>
          <a:xfrm>
            <a:off x="2100263" y="2823297"/>
            <a:ext cx="5330680" cy="3529506"/>
            <a:chOff x="368445" y="2795588"/>
            <a:chExt cx="5330680" cy="3529506"/>
          </a:xfrm>
        </p:grpSpPr>
        <p:sp>
          <p:nvSpPr>
            <p:cNvPr id="180" name="Freeform 95">
              <a:extLst>
                <a:ext uri="{FF2B5EF4-FFF2-40B4-BE49-F238E27FC236}">
                  <a16:creationId xmlns:a16="http://schemas.microsoft.com/office/drawing/2014/main" id="{2B24C659-126D-274C-92C8-EBCD8D0E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35" y="2795588"/>
              <a:ext cx="5201966" cy="2502842"/>
            </a:xfrm>
            <a:custGeom>
              <a:avLst/>
              <a:gdLst>
                <a:gd name="T0" fmla="*/ 1397 w 3374"/>
                <a:gd name="T1" fmla="*/ 0 h 1668"/>
                <a:gd name="T2" fmla="*/ 104 w 3374"/>
                <a:gd name="T3" fmla="*/ 1445 h 1668"/>
                <a:gd name="T4" fmla="*/ 1294 w 3374"/>
                <a:gd name="T5" fmla="*/ 1418 h 1668"/>
                <a:gd name="T6" fmla="*/ 3374 w 3374"/>
                <a:gd name="T7" fmla="*/ 1445 h 1668"/>
                <a:gd name="T8" fmla="*/ 1585 w 3374"/>
                <a:gd name="T9" fmla="*/ 75 h 1668"/>
                <a:gd name="T10" fmla="*/ 1397 w 3374"/>
                <a:gd name="T11" fmla="*/ 0 h 16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3852 w 9712"/>
                <a:gd name="connsiteY0" fmla="*/ 0 h 9452"/>
                <a:gd name="connsiteX1" fmla="*/ 20 w 9712"/>
                <a:gd name="connsiteY1" fmla="*/ 8663 h 9452"/>
                <a:gd name="connsiteX2" fmla="*/ 4918 w 9712"/>
                <a:gd name="connsiteY2" fmla="*/ 9234 h 9452"/>
                <a:gd name="connsiteX3" fmla="*/ 9712 w 9712"/>
                <a:gd name="connsiteY3" fmla="*/ 8663 h 9452"/>
                <a:gd name="connsiteX4" fmla="*/ 4410 w 9712"/>
                <a:gd name="connsiteY4" fmla="*/ 450 h 9452"/>
                <a:gd name="connsiteX5" fmla="*/ 3852 w 9712"/>
                <a:gd name="connsiteY5" fmla="*/ 0 h 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12" h="9452">
                  <a:moveTo>
                    <a:pt x="3852" y="0"/>
                  </a:moveTo>
                  <a:cubicBezTo>
                    <a:pt x="3432" y="3339"/>
                    <a:pt x="2673" y="6379"/>
                    <a:pt x="20" y="8663"/>
                  </a:cubicBezTo>
                  <a:cubicBezTo>
                    <a:pt x="-288" y="9838"/>
                    <a:pt x="3214" y="9342"/>
                    <a:pt x="4918" y="9234"/>
                  </a:cubicBezTo>
                  <a:cubicBezTo>
                    <a:pt x="6534" y="9234"/>
                    <a:pt x="9570" y="10000"/>
                    <a:pt x="9712" y="8663"/>
                  </a:cubicBezTo>
                  <a:cubicBezTo>
                    <a:pt x="5589" y="6007"/>
                    <a:pt x="5429" y="3489"/>
                    <a:pt x="4410" y="450"/>
                  </a:cubicBezTo>
                  <a:cubicBezTo>
                    <a:pt x="4131" y="150"/>
                    <a:pt x="4244" y="402"/>
                    <a:pt x="385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E1A1298-7DB2-5D45-8DE9-1494E6DFC21C}"/>
                </a:ext>
              </a:extLst>
            </p:cNvPr>
            <p:cNvGrpSpPr/>
            <p:nvPr/>
          </p:nvGrpSpPr>
          <p:grpSpPr>
            <a:xfrm>
              <a:off x="368445" y="5045075"/>
              <a:ext cx="5330680" cy="1280019"/>
              <a:chOff x="368445" y="5045075"/>
              <a:chExt cx="5330680" cy="1280019"/>
            </a:xfrm>
          </p:grpSpPr>
          <p:sp>
            <p:nvSpPr>
              <p:cNvPr id="179" name="Rectangle 98">
                <a:extLst>
                  <a:ext uri="{FF2B5EF4-FFF2-40B4-BE49-F238E27FC236}">
                    <a16:creationId xmlns:a16="http://schemas.microsoft.com/office/drawing/2014/main" id="{A56CA818-F42A-A34C-A29C-DE8D5184D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25" y="5118100"/>
                <a:ext cx="5207000" cy="427037"/>
              </a:xfrm>
              <a:prstGeom prst="rect">
                <a:avLst/>
              </a:prstGeom>
              <a:solidFill>
                <a:srgbClr val="37CC99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2000" dirty="0">
                  <a:cs typeface="Arial" charset="0"/>
                </a:endParaRPr>
              </a:p>
            </p:txBody>
          </p:sp>
          <p:sp>
            <p:nvSpPr>
              <p:cNvPr id="182" name="Text Box 97">
                <a:extLst>
                  <a:ext uri="{FF2B5EF4-FFF2-40B4-BE49-F238E27FC236}">
                    <a16:creationId xmlns:a16="http://schemas.microsoft.com/office/drawing/2014/main" id="{99E37682-4092-B349-959B-B7A07F968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5814" y="5135540"/>
                <a:ext cx="1567801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AP MAC addr</a:t>
                </a:r>
              </a:p>
            </p:txBody>
          </p:sp>
          <p:sp>
            <p:nvSpPr>
              <p:cNvPr id="183" name="Line 99">
                <a:extLst>
                  <a:ext uri="{FF2B5EF4-FFF2-40B4-BE49-F238E27FC236}">
                    <a16:creationId xmlns:a16="http://schemas.microsoft.com/office/drawing/2014/main" id="{A7E45ADB-234A-7147-9FBB-CDB696DCE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2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4" name="Line 100">
                <a:extLst>
                  <a:ext uri="{FF2B5EF4-FFF2-40B4-BE49-F238E27FC236}">
                    <a16:creationId xmlns:a16="http://schemas.microsoft.com/office/drawing/2014/main" id="{912BD2E0-B5DA-2B4C-8601-BA84D4345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5" name="Line 101">
                <a:extLst>
                  <a:ext uri="{FF2B5EF4-FFF2-40B4-BE49-F238E27FC236}">
                    <a16:creationId xmlns:a16="http://schemas.microsoft.com/office/drawing/2014/main" id="{6045170B-2B50-6044-B356-6291516AC3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0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202" name="Freeform 109">
                <a:extLst>
                  <a:ext uri="{FF2B5EF4-FFF2-40B4-BE49-F238E27FC236}">
                    <a16:creationId xmlns:a16="http://schemas.microsoft.com/office/drawing/2014/main" id="{5B12B7D0-E5F1-0C45-B08B-A4227BB6A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03" name="Freeform 110">
                <a:extLst>
                  <a:ext uri="{FF2B5EF4-FFF2-40B4-BE49-F238E27FC236}">
                    <a16:creationId xmlns:a16="http://schemas.microsoft.com/office/drawing/2014/main" id="{B204B39D-9790-8748-9630-B9ACA89A1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525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189" name="Line 115">
                <a:extLst>
                  <a:ext uri="{FF2B5EF4-FFF2-40B4-BE49-F238E27FC236}">
                    <a16:creationId xmlns:a16="http://schemas.microsoft.com/office/drawing/2014/main" id="{15E43E4C-A6B4-D247-8DC9-3A0F7A28C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27650" y="5127625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91" name="Text Box 120">
                <a:extLst>
                  <a:ext uri="{FF2B5EF4-FFF2-40B4-BE49-F238E27FC236}">
                    <a16:creationId xmlns:a16="http://schemas.microsoft.com/office/drawing/2014/main" id="{C1446D21-DDBA-2A4B-9DC2-2D6A2EE8FD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2363" y="555783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1</a:t>
                </a:r>
              </a:p>
            </p:txBody>
          </p:sp>
          <p:sp>
            <p:nvSpPr>
              <p:cNvPr id="192" name="Text Box 121">
                <a:extLst>
                  <a:ext uri="{FF2B5EF4-FFF2-40B4-BE49-F238E27FC236}">
                    <a16:creationId xmlns:a16="http://schemas.microsoft.com/office/drawing/2014/main" id="{1DF9D129-3B51-0242-AB99-D4CD1E3FB6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2732" y="5554391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2</a:t>
                </a:r>
              </a:p>
            </p:txBody>
          </p:sp>
          <p:sp>
            <p:nvSpPr>
              <p:cNvPr id="193" name="Text Box 122">
                <a:extLst>
                  <a:ext uri="{FF2B5EF4-FFF2-40B4-BE49-F238E27FC236}">
                    <a16:creationId xmlns:a16="http://schemas.microsoft.com/office/drawing/2014/main" id="{DFD8E956-8FF5-3B49-8EB6-7A4311C7CD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03991" y="555631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3</a:t>
                </a:r>
              </a:p>
            </p:txBody>
          </p:sp>
          <p:sp>
            <p:nvSpPr>
              <p:cNvPr id="194" name="Text Box 123">
                <a:extLst>
                  <a:ext uri="{FF2B5EF4-FFF2-40B4-BE49-F238E27FC236}">
                    <a16:creationId xmlns:a16="http://schemas.microsoft.com/office/drawing/2014/main" id="{4D2811B5-20D9-1B48-9276-6B9303C662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445" y="5924984"/>
                <a:ext cx="2190023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i="1" dirty="0">
                    <a:latin typeface="+mn-lt"/>
                    <a:cs typeface="Arial" charset="0"/>
                  </a:rPr>
                  <a:t>802.</a:t>
                </a:r>
                <a:r>
                  <a:rPr lang="en-US" sz="2000" i="1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11 WiFi  </a:t>
                </a:r>
                <a:r>
                  <a:rPr lang="en-US" sz="2000" i="1" dirty="0">
                    <a:latin typeface="+mn-lt"/>
                    <a:cs typeface="Arial" charset="0"/>
                  </a:rPr>
                  <a:t>frame</a:t>
                </a:r>
              </a:p>
            </p:txBody>
          </p:sp>
          <p:grpSp>
            <p:nvGrpSpPr>
              <p:cNvPr id="186" name="Group 106">
                <a:extLst>
                  <a:ext uri="{FF2B5EF4-FFF2-40B4-BE49-F238E27FC236}">
                    <a16:creationId xmlns:a16="http://schemas.microsoft.com/office/drawing/2014/main" id="{17B65AEF-31B7-C147-8148-5B39C6D1B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5150" y="5451475"/>
                <a:ext cx="155575" cy="180975"/>
                <a:chOff x="1308" y="3186"/>
                <a:chExt cx="98" cy="114"/>
              </a:xfrm>
            </p:grpSpPr>
            <p:sp>
              <p:nvSpPr>
                <p:cNvPr id="205" name="Freeform 103">
                  <a:extLst>
                    <a:ext uri="{FF2B5EF4-FFF2-40B4-BE49-F238E27FC236}">
                      <a16:creationId xmlns:a16="http://schemas.microsoft.com/office/drawing/2014/main" id="{85891912-5908-E645-943A-A39490100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6" name="Freeform 104">
                  <a:extLst>
                    <a:ext uri="{FF2B5EF4-FFF2-40B4-BE49-F238E27FC236}">
                      <a16:creationId xmlns:a16="http://schemas.microsoft.com/office/drawing/2014/main" id="{985D0E83-0F8B-A748-8659-3680E3889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88" name="Group 111">
                <a:extLst>
                  <a:ext uri="{FF2B5EF4-FFF2-40B4-BE49-F238E27FC236}">
                    <a16:creationId xmlns:a16="http://schemas.microsoft.com/office/drawing/2014/main" id="{E23E9D92-2A84-8A4C-81D3-CC52DF6E51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22900" y="5045075"/>
                <a:ext cx="155575" cy="180975"/>
                <a:chOff x="1308" y="3186"/>
                <a:chExt cx="98" cy="114"/>
              </a:xfrm>
            </p:grpSpPr>
            <p:sp>
              <p:nvSpPr>
                <p:cNvPr id="199" name="Freeform 113">
                  <a:extLst>
                    <a:ext uri="{FF2B5EF4-FFF2-40B4-BE49-F238E27FC236}">
                      <a16:creationId xmlns:a16="http://schemas.microsoft.com/office/drawing/2014/main" id="{482288A7-63C1-3842-A3D4-7AFC97C53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0" name="Freeform 114">
                  <a:extLst>
                    <a:ext uri="{FF2B5EF4-FFF2-40B4-BE49-F238E27FC236}">
                      <a16:creationId xmlns:a16="http://schemas.microsoft.com/office/drawing/2014/main" id="{2617F009-AE0F-7B4D-8569-49CFF3AE4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90" name="Group 116">
                <a:extLst>
                  <a:ext uri="{FF2B5EF4-FFF2-40B4-BE49-F238E27FC236}">
                    <a16:creationId xmlns:a16="http://schemas.microsoft.com/office/drawing/2014/main" id="{98525C45-9EC9-3645-AFDF-7B23C730A1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32425" y="5445125"/>
                <a:ext cx="155575" cy="180975"/>
                <a:chOff x="1308" y="3186"/>
                <a:chExt cx="98" cy="114"/>
              </a:xfrm>
            </p:grpSpPr>
            <p:sp>
              <p:nvSpPr>
                <p:cNvPr id="196" name="Freeform 118">
                  <a:extLst>
                    <a:ext uri="{FF2B5EF4-FFF2-40B4-BE49-F238E27FC236}">
                      <a16:creationId xmlns:a16="http://schemas.microsoft.com/office/drawing/2014/main" id="{1178950C-6B09-FC4A-8FA4-A3D624FA9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197" name="Freeform 119">
                  <a:extLst>
                    <a:ext uri="{FF2B5EF4-FFF2-40B4-BE49-F238E27FC236}">
                      <a16:creationId xmlns:a16="http://schemas.microsoft.com/office/drawing/2014/main" id="{39622EC3-01B1-9041-A890-8B3802C9A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sp>
            <p:nvSpPr>
              <p:cNvPr id="265" name="Text Box 97">
                <a:extLst>
                  <a:ext uri="{FF2B5EF4-FFF2-40B4-BE49-F238E27FC236}">
                    <a16:creationId xmlns:a16="http://schemas.microsoft.com/office/drawing/2014/main" id="{97547A4A-C168-4144-8E1C-3C58665A40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20967" y="5133945"/>
                <a:ext cx="1554977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R1 MAC addr</a:t>
                </a:r>
              </a:p>
            </p:txBody>
          </p:sp>
          <p:sp>
            <p:nvSpPr>
              <p:cNvPr id="266" name="Text Box 97">
                <a:extLst>
                  <a:ext uri="{FF2B5EF4-FFF2-40B4-BE49-F238E27FC236}">
                    <a16:creationId xmlns:a16="http://schemas.microsoft.com/office/drawing/2014/main" id="{9777CB94-1BA4-D64D-AF85-CA46520698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8185" y="5133945"/>
                <a:ext cx="1575816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H1 MAC addr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C22B9E-07A1-0342-B5B4-6E8382B56B25}"/>
              </a:ext>
            </a:extLst>
          </p:cNvPr>
          <p:cNvGrpSpPr/>
          <p:nvPr/>
        </p:nvGrpSpPr>
        <p:grpSpPr>
          <a:xfrm>
            <a:off x="4261427" y="2394529"/>
            <a:ext cx="780829" cy="709297"/>
            <a:chOff x="2529609" y="2366820"/>
            <a:chExt cx="780829" cy="709297"/>
          </a:xfrm>
        </p:grpSpPr>
        <p:grpSp>
          <p:nvGrpSpPr>
            <p:cNvPr id="244" name="Group 201">
              <a:extLst>
                <a:ext uri="{FF2B5EF4-FFF2-40B4-BE49-F238E27FC236}">
                  <a16:creationId xmlns:a16="http://schemas.microsoft.com/office/drawing/2014/main" id="{F4E36E31-7823-F04D-8F5F-0E7E175E3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20BA22F2-F413-E249-ABFC-E76A5831E9C1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39A92026-28D3-FE4B-B67A-72B3F50015DF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7" name="Rectangle 246">
                <a:extLst>
                  <a:ext uri="{FF2B5EF4-FFF2-40B4-BE49-F238E27FC236}">
                    <a16:creationId xmlns:a16="http://schemas.microsoft.com/office/drawing/2014/main" id="{088118C1-D479-6A46-AA1D-D9592C2919CC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1" name="Right Arrow 260">
              <a:extLst>
                <a:ext uri="{FF2B5EF4-FFF2-40B4-BE49-F238E27FC236}">
                  <a16:creationId xmlns:a16="http://schemas.microsoft.com/office/drawing/2014/main" id="{D4CFF042-2F20-3542-AEBF-68F7A356B7FB}"/>
                </a:ext>
              </a:extLst>
            </p:cNvPr>
            <p:cNvSpPr/>
            <p:nvPr/>
          </p:nvSpPr>
          <p:spPr>
            <a:xfrm rot="1799862">
              <a:off x="2529609" y="236682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  <p:sp>
        <p:nvSpPr>
          <p:cNvPr id="274" name="Freeform 95">
            <a:extLst>
              <a:ext uri="{FF2B5EF4-FFF2-40B4-BE49-F238E27FC236}">
                <a16:creationId xmlns:a16="http://schemas.microsoft.com/office/drawing/2014/main" id="{8D3DFAB1-B173-2B41-8696-E7AE73A78390}"/>
              </a:ext>
            </a:extLst>
          </p:cNvPr>
          <p:cNvSpPr>
            <a:spLocks/>
          </p:cNvSpPr>
          <p:nvPr/>
        </p:nvSpPr>
        <p:spPr bwMode="auto">
          <a:xfrm>
            <a:off x="6068173" y="3172859"/>
            <a:ext cx="4544256" cy="1101192"/>
          </a:xfrm>
          <a:custGeom>
            <a:avLst/>
            <a:gdLst>
              <a:gd name="T0" fmla="*/ 1397 w 3374"/>
              <a:gd name="T1" fmla="*/ 0 h 1668"/>
              <a:gd name="T2" fmla="*/ 104 w 3374"/>
              <a:gd name="T3" fmla="*/ 1445 h 1668"/>
              <a:gd name="T4" fmla="*/ 1294 w 3374"/>
              <a:gd name="T5" fmla="*/ 1418 h 1668"/>
              <a:gd name="T6" fmla="*/ 3374 w 3374"/>
              <a:gd name="T7" fmla="*/ 1445 h 1668"/>
              <a:gd name="T8" fmla="*/ 1585 w 3374"/>
              <a:gd name="T9" fmla="*/ 75 h 1668"/>
              <a:gd name="T10" fmla="*/ 1397 w 3374"/>
              <a:gd name="T11" fmla="*/ 0 h 16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connsiteX0" fmla="*/ 3852 w 9712"/>
              <a:gd name="connsiteY0" fmla="*/ 0 h 9452"/>
              <a:gd name="connsiteX1" fmla="*/ 20 w 9712"/>
              <a:gd name="connsiteY1" fmla="*/ 8663 h 9452"/>
              <a:gd name="connsiteX2" fmla="*/ 4918 w 9712"/>
              <a:gd name="connsiteY2" fmla="*/ 9234 h 9452"/>
              <a:gd name="connsiteX3" fmla="*/ 9712 w 9712"/>
              <a:gd name="connsiteY3" fmla="*/ 8663 h 9452"/>
              <a:gd name="connsiteX4" fmla="*/ 4410 w 9712"/>
              <a:gd name="connsiteY4" fmla="*/ 450 h 9452"/>
              <a:gd name="connsiteX5" fmla="*/ 3852 w 9712"/>
              <a:gd name="connsiteY5" fmla="*/ 0 h 9452"/>
              <a:gd name="connsiteX0" fmla="*/ 3945 w 9979"/>
              <a:gd name="connsiteY0" fmla="*/ 0 h 10000"/>
              <a:gd name="connsiteX1" fmla="*/ 0 w 9979"/>
              <a:gd name="connsiteY1" fmla="*/ 9165 h 10000"/>
              <a:gd name="connsiteX2" fmla="*/ 5043 w 9979"/>
              <a:gd name="connsiteY2" fmla="*/ 9769 h 10000"/>
              <a:gd name="connsiteX3" fmla="*/ 9979 w 9979"/>
              <a:gd name="connsiteY3" fmla="*/ 9165 h 10000"/>
              <a:gd name="connsiteX4" fmla="*/ 4520 w 9979"/>
              <a:gd name="connsiteY4" fmla="*/ 476 h 10000"/>
              <a:gd name="connsiteX5" fmla="*/ 3945 w 9979"/>
              <a:gd name="connsiteY5" fmla="*/ 0 h 10000"/>
              <a:gd name="connsiteX0" fmla="*/ 3953 w 10000"/>
              <a:gd name="connsiteY0" fmla="*/ 0 h 9782"/>
              <a:gd name="connsiteX1" fmla="*/ 0 w 10000"/>
              <a:gd name="connsiteY1" fmla="*/ 9165 h 9782"/>
              <a:gd name="connsiteX2" fmla="*/ 5054 w 10000"/>
              <a:gd name="connsiteY2" fmla="*/ 9769 h 9782"/>
              <a:gd name="connsiteX3" fmla="*/ 10000 w 10000"/>
              <a:gd name="connsiteY3" fmla="*/ 9165 h 9782"/>
              <a:gd name="connsiteX4" fmla="*/ 4530 w 10000"/>
              <a:gd name="connsiteY4" fmla="*/ 476 h 9782"/>
              <a:gd name="connsiteX5" fmla="*/ 3953 w 10000"/>
              <a:gd name="connsiteY5" fmla="*/ 0 h 9782"/>
              <a:gd name="connsiteX0" fmla="*/ 3953 w 10000"/>
              <a:gd name="connsiteY0" fmla="*/ 0 h 10509"/>
              <a:gd name="connsiteX1" fmla="*/ 0 w 10000"/>
              <a:gd name="connsiteY1" fmla="*/ 9369 h 10509"/>
              <a:gd name="connsiteX2" fmla="*/ 10000 w 10000"/>
              <a:gd name="connsiteY2" fmla="*/ 9369 h 10509"/>
              <a:gd name="connsiteX3" fmla="*/ 4530 w 10000"/>
              <a:gd name="connsiteY3" fmla="*/ 487 h 10509"/>
              <a:gd name="connsiteX4" fmla="*/ 3953 w 10000"/>
              <a:gd name="connsiteY4" fmla="*/ 0 h 10509"/>
              <a:gd name="connsiteX0" fmla="*/ 3953 w 10109"/>
              <a:gd name="connsiteY0" fmla="*/ 0 h 10566"/>
              <a:gd name="connsiteX1" fmla="*/ 0 w 10109"/>
              <a:gd name="connsiteY1" fmla="*/ 9369 h 10566"/>
              <a:gd name="connsiteX2" fmla="*/ 10109 w 10109"/>
              <a:gd name="connsiteY2" fmla="*/ 9482 h 10566"/>
              <a:gd name="connsiteX3" fmla="*/ 4530 w 10109"/>
              <a:gd name="connsiteY3" fmla="*/ 487 h 10566"/>
              <a:gd name="connsiteX4" fmla="*/ 3953 w 10109"/>
              <a:gd name="connsiteY4" fmla="*/ 0 h 10566"/>
              <a:gd name="connsiteX0" fmla="*/ 3953 w 10109"/>
              <a:gd name="connsiteY0" fmla="*/ 0 h 10168"/>
              <a:gd name="connsiteX1" fmla="*/ 0 w 10109"/>
              <a:gd name="connsiteY1" fmla="*/ 9369 h 10168"/>
              <a:gd name="connsiteX2" fmla="*/ 10109 w 10109"/>
              <a:gd name="connsiteY2" fmla="*/ 9482 h 10168"/>
              <a:gd name="connsiteX3" fmla="*/ 4530 w 10109"/>
              <a:gd name="connsiteY3" fmla="*/ 487 h 10168"/>
              <a:gd name="connsiteX4" fmla="*/ 3953 w 10109"/>
              <a:gd name="connsiteY4" fmla="*/ 0 h 10168"/>
              <a:gd name="connsiteX0" fmla="*/ 3953 w 10109"/>
              <a:gd name="connsiteY0" fmla="*/ 0 h 9677"/>
              <a:gd name="connsiteX1" fmla="*/ 0 w 10109"/>
              <a:gd name="connsiteY1" fmla="*/ 9369 h 9677"/>
              <a:gd name="connsiteX2" fmla="*/ 10109 w 10109"/>
              <a:gd name="connsiteY2" fmla="*/ 9482 h 9677"/>
              <a:gd name="connsiteX3" fmla="*/ 4530 w 10109"/>
              <a:gd name="connsiteY3" fmla="*/ 487 h 9677"/>
              <a:gd name="connsiteX4" fmla="*/ 3953 w 10109"/>
              <a:gd name="connsiteY4" fmla="*/ 0 h 9677"/>
              <a:gd name="connsiteX0" fmla="*/ 3948 w 10038"/>
              <a:gd name="connsiteY0" fmla="*/ 0 h 10000"/>
              <a:gd name="connsiteX1" fmla="*/ 38 w 10038"/>
              <a:gd name="connsiteY1" fmla="*/ 9682 h 10000"/>
              <a:gd name="connsiteX2" fmla="*/ 10038 w 10038"/>
              <a:gd name="connsiteY2" fmla="*/ 9798 h 10000"/>
              <a:gd name="connsiteX3" fmla="*/ 4519 w 10038"/>
              <a:gd name="connsiteY3" fmla="*/ 503 h 10000"/>
              <a:gd name="connsiteX4" fmla="*/ 3948 w 10038"/>
              <a:gd name="connsiteY4" fmla="*/ 0 h 10000"/>
              <a:gd name="connsiteX0" fmla="*/ 66 w 11856"/>
              <a:gd name="connsiteY0" fmla="*/ 6001 h 9510"/>
              <a:gd name="connsiteX1" fmla="*/ 1856 w 11856"/>
              <a:gd name="connsiteY1" fmla="*/ 9192 h 9510"/>
              <a:gd name="connsiteX2" fmla="*/ 11856 w 11856"/>
              <a:gd name="connsiteY2" fmla="*/ 9308 h 9510"/>
              <a:gd name="connsiteX3" fmla="*/ 6337 w 11856"/>
              <a:gd name="connsiteY3" fmla="*/ 13 h 9510"/>
              <a:gd name="connsiteX4" fmla="*/ 66 w 11856"/>
              <a:gd name="connsiteY4" fmla="*/ 6001 h 9510"/>
              <a:gd name="connsiteX0" fmla="*/ 0 w 9944"/>
              <a:gd name="connsiteY0" fmla="*/ 6309 h 9999"/>
              <a:gd name="connsiteX1" fmla="*/ 1509 w 9944"/>
              <a:gd name="connsiteY1" fmla="*/ 9665 h 9999"/>
              <a:gd name="connsiteX2" fmla="*/ 9944 w 9944"/>
              <a:gd name="connsiteY2" fmla="*/ 9787 h 9999"/>
              <a:gd name="connsiteX3" fmla="*/ 5289 w 9944"/>
              <a:gd name="connsiteY3" fmla="*/ 13 h 9999"/>
              <a:gd name="connsiteX4" fmla="*/ 0 w 9944"/>
              <a:gd name="connsiteY4" fmla="*/ 6309 h 9999"/>
              <a:gd name="connsiteX0" fmla="*/ 0 w 10061"/>
              <a:gd name="connsiteY0" fmla="*/ 6556 h 10000"/>
              <a:gd name="connsiteX1" fmla="*/ 1578 w 10061"/>
              <a:gd name="connsiteY1" fmla="*/ 9666 h 10000"/>
              <a:gd name="connsiteX2" fmla="*/ 10061 w 10061"/>
              <a:gd name="connsiteY2" fmla="*/ 9788 h 10000"/>
              <a:gd name="connsiteX3" fmla="*/ 5380 w 10061"/>
              <a:gd name="connsiteY3" fmla="*/ 13 h 10000"/>
              <a:gd name="connsiteX4" fmla="*/ 0 w 10061"/>
              <a:gd name="connsiteY4" fmla="*/ 6556 h 10000"/>
              <a:gd name="connsiteX0" fmla="*/ 0 w 10061"/>
              <a:gd name="connsiteY0" fmla="*/ 934 h 4378"/>
              <a:gd name="connsiteX1" fmla="*/ 1578 w 10061"/>
              <a:gd name="connsiteY1" fmla="*/ 4044 h 4378"/>
              <a:gd name="connsiteX2" fmla="*/ 10061 w 10061"/>
              <a:gd name="connsiteY2" fmla="*/ 4166 h 4378"/>
              <a:gd name="connsiteX3" fmla="*/ 1586 w 10061"/>
              <a:gd name="connsiteY3" fmla="*/ 49 h 4378"/>
              <a:gd name="connsiteX4" fmla="*/ 0 w 10061"/>
              <a:gd name="connsiteY4" fmla="*/ 934 h 4378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021 h 9889"/>
              <a:gd name="connsiteX1" fmla="*/ 1568 w 10000"/>
              <a:gd name="connsiteY1" fmla="*/ 9125 h 9889"/>
              <a:gd name="connsiteX2" fmla="*/ 10000 w 10000"/>
              <a:gd name="connsiteY2" fmla="*/ 9404 h 9889"/>
              <a:gd name="connsiteX3" fmla="*/ 1576 w 10000"/>
              <a:gd name="connsiteY3" fmla="*/ 0 h 9889"/>
              <a:gd name="connsiteX4" fmla="*/ 0 w 10000"/>
              <a:gd name="connsiteY4" fmla="*/ 2021 h 9889"/>
              <a:gd name="connsiteX0" fmla="*/ 0 w 10000"/>
              <a:gd name="connsiteY0" fmla="*/ 2044 h 10000"/>
              <a:gd name="connsiteX1" fmla="*/ 1568 w 10000"/>
              <a:gd name="connsiteY1" fmla="*/ 9227 h 10000"/>
              <a:gd name="connsiteX2" fmla="*/ 10000 w 10000"/>
              <a:gd name="connsiteY2" fmla="*/ 9510 h 10000"/>
              <a:gd name="connsiteX3" fmla="*/ 1576 w 10000"/>
              <a:gd name="connsiteY3" fmla="*/ 0 h 10000"/>
              <a:gd name="connsiteX4" fmla="*/ 0 w 10000"/>
              <a:gd name="connsiteY4" fmla="*/ 2044 h 10000"/>
              <a:gd name="connsiteX0" fmla="*/ 0 w 10000"/>
              <a:gd name="connsiteY0" fmla="*/ 766 h 8722"/>
              <a:gd name="connsiteX1" fmla="*/ 1568 w 10000"/>
              <a:gd name="connsiteY1" fmla="*/ 7949 h 8722"/>
              <a:gd name="connsiteX2" fmla="*/ 10000 w 10000"/>
              <a:gd name="connsiteY2" fmla="*/ 8232 h 8722"/>
              <a:gd name="connsiteX3" fmla="*/ 299 w 10000"/>
              <a:gd name="connsiteY3" fmla="*/ 0 h 8722"/>
              <a:gd name="connsiteX4" fmla="*/ 0 w 10000"/>
              <a:gd name="connsiteY4" fmla="*/ 766 h 8722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3621 h 12743"/>
              <a:gd name="connsiteX1" fmla="*/ 1568 w 10000"/>
              <a:gd name="connsiteY1" fmla="*/ 11857 h 12743"/>
              <a:gd name="connsiteX2" fmla="*/ 10000 w 10000"/>
              <a:gd name="connsiteY2" fmla="*/ 12181 h 12743"/>
              <a:gd name="connsiteX3" fmla="*/ 223 w 10000"/>
              <a:gd name="connsiteY3" fmla="*/ 0 h 12743"/>
              <a:gd name="connsiteX4" fmla="*/ 0 w 10000"/>
              <a:gd name="connsiteY4" fmla="*/ 3621 h 12743"/>
              <a:gd name="connsiteX0" fmla="*/ 0 w 9975"/>
              <a:gd name="connsiteY0" fmla="*/ 4071 h 12743"/>
              <a:gd name="connsiteX1" fmla="*/ 1543 w 9975"/>
              <a:gd name="connsiteY1" fmla="*/ 11857 h 12743"/>
              <a:gd name="connsiteX2" fmla="*/ 9975 w 9975"/>
              <a:gd name="connsiteY2" fmla="*/ 12181 h 12743"/>
              <a:gd name="connsiteX3" fmla="*/ 198 w 9975"/>
              <a:gd name="connsiteY3" fmla="*/ 0 h 12743"/>
              <a:gd name="connsiteX4" fmla="*/ 0 w 9975"/>
              <a:gd name="connsiteY4" fmla="*/ 4071 h 12743"/>
              <a:gd name="connsiteX0" fmla="*/ 0 w 10000"/>
              <a:gd name="connsiteY0" fmla="*/ 3195 h 10158"/>
              <a:gd name="connsiteX1" fmla="*/ 1564 w 10000"/>
              <a:gd name="connsiteY1" fmla="*/ 9623 h 10158"/>
              <a:gd name="connsiteX2" fmla="*/ 10000 w 10000"/>
              <a:gd name="connsiteY2" fmla="*/ 9559 h 10158"/>
              <a:gd name="connsiteX3" fmla="*/ 198 w 10000"/>
              <a:gd name="connsiteY3" fmla="*/ 0 h 10158"/>
              <a:gd name="connsiteX4" fmla="*/ 0 w 10000"/>
              <a:gd name="connsiteY4" fmla="*/ 3195 h 1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158">
                <a:moveTo>
                  <a:pt x="0" y="3195"/>
                </a:moveTo>
                <a:cubicBezTo>
                  <a:pt x="1468" y="8160"/>
                  <a:pt x="1171" y="7364"/>
                  <a:pt x="1564" y="9623"/>
                </a:cubicBezTo>
                <a:cubicBezTo>
                  <a:pt x="4053" y="10463"/>
                  <a:pt x="6106" y="10217"/>
                  <a:pt x="10000" y="9559"/>
                </a:cubicBezTo>
                <a:cubicBezTo>
                  <a:pt x="5956" y="7036"/>
                  <a:pt x="5102" y="6655"/>
                  <a:pt x="198" y="0"/>
                </a:cubicBezTo>
                <a:cubicBezTo>
                  <a:pt x="190" y="370"/>
                  <a:pt x="110" y="3058"/>
                  <a:pt x="0" y="3195"/>
                </a:cubicBez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5C6F506-D4B2-2F48-B517-CECE0BDE4622}"/>
              </a:ext>
            </a:extLst>
          </p:cNvPr>
          <p:cNvGrpSpPr/>
          <p:nvPr/>
        </p:nvGrpSpPr>
        <p:grpSpPr>
          <a:xfrm>
            <a:off x="6768233" y="3686981"/>
            <a:ext cx="4062542" cy="1287589"/>
            <a:chOff x="6006234" y="5127854"/>
            <a:chExt cx="4062542" cy="1287589"/>
          </a:xfrm>
        </p:grpSpPr>
        <p:sp>
          <p:nvSpPr>
            <p:cNvPr id="276" name="Rectangle 98">
              <a:extLst>
                <a:ext uri="{FF2B5EF4-FFF2-40B4-BE49-F238E27FC236}">
                  <a16:creationId xmlns:a16="http://schemas.microsoft.com/office/drawing/2014/main" id="{2054129D-824B-5344-8E0B-EABE75004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234" y="5651006"/>
              <a:ext cx="3872057" cy="427037"/>
            </a:xfrm>
            <a:prstGeom prst="rect">
              <a:avLst/>
            </a:prstGeom>
            <a:solidFill>
              <a:srgbClr val="37CC99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sp>
          <p:nvSpPr>
            <p:cNvPr id="277" name="Text Box 97">
              <a:extLst>
                <a:ext uri="{FF2B5EF4-FFF2-40B4-BE49-F238E27FC236}">
                  <a16:creationId xmlns:a16="http://schemas.microsoft.com/office/drawing/2014/main" id="{503A90C1-9EFB-CE45-9EB5-047998889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9923" y="5668446"/>
              <a:ext cx="1554977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R1 MAC addr</a:t>
              </a:r>
            </a:p>
          </p:txBody>
        </p:sp>
        <p:sp>
          <p:nvSpPr>
            <p:cNvPr id="278" name="Line 99">
              <a:extLst>
                <a:ext uri="{FF2B5EF4-FFF2-40B4-BE49-F238E27FC236}">
                  <a16:creationId xmlns:a16="http://schemas.microsoft.com/office/drawing/2014/main" id="{D942D462-67C1-CF41-A18D-5974FFBD2C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79" name="Line 100">
              <a:extLst>
                <a:ext uri="{FF2B5EF4-FFF2-40B4-BE49-F238E27FC236}">
                  <a16:creationId xmlns:a16="http://schemas.microsoft.com/office/drawing/2014/main" id="{B8155F34-9B46-AD43-839C-595546281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50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0" name="Line 101">
              <a:extLst>
                <a:ext uri="{FF2B5EF4-FFF2-40B4-BE49-F238E27FC236}">
                  <a16:creationId xmlns:a16="http://schemas.microsoft.com/office/drawing/2014/main" id="{5ABC89EB-D0EA-1B43-B0FA-FCC2EA53E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4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2" name="Freeform 109">
              <a:extLst>
                <a:ext uri="{FF2B5EF4-FFF2-40B4-BE49-F238E27FC236}">
                  <a16:creationId xmlns:a16="http://schemas.microsoft.com/office/drawing/2014/main" id="{3AB1364D-3D42-A745-AD15-8892A920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9259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3" name="Freeform 110">
              <a:extLst>
                <a:ext uri="{FF2B5EF4-FFF2-40B4-BE49-F238E27FC236}">
                  <a16:creationId xmlns:a16="http://schemas.microsoft.com/office/drawing/2014/main" id="{0FAF8692-1DCB-1749-9859-0620715A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634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5" name="Text Box 120">
              <a:extLst>
                <a:ext uri="{FF2B5EF4-FFF2-40B4-BE49-F238E27FC236}">
                  <a16:creationId xmlns:a16="http://schemas.microsoft.com/office/drawing/2014/main" id="{9306CA36-D876-0445-8578-5CD270886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8654" y="6076889"/>
              <a:ext cx="142000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dest addr</a:t>
              </a:r>
            </a:p>
          </p:txBody>
        </p:sp>
        <p:sp>
          <p:nvSpPr>
            <p:cNvPr id="286" name="Text Box 121">
              <a:extLst>
                <a:ext uri="{FF2B5EF4-FFF2-40B4-BE49-F238E27FC236}">
                  <a16:creationId xmlns:a16="http://schemas.microsoft.com/office/drawing/2014/main" id="{6F530F5A-E5CF-0A42-B630-34F70C712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3604" y="6059588"/>
              <a:ext cx="161807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source addr</a:t>
              </a:r>
            </a:p>
          </p:txBody>
        </p:sp>
        <p:sp>
          <p:nvSpPr>
            <p:cNvPr id="288" name="Text Box 123">
              <a:extLst>
                <a:ext uri="{FF2B5EF4-FFF2-40B4-BE49-F238E27FC236}">
                  <a16:creationId xmlns:a16="http://schemas.microsoft.com/office/drawing/2014/main" id="{44EC8747-7E4F-994A-BBDB-60F53B156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5936" y="5127854"/>
              <a:ext cx="241284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i="1" dirty="0">
                  <a:latin typeface="+mn-lt"/>
                  <a:cs typeface="Arial" charset="0"/>
                </a:rPr>
                <a:t>802.</a:t>
              </a:r>
              <a:r>
                <a:rPr lang="en-US" sz="2000" i="1" dirty="0">
                  <a:solidFill>
                    <a:srgbClr val="C00000"/>
                  </a:solidFill>
                  <a:latin typeface="+mn-lt"/>
                  <a:cs typeface="Arial" charset="0"/>
                </a:rPr>
                <a:t>3 Ethernet </a:t>
              </a:r>
              <a:r>
                <a:rPr lang="en-US" sz="2000" i="1" dirty="0">
                  <a:latin typeface="+mn-lt"/>
                  <a:cs typeface="Arial" charset="0"/>
                </a:rPr>
                <a:t>frame</a:t>
              </a:r>
            </a:p>
          </p:txBody>
        </p:sp>
        <p:grpSp>
          <p:nvGrpSpPr>
            <p:cNvPr id="290" name="Group 106">
              <a:extLst>
                <a:ext uri="{FF2B5EF4-FFF2-40B4-BE49-F238E27FC236}">
                  <a16:creationId xmlns:a16="http://schemas.microsoft.com/office/drawing/2014/main" id="{50A4880A-F6B6-C848-8B6A-BA6069E263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79259" y="5984381"/>
              <a:ext cx="155575" cy="180975"/>
              <a:chOff x="1308" y="3186"/>
              <a:chExt cx="98" cy="114"/>
            </a:xfrm>
          </p:grpSpPr>
          <p:sp>
            <p:nvSpPr>
              <p:cNvPr id="301" name="Freeform 103">
                <a:extLst>
                  <a:ext uri="{FF2B5EF4-FFF2-40B4-BE49-F238E27FC236}">
                    <a16:creationId xmlns:a16="http://schemas.microsoft.com/office/drawing/2014/main" id="{E674A07B-5999-F04A-8DAF-6D062B87B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2" name="Freeform 104">
                <a:extLst>
                  <a:ext uri="{FF2B5EF4-FFF2-40B4-BE49-F238E27FC236}">
                    <a16:creationId xmlns:a16="http://schemas.microsoft.com/office/drawing/2014/main" id="{E747EB20-D4B2-C24D-AE0D-70BF4BDC4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2" name="Rectangle 108">
              <a:extLst>
                <a:ext uri="{FF2B5EF4-FFF2-40B4-BE49-F238E27FC236}">
                  <a16:creationId xmlns:a16="http://schemas.microsoft.com/office/drawing/2014/main" id="{DE6CFC50-D52A-C14C-9CED-A1B31DA76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939" y="5660497"/>
              <a:ext cx="98425" cy="45719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grpSp>
          <p:nvGrpSpPr>
            <p:cNvPr id="293" name="Group 111">
              <a:extLst>
                <a:ext uri="{FF2B5EF4-FFF2-40B4-BE49-F238E27FC236}">
                  <a16:creationId xmlns:a16="http://schemas.microsoft.com/office/drawing/2014/main" id="{693E5EF3-D758-FD49-92AB-8D7115C68D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38539" y="5595092"/>
              <a:ext cx="155575" cy="180975"/>
              <a:chOff x="1308" y="3186"/>
              <a:chExt cx="98" cy="114"/>
            </a:xfrm>
          </p:grpSpPr>
          <p:sp>
            <p:nvSpPr>
              <p:cNvPr id="299" name="Freeform 113">
                <a:extLst>
                  <a:ext uri="{FF2B5EF4-FFF2-40B4-BE49-F238E27FC236}">
                    <a16:creationId xmlns:a16="http://schemas.microsoft.com/office/drawing/2014/main" id="{4FA8A3B1-9397-EB4B-A890-1C5784F2F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0" name="Freeform 114">
                <a:extLst>
                  <a:ext uri="{FF2B5EF4-FFF2-40B4-BE49-F238E27FC236}">
                    <a16:creationId xmlns:a16="http://schemas.microsoft.com/office/drawing/2014/main" id="{CB4B9DC2-5FF6-0F4E-872C-579E8A0E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grpSp>
          <p:nvGrpSpPr>
            <p:cNvPr id="294" name="Group 116">
              <a:extLst>
                <a:ext uri="{FF2B5EF4-FFF2-40B4-BE49-F238E27FC236}">
                  <a16:creationId xmlns:a16="http://schemas.microsoft.com/office/drawing/2014/main" id="{6E743344-CBA3-A94A-85D7-5A2C4050B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48064" y="5995142"/>
              <a:ext cx="155575" cy="180975"/>
              <a:chOff x="1308" y="3186"/>
              <a:chExt cx="98" cy="114"/>
            </a:xfrm>
          </p:grpSpPr>
          <p:sp>
            <p:nvSpPr>
              <p:cNvPr id="297" name="Freeform 118">
                <a:extLst>
                  <a:ext uri="{FF2B5EF4-FFF2-40B4-BE49-F238E27FC236}">
                    <a16:creationId xmlns:a16="http://schemas.microsoft.com/office/drawing/2014/main" id="{FB7C593C-D274-8E48-B89D-13D998D4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98" name="Freeform 119">
                <a:extLst>
                  <a:ext uri="{FF2B5EF4-FFF2-40B4-BE49-F238E27FC236}">
                    <a16:creationId xmlns:a16="http://schemas.microsoft.com/office/drawing/2014/main" id="{8D2EC2B4-3A1C-1D4D-85C2-9A5DF63C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6" name="Text Box 97">
              <a:extLst>
                <a:ext uri="{FF2B5EF4-FFF2-40B4-BE49-F238E27FC236}">
                  <a16:creationId xmlns:a16="http://schemas.microsoft.com/office/drawing/2014/main" id="{E3F43EF0-B1BC-BD4D-A49F-AB61AEBEC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2294" y="5666851"/>
              <a:ext cx="157581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H2 MAC addr</a:t>
              </a:r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CA38E7A-FC0F-6C42-8DD4-233196E59530}"/>
              </a:ext>
            </a:extLst>
          </p:cNvPr>
          <p:cNvGrpSpPr/>
          <p:nvPr/>
        </p:nvGrpSpPr>
        <p:grpSpPr>
          <a:xfrm>
            <a:off x="5698628" y="2762261"/>
            <a:ext cx="780829" cy="768052"/>
            <a:chOff x="2503903" y="2308065"/>
            <a:chExt cx="780829" cy="768052"/>
          </a:xfrm>
        </p:grpSpPr>
        <p:grpSp>
          <p:nvGrpSpPr>
            <p:cNvPr id="268" name="Group 201">
              <a:extLst>
                <a:ext uri="{FF2B5EF4-FFF2-40B4-BE49-F238E27FC236}">
                  <a16:creationId xmlns:a16="http://schemas.microsoft.com/office/drawing/2014/main" id="{C8F461B9-B587-5B42-A071-B814C4851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7677FA0C-FC02-EC40-8C41-900467A289CC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1413985-B0EB-8C49-979D-3E27D22DC910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2" name="Rectangle 271">
                <a:extLst>
                  <a:ext uri="{FF2B5EF4-FFF2-40B4-BE49-F238E27FC236}">
                    <a16:creationId xmlns:a16="http://schemas.microsoft.com/office/drawing/2014/main" id="{8196084B-5FBD-5D4C-BD9B-EFB4F3348461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A10FF69E-EA7D-3C46-9A1C-E99FF9395C03}"/>
                </a:ext>
              </a:extLst>
            </p:cNvPr>
            <p:cNvSpPr/>
            <p:nvPr/>
          </p:nvSpPr>
          <p:spPr>
            <a:xfrm>
              <a:off x="2503903" y="2308065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6875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76EB89-DE31-9F4D-9B79-C314F4806345}"/>
              </a:ext>
            </a:extLst>
          </p:cNvPr>
          <p:cNvGrpSpPr/>
          <p:nvPr/>
        </p:nvGrpSpPr>
        <p:grpSpPr>
          <a:xfrm>
            <a:off x="2193926" y="2445464"/>
            <a:ext cx="7481098" cy="403388"/>
            <a:chOff x="2290908" y="1240118"/>
            <a:chExt cx="7481098" cy="403388"/>
          </a:xfrm>
        </p:grpSpPr>
        <p:sp>
          <p:nvSpPr>
            <p:cNvPr id="124" name="Text Box 12">
              <a:extLst>
                <a:ext uri="{FF2B5EF4-FFF2-40B4-BE49-F238E27FC236}">
                  <a16:creationId xmlns:a16="http://schemas.microsoft.com/office/drawing/2014/main" id="{EB802AA9-5C9F-1F41-8DAA-4DADB50C3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5" name="Text Box 13">
              <a:extLst>
                <a:ext uri="{FF2B5EF4-FFF2-40B4-BE49-F238E27FC236}">
                  <a16:creationId xmlns:a16="http://schemas.microsoft.com/office/drawing/2014/main" id="{976031FD-0DE5-5B4A-80BD-BD79CEF9A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2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6" name="Text Box 14">
              <a:extLst>
                <a:ext uri="{FF2B5EF4-FFF2-40B4-BE49-F238E27FC236}">
                  <a16:creationId xmlns:a16="http://schemas.microsoft.com/office/drawing/2014/main" id="{FC24CF30-0DB1-DC4B-A5A5-09191098D4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7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7" name="Text Box 15">
              <a:extLst>
                <a:ext uri="{FF2B5EF4-FFF2-40B4-BE49-F238E27FC236}">
                  <a16:creationId xmlns:a16="http://schemas.microsoft.com/office/drawing/2014/main" id="{061DB4A9-0D08-7F4F-A90E-91ADB310D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9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8" name="Text Box 16">
              <a:extLst>
                <a:ext uri="{FF2B5EF4-FFF2-40B4-BE49-F238E27FC236}">
                  <a16:creationId xmlns:a16="http://schemas.microsoft.com/office/drawing/2014/main" id="{2D692E38-D5F5-884C-8D26-3DC54A227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75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9" name="Text Box 17">
              <a:extLst>
                <a:ext uri="{FF2B5EF4-FFF2-40B4-BE49-F238E27FC236}">
                  <a16:creationId xmlns:a16="http://schemas.microsoft.com/office/drawing/2014/main" id="{2E76FE38-B6C0-E94A-A8BE-2F6C0BAB0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57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30" name="Text Box 18">
              <a:extLst>
                <a:ext uri="{FF2B5EF4-FFF2-40B4-BE49-F238E27FC236}">
                  <a16:creationId xmlns:a16="http://schemas.microsoft.com/office/drawing/2014/main" id="{32F7DF4E-4B6B-D24E-83B6-A37375234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1796" y="1243396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31" name="Text Box 19">
              <a:extLst>
                <a:ext uri="{FF2B5EF4-FFF2-40B4-BE49-F238E27FC236}">
                  <a16:creationId xmlns:a16="http://schemas.microsoft.com/office/drawing/2014/main" id="{388E12FB-1C38-A247-889D-979C816404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9708" y="1240482"/>
              <a:ext cx="1027845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0 - 2312</a:t>
              </a:r>
            </a:p>
          </p:txBody>
        </p:sp>
        <p:sp>
          <p:nvSpPr>
            <p:cNvPr id="132" name="Text Box 20">
              <a:extLst>
                <a:ext uri="{FF2B5EF4-FFF2-40B4-BE49-F238E27FC236}">
                  <a16:creationId xmlns:a16="http://schemas.microsoft.com/office/drawing/2014/main" id="{18BB5749-AEFF-2549-A25A-F61CA6314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57496" y="1240118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4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2BF75EA-252E-EC4E-9450-4659C118C568}"/>
              </a:ext>
            </a:extLst>
          </p:cNvPr>
          <p:cNvGrpSpPr/>
          <p:nvPr/>
        </p:nvGrpSpPr>
        <p:grpSpPr>
          <a:xfrm>
            <a:off x="1842654" y="2807276"/>
            <a:ext cx="8130594" cy="854364"/>
            <a:chOff x="1939636" y="1546513"/>
            <a:chExt cx="8130594" cy="85436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AF74D66-AC0A-4948-956A-137D269B89FE}"/>
                </a:ext>
              </a:extLst>
            </p:cNvPr>
            <p:cNvGrpSpPr/>
            <p:nvPr/>
          </p:nvGrpSpPr>
          <p:grpSpPr>
            <a:xfrm>
              <a:off x="1939636" y="1546513"/>
              <a:ext cx="8091055" cy="854364"/>
              <a:chOff x="1981199" y="2322368"/>
              <a:chExt cx="8091055" cy="854364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25229BFC-8C9D-5341-AFF9-493C1C33ECA0}"/>
                  </a:ext>
                </a:extLst>
              </p:cNvPr>
              <p:cNvSpPr/>
              <p:nvPr/>
            </p:nvSpPr>
            <p:spPr>
              <a:xfrm>
                <a:off x="1981199" y="2369127"/>
                <a:ext cx="8091055" cy="748146"/>
              </a:xfrm>
              <a:prstGeom prst="rect">
                <a:avLst/>
              </a:prstGeom>
              <a:solidFill>
                <a:srgbClr val="37CC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8767F13F-1490-C040-9619-96164A9D583F}"/>
                  </a:ext>
                </a:extLst>
              </p:cNvPr>
              <p:cNvCxnSpPr/>
              <p:nvPr/>
            </p:nvCxnSpPr>
            <p:spPr>
              <a:xfrm>
                <a:off x="2826327" y="234141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6AA45C04-3EEC-A54A-B447-129E48EA93A7}"/>
                  </a:ext>
                </a:extLst>
              </p:cNvPr>
              <p:cNvCxnSpPr/>
              <p:nvPr/>
            </p:nvCxnSpPr>
            <p:spPr>
              <a:xfrm>
                <a:off x="36740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930F2417-8AA1-B34D-BAED-58697FAA172F}"/>
                  </a:ext>
                </a:extLst>
              </p:cNvPr>
              <p:cNvCxnSpPr/>
              <p:nvPr/>
            </p:nvCxnSpPr>
            <p:spPr>
              <a:xfrm>
                <a:off x="4515427" y="23731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68036314-22EF-A546-8B34-64A33BD2787D}"/>
                  </a:ext>
                </a:extLst>
              </p:cNvPr>
              <p:cNvCxnSpPr/>
              <p:nvPr/>
            </p:nvCxnSpPr>
            <p:spPr>
              <a:xfrm>
                <a:off x="5347277" y="23604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E34173DD-F5BD-B547-999E-4FA4E0302BE7}"/>
                  </a:ext>
                </a:extLst>
              </p:cNvPr>
              <p:cNvCxnSpPr/>
              <p:nvPr/>
            </p:nvCxnSpPr>
            <p:spPr>
              <a:xfrm>
                <a:off x="6185477" y="23477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2CC004E3-DD67-494B-96F9-992882A2BB95}"/>
                  </a:ext>
                </a:extLst>
              </p:cNvPr>
              <p:cNvCxnSpPr/>
              <p:nvPr/>
            </p:nvCxnSpPr>
            <p:spPr>
              <a:xfrm>
                <a:off x="7023677" y="23350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BEC4A59E-2798-E14B-8864-897D2A4077AB}"/>
                  </a:ext>
                </a:extLst>
              </p:cNvPr>
              <p:cNvCxnSpPr/>
              <p:nvPr/>
            </p:nvCxnSpPr>
            <p:spPr>
              <a:xfrm>
                <a:off x="7861877" y="23223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5D32E6D-CD0F-B947-BECB-0BB4432C2069}"/>
                  </a:ext>
                </a:extLst>
              </p:cNvPr>
              <p:cNvCxnSpPr/>
              <p:nvPr/>
            </p:nvCxnSpPr>
            <p:spPr>
              <a:xfrm>
                <a:off x="92366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Rectangle 3">
              <a:extLst>
                <a:ext uri="{FF2B5EF4-FFF2-40B4-BE49-F238E27FC236}">
                  <a16:creationId xmlns:a16="http://schemas.microsoft.com/office/drawing/2014/main" id="{19FB91BB-3917-6C4C-A950-F94A76A4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485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frame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control</a:t>
              </a:r>
            </a:p>
          </p:txBody>
        </p:sp>
        <p:sp>
          <p:nvSpPr>
            <p:cNvPr id="116" name="Rectangle 4">
              <a:extLst>
                <a:ext uri="{FF2B5EF4-FFF2-40B4-BE49-F238E27FC236}">
                  <a16:creationId xmlns:a16="http://schemas.microsoft.com/office/drawing/2014/main" id="{F3F7D97F-8B3D-E248-8ED4-6A7E4027C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52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duration</a:t>
              </a:r>
            </a:p>
          </p:txBody>
        </p:sp>
        <p:sp>
          <p:nvSpPr>
            <p:cNvPr id="117" name="Rectangle 5">
              <a:extLst>
                <a:ext uri="{FF2B5EF4-FFF2-40B4-BE49-F238E27FC236}">
                  <a16:creationId xmlns:a16="http://schemas.microsoft.com/office/drawing/2014/main" id="{91218FF9-7C58-A646-B5C2-DE83E6B62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4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1</a:t>
              </a:r>
            </a:p>
          </p:txBody>
        </p:sp>
        <p:sp>
          <p:nvSpPr>
            <p:cNvPr id="118" name="Rectangle 6">
              <a:extLst>
                <a:ext uri="{FF2B5EF4-FFF2-40B4-BE49-F238E27FC236}">
                  <a16:creationId xmlns:a16="http://schemas.microsoft.com/office/drawing/2014/main" id="{D7D7633B-DBB6-0847-9C11-53C1398BA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6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2</a:t>
              </a:r>
            </a:p>
          </p:txBody>
        </p:sp>
        <p:sp>
          <p:nvSpPr>
            <p:cNvPr id="119" name="Rectangle 7">
              <a:extLst>
                <a:ext uri="{FF2B5EF4-FFF2-40B4-BE49-F238E27FC236}">
                  <a16:creationId xmlns:a16="http://schemas.microsoft.com/office/drawing/2014/main" id="{E39443BA-2E24-114F-85CB-5CA6A7DF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2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4</a:t>
              </a:r>
            </a:p>
          </p:txBody>
        </p:sp>
        <p:sp>
          <p:nvSpPr>
            <p:cNvPr id="120" name="Rectangle 8">
              <a:extLst>
                <a:ext uri="{FF2B5EF4-FFF2-40B4-BE49-F238E27FC236}">
                  <a16:creationId xmlns:a16="http://schemas.microsoft.com/office/drawing/2014/main" id="{5B42CCAD-488D-4840-9DA3-9D221E25A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8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3</a:t>
              </a:r>
            </a:p>
          </p:txBody>
        </p:sp>
        <p:sp>
          <p:nvSpPr>
            <p:cNvPr id="121" name="Rectangle 9">
              <a:extLst>
                <a:ext uri="{FF2B5EF4-FFF2-40B4-BE49-F238E27FC236}">
                  <a16:creationId xmlns:a16="http://schemas.microsoft.com/office/drawing/2014/main" id="{5ABA6D97-54D1-3B48-8E35-4BD2C716F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2" name="Rectangle 10">
              <a:extLst>
                <a:ext uri="{FF2B5EF4-FFF2-40B4-BE49-F238E27FC236}">
                  <a16:creationId xmlns:a16="http://schemas.microsoft.com/office/drawing/2014/main" id="{B26FE9E4-8E06-0D45-A2FC-D385D56A7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0430" y="1672504"/>
              <a:ext cx="13716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payload</a:t>
              </a:r>
            </a:p>
          </p:txBody>
        </p:sp>
        <p:sp>
          <p:nvSpPr>
            <p:cNvPr id="123" name="Rectangle 11">
              <a:extLst>
                <a:ext uri="{FF2B5EF4-FFF2-40B4-BE49-F238E27FC236}">
                  <a16:creationId xmlns:a16="http://schemas.microsoft.com/office/drawing/2014/main" id="{99410C58-51A8-2F4C-AAF8-53D3A0A09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2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CRC</a:t>
              </a:r>
            </a:p>
          </p:txBody>
        </p:sp>
        <p:sp>
          <p:nvSpPr>
            <p:cNvPr id="133" name="Text Box 21">
              <a:extLst>
                <a:ext uri="{FF2B5EF4-FFF2-40B4-BE49-F238E27FC236}">
                  <a16:creationId xmlns:a16="http://schemas.microsoft.com/office/drawing/2014/main" id="{42BF6590-B2B6-1548-BA6F-9A4B4FEF9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2992" y="1705119"/>
              <a:ext cx="857927" cy="5410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seq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6481F62-6A16-EA44-8755-766D3E98624A}"/>
              </a:ext>
            </a:extLst>
          </p:cNvPr>
          <p:cNvGrpSpPr/>
          <p:nvPr/>
        </p:nvGrpSpPr>
        <p:grpSpPr>
          <a:xfrm>
            <a:off x="2700050" y="1584472"/>
            <a:ext cx="3120341" cy="1172583"/>
            <a:chOff x="2700050" y="1584472"/>
            <a:chExt cx="3120341" cy="1172583"/>
          </a:xfrm>
        </p:grpSpPr>
        <p:sp>
          <p:nvSpPr>
            <p:cNvPr id="97" name="Text Box 49">
              <a:extLst>
                <a:ext uri="{FF2B5EF4-FFF2-40B4-BE49-F238E27FC236}">
                  <a16:creationId xmlns:a16="http://schemas.microsoft.com/office/drawing/2014/main" id="{466552B5-10BD-034F-BE84-61973FDE6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0050" y="1584472"/>
              <a:ext cx="3120341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duration of reserved </a:t>
              </a:r>
            </a:p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transmission time (RTS/CTS)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52E4A699-96FE-A54C-83F0-23EFCCB12912}"/>
                </a:ext>
              </a:extLst>
            </p:cNvPr>
            <p:cNvCxnSpPr>
              <a:cxnSpLocks/>
            </p:cNvCxnSpPr>
            <p:nvPr/>
          </p:nvCxnSpPr>
          <p:spPr>
            <a:xfrm>
              <a:off x="2826327" y="2133600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1E66252-5813-E043-BE6E-1062BD068D6D}"/>
              </a:ext>
            </a:extLst>
          </p:cNvPr>
          <p:cNvGrpSpPr/>
          <p:nvPr/>
        </p:nvGrpSpPr>
        <p:grpSpPr>
          <a:xfrm>
            <a:off x="6050830" y="1584904"/>
            <a:ext cx="3938298" cy="1186006"/>
            <a:chOff x="6050830" y="1584904"/>
            <a:chExt cx="3938298" cy="1186006"/>
          </a:xfrm>
        </p:grpSpPr>
        <p:sp>
          <p:nvSpPr>
            <p:cNvPr id="99" name="Text Box 51">
              <a:extLst>
                <a:ext uri="{FF2B5EF4-FFF2-40B4-BE49-F238E27FC236}">
                  <a16:creationId xmlns:a16="http://schemas.microsoft.com/office/drawing/2014/main" id="{1806EBB6-EA72-2242-848C-6ACE6989A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50830" y="1584904"/>
              <a:ext cx="3938298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frame sequence # (for reliable data transfer)</a:t>
              </a:r>
            </a:p>
          </p:txBody>
        </p: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E09823E0-05D7-C643-9172-A5A4EF953A3C}"/>
                </a:ext>
              </a:extLst>
            </p:cNvPr>
            <p:cNvCxnSpPr>
              <a:cxnSpLocks/>
            </p:cNvCxnSpPr>
            <p:nvPr/>
          </p:nvCxnSpPr>
          <p:spPr>
            <a:xfrm>
              <a:off x="6179127" y="2147455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3C239E-B80C-764B-8459-185695EFB5C4}"/>
              </a:ext>
            </a:extLst>
          </p:cNvPr>
          <p:cNvGrpSpPr/>
          <p:nvPr/>
        </p:nvGrpSpPr>
        <p:grpSpPr>
          <a:xfrm>
            <a:off x="1731386" y="3602038"/>
            <a:ext cx="8562541" cy="1852978"/>
            <a:chOff x="1731386" y="3602038"/>
            <a:chExt cx="8562541" cy="1852978"/>
          </a:xfrm>
        </p:grpSpPr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CEF30CE9-5F52-B34B-917D-7F82AB5D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95" y="3602038"/>
              <a:ext cx="8503916" cy="1054105"/>
            </a:xfrm>
            <a:custGeom>
              <a:avLst/>
              <a:gdLst>
                <a:gd name="T0" fmla="*/ 2147483647 w 5489"/>
                <a:gd name="T1" fmla="*/ 0 h 672"/>
                <a:gd name="T2" fmla="*/ 0 w 5489"/>
                <a:gd name="T3" fmla="*/ 2147483647 h 672"/>
                <a:gd name="T4" fmla="*/ 2147483647 w 5489"/>
                <a:gd name="T5" fmla="*/ 2147483647 h 672"/>
                <a:gd name="T6" fmla="*/ 2147483647 w 5489"/>
                <a:gd name="T7" fmla="*/ 0 h 672"/>
                <a:gd name="T8" fmla="*/ 2147483647 w 5489"/>
                <a:gd name="T9" fmla="*/ 0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17 w 9823"/>
                <a:gd name="connsiteY0" fmla="*/ 0 h 10000"/>
                <a:gd name="connsiteX1" fmla="*/ 0 w 9823"/>
                <a:gd name="connsiteY1" fmla="*/ 9881 h 10000"/>
                <a:gd name="connsiteX2" fmla="*/ 9823 w 9823"/>
                <a:gd name="connsiteY2" fmla="*/ 10000 h 10000"/>
                <a:gd name="connsiteX3" fmla="*/ 1064 w 9823"/>
                <a:gd name="connsiteY3" fmla="*/ 0 h 10000"/>
                <a:gd name="connsiteX4" fmla="*/ 117 w 9823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9935"/>
                <a:gd name="connsiteY0" fmla="*/ 0 h 9881"/>
                <a:gd name="connsiteX1" fmla="*/ 0 w 9935"/>
                <a:gd name="connsiteY1" fmla="*/ 9881 h 9881"/>
                <a:gd name="connsiteX2" fmla="*/ 9935 w 9935"/>
                <a:gd name="connsiteY2" fmla="*/ 9741 h 9881"/>
                <a:gd name="connsiteX3" fmla="*/ 1083 w 9935"/>
                <a:gd name="connsiteY3" fmla="*/ 0 h 9881"/>
                <a:gd name="connsiteX4" fmla="*/ 119 w 9935"/>
                <a:gd name="connsiteY4" fmla="*/ 0 h 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5" h="9881">
                  <a:moveTo>
                    <a:pt x="119" y="0"/>
                  </a:moveTo>
                  <a:cubicBezTo>
                    <a:pt x="176" y="5632"/>
                    <a:pt x="105" y="6587"/>
                    <a:pt x="0" y="9881"/>
                  </a:cubicBezTo>
                  <a:lnTo>
                    <a:pt x="9935" y="9741"/>
                  </a:lnTo>
                  <a:cubicBezTo>
                    <a:pt x="5001" y="7179"/>
                    <a:pt x="1810" y="6071"/>
                    <a:pt x="1083" y="0"/>
                  </a:cubicBezTo>
                  <a:lnTo>
                    <a:pt x="119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" name="Text Box 35">
              <a:extLst>
                <a:ext uri="{FF2B5EF4-FFF2-40B4-BE49-F238E27FC236}">
                  <a16:creationId xmlns:a16="http://schemas.microsoft.com/office/drawing/2014/main" id="{53FD5931-3A00-834B-92F9-42D38A57CB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0420" y="4306888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2" name="Text Box 36">
              <a:extLst>
                <a:ext uri="{FF2B5EF4-FFF2-40B4-BE49-F238E27FC236}">
                  <a16:creationId xmlns:a16="http://schemas.microsoft.com/office/drawing/2014/main" id="{EC678FA1-C5C0-6C47-843B-4CA7E0159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545" y="431165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3" name="Text Box 37">
              <a:extLst>
                <a:ext uri="{FF2B5EF4-FFF2-40B4-BE49-F238E27FC236}">
                  <a16:creationId xmlns:a16="http://schemas.microsoft.com/office/drawing/2014/main" id="{73CD0239-48E1-BA4E-8364-EEDAE67E75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1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</a:p>
          </p:txBody>
        </p:sp>
        <p:sp>
          <p:nvSpPr>
            <p:cNvPr id="84" name="Text Box 38">
              <a:extLst>
                <a:ext uri="{FF2B5EF4-FFF2-40B4-BE49-F238E27FC236}">
                  <a16:creationId xmlns:a16="http://schemas.microsoft.com/office/drawing/2014/main" id="{63B34AE6-45A8-E24F-8C2D-0A064EACB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7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5" name="Text Box 39">
              <a:extLst>
                <a:ext uri="{FF2B5EF4-FFF2-40B4-BE49-F238E27FC236}">
                  <a16:creationId xmlns:a16="http://schemas.microsoft.com/office/drawing/2014/main" id="{70E9A9E2-9CF9-DE4D-B967-2CF05E23D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8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6" name="Text Box 40">
              <a:extLst>
                <a:ext uri="{FF2B5EF4-FFF2-40B4-BE49-F238E27FC236}">
                  <a16:creationId xmlns:a16="http://schemas.microsoft.com/office/drawing/2014/main" id="{62D927A6-2642-A749-9E6B-75DBDEEBE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8870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7" name="Text Box 41">
              <a:extLst>
                <a:ext uri="{FF2B5EF4-FFF2-40B4-BE49-F238E27FC236}">
                  <a16:creationId xmlns:a16="http://schemas.microsoft.com/office/drawing/2014/main" id="{A9E87E57-8333-154C-B8A6-66FFECC9E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84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8" name="Text Box 42">
              <a:extLst>
                <a:ext uri="{FF2B5EF4-FFF2-40B4-BE49-F238E27FC236}">
                  <a16:creationId xmlns:a16="http://schemas.microsoft.com/office/drawing/2014/main" id="{A8F5AC11-3127-4643-9CFE-0B9A54E4F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9" name="Text Box 43">
              <a:extLst>
                <a:ext uri="{FF2B5EF4-FFF2-40B4-BE49-F238E27FC236}">
                  <a16:creationId xmlns:a16="http://schemas.microsoft.com/office/drawing/2014/main" id="{7E1214D8-0AB4-1746-A9BB-6443784BF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4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0" name="Text Box 44">
              <a:extLst>
                <a:ext uri="{FF2B5EF4-FFF2-40B4-BE49-F238E27FC236}">
                  <a16:creationId xmlns:a16="http://schemas.microsoft.com/office/drawing/2014/main" id="{A329D889-7CB9-8E45-8A33-0F8F98F6C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1" name="Text Box 45">
              <a:extLst>
                <a:ext uri="{FF2B5EF4-FFF2-40B4-BE49-F238E27FC236}">
                  <a16:creationId xmlns:a16="http://schemas.microsoft.com/office/drawing/2014/main" id="{5F2F18C5-CFCE-984B-A25E-FA1146FF00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9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40045020-1F30-1044-80B0-00A4722275EF}"/>
                </a:ext>
              </a:extLst>
            </p:cNvPr>
            <p:cNvGrpSpPr/>
            <p:nvPr/>
          </p:nvGrpSpPr>
          <p:grpSpPr>
            <a:xfrm>
              <a:off x="1731386" y="4613565"/>
              <a:ext cx="8562541" cy="841451"/>
              <a:chOff x="1759095" y="5313789"/>
              <a:chExt cx="8562541" cy="841451"/>
            </a:xfrm>
          </p:grpSpPr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931C23F7-E53D-CD43-92F8-40A0BF77312B}"/>
                  </a:ext>
                </a:extLst>
              </p:cNvPr>
              <p:cNvGrpSpPr/>
              <p:nvPr/>
            </p:nvGrpSpPr>
            <p:grpSpPr>
              <a:xfrm>
                <a:off x="1773382" y="5313789"/>
                <a:ext cx="8548254" cy="841451"/>
                <a:chOff x="1981199" y="2335068"/>
                <a:chExt cx="8091055" cy="841451"/>
              </a:xfrm>
            </p:grpSpPr>
            <p:sp>
              <p:nvSpPr>
                <p:cNvPr id="149" name="Rectangle 148">
                  <a:extLst>
                    <a:ext uri="{FF2B5EF4-FFF2-40B4-BE49-F238E27FC236}">
                      <a16:creationId xmlns:a16="http://schemas.microsoft.com/office/drawing/2014/main" id="{7BB4EFDE-B2A2-BB4D-A337-29A3AC337197}"/>
                    </a:ext>
                  </a:extLst>
                </p:cNvPr>
                <p:cNvSpPr/>
                <p:nvPr/>
              </p:nvSpPr>
              <p:spPr>
                <a:xfrm>
                  <a:off x="1981199" y="2369127"/>
                  <a:ext cx="8091055" cy="748146"/>
                </a:xfrm>
                <a:prstGeom prst="rect">
                  <a:avLst/>
                </a:prstGeom>
                <a:solidFill>
                  <a:srgbClr val="37CC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F58D0690-BF56-004A-BEE6-13BC6AC33DD7}"/>
                    </a:ext>
                  </a:extLst>
                </p:cNvPr>
                <p:cNvCxnSpPr/>
                <p:nvPr/>
              </p:nvCxnSpPr>
              <p:spPr>
                <a:xfrm>
                  <a:off x="2908926" y="2360389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>
                  <a:extLst>
                    <a:ext uri="{FF2B5EF4-FFF2-40B4-BE49-F238E27FC236}">
                      <a16:creationId xmlns:a16="http://schemas.microsoft.com/office/drawing/2014/main" id="{9433DD97-F55E-FF4F-BAB7-B51DEF3F12C1}"/>
                    </a:ext>
                  </a:extLst>
                </p:cNvPr>
                <p:cNvCxnSpPr/>
                <p:nvPr/>
              </p:nvCxnSpPr>
              <p:spPr>
                <a:xfrm>
                  <a:off x="3846433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A7EB1677-CF4B-304D-8344-1D6A48C73499}"/>
                    </a:ext>
                  </a:extLst>
                </p:cNvPr>
                <p:cNvCxnSpPr/>
                <p:nvPr/>
              </p:nvCxnSpPr>
              <p:spPr>
                <a:xfrm>
                  <a:off x="4849415" y="236178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>
                  <a:extLst>
                    <a:ext uri="{FF2B5EF4-FFF2-40B4-BE49-F238E27FC236}">
                      <a16:creationId xmlns:a16="http://schemas.microsoft.com/office/drawing/2014/main" id="{4486CB61-ADA1-4C44-AA59-CA6AC729D3CC}"/>
                    </a:ext>
                  </a:extLst>
                </p:cNvPr>
                <p:cNvCxnSpPr/>
                <p:nvPr/>
              </p:nvCxnSpPr>
              <p:spPr>
                <a:xfrm>
                  <a:off x="5508884" y="2364262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6F5CB440-3829-EC4F-9D71-5137826D002C}"/>
                    </a:ext>
                  </a:extLst>
                </p:cNvPr>
                <p:cNvCxnSpPr/>
                <p:nvPr/>
              </p:nvCxnSpPr>
              <p:spPr>
                <a:xfrm>
                  <a:off x="6153156" y="2351563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5030AA9F-FEDB-3E43-9B6E-1F428D9BBDDE}"/>
                    </a:ext>
                  </a:extLst>
                </p:cNvPr>
                <p:cNvCxnSpPr/>
                <p:nvPr/>
              </p:nvCxnSpPr>
              <p:spPr>
                <a:xfrm>
                  <a:off x="6808202" y="2335068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2A65CE1C-2920-3A4C-86B8-96B1654CE85C}"/>
                    </a:ext>
                  </a:extLst>
                </p:cNvPr>
                <p:cNvCxnSpPr/>
                <p:nvPr/>
              </p:nvCxnSpPr>
              <p:spPr>
                <a:xfrm>
                  <a:off x="7456064" y="235651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Straight Connector 158">
                  <a:extLst>
                    <a:ext uri="{FF2B5EF4-FFF2-40B4-BE49-F238E27FC236}">
                      <a16:creationId xmlns:a16="http://schemas.microsoft.com/office/drawing/2014/main" id="{4D3881CA-1CB0-F049-B8DB-8860D858E81C}"/>
                    </a:ext>
                  </a:extLst>
                </p:cNvPr>
                <p:cNvCxnSpPr/>
                <p:nvPr/>
              </p:nvCxnSpPr>
              <p:spPr>
                <a:xfrm>
                  <a:off x="9394667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Straight Connector 159">
                  <a:extLst>
                    <a:ext uri="{FF2B5EF4-FFF2-40B4-BE49-F238E27FC236}">
                      <a16:creationId xmlns:a16="http://schemas.microsoft.com/office/drawing/2014/main" id="{BC0F3B53-3CF4-F54B-9BB3-6F8E6C9C8C84}"/>
                    </a:ext>
                  </a:extLst>
                </p:cNvPr>
                <p:cNvCxnSpPr/>
                <p:nvPr/>
              </p:nvCxnSpPr>
              <p:spPr>
                <a:xfrm>
                  <a:off x="8103090" y="236473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8253BA72-E8E0-6D48-B97E-7D2981750E39}"/>
                    </a:ext>
                  </a:extLst>
                </p:cNvPr>
                <p:cNvCxnSpPr/>
                <p:nvPr/>
              </p:nvCxnSpPr>
              <p:spPr>
                <a:xfrm>
                  <a:off x="8750116" y="237295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" name="Rectangle 24">
                <a:extLst>
                  <a:ext uri="{FF2B5EF4-FFF2-40B4-BE49-F238E27FC236}">
                    <a16:creationId xmlns:a16="http://schemas.microsoft.com/office/drawing/2014/main" id="{5B7BB24E-E2F2-D34E-AA02-9031EC032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6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type</a:t>
                </a:r>
              </a:p>
            </p:txBody>
          </p:sp>
          <p:sp>
            <p:nvSpPr>
              <p:cNvPr id="71" name="Rectangle 25">
                <a:extLst>
                  <a:ext uri="{FF2B5EF4-FFF2-40B4-BE49-F238E27FC236}">
                    <a16:creationId xmlns:a16="http://schemas.microsoft.com/office/drawing/2014/main" id="{90761904-FD12-544B-802D-B98DE3127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2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from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2" name="Rectangle 26">
                <a:extLst>
                  <a:ext uri="{FF2B5EF4-FFF2-40B4-BE49-F238E27FC236}">
                    <a16:creationId xmlns:a16="http://schemas.microsoft.com/office/drawing/2014/main" id="{15E0B19B-CA4A-8349-9F78-C811A3F23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295" y="5419734"/>
                <a:ext cx="1066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subtype</a:t>
                </a:r>
              </a:p>
            </p:txBody>
          </p:sp>
          <p:sp>
            <p:nvSpPr>
              <p:cNvPr id="73" name="Rectangle 27">
                <a:extLst>
                  <a:ext uri="{FF2B5EF4-FFF2-40B4-BE49-F238E27FC236}">
                    <a16:creationId xmlns:a16="http://schemas.microsoft.com/office/drawing/2014/main" id="{0A7D32A6-B9BA-C848-B12F-36A36EF59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to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4" name="Rectangle 28">
                <a:extLst>
                  <a:ext uri="{FF2B5EF4-FFF2-40B4-BE49-F238E27FC236}">
                    <a16:creationId xmlns:a16="http://schemas.microsoft.com/office/drawing/2014/main" id="{F6B08CED-355E-9C41-B908-1FE074BB9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 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frag</a:t>
                </a:r>
              </a:p>
            </p:txBody>
          </p:sp>
          <p:sp>
            <p:nvSpPr>
              <p:cNvPr id="75" name="Rectangle 29">
                <a:extLst>
                  <a:ext uri="{FF2B5EF4-FFF2-40B4-BE49-F238E27FC236}">
                    <a16:creationId xmlns:a16="http://schemas.microsoft.com/office/drawing/2014/main" id="{3239D4B5-2716-2F4F-994A-65F60610A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1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WEP</a:t>
                </a:r>
              </a:p>
            </p:txBody>
          </p:sp>
          <p:sp>
            <p:nvSpPr>
              <p:cNvPr id="76" name="Rectangle 30">
                <a:extLst>
                  <a:ext uri="{FF2B5EF4-FFF2-40B4-BE49-F238E27FC236}">
                    <a16:creationId xmlns:a16="http://schemas.microsoft.com/office/drawing/2014/main" id="{79FBC908-4253-FF4D-BDE4-2A6D42E6F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6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</p:txBody>
          </p:sp>
          <p:sp>
            <p:nvSpPr>
              <p:cNvPr id="77" name="Rectangle 31">
                <a:extLst>
                  <a:ext uri="{FF2B5EF4-FFF2-40B4-BE49-F238E27FC236}">
                    <a16:creationId xmlns:a16="http://schemas.microsoft.com/office/drawing/2014/main" id="{45AEEAE0-E39F-B343-BA24-1BAE29DF1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02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power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mgt</a:t>
                </a:r>
              </a:p>
            </p:txBody>
          </p:sp>
          <p:sp>
            <p:nvSpPr>
              <p:cNvPr id="78" name="Rectangle 32">
                <a:extLst>
                  <a:ext uri="{FF2B5EF4-FFF2-40B4-BE49-F238E27FC236}">
                    <a16:creationId xmlns:a16="http://schemas.microsoft.com/office/drawing/2014/main" id="{719D6A34-C2FA-A04D-8269-B9CC9EC8C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44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retry</a:t>
                </a:r>
              </a:p>
            </p:txBody>
          </p:sp>
          <p:sp>
            <p:nvSpPr>
              <p:cNvPr id="79" name="Rectangle 33">
                <a:extLst>
                  <a:ext uri="{FF2B5EF4-FFF2-40B4-BE49-F238E27FC236}">
                    <a16:creationId xmlns:a16="http://schemas.microsoft.com/office/drawing/2014/main" id="{3249B43F-ECA4-CB4E-AA0D-67E39F50F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7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rsvd</a:t>
                </a:r>
              </a:p>
            </p:txBody>
          </p:sp>
          <p:sp>
            <p:nvSpPr>
              <p:cNvPr id="80" name="Rectangle 34">
                <a:extLst>
                  <a:ext uri="{FF2B5EF4-FFF2-40B4-BE49-F238E27FC236}">
                    <a16:creationId xmlns:a16="http://schemas.microsoft.com/office/drawing/2014/main" id="{6F674E7D-980F-DF40-AC5B-C5B6C0BF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0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protocol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version</a:t>
                </a: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6C6ACE3-E36F-FB48-876E-AF096FDEF49F}"/>
              </a:ext>
            </a:extLst>
          </p:cNvPr>
          <p:cNvGrpSpPr/>
          <p:nvPr/>
        </p:nvGrpSpPr>
        <p:grpSpPr>
          <a:xfrm>
            <a:off x="3033424" y="5444836"/>
            <a:ext cx="4794394" cy="820183"/>
            <a:chOff x="3033424" y="5444836"/>
            <a:chExt cx="4794394" cy="820183"/>
          </a:xfrm>
        </p:grpSpPr>
        <p:sp>
          <p:nvSpPr>
            <p:cNvPr id="94" name="Text Box 54">
              <a:extLst>
                <a:ext uri="{FF2B5EF4-FFF2-40B4-BE49-F238E27FC236}">
                  <a16:creationId xmlns:a16="http://schemas.microsoft.com/office/drawing/2014/main" id="{19BE8EC4-BB2C-9741-A9CC-22E32A55E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3424" y="5895687"/>
              <a:ext cx="479439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frame type (RTS, CTS, ACK, data)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98B042EA-AE0D-F84D-99DD-E2C3B9B3C6BA}"/>
                </a:ext>
              </a:extLst>
            </p:cNvPr>
            <p:cNvCxnSpPr/>
            <p:nvPr/>
          </p:nvCxnSpPr>
          <p:spPr>
            <a:xfrm>
              <a:off x="3172690" y="5444836"/>
              <a:ext cx="0" cy="4572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81524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3BAF512-C8A6-DA43-8BCB-1FA12D23AE36}"/>
              </a:ext>
            </a:extLst>
          </p:cNvPr>
          <p:cNvCxnSpPr/>
          <p:nvPr/>
        </p:nvCxnSpPr>
        <p:spPr>
          <a:xfrm>
            <a:off x="8839201" y="2036617"/>
            <a:ext cx="0" cy="9144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mobility within same subnet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188" name="Rectangle 94">
            <a:extLst>
              <a:ext uri="{FF2B5EF4-FFF2-40B4-BE49-F238E27FC236}">
                <a16:creationId xmlns:a16="http://schemas.microsoft.com/office/drawing/2014/main" id="{E8104397-62D4-C04B-8226-F7E8D68386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7" y="1630364"/>
            <a:ext cx="6276109" cy="1431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H1 remains in same IP subnet: IP address can remain same</a:t>
            </a:r>
          </a:p>
        </p:txBody>
      </p:sp>
      <p:sp>
        <p:nvSpPr>
          <p:cNvPr id="189" name="Oval 5">
            <a:extLst>
              <a:ext uri="{FF2B5EF4-FFF2-40B4-BE49-F238E27FC236}">
                <a16:creationId xmlns:a16="http://schemas.microsoft.com/office/drawing/2014/main" id="{E2CE2EC5-620F-E54F-B9EA-02D8B9AE5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1581" y="3304454"/>
            <a:ext cx="2154237" cy="2093912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0" name="Oval 38">
            <a:extLst>
              <a:ext uri="{FF2B5EF4-FFF2-40B4-BE49-F238E27FC236}">
                <a16:creationId xmlns:a16="http://schemas.microsoft.com/office/drawing/2014/main" id="{D1509085-9257-3E44-A009-17299DD9B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018" y="3366366"/>
            <a:ext cx="2278063" cy="205105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1" name="Line 59">
            <a:extLst>
              <a:ext uri="{FF2B5EF4-FFF2-40B4-BE49-F238E27FC236}">
                <a16:creationId xmlns:a16="http://schemas.microsoft.com/office/drawing/2014/main" id="{A4709C92-11AC-8542-B325-4752E923BF75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4331" y="4350616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Line 60">
            <a:extLst>
              <a:ext uri="{FF2B5EF4-FFF2-40B4-BE49-F238E27FC236}">
                <a16:creationId xmlns:a16="http://schemas.microsoft.com/office/drawing/2014/main" id="{B460EAFF-5508-934B-BC24-F69CF89B42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46968" y="42537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3" name="Line 61">
            <a:extLst>
              <a:ext uri="{FF2B5EF4-FFF2-40B4-BE49-F238E27FC236}">
                <a16:creationId xmlns:a16="http://schemas.microsoft.com/office/drawing/2014/main" id="{962E3F34-4245-8745-B799-8F77F819F8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61256" y="43299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4" name="Line 62">
            <a:extLst>
              <a:ext uri="{FF2B5EF4-FFF2-40B4-BE49-F238E27FC236}">
                <a16:creationId xmlns:a16="http://schemas.microsoft.com/office/drawing/2014/main" id="{D1C42226-6B61-1F48-8833-667C71DE2A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04106" y="4396654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7CC44369-B7A0-A840-AB3C-3D2AA59099A5}"/>
              </a:ext>
            </a:extLst>
          </p:cNvPr>
          <p:cNvGrpSpPr>
            <a:grpSpLocks/>
          </p:cNvGrpSpPr>
          <p:nvPr/>
        </p:nvGrpSpPr>
        <p:grpSpPr bwMode="auto">
          <a:xfrm>
            <a:off x="10347181" y="3791816"/>
            <a:ext cx="333375" cy="369888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442D4EB7-8C5E-AE45-95FA-53BBA106A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9AB30AE8-78B7-0C4A-99E9-432AE99B66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403">
            <a:extLst>
              <a:ext uri="{FF2B5EF4-FFF2-40B4-BE49-F238E27FC236}">
                <a16:creationId xmlns:a16="http://schemas.microsoft.com/office/drawing/2014/main" id="{D4C2B17F-E486-A74C-ACB3-22180C649EA8}"/>
              </a:ext>
            </a:extLst>
          </p:cNvPr>
          <p:cNvGrpSpPr>
            <a:grpSpLocks/>
          </p:cNvGrpSpPr>
          <p:nvPr/>
        </p:nvGrpSpPr>
        <p:grpSpPr bwMode="auto">
          <a:xfrm>
            <a:off x="7310293" y="4280766"/>
            <a:ext cx="525463" cy="392113"/>
            <a:chOff x="2751" y="1851"/>
            <a:chExt cx="462" cy="478"/>
          </a:xfrm>
        </p:grpSpPr>
        <p:pic>
          <p:nvPicPr>
            <p:cNvPr id="199" name="Picture 364" descr="iphone_stylized_small">
              <a:extLst>
                <a:ext uri="{FF2B5EF4-FFF2-40B4-BE49-F238E27FC236}">
                  <a16:creationId xmlns:a16="http://schemas.microsoft.com/office/drawing/2014/main" id="{70B61669-9CBA-9A45-A1F7-CB7BE2890B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402" descr="antenna_radiation_stylized">
              <a:extLst>
                <a:ext uri="{FF2B5EF4-FFF2-40B4-BE49-F238E27FC236}">
                  <a16:creationId xmlns:a16="http://schemas.microsoft.com/office/drawing/2014/main" id="{95B2CF85-D6F9-3C45-82AE-BE6CCC2D1C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356">
            <a:extLst>
              <a:ext uri="{FF2B5EF4-FFF2-40B4-BE49-F238E27FC236}">
                <a16:creationId xmlns:a16="http://schemas.microsoft.com/office/drawing/2014/main" id="{54FFC2F7-E02D-9B4A-BD18-207692835D1B}"/>
              </a:ext>
            </a:extLst>
          </p:cNvPr>
          <p:cNvGrpSpPr>
            <a:grpSpLocks/>
          </p:cNvGrpSpPr>
          <p:nvPr/>
        </p:nvGrpSpPr>
        <p:grpSpPr bwMode="auto">
          <a:xfrm>
            <a:off x="9686781" y="4717329"/>
            <a:ext cx="363537" cy="338137"/>
            <a:chOff x="313" y="1497"/>
            <a:chExt cx="1152" cy="1014"/>
          </a:xfrm>
        </p:grpSpPr>
        <p:pic>
          <p:nvPicPr>
            <p:cNvPr id="202" name="Picture 354" descr="laptop_stylized_small">
              <a:extLst>
                <a:ext uri="{FF2B5EF4-FFF2-40B4-BE49-F238E27FC236}">
                  <a16:creationId xmlns:a16="http://schemas.microsoft.com/office/drawing/2014/main" id="{E9F03CB4-23B3-644C-A297-0CD7CECFA6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355" descr="antenna_stylized">
              <a:extLst>
                <a:ext uri="{FF2B5EF4-FFF2-40B4-BE49-F238E27FC236}">
                  <a16:creationId xmlns:a16="http://schemas.microsoft.com/office/drawing/2014/main" id="{DC4D9032-CD73-E44F-838A-5A62AD62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356">
            <a:extLst>
              <a:ext uri="{FF2B5EF4-FFF2-40B4-BE49-F238E27FC236}">
                <a16:creationId xmlns:a16="http://schemas.microsoft.com/office/drawing/2014/main" id="{17142C00-F874-1C40-8F3A-E139AD111DA2}"/>
              </a:ext>
            </a:extLst>
          </p:cNvPr>
          <p:cNvGrpSpPr>
            <a:grpSpLocks/>
          </p:cNvGrpSpPr>
          <p:nvPr/>
        </p:nvGrpSpPr>
        <p:grpSpPr bwMode="auto">
          <a:xfrm>
            <a:off x="8458056" y="4737966"/>
            <a:ext cx="376237" cy="347663"/>
            <a:chOff x="313" y="1497"/>
            <a:chExt cx="1152" cy="1014"/>
          </a:xfrm>
        </p:grpSpPr>
        <p:pic>
          <p:nvPicPr>
            <p:cNvPr id="205" name="Picture 354" descr="laptop_stylized_small">
              <a:extLst>
                <a:ext uri="{FF2B5EF4-FFF2-40B4-BE49-F238E27FC236}">
                  <a16:creationId xmlns:a16="http://schemas.microsoft.com/office/drawing/2014/main" id="{7F20D8A4-3D47-3946-A573-1AD3562D04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" name="Picture 355" descr="antenna_stylized">
              <a:extLst>
                <a:ext uri="{FF2B5EF4-FFF2-40B4-BE49-F238E27FC236}">
                  <a16:creationId xmlns:a16="http://schemas.microsoft.com/office/drawing/2014/main" id="{67AABA1F-5FAC-2942-BF1D-EFCC4EFED9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7" name="Group 356">
            <a:extLst>
              <a:ext uri="{FF2B5EF4-FFF2-40B4-BE49-F238E27FC236}">
                <a16:creationId xmlns:a16="http://schemas.microsoft.com/office/drawing/2014/main" id="{0C5308A1-08F3-644B-9D98-F048A52200AE}"/>
              </a:ext>
            </a:extLst>
          </p:cNvPr>
          <p:cNvGrpSpPr>
            <a:grpSpLocks/>
          </p:cNvGrpSpPr>
          <p:nvPr/>
        </p:nvGrpSpPr>
        <p:grpSpPr bwMode="auto">
          <a:xfrm>
            <a:off x="7735743" y="4757016"/>
            <a:ext cx="384175" cy="438150"/>
            <a:chOff x="313" y="1497"/>
            <a:chExt cx="1152" cy="1014"/>
          </a:xfrm>
        </p:grpSpPr>
        <p:pic>
          <p:nvPicPr>
            <p:cNvPr id="208" name="Picture 354" descr="laptop_stylized_small">
              <a:extLst>
                <a:ext uri="{FF2B5EF4-FFF2-40B4-BE49-F238E27FC236}">
                  <a16:creationId xmlns:a16="http://schemas.microsoft.com/office/drawing/2014/main" id="{BC06E0D9-E110-2A43-B122-AF55EE0D9D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" name="Picture 355" descr="antenna_stylized">
              <a:extLst>
                <a:ext uri="{FF2B5EF4-FFF2-40B4-BE49-F238E27FC236}">
                  <a16:creationId xmlns:a16="http://schemas.microsoft.com/office/drawing/2014/main" id="{C89AA88C-C4B8-8949-AFA1-194666A85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" name="Group 403">
            <a:extLst>
              <a:ext uri="{FF2B5EF4-FFF2-40B4-BE49-F238E27FC236}">
                <a16:creationId xmlns:a16="http://schemas.microsoft.com/office/drawing/2014/main" id="{09653B46-850D-B34B-A333-FF785A38F2AF}"/>
              </a:ext>
            </a:extLst>
          </p:cNvPr>
          <p:cNvGrpSpPr>
            <a:grpSpLocks/>
          </p:cNvGrpSpPr>
          <p:nvPr/>
        </p:nvGrpSpPr>
        <p:grpSpPr bwMode="auto">
          <a:xfrm>
            <a:off x="7634143" y="3599729"/>
            <a:ext cx="487363" cy="401637"/>
            <a:chOff x="2751" y="1851"/>
            <a:chExt cx="462" cy="478"/>
          </a:xfrm>
        </p:grpSpPr>
        <p:pic>
          <p:nvPicPr>
            <p:cNvPr id="211" name="Picture 364" descr="iphone_stylized_small">
              <a:extLst>
                <a:ext uri="{FF2B5EF4-FFF2-40B4-BE49-F238E27FC236}">
                  <a16:creationId xmlns:a16="http://schemas.microsoft.com/office/drawing/2014/main" id="{7DA8D35C-6543-3A42-9742-E2E3D5877D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" name="Picture 402" descr="antenna_radiation_stylized">
              <a:extLst>
                <a:ext uri="{FF2B5EF4-FFF2-40B4-BE49-F238E27FC236}">
                  <a16:creationId xmlns:a16="http://schemas.microsoft.com/office/drawing/2014/main" id="{E527D1A0-DF96-A24E-A250-AE8FCCAC28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3" name="Group 403">
            <a:extLst>
              <a:ext uri="{FF2B5EF4-FFF2-40B4-BE49-F238E27FC236}">
                <a16:creationId xmlns:a16="http://schemas.microsoft.com/office/drawing/2014/main" id="{0D00461F-B3AF-9941-A57B-09D12FEFF1AE}"/>
              </a:ext>
            </a:extLst>
          </p:cNvPr>
          <p:cNvGrpSpPr>
            <a:grpSpLocks/>
          </p:cNvGrpSpPr>
          <p:nvPr/>
        </p:nvGrpSpPr>
        <p:grpSpPr bwMode="auto">
          <a:xfrm>
            <a:off x="10194781" y="4260129"/>
            <a:ext cx="527050" cy="392112"/>
            <a:chOff x="2751" y="1851"/>
            <a:chExt cx="462" cy="478"/>
          </a:xfrm>
        </p:grpSpPr>
        <p:pic>
          <p:nvPicPr>
            <p:cNvPr id="214" name="Picture 364" descr="iphone_stylized_small">
              <a:extLst>
                <a:ext uri="{FF2B5EF4-FFF2-40B4-BE49-F238E27FC236}">
                  <a16:creationId xmlns:a16="http://schemas.microsoft.com/office/drawing/2014/main" id="{0B12D8AF-A0CE-4F45-AF57-E28723EB92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" name="Picture 402" descr="antenna_radiation_stylized">
              <a:extLst>
                <a:ext uri="{FF2B5EF4-FFF2-40B4-BE49-F238E27FC236}">
                  <a16:creationId xmlns:a16="http://schemas.microsoft.com/office/drawing/2014/main" id="{46FC5F48-CB87-5C41-99FC-3BCDC023F3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6" name="Group 356">
            <a:extLst>
              <a:ext uri="{FF2B5EF4-FFF2-40B4-BE49-F238E27FC236}">
                <a16:creationId xmlns:a16="http://schemas.microsoft.com/office/drawing/2014/main" id="{EF1B7B94-588F-494F-9020-382DD24CFB54}"/>
              </a:ext>
            </a:extLst>
          </p:cNvPr>
          <p:cNvGrpSpPr>
            <a:grpSpLocks/>
          </p:cNvGrpSpPr>
          <p:nvPr/>
        </p:nvGrpSpPr>
        <p:grpSpPr bwMode="auto">
          <a:xfrm>
            <a:off x="8762856" y="4117254"/>
            <a:ext cx="376237" cy="349250"/>
            <a:chOff x="313" y="1497"/>
            <a:chExt cx="1152" cy="1014"/>
          </a:xfrm>
        </p:grpSpPr>
        <p:pic>
          <p:nvPicPr>
            <p:cNvPr id="217" name="Picture 354" descr="laptop_stylized_small">
              <a:extLst>
                <a:ext uri="{FF2B5EF4-FFF2-40B4-BE49-F238E27FC236}">
                  <a16:creationId xmlns:a16="http://schemas.microsoft.com/office/drawing/2014/main" id="{B0E9D6DF-EBAE-B549-8616-532393572B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" name="Picture 355" descr="antenna_stylized">
              <a:extLst>
                <a:ext uri="{FF2B5EF4-FFF2-40B4-BE49-F238E27FC236}">
                  <a16:creationId xmlns:a16="http://schemas.microsoft.com/office/drawing/2014/main" id="{E8FD3309-5FE1-4947-B75E-69677EB64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9" name="Group 361">
            <a:extLst>
              <a:ext uri="{FF2B5EF4-FFF2-40B4-BE49-F238E27FC236}">
                <a16:creationId xmlns:a16="http://schemas.microsoft.com/office/drawing/2014/main" id="{7F5370CA-ACA4-D749-BE51-501F13B7D1B3}"/>
              </a:ext>
            </a:extLst>
          </p:cNvPr>
          <p:cNvGrpSpPr>
            <a:grpSpLocks/>
          </p:cNvGrpSpPr>
          <p:nvPr/>
        </p:nvGrpSpPr>
        <p:grpSpPr bwMode="auto">
          <a:xfrm>
            <a:off x="7857981" y="3934691"/>
            <a:ext cx="762000" cy="663575"/>
            <a:chOff x="2967" y="478"/>
            <a:chExt cx="788" cy="625"/>
          </a:xfrm>
        </p:grpSpPr>
        <p:pic>
          <p:nvPicPr>
            <p:cNvPr id="220" name="Picture 358" descr="access_point_stylized_small">
              <a:extLst>
                <a:ext uri="{FF2B5EF4-FFF2-40B4-BE49-F238E27FC236}">
                  <a16:creationId xmlns:a16="http://schemas.microsoft.com/office/drawing/2014/main" id="{58364FA5-EE4A-B94A-A430-6F642FEFA5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" name="Picture 360" descr="antenna_radiation_stylized">
              <a:extLst>
                <a:ext uri="{FF2B5EF4-FFF2-40B4-BE49-F238E27FC236}">
                  <a16:creationId xmlns:a16="http://schemas.microsoft.com/office/drawing/2014/main" id="{09DBF651-42C4-1E4D-B0A7-71F524D44C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61">
            <a:extLst>
              <a:ext uri="{FF2B5EF4-FFF2-40B4-BE49-F238E27FC236}">
                <a16:creationId xmlns:a16="http://schemas.microsoft.com/office/drawing/2014/main" id="{AFE507DA-FAD2-E54D-9B67-4939D0AEC972}"/>
              </a:ext>
            </a:extLst>
          </p:cNvPr>
          <p:cNvGrpSpPr>
            <a:grpSpLocks/>
          </p:cNvGrpSpPr>
          <p:nvPr/>
        </p:nvGrpSpPr>
        <p:grpSpPr bwMode="auto">
          <a:xfrm>
            <a:off x="9494693" y="3955329"/>
            <a:ext cx="762000" cy="661987"/>
            <a:chOff x="2967" y="478"/>
            <a:chExt cx="788" cy="625"/>
          </a:xfrm>
        </p:grpSpPr>
        <p:pic>
          <p:nvPicPr>
            <p:cNvPr id="223" name="Picture 358" descr="access_point_stylized_small">
              <a:extLst>
                <a:ext uri="{FF2B5EF4-FFF2-40B4-BE49-F238E27FC236}">
                  <a16:creationId xmlns:a16="http://schemas.microsoft.com/office/drawing/2014/main" id="{87737A86-699B-594B-A92D-20AD981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60" descr="antenna_radiation_stylized">
              <a:extLst>
                <a:ext uri="{FF2B5EF4-FFF2-40B4-BE49-F238E27FC236}">
                  <a16:creationId xmlns:a16="http://schemas.microsoft.com/office/drawing/2014/main" id="{B6EBEF08-76CD-2542-8BFB-2F4D1BD207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5" name="Text Box 18">
            <a:extLst>
              <a:ext uri="{FF2B5EF4-FFF2-40B4-BE49-F238E27FC236}">
                <a16:creationId xmlns:a16="http://schemas.microsoft.com/office/drawing/2014/main" id="{C31820A0-72CC-3A4E-AEA6-2BBE3F7C0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1181" y="5018954"/>
            <a:ext cx="446087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226" name="Text Box 20">
            <a:extLst>
              <a:ext uri="{FF2B5EF4-FFF2-40B4-BE49-F238E27FC236}">
                <a16:creationId xmlns:a16="http://schemas.microsoft.com/office/drawing/2014/main" id="{9C01AE67-4B1E-994D-8207-331C3F38A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3018" y="50126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2</a:t>
            </a:r>
          </a:p>
        </p:txBody>
      </p:sp>
      <p:sp>
        <p:nvSpPr>
          <p:cNvPr id="227" name="Text Box 20">
            <a:extLst>
              <a:ext uri="{FF2B5EF4-FFF2-40B4-BE49-F238E27FC236}">
                <a16:creationId xmlns:a16="http://schemas.microsoft.com/office/drawing/2014/main" id="{5E18D396-0F78-954D-970D-210CAA30A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4693" y="51142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1</a:t>
            </a:r>
          </a:p>
        </p:txBody>
      </p:sp>
      <p:sp>
        <p:nvSpPr>
          <p:cNvPr id="229" name="Line 13">
            <a:extLst>
              <a:ext uri="{FF2B5EF4-FFF2-40B4-BE49-F238E27FC236}">
                <a16:creationId xmlns:a16="http://schemas.microsoft.com/office/drawing/2014/main" id="{7EE9AA76-AC1D-9241-98D2-1E941BC5A32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972406" y="3121891"/>
            <a:ext cx="744537" cy="1168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30" name="Line 13">
            <a:extLst>
              <a:ext uri="{FF2B5EF4-FFF2-40B4-BE49-F238E27FC236}">
                <a16:creationId xmlns:a16="http://schemas.microsoft.com/office/drawing/2014/main" id="{9A8A2E92-6E86-034D-B48F-383F5CFB12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26268" y="3142529"/>
            <a:ext cx="657225" cy="11382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Rectangle 94">
            <a:extLst>
              <a:ext uri="{FF2B5EF4-FFF2-40B4-BE49-F238E27FC236}">
                <a16:creationId xmlns:a16="http://schemas.microsoft.com/office/drawing/2014/main" id="{14E85F17-476D-674D-82E5-21016265E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8" y="2627891"/>
            <a:ext cx="6276108" cy="905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switch: which AP is associated with H1?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28C1FA5F-2E38-2E42-969A-52F0A0118526}"/>
              </a:ext>
            </a:extLst>
          </p:cNvPr>
          <p:cNvGrpSpPr/>
          <p:nvPr/>
        </p:nvGrpSpPr>
        <p:grpSpPr>
          <a:xfrm>
            <a:off x="8482451" y="1855928"/>
            <a:ext cx="744676" cy="388508"/>
            <a:chOff x="7493876" y="2774731"/>
            <a:chExt cx="1481958" cy="894622"/>
          </a:xfrm>
        </p:grpSpPr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293EA6C3-A897-6A4E-8FA5-3E87A8F03D6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5491AEEA-3306-584C-A791-3F623A7248C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1103D392-A969-2B4C-9C4C-6096FA2585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87941F28-572E-2946-A963-5A01D2241E4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D70E8420-5955-2A42-B6BA-72225B7A16F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0F35D7A5-5A4A-EB40-AA19-5FFF8E987A6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C80064F8-68C9-3341-83C0-994A4C78114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45C4FEDC-5F6D-524A-829B-E1DBA32EA31B}"/>
              </a:ext>
            </a:extLst>
          </p:cNvPr>
          <p:cNvGrpSpPr/>
          <p:nvPr/>
        </p:nvGrpSpPr>
        <p:grpSpPr>
          <a:xfrm>
            <a:off x="8491494" y="2852015"/>
            <a:ext cx="711278" cy="420709"/>
            <a:chOff x="3668110" y="2448910"/>
            <a:chExt cx="3794234" cy="2165130"/>
          </a:xfrm>
        </p:grpSpPr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B01D497C-998D-B04C-A06D-FEE9D6913F0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736A6D30-7D30-9F48-A3CD-EC233AB6A75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7" name="Group 286">
              <a:extLst>
                <a:ext uri="{FF2B5EF4-FFF2-40B4-BE49-F238E27FC236}">
                  <a16:creationId xmlns:a16="http://schemas.microsoft.com/office/drawing/2014/main" id="{B8407862-B01E-F64C-A31D-B84CEA6BE32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CC49FF30-78BA-B94B-9DEE-3A23AC0AB14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4D525185-A44E-4F4B-963A-FFE4F23CBF4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DCF8E70-0D16-4545-889A-A299897DF7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38514A0E-369B-5240-B6B1-7EF2DDD72E6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98" name="Rectangle 94">
            <a:extLst>
              <a:ext uri="{FF2B5EF4-FFF2-40B4-BE49-F238E27FC236}">
                <a16:creationId xmlns:a16="http://schemas.microsoft.com/office/drawing/2014/main" id="{11AE9146-15D4-564E-826D-6483A9DC0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6183" y="3537600"/>
            <a:ext cx="5334000" cy="206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685800" lvl="1" indent="-228600">
              <a:lnSpc>
                <a:spcPct val="90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2800" kern="0" dirty="0"/>
              <a:t>self-learning (Ch. 6): switch will see frame from H1 and “remember” which switch port can be used to reach H1</a:t>
            </a:r>
          </a:p>
        </p:txBody>
      </p:sp>
    </p:spTree>
    <p:extLst>
      <p:ext uri="{BB962C8B-B14F-4D97-AF65-F5344CB8AC3E}">
        <p14:creationId xmlns:p14="http://schemas.microsoft.com/office/powerpoint/2010/main" val="383080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65" name="Rectangle 90">
            <a:extLst>
              <a:ext uri="{FF2B5EF4-FFF2-40B4-BE49-F238E27FC236}">
                <a16:creationId xmlns:a16="http://schemas.microsoft.com/office/drawing/2014/main" id="{8EA7F9EA-683D-D348-B790-BEC7D72E48B4}"/>
              </a:ext>
            </a:extLst>
          </p:cNvPr>
          <p:cNvSpPr txBox="1">
            <a:spLocks noChangeArrowheads="1"/>
          </p:cNvSpPr>
          <p:nvPr/>
        </p:nvSpPr>
        <p:spPr>
          <a:xfrm>
            <a:off x="606570" y="1351395"/>
            <a:ext cx="6570085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600" dirty="0">
                <a:solidFill>
                  <a:srgbClr val="C00000"/>
                </a:solidFill>
              </a:rPr>
              <a:t>Rate adaptation</a:t>
            </a:r>
          </a:p>
          <a:p>
            <a:pPr indent="-339725">
              <a:tabLst>
                <a:tab pos="746125" algn="l"/>
              </a:tabLst>
              <a:defRPr/>
            </a:pPr>
            <a:r>
              <a:rPr lang="en-US" sz="3200" dirty="0"/>
              <a:t>base station, mobile dynamically change transmission rate (physical layer modulation technique) as mobile moves, SNR varies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3D00E50-64BD-D048-85C6-F756B5BBC2FF}"/>
              </a:ext>
            </a:extLst>
          </p:cNvPr>
          <p:cNvGrpSpPr/>
          <p:nvPr/>
        </p:nvGrpSpPr>
        <p:grpSpPr>
          <a:xfrm>
            <a:off x="7462701" y="2055525"/>
            <a:ext cx="3731772" cy="2664675"/>
            <a:chOff x="7462701" y="1501343"/>
            <a:chExt cx="2762898" cy="2664675"/>
          </a:xfrm>
        </p:grpSpPr>
        <p:sp>
          <p:nvSpPr>
            <p:cNvPr id="72" name="Freeform 124">
              <a:extLst>
                <a:ext uri="{FF2B5EF4-FFF2-40B4-BE49-F238E27FC236}">
                  <a16:creationId xmlns:a16="http://schemas.microsoft.com/office/drawing/2014/main" id="{A87447AE-2ED0-0C41-AED7-9EECAB361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4868" y="1820430"/>
              <a:ext cx="631825" cy="1687513"/>
            </a:xfrm>
            <a:custGeom>
              <a:avLst/>
              <a:gdLst>
                <a:gd name="T0" fmla="*/ 0 w 384"/>
                <a:gd name="T1" fmla="*/ 0 h 1592"/>
                <a:gd name="T2" fmla="*/ 2147483647 w 384"/>
                <a:gd name="T3" fmla="*/ 2147483647 h 1592"/>
                <a:gd name="T4" fmla="*/ 2147483647 w 384"/>
                <a:gd name="T5" fmla="*/ 2147483647 h 1592"/>
                <a:gd name="T6" fmla="*/ 2147483647 w 384"/>
                <a:gd name="T7" fmla="*/ 2147483647 h 15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1592">
                  <a:moveTo>
                    <a:pt x="0" y="0"/>
                  </a:moveTo>
                  <a:cubicBezTo>
                    <a:pt x="66" y="110"/>
                    <a:pt x="133" y="220"/>
                    <a:pt x="184" y="384"/>
                  </a:cubicBezTo>
                  <a:cubicBezTo>
                    <a:pt x="235" y="548"/>
                    <a:pt x="271" y="783"/>
                    <a:pt x="304" y="984"/>
                  </a:cubicBezTo>
                  <a:cubicBezTo>
                    <a:pt x="337" y="1185"/>
                    <a:pt x="371" y="1492"/>
                    <a:pt x="384" y="1592"/>
                  </a:cubicBezTo>
                </a:path>
              </a:pathLst>
            </a:custGeom>
            <a:noFill/>
            <a:ln w="28575" cmpd="sng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3" name="Freeform 125">
              <a:extLst>
                <a:ext uri="{FF2B5EF4-FFF2-40B4-BE49-F238E27FC236}">
                  <a16:creationId xmlns:a16="http://schemas.microsoft.com/office/drawing/2014/main" id="{D385B981-2B9B-B340-A145-B54F6625B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2855" y="1666443"/>
              <a:ext cx="604838" cy="1879600"/>
            </a:xfrm>
            <a:custGeom>
              <a:avLst/>
              <a:gdLst>
                <a:gd name="T0" fmla="*/ 0 w 432"/>
                <a:gd name="T1" fmla="*/ 0 h 1800"/>
                <a:gd name="T2" fmla="*/ 2147483647 w 432"/>
                <a:gd name="T3" fmla="*/ 2147483647 h 1800"/>
                <a:gd name="T4" fmla="*/ 2147483647 w 432"/>
                <a:gd name="T5" fmla="*/ 2147483647 h 1800"/>
                <a:gd name="T6" fmla="*/ 2147483647 w 432"/>
                <a:gd name="T7" fmla="*/ 2147483647 h 1800"/>
                <a:gd name="T8" fmla="*/ 2147483647 w 432"/>
                <a:gd name="T9" fmla="*/ 2147483647 h 18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2" h="1800">
                  <a:moveTo>
                    <a:pt x="0" y="0"/>
                  </a:moveTo>
                  <a:cubicBezTo>
                    <a:pt x="62" y="98"/>
                    <a:pt x="125" y="196"/>
                    <a:pt x="168" y="296"/>
                  </a:cubicBezTo>
                  <a:cubicBezTo>
                    <a:pt x="211" y="396"/>
                    <a:pt x="224" y="451"/>
                    <a:pt x="256" y="600"/>
                  </a:cubicBezTo>
                  <a:cubicBezTo>
                    <a:pt x="288" y="749"/>
                    <a:pt x="331" y="992"/>
                    <a:pt x="360" y="1192"/>
                  </a:cubicBezTo>
                  <a:cubicBezTo>
                    <a:pt x="389" y="1392"/>
                    <a:pt x="410" y="1596"/>
                    <a:pt x="432" y="1800"/>
                  </a:cubicBez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4" name="Freeform 126">
              <a:extLst>
                <a:ext uri="{FF2B5EF4-FFF2-40B4-BE49-F238E27FC236}">
                  <a16:creationId xmlns:a16="http://schemas.microsoft.com/office/drawing/2014/main" id="{1046761F-B0F0-3D4C-8939-27522DB97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1005" y="1666443"/>
              <a:ext cx="571500" cy="1889125"/>
            </a:xfrm>
            <a:custGeom>
              <a:avLst/>
              <a:gdLst>
                <a:gd name="T0" fmla="*/ 0 w 408"/>
                <a:gd name="T1" fmla="*/ 0 h 1792"/>
                <a:gd name="T2" fmla="*/ 2147483647 w 408"/>
                <a:gd name="T3" fmla="*/ 2147483647 h 1792"/>
                <a:gd name="T4" fmla="*/ 2147483647 w 408"/>
                <a:gd name="T5" fmla="*/ 2147483647 h 1792"/>
                <a:gd name="T6" fmla="*/ 2147483647 w 408"/>
                <a:gd name="T7" fmla="*/ 2147483647 h 1792"/>
                <a:gd name="T8" fmla="*/ 2147483647 w 408"/>
                <a:gd name="T9" fmla="*/ 2147483647 h 1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1792">
                  <a:moveTo>
                    <a:pt x="0" y="0"/>
                  </a:moveTo>
                  <a:cubicBezTo>
                    <a:pt x="56" y="98"/>
                    <a:pt x="113" y="197"/>
                    <a:pt x="152" y="296"/>
                  </a:cubicBezTo>
                  <a:cubicBezTo>
                    <a:pt x="191" y="395"/>
                    <a:pt x="200" y="443"/>
                    <a:pt x="232" y="592"/>
                  </a:cubicBezTo>
                  <a:cubicBezTo>
                    <a:pt x="264" y="741"/>
                    <a:pt x="315" y="992"/>
                    <a:pt x="344" y="1192"/>
                  </a:cubicBezTo>
                  <a:cubicBezTo>
                    <a:pt x="373" y="1392"/>
                    <a:pt x="397" y="1691"/>
                    <a:pt x="408" y="1792"/>
                  </a:cubicBezTo>
                </a:path>
              </a:pathLst>
            </a:custGeom>
            <a:noFill/>
            <a:ln w="28575" cap="flat" cmpd="sng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5" name="Rectangle 127">
              <a:extLst>
                <a:ext uri="{FF2B5EF4-FFF2-40B4-BE49-F238E27FC236}">
                  <a16:creationId xmlns:a16="http://schemas.microsoft.com/office/drawing/2014/main" id="{1D440901-0C31-0F4D-8946-D3F10558E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0580" y="1658505"/>
              <a:ext cx="1847850" cy="191135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6" name="Line 128">
              <a:extLst>
                <a:ext uri="{FF2B5EF4-FFF2-40B4-BE49-F238E27FC236}">
                  <a16:creationId xmlns:a16="http://schemas.microsoft.com/office/drawing/2014/main" id="{910206CA-3247-C24D-82A9-E68F31B2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0580" y="1987118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7" name="Line 129">
              <a:extLst>
                <a:ext uri="{FF2B5EF4-FFF2-40B4-BE49-F238E27FC236}">
                  <a16:creationId xmlns:a16="http://schemas.microsoft.com/office/drawing/2014/main" id="{05E0E39F-FE53-A846-BD7B-D66F56535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6930" y="2296680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8" name="Line 130">
              <a:extLst>
                <a:ext uri="{FF2B5EF4-FFF2-40B4-BE49-F238E27FC236}">
                  <a16:creationId xmlns:a16="http://schemas.microsoft.com/office/drawing/2014/main" id="{80C0E12A-DB35-F247-8473-E7870BD918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1693" y="2615768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9" name="Line 131">
              <a:extLst>
                <a:ext uri="{FF2B5EF4-FFF2-40B4-BE49-F238E27FC236}">
                  <a16:creationId xmlns:a16="http://schemas.microsoft.com/office/drawing/2014/main" id="{9E7648BC-85FB-D445-ADF6-E9850B6F6B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8043" y="2925330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0" name="Line 132">
              <a:extLst>
                <a:ext uri="{FF2B5EF4-FFF2-40B4-BE49-F238E27FC236}">
                  <a16:creationId xmlns:a16="http://schemas.microsoft.com/office/drawing/2014/main" id="{60971AE1-D663-2146-941D-807E03CEA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393" y="3246005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1" name="Line 133">
              <a:extLst>
                <a:ext uri="{FF2B5EF4-FFF2-40B4-BE49-F238E27FC236}">
                  <a16:creationId xmlns:a16="http://schemas.microsoft.com/office/drawing/2014/main" id="{F183B9C8-59FF-FF42-81A0-D1D65348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3180" y="1658505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2" name="Line 134">
              <a:extLst>
                <a:ext uri="{FF2B5EF4-FFF2-40B4-BE49-F238E27FC236}">
                  <a16:creationId xmlns:a16="http://schemas.microsoft.com/office/drawing/2014/main" id="{95BC1052-E2A8-4244-BD31-881FB4E63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40380" y="166961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3" name="Line 135">
              <a:extLst>
                <a:ext uri="{FF2B5EF4-FFF2-40B4-BE49-F238E27FC236}">
                  <a16:creationId xmlns:a16="http://schemas.microsoft.com/office/drawing/2014/main" id="{6201EE71-0F86-1942-A349-D190824BDB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95993" y="166326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4" name="Text Box 136">
              <a:extLst>
                <a:ext uri="{FF2B5EF4-FFF2-40B4-BE49-F238E27FC236}">
                  <a16:creationId xmlns:a16="http://schemas.microsoft.com/office/drawing/2014/main" id="{2C8BC37A-3079-3141-8CAD-104408E0B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64118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10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5" name="Text Box 137">
              <a:extLst>
                <a:ext uri="{FF2B5EF4-FFF2-40B4-BE49-F238E27FC236}">
                  <a16:creationId xmlns:a16="http://schemas.microsoft.com/office/drawing/2014/main" id="{FDD958A4-F26F-7A4D-ABAB-97CE564D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9730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20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6" name="Text Box 138">
              <a:extLst>
                <a:ext uri="{FF2B5EF4-FFF2-40B4-BE49-F238E27FC236}">
                  <a16:creationId xmlns:a16="http://schemas.microsoft.com/office/drawing/2014/main" id="{3A2A8346-A59E-BC41-890D-70D2E2A20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65818" y="3557155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30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7" name="Text Box 139">
              <a:extLst>
                <a:ext uri="{FF2B5EF4-FFF2-40B4-BE49-F238E27FC236}">
                  <a16:creationId xmlns:a16="http://schemas.microsoft.com/office/drawing/2014/main" id="{C3099B89-2944-444D-A87C-4AFB683CA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32543" y="3560330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40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4A7A6B1D-4D41-954E-A5F6-3028E04D0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08099" y="3827464"/>
              <a:ext cx="86914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SNR(dB)</a:t>
              </a:r>
            </a:p>
          </p:txBody>
        </p:sp>
        <p:sp>
          <p:nvSpPr>
            <p:cNvPr id="89" name="Text Box 147">
              <a:extLst>
                <a:ext uri="{FF2B5EF4-FFF2-40B4-BE49-F238E27FC236}">
                  <a16:creationId xmlns:a16="http://schemas.microsoft.com/office/drawing/2014/main" id="{E2163787-4691-5D46-8699-B77A930A9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376940" y="2379023"/>
              <a:ext cx="51007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BER</a:t>
              </a:r>
            </a:p>
          </p:txBody>
        </p:sp>
        <p:sp>
          <p:nvSpPr>
            <p:cNvPr id="90" name="Text Box 148">
              <a:extLst>
                <a:ext uri="{FF2B5EF4-FFF2-40B4-BE49-F238E27FC236}">
                  <a16:creationId xmlns:a16="http://schemas.microsoft.com/office/drawing/2014/main" id="{7C1ED569-5C1A-F54A-AB69-46434B3A3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9128" y="150134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-1</a:t>
              </a:r>
            </a:p>
          </p:txBody>
        </p:sp>
        <p:sp>
          <p:nvSpPr>
            <p:cNvPr id="91" name="Text Box 149">
              <a:extLst>
                <a:ext uri="{FF2B5EF4-FFF2-40B4-BE49-F238E27FC236}">
                  <a16:creationId xmlns:a16="http://schemas.microsoft.com/office/drawing/2014/main" id="{94E14E63-66FD-4443-B41D-AF70FFBA1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1820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-2</a:t>
              </a:r>
            </a:p>
          </p:txBody>
        </p:sp>
        <p:sp>
          <p:nvSpPr>
            <p:cNvPr id="92" name="Text Box 150">
              <a:extLst>
                <a:ext uri="{FF2B5EF4-FFF2-40B4-BE49-F238E27FC236}">
                  <a16:creationId xmlns:a16="http://schemas.microsoft.com/office/drawing/2014/main" id="{E0977E27-9D19-A64A-AF3A-97F63CB63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3890" y="21315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-3</a:t>
              </a:r>
            </a:p>
          </p:txBody>
        </p:sp>
        <p:sp>
          <p:nvSpPr>
            <p:cNvPr id="93" name="Text Box 151">
              <a:extLst>
                <a:ext uri="{FF2B5EF4-FFF2-40B4-BE49-F238E27FC236}">
                  <a16:creationId xmlns:a16="http://schemas.microsoft.com/office/drawing/2014/main" id="{71116C7E-0C8A-C345-987E-209472BF62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27522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-5</a:t>
              </a:r>
            </a:p>
          </p:txBody>
        </p:sp>
        <p:sp>
          <p:nvSpPr>
            <p:cNvPr id="94" name="Text Box 152">
              <a:extLst>
                <a:ext uri="{FF2B5EF4-FFF2-40B4-BE49-F238E27FC236}">
                  <a16:creationId xmlns:a16="http://schemas.microsoft.com/office/drawing/2014/main" id="{1704C017-27C0-A24D-9102-5AE6A700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3415" y="30713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-6</a:t>
              </a:r>
            </a:p>
          </p:txBody>
        </p:sp>
        <p:sp>
          <p:nvSpPr>
            <p:cNvPr id="95" name="Text Box 153">
              <a:extLst>
                <a:ext uri="{FF2B5EF4-FFF2-40B4-BE49-F238E27FC236}">
                  <a16:creationId xmlns:a16="http://schemas.microsoft.com/office/drawing/2014/main" id="{75B908A4-A34C-2445-B429-1AC5208B18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7065" y="33999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-7</a:t>
              </a:r>
            </a:p>
          </p:txBody>
        </p:sp>
        <p:sp>
          <p:nvSpPr>
            <p:cNvPr id="96" name="Text Box 154">
              <a:extLst>
                <a:ext uri="{FF2B5EF4-FFF2-40B4-BE49-F238E27FC236}">
                  <a16:creationId xmlns:a16="http://schemas.microsoft.com/office/drawing/2014/main" id="{6CA0DB94-D333-E944-A25F-F9D61C7ADF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0715" y="2455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-4</a:t>
              </a:r>
            </a:p>
          </p:txBody>
        </p:sp>
      </p:grpSp>
      <p:sp>
        <p:nvSpPr>
          <p:cNvPr id="97" name="Oval 158">
            <a:extLst>
              <a:ext uri="{FF2B5EF4-FFF2-40B4-BE49-F238E27FC236}">
                <a16:creationId xmlns:a16="http://schemas.microsoft.com/office/drawing/2014/main" id="{209748AE-384B-F949-89CC-37F237ECE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1137" y="3758480"/>
            <a:ext cx="152400" cy="16192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400" dirty="0"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F193BFB-7D25-3945-9C36-2F993BA9DB5E}"/>
              </a:ext>
            </a:extLst>
          </p:cNvPr>
          <p:cNvGrpSpPr/>
          <p:nvPr/>
        </p:nvGrpSpPr>
        <p:grpSpPr>
          <a:xfrm>
            <a:off x="8550275" y="5018232"/>
            <a:ext cx="1525223" cy="787073"/>
            <a:chOff x="1997075" y="4768850"/>
            <a:chExt cx="1525223" cy="787073"/>
          </a:xfrm>
        </p:grpSpPr>
        <p:sp>
          <p:nvSpPr>
            <p:cNvPr id="66" name="Line 140">
              <a:extLst>
                <a:ext uri="{FF2B5EF4-FFF2-40B4-BE49-F238E27FC236}">
                  <a16:creationId xmlns:a16="http://schemas.microsoft.com/office/drawing/2014/main" id="{9ABBD722-F994-5D44-9F28-C96E66B76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237163"/>
              <a:ext cx="296863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7" name="Line 141">
              <a:extLst>
                <a:ext uri="{FF2B5EF4-FFF2-40B4-BE49-F238E27FC236}">
                  <a16:creationId xmlns:a16="http://schemas.microsoft.com/office/drawing/2014/main" id="{D2378DA5-4292-1146-841A-83348B059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064125"/>
              <a:ext cx="29686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8" name="Line 142">
              <a:extLst>
                <a:ext uri="{FF2B5EF4-FFF2-40B4-BE49-F238E27FC236}">
                  <a16:creationId xmlns:a16="http://schemas.microsoft.com/office/drawing/2014/main" id="{BD436497-C11B-DE4B-B7CC-A36D247B74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6600" y="4894263"/>
              <a:ext cx="26987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9" name="Text Box 143">
              <a:extLst>
                <a:ext uri="{FF2B5EF4-FFF2-40B4-BE49-F238E27FC236}">
                  <a16:creationId xmlns:a16="http://schemas.microsoft.com/office/drawing/2014/main" id="{B06EB229-594F-B74D-AB37-1AFD23D93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9650" y="4768850"/>
              <a:ext cx="1242648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QAM256 (8 Mbps)</a:t>
              </a:r>
            </a:p>
          </p:txBody>
        </p:sp>
        <p:sp>
          <p:nvSpPr>
            <p:cNvPr id="70" name="Text Box 144">
              <a:extLst>
                <a:ext uri="{FF2B5EF4-FFF2-40B4-BE49-F238E27FC236}">
                  <a16:creationId xmlns:a16="http://schemas.microsoft.com/office/drawing/2014/main" id="{1299B93C-66F7-2D42-BCDE-AB352ACB0F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1713" y="4922838"/>
              <a:ext cx="1170513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QAM16 (4 Mbps)</a:t>
              </a:r>
            </a:p>
          </p:txBody>
        </p:sp>
        <p:sp>
          <p:nvSpPr>
            <p:cNvPr id="71" name="Text Box 145">
              <a:extLst>
                <a:ext uri="{FF2B5EF4-FFF2-40B4-BE49-F238E27FC236}">
                  <a16:creationId xmlns:a16="http://schemas.microsoft.com/office/drawing/2014/main" id="{8E3C0C78-B8F0-5C4A-94BE-C201B16ADC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1238" y="5103813"/>
              <a:ext cx="1016625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BPSK (1 Mbps)</a:t>
              </a:r>
            </a:p>
          </p:txBody>
        </p:sp>
        <p:sp>
          <p:nvSpPr>
            <p:cNvPr id="98" name="Oval 159">
              <a:extLst>
                <a:ext uri="{FF2B5EF4-FFF2-40B4-BE49-F238E27FC236}">
                  <a16:creationId xmlns:a16="http://schemas.microsoft.com/office/drawing/2014/main" id="{3DC8AEBF-AF89-0041-BAEC-013B1349E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5330825"/>
              <a:ext cx="152400" cy="16192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99" name="Text Box 160">
              <a:extLst>
                <a:ext uri="{FF2B5EF4-FFF2-40B4-BE49-F238E27FC236}">
                  <a16:creationId xmlns:a16="http://schemas.microsoft.com/office/drawing/2014/main" id="{3789CE0E-0C61-9946-9828-EE6C26B32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763" y="5294313"/>
              <a:ext cx="1069524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operating point</a:t>
              </a:r>
            </a:p>
          </p:txBody>
        </p:sp>
      </p:grpSp>
      <p:sp>
        <p:nvSpPr>
          <p:cNvPr id="100" name="Text Box 161">
            <a:extLst>
              <a:ext uri="{FF2B5EF4-FFF2-40B4-BE49-F238E27FC236}">
                <a16:creationId xmlns:a16="http://schemas.microsoft.com/office/drawing/2014/main" id="{73953D5A-AF9D-A74F-B537-6801EC650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6075" y="3954895"/>
            <a:ext cx="6579611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1. </a:t>
            </a:r>
            <a:r>
              <a:rPr lang="en-US" sz="2400" dirty="0">
                <a:latin typeface="+mn-lt"/>
                <a:cs typeface="Arial" charset="0"/>
              </a:rPr>
              <a:t>SNR decreases, BER increase as node moves away from base station</a:t>
            </a:r>
          </a:p>
        </p:txBody>
      </p:sp>
      <p:sp>
        <p:nvSpPr>
          <p:cNvPr id="101" name="Text Box 162">
            <a:extLst>
              <a:ext uri="{FF2B5EF4-FFF2-40B4-BE49-F238E27FC236}">
                <a16:creationId xmlns:a16="http://schemas.microsoft.com/office/drawing/2014/main" id="{E2FD50A6-89FD-3D40-BBE1-B3A224D60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8367" y="4893108"/>
            <a:ext cx="661843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2. </a:t>
            </a:r>
            <a:r>
              <a:rPr lang="en-US" sz="2400" dirty="0">
                <a:latin typeface="+mn-lt"/>
                <a:cs typeface="Arial" charset="0"/>
              </a:rPr>
              <a:t>When BER becomes too high, switch to lower transmission rate but with lower BER</a:t>
            </a:r>
          </a:p>
        </p:txBody>
      </p:sp>
    </p:spTree>
    <p:extLst>
      <p:ext uri="{BB962C8B-B14F-4D97-AF65-F5344CB8AC3E}">
        <p14:creationId xmlns:p14="http://schemas.microsoft.com/office/powerpoint/2010/main" val="2954730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6 C -0.00143 -0.01527 -0.00247 -0.02986 -0.00456 -0.04444 C -0.00651 -0.05902 -0.00951 -0.07407 -0.01172 -0.08703 C -0.01419 -0.09976 -0.01589 -0.10879 -0.0181 -0.12152 C -0.02031 -0.13379 -0.02344 -0.15208 -0.02539 -0.16088 C -0.02747 -0.16944 -0.02773 -0.16828 -0.02956 -0.17361 C -0.03138 -0.17847 -0.03425 -0.18541 -0.03672 -0.19189 " pathEditMode="relative" rAng="0" ptsTypes="AAAAAAA">
                                      <p:cBhvr>
                                        <p:cTn id="6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36" y="-960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72 -0.19189 C -0.03672 -0.19166 -0.0362 -0.07662 -0.03555 0.03889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1528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555 0.03889 C -0.0388 0.01968 -0.04193 0.00162 -0.04531 -0.02199 C -0.04896 -0.0456 -0.05221 -0.07662 -0.05703 -0.10347 C -0.06172 -0.13055 -0.07161 -0.16921 -0.07435 -0.18217 " pathEditMode="relative" rAng="0" ptsTypes="AAAA">
                                      <p:cBhvr>
                                        <p:cTn id="17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40" y="-110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7" grpId="1" animBg="1"/>
      <p:bldP spid="97" grpId="2" animBg="1"/>
      <p:bldP spid="100" grpId="0"/>
      <p:bldP spid="10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867338" y="2227006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 </a:t>
            </a:r>
            <a:r>
              <a:rPr lang="en-US" sz="3500" dirty="0">
                <a:solidFill>
                  <a:srgbClr val="C00000"/>
                </a:solidFill>
              </a:rPr>
              <a:t>(revised)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defRPr/>
            </a:pPr>
            <a:r>
              <a:rPr lang="en-US" sz="3000" dirty="0"/>
              <a:t>Mobile IP</a:t>
            </a:r>
          </a:p>
          <a:p>
            <a:pPr marL="736600" lvl="1" indent="-279400">
              <a:defRPr/>
            </a:pPr>
            <a:r>
              <a:rPr lang="en-US" sz="3000" strike="sngStrike" dirty="0"/>
              <a:t>4G/5G networks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strike="sngStrike" dirty="0"/>
              <a:t>Mobility: impact on higher-layer protocols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363B252E-B5AF-BD4D-8DC3-4FE3280F19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989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054" y="1405371"/>
            <a:ext cx="1027531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200" dirty="0">
                <a:solidFill>
                  <a:srgbClr val="C00000"/>
                </a:solidFill>
                <a:cs typeface="+mn-cs"/>
              </a:rPr>
              <a:t>power management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node-to-AP: </a:t>
            </a:r>
            <a:r>
              <a:rPr lang="en-US" sz="3200" dirty="0"/>
              <a:t>“</a:t>
            </a:r>
            <a:r>
              <a:rPr lang="en-US" sz="3200" dirty="0">
                <a:cs typeface="+mn-cs"/>
              </a:rPr>
              <a:t>I am going to sleep until next beacon frame</a:t>
            </a:r>
            <a:r>
              <a:rPr lang="en-US" altLang="ja-JP" sz="3200" dirty="0">
                <a:cs typeface="+mn-cs"/>
              </a:rPr>
              <a:t>”</a:t>
            </a:r>
            <a:endParaRPr lang="en-US" sz="3200" dirty="0">
              <a:cs typeface="+mn-cs"/>
            </a:endParaRP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AP knows not to transmit frames to this node</a:t>
            </a: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node wakes up before next beacon frame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beacon frame: contains list of mobiles with AP-to-mobile frames waiting to be sent</a:t>
            </a:r>
          </a:p>
          <a:p>
            <a:pPr marL="701675" lvl="1" indent="-24447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793750" algn="l"/>
              </a:tabLst>
              <a:defRPr/>
            </a:pPr>
            <a:r>
              <a:rPr lang="en-US" sz="2800" dirty="0">
                <a:cs typeface="+mn-cs"/>
              </a:rPr>
              <a:t>node will stay awake if AP-to-mobile frames to be sent; otherwise sleep again until next beacon frame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502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D3269B61-8CE3-006A-583C-AC69DC5287F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Recap: </a:t>
            </a:r>
            <a:r>
              <a:rPr lang="en-US" sz="3200" dirty="0"/>
              <a:t>three broad classes</a:t>
            </a:r>
          </a:p>
          <a:p>
            <a:pPr marL="404813" indent="-274638">
              <a:defRPr/>
            </a:pPr>
            <a:r>
              <a:rPr lang="en-US" sz="3200" dirty="0">
                <a:solidFill>
                  <a:srgbClr val="C00000"/>
                </a:solidFill>
              </a:rPr>
              <a:t>channel partitioning</a:t>
            </a:r>
          </a:p>
          <a:p>
            <a:pPr lvl="1">
              <a:defRPr/>
            </a:pPr>
            <a:r>
              <a:rPr lang="en-US" sz="2800" dirty="0"/>
              <a:t>divide channel into smaller </a:t>
            </a:r>
            <a:r>
              <a:rPr lang="en-US" altLang="ja-JP" sz="2800" dirty="0"/>
              <a:t>“</a:t>
            </a:r>
            <a:r>
              <a:rPr lang="en-US" sz="2800" dirty="0"/>
              <a:t>pieces</a:t>
            </a:r>
            <a:r>
              <a:rPr lang="en-US" altLang="ja-JP" sz="2800" dirty="0"/>
              <a:t>”</a:t>
            </a:r>
            <a:r>
              <a:rPr lang="en-US" sz="2800" dirty="0"/>
              <a:t> (time slots, frequency, code)</a:t>
            </a:r>
          </a:p>
          <a:p>
            <a:pPr lvl="1">
              <a:defRPr/>
            </a:pPr>
            <a:r>
              <a:rPr lang="en-US" sz="2800" dirty="0"/>
              <a:t>allocate piece to node for exclusive use</a:t>
            </a:r>
          </a:p>
          <a:p>
            <a:pPr lvl="1">
              <a:defRPr/>
            </a:pPr>
            <a:r>
              <a:rPr lang="en-US" sz="2800" dirty="0"/>
              <a:t>Examples: TDMA, FDMA </a:t>
            </a:r>
          </a:p>
          <a:p>
            <a:pPr marL="404813" indent="-274638">
              <a:defRPr/>
            </a:pPr>
            <a:r>
              <a:rPr lang="en-US" sz="3200" i="1" dirty="0">
                <a:solidFill>
                  <a:srgbClr val="C00000"/>
                </a:solidFill>
              </a:rPr>
              <a:t>random access</a:t>
            </a:r>
          </a:p>
          <a:p>
            <a:pPr lvl="1">
              <a:defRPr/>
            </a:pPr>
            <a:r>
              <a:rPr lang="en-US" sz="2800" dirty="0"/>
              <a:t>channel not divided, allow collisions</a:t>
            </a:r>
          </a:p>
          <a:p>
            <a:pPr lvl="1">
              <a:defRPr/>
            </a:pPr>
            <a:r>
              <a:rPr lang="en-US" altLang="ja-JP" sz="2800" dirty="0"/>
              <a:t>“</a:t>
            </a:r>
            <a:r>
              <a:rPr lang="en-US" sz="2800" dirty="0"/>
              <a:t>recover</a:t>
            </a:r>
            <a:r>
              <a:rPr lang="en-US" altLang="ja-JP" sz="2800" dirty="0"/>
              <a:t>”</a:t>
            </a:r>
            <a:r>
              <a:rPr lang="en-US" sz="2800" dirty="0"/>
              <a:t> from collisions</a:t>
            </a:r>
          </a:p>
          <a:p>
            <a:pPr lvl="1">
              <a:defRPr/>
            </a:pPr>
            <a:r>
              <a:rPr lang="en-US" sz="2800" dirty="0"/>
              <a:t>Examples: ALOHA, Slotted ALOHA, CSMA, CSMA/CD, CSMA/CA (</a:t>
            </a:r>
            <a:r>
              <a:rPr lang="en-US" sz="2800" dirty="0" err="1"/>
              <a:t>WiFi</a:t>
            </a:r>
            <a:r>
              <a:rPr lang="en-US" sz="2800" dirty="0"/>
              <a:t>)</a:t>
            </a:r>
          </a:p>
          <a:p>
            <a:pPr marL="404813" indent="-274638">
              <a:defRPr/>
            </a:pPr>
            <a:r>
              <a:rPr lang="en-US" sz="3200" dirty="0">
                <a:solidFill>
                  <a:srgbClr val="C00000"/>
                </a:solidFill>
              </a:rPr>
              <a:t>“taking turns</a:t>
            </a:r>
            <a:r>
              <a:rPr lang="en-US" altLang="ja-JP" sz="3200" dirty="0">
                <a:solidFill>
                  <a:srgbClr val="C00000"/>
                </a:solidFill>
              </a:rPr>
              <a:t>”</a:t>
            </a:r>
            <a:endParaRPr lang="en-US" sz="3200" dirty="0">
              <a:solidFill>
                <a:srgbClr val="C00000"/>
              </a:solidFill>
            </a:endParaRPr>
          </a:p>
          <a:p>
            <a:pPr lvl="1">
              <a:defRPr/>
            </a:pPr>
            <a:r>
              <a:rPr lang="en-US" sz="2800" dirty="0"/>
              <a:t>nodes take turns, but nodes with more to send can take longer turns</a:t>
            </a:r>
          </a:p>
          <a:p>
            <a:pPr lvl="1">
              <a:defRPr/>
            </a:pPr>
            <a:r>
              <a:rPr lang="en-US" sz="2800" dirty="0"/>
              <a:t>Examples: polling, token taking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C75C8620-33E0-169B-2A6B-52648ADE0E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Multi Access in Other wireless networks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0751252-0AB5-08FB-2B74-EF216BB05B6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 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6073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68820" y="1464542"/>
            <a:ext cx="6869834" cy="50609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less than 10 m diameter</a:t>
            </a:r>
          </a:p>
          <a:p>
            <a:pPr marL="285750" indent="-285750">
              <a:defRPr/>
            </a:pPr>
            <a:r>
              <a:rPr lang="en-US" sz="3200" dirty="0"/>
              <a:t>replacement for cables (mouse, keyboard, headphones)</a:t>
            </a:r>
          </a:p>
          <a:p>
            <a:pPr marL="285750" indent="-285750">
              <a:defRPr/>
            </a:pPr>
            <a:r>
              <a:rPr lang="en-US" sz="3200" dirty="0"/>
              <a:t>ad hoc: no infrastructure</a:t>
            </a:r>
          </a:p>
          <a:p>
            <a:pPr marL="285750" indent="-285750">
              <a:defRPr/>
            </a:pPr>
            <a:r>
              <a:rPr lang="en-US" sz="3200" dirty="0"/>
              <a:t>2.4-2.5 GHz ISM radio band, up to 3 Mbps</a:t>
            </a:r>
          </a:p>
          <a:p>
            <a:pPr marL="285750" indent="-285750">
              <a:defRPr/>
            </a:pPr>
            <a:r>
              <a:rPr lang="en-US" sz="3200" dirty="0"/>
              <a:t>master controller /clients devices:</a:t>
            </a:r>
          </a:p>
          <a:p>
            <a:pPr lvl="1">
              <a:lnSpc>
                <a:spcPct val="80000"/>
              </a:lnSpc>
              <a:defRPr/>
            </a:pPr>
            <a:r>
              <a:rPr lang="en-US" sz="2800" dirty="0"/>
              <a:t>master polls clients, grants requests for client transmissions</a:t>
            </a:r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3443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41111" y="1464542"/>
            <a:ext cx="6371071" cy="528262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TDM, </a:t>
            </a:r>
            <a:r>
              <a:rPr lang="en-US" dirty="0"/>
              <a:t>625 </a:t>
            </a:r>
            <a:r>
              <a:rPr lang="en-US" dirty="0">
                <a:latin typeface="Symbol" pitchFamily="2" charset="2"/>
              </a:rPr>
              <a:t>m</a:t>
            </a:r>
            <a:r>
              <a:rPr lang="en-US" dirty="0"/>
              <a:t>sec sec. slot</a:t>
            </a:r>
          </a:p>
          <a:p>
            <a:pPr marL="285750" indent="-285750">
              <a:defRPr/>
            </a:pPr>
            <a:r>
              <a:rPr lang="en-US" sz="2800" dirty="0"/>
              <a:t>FDM: sender uses </a:t>
            </a:r>
            <a:r>
              <a:rPr lang="en-US" dirty="0"/>
              <a:t>79 frequency channels in known, pseudo-random order slot-to-slot (spread spectrum)</a:t>
            </a:r>
          </a:p>
          <a:p>
            <a:pPr marL="628650" lvl="1" indent="-285750">
              <a:defRPr/>
            </a:pPr>
            <a:r>
              <a:rPr lang="en-US" dirty="0"/>
              <a:t>other devices/equipment not in piconet only interfere in some slots</a:t>
            </a:r>
          </a:p>
          <a:p>
            <a:pPr marL="457200" indent="-457200">
              <a:defRPr/>
            </a:pPr>
            <a:r>
              <a:rPr lang="en-US" dirty="0">
                <a:solidFill>
                  <a:srgbClr val="C00000"/>
                </a:solidFill>
              </a:rPr>
              <a:t>parked mode: </a:t>
            </a:r>
            <a:r>
              <a:rPr lang="en-US" dirty="0"/>
              <a:t>clients can “go to sleep” (park) and later wakeup (to preserve battery)</a:t>
            </a:r>
          </a:p>
          <a:p>
            <a:pPr marL="457200" indent="-457200">
              <a:defRPr/>
            </a:pPr>
            <a:r>
              <a:rPr lang="en-US" sz="2800" dirty="0">
                <a:solidFill>
                  <a:srgbClr val="C00000"/>
                </a:solidFill>
              </a:rPr>
              <a:t>boo</a:t>
            </a:r>
            <a:r>
              <a:rPr lang="en-US" dirty="0">
                <a:solidFill>
                  <a:srgbClr val="C00000"/>
                </a:solidFill>
              </a:rPr>
              <a:t>tstrapping: </a:t>
            </a:r>
            <a:r>
              <a:rPr lang="en-US" dirty="0"/>
              <a:t>nodes self-assemble (plug and play) into piconet</a:t>
            </a:r>
            <a:endParaRPr lang="en-US" sz="2800" dirty="0"/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71269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3G: Code Division Multiple Access (CDMA)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718" name="Rectangle 3">
            <a:extLst>
              <a:ext uri="{FF2B5EF4-FFF2-40B4-BE49-F238E27FC236}">
                <a16:creationId xmlns:a16="http://schemas.microsoft.com/office/drawing/2014/main" id="{953F996D-330A-8747-94AD-947138A1EE45}"/>
              </a:ext>
            </a:extLst>
          </p:cNvPr>
          <p:cNvSpPr txBox="1">
            <a:spLocks noChangeArrowheads="1"/>
          </p:cNvSpPr>
          <p:nvPr/>
        </p:nvSpPr>
        <p:spPr>
          <a:xfrm>
            <a:off x="762289" y="1306802"/>
            <a:ext cx="1062614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lnSpc>
                <a:spcPct val="100000"/>
              </a:lnSpc>
              <a:defRPr/>
            </a:pPr>
            <a:r>
              <a:rPr lang="en-US" sz="3200" dirty="0"/>
              <a:t>unique </a:t>
            </a:r>
            <a:r>
              <a:rPr lang="en-US" altLang="ja-JP" sz="3200" dirty="0"/>
              <a:t>“</a:t>
            </a:r>
            <a:r>
              <a:rPr lang="en-US" sz="3200" dirty="0"/>
              <a:t>code</a:t>
            </a:r>
            <a:r>
              <a:rPr lang="en-US" altLang="ja-JP" sz="3200" dirty="0"/>
              <a:t>”</a:t>
            </a:r>
            <a:r>
              <a:rPr lang="en-US" sz="3200" dirty="0"/>
              <a:t> assigned to each user; i.e., code set partitioning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 users share same frequency, but each user has own </a:t>
            </a:r>
            <a:r>
              <a:rPr lang="en-US" altLang="ja-JP" sz="2800" dirty="0"/>
              <a:t>“</a:t>
            </a:r>
            <a:r>
              <a:rPr lang="en-US" sz="2800" dirty="0"/>
              <a:t>chipping</a:t>
            </a:r>
            <a:r>
              <a:rPr lang="en-US" altLang="ja-JP" sz="2800" dirty="0"/>
              <a:t>”</a:t>
            </a:r>
            <a:r>
              <a:rPr lang="en-US" sz="2800" dirty="0"/>
              <a:t> sequence (i.e., code) to encode data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allows multiple users to </a:t>
            </a:r>
            <a:r>
              <a:rPr lang="en-US" altLang="ja-JP" sz="2800" dirty="0"/>
              <a:t>“</a:t>
            </a:r>
            <a:r>
              <a:rPr lang="en-US" sz="2800" dirty="0"/>
              <a:t>coexist</a:t>
            </a:r>
            <a:r>
              <a:rPr lang="en-US" altLang="ja-JP" sz="2800" dirty="0"/>
              <a:t>”</a:t>
            </a:r>
            <a:r>
              <a:rPr lang="en-US" sz="2800" dirty="0"/>
              <a:t> and transmit simultaneously with minimal interference (if codes are “orthogonal”)</a:t>
            </a:r>
          </a:p>
          <a:p>
            <a:pPr indent="-3413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encoding: </a:t>
            </a:r>
            <a:r>
              <a:rPr lang="en-US" sz="3200" dirty="0"/>
              <a:t>inner product: </a:t>
            </a:r>
            <a:r>
              <a:rPr lang="en-US" dirty="0"/>
              <a:t>(original data) X (chipping sequence)</a:t>
            </a:r>
            <a:endParaRPr lang="en-US" sz="3200" dirty="0"/>
          </a:p>
          <a:p>
            <a:pPr marL="354013" indent="-3540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decoding: </a:t>
            </a:r>
            <a:r>
              <a:rPr lang="en-US" dirty="0"/>
              <a:t>summed </a:t>
            </a:r>
            <a:r>
              <a:rPr lang="en-US" sz="3200" dirty="0"/>
              <a:t>inner-product: </a:t>
            </a:r>
            <a:r>
              <a:rPr lang="en-US" dirty="0"/>
              <a:t>(encoded data) X (chipping sequence)</a:t>
            </a:r>
            <a:endParaRPr lang="en-US" sz="4800" dirty="0"/>
          </a:p>
          <a:p>
            <a:pPr indent="-341313">
              <a:lnSpc>
                <a:spcPct val="100000"/>
              </a:lnSpc>
              <a:defRPr/>
            </a:pPr>
            <a:endParaRPr lang="en-US" sz="3200" dirty="0"/>
          </a:p>
          <a:p>
            <a:pPr>
              <a:lnSpc>
                <a:spcPct val="80000"/>
              </a:lnSpc>
              <a:defRPr/>
            </a:pPr>
            <a:endParaRPr lang="en-US" sz="32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1730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 encode/decode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433" name="Line 6">
            <a:extLst>
              <a:ext uri="{FF2B5EF4-FFF2-40B4-BE49-F238E27FC236}">
                <a16:creationId xmlns:a16="http://schemas.microsoft.com/office/drawing/2014/main" id="{7762FDF6-2446-3E43-8720-E7B7AA18D6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1350" y="14107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4" name="Line 9">
            <a:extLst>
              <a:ext uri="{FF2B5EF4-FFF2-40B4-BE49-F238E27FC236}">
                <a16:creationId xmlns:a16="http://schemas.microsoft.com/office/drawing/2014/main" id="{7FF576EE-0D7F-AC4E-AD6B-1AACED8038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1386983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Text Box 10">
            <a:extLst>
              <a:ext uri="{FF2B5EF4-FFF2-40B4-BE49-F238E27FC236}">
                <a16:creationId xmlns:a16="http://schemas.microsoft.com/office/drawing/2014/main" id="{F21423CE-6E23-864D-AE72-4B27CF519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1088" y="2818908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436" name="Text Box 11">
            <a:extLst>
              <a:ext uri="{FF2B5EF4-FFF2-40B4-BE49-F238E27FC236}">
                <a16:creationId xmlns:a16="http://schemas.microsoft.com/office/drawing/2014/main" id="{A41B6EA9-EE6C-C949-81EA-16B63EA5A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0263" y="282367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grpSp>
        <p:nvGrpSpPr>
          <p:cNvPr id="437" name="Group 150">
            <a:extLst>
              <a:ext uri="{FF2B5EF4-FFF2-40B4-BE49-F238E27FC236}">
                <a16:creationId xmlns:a16="http://schemas.microsoft.com/office/drawing/2014/main" id="{6846776D-29A4-C047-BD8B-B36F67C3A5FE}"/>
              </a:ext>
            </a:extLst>
          </p:cNvPr>
          <p:cNvGrpSpPr>
            <a:grpSpLocks/>
          </p:cNvGrpSpPr>
          <p:nvPr/>
        </p:nvGrpSpPr>
        <p:grpSpPr bwMode="auto">
          <a:xfrm>
            <a:off x="3316288" y="1320308"/>
            <a:ext cx="1254125" cy="1624012"/>
            <a:chOff x="1313" y="921"/>
            <a:chExt cx="790" cy="1023"/>
          </a:xfrm>
        </p:grpSpPr>
        <p:sp>
          <p:nvSpPr>
            <p:cNvPr id="438" name="Line 5">
              <a:extLst>
                <a:ext uri="{FF2B5EF4-FFF2-40B4-BE49-F238E27FC236}">
                  <a16:creationId xmlns:a16="http://schemas.microsoft.com/office/drawing/2014/main" id="{298CDB05-EA65-C643-BE8E-B0FC9ED106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0" y="921"/>
              <a:ext cx="0" cy="1023"/>
            </a:xfrm>
            <a:prstGeom prst="line">
              <a:avLst/>
            </a:prstGeom>
            <a:noFill/>
            <a:ln w="12700">
              <a:solidFill>
                <a:srgbClr val="3333CC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Rectangle 12">
              <a:extLst>
                <a:ext uri="{FF2B5EF4-FFF2-40B4-BE49-F238E27FC236}">
                  <a16:creationId xmlns:a16="http://schemas.microsoft.com/office/drawing/2014/main" id="{73F94AD3-1AF6-7648-ACBC-E99C83041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1218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Text Box 15">
              <a:extLst>
                <a:ext uri="{FF2B5EF4-FFF2-40B4-BE49-F238E27FC236}">
                  <a16:creationId xmlns:a16="http://schemas.microsoft.com/office/drawing/2014/main" id="{FDFC6C2A-B275-2E40-AB84-586BF299A5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6" y="1194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  <p:grpSp>
          <p:nvGrpSpPr>
            <p:cNvPr id="441" name="Group 44">
              <a:extLst>
                <a:ext uri="{FF2B5EF4-FFF2-40B4-BE49-F238E27FC236}">
                  <a16:creationId xmlns:a16="http://schemas.microsoft.com/office/drawing/2014/main" id="{620B35C5-24A4-114D-85B0-D738F3EFE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3" y="1534"/>
              <a:ext cx="790" cy="307"/>
              <a:chOff x="1313" y="1534"/>
              <a:chExt cx="790" cy="307"/>
            </a:xfrm>
          </p:grpSpPr>
          <p:sp>
            <p:nvSpPr>
              <p:cNvPr id="442" name="Text Box 17">
                <a:extLst>
                  <a:ext uri="{FF2B5EF4-FFF2-40B4-BE49-F238E27FC236}">
                    <a16:creationId xmlns:a16="http://schemas.microsoft.com/office/drawing/2014/main" id="{D9299C94-75F7-9140-809B-1C978D457B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43" name="Group 22">
                <a:extLst>
                  <a:ext uri="{FF2B5EF4-FFF2-40B4-BE49-F238E27FC236}">
                    <a16:creationId xmlns:a16="http://schemas.microsoft.com/office/drawing/2014/main" id="{214F67F6-3FDE-8047-BC27-C89C3A746B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65" name="Rectangle 18">
                  <a:extLst>
                    <a:ext uri="{FF2B5EF4-FFF2-40B4-BE49-F238E27FC236}">
                      <a16:creationId xmlns:a16="http://schemas.microsoft.com/office/drawing/2014/main" id="{F33FF9ED-6258-7C4C-8407-7E51888430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6" name="Line 20">
                  <a:extLst>
                    <a:ext uri="{FF2B5EF4-FFF2-40B4-BE49-F238E27FC236}">
                      <a16:creationId xmlns:a16="http://schemas.microsoft.com/office/drawing/2014/main" id="{8DAF169B-00F5-C44B-BE4B-053B39BF65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7" name="Line 21">
                  <a:extLst>
                    <a:ext uri="{FF2B5EF4-FFF2-40B4-BE49-F238E27FC236}">
                      <a16:creationId xmlns:a16="http://schemas.microsoft.com/office/drawing/2014/main" id="{4E33F495-B46C-9241-A64D-B0EF942E31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44" name="Group 23">
                <a:extLst>
                  <a:ext uri="{FF2B5EF4-FFF2-40B4-BE49-F238E27FC236}">
                    <a16:creationId xmlns:a16="http://schemas.microsoft.com/office/drawing/2014/main" id="{FAA1AE6D-1DD4-9945-A0CB-C68D4A348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62" name="Rectangle 24">
                  <a:extLst>
                    <a:ext uri="{FF2B5EF4-FFF2-40B4-BE49-F238E27FC236}">
                      <a16:creationId xmlns:a16="http://schemas.microsoft.com/office/drawing/2014/main" id="{1FCDE583-D600-254E-99DE-D2181719DD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3" name="Line 25">
                  <a:extLst>
                    <a:ext uri="{FF2B5EF4-FFF2-40B4-BE49-F238E27FC236}">
                      <a16:creationId xmlns:a16="http://schemas.microsoft.com/office/drawing/2014/main" id="{C2051F1D-3C16-E547-A5D4-D8A4430C42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4" name="Line 26">
                  <a:extLst>
                    <a:ext uri="{FF2B5EF4-FFF2-40B4-BE49-F238E27FC236}">
                      <a16:creationId xmlns:a16="http://schemas.microsoft.com/office/drawing/2014/main" id="{17BF4814-60F3-AF49-9AB3-8BF777875C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45" name="Rectangle 27">
                <a:extLst>
                  <a:ext uri="{FF2B5EF4-FFF2-40B4-BE49-F238E27FC236}">
                    <a16:creationId xmlns:a16="http://schemas.microsoft.com/office/drawing/2014/main" id="{2F9F07B4-F807-DC43-81F3-2B98B5DD3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6" name="Rectangle 28">
                <a:extLst>
                  <a:ext uri="{FF2B5EF4-FFF2-40B4-BE49-F238E27FC236}">
                    <a16:creationId xmlns:a16="http://schemas.microsoft.com/office/drawing/2014/main" id="{5D5AE67B-DA7D-4148-A6F1-6F2DAC8E5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7" name="Text Box 29">
                <a:extLst>
                  <a:ext uri="{FF2B5EF4-FFF2-40B4-BE49-F238E27FC236}">
                    <a16:creationId xmlns:a16="http://schemas.microsoft.com/office/drawing/2014/main" id="{7D4ABC69-0943-C04C-8F80-0C2C27F974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8" name="Text Box 30">
                <a:extLst>
                  <a:ext uri="{FF2B5EF4-FFF2-40B4-BE49-F238E27FC236}">
                    <a16:creationId xmlns:a16="http://schemas.microsoft.com/office/drawing/2014/main" id="{FCAC0F1B-7D40-4D48-988E-62CA122B3B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9" name="Text Box 31">
                <a:extLst>
                  <a:ext uri="{FF2B5EF4-FFF2-40B4-BE49-F238E27FC236}">
                    <a16:creationId xmlns:a16="http://schemas.microsoft.com/office/drawing/2014/main" id="{58D710FC-A6D0-DE48-8114-5D123595ED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50" name="Group 34">
                <a:extLst>
                  <a:ext uri="{FF2B5EF4-FFF2-40B4-BE49-F238E27FC236}">
                    <a16:creationId xmlns:a16="http://schemas.microsoft.com/office/drawing/2014/main" id="{501B0E84-8694-EB45-A55B-2EC8DA94C2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60" name="Text Box 32">
                  <a:extLst>
                    <a:ext uri="{FF2B5EF4-FFF2-40B4-BE49-F238E27FC236}">
                      <a16:creationId xmlns:a16="http://schemas.microsoft.com/office/drawing/2014/main" id="{8089FA46-9789-8647-BC35-547EC4279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61" name="Text Box 33">
                  <a:extLst>
                    <a:ext uri="{FF2B5EF4-FFF2-40B4-BE49-F238E27FC236}">
                      <a16:creationId xmlns:a16="http://schemas.microsoft.com/office/drawing/2014/main" id="{D95592B2-E1FA-C74C-A9D9-834ECBACDA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1" name="Group 35">
                <a:extLst>
                  <a:ext uri="{FF2B5EF4-FFF2-40B4-BE49-F238E27FC236}">
                    <a16:creationId xmlns:a16="http://schemas.microsoft.com/office/drawing/2014/main" id="{63E295A7-CAC4-F042-A8A0-CCC2561BAD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58" name="Text Box 36">
                  <a:extLst>
                    <a:ext uri="{FF2B5EF4-FFF2-40B4-BE49-F238E27FC236}">
                      <a16:creationId xmlns:a16="http://schemas.microsoft.com/office/drawing/2014/main" id="{76BB4A8D-686F-7549-90E4-A7A4920687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9" name="Text Box 37">
                  <a:extLst>
                    <a:ext uri="{FF2B5EF4-FFF2-40B4-BE49-F238E27FC236}">
                      <a16:creationId xmlns:a16="http://schemas.microsoft.com/office/drawing/2014/main" id="{8B0DB3A2-A517-2745-8A5A-F945D68DA2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2" name="Group 38">
                <a:extLst>
                  <a:ext uri="{FF2B5EF4-FFF2-40B4-BE49-F238E27FC236}">
                    <a16:creationId xmlns:a16="http://schemas.microsoft.com/office/drawing/2014/main" id="{F32C298A-F2D4-554C-BB2B-99BB428985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56" name="Text Box 39">
                  <a:extLst>
                    <a:ext uri="{FF2B5EF4-FFF2-40B4-BE49-F238E27FC236}">
                      <a16:creationId xmlns:a16="http://schemas.microsoft.com/office/drawing/2014/main" id="{8FF829E5-BFCB-0044-9F06-4F7E546B13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7" name="Text Box 40">
                  <a:extLst>
                    <a:ext uri="{FF2B5EF4-FFF2-40B4-BE49-F238E27FC236}">
                      <a16:creationId xmlns:a16="http://schemas.microsoft.com/office/drawing/2014/main" id="{7C871CD8-B8EC-7543-B152-F90DC3DD4A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3" name="Group 41">
                <a:extLst>
                  <a:ext uri="{FF2B5EF4-FFF2-40B4-BE49-F238E27FC236}">
                    <a16:creationId xmlns:a16="http://schemas.microsoft.com/office/drawing/2014/main" id="{F7ECB9A7-BD9E-5E4C-8270-1B0BCAEC87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54" name="Text Box 42">
                  <a:extLst>
                    <a:ext uri="{FF2B5EF4-FFF2-40B4-BE49-F238E27FC236}">
                      <a16:creationId xmlns:a16="http://schemas.microsoft.com/office/drawing/2014/main" id="{C7316287-4A39-D14E-8F12-0DA18DE154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5" name="Text Box 43">
                  <a:extLst>
                    <a:ext uri="{FF2B5EF4-FFF2-40B4-BE49-F238E27FC236}">
                      <a16:creationId xmlns:a16="http://schemas.microsoft.com/office/drawing/2014/main" id="{90338192-1AC0-F541-8076-9A2DA09835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sp>
        <p:nvSpPr>
          <p:cNvPr id="468" name="Oval 74">
            <a:extLst>
              <a:ext uri="{FF2B5EF4-FFF2-40B4-BE49-F238E27FC236}">
                <a16:creationId xmlns:a16="http://schemas.microsoft.com/office/drawing/2014/main" id="{2E9A3032-BE8B-1C49-B0F1-EC8B694AF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1714008"/>
            <a:ext cx="419100" cy="423862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75">
            <a:extLst>
              <a:ext uri="{FF2B5EF4-FFF2-40B4-BE49-F238E27FC236}">
                <a16:creationId xmlns:a16="http://schemas.microsoft.com/office/drawing/2014/main" id="{0BB37E38-B9DF-9E49-B766-E2CC92FA5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0850" y="1302845"/>
            <a:ext cx="119776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Z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= d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30000" dirty="0">
                <a:solidFill>
                  <a:srgbClr val="000000"/>
                </a:solidFill>
                <a:latin typeface="Arial" charset="0"/>
                <a:cs typeface="Arial" charset="0"/>
              </a:rPr>
              <a:t>.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m</a:t>
            </a:r>
          </a:p>
        </p:txBody>
      </p:sp>
      <p:sp>
        <p:nvSpPr>
          <p:cNvPr id="470" name="Line 72">
            <a:extLst>
              <a:ext uri="{FF2B5EF4-FFF2-40B4-BE49-F238E27FC236}">
                <a16:creationId xmlns:a16="http://schemas.microsoft.com/office/drawing/2014/main" id="{BC43B2B9-12AD-EC46-820A-AFE3E55AC0E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1844183"/>
            <a:ext cx="319087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1" name="Line 73">
            <a:extLst>
              <a:ext uri="{FF2B5EF4-FFF2-40B4-BE49-F238E27FC236}">
                <a16:creationId xmlns:a16="http://schemas.microsoft.com/office/drawing/2014/main" id="{85727131-C2E9-C349-8881-7ABC635F15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65775" y="2109295"/>
            <a:ext cx="403225" cy="4302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72" name="Group 149">
            <a:extLst>
              <a:ext uri="{FF2B5EF4-FFF2-40B4-BE49-F238E27FC236}">
                <a16:creationId xmlns:a16="http://schemas.microsoft.com/office/drawing/2014/main" id="{C585C5CA-68B1-BB4E-9864-EB34280502EA}"/>
              </a:ext>
            </a:extLst>
          </p:cNvPr>
          <p:cNvGrpSpPr>
            <a:grpSpLocks/>
          </p:cNvGrpSpPr>
          <p:nvPr/>
        </p:nvGrpSpPr>
        <p:grpSpPr bwMode="auto">
          <a:xfrm>
            <a:off x="4373563" y="1553670"/>
            <a:ext cx="1254125" cy="1236663"/>
            <a:chOff x="1979" y="1068"/>
            <a:chExt cx="790" cy="779"/>
          </a:xfrm>
        </p:grpSpPr>
        <p:sp>
          <p:nvSpPr>
            <p:cNvPr id="473" name="Rectangle 13">
              <a:extLst>
                <a:ext uri="{FF2B5EF4-FFF2-40B4-BE49-F238E27FC236}">
                  <a16:creationId xmlns:a16="http://schemas.microsoft.com/office/drawing/2014/main" id="{02E9E941-0BA7-764F-8B43-DFBC642E1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1092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4" name="Text Box 16">
              <a:extLst>
                <a:ext uri="{FF2B5EF4-FFF2-40B4-BE49-F238E27FC236}">
                  <a16:creationId xmlns:a16="http://schemas.microsoft.com/office/drawing/2014/main" id="{0EF61151-3B6A-CE47-8350-806B6069C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6" y="1068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  <p:grpSp>
          <p:nvGrpSpPr>
            <p:cNvPr id="475" name="Group 45">
              <a:extLst>
                <a:ext uri="{FF2B5EF4-FFF2-40B4-BE49-F238E27FC236}">
                  <a16:creationId xmlns:a16="http://schemas.microsoft.com/office/drawing/2014/main" id="{79869314-64B7-E34C-A1B8-757A5CF98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9" y="1540"/>
              <a:ext cx="790" cy="307"/>
              <a:chOff x="1313" y="1534"/>
              <a:chExt cx="790" cy="307"/>
            </a:xfrm>
          </p:grpSpPr>
          <p:sp>
            <p:nvSpPr>
              <p:cNvPr id="476" name="Text Box 46">
                <a:extLst>
                  <a:ext uri="{FF2B5EF4-FFF2-40B4-BE49-F238E27FC236}">
                    <a16:creationId xmlns:a16="http://schemas.microsoft.com/office/drawing/2014/main" id="{03961088-2A11-7F4E-8842-C9CA2AD64C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77" name="Group 47">
                <a:extLst>
                  <a:ext uri="{FF2B5EF4-FFF2-40B4-BE49-F238E27FC236}">
                    <a16:creationId xmlns:a16="http://schemas.microsoft.com/office/drawing/2014/main" id="{397276D5-DAB7-034A-A41F-22ED1B48A1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99" name="Rectangle 48">
                  <a:extLst>
                    <a:ext uri="{FF2B5EF4-FFF2-40B4-BE49-F238E27FC236}">
                      <a16:creationId xmlns:a16="http://schemas.microsoft.com/office/drawing/2014/main" id="{28221CCC-7B2A-F645-AA0B-F0AE733DA4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0" name="Line 49">
                  <a:extLst>
                    <a:ext uri="{FF2B5EF4-FFF2-40B4-BE49-F238E27FC236}">
                      <a16:creationId xmlns:a16="http://schemas.microsoft.com/office/drawing/2014/main" id="{26F151E4-8C8C-4744-965D-20575E1C46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1" name="Line 50">
                  <a:extLst>
                    <a:ext uri="{FF2B5EF4-FFF2-40B4-BE49-F238E27FC236}">
                      <a16:creationId xmlns:a16="http://schemas.microsoft.com/office/drawing/2014/main" id="{F25B3B25-4EDD-3145-8F9E-1EFDC0400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78" name="Group 51">
                <a:extLst>
                  <a:ext uri="{FF2B5EF4-FFF2-40B4-BE49-F238E27FC236}">
                    <a16:creationId xmlns:a16="http://schemas.microsoft.com/office/drawing/2014/main" id="{9036F2B7-EE94-474F-81F2-0DD9B42B08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96" name="Rectangle 52">
                  <a:extLst>
                    <a:ext uri="{FF2B5EF4-FFF2-40B4-BE49-F238E27FC236}">
                      <a16:creationId xmlns:a16="http://schemas.microsoft.com/office/drawing/2014/main" id="{A92E2B96-CF33-6641-9757-40AEB75C70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7" name="Line 53">
                  <a:extLst>
                    <a:ext uri="{FF2B5EF4-FFF2-40B4-BE49-F238E27FC236}">
                      <a16:creationId xmlns:a16="http://schemas.microsoft.com/office/drawing/2014/main" id="{EAA582F0-6D7C-6349-9FAE-A71623BFB5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8" name="Line 54">
                  <a:extLst>
                    <a:ext uri="{FF2B5EF4-FFF2-40B4-BE49-F238E27FC236}">
                      <a16:creationId xmlns:a16="http://schemas.microsoft.com/office/drawing/2014/main" id="{01BE827C-6C93-254E-8F86-C7B1DBE920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79" name="Rectangle 55">
                <a:extLst>
                  <a:ext uri="{FF2B5EF4-FFF2-40B4-BE49-F238E27FC236}">
                    <a16:creationId xmlns:a16="http://schemas.microsoft.com/office/drawing/2014/main" id="{AF7AC18E-87F1-8240-A21F-130D275FA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Rectangle 56">
                <a:extLst>
                  <a:ext uri="{FF2B5EF4-FFF2-40B4-BE49-F238E27FC236}">
                    <a16:creationId xmlns:a16="http://schemas.microsoft.com/office/drawing/2014/main" id="{4E20B8E2-3A55-3C43-A84F-5CC765ABF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Text Box 57">
                <a:extLst>
                  <a:ext uri="{FF2B5EF4-FFF2-40B4-BE49-F238E27FC236}">
                    <a16:creationId xmlns:a16="http://schemas.microsoft.com/office/drawing/2014/main" id="{A550B1AC-6F61-F543-AE39-E99A372663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2" name="Text Box 58">
                <a:extLst>
                  <a:ext uri="{FF2B5EF4-FFF2-40B4-BE49-F238E27FC236}">
                    <a16:creationId xmlns:a16="http://schemas.microsoft.com/office/drawing/2014/main" id="{EB75473D-62D9-F443-9E7B-430EAEF0F4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3" name="Text Box 59">
                <a:extLst>
                  <a:ext uri="{FF2B5EF4-FFF2-40B4-BE49-F238E27FC236}">
                    <a16:creationId xmlns:a16="http://schemas.microsoft.com/office/drawing/2014/main" id="{AB60BDE7-949C-D445-BB9D-E9BE2FCE13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84" name="Group 60">
                <a:extLst>
                  <a:ext uri="{FF2B5EF4-FFF2-40B4-BE49-F238E27FC236}">
                    <a16:creationId xmlns:a16="http://schemas.microsoft.com/office/drawing/2014/main" id="{179F852E-E8A4-4641-9283-1EE99E62EA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94" name="Text Box 61">
                  <a:extLst>
                    <a:ext uri="{FF2B5EF4-FFF2-40B4-BE49-F238E27FC236}">
                      <a16:creationId xmlns:a16="http://schemas.microsoft.com/office/drawing/2014/main" id="{54C4130B-3870-314F-BD3A-D753218D03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5" name="Text Box 62">
                  <a:extLst>
                    <a:ext uri="{FF2B5EF4-FFF2-40B4-BE49-F238E27FC236}">
                      <a16:creationId xmlns:a16="http://schemas.microsoft.com/office/drawing/2014/main" id="{D695BAC2-BA7C-5943-A91C-17B3199593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5" name="Group 63">
                <a:extLst>
                  <a:ext uri="{FF2B5EF4-FFF2-40B4-BE49-F238E27FC236}">
                    <a16:creationId xmlns:a16="http://schemas.microsoft.com/office/drawing/2014/main" id="{C23C5F09-57DF-9341-952D-6ECA49FEEA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92" name="Text Box 64">
                  <a:extLst>
                    <a:ext uri="{FF2B5EF4-FFF2-40B4-BE49-F238E27FC236}">
                      <a16:creationId xmlns:a16="http://schemas.microsoft.com/office/drawing/2014/main" id="{7DC2EED0-74D1-DC40-B394-CBB37DA6C8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3" name="Text Box 65">
                  <a:extLst>
                    <a:ext uri="{FF2B5EF4-FFF2-40B4-BE49-F238E27FC236}">
                      <a16:creationId xmlns:a16="http://schemas.microsoft.com/office/drawing/2014/main" id="{292F6DEC-C557-9145-8A8A-19E2E9B275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6" name="Group 66">
                <a:extLst>
                  <a:ext uri="{FF2B5EF4-FFF2-40B4-BE49-F238E27FC236}">
                    <a16:creationId xmlns:a16="http://schemas.microsoft.com/office/drawing/2014/main" id="{8C21A7E2-D5AD-9F48-A061-6DB80E850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90" name="Text Box 67">
                  <a:extLst>
                    <a:ext uri="{FF2B5EF4-FFF2-40B4-BE49-F238E27FC236}">
                      <a16:creationId xmlns:a16="http://schemas.microsoft.com/office/drawing/2014/main" id="{AAA02C61-C7E2-5342-B256-30B490BB7E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1" name="Text Box 68">
                  <a:extLst>
                    <a:ext uri="{FF2B5EF4-FFF2-40B4-BE49-F238E27FC236}">
                      <a16:creationId xmlns:a16="http://schemas.microsoft.com/office/drawing/2014/main" id="{715A50D5-39D5-D64C-BF57-F3524495D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7" name="Group 69">
                <a:extLst>
                  <a:ext uri="{FF2B5EF4-FFF2-40B4-BE49-F238E27FC236}">
                    <a16:creationId xmlns:a16="http://schemas.microsoft.com/office/drawing/2014/main" id="{E7996A31-06BD-0449-9DF3-FB1EABAC1E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88" name="Text Box 70">
                  <a:extLst>
                    <a:ext uri="{FF2B5EF4-FFF2-40B4-BE49-F238E27FC236}">
                      <a16:creationId xmlns:a16="http://schemas.microsoft.com/office/drawing/2014/main" id="{7D8F55AA-BD89-4B4F-8657-D53FEE6835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89" name="Text Box 71">
                  <a:extLst>
                    <a:ext uri="{FF2B5EF4-FFF2-40B4-BE49-F238E27FC236}">
                      <a16:creationId xmlns:a16="http://schemas.microsoft.com/office/drawing/2014/main" id="{6164D5ED-940F-494E-B970-3FDD51FDC9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502" name="Group 76">
            <a:extLst>
              <a:ext uri="{FF2B5EF4-FFF2-40B4-BE49-F238E27FC236}">
                <a16:creationId xmlns:a16="http://schemas.microsoft.com/office/drawing/2014/main" id="{20334438-8464-EB47-86A8-A2BC8FF64C06}"/>
              </a:ext>
            </a:extLst>
          </p:cNvPr>
          <p:cNvGrpSpPr>
            <a:grpSpLocks/>
          </p:cNvGrpSpPr>
          <p:nvPr/>
        </p:nvGrpSpPr>
        <p:grpSpPr bwMode="auto">
          <a:xfrm>
            <a:off x="7693025" y="1688608"/>
            <a:ext cx="1254125" cy="487362"/>
            <a:chOff x="1313" y="1534"/>
            <a:chExt cx="790" cy="307"/>
          </a:xfrm>
        </p:grpSpPr>
        <p:sp>
          <p:nvSpPr>
            <p:cNvPr id="503" name="Text Box 77">
              <a:extLst>
                <a:ext uri="{FF2B5EF4-FFF2-40B4-BE49-F238E27FC236}">
                  <a16:creationId xmlns:a16="http://schemas.microsoft.com/office/drawing/2014/main" id="{81128549-1A49-FB42-A2FB-218DBDC0A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04" name="Group 78">
              <a:extLst>
                <a:ext uri="{FF2B5EF4-FFF2-40B4-BE49-F238E27FC236}">
                  <a16:creationId xmlns:a16="http://schemas.microsoft.com/office/drawing/2014/main" id="{2964FBCD-8FB9-E945-8C3B-8E6F872D1C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3" y="1539"/>
              <a:ext cx="258" cy="147"/>
              <a:chOff x="1353" y="1539"/>
              <a:chExt cx="258" cy="144"/>
            </a:xfrm>
          </p:grpSpPr>
          <p:sp>
            <p:nvSpPr>
              <p:cNvPr id="526" name="Rectangle 79">
                <a:extLst>
                  <a:ext uri="{FF2B5EF4-FFF2-40B4-BE49-F238E27FC236}">
                    <a16:creationId xmlns:a16="http://schemas.microsoft.com/office/drawing/2014/main" id="{7462FA7C-D3CE-054D-A069-C279CDBA8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7" name="Line 80">
                <a:extLst>
                  <a:ext uri="{FF2B5EF4-FFF2-40B4-BE49-F238E27FC236}">
                    <a16:creationId xmlns:a16="http://schemas.microsoft.com/office/drawing/2014/main" id="{81522AC7-2848-4D4C-8E38-AEA52C27A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8" name="Line 81">
                <a:extLst>
                  <a:ext uri="{FF2B5EF4-FFF2-40B4-BE49-F238E27FC236}">
                    <a16:creationId xmlns:a16="http://schemas.microsoft.com/office/drawing/2014/main" id="{27ADB89D-E952-3A44-8E4A-9EC0AE0AA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5" name="Group 82">
              <a:extLst>
                <a:ext uri="{FF2B5EF4-FFF2-40B4-BE49-F238E27FC236}">
                  <a16:creationId xmlns:a16="http://schemas.microsoft.com/office/drawing/2014/main" id="{BE7695F2-15F5-5C41-9BB6-23E6B6839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3" y="1686"/>
              <a:ext cx="258" cy="144"/>
              <a:chOff x="1353" y="1539"/>
              <a:chExt cx="258" cy="144"/>
            </a:xfrm>
          </p:grpSpPr>
          <p:sp>
            <p:nvSpPr>
              <p:cNvPr id="523" name="Rectangle 83">
                <a:extLst>
                  <a:ext uri="{FF2B5EF4-FFF2-40B4-BE49-F238E27FC236}">
                    <a16:creationId xmlns:a16="http://schemas.microsoft.com/office/drawing/2014/main" id="{95B7CA97-1A34-BF42-8D2E-A12DBFD0A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4" name="Line 84">
                <a:extLst>
                  <a:ext uri="{FF2B5EF4-FFF2-40B4-BE49-F238E27FC236}">
                    <a16:creationId xmlns:a16="http://schemas.microsoft.com/office/drawing/2014/main" id="{02868D5B-3B0F-2B4E-A4CA-E6D61E747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5" name="Line 85">
                <a:extLst>
                  <a:ext uri="{FF2B5EF4-FFF2-40B4-BE49-F238E27FC236}">
                    <a16:creationId xmlns:a16="http://schemas.microsoft.com/office/drawing/2014/main" id="{E9F7A247-BC82-CF4E-A9AE-71550C103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6" name="Rectangle 86">
              <a:extLst>
                <a:ext uri="{FF2B5EF4-FFF2-40B4-BE49-F238E27FC236}">
                  <a16:creationId xmlns:a16="http://schemas.microsoft.com/office/drawing/2014/main" id="{165BCFD4-54CD-9A4C-B35D-F307B944F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1686"/>
              <a:ext cx="81" cy="144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7" name="Rectangle 87">
              <a:extLst>
                <a:ext uri="{FF2B5EF4-FFF2-40B4-BE49-F238E27FC236}">
                  <a16:creationId xmlns:a16="http://schemas.microsoft.com/office/drawing/2014/main" id="{103C25CA-8C85-EF45-9DE3-9AC9FAAB1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1536"/>
              <a:ext cx="81" cy="15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8" name="Text Box 88">
              <a:extLst>
                <a:ext uri="{FF2B5EF4-FFF2-40B4-BE49-F238E27FC236}">
                  <a16:creationId xmlns:a16="http://schemas.microsoft.com/office/drawing/2014/main" id="{CBC34993-830F-2342-A03E-C8D4DC40A6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1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09" name="Text Box 89">
              <a:extLst>
                <a:ext uri="{FF2B5EF4-FFF2-40B4-BE49-F238E27FC236}">
                  <a16:creationId xmlns:a16="http://schemas.microsoft.com/office/drawing/2014/main" id="{580E6E69-B86A-E843-AAEB-15A177CA90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8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10" name="Text Box 90">
              <a:extLst>
                <a:ext uri="{FF2B5EF4-FFF2-40B4-BE49-F238E27FC236}">
                  <a16:creationId xmlns:a16="http://schemas.microsoft.com/office/drawing/2014/main" id="{646B9041-5953-8445-B1C1-10B646ECB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2" y="1540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11" name="Group 91">
              <a:extLst>
                <a:ext uri="{FF2B5EF4-FFF2-40B4-BE49-F238E27FC236}">
                  <a16:creationId xmlns:a16="http://schemas.microsoft.com/office/drawing/2014/main" id="{DBD42B90-F279-4E42-A664-F0D2882FD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5" y="1684"/>
              <a:ext cx="211" cy="157"/>
              <a:chOff x="857" y="1909"/>
              <a:chExt cx="211" cy="157"/>
            </a:xfrm>
          </p:grpSpPr>
          <p:sp>
            <p:nvSpPr>
              <p:cNvPr id="521" name="Text Box 92">
                <a:extLst>
                  <a:ext uri="{FF2B5EF4-FFF2-40B4-BE49-F238E27FC236}">
                    <a16:creationId xmlns:a16="http://schemas.microsoft.com/office/drawing/2014/main" id="{4873413D-A202-AD4D-AC40-069B24901B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2" name="Text Box 93">
                <a:extLst>
                  <a:ext uri="{FF2B5EF4-FFF2-40B4-BE49-F238E27FC236}">
                    <a16:creationId xmlns:a16="http://schemas.microsoft.com/office/drawing/2014/main" id="{FF361EE3-8FAD-9741-818B-BB44D303E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2" name="Group 94">
              <a:extLst>
                <a:ext uri="{FF2B5EF4-FFF2-40B4-BE49-F238E27FC236}">
                  <a16:creationId xmlns:a16="http://schemas.microsoft.com/office/drawing/2014/main" id="{3988F06B-533E-C24B-ABD6-D3816676F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0" y="1684"/>
              <a:ext cx="211" cy="157"/>
              <a:chOff x="857" y="1909"/>
              <a:chExt cx="211" cy="157"/>
            </a:xfrm>
          </p:grpSpPr>
          <p:sp>
            <p:nvSpPr>
              <p:cNvPr id="519" name="Text Box 95">
                <a:extLst>
                  <a:ext uri="{FF2B5EF4-FFF2-40B4-BE49-F238E27FC236}">
                    <a16:creationId xmlns:a16="http://schemas.microsoft.com/office/drawing/2014/main" id="{A9E9C5EE-DA49-0D4B-9C69-9BB0109B9C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0" name="Text Box 96">
                <a:extLst>
                  <a:ext uri="{FF2B5EF4-FFF2-40B4-BE49-F238E27FC236}">
                    <a16:creationId xmlns:a16="http://schemas.microsoft.com/office/drawing/2014/main" id="{1AB2FC4D-C0AF-D145-9017-465A0E6BC6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3" name="Group 97">
              <a:extLst>
                <a:ext uri="{FF2B5EF4-FFF2-40B4-BE49-F238E27FC236}">
                  <a16:creationId xmlns:a16="http://schemas.microsoft.com/office/drawing/2014/main" id="{857827E8-E8CA-7F44-9A6E-6FECEA9A4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8" y="1684"/>
              <a:ext cx="211" cy="157"/>
              <a:chOff x="857" y="1909"/>
              <a:chExt cx="211" cy="157"/>
            </a:xfrm>
          </p:grpSpPr>
          <p:sp>
            <p:nvSpPr>
              <p:cNvPr id="517" name="Text Box 98">
                <a:extLst>
                  <a:ext uri="{FF2B5EF4-FFF2-40B4-BE49-F238E27FC236}">
                    <a16:creationId xmlns:a16="http://schemas.microsoft.com/office/drawing/2014/main" id="{E9AF4070-3C34-144F-9D97-14D02A9FB3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8" name="Text Box 99">
                <a:extLst>
                  <a:ext uri="{FF2B5EF4-FFF2-40B4-BE49-F238E27FC236}">
                    <a16:creationId xmlns:a16="http://schemas.microsoft.com/office/drawing/2014/main" id="{B1F5DEFC-BF2D-FA47-B0D4-EFC262D995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4" name="Group 100">
              <a:extLst>
                <a:ext uri="{FF2B5EF4-FFF2-40B4-BE49-F238E27FC236}">
                  <a16:creationId xmlns:a16="http://schemas.microsoft.com/office/drawing/2014/main" id="{101C42A5-8BBE-0245-AFF1-1A49EA34E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2" y="1681"/>
              <a:ext cx="211" cy="157"/>
              <a:chOff x="857" y="1909"/>
              <a:chExt cx="211" cy="157"/>
            </a:xfrm>
          </p:grpSpPr>
          <p:sp>
            <p:nvSpPr>
              <p:cNvPr id="515" name="Text Box 101">
                <a:extLst>
                  <a:ext uri="{FF2B5EF4-FFF2-40B4-BE49-F238E27FC236}">
                    <a16:creationId xmlns:a16="http://schemas.microsoft.com/office/drawing/2014/main" id="{43732278-0AA5-BC43-BEE0-855D65A24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6" name="Text Box 102">
                <a:extLst>
                  <a:ext uri="{FF2B5EF4-FFF2-40B4-BE49-F238E27FC236}">
                    <a16:creationId xmlns:a16="http://schemas.microsoft.com/office/drawing/2014/main" id="{2E2F7175-E8E8-1146-B7EC-BAFBB11FC4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</p:grpSp>
      <p:grpSp>
        <p:nvGrpSpPr>
          <p:cNvPr id="529" name="Group 136">
            <a:extLst>
              <a:ext uri="{FF2B5EF4-FFF2-40B4-BE49-F238E27FC236}">
                <a16:creationId xmlns:a16="http://schemas.microsoft.com/office/drawing/2014/main" id="{E786556A-EED0-5E48-B839-F5A27E677A23}"/>
              </a:ext>
            </a:extLst>
          </p:cNvPr>
          <p:cNvGrpSpPr>
            <a:grpSpLocks/>
          </p:cNvGrpSpPr>
          <p:nvPr/>
        </p:nvGrpSpPr>
        <p:grpSpPr bwMode="auto">
          <a:xfrm>
            <a:off x="6592888" y="1688608"/>
            <a:ext cx="1249362" cy="487362"/>
            <a:chOff x="4928" y="1534"/>
            <a:chExt cx="787" cy="307"/>
          </a:xfrm>
        </p:grpSpPr>
        <p:grpSp>
          <p:nvGrpSpPr>
            <p:cNvPr id="530" name="Group 134">
              <a:extLst>
                <a:ext uri="{FF2B5EF4-FFF2-40B4-BE49-F238E27FC236}">
                  <a16:creationId xmlns:a16="http://schemas.microsoft.com/office/drawing/2014/main" id="{FA82BDD8-A025-A84F-8E06-391A9412ED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4" y="1534"/>
              <a:ext cx="361" cy="154"/>
              <a:chOff x="5009" y="1132"/>
              <a:chExt cx="361" cy="154"/>
            </a:xfrm>
          </p:grpSpPr>
          <p:sp>
            <p:nvSpPr>
              <p:cNvPr id="554" name="Text Box 104">
                <a:extLst>
                  <a:ext uri="{FF2B5EF4-FFF2-40B4-BE49-F238E27FC236}">
                    <a16:creationId xmlns:a16="http://schemas.microsoft.com/office/drawing/2014/main" id="{BBB2F421-CBF5-5D41-A3EF-DECCF5FE96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09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55" name="Group 105">
                <a:extLst>
                  <a:ext uri="{FF2B5EF4-FFF2-40B4-BE49-F238E27FC236}">
                    <a16:creationId xmlns:a16="http://schemas.microsoft.com/office/drawing/2014/main" id="{815F5BC5-BC28-FE47-818A-8500111A31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9" y="1137"/>
                <a:ext cx="258" cy="147"/>
                <a:chOff x="1353" y="1539"/>
                <a:chExt cx="258" cy="144"/>
              </a:xfrm>
            </p:grpSpPr>
            <p:sp>
              <p:nvSpPr>
                <p:cNvPr id="558" name="Rectangle 106">
                  <a:extLst>
                    <a:ext uri="{FF2B5EF4-FFF2-40B4-BE49-F238E27FC236}">
                      <a16:creationId xmlns:a16="http://schemas.microsoft.com/office/drawing/2014/main" id="{0EF76842-BB61-1042-83C7-A553FB5171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9" name="Line 107">
                  <a:extLst>
                    <a:ext uri="{FF2B5EF4-FFF2-40B4-BE49-F238E27FC236}">
                      <a16:creationId xmlns:a16="http://schemas.microsoft.com/office/drawing/2014/main" id="{9DD04AD7-763B-5949-97D2-3A1EE5AF42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60" name="Line 108">
                  <a:extLst>
                    <a:ext uri="{FF2B5EF4-FFF2-40B4-BE49-F238E27FC236}">
                      <a16:creationId xmlns:a16="http://schemas.microsoft.com/office/drawing/2014/main" id="{533BA7DD-1709-AB4F-B454-CC797B8494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56" name="Text Box 115">
                <a:extLst>
                  <a:ext uri="{FF2B5EF4-FFF2-40B4-BE49-F238E27FC236}">
                    <a16:creationId xmlns:a16="http://schemas.microsoft.com/office/drawing/2014/main" id="{4B107C4F-F407-0340-AFB4-7931923DA3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87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57" name="Text Box 116">
                <a:extLst>
                  <a:ext uri="{FF2B5EF4-FFF2-40B4-BE49-F238E27FC236}">
                    <a16:creationId xmlns:a16="http://schemas.microsoft.com/office/drawing/2014/main" id="{C85C4C92-3D0A-9947-8AB1-F1215B786E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74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531" name="Group 135">
              <a:extLst>
                <a:ext uri="{FF2B5EF4-FFF2-40B4-BE49-F238E27FC236}">
                  <a16:creationId xmlns:a16="http://schemas.microsoft.com/office/drawing/2014/main" id="{4BA4797B-938A-7C4B-850B-191D7A39F4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8" y="1536"/>
              <a:ext cx="550" cy="305"/>
              <a:chOff x="5114" y="1518"/>
              <a:chExt cx="550" cy="305"/>
            </a:xfrm>
          </p:grpSpPr>
          <p:grpSp>
            <p:nvGrpSpPr>
              <p:cNvPr id="532" name="Group 133">
                <a:extLst>
                  <a:ext uri="{FF2B5EF4-FFF2-40B4-BE49-F238E27FC236}">
                    <a16:creationId xmlns:a16="http://schemas.microsoft.com/office/drawing/2014/main" id="{345CEB76-F75D-2142-8293-819C82E8D3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5" y="1518"/>
                <a:ext cx="196" cy="158"/>
                <a:chOff x="5378" y="1518"/>
                <a:chExt cx="196" cy="158"/>
              </a:xfrm>
            </p:grpSpPr>
            <p:sp>
              <p:nvSpPr>
                <p:cNvPr id="552" name="Rectangle 114">
                  <a:extLst>
                    <a:ext uri="{FF2B5EF4-FFF2-40B4-BE49-F238E27FC236}">
                      <a16:creationId xmlns:a16="http://schemas.microsoft.com/office/drawing/2014/main" id="{2F941C58-3CB3-9047-A5F0-1499627827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18" y="1518"/>
                  <a:ext cx="81" cy="150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3" name="Text Box 117">
                  <a:extLst>
                    <a:ext uri="{FF2B5EF4-FFF2-40B4-BE49-F238E27FC236}">
                      <a16:creationId xmlns:a16="http://schemas.microsoft.com/office/drawing/2014/main" id="{860F801A-D77B-C14B-A39A-0736C1A883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78" y="152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533" name="Group 132">
                <a:extLst>
                  <a:ext uri="{FF2B5EF4-FFF2-40B4-BE49-F238E27FC236}">
                    <a16:creationId xmlns:a16="http://schemas.microsoft.com/office/drawing/2014/main" id="{27398D20-7D9A-3B42-8EC2-857F5AC890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3" y="1666"/>
                <a:ext cx="211" cy="157"/>
                <a:chOff x="5261" y="1282"/>
                <a:chExt cx="211" cy="157"/>
              </a:xfrm>
            </p:grpSpPr>
            <p:sp>
              <p:nvSpPr>
                <p:cNvPr id="548" name="Rectangle 113">
                  <a:extLst>
                    <a:ext uri="{FF2B5EF4-FFF2-40B4-BE49-F238E27FC236}">
                      <a16:creationId xmlns:a16="http://schemas.microsoft.com/office/drawing/2014/main" id="{59A6F49B-16F9-7643-9420-32D099D27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07" y="1284"/>
                  <a:ext cx="81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49" name="Group 118">
                  <a:extLst>
                    <a:ext uri="{FF2B5EF4-FFF2-40B4-BE49-F238E27FC236}">
                      <a16:creationId xmlns:a16="http://schemas.microsoft.com/office/drawing/2014/main" id="{0F9DF7FD-68BD-7C4F-9795-E77C083A7B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61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50" name="Text Box 119">
                    <a:extLst>
                      <a:ext uri="{FF2B5EF4-FFF2-40B4-BE49-F238E27FC236}">
                        <a16:creationId xmlns:a16="http://schemas.microsoft.com/office/drawing/2014/main" id="{0F798B47-0AAE-0A4A-B69C-2E1EFD2F0F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51" name="Text Box 120">
                    <a:extLst>
                      <a:ext uri="{FF2B5EF4-FFF2-40B4-BE49-F238E27FC236}">
                        <a16:creationId xmlns:a16="http://schemas.microsoft.com/office/drawing/2014/main" id="{04A6FD11-6247-9447-93C6-498F0987DA7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  <p:grpSp>
            <p:nvGrpSpPr>
              <p:cNvPr id="534" name="Group 131">
                <a:extLst>
                  <a:ext uri="{FF2B5EF4-FFF2-40B4-BE49-F238E27FC236}">
                    <a16:creationId xmlns:a16="http://schemas.microsoft.com/office/drawing/2014/main" id="{F0E11C15-14BF-804E-B7A6-DD15A9082E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4" y="1663"/>
                <a:ext cx="373" cy="160"/>
                <a:chOff x="5426" y="1279"/>
                <a:chExt cx="373" cy="160"/>
              </a:xfrm>
            </p:grpSpPr>
            <p:grpSp>
              <p:nvGrpSpPr>
                <p:cNvPr id="535" name="Group 109">
                  <a:extLst>
                    <a:ext uri="{FF2B5EF4-FFF2-40B4-BE49-F238E27FC236}">
                      <a16:creationId xmlns:a16="http://schemas.microsoft.com/office/drawing/2014/main" id="{0596732D-3330-1F45-9C8F-11B96D28A2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69" y="1284"/>
                  <a:ext cx="258" cy="144"/>
                  <a:chOff x="1353" y="1539"/>
                  <a:chExt cx="258" cy="144"/>
                </a:xfrm>
              </p:grpSpPr>
              <p:sp>
                <p:nvSpPr>
                  <p:cNvPr id="545" name="Rectangle 110">
                    <a:extLst>
                      <a:ext uri="{FF2B5EF4-FFF2-40B4-BE49-F238E27FC236}">
                        <a16:creationId xmlns:a16="http://schemas.microsoft.com/office/drawing/2014/main" id="{2B890018-F3CD-ED43-85A9-CA03439C9D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6" name="Line 111">
                    <a:extLst>
                      <a:ext uri="{FF2B5EF4-FFF2-40B4-BE49-F238E27FC236}">
                        <a16:creationId xmlns:a16="http://schemas.microsoft.com/office/drawing/2014/main" id="{18B6F1CE-A78D-AC45-99C7-EA4C397F9C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7" name="Line 112">
                    <a:extLst>
                      <a:ext uri="{FF2B5EF4-FFF2-40B4-BE49-F238E27FC236}">
                        <a16:creationId xmlns:a16="http://schemas.microsoft.com/office/drawing/2014/main" id="{88ED4488-FFB5-7C44-A803-B17B5C5EFF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36" name="Group 121">
                  <a:extLst>
                    <a:ext uri="{FF2B5EF4-FFF2-40B4-BE49-F238E27FC236}">
                      <a16:creationId xmlns:a16="http://schemas.microsoft.com/office/drawing/2014/main" id="{80189D77-6A61-FB4B-8316-E594A637FA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26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3" name="Text Box 122">
                    <a:extLst>
                      <a:ext uri="{FF2B5EF4-FFF2-40B4-BE49-F238E27FC236}">
                        <a16:creationId xmlns:a16="http://schemas.microsoft.com/office/drawing/2014/main" id="{A10EFA21-0940-F74F-AB9D-BC9A454136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4" name="Text Box 123">
                    <a:extLst>
                      <a:ext uri="{FF2B5EF4-FFF2-40B4-BE49-F238E27FC236}">
                        <a16:creationId xmlns:a16="http://schemas.microsoft.com/office/drawing/2014/main" id="{3810D6A6-FD00-DA4A-9F6C-B46A221C7D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7" name="Group 124">
                  <a:extLst>
                    <a:ext uri="{FF2B5EF4-FFF2-40B4-BE49-F238E27FC236}">
                      <a16:creationId xmlns:a16="http://schemas.microsoft.com/office/drawing/2014/main" id="{2EF77EE7-7AC5-224F-B76E-0D98E4A3F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04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1" name="Text Box 125">
                    <a:extLst>
                      <a:ext uri="{FF2B5EF4-FFF2-40B4-BE49-F238E27FC236}">
                        <a16:creationId xmlns:a16="http://schemas.microsoft.com/office/drawing/2014/main" id="{742CDD59-5C0D-424D-8FE6-E90550870F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2" name="Text Box 126">
                    <a:extLst>
                      <a:ext uri="{FF2B5EF4-FFF2-40B4-BE49-F238E27FC236}">
                        <a16:creationId xmlns:a16="http://schemas.microsoft.com/office/drawing/2014/main" id="{18E37091-21DF-6E4C-ACC9-8F1C096114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8" name="Group 127">
                  <a:extLst>
                    <a:ext uri="{FF2B5EF4-FFF2-40B4-BE49-F238E27FC236}">
                      <a16:creationId xmlns:a16="http://schemas.microsoft.com/office/drawing/2014/main" id="{CF2DA19C-B3A0-D54E-96F8-0FAB19FB5E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88" y="1279"/>
                  <a:ext cx="211" cy="157"/>
                  <a:chOff x="857" y="1909"/>
                  <a:chExt cx="211" cy="157"/>
                </a:xfrm>
              </p:grpSpPr>
              <p:sp>
                <p:nvSpPr>
                  <p:cNvPr id="539" name="Text Box 128">
                    <a:extLst>
                      <a:ext uri="{FF2B5EF4-FFF2-40B4-BE49-F238E27FC236}">
                        <a16:creationId xmlns:a16="http://schemas.microsoft.com/office/drawing/2014/main" id="{38FE3530-87CE-0C44-B56F-D75D2F8AF0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0" name="Text Box 129">
                    <a:extLst>
                      <a:ext uri="{FF2B5EF4-FFF2-40B4-BE49-F238E27FC236}">
                        <a16:creationId xmlns:a16="http://schemas.microsoft.com/office/drawing/2014/main" id="{FA2B9EA9-2800-B644-A429-DCBE6FE4E60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</p:grpSp>
      </p:grpSp>
      <p:sp>
        <p:nvSpPr>
          <p:cNvPr id="561" name="Text Box 137">
            <a:extLst>
              <a:ext uri="{FF2B5EF4-FFF2-40B4-BE49-F238E27FC236}">
                <a16:creationId xmlns:a16="http://schemas.microsoft.com/office/drawing/2014/main" id="{061BFEB8-D5B0-1F4C-AADA-2F8D8761C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5" y="2166445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2" name="Text Box 138">
            <a:extLst>
              <a:ext uri="{FF2B5EF4-FFF2-40B4-BE49-F238E27FC236}">
                <a16:creationId xmlns:a16="http://schemas.microsoft.com/office/drawing/2014/main" id="{4D2BA57A-52EB-AF4B-AC46-680208A6B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5288" y="2185495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3" name="Line 139">
            <a:extLst>
              <a:ext uri="{FF2B5EF4-FFF2-40B4-BE49-F238E27FC236}">
                <a16:creationId xmlns:a16="http://schemas.microsoft.com/office/drawing/2014/main" id="{7BFE1317-2BD7-CB4D-A047-982A4F3E3E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70675" y="152509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4" name="Line 140">
            <a:extLst>
              <a:ext uri="{FF2B5EF4-FFF2-40B4-BE49-F238E27FC236}">
                <a16:creationId xmlns:a16="http://schemas.microsoft.com/office/drawing/2014/main" id="{4F6E32C6-C926-1945-A6DA-B99D5AAD30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42238" y="150604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5" name="Line 141">
            <a:extLst>
              <a:ext uri="{FF2B5EF4-FFF2-40B4-BE49-F238E27FC236}">
                <a16:creationId xmlns:a16="http://schemas.microsoft.com/office/drawing/2014/main" id="{D4F0AA53-7445-6C4A-9F6B-A204064688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56663" y="1515570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6" name="Text Box 142">
            <a:extLst>
              <a:ext uri="{FF2B5EF4-FFF2-40B4-BE49-F238E27FC236}">
                <a16:creationId xmlns:a16="http://schemas.microsoft.com/office/drawing/2014/main" id="{837276E5-054D-2C49-A826-A2CD5E114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0038" y="1042495"/>
            <a:ext cx="24272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charset="0"/>
                <a:cs typeface="Arial" charset="0"/>
              </a:rPr>
              <a:t>channel output Z</a:t>
            </a:r>
            <a:r>
              <a:rPr lang="en-US" sz="2000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</a:p>
        </p:txBody>
      </p:sp>
      <p:sp>
        <p:nvSpPr>
          <p:cNvPr id="567" name="Text Box 143">
            <a:extLst>
              <a:ext uri="{FF2B5EF4-FFF2-40B4-BE49-F238E27FC236}">
                <a16:creationId xmlns:a16="http://schemas.microsoft.com/office/drawing/2014/main" id="{5A44EFEA-F719-324C-AE3F-692B599FF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974358"/>
            <a:ext cx="118494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sender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568" name="Text Box 144">
            <a:extLst>
              <a:ext uri="{FF2B5EF4-FFF2-40B4-BE49-F238E27FC236}">
                <a16:creationId xmlns:a16="http://schemas.microsoft.com/office/drawing/2014/main" id="{13DFCCFC-1D9B-0A4A-8195-644659282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2312495"/>
            <a:ext cx="679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569" name="Text Box 145">
            <a:extLst>
              <a:ext uri="{FF2B5EF4-FFF2-40B4-BE49-F238E27FC236}">
                <a16:creationId xmlns:a16="http://schemas.microsoft.com/office/drawing/2014/main" id="{F9FF9202-6DE1-964F-BE49-3037B0F38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1537795"/>
            <a:ext cx="628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data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bits</a:t>
            </a:r>
          </a:p>
        </p:txBody>
      </p:sp>
      <p:sp>
        <p:nvSpPr>
          <p:cNvPr id="570" name="Line 146">
            <a:extLst>
              <a:ext uri="{FF2B5EF4-FFF2-40B4-BE49-F238E27FC236}">
                <a16:creationId xmlns:a16="http://schemas.microsoft.com/office/drawing/2014/main" id="{65975003-E9B6-2A46-945F-95C925EEDE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4288" y="1912445"/>
            <a:ext cx="319087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1" name="Line 151">
            <a:extLst>
              <a:ext uri="{FF2B5EF4-FFF2-40B4-BE49-F238E27FC236}">
                <a16:creationId xmlns:a16="http://schemas.microsoft.com/office/drawing/2014/main" id="{687EB2E0-2878-A24E-B5B0-86765159D3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5738" y="4025408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2" name="Line 152">
            <a:extLst>
              <a:ext uri="{FF2B5EF4-FFF2-40B4-BE49-F238E27FC236}">
                <a16:creationId xmlns:a16="http://schemas.microsoft.com/office/drawing/2014/main" id="{44F04041-41B0-9647-ABEA-B04273E4EC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2063" y="40015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3" name="Text Box 153">
            <a:extLst>
              <a:ext uri="{FF2B5EF4-FFF2-40B4-BE49-F238E27FC236}">
                <a16:creationId xmlns:a16="http://schemas.microsoft.com/office/drawing/2014/main" id="{D75AE5C7-832E-9043-BD35-9C3850168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4525" y="543352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574" name="Text Box 154">
            <a:extLst>
              <a:ext uri="{FF2B5EF4-FFF2-40B4-BE49-F238E27FC236}">
                <a16:creationId xmlns:a16="http://schemas.microsoft.com/office/drawing/2014/main" id="{D101CD69-4F7D-6742-9A3D-D5CBA7A49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3700" y="5438283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sp>
        <p:nvSpPr>
          <p:cNvPr id="575" name="Line 156">
            <a:extLst>
              <a:ext uri="{FF2B5EF4-FFF2-40B4-BE49-F238E27FC236}">
                <a16:creationId xmlns:a16="http://schemas.microsoft.com/office/drawing/2014/main" id="{860E044A-6790-6249-A416-96D891D32D7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9413" y="40650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76" name="Group 298">
            <a:extLst>
              <a:ext uri="{FF2B5EF4-FFF2-40B4-BE49-F238E27FC236}">
                <a16:creationId xmlns:a16="http://schemas.microsoft.com/office/drawing/2014/main" id="{F1124BEE-BEF8-3443-910A-CCF6CFA87EA3}"/>
              </a:ext>
            </a:extLst>
          </p:cNvPr>
          <p:cNvGrpSpPr>
            <a:grpSpLocks/>
          </p:cNvGrpSpPr>
          <p:nvPr/>
        </p:nvGrpSpPr>
        <p:grpSpPr bwMode="auto">
          <a:xfrm>
            <a:off x="7521575" y="4496895"/>
            <a:ext cx="1076325" cy="274638"/>
            <a:chOff x="3962" y="2922"/>
            <a:chExt cx="678" cy="173"/>
          </a:xfrm>
        </p:grpSpPr>
        <p:sp>
          <p:nvSpPr>
            <p:cNvPr id="577" name="Rectangle 157">
              <a:extLst>
                <a:ext uri="{FF2B5EF4-FFF2-40B4-BE49-F238E27FC236}">
                  <a16:creationId xmlns:a16="http://schemas.microsoft.com/office/drawing/2014/main" id="{16F78BE2-C4BE-7340-BA32-B6A9B6CD9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2946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8" name="Text Box 158">
              <a:extLst>
                <a:ext uri="{FF2B5EF4-FFF2-40B4-BE49-F238E27FC236}">
                  <a16:creationId xmlns:a16="http://schemas.microsoft.com/office/drawing/2014/main" id="{B4871B2C-9B75-7441-AD74-FE96225BF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" y="2922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</p:grpSp>
      <p:sp>
        <p:nvSpPr>
          <p:cNvPr id="579" name="Oval 186">
            <a:extLst>
              <a:ext uri="{FF2B5EF4-FFF2-40B4-BE49-F238E27FC236}">
                <a16:creationId xmlns:a16="http://schemas.microsoft.com/office/drawing/2014/main" id="{1EF01FB0-9BDB-194E-B1AF-18DBF6318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4328620"/>
            <a:ext cx="419100" cy="423863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0" name="Line 188">
            <a:extLst>
              <a:ext uri="{FF2B5EF4-FFF2-40B4-BE49-F238E27FC236}">
                <a16:creationId xmlns:a16="http://schemas.microsoft.com/office/drawing/2014/main" id="{803358E4-2F31-8344-AE8E-60FD9B786E9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4458795"/>
            <a:ext cx="319088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1" name="Line 189">
            <a:extLst>
              <a:ext uri="{FF2B5EF4-FFF2-40B4-BE49-F238E27FC236}">
                <a16:creationId xmlns:a16="http://schemas.microsoft.com/office/drawing/2014/main" id="{752E133E-CDD7-6841-99EB-4FB0162E1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99213" y="4723908"/>
            <a:ext cx="403225" cy="43021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82" name="Group 296">
            <a:extLst>
              <a:ext uri="{FF2B5EF4-FFF2-40B4-BE49-F238E27FC236}">
                <a16:creationId xmlns:a16="http://schemas.microsoft.com/office/drawing/2014/main" id="{D5764CEA-4B45-654B-9F73-3689C10D2D7D}"/>
              </a:ext>
            </a:extLst>
          </p:cNvPr>
          <p:cNvGrpSpPr>
            <a:grpSpLocks/>
          </p:cNvGrpSpPr>
          <p:nvPr/>
        </p:nvGrpSpPr>
        <p:grpSpPr bwMode="auto">
          <a:xfrm>
            <a:off x="8597900" y="4296870"/>
            <a:ext cx="1062038" cy="274638"/>
            <a:chOff x="4640" y="2796"/>
            <a:chExt cx="669" cy="173"/>
          </a:xfrm>
        </p:grpSpPr>
        <p:sp>
          <p:nvSpPr>
            <p:cNvPr id="583" name="Rectangle 191">
              <a:extLst>
                <a:ext uri="{FF2B5EF4-FFF2-40B4-BE49-F238E27FC236}">
                  <a16:creationId xmlns:a16="http://schemas.microsoft.com/office/drawing/2014/main" id="{07FF64CB-B8E0-5943-B080-70CC695B8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" y="2820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4" name="Text Box 192">
              <a:extLst>
                <a:ext uri="{FF2B5EF4-FFF2-40B4-BE49-F238E27FC236}">
                  <a16:creationId xmlns:a16="http://schemas.microsoft.com/office/drawing/2014/main" id="{D203F2F6-2B48-784A-97D8-4D8635AAD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8" y="2796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</p:grpSp>
      <p:grpSp>
        <p:nvGrpSpPr>
          <p:cNvPr id="585" name="Group 295">
            <a:extLst>
              <a:ext uri="{FF2B5EF4-FFF2-40B4-BE49-F238E27FC236}">
                <a16:creationId xmlns:a16="http://schemas.microsoft.com/office/drawing/2014/main" id="{96D0FB10-C5CF-4749-93DC-1D522CB7DFFD}"/>
              </a:ext>
            </a:extLst>
          </p:cNvPr>
          <p:cNvGrpSpPr>
            <a:grpSpLocks/>
          </p:cNvGrpSpPr>
          <p:nvPr/>
        </p:nvGrpSpPr>
        <p:grpSpPr bwMode="auto">
          <a:xfrm>
            <a:off x="5197475" y="4220670"/>
            <a:ext cx="1263650" cy="1184275"/>
            <a:chOff x="2498" y="2748"/>
            <a:chExt cx="796" cy="746"/>
          </a:xfrm>
        </p:grpSpPr>
        <p:grpSp>
          <p:nvGrpSpPr>
            <p:cNvPr id="586" name="Group 193">
              <a:extLst>
                <a:ext uri="{FF2B5EF4-FFF2-40B4-BE49-F238E27FC236}">
                  <a16:creationId xmlns:a16="http://schemas.microsoft.com/office/drawing/2014/main" id="{97D62F56-6D20-0F47-8EDF-DD272D179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4" y="3187"/>
              <a:ext cx="790" cy="307"/>
              <a:chOff x="1313" y="1534"/>
              <a:chExt cx="790" cy="307"/>
            </a:xfrm>
          </p:grpSpPr>
          <p:sp>
            <p:nvSpPr>
              <p:cNvPr id="614" name="Text Box 194">
                <a:extLst>
                  <a:ext uri="{FF2B5EF4-FFF2-40B4-BE49-F238E27FC236}">
                    <a16:creationId xmlns:a16="http://schemas.microsoft.com/office/drawing/2014/main" id="{7B04BAB2-D5CA-3C47-A23B-1681A4FB72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15" name="Group 195">
                <a:extLst>
                  <a:ext uri="{FF2B5EF4-FFF2-40B4-BE49-F238E27FC236}">
                    <a16:creationId xmlns:a16="http://schemas.microsoft.com/office/drawing/2014/main" id="{8ED7550A-0557-CF43-9C1C-7D3004A229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37" name="Rectangle 196">
                  <a:extLst>
                    <a:ext uri="{FF2B5EF4-FFF2-40B4-BE49-F238E27FC236}">
                      <a16:creationId xmlns:a16="http://schemas.microsoft.com/office/drawing/2014/main" id="{02C2AE0A-AE20-7642-AA73-E04CA5A75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8" name="Line 197">
                  <a:extLst>
                    <a:ext uri="{FF2B5EF4-FFF2-40B4-BE49-F238E27FC236}">
                      <a16:creationId xmlns:a16="http://schemas.microsoft.com/office/drawing/2014/main" id="{4F004783-A8C6-CC45-8B2B-0D951AB328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9" name="Line 198">
                  <a:extLst>
                    <a:ext uri="{FF2B5EF4-FFF2-40B4-BE49-F238E27FC236}">
                      <a16:creationId xmlns:a16="http://schemas.microsoft.com/office/drawing/2014/main" id="{20BA7722-B3E2-6B42-8DE6-D5DBC8D8A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16" name="Group 199">
                <a:extLst>
                  <a:ext uri="{FF2B5EF4-FFF2-40B4-BE49-F238E27FC236}">
                    <a16:creationId xmlns:a16="http://schemas.microsoft.com/office/drawing/2014/main" id="{C569B790-8EE2-4743-9C4E-AFC3A45176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34" name="Rectangle 200">
                  <a:extLst>
                    <a:ext uri="{FF2B5EF4-FFF2-40B4-BE49-F238E27FC236}">
                      <a16:creationId xmlns:a16="http://schemas.microsoft.com/office/drawing/2014/main" id="{C451C7E7-C9EE-A841-BA99-A6207ED30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5" name="Line 201">
                  <a:extLst>
                    <a:ext uri="{FF2B5EF4-FFF2-40B4-BE49-F238E27FC236}">
                      <a16:creationId xmlns:a16="http://schemas.microsoft.com/office/drawing/2014/main" id="{413C740C-F832-0843-AD6A-172F1B242E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6" name="Line 202">
                  <a:extLst>
                    <a:ext uri="{FF2B5EF4-FFF2-40B4-BE49-F238E27FC236}">
                      <a16:creationId xmlns:a16="http://schemas.microsoft.com/office/drawing/2014/main" id="{BEB5B501-1C3E-D442-AA97-5DEFF6EE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17" name="Rectangle 203">
                <a:extLst>
                  <a:ext uri="{FF2B5EF4-FFF2-40B4-BE49-F238E27FC236}">
                    <a16:creationId xmlns:a16="http://schemas.microsoft.com/office/drawing/2014/main" id="{C48382EF-522B-5B45-BC8D-3A8234172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8" name="Rectangle 204">
                <a:extLst>
                  <a:ext uri="{FF2B5EF4-FFF2-40B4-BE49-F238E27FC236}">
                    <a16:creationId xmlns:a16="http://schemas.microsoft.com/office/drawing/2014/main" id="{362C0A22-B587-2B4E-B070-3A316A95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9" name="Text Box 205">
                <a:extLst>
                  <a:ext uri="{FF2B5EF4-FFF2-40B4-BE49-F238E27FC236}">
                    <a16:creationId xmlns:a16="http://schemas.microsoft.com/office/drawing/2014/main" id="{B824BEFE-65AB-0144-A5F8-65972C2D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0" name="Text Box 206">
                <a:extLst>
                  <a:ext uri="{FF2B5EF4-FFF2-40B4-BE49-F238E27FC236}">
                    <a16:creationId xmlns:a16="http://schemas.microsoft.com/office/drawing/2014/main" id="{3A8873CC-1701-7348-900A-41553E898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1" name="Text Box 207">
                <a:extLst>
                  <a:ext uri="{FF2B5EF4-FFF2-40B4-BE49-F238E27FC236}">
                    <a16:creationId xmlns:a16="http://schemas.microsoft.com/office/drawing/2014/main" id="{652F9E8B-7806-004B-A4C2-35DA996AEB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22" name="Group 208">
                <a:extLst>
                  <a:ext uri="{FF2B5EF4-FFF2-40B4-BE49-F238E27FC236}">
                    <a16:creationId xmlns:a16="http://schemas.microsoft.com/office/drawing/2014/main" id="{B9E723E2-808F-904C-AA22-8BC245F17D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32" name="Text Box 209">
                  <a:extLst>
                    <a:ext uri="{FF2B5EF4-FFF2-40B4-BE49-F238E27FC236}">
                      <a16:creationId xmlns:a16="http://schemas.microsoft.com/office/drawing/2014/main" id="{A4E63E50-D6D5-A544-AB9D-0D1BFD00FE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3" name="Text Box 210">
                  <a:extLst>
                    <a:ext uri="{FF2B5EF4-FFF2-40B4-BE49-F238E27FC236}">
                      <a16:creationId xmlns:a16="http://schemas.microsoft.com/office/drawing/2014/main" id="{542EF4AD-C6C3-9C4C-92FB-3D5D00CB79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3" name="Group 211">
                <a:extLst>
                  <a:ext uri="{FF2B5EF4-FFF2-40B4-BE49-F238E27FC236}">
                    <a16:creationId xmlns:a16="http://schemas.microsoft.com/office/drawing/2014/main" id="{11542ED5-26A6-8C49-B296-BD3AB1ED67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30" name="Text Box 212">
                  <a:extLst>
                    <a:ext uri="{FF2B5EF4-FFF2-40B4-BE49-F238E27FC236}">
                      <a16:creationId xmlns:a16="http://schemas.microsoft.com/office/drawing/2014/main" id="{E57DC8C6-3C72-CC44-A603-ECD9003496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1" name="Text Box 213">
                  <a:extLst>
                    <a:ext uri="{FF2B5EF4-FFF2-40B4-BE49-F238E27FC236}">
                      <a16:creationId xmlns:a16="http://schemas.microsoft.com/office/drawing/2014/main" id="{B3808FCF-A274-FE42-A498-DA95D7B44F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4" name="Group 214">
                <a:extLst>
                  <a:ext uri="{FF2B5EF4-FFF2-40B4-BE49-F238E27FC236}">
                    <a16:creationId xmlns:a16="http://schemas.microsoft.com/office/drawing/2014/main" id="{128465C0-E95E-A343-8DCF-2AC643340F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28" name="Text Box 215">
                  <a:extLst>
                    <a:ext uri="{FF2B5EF4-FFF2-40B4-BE49-F238E27FC236}">
                      <a16:creationId xmlns:a16="http://schemas.microsoft.com/office/drawing/2014/main" id="{75EA62B0-C320-B94D-B0FF-8D4FF2F0D5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9" name="Text Box 216">
                  <a:extLst>
                    <a:ext uri="{FF2B5EF4-FFF2-40B4-BE49-F238E27FC236}">
                      <a16:creationId xmlns:a16="http://schemas.microsoft.com/office/drawing/2014/main" id="{367AE304-4E74-034E-A58F-BD99CC97D7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5" name="Group 217">
                <a:extLst>
                  <a:ext uri="{FF2B5EF4-FFF2-40B4-BE49-F238E27FC236}">
                    <a16:creationId xmlns:a16="http://schemas.microsoft.com/office/drawing/2014/main" id="{E43C5D79-33F2-944F-A5A8-AEA20F377E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26" name="Text Box 218">
                  <a:extLst>
                    <a:ext uri="{FF2B5EF4-FFF2-40B4-BE49-F238E27FC236}">
                      <a16:creationId xmlns:a16="http://schemas.microsoft.com/office/drawing/2014/main" id="{14E538A8-CB0E-DA4F-B83F-1131EC9DE5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7" name="Text Box 219">
                  <a:extLst>
                    <a:ext uri="{FF2B5EF4-FFF2-40B4-BE49-F238E27FC236}">
                      <a16:creationId xmlns:a16="http://schemas.microsoft.com/office/drawing/2014/main" id="{DB235DBF-1502-9846-8971-5017A8AC10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587" name="Group 220">
              <a:extLst>
                <a:ext uri="{FF2B5EF4-FFF2-40B4-BE49-F238E27FC236}">
                  <a16:creationId xmlns:a16="http://schemas.microsoft.com/office/drawing/2014/main" id="{1D3EFF94-D1D7-DB4B-B1BA-54BDE4E51E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8" y="2748"/>
              <a:ext cx="790" cy="307"/>
              <a:chOff x="1313" y="1534"/>
              <a:chExt cx="790" cy="307"/>
            </a:xfrm>
          </p:grpSpPr>
          <p:sp>
            <p:nvSpPr>
              <p:cNvPr id="588" name="Text Box 221">
                <a:extLst>
                  <a:ext uri="{FF2B5EF4-FFF2-40B4-BE49-F238E27FC236}">
                    <a16:creationId xmlns:a16="http://schemas.microsoft.com/office/drawing/2014/main" id="{418DA683-0DDF-0D40-9EC9-E34F3F02B2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89" name="Group 222">
                <a:extLst>
                  <a:ext uri="{FF2B5EF4-FFF2-40B4-BE49-F238E27FC236}">
                    <a16:creationId xmlns:a16="http://schemas.microsoft.com/office/drawing/2014/main" id="{756C056E-2AB5-9A43-8637-821F75478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11" name="Rectangle 223">
                  <a:extLst>
                    <a:ext uri="{FF2B5EF4-FFF2-40B4-BE49-F238E27FC236}">
                      <a16:creationId xmlns:a16="http://schemas.microsoft.com/office/drawing/2014/main" id="{4239B053-7CD5-1A4D-9C88-8079446DF8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2" name="Line 224">
                  <a:extLst>
                    <a:ext uri="{FF2B5EF4-FFF2-40B4-BE49-F238E27FC236}">
                      <a16:creationId xmlns:a16="http://schemas.microsoft.com/office/drawing/2014/main" id="{E600EE1E-0BD0-F549-9A91-145DC2EED3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3" name="Line 225">
                  <a:extLst>
                    <a:ext uri="{FF2B5EF4-FFF2-40B4-BE49-F238E27FC236}">
                      <a16:creationId xmlns:a16="http://schemas.microsoft.com/office/drawing/2014/main" id="{767368C3-FAA7-E843-8DD6-A1140202E7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90" name="Group 226">
                <a:extLst>
                  <a:ext uri="{FF2B5EF4-FFF2-40B4-BE49-F238E27FC236}">
                    <a16:creationId xmlns:a16="http://schemas.microsoft.com/office/drawing/2014/main" id="{ECC39DED-E285-E54E-BD2B-6E82ABEA37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08" name="Rectangle 227">
                  <a:extLst>
                    <a:ext uri="{FF2B5EF4-FFF2-40B4-BE49-F238E27FC236}">
                      <a16:creationId xmlns:a16="http://schemas.microsoft.com/office/drawing/2014/main" id="{F5146973-9FBA-7342-87D8-11522ACDC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09" name="Line 228">
                  <a:extLst>
                    <a:ext uri="{FF2B5EF4-FFF2-40B4-BE49-F238E27FC236}">
                      <a16:creationId xmlns:a16="http://schemas.microsoft.com/office/drawing/2014/main" id="{A9C0710A-E39A-8F45-A77E-CD458CF173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0" name="Line 229">
                  <a:extLst>
                    <a:ext uri="{FF2B5EF4-FFF2-40B4-BE49-F238E27FC236}">
                      <a16:creationId xmlns:a16="http://schemas.microsoft.com/office/drawing/2014/main" id="{05AB44F9-6DBC-F548-99E1-9F43C8F703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91" name="Rectangle 230">
                <a:extLst>
                  <a:ext uri="{FF2B5EF4-FFF2-40B4-BE49-F238E27FC236}">
                    <a16:creationId xmlns:a16="http://schemas.microsoft.com/office/drawing/2014/main" id="{DCDBD701-60FD-5647-9CAB-CA664E96E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2" name="Rectangle 231">
                <a:extLst>
                  <a:ext uri="{FF2B5EF4-FFF2-40B4-BE49-F238E27FC236}">
                    <a16:creationId xmlns:a16="http://schemas.microsoft.com/office/drawing/2014/main" id="{6FBE7D8F-D770-CF42-8926-B3290EEDA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3" name="Text Box 232">
                <a:extLst>
                  <a:ext uri="{FF2B5EF4-FFF2-40B4-BE49-F238E27FC236}">
                    <a16:creationId xmlns:a16="http://schemas.microsoft.com/office/drawing/2014/main" id="{0BE4D880-E5FF-194F-96F6-31D8F0E850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4" name="Text Box 233">
                <a:extLst>
                  <a:ext uri="{FF2B5EF4-FFF2-40B4-BE49-F238E27FC236}">
                    <a16:creationId xmlns:a16="http://schemas.microsoft.com/office/drawing/2014/main" id="{E1249C8F-8FED-F24A-BC2E-9169132D65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5" name="Text Box 234">
                <a:extLst>
                  <a:ext uri="{FF2B5EF4-FFF2-40B4-BE49-F238E27FC236}">
                    <a16:creationId xmlns:a16="http://schemas.microsoft.com/office/drawing/2014/main" id="{E350C3A1-45EC-1A45-831A-8FDA6191A2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96" name="Group 235">
                <a:extLst>
                  <a:ext uri="{FF2B5EF4-FFF2-40B4-BE49-F238E27FC236}">
                    <a16:creationId xmlns:a16="http://schemas.microsoft.com/office/drawing/2014/main" id="{166632CA-781C-464F-975C-887578DFEE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06" name="Text Box 236">
                  <a:extLst>
                    <a:ext uri="{FF2B5EF4-FFF2-40B4-BE49-F238E27FC236}">
                      <a16:creationId xmlns:a16="http://schemas.microsoft.com/office/drawing/2014/main" id="{290DD47F-DE0B-4143-8642-8E484381B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7" name="Text Box 237">
                  <a:extLst>
                    <a:ext uri="{FF2B5EF4-FFF2-40B4-BE49-F238E27FC236}">
                      <a16:creationId xmlns:a16="http://schemas.microsoft.com/office/drawing/2014/main" id="{2C01662B-9FBB-A645-B9A7-4D936FF507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7" name="Group 238">
                <a:extLst>
                  <a:ext uri="{FF2B5EF4-FFF2-40B4-BE49-F238E27FC236}">
                    <a16:creationId xmlns:a16="http://schemas.microsoft.com/office/drawing/2014/main" id="{FB4DBB46-904E-2048-952E-05148A7CE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04" name="Text Box 239">
                  <a:extLst>
                    <a:ext uri="{FF2B5EF4-FFF2-40B4-BE49-F238E27FC236}">
                      <a16:creationId xmlns:a16="http://schemas.microsoft.com/office/drawing/2014/main" id="{73D40A2E-1395-6C48-A539-9B2FF25E0F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5" name="Text Box 240">
                  <a:extLst>
                    <a:ext uri="{FF2B5EF4-FFF2-40B4-BE49-F238E27FC236}">
                      <a16:creationId xmlns:a16="http://schemas.microsoft.com/office/drawing/2014/main" id="{89AA3C0B-2C37-1E47-ACD7-7D90CADECB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8" name="Group 241">
                <a:extLst>
                  <a:ext uri="{FF2B5EF4-FFF2-40B4-BE49-F238E27FC236}">
                    <a16:creationId xmlns:a16="http://schemas.microsoft.com/office/drawing/2014/main" id="{C0684616-543C-AF4D-8E90-A5245FCA3A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02" name="Text Box 242">
                  <a:extLst>
                    <a:ext uri="{FF2B5EF4-FFF2-40B4-BE49-F238E27FC236}">
                      <a16:creationId xmlns:a16="http://schemas.microsoft.com/office/drawing/2014/main" id="{827BFF19-1594-2B40-BF8C-7ECD58E04C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3" name="Text Box 243">
                  <a:extLst>
                    <a:ext uri="{FF2B5EF4-FFF2-40B4-BE49-F238E27FC236}">
                      <a16:creationId xmlns:a16="http://schemas.microsoft.com/office/drawing/2014/main" id="{A2499FEC-1527-C542-91E0-02A8B03B4C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9" name="Group 244">
                <a:extLst>
                  <a:ext uri="{FF2B5EF4-FFF2-40B4-BE49-F238E27FC236}">
                    <a16:creationId xmlns:a16="http://schemas.microsoft.com/office/drawing/2014/main" id="{79B4FD38-A220-CF4B-B6B4-40FB1E45D9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00" name="Text Box 245">
                  <a:extLst>
                    <a:ext uri="{FF2B5EF4-FFF2-40B4-BE49-F238E27FC236}">
                      <a16:creationId xmlns:a16="http://schemas.microsoft.com/office/drawing/2014/main" id="{5F7BF1B8-B80A-4149-BC9C-9A4B7E5158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1" name="Text Box 246">
                  <a:extLst>
                    <a:ext uri="{FF2B5EF4-FFF2-40B4-BE49-F238E27FC236}">
                      <a16:creationId xmlns:a16="http://schemas.microsoft.com/office/drawing/2014/main" id="{A49C4C92-65A5-4C48-9B08-0461762BA6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640" name="Group 297">
            <a:extLst>
              <a:ext uri="{FF2B5EF4-FFF2-40B4-BE49-F238E27FC236}">
                <a16:creationId xmlns:a16="http://schemas.microsoft.com/office/drawing/2014/main" id="{82CBAF59-3619-4841-A21A-B1F20F9713F3}"/>
              </a:ext>
            </a:extLst>
          </p:cNvPr>
          <p:cNvGrpSpPr>
            <a:grpSpLocks/>
          </p:cNvGrpSpPr>
          <p:nvPr/>
        </p:nvGrpSpPr>
        <p:grpSpPr bwMode="auto">
          <a:xfrm>
            <a:off x="4106863" y="4220670"/>
            <a:ext cx="1277937" cy="1174750"/>
            <a:chOff x="1811" y="2748"/>
            <a:chExt cx="805" cy="740"/>
          </a:xfrm>
        </p:grpSpPr>
        <p:grpSp>
          <p:nvGrpSpPr>
            <p:cNvPr id="641" name="Group 159">
              <a:extLst>
                <a:ext uri="{FF2B5EF4-FFF2-40B4-BE49-F238E27FC236}">
                  <a16:creationId xmlns:a16="http://schemas.microsoft.com/office/drawing/2014/main" id="{8EF57733-5543-4E4B-8D62-E949AD5AA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6" y="3181"/>
              <a:ext cx="790" cy="307"/>
              <a:chOff x="1313" y="1534"/>
              <a:chExt cx="790" cy="307"/>
            </a:xfrm>
          </p:grpSpPr>
          <p:sp>
            <p:nvSpPr>
              <p:cNvPr id="674" name="Text Box 160">
                <a:extLst>
                  <a:ext uri="{FF2B5EF4-FFF2-40B4-BE49-F238E27FC236}">
                    <a16:creationId xmlns:a16="http://schemas.microsoft.com/office/drawing/2014/main" id="{320DF8EC-2C1D-1447-8093-705AA7757D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75" name="Group 161">
                <a:extLst>
                  <a:ext uri="{FF2B5EF4-FFF2-40B4-BE49-F238E27FC236}">
                    <a16:creationId xmlns:a16="http://schemas.microsoft.com/office/drawing/2014/main" id="{88562839-6C05-0344-A288-7F9A715E1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97" name="Rectangle 162">
                  <a:extLst>
                    <a:ext uri="{FF2B5EF4-FFF2-40B4-BE49-F238E27FC236}">
                      <a16:creationId xmlns:a16="http://schemas.microsoft.com/office/drawing/2014/main" id="{9F5F7DD1-4A84-CF45-9C2A-53D9BF3427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Line 163">
                  <a:extLst>
                    <a:ext uri="{FF2B5EF4-FFF2-40B4-BE49-F238E27FC236}">
                      <a16:creationId xmlns:a16="http://schemas.microsoft.com/office/drawing/2014/main" id="{17A98152-A6A3-474D-AB48-44B96AC713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Line 164">
                  <a:extLst>
                    <a:ext uri="{FF2B5EF4-FFF2-40B4-BE49-F238E27FC236}">
                      <a16:creationId xmlns:a16="http://schemas.microsoft.com/office/drawing/2014/main" id="{244D72D8-03A9-4B4E-8E85-71AAEC03E3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76" name="Group 165">
                <a:extLst>
                  <a:ext uri="{FF2B5EF4-FFF2-40B4-BE49-F238E27FC236}">
                    <a16:creationId xmlns:a16="http://schemas.microsoft.com/office/drawing/2014/main" id="{DF6E29B7-CE53-1948-9208-5B3F88E716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94" name="Rectangle 166">
                  <a:extLst>
                    <a:ext uri="{FF2B5EF4-FFF2-40B4-BE49-F238E27FC236}">
                      <a16:creationId xmlns:a16="http://schemas.microsoft.com/office/drawing/2014/main" id="{8A7849D1-C351-FD40-98B3-BD87B1740D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Line 167">
                  <a:extLst>
                    <a:ext uri="{FF2B5EF4-FFF2-40B4-BE49-F238E27FC236}">
                      <a16:creationId xmlns:a16="http://schemas.microsoft.com/office/drawing/2014/main" id="{2285CD7F-F48B-B74A-8966-EF3AF6087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Line 168">
                  <a:extLst>
                    <a:ext uri="{FF2B5EF4-FFF2-40B4-BE49-F238E27FC236}">
                      <a16:creationId xmlns:a16="http://schemas.microsoft.com/office/drawing/2014/main" id="{36D187F7-01BC-EE4B-831D-E4FF789433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77" name="Rectangle 169">
                <a:extLst>
                  <a:ext uri="{FF2B5EF4-FFF2-40B4-BE49-F238E27FC236}">
                    <a16:creationId xmlns:a16="http://schemas.microsoft.com/office/drawing/2014/main" id="{0A53DD91-B0D1-344A-B372-B0C0B50C5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Rectangle 170">
                <a:extLst>
                  <a:ext uri="{FF2B5EF4-FFF2-40B4-BE49-F238E27FC236}">
                    <a16:creationId xmlns:a16="http://schemas.microsoft.com/office/drawing/2014/main" id="{64AF0494-B917-5340-B8DB-2EB7B56F1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9" name="Text Box 171">
                <a:extLst>
                  <a:ext uri="{FF2B5EF4-FFF2-40B4-BE49-F238E27FC236}">
                    <a16:creationId xmlns:a16="http://schemas.microsoft.com/office/drawing/2014/main" id="{F06B3BFB-C0EC-064D-93C6-CEAED040FB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0" name="Text Box 172">
                <a:extLst>
                  <a:ext uri="{FF2B5EF4-FFF2-40B4-BE49-F238E27FC236}">
                    <a16:creationId xmlns:a16="http://schemas.microsoft.com/office/drawing/2014/main" id="{D3600095-733C-B044-AADC-832710831F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1" name="Text Box 173">
                <a:extLst>
                  <a:ext uri="{FF2B5EF4-FFF2-40B4-BE49-F238E27FC236}">
                    <a16:creationId xmlns:a16="http://schemas.microsoft.com/office/drawing/2014/main" id="{F4D3DA9E-B028-DF43-B15F-EBC7186540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82" name="Group 174">
                <a:extLst>
                  <a:ext uri="{FF2B5EF4-FFF2-40B4-BE49-F238E27FC236}">
                    <a16:creationId xmlns:a16="http://schemas.microsoft.com/office/drawing/2014/main" id="{3BA6346A-C37A-1145-93C1-459F9F5B03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92" name="Text Box 175">
                  <a:extLst>
                    <a:ext uri="{FF2B5EF4-FFF2-40B4-BE49-F238E27FC236}">
                      <a16:creationId xmlns:a16="http://schemas.microsoft.com/office/drawing/2014/main" id="{842D5DED-2CC1-4A4E-A49E-22200EF814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3" name="Text Box 176">
                  <a:extLst>
                    <a:ext uri="{FF2B5EF4-FFF2-40B4-BE49-F238E27FC236}">
                      <a16:creationId xmlns:a16="http://schemas.microsoft.com/office/drawing/2014/main" id="{AD8159EE-6AED-B145-9555-43984B0B32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3" name="Group 177">
                <a:extLst>
                  <a:ext uri="{FF2B5EF4-FFF2-40B4-BE49-F238E27FC236}">
                    <a16:creationId xmlns:a16="http://schemas.microsoft.com/office/drawing/2014/main" id="{97FF6188-4890-0C49-8BD8-4AD0896FEB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90" name="Text Box 178">
                  <a:extLst>
                    <a:ext uri="{FF2B5EF4-FFF2-40B4-BE49-F238E27FC236}">
                      <a16:creationId xmlns:a16="http://schemas.microsoft.com/office/drawing/2014/main" id="{27BEBFD9-031E-9841-B5F7-7D386A4A63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1" name="Text Box 179">
                  <a:extLst>
                    <a:ext uri="{FF2B5EF4-FFF2-40B4-BE49-F238E27FC236}">
                      <a16:creationId xmlns:a16="http://schemas.microsoft.com/office/drawing/2014/main" id="{E2807452-4E45-A343-A9DB-BCE3AD6EFC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4" name="Group 180">
                <a:extLst>
                  <a:ext uri="{FF2B5EF4-FFF2-40B4-BE49-F238E27FC236}">
                    <a16:creationId xmlns:a16="http://schemas.microsoft.com/office/drawing/2014/main" id="{E2862A55-1193-6B42-A461-5A80B3181D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88" name="Text Box 181">
                  <a:extLst>
                    <a:ext uri="{FF2B5EF4-FFF2-40B4-BE49-F238E27FC236}">
                      <a16:creationId xmlns:a16="http://schemas.microsoft.com/office/drawing/2014/main" id="{01435FAB-F15B-0E45-861B-8EBA32BBBC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9" name="Text Box 182">
                  <a:extLst>
                    <a:ext uri="{FF2B5EF4-FFF2-40B4-BE49-F238E27FC236}">
                      <a16:creationId xmlns:a16="http://schemas.microsoft.com/office/drawing/2014/main" id="{2906B13A-27B9-0148-93DD-FE778E65A7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5" name="Group 183">
                <a:extLst>
                  <a:ext uri="{FF2B5EF4-FFF2-40B4-BE49-F238E27FC236}">
                    <a16:creationId xmlns:a16="http://schemas.microsoft.com/office/drawing/2014/main" id="{282D1DA6-C84E-1449-A073-296D39FDF4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86" name="Text Box 184">
                  <a:extLst>
                    <a:ext uri="{FF2B5EF4-FFF2-40B4-BE49-F238E27FC236}">
                      <a16:creationId xmlns:a16="http://schemas.microsoft.com/office/drawing/2014/main" id="{73D24F3E-547E-3C40-BF10-82D6BD1ACA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7" name="Text Box 185">
                  <a:extLst>
                    <a:ext uri="{FF2B5EF4-FFF2-40B4-BE49-F238E27FC236}">
                      <a16:creationId xmlns:a16="http://schemas.microsoft.com/office/drawing/2014/main" id="{F52A5A57-AC26-F149-A7A1-421A88E60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642" name="Group 247">
              <a:extLst>
                <a:ext uri="{FF2B5EF4-FFF2-40B4-BE49-F238E27FC236}">
                  <a16:creationId xmlns:a16="http://schemas.microsoft.com/office/drawing/2014/main" id="{35F0A701-410D-2F49-B340-79615F469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1" y="2748"/>
              <a:ext cx="787" cy="307"/>
              <a:chOff x="4928" y="1534"/>
              <a:chExt cx="787" cy="307"/>
            </a:xfrm>
          </p:grpSpPr>
          <p:grpSp>
            <p:nvGrpSpPr>
              <p:cNvPr id="643" name="Group 248">
                <a:extLst>
                  <a:ext uri="{FF2B5EF4-FFF2-40B4-BE49-F238E27FC236}">
                    <a16:creationId xmlns:a16="http://schemas.microsoft.com/office/drawing/2014/main" id="{1DF40E68-42FF-A94A-9BAA-73BCDDCAE5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54" y="1534"/>
                <a:ext cx="361" cy="154"/>
                <a:chOff x="5009" y="1132"/>
                <a:chExt cx="361" cy="154"/>
              </a:xfrm>
            </p:grpSpPr>
            <p:sp>
              <p:nvSpPr>
                <p:cNvPr id="667" name="Text Box 249">
                  <a:extLst>
                    <a:ext uri="{FF2B5EF4-FFF2-40B4-BE49-F238E27FC236}">
                      <a16:creationId xmlns:a16="http://schemas.microsoft.com/office/drawing/2014/main" id="{50315623-CCC4-D04E-94B4-E09CCFE65E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09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grpSp>
              <p:nvGrpSpPr>
                <p:cNvPr id="668" name="Group 250">
                  <a:extLst>
                    <a:ext uri="{FF2B5EF4-FFF2-40B4-BE49-F238E27FC236}">
                      <a16:creationId xmlns:a16="http://schemas.microsoft.com/office/drawing/2014/main" id="{0423722D-EED6-2C40-96CF-D2B161E50D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49" y="1137"/>
                  <a:ext cx="258" cy="147"/>
                  <a:chOff x="1353" y="1539"/>
                  <a:chExt cx="258" cy="144"/>
                </a:xfrm>
              </p:grpSpPr>
              <p:sp>
                <p:nvSpPr>
                  <p:cNvPr id="671" name="Rectangle 251">
                    <a:extLst>
                      <a:ext uri="{FF2B5EF4-FFF2-40B4-BE49-F238E27FC236}">
                        <a16:creationId xmlns:a16="http://schemas.microsoft.com/office/drawing/2014/main" id="{A86E3B01-C421-EE45-8D3F-1612B8DC39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2" name="Line 252">
                    <a:extLst>
                      <a:ext uri="{FF2B5EF4-FFF2-40B4-BE49-F238E27FC236}">
                        <a16:creationId xmlns:a16="http://schemas.microsoft.com/office/drawing/2014/main" id="{CEF79668-303A-2A42-A173-462E4CD7AE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Line 253">
                    <a:extLst>
                      <a:ext uri="{FF2B5EF4-FFF2-40B4-BE49-F238E27FC236}">
                        <a16:creationId xmlns:a16="http://schemas.microsoft.com/office/drawing/2014/main" id="{45F3942A-DF40-F34A-A548-41C0B8ED7B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69" name="Text Box 254">
                  <a:extLst>
                    <a:ext uri="{FF2B5EF4-FFF2-40B4-BE49-F238E27FC236}">
                      <a16:creationId xmlns:a16="http://schemas.microsoft.com/office/drawing/2014/main" id="{5325936F-8133-6E46-A67B-A6E04108BE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87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70" name="Text Box 255">
                  <a:extLst>
                    <a:ext uri="{FF2B5EF4-FFF2-40B4-BE49-F238E27FC236}">
                      <a16:creationId xmlns:a16="http://schemas.microsoft.com/office/drawing/2014/main" id="{1D11D61F-0F30-674D-AF2C-E9B484BE88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74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644" name="Group 256">
                <a:extLst>
                  <a:ext uri="{FF2B5EF4-FFF2-40B4-BE49-F238E27FC236}">
                    <a16:creationId xmlns:a16="http://schemas.microsoft.com/office/drawing/2014/main" id="{49255246-CFE1-694B-A5FE-6873DD8506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28" y="1536"/>
                <a:ext cx="550" cy="305"/>
                <a:chOff x="5114" y="1518"/>
                <a:chExt cx="550" cy="305"/>
              </a:xfrm>
            </p:grpSpPr>
            <p:grpSp>
              <p:nvGrpSpPr>
                <p:cNvPr id="645" name="Group 257">
                  <a:extLst>
                    <a:ext uri="{FF2B5EF4-FFF2-40B4-BE49-F238E27FC236}">
                      <a16:creationId xmlns:a16="http://schemas.microsoft.com/office/drawing/2014/main" id="{725A4A1C-0CB7-FC49-85B4-2A8245B69D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5" y="1518"/>
                  <a:ext cx="196" cy="158"/>
                  <a:chOff x="5378" y="1518"/>
                  <a:chExt cx="196" cy="158"/>
                </a:xfrm>
              </p:grpSpPr>
              <p:sp>
                <p:nvSpPr>
                  <p:cNvPr id="665" name="Rectangle 258">
                    <a:extLst>
                      <a:ext uri="{FF2B5EF4-FFF2-40B4-BE49-F238E27FC236}">
                        <a16:creationId xmlns:a16="http://schemas.microsoft.com/office/drawing/2014/main" id="{33BF05F9-8282-9745-9268-4319E1CC13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18" y="1518"/>
                    <a:ext cx="81" cy="150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66" name="Text Box 259">
                    <a:extLst>
                      <a:ext uri="{FF2B5EF4-FFF2-40B4-BE49-F238E27FC236}">
                        <a16:creationId xmlns:a16="http://schemas.microsoft.com/office/drawing/2014/main" id="{0152F4B7-7302-7241-9F71-09CCA2E757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378" y="152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</p:grpSp>
            <p:grpSp>
              <p:nvGrpSpPr>
                <p:cNvPr id="646" name="Group 260">
                  <a:extLst>
                    <a:ext uri="{FF2B5EF4-FFF2-40B4-BE49-F238E27FC236}">
                      <a16:creationId xmlns:a16="http://schemas.microsoft.com/office/drawing/2014/main" id="{3E16CEAF-B7C1-0344-A719-EBE25C77AD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53" y="1666"/>
                  <a:ext cx="211" cy="157"/>
                  <a:chOff x="5261" y="1282"/>
                  <a:chExt cx="211" cy="157"/>
                </a:xfrm>
              </p:grpSpPr>
              <p:sp>
                <p:nvSpPr>
                  <p:cNvPr id="661" name="Rectangle 261">
                    <a:extLst>
                      <a:ext uri="{FF2B5EF4-FFF2-40B4-BE49-F238E27FC236}">
                        <a16:creationId xmlns:a16="http://schemas.microsoft.com/office/drawing/2014/main" id="{347D633B-4770-0B48-91C3-3ED698A1D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07" y="1284"/>
                    <a:ext cx="81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662" name="Group 262">
                    <a:extLst>
                      <a:ext uri="{FF2B5EF4-FFF2-40B4-BE49-F238E27FC236}">
                        <a16:creationId xmlns:a16="http://schemas.microsoft.com/office/drawing/2014/main" id="{2679B830-A1BE-F34E-8C84-6BD6A5CE0A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61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63" name="Text Box 263">
                      <a:extLst>
                        <a:ext uri="{FF2B5EF4-FFF2-40B4-BE49-F238E27FC236}">
                          <a16:creationId xmlns:a16="http://schemas.microsoft.com/office/drawing/2014/main" id="{12D2E9D4-6DA4-1F40-8F99-834EF4E2719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64" name="Text Box 264">
                      <a:extLst>
                        <a:ext uri="{FF2B5EF4-FFF2-40B4-BE49-F238E27FC236}">
                          <a16:creationId xmlns:a16="http://schemas.microsoft.com/office/drawing/2014/main" id="{D2428074-93A6-7041-9E52-8F24F858003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  <p:grpSp>
              <p:nvGrpSpPr>
                <p:cNvPr id="647" name="Group 265">
                  <a:extLst>
                    <a:ext uri="{FF2B5EF4-FFF2-40B4-BE49-F238E27FC236}">
                      <a16:creationId xmlns:a16="http://schemas.microsoft.com/office/drawing/2014/main" id="{B2923C2C-B32D-B646-81F4-48743D59A8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114" y="1663"/>
                  <a:ext cx="373" cy="160"/>
                  <a:chOff x="5426" y="1279"/>
                  <a:chExt cx="373" cy="160"/>
                </a:xfrm>
              </p:grpSpPr>
              <p:grpSp>
                <p:nvGrpSpPr>
                  <p:cNvPr id="648" name="Group 266">
                    <a:extLst>
                      <a:ext uri="{FF2B5EF4-FFF2-40B4-BE49-F238E27FC236}">
                        <a16:creationId xmlns:a16="http://schemas.microsoft.com/office/drawing/2014/main" id="{24B1581D-DCB1-DE40-B918-122F06DEBA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69" y="1284"/>
                    <a:ext cx="258" cy="144"/>
                    <a:chOff x="1353" y="1539"/>
                    <a:chExt cx="258" cy="144"/>
                  </a:xfrm>
                </p:grpSpPr>
                <p:sp>
                  <p:nvSpPr>
                    <p:cNvPr id="658" name="Rectangle 267">
                      <a:extLst>
                        <a:ext uri="{FF2B5EF4-FFF2-40B4-BE49-F238E27FC236}">
                          <a16:creationId xmlns:a16="http://schemas.microsoft.com/office/drawing/2014/main" id="{DE9B340E-B072-9C48-A98E-4AD255214E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53" y="1539"/>
                      <a:ext cx="258" cy="14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59" name="Line 268">
                      <a:extLst>
                        <a:ext uri="{FF2B5EF4-FFF2-40B4-BE49-F238E27FC236}">
                          <a16:creationId xmlns:a16="http://schemas.microsoft.com/office/drawing/2014/main" id="{E6391330-F505-0B46-BBBF-D0DA3DF6FE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21" y="1542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60" name="Line 269">
                      <a:extLst>
                        <a:ext uri="{FF2B5EF4-FFF2-40B4-BE49-F238E27FC236}">
                          <a16:creationId xmlns:a16="http://schemas.microsoft.com/office/drawing/2014/main" id="{19776BDD-4693-7C41-A5E5-4DCC74C2771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37" y="1545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grpSp>
                <p:nvGrpSpPr>
                  <p:cNvPr id="649" name="Group 270">
                    <a:extLst>
                      <a:ext uri="{FF2B5EF4-FFF2-40B4-BE49-F238E27FC236}">
                        <a16:creationId xmlns:a16="http://schemas.microsoft.com/office/drawing/2014/main" id="{28D03778-4B65-F44A-A385-77A9FBD674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26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6" name="Text Box 271">
                      <a:extLst>
                        <a:ext uri="{FF2B5EF4-FFF2-40B4-BE49-F238E27FC236}">
                          <a16:creationId xmlns:a16="http://schemas.microsoft.com/office/drawing/2014/main" id="{81D6076F-5BC3-A148-AB2C-C5D5C389F15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7" name="Text Box 272">
                      <a:extLst>
                        <a:ext uri="{FF2B5EF4-FFF2-40B4-BE49-F238E27FC236}">
                          <a16:creationId xmlns:a16="http://schemas.microsoft.com/office/drawing/2014/main" id="{6E686EE1-0336-C444-919F-155540BD222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0" name="Group 273">
                    <a:extLst>
                      <a:ext uri="{FF2B5EF4-FFF2-40B4-BE49-F238E27FC236}">
                        <a16:creationId xmlns:a16="http://schemas.microsoft.com/office/drawing/2014/main" id="{9AEE3B2A-A33A-FD48-AB98-1762623B3E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04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4" name="Text Box 274">
                      <a:extLst>
                        <a:ext uri="{FF2B5EF4-FFF2-40B4-BE49-F238E27FC236}">
                          <a16:creationId xmlns:a16="http://schemas.microsoft.com/office/drawing/2014/main" id="{FF78F8BB-1136-384B-87D0-0FABBA77608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5" name="Text Box 275">
                      <a:extLst>
                        <a:ext uri="{FF2B5EF4-FFF2-40B4-BE49-F238E27FC236}">
                          <a16:creationId xmlns:a16="http://schemas.microsoft.com/office/drawing/2014/main" id="{540F050E-7AB6-DE43-9FE2-A8CBB750DA2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1" name="Group 276">
                    <a:extLst>
                      <a:ext uri="{FF2B5EF4-FFF2-40B4-BE49-F238E27FC236}">
                        <a16:creationId xmlns:a16="http://schemas.microsoft.com/office/drawing/2014/main" id="{E953BF9D-1B49-F14E-8125-4E69DC22D4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88" y="1279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2" name="Text Box 277">
                      <a:extLst>
                        <a:ext uri="{FF2B5EF4-FFF2-40B4-BE49-F238E27FC236}">
                          <a16:creationId xmlns:a16="http://schemas.microsoft.com/office/drawing/2014/main" id="{03AC9888-B6B3-2347-BFC8-24FE2B69140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3" name="Text Box 278">
                      <a:extLst>
                        <a:ext uri="{FF2B5EF4-FFF2-40B4-BE49-F238E27FC236}">
                          <a16:creationId xmlns:a16="http://schemas.microsoft.com/office/drawing/2014/main" id="{7B5941A7-A095-C24C-ACAB-2611A8386CC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</p:grpSp>
        </p:grpSp>
      </p:grpSp>
      <p:sp>
        <p:nvSpPr>
          <p:cNvPr id="700" name="Text Box 279">
            <a:extLst>
              <a:ext uri="{FF2B5EF4-FFF2-40B4-BE49-F238E27FC236}">
                <a16:creationId xmlns:a16="http://schemas.microsoft.com/office/drawing/2014/main" id="{C3ADE7CF-6B1B-3A40-9C93-682DC2336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1713" y="4781058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1" name="Text Box 280">
            <a:extLst>
              <a:ext uri="{FF2B5EF4-FFF2-40B4-BE49-F238E27FC236}">
                <a16:creationId xmlns:a16="http://schemas.microsoft.com/office/drawing/2014/main" id="{2DB0E8B8-6D0F-1F45-B1C9-934903F41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8725" y="4800108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2" name="Line 281">
            <a:extLst>
              <a:ext uri="{FF2B5EF4-FFF2-40B4-BE49-F238E27FC236}">
                <a16:creationId xmlns:a16="http://schemas.microsoft.com/office/drawing/2014/main" id="{F43EEBF4-B5EC-504C-A57E-D613795D7A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04113" y="413970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3" name="Line 282">
            <a:extLst>
              <a:ext uri="{FF2B5EF4-FFF2-40B4-BE49-F238E27FC236}">
                <a16:creationId xmlns:a16="http://schemas.microsoft.com/office/drawing/2014/main" id="{FEAE5ECD-62F9-FA44-9B46-8A7D1041AB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75675" y="412065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4" name="Line 283">
            <a:extLst>
              <a:ext uri="{FF2B5EF4-FFF2-40B4-BE49-F238E27FC236}">
                <a16:creationId xmlns:a16="http://schemas.microsoft.com/office/drawing/2014/main" id="{7B384DE4-6DB7-454D-B810-D17D965BC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90100" y="4130183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5" name="Text Box 285">
            <a:extLst>
              <a:ext uri="{FF2B5EF4-FFF2-40B4-BE49-F238E27FC236}">
                <a16:creationId xmlns:a16="http://schemas.microsoft.com/office/drawing/2014/main" id="{766AAAA2-BFCF-D943-8E92-00703B536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2188" y="4130510"/>
            <a:ext cx="135620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receiver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706" name="Text Box 286">
            <a:extLst>
              <a:ext uri="{FF2B5EF4-FFF2-40B4-BE49-F238E27FC236}">
                <a16:creationId xmlns:a16="http://schemas.microsoft.com/office/drawing/2014/main" id="{4E201B4B-D1A3-B34B-853E-C805C3492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1238" y="4927108"/>
            <a:ext cx="679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707" name="Text Box 287">
            <a:extLst>
              <a:ext uri="{FF2B5EF4-FFF2-40B4-BE49-F238E27FC236}">
                <a16:creationId xmlns:a16="http://schemas.microsoft.com/office/drawing/2014/main" id="{5FF38D44-BF76-924E-BEA5-D88A3CF1B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338" y="4161933"/>
            <a:ext cx="10477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received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input</a:t>
            </a:r>
          </a:p>
        </p:txBody>
      </p:sp>
      <p:sp>
        <p:nvSpPr>
          <p:cNvPr id="708" name="Line 288">
            <a:extLst>
              <a:ext uri="{FF2B5EF4-FFF2-40B4-BE49-F238E27FC236}">
                <a16:creationId xmlns:a16="http://schemas.microsoft.com/office/drawing/2014/main" id="{C7275329-6E61-6E46-B56D-07D7F6CE18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7725" y="4527058"/>
            <a:ext cx="319088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709" name="Group 294">
            <a:extLst>
              <a:ext uri="{FF2B5EF4-FFF2-40B4-BE49-F238E27FC236}">
                <a16:creationId xmlns:a16="http://schemas.microsoft.com/office/drawing/2014/main" id="{B1EAA023-990A-9240-9585-BB2098908379}"/>
              </a:ext>
            </a:extLst>
          </p:cNvPr>
          <p:cNvGrpSpPr>
            <a:grpSpLocks/>
          </p:cNvGrpSpPr>
          <p:nvPr/>
        </p:nvGrpSpPr>
        <p:grpSpPr bwMode="auto">
          <a:xfrm>
            <a:off x="6235700" y="3388820"/>
            <a:ext cx="1517650" cy="977900"/>
            <a:chOff x="4239" y="2007"/>
            <a:chExt cx="956" cy="616"/>
          </a:xfrm>
        </p:grpSpPr>
        <p:sp>
          <p:nvSpPr>
            <p:cNvPr id="710" name="Text Box 187">
              <a:extLst>
                <a:ext uri="{FF2B5EF4-FFF2-40B4-BE49-F238E27FC236}">
                  <a16:creationId xmlns:a16="http://schemas.microsoft.com/office/drawing/2014/main" id="{8AC104B8-3AFC-404A-8890-2A936D10C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9" y="2047"/>
              <a:ext cx="95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=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charset="0"/>
                  <a:ea typeface="ＭＳ Ｐゴシック" charset="0"/>
                  <a:cs typeface="Arial" charset="0"/>
                </a:rPr>
                <a:t>S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Z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i,m</a:t>
              </a:r>
              <a:r>
                <a:rPr kumimoji="0" lang="en-US" sz="2400" b="0" i="0" u="none" strike="noStrike" kern="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.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m</a:t>
              </a:r>
            </a:p>
          </p:txBody>
        </p:sp>
        <p:sp>
          <p:nvSpPr>
            <p:cNvPr id="711" name="Text Box 289">
              <a:extLst>
                <a:ext uri="{FF2B5EF4-FFF2-40B4-BE49-F238E27FC236}">
                  <a16:creationId xmlns:a16="http://schemas.microsoft.com/office/drawing/2014/main" id="{FCB34A07-4861-174C-8358-8A395B515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" y="2258"/>
              <a:ext cx="30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m=1</a:t>
              </a:r>
            </a:p>
          </p:txBody>
        </p:sp>
        <p:sp>
          <p:nvSpPr>
            <p:cNvPr id="712" name="Text Box 290">
              <a:extLst>
                <a:ext uri="{FF2B5EF4-FFF2-40B4-BE49-F238E27FC236}">
                  <a16:creationId xmlns:a16="http://schemas.microsoft.com/office/drawing/2014/main" id="{BF575CBE-6E6F-6E48-BF85-CEA2918EC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1" y="2007"/>
              <a:ext cx="19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3" name="Text Box 291">
              <a:extLst>
                <a:ext uri="{FF2B5EF4-FFF2-40B4-BE49-F238E27FC236}">
                  <a16:creationId xmlns:a16="http://schemas.microsoft.com/office/drawing/2014/main" id="{14D8E7C4-D8A4-D045-B820-AC56F1EA7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8" y="2392"/>
              <a:ext cx="23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4" name="Line 293">
              <a:extLst>
                <a:ext uri="{FF2B5EF4-FFF2-40B4-BE49-F238E27FC236}">
                  <a16:creationId xmlns:a16="http://schemas.microsoft.com/office/drawing/2014/main" id="{566C617A-A3D7-A846-9070-9BD1F795D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1" y="2410"/>
              <a:ext cx="55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15" name="Freeform 300">
            <a:extLst>
              <a:ext uri="{FF2B5EF4-FFF2-40B4-BE49-F238E27FC236}">
                <a16:creationId xmlns:a16="http://schemas.microsoft.com/office/drawing/2014/main" id="{58127CAF-8C3E-7847-BB19-ADED23DCC983}"/>
              </a:ext>
            </a:extLst>
          </p:cNvPr>
          <p:cNvSpPr>
            <a:spLocks/>
          </p:cNvSpPr>
          <p:nvPr/>
        </p:nvSpPr>
        <p:spPr bwMode="auto">
          <a:xfrm>
            <a:off x="8977313" y="1918795"/>
            <a:ext cx="341312" cy="1376363"/>
          </a:xfrm>
          <a:custGeom>
            <a:avLst/>
            <a:gdLst>
              <a:gd name="T0" fmla="*/ 0 w 215"/>
              <a:gd name="T1" fmla="*/ 0 h 819"/>
              <a:gd name="T2" fmla="*/ 2147483647 w 215"/>
              <a:gd name="T3" fmla="*/ 0 h 819"/>
              <a:gd name="T4" fmla="*/ 2147483647 w 215"/>
              <a:gd name="T5" fmla="*/ 2147483647 h 8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5" h="819">
                <a:moveTo>
                  <a:pt x="0" y="0"/>
                </a:moveTo>
                <a:lnTo>
                  <a:pt x="215" y="0"/>
                </a:lnTo>
                <a:lnTo>
                  <a:pt x="215" y="81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6" name="Line 302">
            <a:extLst>
              <a:ext uri="{FF2B5EF4-FFF2-40B4-BE49-F238E27FC236}">
                <a16:creationId xmlns:a16="http://schemas.microsoft.com/office/drawing/2014/main" id="{719F039E-D32E-3D4D-85DB-096D3DA089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54438" y="3295158"/>
            <a:ext cx="5553075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7" name="Freeform 303">
            <a:extLst>
              <a:ext uri="{FF2B5EF4-FFF2-40B4-BE49-F238E27FC236}">
                <a16:creationId xmlns:a16="http://schemas.microsoft.com/office/drawing/2014/main" id="{2BEFB13F-083C-094A-802D-56E8B9394E6D}"/>
              </a:ext>
            </a:extLst>
          </p:cNvPr>
          <p:cNvSpPr>
            <a:spLocks/>
          </p:cNvSpPr>
          <p:nvPr/>
        </p:nvSpPr>
        <p:spPr bwMode="auto">
          <a:xfrm>
            <a:off x="3754438" y="3295158"/>
            <a:ext cx="396875" cy="1157287"/>
          </a:xfrm>
          <a:custGeom>
            <a:avLst/>
            <a:gdLst>
              <a:gd name="T0" fmla="*/ 0 w 250"/>
              <a:gd name="T1" fmla="*/ 0 h 729"/>
              <a:gd name="T2" fmla="*/ 0 w 250"/>
              <a:gd name="T3" fmla="*/ 2147483647 h 729"/>
              <a:gd name="T4" fmla="*/ 2147483647 w 250"/>
              <a:gd name="T5" fmla="*/ 2147483647 h 7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0" h="729">
                <a:moveTo>
                  <a:pt x="0" y="0"/>
                </a:moveTo>
                <a:lnTo>
                  <a:pt x="0" y="729"/>
                </a:lnTo>
                <a:lnTo>
                  <a:pt x="250" y="72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DFE7C60-9BDB-934C-AED2-4DA7A761AFFC}"/>
              </a:ext>
            </a:extLst>
          </p:cNvPr>
          <p:cNvSpPr txBox="1"/>
          <p:nvPr/>
        </p:nvSpPr>
        <p:spPr>
          <a:xfrm>
            <a:off x="944381" y="5861155"/>
            <a:ext cx="48272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but this isn’t really useful yet!</a:t>
            </a:r>
          </a:p>
        </p:txBody>
      </p:sp>
    </p:spTree>
    <p:extLst>
      <p:ext uri="{BB962C8B-B14F-4D97-AF65-F5344CB8AC3E}">
        <p14:creationId xmlns:p14="http://schemas.microsoft.com/office/powerpoint/2010/main" val="498906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10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10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20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2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5" grpId="0" animBg="1"/>
      <p:bldP spid="717" grpId="0" animBg="1"/>
      <p:bldP spid="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CDMA: two-sender interference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pic>
        <p:nvPicPr>
          <p:cNvPr id="295" name="Picture 3" descr="5">
            <a:extLst>
              <a:ext uri="{FF2B5EF4-FFF2-40B4-BE49-F238E27FC236}">
                <a16:creationId xmlns:a16="http://schemas.microsoft.com/office/drawing/2014/main" id="{36C38E2C-4E51-7349-B2FC-F7572D473A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750" y="1219200"/>
            <a:ext cx="5026025" cy="532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" name="TextBox 1">
            <a:extLst>
              <a:ext uri="{FF2B5EF4-FFF2-40B4-BE49-F238E27FC236}">
                <a16:creationId xmlns:a16="http://schemas.microsoft.com/office/drawing/2014/main" id="{F140E95D-3F84-634C-9A02-B246B2C38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2372" y="4172262"/>
            <a:ext cx="3709987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using same code as sender 1, receiver recovers sender 1’s original data from summed channel data!</a:t>
            </a:r>
          </a:p>
        </p:txBody>
      </p:sp>
      <p:sp>
        <p:nvSpPr>
          <p:cNvPr id="297" name="TextBox 7">
            <a:extLst>
              <a:ext uri="{FF2B5EF4-FFF2-40B4-BE49-F238E27FC236}">
                <a16:creationId xmlns:a16="http://schemas.microsoft.com/office/drawing/2014/main" id="{09EF984F-02A4-AE44-AB15-EDCB93C8F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1798638"/>
            <a:ext cx="1397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1</a:t>
            </a:r>
          </a:p>
        </p:txBody>
      </p:sp>
      <p:sp>
        <p:nvSpPr>
          <p:cNvPr id="298" name="TextBox 8">
            <a:extLst>
              <a:ext uri="{FF2B5EF4-FFF2-40B4-BE49-F238E27FC236}">
                <a16:creationId xmlns:a16="http://schemas.microsoft.com/office/drawing/2014/main" id="{5FF6A3D7-E543-604B-8421-97434E701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4650" y="2865438"/>
            <a:ext cx="13117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2</a:t>
            </a:r>
          </a:p>
        </p:txBody>
      </p:sp>
      <p:sp>
        <p:nvSpPr>
          <p:cNvPr id="299" name="TextBox 9">
            <a:extLst>
              <a:ext uri="{FF2B5EF4-FFF2-40B4-BE49-F238E27FC236}">
                <a16:creationId xmlns:a16="http://schemas.microsoft.com/office/drawing/2014/main" id="{F8ED1740-EE66-7A44-B101-8A652D0EE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1165225"/>
            <a:ext cx="3290887" cy="10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channel sums together transmissions by sender 1 and 2</a:t>
            </a:r>
          </a:p>
        </p:txBody>
      </p:sp>
      <p:cxnSp>
        <p:nvCxnSpPr>
          <p:cNvPr id="300" name="Straight Connector 3">
            <a:extLst>
              <a:ext uri="{FF2B5EF4-FFF2-40B4-BE49-F238E27FC236}">
                <a16:creationId xmlns:a16="http://schemas.microsoft.com/office/drawing/2014/main" id="{23A37B6F-F66B-7B4B-8770-CCC19B92994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780338" y="1354138"/>
            <a:ext cx="438150" cy="646112"/>
          </a:xfrm>
          <a:prstGeom prst="line">
            <a:avLst/>
          </a:prstGeom>
          <a:noFill/>
          <a:ln w="25400">
            <a:solidFill>
              <a:srgbClr val="000099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DE8A350A-A5B1-5E40-B020-BBAE8B171445}"/>
              </a:ext>
            </a:extLst>
          </p:cNvPr>
          <p:cNvSpPr/>
          <p:nvPr/>
        </p:nvSpPr>
        <p:spPr>
          <a:xfrm>
            <a:off x="3200400" y="1168400"/>
            <a:ext cx="1206500" cy="317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CB0485-674A-1545-B66D-393FD9C2F9B6}"/>
              </a:ext>
            </a:extLst>
          </p:cNvPr>
          <p:cNvSpPr txBox="1"/>
          <p:nvPr/>
        </p:nvSpPr>
        <p:spPr>
          <a:xfrm>
            <a:off x="8259581" y="5585272"/>
            <a:ext cx="32145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now </a:t>
            </a:r>
            <a:r>
              <a:rPr lang="en-US" sz="2800" i="1" dirty="0">
                <a:solidFill>
                  <a:srgbClr val="0000A8"/>
                </a:solidFill>
              </a:rPr>
              <a:t>that’s</a:t>
            </a:r>
            <a:r>
              <a:rPr lang="en-US" sz="2800" i="1" dirty="0"/>
              <a:t> </a:t>
            </a:r>
            <a:r>
              <a:rPr lang="en-US" sz="2800" dirty="0"/>
              <a:t>useful!</a:t>
            </a:r>
          </a:p>
        </p:txBody>
      </p:sp>
    </p:spTree>
    <p:extLst>
      <p:ext uri="{BB962C8B-B14F-4D97-AF65-F5344CB8AC3E}">
        <p14:creationId xmlns:p14="http://schemas.microsoft.com/office/powerpoint/2010/main" val="1114792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rgbClr val="011199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70415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411" y="1491868"/>
            <a:ext cx="10275310" cy="4970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i="1" dirty="0"/>
              <a:t>the</a:t>
            </a:r>
            <a:r>
              <a:rPr lang="en-US" sz="3200" dirty="0"/>
              <a:t> solution for wide-area mobile Internet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dirty="0"/>
              <a:t>widespread deployment/use: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more mobile-broadband-connected devices than fixed-broadband-connected devices devices (5-1 in 2019)!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4G availability: 97% of time in Korea (90% in US)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transmission rates up to 100’s Mbps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technical standards: 3rd Generation Partnership Project (3GPP)</a:t>
            </a:r>
          </a:p>
          <a:p>
            <a:pPr marL="750888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wwww.3gpp.org</a:t>
            </a:r>
          </a:p>
          <a:p>
            <a:pPr marL="750888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4G: Long-Term Evolution (LTE)standard</a:t>
            </a:r>
          </a:p>
          <a:p>
            <a:pPr lvl="1"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4762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199" y="1405369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similarities</a:t>
            </a:r>
            <a:r>
              <a:rPr lang="en-US" sz="2800" dirty="0">
                <a:solidFill>
                  <a:srgbClr val="C00000"/>
                </a:solidFill>
              </a:rPr>
              <a:t> to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edge/core distinction, but both below to same carrier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global cellular network: a network of networks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widespread use of protocols we’ve studied: HTTP, DNS, TCP, UDP, IP, NAT, separation of data/control planes, SDN, Ethernet, tunneling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interconnected to wired Internet</a:t>
            </a: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2DF903D-1AB2-B240-827C-5DA0BD1B5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7215" y="1421845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differences</a:t>
            </a:r>
            <a:r>
              <a:rPr lang="en-US" sz="2800" dirty="0">
                <a:solidFill>
                  <a:srgbClr val="C00000"/>
                </a:solidFill>
              </a:rPr>
              <a:t> from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different wireless link layer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b="1" dirty="0">
                <a:solidFill>
                  <a:srgbClr val="C00000"/>
                </a:solidFill>
              </a:rPr>
              <a:t>mobility as a 1</a:t>
            </a:r>
            <a:r>
              <a:rPr lang="en-US" sz="2800" b="1" baseline="30000" dirty="0">
                <a:solidFill>
                  <a:srgbClr val="C00000"/>
                </a:solidFill>
              </a:rPr>
              <a:t>st</a:t>
            </a:r>
            <a:r>
              <a:rPr lang="en-US" sz="2800" b="1" dirty="0">
                <a:solidFill>
                  <a:srgbClr val="C00000"/>
                </a:solidFill>
              </a:rPr>
              <a:t> class service 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user “identity” (via SIM card)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business model: users subscribe to a cellular provider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strong notion of “home network” versus roaming on visited nets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global access, with authentication infrastructure, and inter-carrier settlements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218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6581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462285D-1084-FF4F-8D68-79431132A5A9}"/>
              </a:ext>
            </a:extLst>
          </p:cNvPr>
          <p:cNvGrpSpPr/>
          <p:nvPr/>
        </p:nvGrpSpPr>
        <p:grpSpPr>
          <a:xfrm>
            <a:off x="4562645" y="1600694"/>
            <a:ext cx="2591924" cy="2180474"/>
            <a:chOff x="4562645" y="1600694"/>
            <a:chExt cx="2591924" cy="2180474"/>
          </a:xfrm>
        </p:grpSpPr>
        <p:sp>
          <p:nvSpPr>
            <p:cNvPr id="7" name="Hexagon 6">
              <a:extLst>
                <a:ext uri="{FF2B5EF4-FFF2-40B4-BE49-F238E27FC236}">
                  <a16:creationId xmlns:a16="http://schemas.microsoft.com/office/drawing/2014/main" id="{08D7ADEB-DEFA-2140-A327-52FA5F1CF40F}"/>
                </a:ext>
              </a:extLst>
            </p:cNvPr>
            <p:cNvSpPr/>
            <p:nvPr/>
          </p:nvSpPr>
          <p:spPr>
            <a:xfrm>
              <a:off x="4757358" y="1791732"/>
              <a:ext cx="2397211" cy="1989436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C256A69-C2D1-A543-B030-86DD682F9AB5}"/>
                </a:ext>
              </a:extLst>
            </p:cNvPr>
            <p:cNvSpPr txBox="1"/>
            <p:nvPr/>
          </p:nvSpPr>
          <p:spPr>
            <a:xfrm>
              <a:off x="4562645" y="2549748"/>
              <a:ext cx="1589760" cy="378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Mobile device  </a:t>
              </a:r>
            </a:p>
            <a:p>
              <a:pPr algn="ctr">
                <a:lnSpc>
                  <a:spcPct val="80000"/>
                </a:lnSpc>
              </a:pP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  (</a:t>
              </a:r>
              <a:r>
                <a:rPr lang="en-US" sz="1100" b="1" dirty="0">
                  <a:solidFill>
                    <a:prstClr val="black"/>
                  </a:solidFill>
                  <a:latin typeface="Calibri"/>
                </a:rPr>
                <a:t>UE</a:t>
              </a: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077AB8C-4F97-9648-9E6D-13504C1E87CE}"/>
                </a:ext>
              </a:extLst>
            </p:cNvPr>
            <p:cNvSpPr txBox="1"/>
            <p:nvPr/>
          </p:nvSpPr>
          <p:spPr>
            <a:xfrm>
              <a:off x="5930492" y="2821542"/>
              <a:ext cx="944297" cy="391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Base station</a:t>
              </a:r>
            </a:p>
            <a:p>
              <a:pPr algn="r">
                <a:lnSpc>
                  <a:spcPct val="80000"/>
                </a:lnSpc>
              </a:pP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(eNode-B)  </a:t>
              </a:r>
              <a:endParaRPr lang="en-US" sz="1050" b="1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03" name="Group 652">
              <a:extLst>
                <a:ext uri="{FF2B5EF4-FFF2-40B4-BE49-F238E27FC236}">
                  <a16:creationId xmlns:a16="http://schemas.microsoft.com/office/drawing/2014/main" id="{36CB4771-2A63-894E-AC40-FAA61C7BB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1346" y="1885219"/>
              <a:ext cx="733407" cy="660273"/>
              <a:chOff x="2751" y="1851"/>
              <a:chExt cx="462" cy="478"/>
            </a:xfrm>
          </p:grpSpPr>
          <p:pic>
            <p:nvPicPr>
              <p:cNvPr id="104" name="Picture 653" descr="iphone_stylized_small">
                <a:extLst>
                  <a:ext uri="{FF2B5EF4-FFF2-40B4-BE49-F238E27FC236}">
                    <a16:creationId xmlns:a16="http://schemas.microsoft.com/office/drawing/2014/main" id="{EA55BD15-8826-4D4B-B83C-888AAE35CC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5" name="Picture 654" descr="antenna_radiation_stylized">
                <a:extLst>
                  <a:ext uri="{FF2B5EF4-FFF2-40B4-BE49-F238E27FC236}">
                    <a16:creationId xmlns:a16="http://schemas.microsoft.com/office/drawing/2014/main" id="{8B2359A5-E064-7B47-8F13-00DE528A46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73144F73-50B6-9948-8BAC-52C7A8795BFD}"/>
                </a:ext>
              </a:extLst>
            </p:cNvPr>
            <p:cNvGrpSpPr/>
            <p:nvPr/>
          </p:nvGrpSpPr>
          <p:grpSpPr>
            <a:xfrm>
              <a:off x="5813450" y="3333577"/>
              <a:ext cx="534987" cy="407988"/>
              <a:chOff x="7432700" y="2327293"/>
              <a:chExt cx="534987" cy="407988"/>
            </a:xfrm>
          </p:grpSpPr>
          <p:pic>
            <p:nvPicPr>
              <p:cNvPr id="107" name="Picture 1017" descr="antenna_stylized">
                <a:extLst>
                  <a:ext uri="{FF2B5EF4-FFF2-40B4-BE49-F238E27FC236}">
                    <a16:creationId xmlns:a16="http://schemas.microsoft.com/office/drawing/2014/main" id="{C8C7C570-DDF6-904D-A61F-E4DD57673B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" name="Picture 1018" descr="laptop_keyboard">
                <a:extLst>
                  <a:ext uri="{FF2B5EF4-FFF2-40B4-BE49-F238E27FC236}">
                    <a16:creationId xmlns:a16="http://schemas.microsoft.com/office/drawing/2014/main" id="{B68D8E89-FD90-264C-B364-7B39BB1340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9" name="Freeform 1019">
                <a:extLst>
                  <a:ext uri="{FF2B5EF4-FFF2-40B4-BE49-F238E27FC236}">
                    <a16:creationId xmlns:a16="http://schemas.microsoft.com/office/drawing/2014/main" id="{380CFADB-76D0-FA4D-90BB-A26DBEB60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110" name="Picture 1020" descr="screen">
                <a:extLst>
                  <a:ext uri="{FF2B5EF4-FFF2-40B4-BE49-F238E27FC236}">
                    <a16:creationId xmlns:a16="http://schemas.microsoft.com/office/drawing/2014/main" id="{A237643D-DD8F-FB44-8E56-4D45DBE012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" name="Freeform 1021">
                <a:extLst>
                  <a:ext uri="{FF2B5EF4-FFF2-40B4-BE49-F238E27FC236}">
                    <a16:creationId xmlns:a16="http://schemas.microsoft.com/office/drawing/2014/main" id="{8985CD50-805B-1345-8E10-8343506C0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" name="Freeform 1022">
                <a:extLst>
                  <a:ext uri="{FF2B5EF4-FFF2-40B4-BE49-F238E27FC236}">
                    <a16:creationId xmlns:a16="http://schemas.microsoft.com/office/drawing/2014/main" id="{6D617E6D-9C00-8A4E-8D9E-EF5B1D4FE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" name="Freeform 1023">
                <a:extLst>
                  <a:ext uri="{FF2B5EF4-FFF2-40B4-BE49-F238E27FC236}">
                    <a16:creationId xmlns:a16="http://schemas.microsoft.com/office/drawing/2014/main" id="{930ED57E-7DDE-6648-8FCE-929B05FE7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" name="Freeform 1024">
                <a:extLst>
                  <a:ext uri="{FF2B5EF4-FFF2-40B4-BE49-F238E27FC236}">
                    <a16:creationId xmlns:a16="http://schemas.microsoft.com/office/drawing/2014/main" id="{23DB6C7D-D7B9-B74D-81D2-D0B998C19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" name="Freeform 1025">
                <a:extLst>
                  <a:ext uri="{FF2B5EF4-FFF2-40B4-BE49-F238E27FC236}">
                    <a16:creationId xmlns:a16="http://schemas.microsoft.com/office/drawing/2014/main" id="{7D45606B-5973-AD48-80F7-4CC08CA0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" name="Freeform 1026">
                <a:extLst>
                  <a:ext uri="{FF2B5EF4-FFF2-40B4-BE49-F238E27FC236}">
                    <a16:creationId xmlns:a16="http://schemas.microsoft.com/office/drawing/2014/main" id="{E112E3C9-463B-E146-B611-9BDFF0447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17" name="Group 1027">
                <a:extLst>
                  <a:ext uri="{FF2B5EF4-FFF2-40B4-BE49-F238E27FC236}">
                    <a16:creationId xmlns:a16="http://schemas.microsoft.com/office/drawing/2014/main" id="{1394DF9E-9B05-0D40-B89F-2E9DF41443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24" name="Freeform 1028">
                  <a:extLst>
                    <a:ext uri="{FF2B5EF4-FFF2-40B4-BE49-F238E27FC236}">
                      <a16:creationId xmlns:a16="http://schemas.microsoft.com/office/drawing/2014/main" id="{2A10469D-E365-C54C-8DB4-D5103D640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5" name="Freeform 1029">
                  <a:extLst>
                    <a:ext uri="{FF2B5EF4-FFF2-40B4-BE49-F238E27FC236}">
                      <a16:creationId xmlns:a16="http://schemas.microsoft.com/office/drawing/2014/main" id="{F7C3647C-32D0-5F41-9BC9-7173EE986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6" name="Freeform 1030">
                  <a:extLst>
                    <a:ext uri="{FF2B5EF4-FFF2-40B4-BE49-F238E27FC236}">
                      <a16:creationId xmlns:a16="http://schemas.microsoft.com/office/drawing/2014/main" id="{476F1D48-543B-414E-BA62-7B998F7BD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7" name="Freeform 1031">
                  <a:extLst>
                    <a:ext uri="{FF2B5EF4-FFF2-40B4-BE49-F238E27FC236}">
                      <a16:creationId xmlns:a16="http://schemas.microsoft.com/office/drawing/2014/main" id="{F49B3C33-7435-084A-B367-B1A4FBEC5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8" name="Freeform 1032">
                  <a:extLst>
                    <a:ext uri="{FF2B5EF4-FFF2-40B4-BE49-F238E27FC236}">
                      <a16:creationId xmlns:a16="http://schemas.microsoft.com/office/drawing/2014/main" id="{753E63AF-5CD6-9F4C-A43A-C430C32FB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9" name="Freeform 1033">
                  <a:extLst>
                    <a:ext uri="{FF2B5EF4-FFF2-40B4-BE49-F238E27FC236}">
                      <a16:creationId xmlns:a16="http://schemas.microsoft.com/office/drawing/2014/main" id="{110B3EC1-3B31-8448-B138-35B1676F2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18" name="Freeform 1034">
                <a:extLst>
                  <a:ext uri="{FF2B5EF4-FFF2-40B4-BE49-F238E27FC236}">
                    <a16:creationId xmlns:a16="http://schemas.microsoft.com/office/drawing/2014/main" id="{36F420A0-C9FD-F243-8BAA-CD8C30A9D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" name="Freeform 1035">
                <a:extLst>
                  <a:ext uri="{FF2B5EF4-FFF2-40B4-BE49-F238E27FC236}">
                    <a16:creationId xmlns:a16="http://schemas.microsoft.com/office/drawing/2014/main" id="{C8E2EA73-9D16-D44D-B3DE-7E6830318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" name="Freeform 1036">
                <a:extLst>
                  <a:ext uri="{FF2B5EF4-FFF2-40B4-BE49-F238E27FC236}">
                    <a16:creationId xmlns:a16="http://schemas.microsoft.com/office/drawing/2014/main" id="{7EBD0DA0-6DF9-D64A-8B9B-5C402E2FC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" name="Freeform 1037">
                <a:extLst>
                  <a:ext uri="{FF2B5EF4-FFF2-40B4-BE49-F238E27FC236}">
                    <a16:creationId xmlns:a16="http://schemas.microsoft.com/office/drawing/2014/main" id="{85F400EE-828F-0B4F-AFDB-00999CCE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" name="Freeform 1038">
                <a:extLst>
                  <a:ext uri="{FF2B5EF4-FFF2-40B4-BE49-F238E27FC236}">
                    <a16:creationId xmlns:a16="http://schemas.microsoft.com/office/drawing/2014/main" id="{433351C2-AF49-5248-A49A-0FC06845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" name="Freeform 1039">
                <a:extLst>
                  <a:ext uri="{FF2B5EF4-FFF2-40B4-BE49-F238E27FC236}">
                    <a16:creationId xmlns:a16="http://schemas.microsoft.com/office/drawing/2014/main" id="{5F49E4A7-D7BF-8740-9896-8E875318EE9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50DEF07B-085B-F548-A6B0-FC26F677AAD1}"/>
                </a:ext>
              </a:extLst>
            </p:cNvPr>
            <p:cNvGrpSpPr/>
            <p:nvPr/>
          </p:nvGrpSpPr>
          <p:grpSpPr>
            <a:xfrm>
              <a:off x="4909191" y="2961947"/>
              <a:ext cx="849312" cy="226109"/>
              <a:chOff x="8493165" y="2029804"/>
              <a:chExt cx="849312" cy="226109"/>
            </a:xfrm>
          </p:grpSpPr>
          <p:pic>
            <p:nvPicPr>
              <p:cNvPr id="131" name="Picture 603" descr="car_icon_small">
                <a:extLst>
                  <a:ext uri="{FF2B5EF4-FFF2-40B4-BE49-F238E27FC236}">
                    <a16:creationId xmlns:a16="http://schemas.microsoft.com/office/drawing/2014/main" id="{071395AA-00CA-5546-985F-D14E16D039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" name="Picture 1017" descr="antenna_stylized">
                <a:extLst>
                  <a:ext uri="{FF2B5EF4-FFF2-40B4-BE49-F238E27FC236}">
                    <a16:creationId xmlns:a16="http://schemas.microsoft.com/office/drawing/2014/main" id="{C334AFE3-1602-4F4A-986D-5E17D8FA88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E5FAD1FE-D7A3-3A4B-A78A-8240EF40F1F1}"/>
                </a:ext>
              </a:extLst>
            </p:cNvPr>
            <p:cNvGrpSpPr/>
            <p:nvPr/>
          </p:nvGrpSpPr>
          <p:grpSpPr>
            <a:xfrm>
              <a:off x="5970432" y="1600694"/>
              <a:ext cx="466245" cy="953439"/>
              <a:chOff x="6476205" y="1279015"/>
              <a:chExt cx="466245" cy="953439"/>
            </a:xfrm>
          </p:grpSpPr>
          <p:grpSp>
            <p:nvGrpSpPr>
              <p:cNvPr id="137" name="Group 817">
                <a:extLst>
                  <a:ext uri="{FF2B5EF4-FFF2-40B4-BE49-F238E27FC236}">
                    <a16:creationId xmlns:a16="http://schemas.microsoft.com/office/drawing/2014/main" id="{0D9B5D81-AC8D-5048-B8EB-4DD733071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279015"/>
                <a:ext cx="466245" cy="434369"/>
                <a:chOff x="2920" y="1424"/>
                <a:chExt cx="326" cy="320"/>
              </a:xfrm>
            </p:grpSpPr>
            <p:sp>
              <p:nvSpPr>
                <p:cNvPr id="154" name="Oval 818">
                  <a:extLst>
                    <a:ext uri="{FF2B5EF4-FFF2-40B4-BE49-F238E27FC236}">
                      <a16:creationId xmlns:a16="http://schemas.microsoft.com/office/drawing/2014/main" id="{DB177524-0C04-2248-8BF3-759F28221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155" name="Group 819">
                  <a:extLst>
                    <a:ext uri="{FF2B5EF4-FFF2-40B4-BE49-F238E27FC236}">
                      <a16:creationId xmlns:a16="http://schemas.microsoft.com/office/drawing/2014/main" id="{5057A4FD-F481-4040-9168-014C31D209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157" name="Oval 820">
                    <a:extLst>
                      <a:ext uri="{FF2B5EF4-FFF2-40B4-BE49-F238E27FC236}">
                        <a16:creationId xmlns:a16="http://schemas.microsoft.com/office/drawing/2014/main" id="{0283F91F-37E5-F049-8A58-5E862FAA73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8" name="Oval 821">
                    <a:extLst>
                      <a:ext uri="{FF2B5EF4-FFF2-40B4-BE49-F238E27FC236}">
                        <a16:creationId xmlns:a16="http://schemas.microsoft.com/office/drawing/2014/main" id="{0C1D47D9-C3E7-6046-8CCF-68630333A1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9" name="Oval 822">
                    <a:extLst>
                      <a:ext uri="{FF2B5EF4-FFF2-40B4-BE49-F238E27FC236}">
                        <a16:creationId xmlns:a16="http://schemas.microsoft.com/office/drawing/2014/main" id="{DD05FCAE-DA78-7149-88E3-D18D3279C5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0" name="Oval 823">
                    <a:extLst>
                      <a:ext uri="{FF2B5EF4-FFF2-40B4-BE49-F238E27FC236}">
                        <a16:creationId xmlns:a16="http://schemas.microsoft.com/office/drawing/2014/main" id="{EEE1FB61-5199-6F44-9FAD-2337839752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1" name="Freeform 824">
                    <a:extLst>
                      <a:ext uri="{FF2B5EF4-FFF2-40B4-BE49-F238E27FC236}">
                        <a16:creationId xmlns:a16="http://schemas.microsoft.com/office/drawing/2014/main" id="{31F37EB6-8693-A340-939B-1F3B677BF1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56" name="Freeform 825">
                  <a:extLst>
                    <a:ext uri="{FF2B5EF4-FFF2-40B4-BE49-F238E27FC236}">
                      <a16:creationId xmlns:a16="http://schemas.microsoft.com/office/drawing/2014/main" id="{1C435E7F-E1B6-8343-9D75-8171A4AD7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38" name="Group 398">
                <a:extLst>
                  <a:ext uri="{FF2B5EF4-FFF2-40B4-BE49-F238E27FC236}">
                    <a16:creationId xmlns:a16="http://schemas.microsoft.com/office/drawing/2014/main" id="{5D86D020-31A1-C340-AFF5-16F60E1A34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139" name="Line 270">
                  <a:extLst>
                    <a:ext uri="{FF2B5EF4-FFF2-40B4-BE49-F238E27FC236}">
                      <a16:creationId xmlns:a16="http://schemas.microsoft.com/office/drawing/2014/main" id="{949CE4BD-78DA-604B-92F3-1D03346935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" name="Line 271">
                  <a:extLst>
                    <a:ext uri="{FF2B5EF4-FFF2-40B4-BE49-F238E27FC236}">
                      <a16:creationId xmlns:a16="http://schemas.microsoft.com/office/drawing/2014/main" id="{761F30C6-D770-0C4F-932B-2925C6127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" name="Line 272">
                  <a:extLst>
                    <a:ext uri="{FF2B5EF4-FFF2-40B4-BE49-F238E27FC236}">
                      <a16:creationId xmlns:a16="http://schemas.microsoft.com/office/drawing/2014/main" id="{EBF036A5-9326-5848-9488-8FF87C16E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" name="Line 273">
                  <a:extLst>
                    <a:ext uri="{FF2B5EF4-FFF2-40B4-BE49-F238E27FC236}">
                      <a16:creationId xmlns:a16="http://schemas.microsoft.com/office/drawing/2014/main" id="{0D102482-3BF2-6241-A997-8609B26D52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3" name="Line 274">
                  <a:extLst>
                    <a:ext uri="{FF2B5EF4-FFF2-40B4-BE49-F238E27FC236}">
                      <a16:creationId xmlns:a16="http://schemas.microsoft.com/office/drawing/2014/main" id="{DEAB493C-8B1D-1542-95EF-04647FF4CC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" name="Line 275">
                  <a:extLst>
                    <a:ext uri="{FF2B5EF4-FFF2-40B4-BE49-F238E27FC236}">
                      <a16:creationId xmlns:a16="http://schemas.microsoft.com/office/drawing/2014/main" id="{DCD9A2A9-D9D6-2244-AC74-E5D193BEAC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" name="Line 276">
                  <a:extLst>
                    <a:ext uri="{FF2B5EF4-FFF2-40B4-BE49-F238E27FC236}">
                      <a16:creationId xmlns:a16="http://schemas.microsoft.com/office/drawing/2014/main" id="{376EC72C-D465-B74E-BC22-4986E37F39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6" name="Line 277">
                  <a:extLst>
                    <a:ext uri="{FF2B5EF4-FFF2-40B4-BE49-F238E27FC236}">
                      <a16:creationId xmlns:a16="http://schemas.microsoft.com/office/drawing/2014/main" id="{87354D11-E156-434D-AEDA-9254277C66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7" name="Line 278">
                  <a:extLst>
                    <a:ext uri="{FF2B5EF4-FFF2-40B4-BE49-F238E27FC236}">
                      <a16:creationId xmlns:a16="http://schemas.microsoft.com/office/drawing/2014/main" id="{8B980E52-C78C-A84F-BB89-7BED03E7B3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8" name="Line 279">
                  <a:extLst>
                    <a:ext uri="{FF2B5EF4-FFF2-40B4-BE49-F238E27FC236}">
                      <a16:creationId xmlns:a16="http://schemas.microsoft.com/office/drawing/2014/main" id="{73A817D2-6A2B-214B-AB58-27A3A58AC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9" name="Line 280">
                  <a:extLst>
                    <a:ext uri="{FF2B5EF4-FFF2-40B4-BE49-F238E27FC236}">
                      <a16:creationId xmlns:a16="http://schemas.microsoft.com/office/drawing/2014/main" id="{916DC283-CF0C-534A-B976-17BA60CF78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0" name="Line 281">
                  <a:extLst>
                    <a:ext uri="{FF2B5EF4-FFF2-40B4-BE49-F238E27FC236}">
                      <a16:creationId xmlns:a16="http://schemas.microsoft.com/office/drawing/2014/main" id="{152ABD1F-B192-7745-B8D9-3C8701CB51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1" name="Line 282">
                  <a:extLst>
                    <a:ext uri="{FF2B5EF4-FFF2-40B4-BE49-F238E27FC236}">
                      <a16:creationId xmlns:a16="http://schemas.microsoft.com/office/drawing/2014/main" id="{FD0976AD-805F-3A4B-81C4-53C042F620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2" name="Line 283">
                  <a:extLst>
                    <a:ext uri="{FF2B5EF4-FFF2-40B4-BE49-F238E27FC236}">
                      <a16:creationId xmlns:a16="http://schemas.microsoft.com/office/drawing/2014/main" id="{6F5E1723-7AA1-7D47-8277-6D69C281C5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3" name="Line 284">
                  <a:extLst>
                    <a:ext uri="{FF2B5EF4-FFF2-40B4-BE49-F238E27FC236}">
                      <a16:creationId xmlns:a16="http://schemas.microsoft.com/office/drawing/2014/main" id="{CBF99551-D088-5247-A082-CCFDDB3328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D36517A2-858A-2F4E-A279-18EF97B87F0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92C26280-3AA3-9F40-BDFB-C353411E1BF8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9E8B6F04-3D12-834A-9A5C-1A65B7A4E0AC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BAB71BE8-621D-4240-A0D6-BF414D90BD58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164" name="Group 163">
                <a:extLst>
                  <a:ext uri="{FF2B5EF4-FFF2-40B4-BE49-F238E27FC236}">
                    <a16:creationId xmlns:a16="http://schemas.microsoft.com/office/drawing/2014/main" id="{2CF17390-18A6-FD41-8F3E-71727D24BB9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165" name="Group 164">
                  <a:extLst>
                    <a:ext uri="{FF2B5EF4-FFF2-40B4-BE49-F238E27FC236}">
                      <a16:creationId xmlns:a16="http://schemas.microsoft.com/office/drawing/2014/main" id="{D9E64B64-6849-FE45-BF46-0D918231AF05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2" name="Parallelogram 181">
                    <a:extLst>
                      <a:ext uri="{FF2B5EF4-FFF2-40B4-BE49-F238E27FC236}">
                        <a16:creationId xmlns:a16="http://schemas.microsoft.com/office/drawing/2014/main" id="{6EE94B82-B12D-EC48-AE9F-573C3874B87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3" name="Parallelogram 182">
                    <a:extLst>
                      <a:ext uri="{FF2B5EF4-FFF2-40B4-BE49-F238E27FC236}">
                        <a16:creationId xmlns:a16="http://schemas.microsoft.com/office/drawing/2014/main" id="{D55E08F2-F010-B342-A40A-546A40CBE2DD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166" name="Group 165">
                  <a:extLst>
                    <a:ext uri="{FF2B5EF4-FFF2-40B4-BE49-F238E27FC236}">
                      <a16:creationId xmlns:a16="http://schemas.microsoft.com/office/drawing/2014/main" id="{ACDF3551-D60A-3F45-9A09-E70CE24AC5ED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0" name="Parallelogram 179">
                    <a:extLst>
                      <a:ext uri="{FF2B5EF4-FFF2-40B4-BE49-F238E27FC236}">
                        <a16:creationId xmlns:a16="http://schemas.microsoft.com/office/drawing/2014/main" id="{0DDB23E6-6B20-2941-B01E-E2D5EEAD5F0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1" name="Parallelogram 180">
                    <a:extLst>
                      <a:ext uri="{FF2B5EF4-FFF2-40B4-BE49-F238E27FC236}">
                        <a16:creationId xmlns:a16="http://schemas.microsoft.com/office/drawing/2014/main" id="{3BE52042-F8B2-6D41-8779-915E3CDE4175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67" name="Parallelogram 166">
                  <a:extLst>
                    <a:ext uri="{FF2B5EF4-FFF2-40B4-BE49-F238E27FC236}">
                      <a16:creationId xmlns:a16="http://schemas.microsoft.com/office/drawing/2014/main" id="{B455ABEB-23BD-DE4C-8E03-D8F0E9018FCF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8" name="Parallelogram 167">
                  <a:extLst>
                    <a:ext uri="{FF2B5EF4-FFF2-40B4-BE49-F238E27FC236}">
                      <a16:creationId xmlns:a16="http://schemas.microsoft.com/office/drawing/2014/main" id="{7BC57952-7B7C-D64A-B949-8C6E9F43AAC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9" name="Parallelogram 168">
                  <a:extLst>
                    <a:ext uri="{FF2B5EF4-FFF2-40B4-BE49-F238E27FC236}">
                      <a16:creationId xmlns:a16="http://schemas.microsoft.com/office/drawing/2014/main" id="{3B1815F2-0846-CC40-985E-2CC850031A8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0" name="Parallelogram 169">
                  <a:extLst>
                    <a:ext uri="{FF2B5EF4-FFF2-40B4-BE49-F238E27FC236}">
                      <a16:creationId xmlns:a16="http://schemas.microsoft.com/office/drawing/2014/main" id="{913404AE-BF22-764D-B1A1-9EA2B257AB3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1" name="Parallelogram 170">
                  <a:extLst>
                    <a:ext uri="{FF2B5EF4-FFF2-40B4-BE49-F238E27FC236}">
                      <a16:creationId xmlns:a16="http://schemas.microsoft.com/office/drawing/2014/main" id="{5A2FA4E0-E3E0-5C47-8D3A-A7484250715C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2" name="Parallelogram 171">
                  <a:extLst>
                    <a:ext uri="{FF2B5EF4-FFF2-40B4-BE49-F238E27FC236}">
                      <a16:creationId xmlns:a16="http://schemas.microsoft.com/office/drawing/2014/main" id="{D17790A6-CED1-B84C-A41F-DC56511BDCB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0B4C1889-60B9-064B-AC99-824B1343605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176" name="Parallelogram 175">
                    <a:extLst>
                      <a:ext uri="{FF2B5EF4-FFF2-40B4-BE49-F238E27FC236}">
                        <a16:creationId xmlns:a16="http://schemas.microsoft.com/office/drawing/2014/main" id="{07B36360-9A3A-DC46-B550-29C20AA0C257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" name="Parallelogram 176">
                    <a:extLst>
                      <a:ext uri="{FF2B5EF4-FFF2-40B4-BE49-F238E27FC236}">
                        <a16:creationId xmlns:a16="http://schemas.microsoft.com/office/drawing/2014/main" id="{ABA6FB54-3EC0-AE4F-9782-569D5393345F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" name="Parallelogram 177">
                    <a:extLst>
                      <a:ext uri="{FF2B5EF4-FFF2-40B4-BE49-F238E27FC236}">
                        <a16:creationId xmlns:a16="http://schemas.microsoft.com/office/drawing/2014/main" id="{F82E7FFE-DDEF-D743-96DC-E3D9F4A2D42C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" name="Parallelogram 178">
                    <a:extLst>
                      <a:ext uri="{FF2B5EF4-FFF2-40B4-BE49-F238E27FC236}">
                        <a16:creationId xmlns:a16="http://schemas.microsoft.com/office/drawing/2014/main" id="{C9D402E7-CB51-FD47-85D7-5877A17BFB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74" name="Parallelogram 173">
                  <a:extLst>
                    <a:ext uri="{FF2B5EF4-FFF2-40B4-BE49-F238E27FC236}">
                      <a16:creationId xmlns:a16="http://schemas.microsoft.com/office/drawing/2014/main" id="{74FA71DB-E74A-DB43-BE5D-9E4CECB3294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5" name="Parallelogram 174">
                  <a:extLst>
                    <a:ext uri="{FF2B5EF4-FFF2-40B4-BE49-F238E27FC236}">
                      <a16:creationId xmlns:a16="http://schemas.microsoft.com/office/drawing/2014/main" id="{428D2F5D-5588-DB4B-8D69-289FA762F5F7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7FE092D-64B1-C246-9F44-49F922C34233}"/>
              </a:ext>
            </a:extLst>
          </p:cNvPr>
          <p:cNvCxnSpPr/>
          <p:nvPr/>
        </p:nvCxnSpPr>
        <p:spPr>
          <a:xfrm>
            <a:off x="4805662" y="5630267"/>
            <a:ext cx="1935069" cy="0"/>
          </a:xfrm>
          <a:prstGeom prst="line">
            <a:avLst/>
          </a:prstGeom>
          <a:ln w="9525"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CFE8715-75BD-8B46-A6C2-15B549366DA1}"/>
              </a:ext>
            </a:extLst>
          </p:cNvPr>
          <p:cNvCxnSpPr/>
          <p:nvPr/>
        </p:nvCxnSpPr>
        <p:spPr>
          <a:xfrm flipV="1">
            <a:off x="6787850" y="5410809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09E3E45-1F60-7741-94C9-15F95B2239F5}"/>
              </a:ext>
            </a:extLst>
          </p:cNvPr>
          <p:cNvCxnSpPr/>
          <p:nvPr/>
        </p:nvCxnSpPr>
        <p:spPr>
          <a:xfrm flipV="1">
            <a:off x="4812498" y="5371201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60AD4F00-716A-8948-95E4-983B433F77EF}"/>
              </a:ext>
            </a:extLst>
          </p:cNvPr>
          <p:cNvSpPr txBox="1"/>
          <p:nvPr/>
        </p:nvSpPr>
        <p:spPr>
          <a:xfrm>
            <a:off x="5063179" y="5347439"/>
            <a:ext cx="1450589" cy="590931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radio access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network</a:t>
            </a:r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15C622E-2D9B-A540-B112-120925AE4F96}"/>
              </a:ext>
            </a:extLst>
          </p:cNvPr>
          <p:cNvGrpSpPr/>
          <p:nvPr/>
        </p:nvGrpSpPr>
        <p:grpSpPr>
          <a:xfrm>
            <a:off x="6882251" y="5401405"/>
            <a:ext cx="4460358" cy="479012"/>
            <a:chOff x="6882251" y="5401405"/>
            <a:chExt cx="4460358" cy="479012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73AAA2B4-6ED7-5B45-A5FD-32E5F9D08742}"/>
                </a:ext>
              </a:extLst>
            </p:cNvPr>
            <p:cNvCxnSpPr/>
            <p:nvPr/>
          </p:nvCxnSpPr>
          <p:spPr>
            <a:xfrm>
              <a:off x="6882251" y="5630267"/>
              <a:ext cx="4391547" cy="0"/>
            </a:xfrm>
            <a:prstGeom prst="line">
              <a:avLst/>
            </a:prstGeom>
            <a:ln w="9525">
              <a:solidFill>
                <a:schemeClr val="tx1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C626C5A-E315-EE47-A221-EFD38796295B}"/>
                </a:ext>
              </a:extLst>
            </p:cNvPr>
            <p:cNvSpPr txBox="1"/>
            <p:nvPr/>
          </p:nvSpPr>
          <p:spPr>
            <a:xfrm>
              <a:off x="7166924" y="5424089"/>
              <a:ext cx="3695760" cy="400110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prstClr val="black"/>
                  </a:solidFill>
                </a:rPr>
                <a:t>all-IP Enhanced Packet Core (EPC)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4B07855E-AF53-3148-B8C7-323AB11B83C3}"/>
                </a:ext>
              </a:extLst>
            </p:cNvPr>
            <p:cNvCxnSpPr/>
            <p:nvPr/>
          </p:nvCxnSpPr>
          <p:spPr>
            <a:xfrm flipV="1">
              <a:off x="11342609" y="5401405"/>
              <a:ext cx="0" cy="47901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677511CE-BDC0-D849-8981-86120199C8EB}"/>
              </a:ext>
            </a:extLst>
          </p:cNvPr>
          <p:cNvGrpSpPr/>
          <p:nvPr/>
        </p:nvGrpSpPr>
        <p:grpSpPr>
          <a:xfrm>
            <a:off x="5835039" y="1910325"/>
            <a:ext cx="6067845" cy="2763823"/>
            <a:chOff x="5835039" y="1910325"/>
            <a:chExt cx="6067845" cy="2763823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D2D7FAE-DA90-374E-A4B8-23D056E77A6C}"/>
                </a:ext>
              </a:extLst>
            </p:cNvPr>
            <p:cNvSpPr/>
            <p:nvPr/>
          </p:nvSpPr>
          <p:spPr>
            <a:xfrm>
              <a:off x="6908799" y="1910325"/>
              <a:ext cx="4498899" cy="2763823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583" h="761031">
                  <a:moveTo>
                    <a:pt x="231469" y="21319"/>
                  </a:moveTo>
                  <a:cubicBezTo>
                    <a:pt x="113339" y="68148"/>
                    <a:pt x="168135" y="217890"/>
                    <a:pt x="130383" y="294045"/>
                  </a:cubicBezTo>
                  <a:cubicBezTo>
                    <a:pt x="92631" y="370200"/>
                    <a:pt x="15047" y="419628"/>
                    <a:pt x="4957" y="478252"/>
                  </a:cubicBezTo>
                  <a:cubicBezTo>
                    <a:pt x="-5133" y="536876"/>
                    <a:pt x="-6784" y="601806"/>
                    <a:pt x="69845" y="645790"/>
                  </a:cubicBezTo>
                  <a:cubicBezTo>
                    <a:pt x="114412" y="664652"/>
                    <a:pt x="174902" y="743051"/>
                    <a:pt x="363588" y="758567"/>
                  </a:cubicBezTo>
                  <a:cubicBezTo>
                    <a:pt x="827649" y="755219"/>
                    <a:pt x="1109615" y="783142"/>
                    <a:pt x="1278658" y="709030"/>
                  </a:cubicBezTo>
                  <a:cubicBezTo>
                    <a:pt x="1447701" y="634918"/>
                    <a:pt x="1407676" y="440091"/>
                    <a:pt x="1377847" y="313896"/>
                  </a:cubicBezTo>
                  <a:cubicBezTo>
                    <a:pt x="1318189" y="194584"/>
                    <a:pt x="1265114" y="253952"/>
                    <a:pt x="1146823" y="100862"/>
                  </a:cubicBezTo>
                  <a:cubicBezTo>
                    <a:pt x="1043800" y="52777"/>
                    <a:pt x="899969" y="21099"/>
                    <a:pt x="839164" y="13068"/>
                  </a:cubicBezTo>
                  <a:cubicBezTo>
                    <a:pt x="716407" y="20525"/>
                    <a:pt x="349599" y="-25510"/>
                    <a:pt x="231469" y="2131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3752EA1-A036-214E-A4D2-722E1761E424}"/>
                </a:ext>
              </a:extLst>
            </p:cNvPr>
            <p:cNvCxnSpPr/>
            <p:nvPr/>
          </p:nvCxnSpPr>
          <p:spPr>
            <a:xfrm flipH="1" flipV="1">
              <a:off x="8724767" y="3505909"/>
              <a:ext cx="187288" cy="68283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5A928C1-EFBE-BB44-80D9-8ED0D30950AB}"/>
                </a:ext>
              </a:extLst>
            </p:cNvPr>
            <p:cNvCxnSpPr/>
            <p:nvPr/>
          </p:nvCxnSpPr>
          <p:spPr>
            <a:xfrm>
              <a:off x="8754732" y="3491584"/>
              <a:ext cx="1060146" cy="41246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C656B73-DF75-3D42-AE5F-5E5138906F3B}"/>
                </a:ext>
              </a:extLst>
            </p:cNvPr>
            <p:cNvCxnSpPr>
              <a:cxnSpLocks/>
              <a:endCxn id="65" idx="4"/>
            </p:cNvCxnSpPr>
            <p:nvPr/>
          </p:nvCxnSpPr>
          <p:spPr>
            <a:xfrm flipV="1">
              <a:off x="9814878" y="3680349"/>
              <a:ext cx="818137" cy="22370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73C4CD2-2AAF-B44F-8ACD-EEBCEB5EEA7E}"/>
                </a:ext>
              </a:extLst>
            </p:cNvPr>
            <p:cNvCxnSpPr/>
            <p:nvPr/>
          </p:nvCxnSpPr>
          <p:spPr>
            <a:xfrm flipH="1" flipV="1">
              <a:off x="7656511" y="3055704"/>
              <a:ext cx="1124574" cy="41980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B0E8E79-3917-C941-99D6-99BD80BF69D8}"/>
                </a:ext>
              </a:extLst>
            </p:cNvPr>
            <p:cNvCxnSpPr/>
            <p:nvPr/>
          </p:nvCxnSpPr>
          <p:spPr>
            <a:xfrm flipV="1">
              <a:off x="8781081" y="2910099"/>
              <a:ext cx="1002157" cy="565408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33E73ED2-9388-9440-BEC7-4709DF64F9E3}"/>
                </a:ext>
              </a:extLst>
            </p:cNvPr>
            <p:cNvCxnSpPr>
              <a:cxnSpLocks/>
              <a:stCxn id="89" idx="4"/>
            </p:cNvCxnSpPr>
            <p:nvPr/>
          </p:nvCxnSpPr>
          <p:spPr>
            <a:xfrm>
              <a:off x="7389190" y="3739485"/>
              <a:ext cx="1522865" cy="44925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341DEC8-0EA4-B047-9EC0-A26A0EE1B143}"/>
                </a:ext>
              </a:extLst>
            </p:cNvPr>
            <p:cNvCxnSpPr/>
            <p:nvPr/>
          </p:nvCxnSpPr>
          <p:spPr>
            <a:xfrm flipV="1">
              <a:off x="7209979" y="3485174"/>
              <a:ext cx="1514786" cy="233887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DB9832A-2E89-EC43-BA31-49F4524A4BE4}"/>
                </a:ext>
              </a:extLst>
            </p:cNvPr>
            <p:cNvCxnSpPr>
              <a:cxnSpLocks/>
            </p:cNvCxnSpPr>
            <p:nvPr/>
          </p:nvCxnSpPr>
          <p:spPr>
            <a:xfrm>
              <a:off x="10631673" y="3529431"/>
              <a:ext cx="909542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55AF617-ABFA-674E-B1F8-7C9F603469DA}"/>
                </a:ext>
              </a:extLst>
            </p:cNvPr>
            <p:cNvSpPr txBox="1"/>
            <p:nvPr/>
          </p:nvSpPr>
          <p:spPr>
            <a:xfrm>
              <a:off x="7973562" y="2332045"/>
              <a:ext cx="1096302" cy="5646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Mobility Management Entity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MME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79FF8E6-11BB-EE49-AFCB-83F5B6720CA3}"/>
                </a:ext>
              </a:extLst>
            </p:cNvPr>
            <p:cNvSpPr txBox="1"/>
            <p:nvPr/>
          </p:nvSpPr>
          <p:spPr>
            <a:xfrm>
              <a:off x="7791233" y="4413571"/>
              <a:ext cx="2353669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Serving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S-GW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55980CE-1D9B-DE47-B3E5-696E8479F1CF}"/>
                </a:ext>
              </a:extLst>
            </p:cNvPr>
            <p:cNvSpPr txBox="1"/>
            <p:nvPr/>
          </p:nvSpPr>
          <p:spPr>
            <a:xfrm>
              <a:off x="10033417" y="2441096"/>
              <a:ext cx="1682278" cy="4076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Home Subscriber Service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HSS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D559FDE-F844-E947-8966-45DD952B5921}"/>
                </a:ext>
              </a:extLst>
            </p:cNvPr>
            <p:cNvSpPr txBox="1"/>
            <p:nvPr/>
          </p:nvSpPr>
          <p:spPr>
            <a:xfrm>
              <a:off x="9897766" y="3928199"/>
              <a:ext cx="1853514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PDN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P-GW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F3C734B-FACC-AF46-85BA-9EDB93ADC0C1}"/>
                </a:ext>
              </a:extLst>
            </p:cNvPr>
            <p:cNvCxnSpPr>
              <a:cxnSpLocks/>
              <a:endCxn id="70" idx="2"/>
            </p:cNvCxnSpPr>
            <p:nvPr/>
          </p:nvCxnSpPr>
          <p:spPr>
            <a:xfrm>
              <a:off x="8754732" y="3505907"/>
              <a:ext cx="1875422" cy="1268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096B4492-94B4-5548-931D-85B136866835}"/>
                </a:ext>
              </a:extLst>
            </p:cNvPr>
            <p:cNvCxnSpPr/>
            <p:nvPr/>
          </p:nvCxnSpPr>
          <p:spPr>
            <a:xfrm flipV="1">
              <a:off x="8912055" y="3904049"/>
              <a:ext cx="902823" cy="28469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DEB0D2C1-F88C-B645-BA20-259DCE82399D}"/>
                </a:ext>
              </a:extLst>
            </p:cNvPr>
            <p:cNvCxnSpPr/>
            <p:nvPr/>
          </p:nvCxnSpPr>
          <p:spPr>
            <a:xfrm flipV="1">
              <a:off x="7656511" y="4188741"/>
              <a:ext cx="1304940" cy="6198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8AD08002-C63B-384D-89CA-8B945CC63FFE}"/>
                </a:ext>
              </a:extLst>
            </p:cNvPr>
            <p:cNvCxnSpPr>
              <a:cxnSpLocks/>
              <a:stCxn id="89" idx="4"/>
              <a:endCxn id="102" idx="2"/>
            </p:cNvCxnSpPr>
            <p:nvPr/>
          </p:nvCxnSpPr>
          <p:spPr>
            <a:xfrm>
              <a:off x="7389190" y="3739485"/>
              <a:ext cx="238043" cy="49655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3432ED6-D45F-E246-9255-5B7E573DA6D0}"/>
                </a:ext>
              </a:extLst>
            </p:cNvPr>
            <p:cNvCxnSpPr/>
            <p:nvPr/>
          </p:nvCxnSpPr>
          <p:spPr>
            <a:xfrm flipV="1">
              <a:off x="7656513" y="3505909"/>
              <a:ext cx="1124569" cy="74481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FEDC7287-1B64-B24E-A3A3-D0B5B869F66A}"/>
                </a:ext>
              </a:extLst>
            </p:cNvPr>
            <p:cNvCxnSpPr>
              <a:cxnSpLocks/>
              <a:stCxn id="93" idx="0"/>
            </p:cNvCxnSpPr>
            <p:nvPr/>
          </p:nvCxnSpPr>
          <p:spPr>
            <a:xfrm flipH="1">
              <a:off x="6399593" y="3631997"/>
              <a:ext cx="935470" cy="1019753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52E7D84F-9E77-D547-9B25-0D9D0A6C0E34}"/>
                </a:ext>
              </a:extLst>
            </p:cNvPr>
            <p:cNvCxnSpPr>
              <a:cxnSpLocks/>
              <a:stCxn id="94" idx="13"/>
            </p:cNvCxnSpPr>
            <p:nvPr/>
          </p:nvCxnSpPr>
          <p:spPr>
            <a:xfrm flipH="1">
              <a:off x="5835039" y="3632847"/>
              <a:ext cx="1499626" cy="66263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DFBB6AE-FA4E-1A47-855D-938097AB953D}"/>
                </a:ext>
              </a:extLst>
            </p:cNvPr>
            <p:cNvSpPr txBox="1"/>
            <p:nvPr/>
          </p:nvSpPr>
          <p:spPr>
            <a:xfrm>
              <a:off x="11042136" y="3315067"/>
              <a:ext cx="860748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to </a:t>
              </a:r>
            </a:p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Internet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60727567-EE18-E64F-8998-51A737EA68D5}"/>
                </a:ext>
              </a:extLst>
            </p:cNvPr>
            <p:cNvGrpSpPr/>
            <p:nvPr/>
          </p:nvGrpSpPr>
          <p:grpSpPr>
            <a:xfrm>
              <a:off x="8517277" y="3881562"/>
              <a:ext cx="883221" cy="540618"/>
              <a:chOff x="7493876" y="2774731"/>
              <a:chExt cx="1481958" cy="894622"/>
            </a:xfrm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B0489B00-D1CC-D640-9E4E-81A19094B95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D2DEB09-CBF1-684C-BA06-F810ACF925B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C0D8678D-9E9E-FE46-A391-CA0E41679E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E625A55-E029-AF42-B88D-5D2FAB06B0B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A90CBD7B-B413-674C-8C1B-311DEA10F9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6C99112B-C85E-104E-BA58-6E2AD6C7E4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6A671058-EDBC-B448-953A-0252BBC0E05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6F94F43F-64A6-1443-8CB0-275E05EF1A0F}"/>
                </a:ext>
              </a:extLst>
            </p:cNvPr>
            <p:cNvGrpSpPr/>
            <p:nvPr/>
          </p:nvGrpSpPr>
          <p:grpSpPr>
            <a:xfrm>
              <a:off x="10191431" y="3330376"/>
              <a:ext cx="883221" cy="540618"/>
              <a:chOff x="7493876" y="2774731"/>
              <a:chExt cx="1481958" cy="894622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05DF9C8-CB91-644A-B514-85AACCC7FD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0A8FBEAB-793E-FE42-94E8-00B59D3F61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E67DA038-7827-C043-B0DE-6039609E1F7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BC9B326-A00A-9147-BC1C-6DEA74F922E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27C7997B-54AF-F24C-BF0E-358A35C4066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C8D8C6AD-37E7-5448-85D4-64A4A5B171E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AD3BD04C-6FE4-994C-9EAF-DC6C57FE31A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BAB23DAA-0E90-BE4F-9B76-87FE6A7A6D52}"/>
                </a:ext>
              </a:extLst>
            </p:cNvPr>
            <p:cNvGrpSpPr/>
            <p:nvPr/>
          </p:nvGrpSpPr>
          <p:grpSpPr>
            <a:xfrm>
              <a:off x="8517278" y="3314233"/>
              <a:ext cx="495296" cy="318654"/>
              <a:chOff x="7493876" y="2774731"/>
              <a:chExt cx="1481958" cy="894622"/>
            </a:xfrm>
          </p:grpSpPr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F8B1947A-19E1-1B4E-ADEA-A2AB82DE3D6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B4B90F9E-A110-E841-A185-641FE8A577B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9C0D293E-22B6-3E4C-8BCE-561B8113BB8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8A895E0-F08B-4A44-BD85-35A2157EA60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42EFC43-840E-B74E-8A26-CCD85142490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CFC3970A-BBAC-E64C-864B-BDEEDC1352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F53664D5-C8C1-7445-BC58-2508CAF6D7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41772D06-A679-C74E-8F7B-26D75DE067ED}"/>
                </a:ext>
              </a:extLst>
            </p:cNvPr>
            <p:cNvGrpSpPr/>
            <p:nvPr/>
          </p:nvGrpSpPr>
          <p:grpSpPr>
            <a:xfrm>
              <a:off x="9508439" y="3732448"/>
              <a:ext cx="495296" cy="318654"/>
              <a:chOff x="7493876" y="2774731"/>
              <a:chExt cx="1481958" cy="894622"/>
            </a:xfrm>
          </p:grpSpPr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A2EEC3F7-93E8-E244-A386-F8A376C90C0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82426144-C7B9-E443-99F0-EA75D005030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19F33AE3-497B-6C48-B4F2-9028391043B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0E83A2B2-ED87-AE4C-92E7-24528D23A0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F64AD8FA-E8DA-0249-B9D1-26A6AC4CBA0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632C282-272F-A640-AEBE-6A3CC547AB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FB071B43-4125-C448-8E62-D6E9FEE09EA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B1A9B582-EBFD-BC49-8DE2-2EA563F12106}"/>
                </a:ext>
              </a:extLst>
            </p:cNvPr>
            <p:cNvGrpSpPr/>
            <p:nvPr/>
          </p:nvGrpSpPr>
          <p:grpSpPr>
            <a:xfrm>
              <a:off x="7141557" y="3533202"/>
              <a:ext cx="495296" cy="318654"/>
              <a:chOff x="7493876" y="2774731"/>
              <a:chExt cx="1481958" cy="894622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86BC2772-1ABA-5649-AA15-4331FEEF4F6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08862736-A8E9-B24B-A983-C24C6ECD024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B396F44A-D03C-E545-9C35-3D7C197833C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AF1450E3-83D1-D841-A615-12B65F47899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63A01A82-7669-A34C-AC36-129F4B770DC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6F22DA3B-402E-5046-9232-AE3C43C62ED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7968AB99-2B48-9248-8471-4A5E2A20E25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1F75DFA6-C48B-B144-96B3-E6C870521780}"/>
                </a:ext>
              </a:extLst>
            </p:cNvPr>
            <p:cNvGrpSpPr/>
            <p:nvPr/>
          </p:nvGrpSpPr>
          <p:grpSpPr>
            <a:xfrm>
              <a:off x="7381204" y="4125100"/>
              <a:ext cx="495296" cy="318654"/>
              <a:chOff x="7493876" y="2774731"/>
              <a:chExt cx="1481958" cy="89462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550CF0CF-5417-1D44-9FF5-0125C7BC1F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9EBB8AB2-85E2-C74B-8EA6-F3C965AC9BB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2B1F83C6-128D-504A-A9BD-752EBD8579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BCEC389D-02C7-E642-A71F-1CD79F4B342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67205EB5-4105-EA49-AB65-23342889136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D31749B9-FED1-B143-9D0A-75F194D066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34A4BA55-86CE-2B40-A90B-B5A450B826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3" name="Picture 132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EDBDBEC-D7F4-8840-B484-CE47A21592B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463485" y="2143958"/>
              <a:ext cx="645858" cy="1204723"/>
            </a:xfrm>
            <a:prstGeom prst="rect">
              <a:avLst/>
            </a:prstGeom>
          </p:spPr>
        </p:pic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1456A59D-9923-9340-A0B7-C6F07345DD0C}"/>
                </a:ext>
              </a:extLst>
            </p:cNvPr>
            <p:cNvCxnSpPr>
              <a:cxnSpLocks/>
              <a:stCxn id="94" idx="12"/>
            </p:cNvCxnSpPr>
            <p:nvPr/>
          </p:nvCxnSpPr>
          <p:spPr>
            <a:xfrm flipH="1" flipV="1">
              <a:off x="6734432" y="2792627"/>
              <a:ext cx="601019" cy="87674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701983" y="1899639"/>
            <a:ext cx="4599066" cy="4648200"/>
            <a:chOff x="701983" y="1899639"/>
            <a:chExt cx="4599066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983" y="1899639"/>
              <a:ext cx="3956515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Mobile device: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smartphone, tablet, laptop, IoT, ... with 4G LTE radio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64-bit International Mobile Subscriber Identity (IMSI), stored on SIM (Subscriber Identity Module) card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User Equipment (UE)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/>
            <p:nvPr/>
          </p:nvCxnSpPr>
          <p:spPr>
            <a:xfrm>
              <a:off x="3039762" y="2187146"/>
              <a:ext cx="226128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0" name="Oval 199">
            <a:extLst>
              <a:ext uri="{FF2B5EF4-FFF2-40B4-BE49-F238E27FC236}">
                <a16:creationId xmlns:a16="http://schemas.microsoft.com/office/drawing/2014/main" id="{0FEB29A6-51E5-8C4F-B11A-9AC5FF5BBA8F}"/>
              </a:ext>
            </a:extLst>
          </p:cNvPr>
          <p:cNvSpPr/>
          <p:nvPr/>
        </p:nvSpPr>
        <p:spPr>
          <a:xfrm>
            <a:off x="7216346" y="5362833"/>
            <a:ext cx="642551" cy="568411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3711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393060" y="1343585"/>
            <a:ext cx="5649394" cy="4648200"/>
            <a:chOff x="393060" y="1343585"/>
            <a:chExt cx="5649394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0" y="1343585"/>
              <a:ext cx="4364292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Base station: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at “edge” of carrier’s network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manages wireless radio resources, mobile devices in its coverage area (“cell”)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coordinates device authentication with other elements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similar to WiFi AP but: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active role in user mobility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coordinates with nearly base stations to optimize radio use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eNode-B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2483708" y="1643448"/>
              <a:ext cx="3558746" cy="124803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3214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8911579" cy="4648200"/>
            <a:chOff x="689621" y="1603077"/>
            <a:chExt cx="8911579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3870021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Subscriber Service 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stores info about mobile devices for which the HSS’s network is their “home network”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works with MME in device authentication </a:t>
              </a: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4473146" y="1890584"/>
              <a:ext cx="5128054" cy="6549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60440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9942163" cy="4648200"/>
            <a:chOff x="689621" y="1603077"/>
            <a:chExt cx="9942163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66584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Serving Gateway (S-GW), PDN Gateway (P-GW)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lie on data path from mobile to/from Internet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P-GW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gateway to mobile cellular network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Looks like nay other internet gateway router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provides NAT services </a:t>
              </a: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other routers: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>
                  <a:solidFill>
                    <a:prstClr val="black"/>
                  </a:solidFill>
                </a:rPr>
                <a:t>extensive use of tunneling</a:t>
              </a:r>
              <a:endParaRPr lang="en-US" sz="2800" dirty="0">
                <a:solidFill>
                  <a:prstClr val="black"/>
                </a:solidFill>
              </a:endParaRP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  <a:endCxn id="67" idx="9"/>
            </p:cNvCxnSpPr>
            <p:nvPr/>
          </p:nvCxnSpPr>
          <p:spPr>
            <a:xfrm>
              <a:off x="3954162" y="2310713"/>
              <a:ext cx="6677622" cy="11486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869B3CE9-A4E9-EB44-8130-5EC9D7FA8001}"/>
                </a:ext>
              </a:extLst>
            </p:cNvPr>
            <p:cNvCxnSpPr>
              <a:cxnSpLocks/>
              <a:endCxn id="62" idx="13"/>
            </p:cNvCxnSpPr>
            <p:nvPr/>
          </p:nvCxnSpPr>
          <p:spPr>
            <a:xfrm>
              <a:off x="3958771" y="2311400"/>
              <a:ext cx="4902859" cy="173921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02145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814BABA4-57FD-9541-8A50-F49DDBBC2367}"/>
              </a:ext>
            </a:extLst>
          </p:cNvPr>
          <p:cNvGrpSpPr/>
          <p:nvPr/>
        </p:nvGrpSpPr>
        <p:grpSpPr>
          <a:xfrm>
            <a:off x="9181074" y="2063579"/>
            <a:ext cx="1008323" cy="1351004"/>
            <a:chOff x="9181074" y="2063579"/>
            <a:chExt cx="1008323" cy="1351004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04151" y="1714290"/>
            <a:ext cx="6908757" cy="4785366"/>
            <a:chOff x="678293" y="1603077"/>
            <a:chExt cx="6908757" cy="4785366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54228" cy="24870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Mobility Management Entity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device authentication (device-to-network, network-to-device) coordinated with mobile home network HSS </a:t>
              </a: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1692876" y="2298357"/>
              <a:ext cx="5894174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Rectangle 4">
              <a:extLst>
                <a:ext uri="{FF2B5EF4-FFF2-40B4-BE49-F238E27FC236}">
                  <a16:creationId xmlns:a16="http://schemas.microsoft.com/office/drawing/2014/main" id="{BE8A6396-DFA6-5641-B1D0-36D74803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293" y="4053834"/>
              <a:ext cx="4931675" cy="2334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device management: 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device handover between cells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tracking/paging device location</a:t>
              </a:r>
            </a:p>
            <a:p>
              <a:pPr marL="295275" indent="-2349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path (tunneling) setup from mobile device to P-GW</a:t>
              </a: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849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LTE: data plane control plane separation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FA12E2C-FB2A-D94F-B012-F62A1BBA4380}"/>
              </a:ext>
            </a:extLst>
          </p:cNvPr>
          <p:cNvGrpSpPr/>
          <p:nvPr/>
        </p:nvGrpSpPr>
        <p:grpSpPr>
          <a:xfrm>
            <a:off x="885336" y="1421024"/>
            <a:ext cx="6173370" cy="1823890"/>
            <a:chOff x="2454644" y="1594021"/>
            <a:chExt cx="6173370" cy="1823890"/>
          </a:xfrm>
        </p:grpSpPr>
        <p:grpSp>
          <p:nvGrpSpPr>
            <p:cNvPr id="234" name="Group 652">
              <a:extLst>
                <a:ext uri="{FF2B5EF4-FFF2-40B4-BE49-F238E27FC236}">
                  <a16:creationId xmlns:a16="http://schemas.microsoft.com/office/drawing/2014/main" id="{B99BFC49-9641-384A-81F3-F0BAE889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54644" y="2342419"/>
              <a:ext cx="733407" cy="660273"/>
              <a:chOff x="2751" y="1851"/>
              <a:chExt cx="462" cy="478"/>
            </a:xfrm>
          </p:grpSpPr>
          <p:pic>
            <p:nvPicPr>
              <p:cNvPr id="235" name="Picture 653" descr="iphone_stylized_small">
                <a:extLst>
                  <a:ext uri="{FF2B5EF4-FFF2-40B4-BE49-F238E27FC236}">
                    <a16:creationId xmlns:a16="http://schemas.microsoft.com/office/drawing/2014/main" id="{7F92004C-CA90-E441-9D28-0A87A0869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6" name="Picture 654" descr="antenna_radiation_stylized">
                <a:extLst>
                  <a:ext uri="{FF2B5EF4-FFF2-40B4-BE49-F238E27FC236}">
                    <a16:creationId xmlns:a16="http://schemas.microsoft.com/office/drawing/2014/main" id="{FCE2E1DC-AAE8-CB49-93A7-22F433DEFD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31C4C8B2-ABA5-8C46-AB8C-9BF875492CDC}"/>
                </a:ext>
              </a:extLst>
            </p:cNvPr>
            <p:cNvGrpSpPr/>
            <p:nvPr/>
          </p:nvGrpSpPr>
          <p:grpSpPr>
            <a:xfrm>
              <a:off x="3449031" y="1773131"/>
              <a:ext cx="790834" cy="1208131"/>
              <a:chOff x="5970432" y="1600694"/>
              <a:chExt cx="888604" cy="1226172"/>
            </a:xfrm>
          </p:grpSpPr>
          <p:grpSp>
            <p:nvGrpSpPr>
              <p:cNvPr id="240" name="Group 239">
                <a:extLst>
                  <a:ext uri="{FF2B5EF4-FFF2-40B4-BE49-F238E27FC236}">
                    <a16:creationId xmlns:a16="http://schemas.microsoft.com/office/drawing/2014/main" id="{32D36E4E-82E9-864A-9B50-4996C885F969}"/>
                  </a:ext>
                </a:extLst>
              </p:cNvPr>
              <p:cNvGrpSpPr/>
              <p:nvPr/>
            </p:nvGrpSpPr>
            <p:grpSpPr>
              <a:xfrm>
                <a:off x="5970432" y="160069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241" name="Group 817">
                  <a:extLst>
                    <a:ext uri="{FF2B5EF4-FFF2-40B4-BE49-F238E27FC236}">
                      <a16:creationId xmlns:a16="http://schemas.microsoft.com/office/drawing/2014/main" id="{EEE71BA9-8B71-184E-BBD0-2DBDEF018A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20795"/>
                  <a:chOff x="2920" y="1424"/>
                  <a:chExt cx="326" cy="310"/>
                </a:xfrm>
              </p:grpSpPr>
              <p:sp>
                <p:nvSpPr>
                  <p:cNvPr id="258" name="Oval 818">
                    <a:extLst>
                      <a:ext uri="{FF2B5EF4-FFF2-40B4-BE49-F238E27FC236}">
                        <a16:creationId xmlns:a16="http://schemas.microsoft.com/office/drawing/2014/main" id="{926FCB7B-99F2-8E4B-AF8D-FFB73F63C8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259" name="Group 819">
                    <a:extLst>
                      <a:ext uri="{FF2B5EF4-FFF2-40B4-BE49-F238E27FC236}">
                        <a16:creationId xmlns:a16="http://schemas.microsoft.com/office/drawing/2014/main" id="{FD6B8C6A-1F2E-1341-B034-49E6A54953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261" name="Oval 820">
                      <a:extLst>
                        <a:ext uri="{FF2B5EF4-FFF2-40B4-BE49-F238E27FC236}">
                          <a16:creationId xmlns:a16="http://schemas.microsoft.com/office/drawing/2014/main" id="{30246DC9-1390-374A-BA8A-E7146CEEFC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2" name="Oval 821">
                      <a:extLst>
                        <a:ext uri="{FF2B5EF4-FFF2-40B4-BE49-F238E27FC236}">
                          <a16:creationId xmlns:a16="http://schemas.microsoft.com/office/drawing/2014/main" id="{82DA0CB5-5AD3-AB49-A4BC-E35C331706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3" name="Oval 822">
                      <a:extLst>
                        <a:ext uri="{FF2B5EF4-FFF2-40B4-BE49-F238E27FC236}">
                          <a16:creationId xmlns:a16="http://schemas.microsoft.com/office/drawing/2014/main" id="{8DBCA994-2195-5242-9618-D80B1CF41E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4" name="Oval 823">
                      <a:extLst>
                        <a:ext uri="{FF2B5EF4-FFF2-40B4-BE49-F238E27FC236}">
                          <a16:creationId xmlns:a16="http://schemas.microsoft.com/office/drawing/2014/main" id="{1DEB8BF3-1E3C-A842-9B1A-6CFCF04823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5" name="Freeform 824">
                      <a:extLst>
                        <a:ext uri="{FF2B5EF4-FFF2-40B4-BE49-F238E27FC236}">
                          <a16:creationId xmlns:a16="http://schemas.microsoft.com/office/drawing/2014/main" id="{0D934CE6-3D13-3447-BFE1-52BAE0449E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</p:grpSp>
            <p:grpSp>
              <p:nvGrpSpPr>
                <p:cNvPr id="242" name="Group 398">
                  <a:extLst>
                    <a:ext uri="{FF2B5EF4-FFF2-40B4-BE49-F238E27FC236}">
                      <a16:creationId xmlns:a16="http://schemas.microsoft.com/office/drawing/2014/main" id="{69D5C73A-7CA2-4F4D-B5D9-E0B0DE843B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243" name="Line 270">
                    <a:extLst>
                      <a:ext uri="{FF2B5EF4-FFF2-40B4-BE49-F238E27FC236}">
                        <a16:creationId xmlns:a16="http://schemas.microsoft.com/office/drawing/2014/main" id="{23009026-EC81-D24D-8DE9-8AB83EBBA2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4" name="Line 271">
                    <a:extLst>
                      <a:ext uri="{FF2B5EF4-FFF2-40B4-BE49-F238E27FC236}">
                        <a16:creationId xmlns:a16="http://schemas.microsoft.com/office/drawing/2014/main" id="{C06C450B-9BD9-0548-906C-8A9AAF23AB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5" name="Line 272">
                    <a:extLst>
                      <a:ext uri="{FF2B5EF4-FFF2-40B4-BE49-F238E27FC236}">
                        <a16:creationId xmlns:a16="http://schemas.microsoft.com/office/drawing/2014/main" id="{491692C4-E5B1-1246-8C28-7E9AC07B82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6" name="Line 273">
                    <a:extLst>
                      <a:ext uri="{FF2B5EF4-FFF2-40B4-BE49-F238E27FC236}">
                        <a16:creationId xmlns:a16="http://schemas.microsoft.com/office/drawing/2014/main" id="{76C26014-3FCA-E243-8A65-CC330339DD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7" name="Line 274">
                    <a:extLst>
                      <a:ext uri="{FF2B5EF4-FFF2-40B4-BE49-F238E27FC236}">
                        <a16:creationId xmlns:a16="http://schemas.microsoft.com/office/drawing/2014/main" id="{433D88E3-D1F5-FE42-80FC-6D4298050A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8" name="Line 275">
                    <a:extLst>
                      <a:ext uri="{FF2B5EF4-FFF2-40B4-BE49-F238E27FC236}">
                        <a16:creationId xmlns:a16="http://schemas.microsoft.com/office/drawing/2014/main" id="{B5AFEEE6-EF80-6942-B97F-B0ED2FFB58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9" name="Line 276">
                    <a:extLst>
                      <a:ext uri="{FF2B5EF4-FFF2-40B4-BE49-F238E27FC236}">
                        <a16:creationId xmlns:a16="http://schemas.microsoft.com/office/drawing/2014/main" id="{97372431-FCB1-2044-977B-14FDCBD48F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0" name="Line 277">
                    <a:extLst>
                      <a:ext uri="{FF2B5EF4-FFF2-40B4-BE49-F238E27FC236}">
                        <a16:creationId xmlns:a16="http://schemas.microsoft.com/office/drawing/2014/main" id="{DBFEB6EF-6E0D-AF49-8789-D6255526F9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1" name="Line 278">
                    <a:extLst>
                      <a:ext uri="{FF2B5EF4-FFF2-40B4-BE49-F238E27FC236}">
                        <a16:creationId xmlns:a16="http://schemas.microsoft.com/office/drawing/2014/main" id="{A458B4CF-A2B5-B242-B489-53C22DA43B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2" name="Line 279">
                    <a:extLst>
                      <a:ext uri="{FF2B5EF4-FFF2-40B4-BE49-F238E27FC236}">
                        <a16:creationId xmlns:a16="http://schemas.microsoft.com/office/drawing/2014/main" id="{DF168412-1130-8948-AE3D-0633AA8D53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3" name="Line 280">
                    <a:extLst>
                      <a:ext uri="{FF2B5EF4-FFF2-40B4-BE49-F238E27FC236}">
                        <a16:creationId xmlns:a16="http://schemas.microsoft.com/office/drawing/2014/main" id="{70BEE8E7-D4A2-4B40-BB7B-B2698E962E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4" name="Line 281">
                    <a:extLst>
                      <a:ext uri="{FF2B5EF4-FFF2-40B4-BE49-F238E27FC236}">
                        <a16:creationId xmlns:a16="http://schemas.microsoft.com/office/drawing/2014/main" id="{F69A3BE6-9E36-214C-A965-A2B4960D95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5" name="Line 282">
                    <a:extLst>
                      <a:ext uri="{FF2B5EF4-FFF2-40B4-BE49-F238E27FC236}">
                        <a16:creationId xmlns:a16="http://schemas.microsoft.com/office/drawing/2014/main" id="{A4ADB621-2EFE-A040-8980-F1CA75B124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6" name="Line 283">
                    <a:extLst>
                      <a:ext uri="{FF2B5EF4-FFF2-40B4-BE49-F238E27FC236}">
                        <a16:creationId xmlns:a16="http://schemas.microsoft.com/office/drawing/2014/main" id="{9860F8AD-EF12-BA4E-9697-F92983DBA4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7" name="Line 284">
                    <a:extLst>
                      <a:ext uri="{FF2B5EF4-FFF2-40B4-BE49-F238E27FC236}">
                        <a16:creationId xmlns:a16="http://schemas.microsoft.com/office/drawing/2014/main" id="{5EB666D9-F403-9345-A040-449E57FFD4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A9D13309-B79C-8144-B5AF-4F04509E7601}"/>
                  </a:ext>
                </a:extLst>
              </p:cNvPr>
              <p:cNvGrpSpPr/>
              <p:nvPr/>
            </p:nvGrpSpPr>
            <p:grpSpPr>
              <a:xfrm>
                <a:off x="6091888" y="240956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267" name="Group 266">
                  <a:extLst>
                    <a:ext uri="{FF2B5EF4-FFF2-40B4-BE49-F238E27FC236}">
                      <a16:creationId xmlns:a16="http://schemas.microsoft.com/office/drawing/2014/main" id="{DF182BDE-0954-5648-8333-DDF519E1B490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288" name="Freeform 287">
                    <a:extLst>
                      <a:ext uri="{FF2B5EF4-FFF2-40B4-BE49-F238E27FC236}">
                        <a16:creationId xmlns:a16="http://schemas.microsoft.com/office/drawing/2014/main" id="{58FA0610-362E-FB4D-9161-855FB1E665F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289" name="Oval 288">
                    <a:extLst>
                      <a:ext uri="{FF2B5EF4-FFF2-40B4-BE49-F238E27FC236}">
                        <a16:creationId xmlns:a16="http://schemas.microsoft.com/office/drawing/2014/main" id="{7E1AD5C2-E159-6641-86D5-9D0BF62B7DA1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82612928-16C8-7544-BC44-0CCCF56508BE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269" name="Group 268">
                    <a:extLst>
                      <a:ext uri="{FF2B5EF4-FFF2-40B4-BE49-F238E27FC236}">
                        <a16:creationId xmlns:a16="http://schemas.microsoft.com/office/drawing/2014/main" id="{0A383EF7-C254-AD49-B063-60007086E103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6" name="Parallelogram 285">
                      <a:extLst>
                        <a:ext uri="{FF2B5EF4-FFF2-40B4-BE49-F238E27FC236}">
                          <a16:creationId xmlns:a16="http://schemas.microsoft.com/office/drawing/2014/main" id="{1DA1FF26-98DE-6246-BC39-7551BBEC8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7" name="Parallelogram 286">
                      <a:extLst>
                        <a:ext uri="{FF2B5EF4-FFF2-40B4-BE49-F238E27FC236}">
                          <a16:creationId xmlns:a16="http://schemas.microsoft.com/office/drawing/2014/main" id="{B4A04209-CBD3-5749-8FAD-FD8778E3D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270" name="Group 269">
                    <a:extLst>
                      <a:ext uri="{FF2B5EF4-FFF2-40B4-BE49-F238E27FC236}">
                        <a16:creationId xmlns:a16="http://schemas.microsoft.com/office/drawing/2014/main" id="{F0EDCDCC-7D4F-4B48-AE88-E4E0A9CF123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4" name="Parallelogram 283">
                      <a:extLst>
                        <a:ext uri="{FF2B5EF4-FFF2-40B4-BE49-F238E27FC236}">
                          <a16:creationId xmlns:a16="http://schemas.microsoft.com/office/drawing/2014/main" id="{DD50D33C-BB38-334A-A3CA-3340F4C78F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5" name="Parallelogram 284">
                      <a:extLst>
                        <a:ext uri="{FF2B5EF4-FFF2-40B4-BE49-F238E27FC236}">
                          <a16:creationId xmlns:a16="http://schemas.microsoft.com/office/drawing/2014/main" id="{943C407D-319E-8B47-B564-C5F27B5D4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1" name="Parallelogram 270">
                    <a:extLst>
                      <a:ext uri="{FF2B5EF4-FFF2-40B4-BE49-F238E27FC236}">
                        <a16:creationId xmlns:a16="http://schemas.microsoft.com/office/drawing/2014/main" id="{5E925B9A-0902-6144-89D3-35D70634767E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2" name="Parallelogram 271">
                    <a:extLst>
                      <a:ext uri="{FF2B5EF4-FFF2-40B4-BE49-F238E27FC236}">
                        <a16:creationId xmlns:a16="http://schemas.microsoft.com/office/drawing/2014/main" id="{C6AEC57F-375E-5448-8C91-D81760DD5E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3" name="Parallelogram 272">
                    <a:extLst>
                      <a:ext uri="{FF2B5EF4-FFF2-40B4-BE49-F238E27FC236}">
                        <a16:creationId xmlns:a16="http://schemas.microsoft.com/office/drawing/2014/main" id="{96D28D6E-1686-5848-B833-824EF6653EB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4" name="Parallelogram 273">
                    <a:extLst>
                      <a:ext uri="{FF2B5EF4-FFF2-40B4-BE49-F238E27FC236}">
                        <a16:creationId xmlns:a16="http://schemas.microsoft.com/office/drawing/2014/main" id="{9E847BB9-19A2-4642-849A-339E7F557899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5" name="Parallelogram 274">
                    <a:extLst>
                      <a:ext uri="{FF2B5EF4-FFF2-40B4-BE49-F238E27FC236}">
                        <a16:creationId xmlns:a16="http://schemas.microsoft.com/office/drawing/2014/main" id="{C32DC311-DA78-FD4D-BC8B-89CAE5C21E8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Parallelogram 275">
                    <a:extLst>
                      <a:ext uri="{FF2B5EF4-FFF2-40B4-BE49-F238E27FC236}">
                        <a16:creationId xmlns:a16="http://schemas.microsoft.com/office/drawing/2014/main" id="{9A561A8B-0450-FA49-9675-013F799AB2FE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277" name="Group 276">
                    <a:extLst>
                      <a:ext uri="{FF2B5EF4-FFF2-40B4-BE49-F238E27FC236}">
                        <a16:creationId xmlns:a16="http://schemas.microsoft.com/office/drawing/2014/main" id="{DF129F85-328F-8549-810F-16A84CBC51D7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280" name="Parallelogram 279">
                      <a:extLst>
                        <a:ext uri="{FF2B5EF4-FFF2-40B4-BE49-F238E27FC236}">
                          <a16:creationId xmlns:a16="http://schemas.microsoft.com/office/drawing/2014/main" id="{FFC64F27-2D94-BA4D-BFB2-DC711E66B8F3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1" name="Parallelogram 280">
                      <a:extLst>
                        <a:ext uri="{FF2B5EF4-FFF2-40B4-BE49-F238E27FC236}">
                          <a16:creationId xmlns:a16="http://schemas.microsoft.com/office/drawing/2014/main" id="{EBACF8BA-446E-2144-BC78-5338C4447CB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2" name="Parallelogram 281">
                      <a:extLst>
                        <a:ext uri="{FF2B5EF4-FFF2-40B4-BE49-F238E27FC236}">
                          <a16:creationId xmlns:a16="http://schemas.microsoft.com/office/drawing/2014/main" id="{8B17CA78-3F62-E644-9266-3F7C3FB7D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3" name="Parallelogram 282">
                      <a:extLst>
                        <a:ext uri="{FF2B5EF4-FFF2-40B4-BE49-F238E27FC236}">
                          <a16:creationId xmlns:a16="http://schemas.microsoft.com/office/drawing/2014/main" id="{FA99D0C6-09B4-D64C-880E-872B73BBD2F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8" name="Parallelogram 277">
                    <a:extLst>
                      <a:ext uri="{FF2B5EF4-FFF2-40B4-BE49-F238E27FC236}">
                        <a16:creationId xmlns:a16="http://schemas.microsoft.com/office/drawing/2014/main" id="{708506E0-B477-924F-9117-70C55E2BB306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3BA2D3A0-7D85-3343-9AB0-B5DFEEAB21A3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  <p:pic>
          <p:nvPicPr>
            <p:cNvPr id="340" name="Picture 339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C700EA2B-7A7E-4B40-ABDA-31DD92E8E0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39269" y="2306483"/>
              <a:ext cx="518980" cy="968057"/>
            </a:xfrm>
            <a:prstGeom prst="rect">
              <a:avLst/>
            </a:prstGeom>
          </p:spPr>
        </p:pic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58F58547-C187-D54F-B56C-5FD8A9AD9EB6}"/>
                </a:ext>
              </a:extLst>
            </p:cNvPr>
            <p:cNvGrpSpPr/>
            <p:nvPr/>
          </p:nvGrpSpPr>
          <p:grpSpPr>
            <a:xfrm>
              <a:off x="6672649" y="1594021"/>
              <a:ext cx="847689" cy="1079156"/>
              <a:chOff x="9181074" y="2063579"/>
              <a:chExt cx="1008323" cy="1351004"/>
            </a:xfrm>
          </p:grpSpPr>
          <p:grpSp>
            <p:nvGrpSpPr>
              <p:cNvPr id="342" name="Group 341">
                <a:extLst>
                  <a:ext uri="{FF2B5EF4-FFF2-40B4-BE49-F238E27FC236}">
                    <a16:creationId xmlns:a16="http://schemas.microsoft.com/office/drawing/2014/main" id="{FE604934-A4D4-0D4E-835D-16C193224212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45" name="Rectangle 344">
                  <a:extLst>
                    <a:ext uri="{FF2B5EF4-FFF2-40B4-BE49-F238E27FC236}">
                      <a16:creationId xmlns:a16="http://schemas.microsoft.com/office/drawing/2014/main" id="{E36EF58A-80C3-574B-A972-CD53E2A91272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6" name="Oval 345">
                  <a:extLst>
                    <a:ext uri="{FF2B5EF4-FFF2-40B4-BE49-F238E27FC236}">
                      <a16:creationId xmlns:a16="http://schemas.microsoft.com/office/drawing/2014/main" id="{B63EA951-18C5-1F41-8C40-8CDAE44BC94D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CCB38905-D363-1149-B0B6-C3564F944656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8" name="Rectangle 347">
                  <a:extLst>
                    <a:ext uri="{FF2B5EF4-FFF2-40B4-BE49-F238E27FC236}">
                      <a16:creationId xmlns:a16="http://schemas.microsoft.com/office/drawing/2014/main" id="{7E8C0CC4-5C7B-5545-89EC-F332A28273A1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343" name="Can 342">
                <a:extLst>
                  <a:ext uri="{FF2B5EF4-FFF2-40B4-BE49-F238E27FC236}">
                    <a16:creationId xmlns:a16="http://schemas.microsoft.com/office/drawing/2014/main" id="{7500AEC0-059C-D34C-AFE2-3C88CA3D2BDD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344" name="Picture 343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215C5EB-709B-0846-BAA0-1EF9845F03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  <p:grpSp>
          <p:nvGrpSpPr>
            <p:cNvPr id="349" name="Group 348">
              <a:extLst>
                <a:ext uri="{FF2B5EF4-FFF2-40B4-BE49-F238E27FC236}">
                  <a16:creationId xmlns:a16="http://schemas.microsoft.com/office/drawing/2014/main" id="{AA64E038-DBA8-4F44-882B-280709497D90}"/>
                </a:ext>
              </a:extLst>
            </p:cNvPr>
            <p:cNvGrpSpPr/>
            <p:nvPr/>
          </p:nvGrpSpPr>
          <p:grpSpPr>
            <a:xfrm>
              <a:off x="7933038" y="2656701"/>
              <a:ext cx="694976" cy="460529"/>
              <a:chOff x="7493876" y="2774731"/>
              <a:chExt cx="1481958" cy="894622"/>
            </a:xfrm>
          </p:grpSpPr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4FB7DB4B-04AA-D740-A5A7-A8718EE29F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7FCFCBF-65E2-CF48-8D85-37B6EA9C0A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52" name="Group 351">
                <a:extLst>
                  <a:ext uri="{FF2B5EF4-FFF2-40B4-BE49-F238E27FC236}">
                    <a16:creationId xmlns:a16="http://schemas.microsoft.com/office/drawing/2014/main" id="{62901429-4BDA-8A43-BF92-B67FEEB1868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15B17CBF-8584-7046-936B-A93EFB76D94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37A5CA1F-7E1B-FC41-B6F2-C2BCE49E7E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25112FFB-DFA6-FB41-AFEC-E249E780947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4B744B63-EEC9-9345-A824-AA58D96296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D18BB331-CCD3-514D-9733-17F871519D82}"/>
                </a:ext>
              </a:extLst>
            </p:cNvPr>
            <p:cNvGrpSpPr/>
            <p:nvPr/>
          </p:nvGrpSpPr>
          <p:grpSpPr>
            <a:xfrm>
              <a:off x="6182498" y="2957382"/>
              <a:ext cx="694976" cy="460529"/>
              <a:chOff x="7493876" y="2774731"/>
              <a:chExt cx="1481958" cy="894622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D58A78B4-56AB-4A45-87FB-42D98DA430E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53684EB3-1DC1-8B4F-836A-C81E8A35E0C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5E765882-EE9B-5B4D-9D10-5A2466E1EB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CC5B3B84-C8C1-954E-A09D-E4D48374CC7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89F81B5B-FB5E-8049-A2C3-1BFF2B0861E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547A9FB8-BE1A-D34C-8816-D276A46A692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4FBA7C3B-E311-ED46-8FAD-40AD23975B5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424" name="TextBox 423">
            <a:extLst>
              <a:ext uri="{FF2B5EF4-FFF2-40B4-BE49-F238E27FC236}">
                <a16:creationId xmlns:a16="http://schemas.microsoft.com/office/drawing/2014/main" id="{AAA8F82F-654F-9942-AD50-2930B192FCDE}"/>
              </a:ext>
            </a:extLst>
          </p:cNvPr>
          <p:cNvSpPr txBox="1"/>
          <p:nvPr/>
        </p:nvSpPr>
        <p:spPr>
          <a:xfrm>
            <a:off x="7545885" y="1448043"/>
            <a:ext cx="4226082" cy="20651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800" dirty="0">
                <a:solidFill>
                  <a:srgbClr val="C00000"/>
                </a:solidFill>
                <a:latin typeface="Calibri"/>
              </a:rPr>
              <a:t>control plane</a:t>
            </a:r>
          </a:p>
          <a:p>
            <a:pPr marL="342900" indent="-282575">
              <a:lnSpc>
                <a:spcPct val="90000"/>
              </a:lnSpc>
              <a:spcBef>
                <a:spcPts val="600"/>
              </a:spcBef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800" dirty="0">
                <a:latin typeface="Calibri"/>
              </a:rPr>
              <a:t>new protocols for mobility management , security, authentication (later)</a:t>
            </a:r>
          </a:p>
        </p:txBody>
      </p:sp>
      <p:sp>
        <p:nvSpPr>
          <p:cNvPr id="426" name="TextBox 425">
            <a:extLst>
              <a:ext uri="{FF2B5EF4-FFF2-40B4-BE49-F238E27FC236}">
                <a16:creationId xmlns:a16="http://schemas.microsoft.com/office/drawing/2014/main" id="{31212A2B-23C0-3944-98F0-030BFBD6C984}"/>
              </a:ext>
            </a:extLst>
          </p:cNvPr>
          <p:cNvSpPr txBox="1"/>
          <p:nvPr/>
        </p:nvSpPr>
        <p:spPr>
          <a:xfrm>
            <a:off x="3682982" y="3057124"/>
            <a:ext cx="73410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MME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25024057-147E-964F-A9CA-EC03802C4D83}"/>
              </a:ext>
            </a:extLst>
          </p:cNvPr>
          <p:cNvSpPr txBox="1"/>
          <p:nvPr/>
        </p:nvSpPr>
        <p:spPr>
          <a:xfrm>
            <a:off x="5830536" y="1789672"/>
            <a:ext cx="5996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HSS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TextBox 428">
            <a:extLst>
              <a:ext uri="{FF2B5EF4-FFF2-40B4-BE49-F238E27FC236}">
                <a16:creationId xmlns:a16="http://schemas.microsoft.com/office/drawing/2014/main" id="{E1EEDFB5-38A5-7C45-8543-184158D481FE}"/>
              </a:ext>
            </a:extLst>
          </p:cNvPr>
          <p:cNvSpPr txBox="1"/>
          <p:nvPr/>
        </p:nvSpPr>
        <p:spPr>
          <a:xfrm>
            <a:off x="1762504" y="2796042"/>
            <a:ext cx="12941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66EB9510-50A9-6C4A-87A2-FB408C44422A}"/>
              </a:ext>
            </a:extLst>
          </p:cNvPr>
          <p:cNvCxnSpPr>
            <a:cxnSpLocks/>
          </p:cNvCxnSpPr>
          <p:nvPr/>
        </p:nvCxnSpPr>
        <p:spPr>
          <a:xfrm>
            <a:off x="2696586" y="2647068"/>
            <a:ext cx="880334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Arrow Connector 430">
            <a:extLst>
              <a:ext uri="{FF2B5EF4-FFF2-40B4-BE49-F238E27FC236}">
                <a16:creationId xmlns:a16="http://schemas.microsoft.com/office/drawing/2014/main" id="{219CC063-2975-3846-8E8C-2FDC3A89D86F}"/>
              </a:ext>
            </a:extLst>
          </p:cNvPr>
          <p:cNvCxnSpPr>
            <a:cxnSpLocks/>
          </p:cNvCxnSpPr>
          <p:nvPr/>
        </p:nvCxnSpPr>
        <p:spPr>
          <a:xfrm flipV="1">
            <a:off x="4165764" y="2167613"/>
            <a:ext cx="1238886" cy="367277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Arrow Connector 431">
            <a:extLst>
              <a:ext uri="{FF2B5EF4-FFF2-40B4-BE49-F238E27FC236}">
                <a16:creationId xmlns:a16="http://schemas.microsoft.com/office/drawing/2014/main" id="{60FC927A-2748-E345-89A9-FEE0D2E2C8C2}"/>
              </a:ext>
            </a:extLst>
          </p:cNvPr>
          <p:cNvCxnSpPr>
            <a:cxnSpLocks/>
          </p:cNvCxnSpPr>
          <p:nvPr/>
        </p:nvCxnSpPr>
        <p:spPr>
          <a:xfrm>
            <a:off x="4165763" y="2721340"/>
            <a:ext cx="2078521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Arrow Connector 432">
            <a:extLst>
              <a:ext uri="{FF2B5EF4-FFF2-40B4-BE49-F238E27FC236}">
                <a16:creationId xmlns:a16="http://schemas.microsoft.com/office/drawing/2014/main" id="{74497FB2-E245-A640-B392-F3F227CC5F23}"/>
              </a:ext>
            </a:extLst>
          </p:cNvPr>
          <p:cNvCxnSpPr>
            <a:cxnSpLocks/>
          </p:cNvCxnSpPr>
          <p:nvPr/>
        </p:nvCxnSpPr>
        <p:spPr>
          <a:xfrm>
            <a:off x="4165764" y="2883956"/>
            <a:ext cx="400245" cy="166982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9" name="TextBox 438">
            <a:extLst>
              <a:ext uri="{FF2B5EF4-FFF2-40B4-BE49-F238E27FC236}">
                <a16:creationId xmlns:a16="http://schemas.microsoft.com/office/drawing/2014/main" id="{68267CB8-7442-D047-8C33-1165AC1CDB79}"/>
              </a:ext>
            </a:extLst>
          </p:cNvPr>
          <p:cNvSpPr txBox="1"/>
          <p:nvPr/>
        </p:nvSpPr>
        <p:spPr>
          <a:xfrm>
            <a:off x="6398310" y="2947087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cxnSp>
        <p:nvCxnSpPr>
          <p:cNvPr id="445" name="Straight Arrow Connector 444">
            <a:extLst>
              <a:ext uri="{FF2B5EF4-FFF2-40B4-BE49-F238E27FC236}">
                <a16:creationId xmlns:a16="http://schemas.microsoft.com/office/drawing/2014/main" id="{818DAA1A-D5C9-AB4A-A207-AE50A61A4AAD}"/>
              </a:ext>
            </a:extLst>
          </p:cNvPr>
          <p:cNvCxnSpPr>
            <a:cxnSpLocks/>
          </p:cNvCxnSpPr>
          <p:nvPr/>
        </p:nvCxnSpPr>
        <p:spPr>
          <a:xfrm>
            <a:off x="1432006" y="2643142"/>
            <a:ext cx="530281" cy="5419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CE9DA9BC-5996-3848-902A-F1093218E243}"/>
              </a:ext>
            </a:extLst>
          </p:cNvPr>
          <p:cNvGrpSpPr/>
          <p:nvPr/>
        </p:nvGrpSpPr>
        <p:grpSpPr>
          <a:xfrm>
            <a:off x="914169" y="3271659"/>
            <a:ext cx="10870052" cy="2092904"/>
            <a:chOff x="914169" y="3271659"/>
            <a:chExt cx="10870052" cy="2092904"/>
          </a:xfrm>
        </p:grpSpPr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757CF7FE-0685-8F41-9D7B-D5B885C0136B}"/>
                </a:ext>
              </a:extLst>
            </p:cNvPr>
            <p:cNvSpPr txBox="1"/>
            <p:nvPr/>
          </p:nvSpPr>
          <p:spPr>
            <a:xfrm>
              <a:off x="4671279" y="3271659"/>
              <a:ext cx="75367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S-GW</a:t>
              </a:r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5834B25C-78BB-0D43-A2B0-7950BD0F242D}"/>
                </a:ext>
              </a:extLst>
            </p:cNvPr>
            <p:cNvGrpSpPr/>
            <p:nvPr/>
          </p:nvGrpSpPr>
          <p:grpSpPr>
            <a:xfrm>
              <a:off x="2793288" y="4511982"/>
              <a:ext cx="4433068" cy="574881"/>
              <a:chOff x="5366964" y="5459934"/>
              <a:chExt cx="4476119" cy="574881"/>
            </a:xfrm>
          </p:grpSpPr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14BE4348-A8EF-074B-A9F5-5DCA38BC7661}"/>
                  </a:ext>
                </a:extLst>
              </p:cNvPr>
              <p:cNvSpPr/>
              <p:nvPr/>
            </p:nvSpPr>
            <p:spPr>
              <a:xfrm>
                <a:off x="5366964" y="5459934"/>
                <a:ext cx="4476119" cy="574881"/>
              </a:xfrm>
              <a:custGeom>
                <a:avLst/>
                <a:gdLst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518548"/>
                  <a:gd name="connsiteY0" fmla="*/ 41300 h 846656"/>
                  <a:gd name="connsiteX1" fmla="*/ 61642 w 1518548"/>
                  <a:gd name="connsiteY1" fmla="*/ 92926 h 846656"/>
                  <a:gd name="connsiteX2" fmla="*/ 6574 w 1518548"/>
                  <a:gd name="connsiteY2" fmla="*/ 344169 h 846656"/>
                  <a:gd name="connsiteX3" fmla="*/ 44433 w 1518548"/>
                  <a:gd name="connsiteY3" fmla="*/ 726197 h 846656"/>
                  <a:gd name="connsiteX4" fmla="*/ 326661 w 1518548"/>
                  <a:gd name="connsiteY4" fmla="*/ 846656 h 846656"/>
                  <a:gd name="connsiteX5" fmla="*/ 956510 w 1518548"/>
                  <a:gd name="connsiteY5" fmla="*/ 777822 h 846656"/>
                  <a:gd name="connsiteX6" fmla="*/ 1472780 w 1518548"/>
                  <a:gd name="connsiteY6" fmla="*/ 757172 h 846656"/>
                  <a:gd name="connsiteX7" fmla="*/ 1472780 w 1518548"/>
                  <a:gd name="connsiteY7" fmla="*/ 357936 h 846656"/>
                  <a:gd name="connsiteX8" fmla="*/ 1293806 w 1518548"/>
                  <a:gd name="connsiteY8" fmla="*/ 0 h 846656"/>
                  <a:gd name="connsiteX9" fmla="*/ 725910 w 1518548"/>
                  <a:gd name="connsiteY9" fmla="*/ 55067 h 846656"/>
                  <a:gd name="connsiteX10" fmla="*/ 416148 w 1518548"/>
                  <a:gd name="connsiteY10" fmla="*/ 41300 h 846656"/>
                  <a:gd name="connsiteX0" fmla="*/ 416148 w 1518548"/>
                  <a:gd name="connsiteY0" fmla="*/ 84063 h 889419"/>
                  <a:gd name="connsiteX1" fmla="*/ 61642 w 1518548"/>
                  <a:gd name="connsiteY1" fmla="*/ 135689 h 889419"/>
                  <a:gd name="connsiteX2" fmla="*/ 6574 w 1518548"/>
                  <a:gd name="connsiteY2" fmla="*/ 386932 h 889419"/>
                  <a:gd name="connsiteX3" fmla="*/ 44433 w 1518548"/>
                  <a:gd name="connsiteY3" fmla="*/ 768960 h 889419"/>
                  <a:gd name="connsiteX4" fmla="*/ 326661 w 1518548"/>
                  <a:gd name="connsiteY4" fmla="*/ 889419 h 889419"/>
                  <a:gd name="connsiteX5" fmla="*/ 956510 w 1518548"/>
                  <a:gd name="connsiteY5" fmla="*/ 820585 h 889419"/>
                  <a:gd name="connsiteX6" fmla="*/ 1472780 w 1518548"/>
                  <a:gd name="connsiteY6" fmla="*/ 799935 h 889419"/>
                  <a:gd name="connsiteX7" fmla="*/ 1472780 w 1518548"/>
                  <a:gd name="connsiteY7" fmla="*/ 400699 h 889419"/>
                  <a:gd name="connsiteX8" fmla="*/ 1293806 w 1518548"/>
                  <a:gd name="connsiteY8" fmla="*/ 42763 h 889419"/>
                  <a:gd name="connsiteX9" fmla="*/ 725910 w 1518548"/>
                  <a:gd name="connsiteY9" fmla="*/ 97830 h 889419"/>
                  <a:gd name="connsiteX10" fmla="*/ 416148 w 1518548"/>
                  <a:gd name="connsiteY10" fmla="*/ 84063 h 889419"/>
                  <a:gd name="connsiteX0" fmla="*/ 416148 w 1518548"/>
                  <a:gd name="connsiteY0" fmla="*/ 52053 h 857409"/>
                  <a:gd name="connsiteX1" fmla="*/ 61642 w 1518548"/>
                  <a:gd name="connsiteY1" fmla="*/ 103679 h 857409"/>
                  <a:gd name="connsiteX2" fmla="*/ 6574 w 1518548"/>
                  <a:gd name="connsiteY2" fmla="*/ 354922 h 857409"/>
                  <a:gd name="connsiteX3" fmla="*/ 44433 w 1518548"/>
                  <a:gd name="connsiteY3" fmla="*/ 736950 h 857409"/>
                  <a:gd name="connsiteX4" fmla="*/ 326661 w 1518548"/>
                  <a:gd name="connsiteY4" fmla="*/ 857409 h 857409"/>
                  <a:gd name="connsiteX5" fmla="*/ 956510 w 1518548"/>
                  <a:gd name="connsiteY5" fmla="*/ 788575 h 857409"/>
                  <a:gd name="connsiteX6" fmla="*/ 1472780 w 1518548"/>
                  <a:gd name="connsiteY6" fmla="*/ 767925 h 857409"/>
                  <a:gd name="connsiteX7" fmla="*/ 1472780 w 1518548"/>
                  <a:gd name="connsiteY7" fmla="*/ 368689 h 857409"/>
                  <a:gd name="connsiteX8" fmla="*/ 1293806 w 1518548"/>
                  <a:gd name="connsiteY8" fmla="*/ 10753 h 857409"/>
                  <a:gd name="connsiteX9" fmla="*/ 928976 w 1518548"/>
                  <a:gd name="connsiteY9" fmla="*/ 89911 h 857409"/>
                  <a:gd name="connsiteX10" fmla="*/ 416148 w 1518548"/>
                  <a:gd name="connsiteY10" fmla="*/ 52053 h 857409"/>
                  <a:gd name="connsiteX0" fmla="*/ 430374 w 1519007"/>
                  <a:gd name="connsiteY0" fmla="*/ 231021 h 857409"/>
                  <a:gd name="connsiteX1" fmla="*/ 62101 w 1519007"/>
                  <a:gd name="connsiteY1" fmla="*/ 103679 h 857409"/>
                  <a:gd name="connsiteX2" fmla="*/ 7033 w 1519007"/>
                  <a:gd name="connsiteY2" fmla="*/ 354922 h 857409"/>
                  <a:gd name="connsiteX3" fmla="*/ 44892 w 1519007"/>
                  <a:gd name="connsiteY3" fmla="*/ 736950 h 857409"/>
                  <a:gd name="connsiteX4" fmla="*/ 327120 w 1519007"/>
                  <a:gd name="connsiteY4" fmla="*/ 857409 h 857409"/>
                  <a:gd name="connsiteX5" fmla="*/ 956969 w 1519007"/>
                  <a:gd name="connsiteY5" fmla="*/ 788575 h 857409"/>
                  <a:gd name="connsiteX6" fmla="*/ 1473239 w 1519007"/>
                  <a:gd name="connsiteY6" fmla="*/ 767925 h 857409"/>
                  <a:gd name="connsiteX7" fmla="*/ 1473239 w 1519007"/>
                  <a:gd name="connsiteY7" fmla="*/ 368689 h 857409"/>
                  <a:gd name="connsiteX8" fmla="*/ 1294265 w 1519007"/>
                  <a:gd name="connsiteY8" fmla="*/ 10753 h 857409"/>
                  <a:gd name="connsiteX9" fmla="*/ 929435 w 1519007"/>
                  <a:gd name="connsiteY9" fmla="*/ 89911 h 857409"/>
                  <a:gd name="connsiteX10" fmla="*/ 430374 w 1519007"/>
                  <a:gd name="connsiteY10" fmla="*/ 231021 h 857409"/>
                  <a:gd name="connsiteX0" fmla="*/ 457084 w 1545717"/>
                  <a:gd name="connsiteY0" fmla="*/ 231021 h 857409"/>
                  <a:gd name="connsiteX1" fmla="*/ 88811 w 1545717"/>
                  <a:gd name="connsiteY1" fmla="*/ 103679 h 857409"/>
                  <a:gd name="connsiteX2" fmla="*/ 33743 w 1545717"/>
                  <a:gd name="connsiteY2" fmla="*/ 354922 h 857409"/>
                  <a:gd name="connsiteX3" fmla="*/ 71602 w 1545717"/>
                  <a:gd name="connsiteY3" fmla="*/ 736950 h 857409"/>
                  <a:gd name="connsiteX4" fmla="*/ 353830 w 1545717"/>
                  <a:gd name="connsiteY4" fmla="*/ 857409 h 857409"/>
                  <a:gd name="connsiteX5" fmla="*/ 983679 w 1545717"/>
                  <a:gd name="connsiteY5" fmla="*/ 788575 h 857409"/>
                  <a:gd name="connsiteX6" fmla="*/ 1499949 w 1545717"/>
                  <a:gd name="connsiteY6" fmla="*/ 767925 h 857409"/>
                  <a:gd name="connsiteX7" fmla="*/ 1499949 w 1545717"/>
                  <a:gd name="connsiteY7" fmla="*/ 368689 h 857409"/>
                  <a:gd name="connsiteX8" fmla="*/ 1320975 w 1545717"/>
                  <a:gd name="connsiteY8" fmla="*/ 10753 h 857409"/>
                  <a:gd name="connsiteX9" fmla="*/ 956145 w 1545717"/>
                  <a:gd name="connsiteY9" fmla="*/ 89911 h 857409"/>
                  <a:gd name="connsiteX10" fmla="*/ 457084 w 1545717"/>
                  <a:gd name="connsiteY10" fmla="*/ 231021 h 857409"/>
                  <a:gd name="connsiteX0" fmla="*/ 563227 w 1524513"/>
                  <a:gd name="connsiteY0" fmla="*/ 182837 h 857409"/>
                  <a:gd name="connsiteX1" fmla="*/ 67607 w 1524513"/>
                  <a:gd name="connsiteY1" fmla="*/ 103679 h 857409"/>
                  <a:gd name="connsiteX2" fmla="*/ 12539 w 1524513"/>
                  <a:gd name="connsiteY2" fmla="*/ 354922 h 857409"/>
                  <a:gd name="connsiteX3" fmla="*/ 50398 w 1524513"/>
                  <a:gd name="connsiteY3" fmla="*/ 736950 h 857409"/>
                  <a:gd name="connsiteX4" fmla="*/ 332626 w 1524513"/>
                  <a:gd name="connsiteY4" fmla="*/ 857409 h 857409"/>
                  <a:gd name="connsiteX5" fmla="*/ 962475 w 1524513"/>
                  <a:gd name="connsiteY5" fmla="*/ 788575 h 857409"/>
                  <a:gd name="connsiteX6" fmla="*/ 1478745 w 1524513"/>
                  <a:gd name="connsiteY6" fmla="*/ 767925 h 857409"/>
                  <a:gd name="connsiteX7" fmla="*/ 1478745 w 1524513"/>
                  <a:gd name="connsiteY7" fmla="*/ 368689 h 857409"/>
                  <a:gd name="connsiteX8" fmla="*/ 1299771 w 1524513"/>
                  <a:gd name="connsiteY8" fmla="*/ 10753 h 857409"/>
                  <a:gd name="connsiteX9" fmla="*/ 934941 w 1524513"/>
                  <a:gd name="connsiteY9" fmla="*/ 89911 h 857409"/>
                  <a:gd name="connsiteX10" fmla="*/ 563227 w 1524513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80156 w 1556729"/>
                  <a:gd name="connsiteY0" fmla="*/ 95020 h 769592"/>
                  <a:gd name="connsiteX1" fmla="*/ 349414 w 1556729"/>
                  <a:gd name="connsiteY1" fmla="*/ 232475 h 769592"/>
                  <a:gd name="connsiteX2" fmla="*/ 29468 w 1556729"/>
                  <a:gd name="connsiteY2" fmla="*/ 267105 h 769592"/>
                  <a:gd name="connsiteX3" fmla="*/ 67327 w 1556729"/>
                  <a:gd name="connsiteY3" fmla="*/ 649133 h 769592"/>
                  <a:gd name="connsiteX4" fmla="*/ 349555 w 1556729"/>
                  <a:gd name="connsiteY4" fmla="*/ 769592 h 769592"/>
                  <a:gd name="connsiteX5" fmla="*/ 769454 w 1556729"/>
                  <a:gd name="connsiteY5" fmla="*/ 638808 h 769592"/>
                  <a:gd name="connsiteX6" fmla="*/ 1495674 w 1556729"/>
                  <a:gd name="connsiteY6" fmla="*/ 680108 h 769592"/>
                  <a:gd name="connsiteX7" fmla="*/ 1495674 w 1556729"/>
                  <a:gd name="connsiteY7" fmla="*/ 280872 h 769592"/>
                  <a:gd name="connsiteX8" fmla="*/ 1316700 w 1556729"/>
                  <a:gd name="connsiteY8" fmla="*/ 50279 h 769592"/>
                  <a:gd name="connsiteX9" fmla="*/ 951870 w 1556729"/>
                  <a:gd name="connsiteY9" fmla="*/ 2094 h 769592"/>
                  <a:gd name="connsiteX10" fmla="*/ 580156 w 1556729"/>
                  <a:gd name="connsiteY10" fmla="*/ 95020 h 769592"/>
                  <a:gd name="connsiteX0" fmla="*/ 552462 w 1529035"/>
                  <a:gd name="connsiteY0" fmla="*/ 95020 h 769592"/>
                  <a:gd name="connsiteX1" fmla="*/ 321720 w 1529035"/>
                  <a:gd name="connsiteY1" fmla="*/ 232475 h 769592"/>
                  <a:gd name="connsiteX2" fmla="*/ 1774 w 1529035"/>
                  <a:gd name="connsiteY2" fmla="*/ 267105 h 769592"/>
                  <a:gd name="connsiteX3" fmla="*/ 205181 w 1529035"/>
                  <a:gd name="connsiteY3" fmla="*/ 597734 h 769592"/>
                  <a:gd name="connsiteX4" fmla="*/ 321861 w 1529035"/>
                  <a:gd name="connsiteY4" fmla="*/ 769592 h 769592"/>
                  <a:gd name="connsiteX5" fmla="*/ 741760 w 1529035"/>
                  <a:gd name="connsiteY5" fmla="*/ 638808 h 769592"/>
                  <a:gd name="connsiteX6" fmla="*/ 1467980 w 1529035"/>
                  <a:gd name="connsiteY6" fmla="*/ 680108 h 769592"/>
                  <a:gd name="connsiteX7" fmla="*/ 1467980 w 1529035"/>
                  <a:gd name="connsiteY7" fmla="*/ 280872 h 769592"/>
                  <a:gd name="connsiteX8" fmla="*/ 1289006 w 1529035"/>
                  <a:gd name="connsiteY8" fmla="*/ 50279 h 769592"/>
                  <a:gd name="connsiteX9" fmla="*/ 924176 w 1529035"/>
                  <a:gd name="connsiteY9" fmla="*/ 2094 h 769592"/>
                  <a:gd name="connsiteX10" fmla="*/ 552462 w 1529035"/>
                  <a:gd name="connsiteY10" fmla="*/ 95020 h 769592"/>
                  <a:gd name="connsiteX0" fmla="*/ 552568 w 1529141"/>
                  <a:gd name="connsiteY0" fmla="*/ 95020 h 697308"/>
                  <a:gd name="connsiteX1" fmla="*/ 321826 w 1529141"/>
                  <a:gd name="connsiteY1" fmla="*/ 232475 h 697308"/>
                  <a:gd name="connsiteX2" fmla="*/ 1880 w 1529141"/>
                  <a:gd name="connsiteY2" fmla="*/ 267105 h 697308"/>
                  <a:gd name="connsiteX3" fmla="*/ 205287 w 1529141"/>
                  <a:gd name="connsiteY3" fmla="*/ 597734 h 697308"/>
                  <a:gd name="connsiteX4" fmla="*/ 526144 w 1529141"/>
                  <a:gd name="connsiteY4" fmla="*/ 563993 h 697308"/>
                  <a:gd name="connsiteX5" fmla="*/ 741866 w 1529141"/>
                  <a:gd name="connsiteY5" fmla="*/ 638808 h 697308"/>
                  <a:gd name="connsiteX6" fmla="*/ 1468086 w 1529141"/>
                  <a:gd name="connsiteY6" fmla="*/ 680108 h 697308"/>
                  <a:gd name="connsiteX7" fmla="*/ 1468086 w 1529141"/>
                  <a:gd name="connsiteY7" fmla="*/ 280872 h 697308"/>
                  <a:gd name="connsiteX8" fmla="*/ 1289112 w 1529141"/>
                  <a:gd name="connsiteY8" fmla="*/ 50279 h 697308"/>
                  <a:gd name="connsiteX9" fmla="*/ 924282 w 1529141"/>
                  <a:gd name="connsiteY9" fmla="*/ 2094 h 697308"/>
                  <a:gd name="connsiteX10" fmla="*/ 552568 w 1529141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4713 w 1481286"/>
                  <a:gd name="connsiteY0" fmla="*/ 95020 h 700752"/>
                  <a:gd name="connsiteX1" fmla="*/ 273971 w 1481286"/>
                  <a:gd name="connsiteY1" fmla="*/ 232475 h 700752"/>
                  <a:gd name="connsiteX2" fmla="*/ 3690 w 1481286"/>
                  <a:gd name="connsiteY2" fmla="*/ 384590 h 700752"/>
                  <a:gd name="connsiteX3" fmla="*/ 157432 w 1481286"/>
                  <a:gd name="connsiteY3" fmla="*/ 597734 h 700752"/>
                  <a:gd name="connsiteX4" fmla="*/ 694011 w 1481286"/>
                  <a:gd name="connsiteY4" fmla="*/ 638808 h 700752"/>
                  <a:gd name="connsiteX5" fmla="*/ 1420231 w 1481286"/>
                  <a:gd name="connsiteY5" fmla="*/ 680108 h 700752"/>
                  <a:gd name="connsiteX6" fmla="*/ 1420231 w 1481286"/>
                  <a:gd name="connsiteY6" fmla="*/ 280872 h 700752"/>
                  <a:gd name="connsiteX7" fmla="*/ 1241257 w 1481286"/>
                  <a:gd name="connsiteY7" fmla="*/ 50279 h 700752"/>
                  <a:gd name="connsiteX8" fmla="*/ 876427 w 1481286"/>
                  <a:gd name="connsiteY8" fmla="*/ 2094 h 700752"/>
                  <a:gd name="connsiteX9" fmla="*/ 504713 w 1481286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423768 w 1400341"/>
                  <a:gd name="connsiteY0" fmla="*/ 95020 h 700752"/>
                  <a:gd name="connsiteX1" fmla="*/ 193026 w 1400341"/>
                  <a:gd name="connsiteY1" fmla="*/ 232475 h 700752"/>
                  <a:gd name="connsiteX2" fmla="*/ 1 w 1400341"/>
                  <a:gd name="connsiteY2" fmla="*/ 432318 h 700752"/>
                  <a:gd name="connsiteX3" fmla="*/ 192370 w 1400341"/>
                  <a:gd name="connsiteY3" fmla="*/ 583049 h 700752"/>
                  <a:gd name="connsiteX4" fmla="*/ 613066 w 1400341"/>
                  <a:gd name="connsiteY4" fmla="*/ 638808 h 700752"/>
                  <a:gd name="connsiteX5" fmla="*/ 1339286 w 1400341"/>
                  <a:gd name="connsiteY5" fmla="*/ 680108 h 700752"/>
                  <a:gd name="connsiteX6" fmla="*/ 1339286 w 1400341"/>
                  <a:gd name="connsiteY6" fmla="*/ 280872 h 700752"/>
                  <a:gd name="connsiteX7" fmla="*/ 1160312 w 1400341"/>
                  <a:gd name="connsiteY7" fmla="*/ 50279 h 700752"/>
                  <a:gd name="connsiteX8" fmla="*/ 795482 w 1400341"/>
                  <a:gd name="connsiteY8" fmla="*/ 2094 h 700752"/>
                  <a:gd name="connsiteX9" fmla="*/ 423768 w 1400341"/>
                  <a:gd name="connsiteY9" fmla="*/ 95020 h 700752"/>
                  <a:gd name="connsiteX0" fmla="*/ 423768 w 1411583"/>
                  <a:gd name="connsiteY0" fmla="*/ 95020 h 719845"/>
                  <a:gd name="connsiteX1" fmla="*/ 193026 w 1411583"/>
                  <a:gd name="connsiteY1" fmla="*/ 232475 h 719845"/>
                  <a:gd name="connsiteX2" fmla="*/ 1 w 1411583"/>
                  <a:gd name="connsiteY2" fmla="*/ 432318 h 719845"/>
                  <a:gd name="connsiteX3" fmla="*/ 192370 w 1411583"/>
                  <a:gd name="connsiteY3" fmla="*/ 583049 h 719845"/>
                  <a:gd name="connsiteX4" fmla="*/ 459775 w 1411583"/>
                  <a:gd name="connsiteY4" fmla="*/ 696223 h 719845"/>
                  <a:gd name="connsiteX5" fmla="*/ 1339286 w 1411583"/>
                  <a:gd name="connsiteY5" fmla="*/ 680108 h 719845"/>
                  <a:gd name="connsiteX6" fmla="*/ 1339286 w 1411583"/>
                  <a:gd name="connsiteY6" fmla="*/ 280872 h 719845"/>
                  <a:gd name="connsiteX7" fmla="*/ 1160312 w 1411583"/>
                  <a:gd name="connsiteY7" fmla="*/ 50279 h 719845"/>
                  <a:gd name="connsiteX8" fmla="*/ 795482 w 1411583"/>
                  <a:gd name="connsiteY8" fmla="*/ 2094 h 719845"/>
                  <a:gd name="connsiteX9" fmla="*/ 423768 w 1411583"/>
                  <a:gd name="connsiteY9" fmla="*/ 95020 h 719845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459775 w 1411583"/>
                  <a:gd name="connsiteY4" fmla="*/ 696223 h 698293"/>
                  <a:gd name="connsiteX5" fmla="*/ 1339286 w 1411583"/>
                  <a:gd name="connsiteY5" fmla="*/ 680108 h 698293"/>
                  <a:gd name="connsiteX6" fmla="*/ 1339286 w 1411583"/>
                  <a:gd name="connsiteY6" fmla="*/ 280872 h 698293"/>
                  <a:gd name="connsiteX7" fmla="*/ 1160312 w 1411583"/>
                  <a:gd name="connsiteY7" fmla="*/ 50279 h 698293"/>
                  <a:gd name="connsiteX8" fmla="*/ 795482 w 1411583"/>
                  <a:gd name="connsiteY8" fmla="*/ 2094 h 698293"/>
                  <a:gd name="connsiteX9" fmla="*/ 423768 w 1411583"/>
                  <a:gd name="connsiteY9" fmla="*/ 95020 h 698293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256766 w 1411583"/>
                  <a:gd name="connsiteY4" fmla="*/ 558307 h 698293"/>
                  <a:gd name="connsiteX5" fmla="*/ 459775 w 1411583"/>
                  <a:gd name="connsiteY5" fmla="*/ 696223 h 698293"/>
                  <a:gd name="connsiteX6" fmla="*/ 1339286 w 1411583"/>
                  <a:gd name="connsiteY6" fmla="*/ 680108 h 698293"/>
                  <a:gd name="connsiteX7" fmla="*/ 1339286 w 1411583"/>
                  <a:gd name="connsiteY7" fmla="*/ 280872 h 698293"/>
                  <a:gd name="connsiteX8" fmla="*/ 1160312 w 1411583"/>
                  <a:gd name="connsiteY8" fmla="*/ 50279 h 698293"/>
                  <a:gd name="connsiteX9" fmla="*/ 795482 w 1411583"/>
                  <a:gd name="connsiteY9" fmla="*/ 2094 h 698293"/>
                  <a:gd name="connsiteX10" fmla="*/ 423768 w 1411583"/>
                  <a:gd name="connsiteY10" fmla="*/ 95020 h 698293"/>
                  <a:gd name="connsiteX0" fmla="*/ 424367 w 1412182"/>
                  <a:gd name="connsiteY0" fmla="*/ 95020 h 698293"/>
                  <a:gd name="connsiteX1" fmla="*/ 193625 w 1412182"/>
                  <a:gd name="connsiteY1" fmla="*/ 232475 h 698293"/>
                  <a:gd name="connsiteX2" fmla="*/ 600 w 1412182"/>
                  <a:gd name="connsiteY2" fmla="*/ 432318 h 698293"/>
                  <a:gd name="connsiteX3" fmla="*/ 257365 w 1412182"/>
                  <a:gd name="connsiteY3" fmla="*/ 558307 h 698293"/>
                  <a:gd name="connsiteX4" fmla="*/ 460374 w 1412182"/>
                  <a:gd name="connsiteY4" fmla="*/ 696223 h 698293"/>
                  <a:gd name="connsiteX5" fmla="*/ 1339885 w 1412182"/>
                  <a:gd name="connsiteY5" fmla="*/ 680108 h 698293"/>
                  <a:gd name="connsiteX6" fmla="*/ 1339885 w 1412182"/>
                  <a:gd name="connsiteY6" fmla="*/ 280872 h 698293"/>
                  <a:gd name="connsiteX7" fmla="*/ 1160911 w 1412182"/>
                  <a:gd name="connsiteY7" fmla="*/ 50279 h 698293"/>
                  <a:gd name="connsiteX8" fmla="*/ 796081 w 1412182"/>
                  <a:gd name="connsiteY8" fmla="*/ 2094 h 698293"/>
                  <a:gd name="connsiteX9" fmla="*/ 424367 w 1412182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63644"/>
                  <a:gd name="connsiteY0" fmla="*/ 95020 h 698036"/>
                  <a:gd name="connsiteX1" fmla="*/ 193236 w 1463644"/>
                  <a:gd name="connsiteY1" fmla="*/ 232475 h 698036"/>
                  <a:gd name="connsiteX2" fmla="*/ 211 w 1463644"/>
                  <a:gd name="connsiteY2" fmla="*/ 432318 h 698036"/>
                  <a:gd name="connsiteX3" fmla="*/ 229925 w 1463644"/>
                  <a:gd name="connsiteY3" fmla="*/ 587014 h 698036"/>
                  <a:gd name="connsiteX4" fmla="*/ 459985 w 1463644"/>
                  <a:gd name="connsiteY4" fmla="*/ 696223 h 698036"/>
                  <a:gd name="connsiteX5" fmla="*/ 1339496 w 1463644"/>
                  <a:gd name="connsiteY5" fmla="*/ 680108 h 698036"/>
                  <a:gd name="connsiteX6" fmla="*/ 1438685 w 1463644"/>
                  <a:gd name="connsiteY6" fmla="*/ 284974 h 698036"/>
                  <a:gd name="connsiteX7" fmla="*/ 1160522 w 1463644"/>
                  <a:gd name="connsiteY7" fmla="*/ 50279 h 698036"/>
                  <a:gd name="connsiteX8" fmla="*/ 795692 w 1463644"/>
                  <a:gd name="connsiteY8" fmla="*/ 2094 h 698036"/>
                  <a:gd name="connsiteX9" fmla="*/ 423978 w 1463644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7207 h 700223"/>
                  <a:gd name="connsiteX1" fmla="*/ 193312 w 1463720"/>
                  <a:gd name="connsiteY1" fmla="*/ 234662 h 700223"/>
                  <a:gd name="connsiteX2" fmla="*/ 287 w 1463720"/>
                  <a:gd name="connsiteY2" fmla="*/ 434505 h 700223"/>
                  <a:gd name="connsiteX3" fmla="*/ 230001 w 1463720"/>
                  <a:gd name="connsiteY3" fmla="*/ 589201 h 700223"/>
                  <a:gd name="connsiteX4" fmla="*/ 460061 w 1463720"/>
                  <a:gd name="connsiteY4" fmla="*/ 698410 h 700223"/>
                  <a:gd name="connsiteX5" fmla="*/ 1339572 w 1463720"/>
                  <a:gd name="connsiteY5" fmla="*/ 682295 h 700223"/>
                  <a:gd name="connsiteX6" fmla="*/ 1438761 w 1463720"/>
                  <a:gd name="connsiteY6" fmla="*/ 287161 h 700223"/>
                  <a:gd name="connsiteX7" fmla="*/ 1160598 w 1463720"/>
                  <a:gd name="connsiteY7" fmla="*/ 52466 h 700223"/>
                  <a:gd name="connsiteX8" fmla="*/ 865707 w 1463720"/>
                  <a:gd name="connsiteY8" fmla="*/ 31458 h 700223"/>
                  <a:gd name="connsiteX9" fmla="*/ 795768 w 1463720"/>
                  <a:gd name="connsiteY9" fmla="*/ 4281 h 700223"/>
                  <a:gd name="connsiteX10" fmla="*/ 424054 w 1463720"/>
                  <a:gd name="connsiteY10" fmla="*/ 97207 h 700223"/>
                  <a:gd name="connsiteX0" fmla="*/ 424054 w 1463720"/>
                  <a:gd name="connsiteY0" fmla="*/ 70669 h 673685"/>
                  <a:gd name="connsiteX1" fmla="*/ 193312 w 1463720"/>
                  <a:gd name="connsiteY1" fmla="*/ 208124 h 673685"/>
                  <a:gd name="connsiteX2" fmla="*/ 287 w 1463720"/>
                  <a:gd name="connsiteY2" fmla="*/ 407967 h 673685"/>
                  <a:gd name="connsiteX3" fmla="*/ 230001 w 1463720"/>
                  <a:gd name="connsiteY3" fmla="*/ 562663 h 673685"/>
                  <a:gd name="connsiteX4" fmla="*/ 460061 w 1463720"/>
                  <a:gd name="connsiteY4" fmla="*/ 671872 h 673685"/>
                  <a:gd name="connsiteX5" fmla="*/ 1339572 w 1463720"/>
                  <a:gd name="connsiteY5" fmla="*/ 655757 h 673685"/>
                  <a:gd name="connsiteX6" fmla="*/ 1438761 w 1463720"/>
                  <a:gd name="connsiteY6" fmla="*/ 260623 h 673685"/>
                  <a:gd name="connsiteX7" fmla="*/ 1160598 w 1463720"/>
                  <a:gd name="connsiteY7" fmla="*/ 25928 h 673685"/>
                  <a:gd name="connsiteX8" fmla="*/ 865707 w 1463720"/>
                  <a:gd name="connsiteY8" fmla="*/ 4920 h 673685"/>
                  <a:gd name="connsiteX9" fmla="*/ 424054 w 1463720"/>
                  <a:gd name="connsiteY9" fmla="*/ 70669 h 673685"/>
                  <a:gd name="connsiteX0" fmla="*/ 423973 w 1463639"/>
                  <a:gd name="connsiteY0" fmla="*/ 70669 h 673685"/>
                  <a:gd name="connsiteX1" fmla="*/ 270277 w 1463639"/>
                  <a:gd name="connsiteY1" fmla="*/ 216081 h 673685"/>
                  <a:gd name="connsiteX2" fmla="*/ 206 w 1463639"/>
                  <a:gd name="connsiteY2" fmla="*/ 407967 h 673685"/>
                  <a:gd name="connsiteX3" fmla="*/ 229920 w 1463639"/>
                  <a:gd name="connsiteY3" fmla="*/ 562663 h 673685"/>
                  <a:gd name="connsiteX4" fmla="*/ 459980 w 1463639"/>
                  <a:gd name="connsiteY4" fmla="*/ 671872 h 673685"/>
                  <a:gd name="connsiteX5" fmla="*/ 1339491 w 1463639"/>
                  <a:gd name="connsiteY5" fmla="*/ 655757 h 673685"/>
                  <a:gd name="connsiteX6" fmla="*/ 1438680 w 1463639"/>
                  <a:gd name="connsiteY6" fmla="*/ 260623 h 673685"/>
                  <a:gd name="connsiteX7" fmla="*/ 1160517 w 1463639"/>
                  <a:gd name="connsiteY7" fmla="*/ 25928 h 673685"/>
                  <a:gd name="connsiteX8" fmla="*/ 865626 w 1463639"/>
                  <a:gd name="connsiteY8" fmla="*/ 4920 h 673685"/>
                  <a:gd name="connsiteX9" fmla="*/ 423973 w 1463639"/>
                  <a:gd name="connsiteY9" fmla="*/ 70669 h 673685"/>
                  <a:gd name="connsiteX0" fmla="*/ 461508 w 1463639"/>
                  <a:gd name="connsiteY0" fmla="*/ 13990 h 680664"/>
                  <a:gd name="connsiteX1" fmla="*/ 270277 w 1463639"/>
                  <a:gd name="connsiteY1" fmla="*/ 223060 h 680664"/>
                  <a:gd name="connsiteX2" fmla="*/ 206 w 1463639"/>
                  <a:gd name="connsiteY2" fmla="*/ 414946 h 680664"/>
                  <a:gd name="connsiteX3" fmla="*/ 229920 w 1463639"/>
                  <a:gd name="connsiteY3" fmla="*/ 569642 h 680664"/>
                  <a:gd name="connsiteX4" fmla="*/ 459980 w 1463639"/>
                  <a:gd name="connsiteY4" fmla="*/ 678851 h 680664"/>
                  <a:gd name="connsiteX5" fmla="*/ 1339491 w 1463639"/>
                  <a:gd name="connsiteY5" fmla="*/ 662736 h 680664"/>
                  <a:gd name="connsiteX6" fmla="*/ 1438680 w 1463639"/>
                  <a:gd name="connsiteY6" fmla="*/ 267602 h 680664"/>
                  <a:gd name="connsiteX7" fmla="*/ 1160517 w 1463639"/>
                  <a:gd name="connsiteY7" fmla="*/ 32907 h 680664"/>
                  <a:gd name="connsiteX8" fmla="*/ 865626 w 1463639"/>
                  <a:gd name="connsiteY8" fmla="*/ 11899 h 680664"/>
                  <a:gd name="connsiteX9" fmla="*/ 461508 w 1463639"/>
                  <a:gd name="connsiteY9" fmla="*/ 13990 h 68066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160517 w 1463639"/>
                  <a:gd name="connsiteY7" fmla="*/ 36057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1194"/>
                  <a:gd name="connsiteY0" fmla="*/ 17140 h 684068"/>
                  <a:gd name="connsiteX1" fmla="*/ 270277 w 1461194"/>
                  <a:gd name="connsiteY1" fmla="*/ 226210 h 684068"/>
                  <a:gd name="connsiteX2" fmla="*/ 206 w 1461194"/>
                  <a:gd name="connsiteY2" fmla="*/ 418096 h 684068"/>
                  <a:gd name="connsiteX3" fmla="*/ 229920 w 1461194"/>
                  <a:gd name="connsiteY3" fmla="*/ 572792 h 684068"/>
                  <a:gd name="connsiteX4" fmla="*/ 511344 w 1461194"/>
                  <a:gd name="connsiteY4" fmla="*/ 683593 h 684068"/>
                  <a:gd name="connsiteX5" fmla="*/ 1339491 w 1461194"/>
                  <a:gd name="connsiteY5" fmla="*/ 665886 h 684068"/>
                  <a:gd name="connsiteX6" fmla="*/ 1438680 w 1461194"/>
                  <a:gd name="connsiteY6" fmla="*/ 270752 h 684068"/>
                  <a:gd name="connsiteX7" fmla="*/ 1202003 w 1461194"/>
                  <a:gd name="connsiteY7" fmla="*/ 34465 h 684068"/>
                  <a:gd name="connsiteX8" fmla="*/ 875503 w 1461194"/>
                  <a:gd name="connsiteY8" fmla="*/ 3909 h 684068"/>
                  <a:gd name="connsiteX9" fmla="*/ 461508 w 1461194"/>
                  <a:gd name="connsiteY9" fmla="*/ 17140 h 684068"/>
                  <a:gd name="connsiteX0" fmla="*/ 461508 w 1461194"/>
                  <a:gd name="connsiteY0" fmla="*/ 17140 h 700889"/>
                  <a:gd name="connsiteX1" fmla="*/ 270277 w 1461194"/>
                  <a:gd name="connsiteY1" fmla="*/ 226210 h 700889"/>
                  <a:gd name="connsiteX2" fmla="*/ 206 w 1461194"/>
                  <a:gd name="connsiteY2" fmla="*/ 418096 h 700889"/>
                  <a:gd name="connsiteX3" fmla="*/ 229920 w 1461194"/>
                  <a:gd name="connsiteY3" fmla="*/ 572792 h 700889"/>
                  <a:gd name="connsiteX4" fmla="*/ 511344 w 1461194"/>
                  <a:gd name="connsiteY4" fmla="*/ 683593 h 700889"/>
                  <a:gd name="connsiteX5" fmla="*/ 1339491 w 1461194"/>
                  <a:gd name="connsiteY5" fmla="*/ 665886 h 700889"/>
                  <a:gd name="connsiteX6" fmla="*/ 1438680 w 1461194"/>
                  <a:gd name="connsiteY6" fmla="*/ 270752 h 700889"/>
                  <a:gd name="connsiteX7" fmla="*/ 1202003 w 1461194"/>
                  <a:gd name="connsiteY7" fmla="*/ 34465 h 700889"/>
                  <a:gd name="connsiteX8" fmla="*/ 875503 w 1461194"/>
                  <a:gd name="connsiteY8" fmla="*/ 3909 h 700889"/>
                  <a:gd name="connsiteX9" fmla="*/ 461508 w 1461194"/>
                  <a:gd name="connsiteY9" fmla="*/ 17140 h 700889"/>
                  <a:gd name="connsiteX0" fmla="*/ 462271 w 1461957"/>
                  <a:gd name="connsiteY0" fmla="*/ 17140 h 700889"/>
                  <a:gd name="connsiteX1" fmla="*/ 271040 w 1461957"/>
                  <a:gd name="connsiteY1" fmla="*/ 226210 h 700889"/>
                  <a:gd name="connsiteX2" fmla="*/ 969 w 1461957"/>
                  <a:gd name="connsiteY2" fmla="*/ 418096 h 700889"/>
                  <a:gd name="connsiteX3" fmla="*/ 191173 w 1461957"/>
                  <a:gd name="connsiteY3" fmla="*/ 596664 h 700889"/>
                  <a:gd name="connsiteX4" fmla="*/ 512107 w 1461957"/>
                  <a:gd name="connsiteY4" fmla="*/ 683593 h 700889"/>
                  <a:gd name="connsiteX5" fmla="*/ 1340254 w 1461957"/>
                  <a:gd name="connsiteY5" fmla="*/ 665886 h 700889"/>
                  <a:gd name="connsiteX6" fmla="*/ 1439443 w 1461957"/>
                  <a:gd name="connsiteY6" fmla="*/ 270752 h 700889"/>
                  <a:gd name="connsiteX7" fmla="*/ 1202766 w 1461957"/>
                  <a:gd name="connsiteY7" fmla="*/ 34465 h 700889"/>
                  <a:gd name="connsiteX8" fmla="*/ 876266 w 1461957"/>
                  <a:gd name="connsiteY8" fmla="*/ 3909 h 700889"/>
                  <a:gd name="connsiteX9" fmla="*/ 462271 w 1461957"/>
                  <a:gd name="connsiteY9" fmla="*/ 17140 h 700889"/>
                  <a:gd name="connsiteX0" fmla="*/ 461558 w 1461244"/>
                  <a:gd name="connsiteY0" fmla="*/ 17140 h 700889"/>
                  <a:gd name="connsiteX1" fmla="*/ 270327 w 1461244"/>
                  <a:gd name="connsiteY1" fmla="*/ 226210 h 700889"/>
                  <a:gd name="connsiteX2" fmla="*/ 256 w 1461244"/>
                  <a:gd name="connsiteY2" fmla="*/ 418096 h 700889"/>
                  <a:gd name="connsiteX3" fmla="*/ 190460 w 1461244"/>
                  <a:gd name="connsiteY3" fmla="*/ 596664 h 700889"/>
                  <a:gd name="connsiteX4" fmla="*/ 511394 w 1461244"/>
                  <a:gd name="connsiteY4" fmla="*/ 683593 h 700889"/>
                  <a:gd name="connsiteX5" fmla="*/ 1339541 w 1461244"/>
                  <a:gd name="connsiteY5" fmla="*/ 665886 h 700889"/>
                  <a:gd name="connsiteX6" fmla="*/ 1438730 w 1461244"/>
                  <a:gd name="connsiteY6" fmla="*/ 270752 h 700889"/>
                  <a:gd name="connsiteX7" fmla="*/ 1202053 w 1461244"/>
                  <a:gd name="connsiteY7" fmla="*/ 34465 h 700889"/>
                  <a:gd name="connsiteX8" fmla="*/ 875553 w 1461244"/>
                  <a:gd name="connsiteY8" fmla="*/ 3909 h 700889"/>
                  <a:gd name="connsiteX9" fmla="*/ 461558 w 1461244"/>
                  <a:gd name="connsiteY9" fmla="*/ 17140 h 700889"/>
                  <a:gd name="connsiteX0" fmla="*/ 463884 w 1463570"/>
                  <a:gd name="connsiteY0" fmla="*/ 17140 h 700889"/>
                  <a:gd name="connsiteX1" fmla="*/ 272653 w 1463570"/>
                  <a:gd name="connsiteY1" fmla="*/ 226210 h 700889"/>
                  <a:gd name="connsiteX2" fmla="*/ 2582 w 1463570"/>
                  <a:gd name="connsiteY2" fmla="*/ 418096 h 700889"/>
                  <a:gd name="connsiteX3" fmla="*/ 155251 w 1463570"/>
                  <a:gd name="connsiteY3" fmla="*/ 630085 h 700889"/>
                  <a:gd name="connsiteX4" fmla="*/ 513720 w 1463570"/>
                  <a:gd name="connsiteY4" fmla="*/ 683593 h 700889"/>
                  <a:gd name="connsiteX5" fmla="*/ 1341867 w 1463570"/>
                  <a:gd name="connsiteY5" fmla="*/ 665886 h 700889"/>
                  <a:gd name="connsiteX6" fmla="*/ 1441056 w 1463570"/>
                  <a:gd name="connsiteY6" fmla="*/ 270752 h 700889"/>
                  <a:gd name="connsiteX7" fmla="*/ 1204379 w 1463570"/>
                  <a:gd name="connsiteY7" fmla="*/ 34465 h 700889"/>
                  <a:gd name="connsiteX8" fmla="*/ 877879 w 1463570"/>
                  <a:gd name="connsiteY8" fmla="*/ 3909 h 700889"/>
                  <a:gd name="connsiteX9" fmla="*/ 463884 w 1463570"/>
                  <a:gd name="connsiteY9" fmla="*/ 17140 h 700889"/>
                  <a:gd name="connsiteX0" fmla="*/ 463884 w 1465533"/>
                  <a:gd name="connsiteY0" fmla="*/ 17140 h 708314"/>
                  <a:gd name="connsiteX1" fmla="*/ 272653 w 1465533"/>
                  <a:gd name="connsiteY1" fmla="*/ 226210 h 708314"/>
                  <a:gd name="connsiteX2" fmla="*/ 2582 w 1465533"/>
                  <a:gd name="connsiteY2" fmla="*/ 418096 h 708314"/>
                  <a:gd name="connsiteX3" fmla="*/ 155251 w 1465533"/>
                  <a:gd name="connsiteY3" fmla="*/ 630085 h 708314"/>
                  <a:gd name="connsiteX4" fmla="*/ 472234 w 1465533"/>
                  <a:gd name="connsiteY4" fmla="*/ 699508 h 708314"/>
                  <a:gd name="connsiteX5" fmla="*/ 1341867 w 1465533"/>
                  <a:gd name="connsiteY5" fmla="*/ 665886 h 708314"/>
                  <a:gd name="connsiteX6" fmla="*/ 1441056 w 1465533"/>
                  <a:gd name="connsiteY6" fmla="*/ 270752 h 708314"/>
                  <a:gd name="connsiteX7" fmla="*/ 1204379 w 1465533"/>
                  <a:gd name="connsiteY7" fmla="*/ 34465 h 708314"/>
                  <a:gd name="connsiteX8" fmla="*/ 877879 w 1465533"/>
                  <a:gd name="connsiteY8" fmla="*/ 3909 h 708314"/>
                  <a:gd name="connsiteX9" fmla="*/ 463884 w 1465533"/>
                  <a:gd name="connsiteY9" fmla="*/ 17140 h 708314"/>
                  <a:gd name="connsiteX0" fmla="*/ 463884 w 1467792"/>
                  <a:gd name="connsiteY0" fmla="*/ 17140 h 717887"/>
                  <a:gd name="connsiteX1" fmla="*/ 272653 w 1467792"/>
                  <a:gd name="connsiteY1" fmla="*/ 226210 h 717887"/>
                  <a:gd name="connsiteX2" fmla="*/ 2582 w 1467792"/>
                  <a:gd name="connsiteY2" fmla="*/ 418096 h 717887"/>
                  <a:gd name="connsiteX3" fmla="*/ 155251 w 1467792"/>
                  <a:gd name="connsiteY3" fmla="*/ 630085 h 717887"/>
                  <a:gd name="connsiteX4" fmla="*/ 426797 w 1467792"/>
                  <a:gd name="connsiteY4" fmla="*/ 715423 h 717887"/>
                  <a:gd name="connsiteX5" fmla="*/ 1341867 w 1467792"/>
                  <a:gd name="connsiteY5" fmla="*/ 665886 h 717887"/>
                  <a:gd name="connsiteX6" fmla="*/ 1441056 w 1467792"/>
                  <a:gd name="connsiteY6" fmla="*/ 270752 h 717887"/>
                  <a:gd name="connsiteX7" fmla="*/ 1204379 w 1467792"/>
                  <a:gd name="connsiteY7" fmla="*/ 34465 h 717887"/>
                  <a:gd name="connsiteX8" fmla="*/ 877879 w 1467792"/>
                  <a:gd name="connsiteY8" fmla="*/ 3909 h 717887"/>
                  <a:gd name="connsiteX9" fmla="*/ 463884 w 1467792"/>
                  <a:gd name="connsiteY9" fmla="*/ 17140 h 717887"/>
                  <a:gd name="connsiteX0" fmla="*/ 467587 w 1471495"/>
                  <a:gd name="connsiteY0" fmla="*/ 17140 h 717887"/>
                  <a:gd name="connsiteX1" fmla="*/ 276356 w 1471495"/>
                  <a:gd name="connsiteY1" fmla="*/ 226210 h 717887"/>
                  <a:gd name="connsiteX2" fmla="*/ 6285 w 1471495"/>
                  <a:gd name="connsiteY2" fmla="*/ 418096 h 717887"/>
                  <a:gd name="connsiteX3" fmla="*/ 117468 w 1471495"/>
                  <a:gd name="connsiteY3" fmla="*/ 633268 h 717887"/>
                  <a:gd name="connsiteX4" fmla="*/ 430500 w 1471495"/>
                  <a:gd name="connsiteY4" fmla="*/ 715423 h 717887"/>
                  <a:gd name="connsiteX5" fmla="*/ 1345570 w 1471495"/>
                  <a:gd name="connsiteY5" fmla="*/ 665886 h 717887"/>
                  <a:gd name="connsiteX6" fmla="*/ 1444759 w 1471495"/>
                  <a:gd name="connsiteY6" fmla="*/ 270752 h 717887"/>
                  <a:gd name="connsiteX7" fmla="*/ 1208082 w 1471495"/>
                  <a:gd name="connsiteY7" fmla="*/ 34465 h 717887"/>
                  <a:gd name="connsiteX8" fmla="*/ 881582 w 1471495"/>
                  <a:gd name="connsiteY8" fmla="*/ 3909 h 717887"/>
                  <a:gd name="connsiteX9" fmla="*/ 467587 w 1471495"/>
                  <a:gd name="connsiteY9" fmla="*/ 17140 h 717887"/>
                  <a:gd name="connsiteX0" fmla="*/ 437440 w 1471495"/>
                  <a:gd name="connsiteY0" fmla="*/ 12273 h 732696"/>
                  <a:gd name="connsiteX1" fmla="*/ 276356 w 1471495"/>
                  <a:gd name="connsiteY1" fmla="*/ 241019 h 732696"/>
                  <a:gd name="connsiteX2" fmla="*/ 6285 w 1471495"/>
                  <a:gd name="connsiteY2" fmla="*/ 432905 h 732696"/>
                  <a:gd name="connsiteX3" fmla="*/ 117468 w 1471495"/>
                  <a:gd name="connsiteY3" fmla="*/ 648077 h 732696"/>
                  <a:gd name="connsiteX4" fmla="*/ 430500 w 1471495"/>
                  <a:gd name="connsiteY4" fmla="*/ 730232 h 732696"/>
                  <a:gd name="connsiteX5" fmla="*/ 1345570 w 1471495"/>
                  <a:gd name="connsiteY5" fmla="*/ 680695 h 732696"/>
                  <a:gd name="connsiteX6" fmla="*/ 1444759 w 1471495"/>
                  <a:gd name="connsiteY6" fmla="*/ 285561 h 732696"/>
                  <a:gd name="connsiteX7" fmla="*/ 1208082 w 1471495"/>
                  <a:gd name="connsiteY7" fmla="*/ 49274 h 732696"/>
                  <a:gd name="connsiteX8" fmla="*/ 881582 w 1471495"/>
                  <a:gd name="connsiteY8" fmla="*/ 18718 h 732696"/>
                  <a:gd name="connsiteX9" fmla="*/ 437440 w 1471495"/>
                  <a:gd name="connsiteY9" fmla="*/ 12273 h 732696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08082 w 1471495"/>
                  <a:gd name="connsiteY7" fmla="*/ 64541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13735 w 1471495"/>
                  <a:gd name="connsiteY7" fmla="*/ 87794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5352 w 1469407"/>
                  <a:gd name="connsiteY0" fmla="*/ 27540 h 747963"/>
                  <a:gd name="connsiteX1" fmla="*/ 236062 w 1469407"/>
                  <a:gd name="connsiteY1" fmla="*/ 246705 h 747963"/>
                  <a:gd name="connsiteX2" fmla="*/ 4197 w 1469407"/>
                  <a:gd name="connsiteY2" fmla="*/ 448172 h 747963"/>
                  <a:gd name="connsiteX3" fmla="*/ 115380 w 1469407"/>
                  <a:gd name="connsiteY3" fmla="*/ 663344 h 747963"/>
                  <a:gd name="connsiteX4" fmla="*/ 428412 w 1469407"/>
                  <a:gd name="connsiteY4" fmla="*/ 745499 h 747963"/>
                  <a:gd name="connsiteX5" fmla="*/ 1343482 w 1469407"/>
                  <a:gd name="connsiteY5" fmla="*/ 695962 h 747963"/>
                  <a:gd name="connsiteX6" fmla="*/ 1442671 w 1469407"/>
                  <a:gd name="connsiteY6" fmla="*/ 300828 h 747963"/>
                  <a:gd name="connsiteX7" fmla="*/ 1211647 w 1469407"/>
                  <a:gd name="connsiteY7" fmla="*/ 87794 h 747963"/>
                  <a:gd name="connsiteX8" fmla="*/ 903988 w 1469407"/>
                  <a:gd name="connsiteY8" fmla="*/ 0 h 747963"/>
                  <a:gd name="connsiteX9" fmla="*/ 435352 w 1469407"/>
                  <a:gd name="connsiteY9" fmla="*/ 27540 h 747963"/>
                  <a:gd name="connsiteX0" fmla="*/ 287738 w 1469407"/>
                  <a:gd name="connsiteY0" fmla="*/ 16581 h 752973"/>
                  <a:gd name="connsiteX1" fmla="*/ 236062 w 1469407"/>
                  <a:gd name="connsiteY1" fmla="*/ 251715 h 752973"/>
                  <a:gd name="connsiteX2" fmla="*/ 4197 w 1469407"/>
                  <a:gd name="connsiteY2" fmla="*/ 453182 h 752973"/>
                  <a:gd name="connsiteX3" fmla="*/ 115380 w 1469407"/>
                  <a:gd name="connsiteY3" fmla="*/ 668354 h 752973"/>
                  <a:gd name="connsiteX4" fmla="*/ 428412 w 1469407"/>
                  <a:gd name="connsiteY4" fmla="*/ 750509 h 752973"/>
                  <a:gd name="connsiteX5" fmla="*/ 1343482 w 1469407"/>
                  <a:gd name="connsiteY5" fmla="*/ 700972 h 752973"/>
                  <a:gd name="connsiteX6" fmla="*/ 1442671 w 1469407"/>
                  <a:gd name="connsiteY6" fmla="*/ 305838 h 752973"/>
                  <a:gd name="connsiteX7" fmla="*/ 1211647 w 1469407"/>
                  <a:gd name="connsiteY7" fmla="*/ 92804 h 752973"/>
                  <a:gd name="connsiteX8" fmla="*/ 903988 w 1469407"/>
                  <a:gd name="connsiteY8" fmla="*/ 5010 h 752973"/>
                  <a:gd name="connsiteX9" fmla="*/ 287738 w 1469407"/>
                  <a:gd name="connsiteY9" fmla="*/ 16581 h 752973"/>
                  <a:gd name="connsiteX0" fmla="*/ 284280 w 1465949"/>
                  <a:gd name="connsiteY0" fmla="*/ 16581 h 752973"/>
                  <a:gd name="connsiteX1" fmla="*/ 153170 w 1465949"/>
                  <a:gd name="connsiteY1" fmla="*/ 241755 h 752973"/>
                  <a:gd name="connsiteX2" fmla="*/ 739 w 1465949"/>
                  <a:gd name="connsiteY2" fmla="*/ 453182 h 752973"/>
                  <a:gd name="connsiteX3" fmla="*/ 111922 w 1465949"/>
                  <a:gd name="connsiteY3" fmla="*/ 668354 h 752973"/>
                  <a:gd name="connsiteX4" fmla="*/ 424954 w 1465949"/>
                  <a:gd name="connsiteY4" fmla="*/ 750509 h 752973"/>
                  <a:gd name="connsiteX5" fmla="*/ 1340024 w 1465949"/>
                  <a:gd name="connsiteY5" fmla="*/ 700972 h 752973"/>
                  <a:gd name="connsiteX6" fmla="*/ 1439213 w 1465949"/>
                  <a:gd name="connsiteY6" fmla="*/ 305838 h 752973"/>
                  <a:gd name="connsiteX7" fmla="*/ 1208189 w 1465949"/>
                  <a:gd name="connsiteY7" fmla="*/ 92804 h 752973"/>
                  <a:gd name="connsiteX8" fmla="*/ 900530 w 1465949"/>
                  <a:gd name="connsiteY8" fmla="*/ 5010 h 752973"/>
                  <a:gd name="connsiteX9" fmla="*/ 284280 w 1465949"/>
                  <a:gd name="connsiteY9" fmla="*/ 16581 h 752973"/>
                  <a:gd name="connsiteX0" fmla="*/ 215678 w 1465949"/>
                  <a:gd name="connsiteY0" fmla="*/ 15568 h 755280"/>
                  <a:gd name="connsiteX1" fmla="*/ 153170 w 1465949"/>
                  <a:gd name="connsiteY1" fmla="*/ 244062 h 755280"/>
                  <a:gd name="connsiteX2" fmla="*/ 739 w 1465949"/>
                  <a:gd name="connsiteY2" fmla="*/ 455489 h 755280"/>
                  <a:gd name="connsiteX3" fmla="*/ 111922 w 1465949"/>
                  <a:gd name="connsiteY3" fmla="*/ 670661 h 755280"/>
                  <a:gd name="connsiteX4" fmla="*/ 424954 w 1465949"/>
                  <a:gd name="connsiteY4" fmla="*/ 752816 h 755280"/>
                  <a:gd name="connsiteX5" fmla="*/ 1340024 w 1465949"/>
                  <a:gd name="connsiteY5" fmla="*/ 703279 h 755280"/>
                  <a:gd name="connsiteX6" fmla="*/ 1439213 w 1465949"/>
                  <a:gd name="connsiteY6" fmla="*/ 308145 h 755280"/>
                  <a:gd name="connsiteX7" fmla="*/ 1208189 w 1465949"/>
                  <a:gd name="connsiteY7" fmla="*/ 95111 h 755280"/>
                  <a:gd name="connsiteX8" fmla="*/ 900530 w 1465949"/>
                  <a:gd name="connsiteY8" fmla="*/ 7317 h 755280"/>
                  <a:gd name="connsiteX9" fmla="*/ 215678 w 1465949"/>
                  <a:gd name="connsiteY9" fmla="*/ 15568 h 755280"/>
                  <a:gd name="connsiteX0" fmla="*/ 158423 w 1408694"/>
                  <a:gd name="connsiteY0" fmla="*/ 15568 h 755280"/>
                  <a:gd name="connsiteX1" fmla="*/ 95915 w 1408694"/>
                  <a:gd name="connsiteY1" fmla="*/ 244062 h 755280"/>
                  <a:gd name="connsiteX2" fmla="*/ 9068 w 1408694"/>
                  <a:gd name="connsiteY2" fmla="*/ 472501 h 755280"/>
                  <a:gd name="connsiteX3" fmla="*/ 54667 w 1408694"/>
                  <a:gd name="connsiteY3" fmla="*/ 670661 h 755280"/>
                  <a:gd name="connsiteX4" fmla="*/ 367699 w 1408694"/>
                  <a:gd name="connsiteY4" fmla="*/ 752816 h 755280"/>
                  <a:gd name="connsiteX5" fmla="*/ 1282769 w 1408694"/>
                  <a:gd name="connsiteY5" fmla="*/ 703279 h 755280"/>
                  <a:gd name="connsiteX6" fmla="*/ 1381958 w 1408694"/>
                  <a:gd name="connsiteY6" fmla="*/ 308145 h 755280"/>
                  <a:gd name="connsiteX7" fmla="*/ 1150934 w 1408694"/>
                  <a:gd name="connsiteY7" fmla="*/ 95111 h 755280"/>
                  <a:gd name="connsiteX8" fmla="*/ 843275 w 1408694"/>
                  <a:gd name="connsiteY8" fmla="*/ 7317 h 755280"/>
                  <a:gd name="connsiteX9" fmla="*/ 158423 w 1408694"/>
                  <a:gd name="connsiteY9" fmla="*/ 15568 h 755280"/>
                  <a:gd name="connsiteX0" fmla="*/ 151540 w 1401811"/>
                  <a:gd name="connsiteY0" fmla="*/ 15568 h 755280"/>
                  <a:gd name="connsiteX1" fmla="*/ 89032 w 1401811"/>
                  <a:gd name="connsiteY1" fmla="*/ 244062 h 755280"/>
                  <a:gd name="connsiteX2" fmla="*/ 2185 w 1401811"/>
                  <a:gd name="connsiteY2" fmla="*/ 472501 h 755280"/>
                  <a:gd name="connsiteX3" fmla="*/ 67073 w 1401811"/>
                  <a:gd name="connsiteY3" fmla="*/ 640039 h 755280"/>
                  <a:gd name="connsiteX4" fmla="*/ 360816 w 1401811"/>
                  <a:gd name="connsiteY4" fmla="*/ 752816 h 755280"/>
                  <a:gd name="connsiteX5" fmla="*/ 1275886 w 1401811"/>
                  <a:gd name="connsiteY5" fmla="*/ 703279 h 755280"/>
                  <a:gd name="connsiteX6" fmla="*/ 1375075 w 1401811"/>
                  <a:gd name="connsiteY6" fmla="*/ 308145 h 755280"/>
                  <a:gd name="connsiteX7" fmla="*/ 1144051 w 1401811"/>
                  <a:gd name="connsiteY7" fmla="*/ 95111 h 755280"/>
                  <a:gd name="connsiteX8" fmla="*/ 836392 w 1401811"/>
                  <a:gd name="connsiteY8" fmla="*/ 7317 h 755280"/>
                  <a:gd name="connsiteX9" fmla="*/ 151540 w 1401811"/>
                  <a:gd name="connsiteY9" fmla="*/ 15568 h 755280"/>
                  <a:gd name="connsiteX0" fmla="*/ 154312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154312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235452 w 1404583"/>
                  <a:gd name="connsiteY7" fmla="*/ 78019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256 w 1404370"/>
                  <a:gd name="connsiteY0" fmla="*/ 8251 h 747963"/>
                  <a:gd name="connsiteX1" fmla="*/ 127207 w 1404370"/>
                  <a:gd name="connsiteY1" fmla="*/ 62648 h 747963"/>
                  <a:gd name="connsiteX2" fmla="*/ 4744 w 1404370"/>
                  <a:gd name="connsiteY2" fmla="*/ 465184 h 747963"/>
                  <a:gd name="connsiteX3" fmla="*/ 69632 w 1404370"/>
                  <a:gd name="connsiteY3" fmla="*/ 632722 h 747963"/>
                  <a:gd name="connsiteX4" fmla="*/ 363375 w 1404370"/>
                  <a:gd name="connsiteY4" fmla="*/ 745499 h 747963"/>
                  <a:gd name="connsiteX5" fmla="*/ 1278445 w 1404370"/>
                  <a:gd name="connsiteY5" fmla="*/ 695962 h 747963"/>
                  <a:gd name="connsiteX6" fmla="*/ 1377634 w 1404370"/>
                  <a:gd name="connsiteY6" fmla="*/ 300828 h 747963"/>
                  <a:gd name="connsiteX7" fmla="*/ 1235239 w 1404370"/>
                  <a:gd name="connsiteY7" fmla="*/ 64951 h 747963"/>
                  <a:gd name="connsiteX8" fmla="*/ 838951 w 1404370"/>
                  <a:gd name="connsiteY8" fmla="*/ 0 h 747963"/>
                  <a:gd name="connsiteX9" fmla="*/ 231256 w 1404370"/>
                  <a:gd name="connsiteY9" fmla="*/ 8251 h 747963"/>
                  <a:gd name="connsiteX0" fmla="*/ 215386 w 1388500"/>
                  <a:gd name="connsiteY0" fmla="*/ 8251 h 747963"/>
                  <a:gd name="connsiteX1" fmla="*/ 111337 w 1388500"/>
                  <a:gd name="connsiteY1" fmla="*/ 62648 h 747963"/>
                  <a:gd name="connsiteX2" fmla="*/ 11592 w 1388500"/>
                  <a:gd name="connsiteY2" fmla="*/ 300323 h 747963"/>
                  <a:gd name="connsiteX3" fmla="*/ 53762 w 1388500"/>
                  <a:gd name="connsiteY3" fmla="*/ 632722 h 747963"/>
                  <a:gd name="connsiteX4" fmla="*/ 347505 w 1388500"/>
                  <a:gd name="connsiteY4" fmla="*/ 745499 h 747963"/>
                  <a:gd name="connsiteX5" fmla="*/ 1262575 w 1388500"/>
                  <a:gd name="connsiteY5" fmla="*/ 695962 h 747963"/>
                  <a:gd name="connsiteX6" fmla="*/ 1361764 w 1388500"/>
                  <a:gd name="connsiteY6" fmla="*/ 300828 h 747963"/>
                  <a:gd name="connsiteX7" fmla="*/ 1219369 w 1388500"/>
                  <a:gd name="connsiteY7" fmla="*/ 64951 h 747963"/>
                  <a:gd name="connsiteX8" fmla="*/ 823081 w 1388500"/>
                  <a:gd name="connsiteY8" fmla="*/ 0 h 747963"/>
                  <a:gd name="connsiteX9" fmla="*/ 215386 w 1388500"/>
                  <a:gd name="connsiteY9" fmla="*/ 8251 h 747963"/>
                  <a:gd name="connsiteX0" fmla="*/ 216608 w 1389722"/>
                  <a:gd name="connsiteY0" fmla="*/ 8251 h 747963"/>
                  <a:gd name="connsiteX1" fmla="*/ 112559 w 1389722"/>
                  <a:gd name="connsiteY1" fmla="*/ 62648 h 747963"/>
                  <a:gd name="connsiteX2" fmla="*/ 12814 w 1389722"/>
                  <a:gd name="connsiteY2" fmla="*/ 300323 h 747963"/>
                  <a:gd name="connsiteX3" fmla="*/ 54984 w 1389722"/>
                  <a:gd name="connsiteY3" fmla="*/ 632722 h 747963"/>
                  <a:gd name="connsiteX4" fmla="*/ 348727 w 1389722"/>
                  <a:gd name="connsiteY4" fmla="*/ 745499 h 747963"/>
                  <a:gd name="connsiteX5" fmla="*/ 1263797 w 1389722"/>
                  <a:gd name="connsiteY5" fmla="*/ 695962 h 747963"/>
                  <a:gd name="connsiteX6" fmla="*/ 1362986 w 1389722"/>
                  <a:gd name="connsiteY6" fmla="*/ 300828 h 747963"/>
                  <a:gd name="connsiteX7" fmla="*/ 1220591 w 1389722"/>
                  <a:gd name="connsiteY7" fmla="*/ 64951 h 747963"/>
                  <a:gd name="connsiteX8" fmla="*/ 824303 w 1389722"/>
                  <a:gd name="connsiteY8" fmla="*/ 0 h 747963"/>
                  <a:gd name="connsiteX9" fmla="*/ 216608 w 1389722"/>
                  <a:gd name="connsiteY9" fmla="*/ 8251 h 747963"/>
                  <a:gd name="connsiteX0" fmla="*/ 216608 w 1389722"/>
                  <a:gd name="connsiteY0" fmla="*/ 79781 h 819493"/>
                  <a:gd name="connsiteX1" fmla="*/ 112559 w 1389722"/>
                  <a:gd name="connsiteY1" fmla="*/ 134178 h 819493"/>
                  <a:gd name="connsiteX2" fmla="*/ 12814 w 1389722"/>
                  <a:gd name="connsiteY2" fmla="*/ 371853 h 819493"/>
                  <a:gd name="connsiteX3" fmla="*/ 54984 w 1389722"/>
                  <a:gd name="connsiteY3" fmla="*/ 704252 h 819493"/>
                  <a:gd name="connsiteX4" fmla="*/ 348727 w 1389722"/>
                  <a:gd name="connsiteY4" fmla="*/ 817029 h 819493"/>
                  <a:gd name="connsiteX5" fmla="*/ 1263797 w 1389722"/>
                  <a:gd name="connsiteY5" fmla="*/ 767492 h 819493"/>
                  <a:gd name="connsiteX6" fmla="*/ 1362986 w 1389722"/>
                  <a:gd name="connsiteY6" fmla="*/ 372358 h 819493"/>
                  <a:gd name="connsiteX7" fmla="*/ 1301587 w 1389722"/>
                  <a:gd name="connsiteY7" fmla="*/ 11721 h 819493"/>
                  <a:gd name="connsiteX8" fmla="*/ 824303 w 1389722"/>
                  <a:gd name="connsiteY8" fmla="*/ 71530 h 819493"/>
                  <a:gd name="connsiteX9" fmla="*/ 216608 w 1389722"/>
                  <a:gd name="connsiteY9" fmla="*/ 79781 h 819493"/>
                  <a:gd name="connsiteX0" fmla="*/ 216608 w 1400780"/>
                  <a:gd name="connsiteY0" fmla="*/ 79781 h 820631"/>
                  <a:gd name="connsiteX1" fmla="*/ 112559 w 1400780"/>
                  <a:gd name="connsiteY1" fmla="*/ 134178 h 820631"/>
                  <a:gd name="connsiteX2" fmla="*/ 12814 w 1400780"/>
                  <a:gd name="connsiteY2" fmla="*/ 371853 h 820631"/>
                  <a:gd name="connsiteX3" fmla="*/ 54984 w 1400780"/>
                  <a:gd name="connsiteY3" fmla="*/ 704252 h 820631"/>
                  <a:gd name="connsiteX4" fmla="*/ 348727 w 1400780"/>
                  <a:gd name="connsiteY4" fmla="*/ 817029 h 820631"/>
                  <a:gd name="connsiteX5" fmla="*/ 1263797 w 1400780"/>
                  <a:gd name="connsiteY5" fmla="*/ 767492 h 820631"/>
                  <a:gd name="connsiteX6" fmla="*/ 1378790 w 1400780"/>
                  <a:gd name="connsiteY6" fmla="*/ 350080 h 820631"/>
                  <a:gd name="connsiteX7" fmla="*/ 1301587 w 1400780"/>
                  <a:gd name="connsiteY7" fmla="*/ 11721 h 820631"/>
                  <a:gd name="connsiteX8" fmla="*/ 824303 w 1400780"/>
                  <a:gd name="connsiteY8" fmla="*/ 71530 h 820631"/>
                  <a:gd name="connsiteX9" fmla="*/ 216608 w 1400780"/>
                  <a:gd name="connsiteY9" fmla="*/ 79781 h 820631"/>
                  <a:gd name="connsiteX0" fmla="*/ 216608 w 1388697"/>
                  <a:gd name="connsiteY0" fmla="*/ 79781 h 820631"/>
                  <a:gd name="connsiteX1" fmla="*/ 112559 w 1388697"/>
                  <a:gd name="connsiteY1" fmla="*/ 134178 h 820631"/>
                  <a:gd name="connsiteX2" fmla="*/ 12814 w 1388697"/>
                  <a:gd name="connsiteY2" fmla="*/ 371853 h 820631"/>
                  <a:gd name="connsiteX3" fmla="*/ 54984 w 1388697"/>
                  <a:gd name="connsiteY3" fmla="*/ 704252 h 820631"/>
                  <a:gd name="connsiteX4" fmla="*/ 348727 w 1388697"/>
                  <a:gd name="connsiteY4" fmla="*/ 817029 h 820631"/>
                  <a:gd name="connsiteX5" fmla="*/ 1263797 w 1388697"/>
                  <a:gd name="connsiteY5" fmla="*/ 767492 h 820631"/>
                  <a:gd name="connsiteX6" fmla="*/ 1378790 w 1388697"/>
                  <a:gd name="connsiteY6" fmla="*/ 350080 h 820631"/>
                  <a:gd name="connsiteX7" fmla="*/ 1301587 w 1388697"/>
                  <a:gd name="connsiteY7" fmla="*/ 11721 h 820631"/>
                  <a:gd name="connsiteX8" fmla="*/ 824303 w 1388697"/>
                  <a:gd name="connsiteY8" fmla="*/ 71530 h 820631"/>
                  <a:gd name="connsiteX9" fmla="*/ 216608 w 1388697"/>
                  <a:gd name="connsiteY9" fmla="*/ 79781 h 820631"/>
                  <a:gd name="connsiteX0" fmla="*/ 216608 w 1391225"/>
                  <a:gd name="connsiteY0" fmla="*/ 79781 h 826967"/>
                  <a:gd name="connsiteX1" fmla="*/ 112559 w 1391225"/>
                  <a:gd name="connsiteY1" fmla="*/ 134178 h 826967"/>
                  <a:gd name="connsiteX2" fmla="*/ 12814 w 1391225"/>
                  <a:gd name="connsiteY2" fmla="*/ 371853 h 826967"/>
                  <a:gd name="connsiteX3" fmla="*/ 54984 w 1391225"/>
                  <a:gd name="connsiteY3" fmla="*/ 704252 h 826967"/>
                  <a:gd name="connsiteX4" fmla="*/ 348727 w 1391225"/>
                  <a:gd name="connsiteY4" fmla="*/ 817029 h 826967"/>
                  <a:gd name="connsiteX5" fmla="*/ 1270711 w 1391225"/>
                  <a:gd name="connsiteY5" fmla="*/ 780860 h 826967"/>
                  <a:gd name="connsiteX6" fmla="*/ 1378790 w 1391225"/>
                  <a:gd name="connsiteY6" fmla="*/ 350080 h 826967"/>
                  <a:gd name="connsiteX7" fmla="*/ 1301587 w 1391225"/>
                  <a:gd name="connsiteY7" fmla="*/ 11721 h 826967"/>
                  <a:gd name="connsiteX8" fmla="*/ 824303 w 1391225"/>
                  <a:gd name="connsiteY8" fmla="*/ 71530 h 826967"/>
                  <a:gd name="connsiteX9" fmla="*/ 216608 w 1391225"/>
                  <a:gd name="connsiteY9" fmla="*/ 79781 h 826967"/>
                  <a:gd name="connsiteX0" fmla="*/ 216608 w 1379141"/>
                  <a:gd name="connsiteY0" fmla="*/ 79781 h 826967"/>
                  <a:gd name="connsiteX1" fmla="*/ 112559 w 1379141"/>
                  <a:gd name="connsiteY1" fmla="*/ 134178 h 826967"/>
                  <a:gd name="connsiteX2" fmla="*/ 12814 w 1379141"/>
                  <a:gd name="connsiteY2" fmla="*/ 371853 h 826967"/>
                  <a:gd name="connsiteX3" fmla="*/ 54984 w 1379141"/>
                  <a:gd name="connsiteY3" fmla="*/ 704252 h 826967"/>
                  <a:gd name="connsiteX4" fmla="*/ 348727 w 1379141"/>
                  <a:gd name="connsiteY4" fmla="*/ 817029 h 826967"/>
                  <a:gd name="connsiteX5" fmla="*/ 1270711 w 1379141"/>
                  <a:gd name="connsiteY5" fmla="*/ 780860 h 826967"/>
                  <a:gd name="connsiteX6" fmla="*/ 1378790 w 1379141"/>
                  <a:gd name="connsiteY6" fmla="*/ 350080 h 826967"/>
                  <a:gd name="connsiteX7" fmla="*/ 1301587 w 1379141"/>
                  <a:gd name="connsiteY7" fmla="*/ 11721 h 826967"/>
                  <a:gd name="connsiteX8" fmla="*/ 824303 w 1379141"/>
                  <a:gd name="connsiteY8" fmla="*/ 71530 h 826967"/>
                  <a:gd name="connsiteX9" fmla="*/ 216608 w 1379141"/>
                  <a:gd name="connsiteY9" fmla="*/ 79781 h 826967"/>
                  <a:gd name="connsiteX0" fmla="*/ 216608 w 1379281"/>
                  <a:gd name="connsiteY0" fmla="*/ 79781 h 826967"/>
                  <a:gd name="connsiteX1" fmla="*/ 112559 w 1379281"/>
                  <a:gd name="connsiteY1" fmla="*/ 134178 h 826967"/>
                  <a:gd name="connsiteX2" fmla="*/ 12814 w 1379281"/>
                  <a:gd name="connsiteY2" fmla="*/ 371853 h 826967"/>
                  <a:gd name="connsiteX3" fmla="*/ 54984 w 1379281"/>
                  <a:gd name="connsiteY3" fmla="*/ 704252 h 826967"/>
                  <a:gd name="connsiteX4" fmla="*/ 348727 w 1379281"/>
                  <a:gd name="connsiteY4" fmla="*/ 817029 h 826967"/>
                  <a:gd name="connsiteX5" fmla="*/ 1270711 w 1379281"/>
                  <a:gd name="connsiteY5" fmla="*/ 780860 h 826967"/>
                  <a:gd name="connsiteX6" fmla="*/ 1378790 w 1379281"/>
                  <a:gd name="connsiteY6" fmla="*/ 350080 h 826967"/>
                  <a:gd name="connsiteX7" fmla="*/ 1301587 w 1379281"/>
                  <a:gd name="connsiteY7" fmla="*/ 11721 h 826967"/>
                  <a:gd name="connsiteX8" fmla="*/ 824303 w 1379281"/>
                  <a:gd name="connsiteY8" fmla="*/ 71530 h 826967"/>
                  <a:gd name="connsiteX9" fmla="*/ 216608 w 1379281"/>
                  <a:gd name="connsiteY9" fmla="*/ 79781 h 826967"/>
                  <a:gd name="connsiteX0" fmla="*/ 216608 w 1383421"/>
                  <a:gd name="connsiteY0" fmla="*/ 79781 h 826967"/>
                  <a:gd name="connsiteX1" fmla="*/ 112559 w 1383421"/>
                  <a:gd name="connsiteY1" fmla="*/ 134178 h 826967"/>
                  <a:gd name="connsiteX2" fmla="*/ 12814 w 1383421"/>
                  <a:gd name="connsiteY2" fmla="*/ 371853 h 826967"/>
                  <a:gd name="connsiteX3" fmla="*/ 54984 w 1383421"/>
                  <a:gd name="connsiteY3" fmla="*/ 704252 h 826967"/>
                  <a:gd name="connsiteX4" fmla="*/ 348727 w 1383421"/>
                  <a:gd name="connsiteY4" fmla="*/ 817029 h 826967"/>
                  <a:gd name="connsiteX5" fmla="*/ 1270711 w 1383421"/>
                  <a:gd name="connsiteY5" fmla="*/ 780860 h 826967"/>
                  <a:gd name="connsiteX6" fmla="*/ 1378790 w 1383421"/>
                  <a:gd name="connsiteY6" fmla="*/ 350080 h 826967"/>
                  <a:gd name="connsiteX7" fmla="*/ 1301587 w 1383421"/>
                  <a:gd name="connsiteY7" fmla="*/ 11721 h 826967"/>
                  <a:gd name="connsiteX8" fmla="*/ 824303 w 1383421"/>
                  <a:gd name="connsiteY8" fmla="*/ 71530 h 826967"/>
                  <a:gd name="connsiteX9" fmla="*/ 216608 w 1383421"/>
                  <a:gd name="connsiteY9" fmla="*/ 79781 h 826967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9141" h="806768">
                    <a:moveTo>
                      <a:pt x="216608" y="59582"/>
                    </a:moveTo>
                    <a:cubicBezTo>
                      <a:pt x="97984" y="70023"/>
                      <a:pt x="146525" y="65300"/>
                      <a:pt x="112559" y="113979"/>
                    </a:cubicBezTo>
                    <a:cubicBezTo>
                      <a:pt x="78593" y="162658"/>
                      <a:pt x="25373" y="149706"/>
                      <a:pt x="12814" y="351654"/>
                    </a:cubicBezTo>
                    <a:cubicBezTo>
                      <a:pt x="255" y="553602"/>
                      <a:pt x="-21645" y="640069"/>
                      <a:pt x="54984" y="684053"/>
                    </a:cubicBezTo>
                    <a:cubicBezTo>
                      <a:pt x="99551" y="702915"/>
                      <a:pt x="160041" y="781314"/>
                      <a:pt x="348727" y="796830"/>
                    </a:cubicBezTo>
                    <a:cubicBezTo>
                      <a:pt x="812788" y="793482"/>
                      <a:pt x="1165213" y="838487"/>
                      <a:pt x="1270711" y="760661"/>
                    </a:cubicBezTo>
                    <a:cubicBezTo>
                      <a:pt x="1376209" y="682835"/>
                      <a:pt x="1380962" y="491721"/>
                      <a:pt x="1378790" y="329881"/>
                    </a:cubicBezTo>
                    <a:cubicBezTo>
                      <a:pt x="1373459" y="210569"/>
                      <a:pt x="1340858" y="86687"/>
                      <a:pt x="1280844" y="13800"/>
                    </a:cubicBezTo>
                    <a:cubicBezTo>
                      <a:pt x="1177821" y="-34285"/>
                      <a:pt x="885108" y="59362"/>
                      <a:pt x="824303" y="51331"/>
                    </a:cubicBezTo>
                    <a:cubicBezTo>
                      <a:pt x="701546" y="58788"/>
                      <a:pt x="335232" y="49141"/>
                      <a:pt x="216608" y="59582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CFA268A8-ABF2-2241-8D20-ADABF787D7DB}"/>
                  </a:ext>
                </a:extLst>
              </p:cNvPr>
              <p:cNvCxnSpPr>
                <a:cxnSpLocks/>
                <a:stCxn id="622" idx="0"/>
              </p:cNvCxnSpPr>
              <p:nvPr/>
            </p:nvCxnSpPr>
            <p:spPr>
              <a:xfrm flipH="1" flipV="1">
                <a:off x="8591314" y="5631767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4" name="Straight Connector 593">
                <a:extLst>
                  <a:ext uri="{FF2B5EF4-FFF2-40B4-BE49-F238E27FC236}">
                    <a16:creationId xmlns:a16="http://schemas.microsoft.com/office/drawing/2014/main" id="{059F888C-411C-1440-A32A-CADF8C516051}"/>
                  </a:ext>
                </a:extLst>
              </p:cNvPr>
              <p:cNvCxnSpPr>
                <a:cxnSpLocks/>
                <a:stCxn id="641" idx="9"/>
              </p:cNvCxnSpPr>
              <p:nvPr/>
            </p:nvCxnSpPr>
            <p:spPr>
              <a:xfrm>
                <a:off x="8270073" y="5586838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5" name="Straight Connector 594">
                <a:extLst>
                  <a:ext uri="{FF2B5EF4-FFF2-40B4-BE49-F238E27FC236}">
                    <a16:creationId xmlns:a16="http://schemas.microsoft.com/office/drawing/2014/main" id="{DA040B7D-AE14-8149-A8F2-AD2B46A60BA7}"/>
                  </a:ext>
                </a:extLst>
              </p:cNvPr>
              <p:cNvCxnSpPr>
                <a:cxnSpLocks/>
                <a:stCxn id="641" idx="2"/>
              </p:cNvCxnSpPr>
              <p:nvPr/>
            </p:nvCxnSpPr>
            <p:spPr>
              <a:xfrm>
                <a:off x="8269779" y="5582623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DA3FBF40-1787-5F4F-95BD-1262A4703D41}"/>
                  </a:ext>
                </a:extLst>
              </p:cNvPr>
              <p:cNvCxnSpPr>
                <a:cxnSpLocks/>
                <a:endCxn id="627" idx="2"/>
              </p:cNvCxnSpPr>
              <p:nvPr/>
            </p:nvCxnSpPr>
            <p:spPr>
              <a:xfrm>
                <a:off x="8289329" y="5888859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46322858-FB0E-9141-B7EB-244A61CE0CB9}"/>
                  </a:ext>
                </a:extLst>
              </p:cNvPr>
              <p:cNvCxnSpPr>
                <a:cxnSpLocks/>
                <a:stCxn id="636" idx="4"/>
                <a:endCxn id="648" idx="2"/>
              </p:cNvCxnSpPr>
              <p:nvPr/>
            </p:nvCxnSpPr>
            <p:spPr>
              <a:xfrm flipH="1">
                <a:off x="8269832" y="5614796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A7D8A2AA-1273-864F-A874-B501544A1914}"/>
                  </a:ext>
                </a:extLst>
              </p:cNvPr>
              <p:cNvCxnSpPr/>
              <p:nvPr/>
            </p:nvCxnSpPr>
            <p:spPr>
              <a:xfrm flipV="1">
                <a:off x="8289330" y="5631766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894B2426-E845-6840-B607-5B8219E84FE1}"/>
                  </a:ext>
                </a:extLst>
              </p:cNvPr>
              <p:cNvGrpSpPr/>
              <p:nvPr/>
            </p:nvGrpSpPr>
            <p:grpSpPr>
              <a:xfrm>
                <a:off x="8178961" y="5824636"/>
                <a:ext cx="182938" cy="111323"/>
                <a:chOff x="7493876" y="2774731"/>
                <a:chExt cx="1481958" cy="894622"/>
              </a:xfrm>
            </p:grpSpPr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BFD2963A-59B5-BF4A-A6E1-FDDD2916B990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3" name="Oval 642">
                  <a:extLst>
                    <a:ext uri="{FF2B5EF4-FFF2-40B4-BE49-F238E27FC236}">
                      <a16:creationId xmlns:a16="http://schemas.microsoft.com/office/drawing/2014/main" id="{87E899D9-74CF-C140-B797-B3971E5E0A2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44" name="Group 643">
                  <a:extLst>
                    <a:ext uri="{FF2B5EF4-FFF2-40B4-BE49-F238E27FC236}">
                      <a16:creationId xmlns:a16="http://schemas.microsoft.com/office/drawing/2014/main" id="{73C2874F-B969-DF46-8C72-687D62D7A5B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45" name="Freeform 644">
                    <a:extLst>
                      <a:ext uri="{FF2B5EF4-FFF2-40B4-BE49-F238E27FC236}">
                        <a16:creationId xmlns:a16="http://schemas.microsoft.com/office/drawing/2014/main" id="{E1BE4264-17D6-994E-81E1-D96DD6F975C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" name="Freeform 645">
                    <a:extLst>
                      <a:ext uri="{FF2B5EF4-FFF2-40B4-BE49-F238E27FC236}">
                        <a16:creationId xmlns:a16="http://schemas.microsoft.com/office/drawing/2014/main" id="{E5B4E29F-735E-F047-B24C-5E015F89169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" name="Freeform 646">
                    <a:extLst>
                      <a:ext uri="{FF2B5EF4-FFF2-40B4-BE49-F238E27FC236}">
                        <a16:creationId xmlns:a16="http://schemas.microsoft.com/office/drawing/2014/main" id="{208BB4B0-A69D-5941-BF89-9D224CC7FBF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" name="Freeform 647">
                    <a:extLst>
                      <a:ext uri="{FF2B5EF4-FFF2-40B4-BE49-F238E27FC236}">
                        <a16:creationId xmlns:a16="http://schemas.microsoft.com/office/drawing/2014/main" id="{67C1AC62-BB60-0144-84C1-9F9A772EEED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2" name="Group 601">
                <a:extLst>
                  <a:ext uri="{FF2B5EF4-FFF2-40B4-BE49-F238E27FC236}">
                    <a16:creationId xmlns:a16="http://schemas.microsoft.com/office/drawing/2014/main" id="{EACCCDD1-F72D-914C-B61D-31A25871AAFF}"/>
                  </a:ext>
                </a:extLst>
              </p:cNvPr>
              <p:cNvGrpSpPr/>
              <p:nvPr/>
            </p:nvGrpSpPr>
            <p:grpSpPr>
              <a:xfrm>
                <a:off x="8182762" y="5545189"/>
                <a:ext cx="175179" cy="107525"/>
                <a:chOff x="7493876" y="2774731"/>
                <a:chExt cx="1481958" cy="894622"/>
              </a:xfrm>
            </p:grpSpPr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C6B0F009-E9EB-C548-AA74-A726F28C570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36" name="Oval 635">
                  <a:extLst>
                    <a:ext uri="{FF2B5EF4-FFF2-40B4-BE49-F238E27FC236}">
                      <a16:creationId xmlns:a16="http://schemas.microsoft.com/office/drawing/2014/main" id="{CD8F146A-64AA-D54D-B82F-4529F086BCB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7" name="Group 636">
                  <a:extLst>
                    <a:ext uri="{FF2B5EF4-FFF2-40B4-BE49-F238E27FC236}">
                      <a16:creationId xmlns:a16="http://schemas.microsoft.com/office/drawing/2014/main" id="{E0C6945D-6F85-0B43-B06E-C6DF075860B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8" name="Freeform 637">
                    <a:extLst>
                      <a:ext uri="{FF2B5EF4-FFF2-40B4-BE49-F238E27FC236}">
                        <a16:creationId xmlns:a16="http://schemas.microsoft.com/office/drawing/2014/main" id="{90D84452-F0A2-6F49-9FB7-C63D0934669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" name="Freeform 638">
                    <a:extLst>
                      <a:ext uri="{FF2B5EF4-FFF2-40B4-BE49-F238E27FC236}">
                        <a16:creationId xmlns:a16="http://schemas.microsoft.com/office/drawing/2014/main" id="{0F230E87-7389-4D47-951B-3AADDC18042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0" name="Freeform 639">
                    <a:extLst>
                      <a:ext uri="{FF2B5EF4-FFF2-40B4-BE49-F238E27FC236}">
                        <a16:creationId xmlns:a16="http://schemas.microsoft.com/office/drawing/2014/main" id="{C5593166-104F-0142-B5ED-C681EE24000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1" name="Freeform 640">
                    <a:extLst>
                      <a:ext uri="{FF2B5EF4-FFF2-40B4-BE49-F238E27FC236}">
                        <a16:creationId xmlns:a16="http://schemas.microsoft.com/office/drawing/2014/main" id="{9AA00B36-A763-884D-88DA-C7922A01CC2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3" name="Group 602">
                <a:extLst>
                  <a:ext uri="{FF2B5EF4-FFF2-40B4-BE49-F238E27FC236}">
                    <a16:creationId xmlns:a16="http://schemas.microsoft.com/office/drawing/2014/main" id="{E681FD39-8832-D545-BE3E-640BBA141552}"/>
                  </a:ext>
                </a:extLst>
              </p:cNvPr>
              <p:cNvGrpSpPr/>
              <p:nvPr/>
            </p:nvGrpSpPr>
            <p:grpSpPr>
              <a:xfrm>
                <a:off x="8515547" y="5580583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C1330810-F34C-324A-84F3-B39D20384C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9" name="Oval 628">
                  <a:extLst>
                    <a:ext uri="{FF2B5EF4-FFF2-40B4-BE49-F238E27FC236}">
                      <a16:creationId xmlns:a16="http://schemas.microsoft.com/office/drawing/2014/main" id="{A3249ED8-C024-3A4A-9CCB-AA25B076F3A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0" name="Group 629">
                  <a:extLst>
                    <a:ext uri="{FF2B5EF4-FFF2-40B4-BE49-F238E27FC236}">
                      <a16:creationId xmlns:a16="http://schemas.microsoft.com/office/drawing/2014/main" id="{B01CDC5F-DA3A-E74E-AF65-7E3256F046F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1" name="Freeform 630">
                    <a:extLst>
                      <a:ext uri="{FF2B5EF4-FFF2-40B4-BE49-F238E27FC236}">
                        <a16:creationId xmlns:a16="http://schemas.microsoft.com/office/drawing/2014/main" id="{301EE12F-0F7F-994F-8AA2-5819EAB9496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2" name="Freeform 631">
                    <a:extLst>
                      <a:ext uri="{FF2B5EF4-FFF2-40B4-BE49-F238E27FC236}">
                        <a16:creationId xmlns:a16="http://schemas.microsoft.com/office/drawing/2014/main" id="{9E4C604A-82B1-E340-B4F3-42AC61E0686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3" name="Freeform 632">
                    <a:extLst>
                      <a:ext uri="{FF2B5EF4-FFF2-40B4-BE49-F238E27FC236}">
                        <a16:creationId xmlns:a16="http://schemas.microsoft.com/office/drawing/2014/main" id="{8AB91445-B40A-394E-B296-8024B424EFE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Freeform 633">
                    <a:extLst>
                      <a:ext uri="{FF2B5EF4-FFF2-40B4-BE49-F238E27FC236}">
                        <a16:creationId xmlns:a16="http://schemas.microsoft.com/office/drawing/2014/main" id="{82EA1CC9-EC88-344F-9F86-8435310D5FE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F0C1C8FB-0408-714E-A1DD-78F85B60437B}"/>
                  </a:ext>
                </a:extLst>
              </p:cNvPr>
              <p:cNvGrpSpPr/>
              <p:nvPr/>
            </p:nvGrpSpPr>
            <p:grpSpPr>
              <a:xfrm>
                <a:off x="8570325" y="5882671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9B4D64EF-FFF5-9446-B44D-24388D84572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2" name="Oval 621">
                  <a:extLst>
                    <a:ext uri="{FF2B5EF4-FFF2-40B4-BE49-F238E27FC236}">
                      <a16:creationId xmlns:a16="http://schemas.microsoft.com/office/drawing/2014/main" id="{457542F7-4030-C840-A950-8AB02A1839A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23" name="Group 622">
                  <a:extLst>
                    <a:ext uri="{FF2B5EF4-FFF2-40B4-BE49-F238E27FC236}">
                      <a16:creationId xmlns:a16="http://schemas.microsoft.com/office/drawing/2014/main" id="{D9C210E7-B327-514B-A0C7-94FDD9A9BD9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24" name="Freeform 623">
                    <a:extLst>
                      <a:ext uri="{FF2B5EF4-FFF2-40B4-BE49-F238E27FC236}">
                        <a16:creationId xmlns:a16="http://schemas.microsoft.com/office/drawing/2014/main" id="{C13FE213-9244-E845-A3F1-B52267AF78F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5" name="Freeform 624">
                    <a:extLst>
                      <a:ext uri="{FF2B5EF4-FFF2-40B4-BE49-F238E27FC236}">
                        <a16:creationId xmlns:a16="http://schemas.microsoft.com/office/drawing/2014/main" id="{4A014DC0-CDBF-6344-A08C-8B7DC7401C2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6" name="Freeform 625">
                    <a:extLst>
                      <a:ext uri="{FF2B5EF4-FFF2-40B4-BE49-F238E27FC236}">
                        <a16:creationId xmlns:a16="http://schemas.microsoft.com/office/drawing/2014/main" id="{79781B3B-658A-AE4C-BE7D-F77DFBB2CEBA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" name="Freeform 626">
                    <a:extLst>
                      <a:ext uri="{FF2B5EF4-FFF2-40B4-BE49-F238E27FC236}">
                        <a16:creationId xmlns:a16="http://schemas.microsoft.com/office/drawing/2014/main" id="{95A1B600-62A0-8147-9FD0-6D74D0E7EE1A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86E19177-E8A3-F849-934B-777240075DE8}"/>
                </a:ext>
              </a:extLst>
            </p:cNvPr>
            <p:cNvGrpSpPr/>
            <p:nvPr/>
          </p:nvGrpSpPr>
          <p:grpSpPr>
            <a:xfrm>
              <a:off x="3096215" y="4614313"/>
              <a:ext cx="998795" cy="445007"/>
              <a:chOff x="4332883" y="5571655"/>
              <a:chExt cx="998795" cy="445007"/>
            </a:xfrm>
          </p:grpSpPr>
          <p:cxnSp>
            <p:nvCxnSpPr>
              <p:cNvPr id="483" name="Straight Connector 482">
                <a:extLst>
                  <a:ext uri="{FF2B5EF4-FFF2-40B4-BE49-F238E27FC236}">
                    <a16:creationId xmlns:a16="http://schemas.microsoft.com/office/drawing/2014/main" id="{E9158F9B-A053-7F4F-A963-6076D1544DD1}"/>
                  </a:ext>
                </a:extLst>
              </p:cNvPr>
              <p:cNvCxnSpPr>
                <a:cxnSpLocks/>
                <a:stCxn id="559" idx="0"/>
              </p:cNvCxnSpPr>
              <p:nvPr/>
            </p:nvCxnSpPr>
            <p:spPr>
              <a:xfrm flipH="1" flipV="1">
                <a:off x="4745236" y="5658233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FFA0D485-A268-E243-A345-92CE10746EED}"/>
                  </a:ext>
                </a:extLst>
              </p:cNvPr>
              <p:cNvCxnSpPr/>
              <p:nvPr/>
            </p:nvCxnSpPr>
            <p:spPr>
              <a:xfrm>
                <a:off x="4753706" y="5653287"/>
                <a:ext cx="299692" cy="14237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5AFFB4E9-9B13-604F-841E-E26BADF492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053398" y="5718444"/>
                <a:ext cx="231278" cy="7721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06DE0271-6C20-FF41-B721-FE4E3D131FAF}"/>
                  </a:ext>
                </a:extLst>
              </p:cNvPr>
              <p:cNvCxnSpPr>
                <a:cxnSpLocks/>
                <a:stCxn id="548" idx="9"/>
              </p:cNvCxnSpPr>
              <p:nvPr/>
            </p:nvCxnSpPr>
            <p:spPr>
              <a:xfrm>
                <a:off x="4423995" y="5613304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5F004055-EC3D-1B42-97B1-C282A5024254}"/>
                  </a:ext>
                </a:extLst>
              </p:cNvPr>
              <p:cNvCxnSpPr>
                <a:cxnSpLocks/>
                <a:stCxn id="548" idx="2"/>
              </p:cNvCxnSpPr>
              <p:nvPr/>
            </p:nvCxnSpPr>
            <p:spPr>
              <a:xfrm>
                <a:off x="4423701" y="5609089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34897F6D-18B9-8F40-9AAD-AF6159BA89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53706" y="5658231"/>
                <a:ext cx="530161" cy="437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60856A78-B3E6-0C4C-814A-D4D34722EF86}"/>
                  </a:ext>
                </a:extLst>
              </p:cNvPr>
              <p:cNvCxnSpPr>
                <a:cxnSpLocks/>
                <a:stCxn id="564" idx="2"/>
              </p:cNvCxnSpPr>
              <p:nvPr/>
            </p:nvCxnSpPr>
            <p:spPr>
              <a:xfrm flipV="1">
                <a:off x="4811264" y="5795661"/>
                <a:ext cx="242134" cy="15091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67D63552-DE21-BB46-9348-5AED016AEBC3}"/>
                  </a:ext>
                </a:extLst>
              </p:cNvPr>
              <p:cNvCxnSpPr>
                <a:cxnSpLocks/>
                <a:endCxn id="564" idx="2"/>
              </p:cNvCxnSpPr>
              <p:nvPr/>
            </p:nvCxnSpPr>
            <p:spPr>
              <a:xfrm>
                <a:off x="4443251" y="5915325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6C0F36F0-761E-3E4F-A9B7-3E6439ACA3D7}"/>
                  </a:ext>
                </a:extLst>
              </p:cNvPr>
              <p:cNvCxnSpPr>
                <a:cxnSpLocks/>
                <a:stCxn id="543" idx="4"/>
                <a:endCxn id="505" idx="2"/>
              </p:cNvCxnSpPr>
              <p:nvPr/>
            </p:nvCxnSpPr>
            <p:spPr>
              <a:xfrm flipH="1">
                <a:off x="4423754" y="5641262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2" name="Straight Connector 491">
                <a:extLst>
                  <a:ext uri="{FF2B5EF4-FFF2-40B4-BE49-F238E27FC236}">
                    <a16:creationId xmlns:a16="http://schemas.microsoft.com/office/drawing/2014/main" id="{00361C4E-1489-5B4B-B67F-292CF75EB3D9}"/>
                  </a:ext>
                </a:extLst>
              </p:cNvPr>
              <p:cNvCxnSpPr/>
              <p:nvPr/>
            </p:nvCxnSpPr>
            <p:spPr>
              <a:xfrm flipV="1">
                <a:off x="4443252" y="5658232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AE784CF8-EEC2-5D49-AC2E-F0B8DB507ED3}"/>
                  </a:ext>
                </a:extLst>
              </p:cNvPr>
              <p:cNvGrpSpPr/>
              <p:nvPr/>
            </p:nvGrpSpPr>
            <p:grpSpPr>
              <a:xfrm>
                <a:off x="4332883" y="5851102"/>
                <a:ext cx="182938" cy="111323"/>
                <a:chOff x="7493876" y="2774731"/>
                <a:chExt cx="1481958" cy="894622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D4D358C0-F298-9E48-AB78-6A89574E287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00" name="Oval 499">
                  <a:extLst>
                    <a:ext uri="{FF2B5EF4-FFF2-40B4-BE49-F238E27FC236}">
                      <a16:creationId xmlns:a16="http://schemas.microsoft.com/office/drawing/2014/main" id="{A8B87FB9-4CC0-9E4F-A91A-6AD87CFE2D0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01" name="Group 500">
                  <a:extLst>
                    <a:ext uri="{FF2B5EF4-FFF2-40B4-BE49-F238E27FC236}">
                      <a16:creationId xmlns:a16="http://schemas.microsoft.com/office/drawing/2014/main" id="{75306399-756C-B94A-90F5-3161D2D408D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02" name="Freeform 501">
                    <a:extLst>
                      <a:ext uri="{FF2B5EF4-FFF2-40B4-BE49-F238E27FC236}">
                        <a16:creationId xmlns:a16="http://schemas.microsoft.com/office/drawing/2014/main" id="{B5866553-FD4E-A249-9E40-7BE2F8077F2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502">
                    <a:extLst>
                      <a:ext uri="{FF2B5EF4-FFF2-40B4-BE49-F238E27FC236}">
                        <a16:creationId xmlns:a16="http://schemas.microsoft.com/office/drawing/2014/main" id="{141F2AB3-3145-604D-970F-2C7C1ECD073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503">
                    <a:extLst>
                      <a:ext uri="{FF2B5EF4-FFF2-40B4-BE49-F238E27FC236}">
                        <a16:creationId xmlns:a16="http://schemas.microsoft.com/office/drawing/2014/main" id="{F13F30A8-4E10-2047-AAEA-E45AD806B86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504">
                    <a:extLst>
                      <a:ext uri="{FF2B5EF4-FFF2-40B4-BE49-F238E27FC236}">
                        <a16:creationId xmlns:a16="http://schemas.microsoft.com/office/drawing/2014/main" id="{FBDC2FD1-F7ED-BF46-A3DA-257B3F5E183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4A4136C2-59E3-B44B-9E36-DDF23F13B499}"/>
                  </a:ext>
                </a:extLst>
              </p:cNvPr>
              <p:cNvGrpSpPr/>
              <p:nvPr/>
            </p:nvGrpSpPr>
            <p:grpSpPr>
              <a:xfrm>
                <a:off x="4336684" y="557165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04C6A086-7921-C54B-9127-86240FFF346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43" name="Oval 542">
                  <a:extLst>
                    <a:ext uri="{FF2B5EF4-FFF2-40B4-BE49-F238E27FC236}">
                      <a16:creationId xmlns:a16="http://schemas.microsoft.com/office/drawing/2014/main" id="{B2CB2CFE-B622-E948-B839-259B2FEACED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44" name="Group 543">
                  <a:extLst>
                    <a:ext uri="{FF2B5EF4-FFF2-40B4-BE49-F238E27FC236}">
                      <a16:creationId xmlns:a16="http://schemas.microsoft.com/office/drawing/2014/main" id="{14AA22F2-E2D7-9D4A-B053-EBEAB2C705A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43534151-36C4-FA43-A8E0-25928BA9AC2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 545">
                    <a:extLst>
                      <a:ext uri="{FF2B5EF4-FFF2-40B4-BE49-F238E27FC236}">
                        <a16:creationId xmlns:a16="http://schemas.microsoft.com/office/drawing/2014/main" id="{30157A6F-5368-9543-956B-90F5C13E82E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 546">
                    <a:extLst>
                      <a:ext uri="{FF2B5EF4-FFF2-40B4-BE49-F238E27FC236}">
                        <a16:creationId xmlns:a16="http://schemas.microsoft.com/office/drawing/2014/main" id="{4BE5492B-C4F6-BB45-AF98-856738F76DF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 547">
                    <a:extLst>
                      <a:ext uri="{FF2B5EF4-FFF2-40B4-BE49-F238E27FC236}">
                        <a16:creationId xmlns:a16="http://schemas.microsoft.com/office/drawing/2014/main" id="{FFC8FA43-21C5-AA47-9828-B73BF4DBAD3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3CF6BA55-C4F1-524A-B0EA-FB928B3AA689}"/>
                  </a:ext>
                </a:extLst>
              </p:cNvPr>
              <p:cNvGrpSpPr/>
              <p:nvPr/>
            </p:nvGrpSpPr>
            <p:grpSpPr>
              <a:xfrm>
                <a:off x="4669469" y="5607049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9B24FC3D-B0DC-FD4B-B950-93F603FB6A5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1" name="Oval 550">
                  <a:extLst>
                    <a:ext uri="{FF2B5EF4-FFF2-40B4-BE49-F238E27FC236}">
                      <a16:creationId xmlns:a16="http://schemas.microsoft.com/office/drawing/2014/main" id="{8712B978-C080-294F-B88C-F3C41703C9F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52" name="Group 551">
                  <a:extLst>
                    <a:ext uri="{FF2B5EF4-FFF2-40B4-BE49-F238E27FC236}">
                      <a16:creationId xmlns:a16="http://schemas.microsoft.com/office/drawing/2014/main" id="{4D8BD272-A253-924A-9B6B-6BC045FC9D1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3" name="Freeform 552">
                    <a:extLst>
                      <a:ext uri="{FF2B5EF4-FFF2-40B4-BE49-F238E27FC236}">
                        <a16:creationId xmlns:a16="http://schemas.microsoft.com/office/drawing/2014/main" id="{41105105-3D0C-C84A-A779-3D167AD54F6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 553">
                    <a:extLst>
                      <a:ext uri="{FF2B5EF4-FFF2-40B4-BE49-F238E27FC236}">
                        <a16:creationId xmlns:a16="http://schemas.microsoft.com/office/drawing/2014/main" id="{5089D57D-03B9-A04F-8A0E-E25C6B38317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 554">
                    <a:extLst>
                      <a:ext uri="{FF2B5EF4-FFF2-40B4-BE49-F238E27FC236}">
                        <a16:creationId xmlns:a16="http://schemas.microsoft.com/office/drawing/2014/main" id="{C4FD0094-87A7-D541-93A9-C47067FD3E6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 555">
                    <a:extLst>
                      <a:ext uri="{FF2B5EF4-FFF2-40B4-BE49-F238E27FC236}">
                        <a16:creationId xmlns:a16="http://schemas.microsoft.com/office/drawing/2014/main" id="{F7C6E3EF-CB9D-C749-BACB-FBBA1392CAB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06E77306-98F1-314C-851C-FBAE52F0CD50}"/>
                  </a:ext>
                </a:extLst>
              </p:cNvPr>
              <p:cNvGrpSpPr/>
              <p:nvPr/>
            </p:nvGrpSpPr>
            <p:grpSpPr>
              <a:xfrm>
                <a:off x="4724247" y="590913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12094407-C292-FC4B-95BC-5AE20CF7A1C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9" name="Oval 558">
                  <a:extLst>
                    <a:ext uri="{FF2B5EF4-FFF2-40B4-BE49-F238E27FC236}">
                      <a16:creationId xmlns:a16="http://schemas.microsoft.com/office/drawing/2014/main" id="{11A75301-F4F3-8F49-9326-9E1AAA4256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0" name="Group 559">
                  <a:extLst>
                    <a:ext uri="{FF2B5EF4-FFF2-40B4-BE49-F238E27FC236}">
                      <a16:creationId xmlns:a16="http://schemas.microsoft.com/office/drawing/2014/main" id="{A55A5FF5-44E4-9646-A205-A1B3A230421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1" name="Freeform 560">
                    <a:extLst>
                      <a:ext uri="{FF2B5EF4-FFF2-40B4-BE49-F238E27FC236}">
                        <a16:creationId xmlns:a16="http://schemas.microsoft.com/office/drawing/2014/main" id="{7187927B-5DCA-7A45-A503-6E519D91F3EC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88C94953-9383-3C42-B307-1CAC72BA395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EB3D48B8-422C-F94B-A98E-7E95242C4AD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1C10B400-CBBD-6547-8195-536C6358B22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65" name="Group 564">
                <a:extLst>
                  <a:ext uri="{FF2B5EF4-FFF2-40B4-BE49-F238E27FC236}">
                    <a16:creationId xmlns:a16="http://schemas.microsoft.com/office/drawing/2014/main" id="{6443F69C-C622-F145-B0EA-BAC747EE936A}"/>
                  </a:ext>
                </a:extLst>
              </p:cNvPr>
              <p:cNvGrpSpPr/>
              <p:nvPr/>
            </p:nvGrpSpPr>
            <p:grpSpPr>
              <a:xfrm>
                <a:off x="5156499" y="563199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AE519E64-ACE5-A549-BED9-A11B60E676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67" name="Oval 566">
                  <a:extLst>
                    <a:ext uri="{FF2B5EF4-FFF2-40B4-BE49-F238E27FC236}">
                      <a16:creationId xmlns:a16="http://schemas.microsoft.com/office/drawing/2014/main" id="{965AF4A1-4C6C-EE45-B207-589D5B7737E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8" name="Group 567">
                  <a:extLst>
                    <a:ext uri="{FF2B5EF4-FFF2-40B4-BE49-F238E27FC236}">
                      <a16:creationId xmlns:a16="http://schemas.microsoft.com/office/drawing/2014/main" id="{22A0607B-F5A9-244D-BCB4-88FE319C804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9" name="Freeform 568">
                    <a:extLst>
                      <a:ext uri="{FF2B5EF4-FFF2-40B4-BE49-F238E27FC236}">
                        <a16:creationId xmlns:a16="http://schemas.microsoft.com/office/drawing/2014/main" id="{E8E85403-E70A-CF4C-AED8-06423287363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Freeform 569">
                    <a:extLst>
                      <a:ext uri="{FF2B5EF4-FFF2-40B4-BE49-F238E27FC236}">
                        <a16:creationId xmlns:a16="http://schemas.microsoft.com/office/drawing/2014/main" id="{32B150BF-F62A-2144-9BEB-4F6CD9109DB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 570">
                    <a:extLst>
                      <a:ext uri="{FF2B5EF4-FFF2-40B4-BE49-F238E27FC236}">
                        <a16:creationId xmlns:a16="http://schemas.microsoft.com/office/drawing/2014/main" id="{1889C2DD-68D6-6A42-9293-5811FE4FE081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Freeform 571">
                    <a:extLst>
                      <a:ext uri="{FF2B5EF4-FFF2-40B4-BE49-F238E27FC236}">
                        <a16:creationId xmlns:a16="http://schemas.microsoft.com/office/drawing/2014/main" id="{07DAA029-A6D3-2941-A534-BCE94B29785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73" name="Group 572">
                <a:extLst>
                  <a:ext uri="{FF2B5EF4-FFF2-40B4-BE49-F238E27FC236}">
                    <a16:creationId xmlns:a16="http://schemas.microsoft.com/office/drawing/2014/main" id="{7750E12E-F90E-B547-AD69-C3B3AC8B5D91}"/>
                  </a:ext>
                </a:extLst>
              </p:cNvPr>
              <p:cNvGrpSpPr/>
              <p:nvPr/>
            </p:nvGrpSpPr>
            <p:grpSpPr>
              <a:xfrm>
                <a:off x="4944983" y="574914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0CA654E3-63ED-A640-BA8F-C5C67160838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75" name="Oval 574">
                  <a:extLst>
                    <a:ext uri="{FF2B5EF4-FFF2-40B4-BE49-F238E27FC236}">
                      <a16:creationId xmlns:a16="http://schemas.microsoft.com/office/drawing/2014/main" id="{7AB97283-90D7-924A-9B0D-CD8D4A431E2E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76" name="Group 575">
                  <a:extLst>
                    <a:ext uri="{FF2B5EF4-FFF2-40B4-BE49-F238E27FC236}">
                      <a16:creationId xmlns:a16="http://schemas.microsoft.com/office/drawing/2014/main" id="{78427D24-68B7-0A43-95BF-D71D34FC509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77" name="Freeform 576">
                    <a:extLst>
                      <a:ext uri="{FF2B5EF4-FFF2-40B4-BE49-F238E27FC236}">
                        <a16:creationId xmlns:a16="http://schemas.microsoft.com/office/drawing/2014/main" id="{89D50158-0E5C-A54D-8952-E8B50152680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Freeform 577">
                    <a:extLst>
                      <a:ext uri="{FF2B5EF4-FFF2-40B4-BE49-F238E27FC236}">
                        <a16:creationId xmlns:a16="http://schemas.microsoft.com/office/drawing/2014/main" id="{ACCDDAE7-57F3-FE41-9376-A4A42B63CE8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Freeform 578">
                    <a:extLst>
                      <a:ext uri="{FF2B5EF4-FFF2-40B4-BE49-F238E27FC236}">
                        <a16:creationId xmlns:a16="http://schemas.microsoft.com/office/drawing/2014/main" id="{A3D566E9-6B68-164C-94C9-BAE70CA335D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 579">
                    <a:extLst>
                      <a:ext uri="{FF2B5EF4-FFF2-40B4-BE49-F238E27FC236}">
                        <a16:creationId xmlns:a16="http://schemas.microsoft.com/office/drawing/2014/main" id="{2C90D9F1-CB92-4D42-9643-6FB82E85DE9D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D9D6E6C8-84CD-CB4A-84F1-067117845CF7}"/>
                </a:ext>
              </a:extLst>
            </p:cNvPr>
            <p:cNvGrpSpPr/>
            <p:nvPr/>
          </p:nvGrpSpPr>
          <p:grpSpPr>
            <a:xfrm>
              <a:off x="914169" y="3784413"/>
              <a:ext cx="6320401" cy="1580150"/>
              <a:chOff x="2495834" y="3549633"/>
              <a:chExt cx="6320401" cy="1580150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FCD09193-6AE8-9045-9CDC-6EFB0AA50425}"/>
                  </a:ext>
                </a:extLst>
              </p:cNvPr>
              <p:cNvGrpSpPr/>
              <p:nvPr/>
            </p:nvGrpSpPr>
            <p:grpSpPr>
              <a:xfrm>
                <a:off x="2495834" y="3549633"/>
                <a:ext cx="6206323" cy="1243997"/>
                <a:chOff x="2495834" y="3537276"/>
                <a:chExt cx="6206323" cy="1243997"/>
              </a:xfrm>
            </p:grpSpPr>
            <p:grpSp>
              <p:nvGrpSpPr>
                <p:cNvPr id="237" name="Group 652">
                  <a:extLst>
                    <a:ext uri="{FF2B5EF4-FFF2-40B4-BE49-F238E27FC236}">
                      <a16:creationId xmlns:a16="http://schemas.microsoft.com/office/drawing/2014/main" id="{B7A574D4-B4C4-F24D-A52D-60F53A34CE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95834" y="4101197"/>
                  <a:ext cx="733407" cy="660273"/>
                  <a:chOff x="2751" y="1851"/>
                  <a:chExt cx="462" cy="478"/>
                </a:xfrm>
              </p:grpSpPr>
              <p:pic>
                <p:nvPicPr>
                  <p:cNvPr id="238" name="Picture 653" descr="iphone_stylized_small">
                    <a:extLst>
                      <a:ext uri="{FF2B5EF4-FFF2-40B4-BE49-F238E27FC236}">
                        <a16:creationId xmlns:a16="http://schemas.microsoft.com/office/drawing/2014/main" id="{E40B5A73-5458-324C-9C33-8F55121BEDA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928" y="1922"/>
                    <a:ext cx="152" cy="4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39" name="Picture 654" descr="antenna_radiation_stylized">
                    <a:extLst>
                      <a:ext uri="{FF2B5EF4-FFF2-40B4-BE49-F238E27FC236}">
                        <a16:creationId xmlns:a16="http://schemas.microsoft.com/office/drawing/2014/main" id="{60774E42-B6D2-6342-AEC6-08E82A54789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51" y="1851"/>
                    <a:ext cx="462" cy="1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290" name="Group 289">
                  <a:extLst>
                    <a:ext uri="{FF2B5EF4-FFF2-40B4-BE49-F238E27FC236}">
                      <a16:creationId xmlns:a16="http://schemas.microsoft.com/office/drawing/2014/main" id="{C9C48704-237C-E042-A607-8A9FFF15112D}"/>
                    </a:ext>
                  </a:extLst>
                </p:cNvPr>
                <p:cNvGrpSpPr/>
                <p:nvPr/>
              </p:nvGrpSpPr>
              <p:grpSpPr>
                <a:xfrm>
                  <a:off x="3472122" y="3537276"/>
                  <a:ext cx="790834" cy="1208131"/>
                  <a:chOff x="5970432" y="1600694"/>
                  <a:chExt cx="888604" cy="1226172"/>
                </a:xfrm>
              </p:grpSpPr>
              <p:grpSp>
                <p:nvGrpSpPr>
                  <p:cNvPr id="291" name="Group 290">
                    <a:extLst>
                      <a:ext uri="{FF2B5EF4-FFF2-40B4-BE49-F238E27FC236}">
                        <a16:creationId xmlns:a16="http://schemas.microsoft.com/office/drawing/2014/main" id="{EC48FFA5-0B8D-8940-9578-5CAAB8B434CA}"/>
                      </a:ext>
                    </a:extLst>
                  </p:cNvPr>
                  <p:cNvGrpSpPr/>
                  <p:nvPr/>
                </p:nvGrpSpPr>
                <p:grpSpPr>
                  <a:xfrm>
                    <a:off x="5970432" y="1600694"/>
                    <a:ext cx="466245" cy="953439"/>
                    <a:chOff x="6476205" y="1279015"/>
                    <a:chExt cx="466245" cy="953439"/>
                  </a:xfrm>
                </p:grpSpPr>
                <p:grpSp>
                  <p:nvGrpSpPr>
                    <p:cNvPr id="316" name="Group 817">
                      <a:extLst>
                        <a:ext uri="{FF2B5EF4-FFF2-40B4-BE49-F238E27FC236}">
                          <a16:creationId xmlns:a16="http://schemas.microsoft.com/office/drawing/2014/main" id="{C2EF0451-0CA1-724A-BA7D-FA7A8388A4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76205" y="1279015"/>
                      <a:ext cx="466245" cy="420795"/>
                      <a:chOff x="2920" y="1424"/>
                      <a:chExt cx="326" cy="310"/>
                    </a:xfrm>
                  </p:grpSpPr>
                  <p:sp>
                    <p:nvSpPr>
                      <p:cNvPr id="333" name="Oval 818">
                        <a:extLst>
                          <a:ext uri="{FF2B5EF4-FFF2-40B4-BE49-F238E27FC236}">
                            <a16:creationId xmlns:a16="http://schemas.microsoft.com/office/drawing/2014/main" id="{A613AA86-1E03-5344-825E-696D7901DD7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20" y="1445"/>
                        <a:ext cx="326" cy="289"/>
                      </a:xfrm>
                      <a:prstGeom prst="ellipse">
                        <a:avLst/>
                      </a:prstGeom>
                      <a:noFill/>
                      <a:ln w="12700">
                        <a:solidFill>
                          <a:srgbClr val="0111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cs typeface="+mn-cs"/>
                        </a:endParaRPr>
                      </a:p>
                    </p:txBody>
                  </p:sp>
                  <p:grpSp>
                    <p:nvGrpSpPr>
                      <p:cNvPr id="334" name="Group 819">
                        <a:extLst>
                          <a:ext uri="{FF2B5EF4-FFF2-40B4-BE49-F238E27FC236}">
                            <a16:creationId xmlns:a16="http://schemas.microsoft.com/office/drawing/2014/main" id="{C922C50E-F1D7-FC45-ABFC-A32030B84EA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949" y="1424"/>
                        <a:ext cx="265" cy="280"/>
                        <a:chOff x="2949" y="1424"/>
                        <a:chExt cx="265" cy="280"/>
                      </a:xfrm>
                    </p:grpSpPr>
                    <p:sp>
                      <p:nvSpPr>
                        <p:cNvPr id="335" name="Oval 820">
                          <a:extLst>
                            <a:ext uri="{FF2B5EF4-FFF2-40B4-BE49-F238E27FC236}">
                              <a16:creationId xmlns:a16="http://schemas.microsoft.com/office/drawing/2014/main" id="{7AB8EDE7-CA20-EA49-AE13-8B0E3024B61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30" y="1545"/>
                          <a:ext cx="107" cy="92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6" name="Oval 821">
                          <a:extLst>
                            <a:ext uri="{FF2B5EF4-FFF2-40B4-BE49-F238E27FC236}">
                              <a16:creationId xmlns:a16="http://schemas.microsoft.com/office/drawing/2014/main" id="{CFF1CFAD-0B4A-5249-BE82-B24B699A090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06" y="1525"/>
                          <a:ext cx="154" cy="131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7" name="Oval 822">
                          <a:extLst>
                            <a:ext uri="{FF2B5EF4-FFF2-40B4-BE49-F238E27FC236}">
                              <a16:creationId xmlns:a16="http://schemas.microsoft.com/office/drawing/2014/main" id="{290B1727-5427-6149-A5EF-2A0BE27D150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83" y="1501"/>
                          <a:ext cx="203" cy="179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8" name="Oval 823">
                          <a:extLst>
                            <a:ext uri="{FF2B5EF4-FFF2-40B4-BE49-F238E27FC236}">
                              <a16:creationId xmlns:a16="http://schemas.microsoft.com/office/drawing/2014/main" id="{4793DA61-B3FF-2E4D-AA14-FDB0E9C19E6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49" y="1476"/>
                          <a:ext cx="265" cy="228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9" name="Freeform 824">
                          <a:extLst>
                            <a:ext uri="{FF2B5EF4-FFF2-40B4-BE49-F238E27FC236}">
                              <a16:creationId xmlns:a16="http://schemas.microsoft.com/office/drawing/2014/main" id="{EE24D3D4-F5C1-6749-8657-7DFA35663153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flipV="1">
                          <a:off x="2987" y="1424"/>
                          <a:ext cx="205" cy="143"/>
                        </a:xfrm>
                        <a:custGeom>
                          <a:avLst/>
                          <a:gdLst>
                            <a:gd name="T0" fmla="*/ 0 w 1180"/>
                            <a:gd name="T1" fmla="*/ 0 h 956"/>
                            <a:gd name="T2" fmla="*/ 0 w 1180"/>
                            <a:gd name="T3" fmla="*/ 0 h 956"/>
                            <a:gd name="T4" fmla="*/ 0 w 1180"/>
                            <a:gd name="T5" fmla="*/ 0 h 956"/>
                            <a:gd name="T6" fmla="*/ 0 w 1180"/>
                            <a:gd name="T7" fmla="*/ 0 h 956"/>
                            <a:gd name="T8" fmla="*/ 0 w 1180"/>
                            <a:gd name="T9" fmla="*/ 0 h 956"/>
                            <a:gd name="T10" fmla="*/ 0 w 1180"/>
                            <a:gd name="T11" fmla="*/ 0 h 956"/>
                            <a:gd name="T12" fmla="*/ 0 w 1180"/>
                            <a:gd name="T13" fmla="*/ 0 h 956"/>
                            <a:gd name="T14" fmla="*/ 0 w 1180"/>
                            <a:gd name="T15" fmla="*/ 0 h 956"/>
                            <a:gd name="T16" fmla="*/ 0 w 1180"/>
                            <a:gd name="T17" fmla="*/ 0 h 956"/>
                            <a:gd name="T18" fmla="*/ 0 w 1180"/>
                            <a:gd name="T19" fmla="*/ 0 h 956"/>
                            <a:gd name="T20" fmla="*/ 0 60000 65536"/>
                            <a:gd name="T21" fmla="*/ 0 60000 65536"/>
                            <a:gd name="T22" fmla="*/ 0 60000 65536"/>
                            <a:gd name="T23" fmla="*/ 0 60000 65536"/>
                            <a:gd name="T24" fmla="*/ 0 60000 65536"/>
                            <a:gd name="T25" fmla="*/ 0 60000 65536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</a:gdLst>
                          <a:ahLst/>
                          <a:cxnLst>
                            <a:cxn ang="T20">
                              <a:pos x="T0" y="T1"/>
                            </a:cxn>
                            <a:cxn ang="T21">
                              <a:pos x="T2" y="T3"/>
                            </a:cxn>
                            <a:cxn ang="T22">
                              <a:pos x="T4" y="T5"/>
                            </a:cxn>
                            <a:cxn ang="T23">
                              <a:pos x="T6" y="T7"/>
                            </a:cxn>
                            <a:cxn ang="T24">
                              <a:pos x="T8" y="T9"/>
                            </a:cxn>
                            <a:cxn ang="T25">
                              <a:pos x="T10" y="T11"/>
                            </a:cxn>
                            <a:cxn ang="T26">
                              <a:pos x="T12" y="T13"/>
                            </a:cxn>
                            <a:cxn ang="T27">
                              <a:pos x="T14" y="T15"/>
                            </a:cxn>
                            <a:cxn ang="T28">
                              <a:pos x="T16" y="T17"/>
                            </a:cxn>
                            <a:cxn ang="T29">
                              <a:pos x="T18" y="T19"/>
                            </a:cxn>
                          </a:cxnLst>
                          <a:rect l="0" t="0" r="r" b="b"/>
                          <a:pathLst>
                            <a:path w="1180" h="956">
                              <a:moveTo>
                                <a:pt x="499" y="7"/>
                              </a:moveTo>
                              <a:lnTo>
                                <a:pt x="0" y="780"/>
                              </a:lnTo>
                              <a:lnTo>
                                <a:pt x="134" y="885"/>
                              </a:lnTo>
                              <a:lnTo>
                                <a:pt x="366" y="920"/>
                              </a:lnTo>
                              <a:lnTo>
                                <a:pt x="534" y="956"/>
                              </a:lnTo>
                              <a:lnTo>
                                <a:pt x="829" y="949"/>
                              </a:lnTo>
                              <a:lnTo>
                                <a:pt x="1096" y="850"/>
                              </a:lnTo>
                              <a:lnTo>
                                <a:pt x="1180" y="801"/>
                              </a:lnTo>
                              <a:lnTo>
                                <a:pt x="668" y="0"/>
                              </a:lnTo>
                              <a:lnTo>
                                <a:pt x="499" y="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="" xmlns:a14="http://schemas.microsoft.com/office/drawing/2010/main" w="19050" cmpd="sng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  <p:grpSp>
                  <p:nvGrpSpPr>
                    <p:cNvPr id="317" name="Group 398">
                      <a:extLst>
                        <a:ext uri="{FF2B5EF4-FFF2-40B4-BE49-F238E27FC236}">
                          <a16:creationId xmlns:a16="http://schemas.microsoft.com/office/drawing/2014/main" id="{65393C64-CECA-704C-B52A-6E54FB659C8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527789" y="1518577"/>
                      <a:ext cx="375668" cy="713877"/>
                      <a:chOff x="3130" y="3288"/>
                      <a:chExt cx="410" cy="742"/>
                    </a:xfrm>
                  </p:grpSpPr>
                  <p:sp>
                    <p:nvSpPr>
                      <p:cNvPr id="318" name="Line 270">
                        <a:extLst>
                          <a:ext uri="{FF2B5EF4-FFF2-40B4-BE49-F238E27FC236}">
                            <a16:creationId xmlns:a16="http://schemas.microsoft.com/office/drawing/2014/main" id="{30F58770-7764-E447-889D-2E708BF29FC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130" y="3288"/>
                        <a:ext cx="205" cy="6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19" name="Line 271">
                        <a:extLst>
                          <a:ext uri="{FF2B5EF4-FFF2-40B4-BE49-F238E27FC236}">
                            <a16:creationId xmlns:a16="http://schemas.microsoft.com/office/drawing/2014/main" id="{D1123060-6CBC-0944-9E3E-400C044C82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288"/>
                        <a:ext cx="205" cy="6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0" name="Line 272">
                        <a:extLst>
                          <a:ext uri="{FF2B5EF4-FFF2-40B4-BE49-F238E27FC236}">
                            <a16:creationId xmlns:a16="http://schemas.microsoft.com/office/drawing/2014/main" id="{5B0B371A-5EE5-CC45-ACD3-4D8AF2CAFF4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30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1" name="Line 273">
                        <a:extLst>
                          <a:ext uri="{FF2B5EF4-FFF2-40B4-BE49-F238E27FC236}">
                            <a16:creationId xmlns:a16="http://schemas.microsoft.com/office/drawing/2014/main" id="{A4376E8F-930A-3D47-86E0-0F0ACB1B2BF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335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2" name="Line 274">
                        <a:extLst>
                          <a:ext uri="{FF2B5EF4-FFF2-40B4-BE49-F238E27FC236}">
                            <a16:creationId xmlns:a16="http://schemas.microsoft.com/office/drawing/2014/main" id="{DC4D63DA-C320-6349-824D-67CD7CE7860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303"/>
                        <a:ext cx="0" cy="7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3" name="Line 275">
                        <a:extLst>
                          <a:ext uri="{FF2B5EF4-FFF2-40B4-BE49-F238E27FC236}">
                            <a16:creationId xmlns:a16="http://schemas.microsoft.com/office/drawing/2014/main" id="{E96001AD-A9DD-F747-9E27-D2C4D308413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130" y="3888"/>
                        <a:ext cx="205" cy="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4" name="Line 276">
                        <a:extLst>
                          <a:ext uri="{FF2B5EF4-FFF2-40B4-BE49-F238E27FC236}">
                            <a16:creationId xmlns:a16="http://schemas.microsoft.com/office/drawing/2014/main" id="{030A895B-C421-5442-8B45-738E486243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3335" y="3888"/>
                        <a:ext cx="205" cy="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5" name="Line 277">
                        <a:extLst>
                          <a:ext uri="{FF2B5EF4-FFF2-40B4-BE49-F238E27FC236}">
                            <a16:creationId xmlns:a16="http://schemas.microsoft.com/office/drawing/2014/main" id="{72F25B95-31AF-C549-B80C-BDFDCD9A046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17" y="3668"/>
                        <a:ext cx="118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6" name="Line 278">
                        <a:extLst>
                          <a:ext uri="{FF2B5EF4-FFF2-40B4-BE49-F238E27FC236}">
                            <a16:creationId xmlns:a16="http://schemas.microsoft.com/office/drawing/2014/main" id="{2F371059-41B6-A947-AEDC-5E3A4D33FB3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668"/>
                        <a:ext cx="124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7" name="Line 279">
                        <a:extLst>
                          <a:ext uri="{FF2B5EF4-FFF2-40B4-BE49-F238E27FC236}">
                            <a16:creationId xmlns:a16="http://schemas.microsoft.com/office/drawing/2014/main" id="{1AD7838F-EEF9-414D-8E67-948B41173FA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78" y="3766"/>
                        <a:ext cx="152" cy="7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8" name="Line 280">
                        <a:extLst>
                          <a:ext uri="{FF2B5EF4-FFF2-40B4-BE49-F238E27FC236}">
                            <a16:creationId xmlns:a16="http://schemas.microsoft.com/office/drawing/2014/main" id="{B2725003-B064-3140-8EBB-BA8E67BD09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781"/>
                        <a:ext cx="153" cy="6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9" name="Line 281">
                        <a:extLst>
                          <a:ext uri="{FF2B5EF4-FFF2-40B4-BE49-F238E27FC236}">
                            <a16:creationId xmlns:a16="http://schemas.microsoft.com/office/drawing/2014/main" id="{97765559-BD7A-1F41-91EA-B3FD894E1B9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567"/>
                        <a:ext cx="78" cy="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0" name="Line 282">
                        <a:extLst>
                          <a:ext uri="{FF2B5EF4-FFF2-40B4-BE49-F238E27FC236}">
                            <a16:creationId xmlns:a16="http://schemas.microsoft.com/office/drawing/2014/main" id="{4EA72013-A268-854B-BE9E-B0D6C2D3272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428"/>
                        <a:ext cx="49" cy="2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1" name="Line 283">
                        <a:extLst>
                          <a:ext uri="{FF2B5EF4-FFF2-40B4-BE49-F238E27FC236}">
                            <a16:creationId xmlns:a16="http://schemas.microsoft.com/office/drawing/2014/main" id="{428197BC-47D0-1E4B-8244-36200B1648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47" y="3558"/>
                        <a:ext cx="9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2" name="Line 284">
                        <a:extLst>
                          <a:ext uri="{FF2B5EF4-FFF2-40B4-BE49-F238E27FC236}">
                            <a16:creationId xmlns:a16="http://schemas.microsoft.com/office/drawing/2014/main" id="{04A1EF6D-F5EE-524C-9DB7-09BE19C1978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89" y="3422"/>
                        <a:ext cx="5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92" name="Group 291">
                    <a:extLst>
                      <a:ext uri="{FF2B5EF4-FFF2-40B4-BE49-F238E27FC236}">
                        <a16:creationId xmlns:a16="http://schemas.microsoft.com/office/drawing/2014/main" id="{C90CA754-8C8F-4644-9A2D-7588F908497A}"/>
                      </a:ext>
                    </a:extLst>
                  </p:cNvPr>
                  <p:cNvGrpSpPr/>
                  <p:nvPr/>
                </p:nvGrpSpPr>
                <p:grpSpPr>
                  <a:xfrm>
                    <a:off x="6091888" y="2409568"/>
                    <a:ext cx="767148" cy="417298"/>
                    <a:chOff x="1503784" y="3006600"/>
                    <a:chExt cx="1771786" cy="957087"/>
                  </a:xfrm>
                </p:grpSpPr>
                <p:grpSp>
                  <p:nvGrpSpPr>
                    <p:cNvPr id="293" name="Group 292">
                      <a:extLst>
                        <a:ext uri="{FF2B5EF4-FFF2-40B4-BE49-F238E27FC236}">
                          <a16:creationId xmlns:a16="http://schemas.microsoft.com/office/drawing/2014/main" id="{1DD9292E-07D8-4E49-AD9F-6BCA22D8E7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784" y="3006600"/>
                      <a:ext cx="1771786" cy="957087"/>
                      <a:chOff x="1465684" y="2997075"/>
                      <a:chExt cx="1771786" cy="957087"/>
                    </a:xfrm>
                  </p:grpSpPr>
                  <p:sp>
                    <p:nvSpPr>
                      <p:cNvPr id="314" name="Freeform 313">
                        <a:extLst>
                          <a:ext uri="{FF2B5EF4-FFF2-40B4-BE49-F238E27FC236}">
                            <a16:creationId xmlns:a16="http://schemas.microsoft.com/office/drawing/2014/main" id="{3025F10C-A7CC-B74A-B72A-260BD7C017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5684" y="3328365"/>
                        <a:ext cx="1771786" cy="625797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315" name="Oval 314">
                        <a:extLst>
                          <a:ext uri="{FF2B5EF4-FFF2-40B4-BE49-F238E27FC236}">
                            <a16:creationId xmlns:a16="http://schemas.microsoft.com/office/drawing/2014/main" id="{C7C4B94C-718E-BC42-B3DD-65ECBDB87C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6704" y="2997075"/>
                        <a:ext cx="1769640" cy="619577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</p:grpSp>
                <p:grpSp>
                  <p:nvGrpSpPr>
                    <p:cNvPr id="294" name="Group 293">
                      <a:extLst>
                        <a:ext uri="{FF2B5EF4-FFF2-40B4-BE49-F238E27FC236}">
                          <a16:creationId xmlns:a16="http://schemas.microsoft.com/office/drawing/2014/main" id="{EF8CC307-7C37-7946-B4D3-A9A26E5980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977616" y="3038475"/>
                      <a:ext cx="768409" cy="553944"/>
                      <a:chOff x="1968091" y="3022600"/>
                      <a:chExt cx="768409" cy="553944"/>
                    </a:xfrm>
                  </p:grpSpPr>
                  <p:grpSp>
                    <p:nvGrpSpPr>
                      <p:cNvPr id="295" name="Group 294">
                        <a:extLst>
                          <a:ext uri="{FF2B5EF4-FFF2-40B4-BE49-F238E27FC236}">
                            <a16:creationId xmlns:a16="http://schemas.microsoft.com/office/drawing/2014/main" id="{CB7CD814-5CDC-5645-AE0C-90FDDAFDE8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032000" y="3022600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2" name="Parallelogram 311">
                          <a:extLst>
                            <a:ext uri="{FF2B5EF4-FFF2-40B4-BE49-F238E27FC236}">
                              <a16:creationId xmlns:a16="http://schemas.microsoft.com/office/drawing/2014/main" id="{8E889163-B02D-E347-A498-06833F8E35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3" name="Parallelogram 312">
                          <a:extLst>
                            <a:ext uri="{FF2B5EF4-FFF2-40B4-BE49-F238E27FC236}">
                              <a16:creationId xmlns:a16="http://schemas.microsoft.com/office/drawing/2014/main" id="{B05B7D60-9C12-8745-B9A5-0F06F770CD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grpSp>
                    <p:nvGrpSpPr>
                      <p:cNvPr id="296" name="Group 295">
                        <a:extLst>
                          <a:ext uri="{FF2B5EF4-FFF2-40B4-BE49-F238E27FC236}">
                            <a16:creationId xmlns:a16="http://schemas.microsoft.com/office/drawing/2014/main" id="{4CBF821B-0228-DA47-9701-A3B07F74EBA9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2441575" y="3032125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0" name="Parallelogram 309">
                          <a:extLst>
                            <a:ext uri="{FF2B5EF4-FFF2-40B4-BE49-F238E27FC236}">
                              <a16:creationId xmlns:a16="http://schemas.microsoft.com/office/drawing/2014/main" id="{B7BA5D20-D1EE-A042-B6D8-8826239989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1" name="Parallelogram 310">
                          <a:extLst>
                            <a:ext uri="{FF2B5EF4-FFF2-40B4-BE49-F238E27FC236}">
                              <a16:creationId xmlns:a16="http://schemas.microsoft.com/office/drawing/2014/main" id="{209D920C-CBF5-8B4A-A3D6-3A0C29BC62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297" name="Parallelogram 296">
                        <a:extLst>
                          <a:ext uri="{FF2B5EF4-FFF2-40B4-BE49-F238E27FC236}">
                            <a16:creationId xmlns:a16="http://schemas.microsoft.com/office/drawing/2014/main" id="{F3DFBC33-07D6-D14F-8660-FB92A0A355B9}"/>
                          </a:ext>
                        </a:extLst>
                      </p:cNvPr>
                      <p:cNvSpPr/>
                      <p:nvPr/>
                    </p:nvSpPr>
                    <p:spPr>
                      <a:xfrm flipV="1">
                        <a:off x="2057400" y="3130550"/>
                        <a:ext cx="625475" cy="60324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8" name="Parallelogram 297">
                        <a:extLst>
                          <a:ext uri="{FF2B5EF4-FFF2-40B4-BE49-F238E27FC236}">
                            <a16:creationId xmlns:a16="http://schemas.microsoft.com/office/drawing/2014/main" id="{5F8E4D95-8830-4642-933D-152E438E5BC7}"/>
                          </a:ext>
                        </a:extLst>
                      </p:cNvPr>
                      <p:cNvSpPr/>
                      <p:nvPr/>
                    </p:nvSpPr>
                    <p:spPr>
                      <a:xfrm rot="17056647">
                        <a:off x="2079626" y="3187701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9" name="Parallelogram 298">
                        <a:extLst>
                          <a:ext uri="{FF2B5EF4-FFF2-40B4-BE49-F238E27FC236}">
                            <a16:creationId xmlns:a16="http://schemas.microsoft.com/office/drawing/2014/main" id="{B53D3EC8-FC7D-3F46-960B-2BCCE314822F}"/>
                          </a:ext>
                        </a:extLst>
                      </p:cNvPr>
                      <p:cNvSpPr/>
                      <p:nvPr/>
                    </p:nvSpPr>
                    <p:spPr>
                      <a:xfrm rot="17384936" flipV="1">
                        <a:off x="1990347" y="3141540"/>
                        <a:ext cx="95195" cy="50805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0" name="Parallelogram 299">
                        <a:extLst>
                          <a:ext uri="{FF2B5EF4-FFF2-40B4-BE49-F238E27FC236}">
                            <a16:creationId xmlns:a16="http://schemas.microsoft.com/office/drawing/2014/main" id="{69342E0E-2F87-214D-8EBC-4B68F93402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32000" y="3162300"/>
                        <a:ext cx="6508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1" name="Parallelogram 300">
                        <a:extLst>
                          <a:ext uri="{FF2B5EF4-FFF2-40B4-BE49-F238E27FC236}">
                            <a16:creationId xmlns:a16="http://schemas.microsoft.com/office/drawing/2014/main" id="{7CDD0829-5C36-0E44-8EF9-190197145B6F}"/>
                          </a:ext>
                        </a:extLst>
                      </p:cNvPr>
                      <p:cNvSpPr/>
                      <p:nvPr/>
                    </p:nvSpPr>
                    <p:spPr>
                      <a:xfrm rot="4215064" flipH="1" flipV="1">
                        <a:off x="2627741" y="3146398"/>
                        <a:ext cx="9519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2" name="Parallelogram 301">
                        <a:extLst>
                          <a:ext uri="{FF2B5EF4-FFF2-40B4-BE49-F238E27FC236}">
                            <a16:creationId xmlns:a16="http://schemas.microsoft.com/office/drawing/2014/main" id="{468F4077-4B3A-7849-B5E1-24484BF5706C}"/>
                          </a:ext>
                        </a:extLst>
                      </p:cNvPr>
                      <p:cNvSpPr/>
                      <p:nvPr/>
                    </p:nvSpPr>
                    <p:spPr>
                      <a:xfrm rot="4492456">
                        <a:off x="2397126" y="31972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grpSp>
                    <p:nvGrpSpPr>
                      <p:cNvPr id="303" name="Group 302">
                        <a:extLst>
                          <a:ext uri="{FF2B5EF4-FFF2-40B4-BE49-F238E27FC236}">
                            <a16:creationId xmlns:a16="http://schemas.microsoft.com/office/drawing/2014/main" id="{0D143A56-E6D4-A94B-986F-BBEC6884603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968091" y="3322545"/>
                        <a:ext cx="768409" cy="96354"/>
                        <a:chOff x="1968092" y="3319370"/>
                        <a:chExt cx="677104" cy="96354"/>
                      </a:xfrm>
                    </p:grpSpPr>
                    <p:sp>
                      <p:nvSpPr>
                        <p:cNvPr id="306" name="Parallelogram 305">
                          <a:extLst>
                            <a:ext uri="{FF2B5EF4-FFF2-40B4-BE49-F238E27FC236}">
                              <a16:creationId xmlns:a16="http://schemas.microsoft.com/office/drawing/2014/main" id="{6C304F3C-95D0-2548-8E7F-827537C311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flipV="1">
                          <a:off x="2012950" y="3330575"/>
                          <a:ext cx="625475" cy="60324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7" name="Parallelogram 306">
                          <a:extLst>
                            <a:ext uri="{FF2B5EF4-FFF2-40B4-BE49-F238E27FC236}">
                              <a16:creationId xmlns:a16="http://schemas.microsoft.com/office/drawing/2014/main" id="{AA9AD67B-3FD9-634E-AF71-D7AD37EE4D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7384936" flipV="1">
                          <a:off x="1945897" y="3341565"/>
                          <a:ext cx="95195" cy="50805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8" name="Parallelogram 307">
                          <a:extLst>
                            <a:ext uri="{FF2B5EF4-FFF2-40B4-BE49-F238E27FC236}">
                              <a16:creationId xmlns:a16="http://schemas.microsoft.com/office/drawing/2014/main" id="{B22CE6A1-596E-5545-B5B8-8D41A868B8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987550" y="3362325"/>
                          <a:ext cx="650875" cy="45719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9" name="Parallelogram 308">
                          <a:extLst>
                            <a:ext uri="{FF2B5EF4-FFF2-40B4-BE49-F238E27FC236}">
                              <a16:creationId xmlns:a16="http://schemas.microsoft.com/office/drawing/2014/main" id="{9FD2047A-D458-CC4F-AD9B-70B23F17B6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215064" flipH="1" flipV="1">
                          <a:off x="2577455" y="3347983"/>
                          <a:ext cx="95195" cy="40287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304" name="Parallelogram 303">
                        <a:extLst>
                          <a:ext uri="{FF2B5EF4-FFF2-40B4-BE49-F238E27FC236}">
                            <a16:creationId xmlns:a16="http://schemas.microsoft.com/office/drawing/2014/main" id="{151B1FCA-94A3-BA49-9F2E-45003647B01F}"/>
                          </a:ext>
                        </a:extLst>
                      </p:cNvPr>
                      <p:cNvSpPr/>
                      <p:nvPr/>
                    </p:nvSpPr>
                    <p:spPr>
                      <a:xfrm rot="4389628">
                        <a:off x="2495482" y="3370576"/>
                        <a:ext cx="160883" cy="55150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5" name="Parallelogram 304">
                        <a:extLst>
                          <a:ext uri="{FF2B5EF4-FFF2-40B4-BE49-F238E27FC236}">
                            <a16:creationId xmlns:a16="http://schemas.microsoft.com/office/drawing/2014/main" id="{37C7EC95-C865-C341-9E7A-21973768010D}"/>
                          </a:ext>
                        </a:extLst>
                      </p:cNvPr>
                      <p:cNvSpPr/>
                      <p:nvPr/>
                    </p:nvSpPr>
                    <p:spPr>
                      <a:xfrm rot="17068257">
                        <a:off x="2025651" y="33623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</p:grpSp>
              </p:grpSp>
            </p:grpSp>
            <p:grpSp>
              <p:nvGrpSpPr>
                <p:cNvPr id="365" name="Group 364">
                  <a:extLst>
                    <a:ext uri="{FF2B5EF4-FFF2-40B4-BE49-F238E27FC236}">
                      <a16:creationId xmlns:a16="http://schemas.microsoft.com/office/drawing/2014/main" id="{856A1DDB-8A37-2946-9861-ED06BA6666AE}"/>
                    </a:ext>
                  </a:extLst>
                </p:cNvPr>
                <p:cNvGrpSpPr/>
                <p:nvPr/>
              </p:nvGrpSpPr>
              <p:grpSpPr>
                <a:xfrm>
                  <a:off x="6186618" y="4320744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66" name="Freeform 365">
                    <a:extLst>
                      <a:ext uri="{FF2B5EF4-FFF2-40B4-BE49-F238E27FC236}">
                        <a16:creationId xmlns:a16="http://schemas.microsoft.com/office/drawing/2014/main" id="{8615A553-E639-DF42-BDCB-5BB57EE59868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67" name="Oval 366">
                    <a:extLst>
                      <a:ext uri="{FF2B5EF4-FFF2-40B4-BE49-F238E27FC236}">
                        <a16:creationId xmlns:a16="http://schemas.microsoft.com/office/drawing/2014/main" id="{F8067D52-9209-6148-A320-1F5BE3B5106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68" name="Group 367">
                    <a:extLst>
                      <a:ext uri="{FF2B5EF4-FFF2-40B4-BE49-F238E27FC236}">
                        <a16:creationId xmlns:a16="http://schemas.microsoft.com/office/drawing/2014/main" id="{798508E8-3B65-D449-8561-602F236A69A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AF59777D-3B0D-7B41-B2E2-74E245379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B8D755EB-C300-714A-900B-B7C65F9CEA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93107367-2FA4-ED4F-9007-933D22AD9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3832D63A-24A8-D64A-B1B2-A5429F198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73" name="Group 372">
                  <a:extLst>
                    <a:ext uri="{FF2B5EF4-FFF2-40B4-BE49-F238E27FC236}">
                      <a16:creationId xmlns:a16="http://schemas.microsoft.com/office/drawing/2014/main" id="{85D18497-858A-D84C-A6E9-6FE0DB7482FC}"/>
                    </a:ext>
                  </a:extLst>
                </p:cNvPr>
                <p:cNvGrpSpPr/>
                <p:nvPr/>
              </p:nvGrpSpPr>
              <p:grpSpPr>
                <a:xfrm>
                  <a:off x="8007181" y="4312506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74" name="Freeform 373">
                    <a:extLst>
                      <a:ext uri="{FF2B5EF4-FFF2-40B4-BE49-F238E27FC236}">
                        <a16:creationId xmlns:a16="http://schemas.microsoft.com/office/drawing/2014/main" id="{BF5450DD-84DD-4A45-AC8D-808A9F2BEB9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75" name="Oval 374">
                    <a:extLst>
                      <a:ext uri="{FF2B5EF4-FFF2-40B4-BE49-F238E27FC236}">
                        <a16:creationId xmlns:a16="http://schemas.microsoft.com/office/drawing/2014/main" id="{4AC3F3C9-1FB4-9549-A4C7-97C0B23615D8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76" name="Group 375">
                    <a:extLst>
                      <a:ext uri="{FF2B5EF4-FFF2-40B4-BE49-F238E27FC236}">
                        <a16:creationId xmlns:a16="http://schemas.microsoft.com/office/drawing/2014/main" id="{42CE386C-F2A0-5541-B45F-4EB471DBDB7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77" name="Freeform 376">
                      <a:extLst>
                        <a:ext uri="{FF2B5EF4-FFF2-40B4-BE49-F238E27FC236}">
                          <a16:creationId xmlns:a16="http://schemas.microsoft.com/office/drawing/2014/main" id="{1D699DC1-31D4-D643-AD24-1D6C2CB484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" name="Freeform 377">
                      <a:extLst>
                        <a:ext uri="{FF2B5EF4-FFF2-40B4-BE49-F238E27FC236}">
                          <a16:creationId xmlns:a16="http://schemas.microsoft.com/office/drawing/2014/main" id="{5FC03BE6-8981-4C41-9F09-AFC69FCE9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9" name="Freeform 378">
                      <a:extLst>
                        <a:ext uri="{FF2B5EF4-FFF2-40B4-BE49-F238E27FC236}">
                          <a16:creationId xmlns:a16="http://schemas.microsoft.com/office/drawing/2014/main" id="{F9E610FD-C3BC-3043-8C97-1CDE74FB6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0" name="Freeform 379">
                      <a:extLst>
                        <a:ext uri="{FF2B5EF4-FFF2-40B4-BE49-F238E27FC236}">
                          <a16:creationId xmlns:a16="http://schemas.microsoft.com/office/drawing/2014/main" id="{C45E6477-B144-F241-B0AA-8D8A371F5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428" name="TextBox 427">
                <a:extLst>
                  <a:ext uri="{FF2B5EF4-FFF2-40B4-BE49-F238E27FC236}">
                    <a16:creationId xmlns:a16="http://schemas.microsoft.com/office/drawing/2014/main" id="{FCEA10CE-F10F-2B40-8FF7-8413B69B3A33}"/>
                  </a:ext>
                </a:extLst>
              </p:cNvPr>
              <p:cNvSpPr txBox="1"/>
              <p:nvPr/>
            </p:nvSpPr>
            <p:spPr>
              <a:xfrm>
                <a:off x="3405528" y="4791229"/>
                <a:ext cx="127768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base station</a:t>
                </a:r>
                <a:endParaRPr lang="en-US" sz="1200" dirty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434" name="Straight Arrow Connector 433">
                <a:extLst>
                  <a:ext uri="{FF2B5EF4-FFF2-40B4-BE49-F238E27FC236}">
                    <a16:creationId xmlns:a16="http://schemas.microsoft.com/office/drawing/2014/main" id="{D11E9C6D-FA23-594D-B4A0-6137146194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34266" y="4554323"/>
                <a:ext cx="530281" cy="5419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triangl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E9787C5-171A-164E-A2EC-E94F3700D0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82689" y="4554323"/>
                <a:ext cx="764985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TextBox 435">
                <a:extLst>
                  <a:ext uri="{FF2B5EF4-FFF2-40B4-BE49-F238E27FC236}">
                    <a16:creationId xmlns:a16="http://schemas.microsoft.com/office/drawing/2014/main" id="{A0F82358-FBA1-D84A-9E2E-12741B5869CA}"/>
                  </a:ext>
                </a:extLst>
              </p:cNvPr>
              <p:cNvSpPr txBox="1"/>
              <p:nvPr/>
            </p:nvSpPr>
            <p:spPr>
              <a:xfrm>
                <a:off x="8052781" y="4766735"/>
                <a:ext cx="76345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P-GW</a:t>
                </a:r>
              </a:p>
            </p:txBody>
          </p:sp>
          <p:sp>
            <p:nvSpPr>
              <p:cNvPr id="437" name="TextBox 436">
                <a:extLst>
                  <a:ext uri="{FF2B5EF4-FFF2-40B4-BE49-F238E27FC236}">
                    <a16:creationId xmlns:a16="http://schemas.microsoft.com/office/drawing/2014/main" id="{9E8890E6-D82E-3A4D-A11C-C9A5D25F08A4}"/>
                  </a:ext>
                </a:extLst>
              </p:cNvPr>
              <p:cNvSpPr txBox="1"/>
              <p:nvPr/>
            </p:nvSpPr>
            <p:spPr>
              <a:xfrm>
                <a:off x="6228229" y="4790108"/>
                <a:ext cx="75367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S-GW</a:t>
                </a:r>
              </a:p>
            </p:txBody>
          </p:sp>
          <p:pic>
            <p:nvPicPr>
              <p:cNvPr id="440" name="Picture 439">
                <a:extLst>
                  <a:ext uri="{FF2B5EF4-FFF2-40B4-BE49-F238E27FC236}">
                    <a16:creationId xmlns:a16="http://schemas.microsoft.com/office/drawing/2014/main" id="{03FC15D1-88CB-1949-A4D3-E4168B97338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450342" y="4450690"/>
                <a:ext cx="1508938" cy="207264"/>
              </a:xfrm>
              <a:prstGeom prst="rect">
                <a:avLst/>
              </a:prstGeom>
            </p:spPr>
          </p:pic>
          <p:cxnSp>
            <p:nvCxnSpPr>
              <p:cNvPr id="441" name="Straight Arrow Connector 440">
                <a:extLst>
                  <a:ext uri="{FF2B5EF4-FFF2-40B4-BE49-F238E27FC236}">
                    <a16:creationId xmlns:a16="http://schemas.microsoft.com/office/drawing/2014/main" id="{7CAC19E2-26CF-9343-A487-53BAF5D76C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279805" y="4554323"/>
                <a:ext cx="214699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2" name="Straight Arrow Connector 441">
                <a:extLst>
                  <a:ext uri="{FF2B5EF4-FFF2-40B4-BE49-F238E27FC236}">
                    <a16:creationId xmlns:a16="http://schemas.microsoft.com/office/drawing/2014/main" id="{D5F52536-805A-F342-A9F4-681180CF6A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69965" y="4554323"/>
                <a:ext cx="397397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43" name="Picture 442">
                <a:extLst>
                  <a:ext uri="{FF2B5EF4-FFF2-40B4-BE49-F238E27FC236}">
                    <a16:creationId xmlns:a16="http://schemas.microsoft.com/office/drawing/2014/main" id="{456403D6-6165-1943-9BE5-A8C0D7F8DE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020621" y="4458294"/>
                <a:ext cx="816721" cy="207264"/>
              </a:xfrm>
              <a:prstGeom prst="rect">
                <a:avLst/>
              </a:prstGeom>
            </p:spPr>
          </p:pic>
          <p:cxnSp>
            <p:nvCxnSpPr>
              <p:cNvPr id="444" name="Straight Arrow Connector 443">
                <a:extLst>
                  <a:ext uri="{FF2B5EF4-FFF2-40B4-BE49-F238E27FC236}">
                    <a16:creationId xmlns:a16="http://schemas.microsoft.com/office/drawing/2014/main" id="{468982C8-6B67-274B-9623-B5D646A9F7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894126" y="4561927"/>
                <a:ext cx="139746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0" name="TextBox 649">
              <a:extLst>
                <a:ext uri="{FF2B5EF4-FFF2-40B4-BE49-F238E27FC236}">
                  <a16:creationId xmlns:a16="http://schemas.microsoft.com/office/drawing/2014/main" id="{7AE8E14D-3C7E-3C4D-899A-EECBE1981D0B}"/>
                </a:ext>
              </a:extLst>
            </p:cNvPr>
            <p:cNvSpPr txBox="1"/>
            <p:nvPr/>
          </p:nvSpPr>
          <p:spPr>
            <a:xfrm>
              <a:off x="7558139" y="3788013"/>
              <a:ext cx="4226082" cy="1289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800" dirty="0">
                  <a:solidFill>
                    <a:srgbClr val="C00000"/>
                  </a:solidFill>
                  <a:latin typeface="Calibri"/>
                </a:rPr>
                <a:t>data plane</a:t>
              </a:r>
            </a:p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800" dirty="0">
                  <a:latin typeface="Calibri"/>
                </a:rPr>
                <a:t>new protocols at link, physical layers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33D1603-A64B-F145-A1E2-09B91D2DFF3E}"/>
                </a:ext>
              </a:extLst>
            </p:cNvPr>
            <p:cNvCxnSpPr/>
            <p:nvPr/>
          </p:nvCxnSpPr>
          <p:spPr>
            <a:xfrm>
              <a:off x="1124466" y="3620530"/>
              <a:ext cx="9564129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7D1DF1AE-E1D6-5743-A791-649C5E92B823}"/>
              </a:ext>
            </a:extLst>
          </p:cNvPr>
          <p:cNvGrpSpPr/>
          <p:nvPr/>
        </p:nvGrpSpPr>
        <p:grpSpPr>
          <a:xfrm>
            <a:off x="4000586" y="4902565"/>
            <a:ext cx="7756939" cy="1488957"/>
            <a:chOff x="4000586" y="4902565"/>
            <a:chExt cx="7756939" cy="1488957"/>
          </a:xfrm>
        </p:grpSpPr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C93A37D2-1C2E-5848-A79A-A27DCB2A11AB}"/>
                </a:ext>
              </a:extLst>
            </p:cNvPr>
            <p:cNvGrpSpPr/>
            <p:nvPr/>
          </p:nvGrpSpPr>
          <p:grpSpPr>
            <a:xfrm>
              <a:off x="4000586" y="4902565"/>
              <a:ext cx="1695879" cy="1064378"/>
              <a:chOff x="5705818" y="5074585"/>
              <a:chExt cx="1695879" cy="954142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72BE0431-F59D-3E41-B261-0FC69F8ACC1D}"/>
                  </a:ext>
                </a:extLst>
              </p:cNvPr>
              <p:cNvSpPr txBox="1"/>
              <p:nvPr/>
            </p:nvSpPr>
            <p:spPr>
              <a:xfrm>
                <a:off x="5993028" y="5659395"/>
                <a:ext cx="111440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011199"/>
                    </a:solidFill>
                  </a:rPr>
                  <a:t>IP tunnels</a:t>
                </a:r>
              </a:p>
            </p:txBody>
          </p: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CCF3D979-6442-4146-AB30-8C00D62FB12C}"/>
                  </a:ext>
                </a:extLst>
              </p:cNvPr>
              <p:cNvCxnSpPr>
                <a:endCxn id="47" idx="0"/>
              </p:cNvCxnSpPr>
              <p:nvPr/>
            </p:nvCxnSpPr>
            <p:spPr>
              <a:xfrm flipH="1">
                <a:off x="6550232" y="5078627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7" name="Straight Connector 446">
                <a:extLst>
                  <a:ext uri="{FF2B5EF4-FFF2-40B4-BE49-F238E27FC236}">
                    <a16:creationId xmlns:a16="http://schemas.microsoft.com/office/drawing/2014/main" id="{2B6F403B-71C7-7441-A65F-001085A240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05818" y="5074585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2" name="TextBox 651">
              <a:extLst>
                <a:ext uri="{FF2B5EF4-FFF2-40B4-BE49-F238E27FC236}">
                  <a16:creationId xmlns:a16="http://schemas.microsoft.com/office/drawing/2014/main" id="{79922F25-9593-A648-96F1-55A2286E30B1}"/>
                </a:ext>
              </a:extLst>
            </p:cNvPr>
            <p:cNvSpPr txBox="1"/>
            <p:nvPr/>
          </p:nvSpPr>
          <p:spPr>
            <a:xfrm>
              <a:off x="7531443" y="5135794"/>
              <a:ext cx="4226082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800" dirty="0">
                  <a:latin typeface="Calibri"/>
                </a:rPr>
                <a:t>extensive use of tunneling to facilitate mobility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72255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70369" y="5117463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73296" y="5219794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F40A326-1AA8-804B-8CD8-774AAAEC4B42}"/>
              </a:ext>
            </a:extLst>
          </p:cNvPr>
          <p:cNvGrpSpPr/>
          <p:nvPr/>
        </p:nvGrpSpPr>
        <p:grpSpPr>
          <a:xfrm>
            <a:off x="3449932" y="2238542"/>
            <a:ext cx="1546844" cy="2975288"/>
            <a:chOff x="6582236" y="2141267"/>
            <a:chExt cx="1546844" cy="297528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6624647" y="3985500"/>
              <a:ext cx="1504433" cy="1131055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578" h="1508073">
                  <a:moveTo>
                    <a:pt x="267142" y="1481045"/>
                  </a:moveTo>
                  <a:cubicBezTo>
                    <a:pt x="289422" y="745172"/>
                    <a:pt x="169938" y="471113"/>
                    <a:pt x="0" y="20584"/>
                  </a:cubicBezTo>
                  <a:lnTo>
                    <a:pt x="909578" y="0"/>
                  </a:lnTo>
                  <a:cubicBezTo>
                    <a:pt x="539513" y="917738"/>
                    <a:pt x="617073" y="992412"/>
                    <a:pt x="535335" y="1508073"/>
                  </a:cubicBezTo>
                  <a:lnTo>
                    <a:pt x="267142" y="1481045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03612BDE-2C06-D745-BE63-05862F0039F0}"/>
                </a:ext>
              </a:extLst>
            </p:cNvPr>
            <p:cNvSpPr/>
            <p:nvPr/>
          </p:nvSpPr>
          <p:spPr>
            <a:xfrm>
              <a:off x="6585559" y="2169268"/>
              <a:ext cx="1532239" cy="18226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1A0A1163-5D32-CD4E-B323-69357BCD2867}"/>
                </a:ext>
              </a:extLst>
            </p:cNvPr>
            <p:cNvSpPr txBox="1"/>
            <p:nvPr/>
          </p:nvSpPr>
          <p:spPr>
            <a:xfrm>
              <a:off x="7166587" y="2141267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IP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47ED238-5176-8847-AFB5-7F1D34DF13BA}"/>
                </a:ext>
              </a:extLst>
            </p:cNvPr>
            <p:cNvSpPr txBox="1"/>
            <p:nvPr/>
          </p:nvSpPr>
          <p:spPr>
            <a:xfrm>
              <a:off x="6706710" y="2535459"/>
              <a:ext cx="1263166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/>
                <a:t>Packet Data</a:t>
              </a:r>
            </a:p>
            <a:p>
              <a:pPr algn="ctr">
                <a:lnSpc>
                  <a:spcPct val="80000"/>
                </a:lnSpc>
              </a:pPr>
              <a:r>
                <a:rPr lang="en-US" sz="1600" dirty="0"/>
                <a:t>Convergence</a:t>
              </a:r>
              <a:endParaRPr lang="en-US" sz="2400" dirty="0"/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86B20778-D31C-9147-AD26-234E205F0927}"/>
                </a:ext>
              </a:extLst>
            </p:cNvPr>
            <p:cNvSpPr txBox="1"/>
            <p:nvPr/>
          </p:nvSpPr>
          <p:spPr>
            <a:xfrm>
              <a:off x="6819561" y="2965227"/>
              <a:ext cx="10374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Radio Link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A562068D-66A2-4442-86EE-3752EFA5BFAC}"/>
                </a:ext>
              </a:extLst>
            </p:cNvPr>
            <p:cNvSpPr txBox="1"/>
            <p:nvPr/>
          </p:nvSpPr>
          <p:spPr>
            <a:xfrm>
              <a:off x="6622803" y="3264691"/>
              <a:ext cx="1487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Medium Access</a:t>
              </a:r>
              <a:endParaRPr lang="en-US" sz="3200" dirty="0"/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6337B67E-3C27-5248-A0D8-48E5AB5C833F}"/>
                </a:ext>
              </a:extLst>
            </p:cNvPr>
            <p:cNvSpPr txBox="1"/>
            <p:nvPr/>
          </p:nvSpPr>
          <p:spPr>
            <a:xfrm>
              <a:off x="6832994" y="3613467"/>
              <a:ext cx="101059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Physical</a:t>
              </a:r>
              <a:endParaRPr lang="en-US" sz="2800" dirty="0"/>
            </a:p>
          </p:txBody>
        </p: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DFE23CB5-F057-C84D-BBFF-3D5CE2E66353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57" y="3625556"/>
              <a:ext cx="1529037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5BCFC2D-F1C7-3B43-AFA0-7C82CA2A2BD4}"/>
                </a:ext>
              </a:extLst>
            </p:cNvPr>
            <p:cNvCxnSpPr>
              <a:cxnSpLocks/>
            </p:cNvCxnSpPr>
            <p:nvPr/>
          </p:nvCxnSpPr>
          <p:spPr>
            <a:xfrm>
              <a:off x="6664608" y="2994952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3C6D0B74-A1B9-1743-BC8D-85FF512C4D28}"/>
                </a:ext>
              </a:extLst>
            </p:cNvPr>
            <p:cNvCxnSpPr>
              <a:cxnSpLocks/>
            </p:cNvCxnSpPr>
            <p:nvPr/>
          </p:nvCxnSpPr>
          <p:spPr>
            <a:xfrm>
              <a:off x="6582236" y="2169150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261FB3E7-B7E8-9045-89B5-9E618ABEFDF0}"/>
                </a:ext>
              </a:extLst>
            </p:cNvPr>
            <p:cNvCxnSpPr>
              <a:cxnSpLocks/>
            </p:cNvCxnSpPr>
            <p:nvPr/>
          </p:nvCxnSpPr>
          <p:spPr>
            <a:xfrm>
              <a:off x="6585039" y="2520797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E9D2F2F-5898-F64C-90EB-0EC486D02C6E}"/>
                </a:ext>
              </a:extLst>
            </p:cNvPr>
            <p:cNvCxnSpPr>
              <a:cxnSpLocks/>
            </p:cNvCxnSpPr>
            <p:nvPr/>
          </p:nvCxnSpPr>
          <p:spPr>
            <a:xfrm>
              <a:off x="6651508" y="3275439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first hop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842824" y="4405625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557320" y="5161005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77883" y="5152767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85158" y="5082258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4" name="Straight Arrow Connector 433">
            <a:extLst>
              <a:ext uri="{FF2B5EF4-FFF2-40B4-BE49-F238E27FC236}">
                <a16:creationId xmlns:a16="http://schemas.microsoft.com/office/drawing/2014/main" id="{D11E9C6D-FA23-594D-B4A0-613714619432}"/>
              </a:ext>
            </a:extLst>
          </p:cNvPr>
          <p:cNvCxnSpPr>
            <a:cxnSpLocks/>
          </p:cNvCxnSpPr>
          <p:nvPr/>
        </p:nvCxnSpPr>
        <p:spPr>
          <a:xfrm>
            <a:off x="2817340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753391" y="5382227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423483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98931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1044" y="5278594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650507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940667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1323" y="5286198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64828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Freeform 183">
            <a:extLst>
              <a:ext uri="{FF2B5EF4-FFF2-40B4-BE49-F238E27FC236}">
                <a16:creationId xmlns:a16="http://schemas.microsoft.com/office/drawing/2014/main" id="{9DC3D3C2-8C40-4645-BC36-B5D1951FD792}"/>
              </a:ext>
            </a:extLst>
          </p:cNvPr>
          <p:cNvSpPr/>
          <p:nvPr/>
        </p:nvSpPr>
        <p:spPr>
          <a:xfrm flipH="1">
            <a:off x="999680" y="4082001"/>
            <a:ext cx="1685153" cy="1114997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841" h="1486663">
                <a:moveTo>
                  <a:pt x="0" y="1486403"/>
                </a:moveTo>
                <a:cubicBezTo>
                  <a:pt x="98737" y="802411"/>
                  <a:pt x="114524" y="437559"/>
                  <a:pt x="68094" y="0"/>
                </a:cubicBezTo>
                <a:lnTo>
                  <a:pt x="1018841" y="5356"/>
                </a:lnTo>
                <a:cubicBezTo>
                  <a:pt x="578200" y="533988"/>
                  <a:pt x="373456" y="894007"/>
                  <a:pt x="150566" y="1435609"/>
                </a:cubicBezTo>
                <a:cubicBezTo>
                  <a:pt x="100377" y="1430923"/>
                  <a:pt x="50189" y="1491089"/>
                  <a:pt x="0" y="1486403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92BBD419-4D50-974D-B822-7A00ED9B46B0}"/>
              </a:ext>
            </a:extLst>
          </p:cNvPr>
          <p:cNvSpPr/>
          <p:nvPr/>
        </p:nvSpPr>
        <p:spPr>
          <a:xfrm>
            <a:off x="1024580" y="1516200"/>
            <a:ext cx="1532239" cy="256649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410AE70-DBF0-1145-AB29-0150BF71155E}"/>
              </a:ext>
            </a:extLst>
          </p:cNvPr>
          <p:cNvSpPr txBox="1"/>
          <p:nvPr/>
        </p:nvSpPr>
        <p:spPr>
          <a:xfrm>
            <a:off x="1096301" y="1524149"/>
            <a:ext cx="13647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Application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B72094C8-36BA-6048-B05C-0031FA957CBE}"/>
              </a:ext>
            </a:extLst>
          </p:cNvPr>
          <p:cNvSpPr txBox="1"/>
          <p:nvPr/>
        </p:nvSpPr>
        <p:spPr>
          <a:xfrm>
            <a:off x="1196611" y="1866243"/>
            <a:ext cx="1183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Transport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BCDB0C6-EEA3-534D-AE0D-400A4D468D87}"/>
              </a:ext>
            </a:extLst>
          </p:cNvPr>
          <p:cNvSpPr txBox="1"/>
          <p:nvPr/>
        </p:nvSpPr>
        <p:spPr>
          <a:xfrm>
            <a:off x="1605608" y="2232058"/>
            <a:ext cx="3818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/>
              <a:t>IP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A0555242-AC96-E24A-8106-6CE47DF08392}"/>
              </a:ext>
            </a:extLst>
          </p:cNvPr>
          <p:cNvSpPr txBox="1"/>
          <p:nvPr/>
        </p:nvSpPr>
        <p:spPr>
          <a:xfrm>
            <a:off x="1145731" y="2626250"/>
            <a:ext cx="1263166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600" dirty="0"/>
              <a:t>Packet Data</a:t>
            </a:r>
          </a:p>
          <a:p>
            <a:pPr algn="ctr">
              <a:lnSpc>
                <a:spcPct val="80000"/>
              </a:lnSpc>
            </a:pPr>
            <a:r>
              <a:rPr lang="en-US" sz="1600" dirty="0"/>
              <a:t>Convergence</a:t>
            </a:r>
            <a:endParaRPr lang="en-US" sz="2400" dirty="0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2D8A0A93-390F-1F4A-ADB2-E4ADC96D9DE9}"/>
              </a:ext>
            </a:extLst>
          </p:cNvPr>
          <p:cNvSpPr txBox="1"/>
          <p:nvPr/>
        </p:nvSpPr>
        <p:spPr>
          <a:xfrm>
            <a:off x="1258582" y="3056018"/>
            <a:ext cx="10374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Radio Link</a:t>
            </a:r>
            <a:endParaRPr lang="en-US" sz="2400" dirty="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728C5F77-C1E8-8844-876B-A1080B51E6CB}"/>
              </a:ext>
            </a:extLst>
          </p:cNvPr>
          <p:cNvSpPr txBox="1"/>
          <p:nvPr/>
        </p:nvSpPr>
        <p:spPr>
          <a:xfrm>
            <a:off x="1061824" y="3355482"/>
            <a:ext cx="14879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Medium Access</a:t>
            </a:r>
            <a:endParaRPr lang="en-US" sz="3200" dirty="0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58124807-E5CC-B748-AE96-8305C9BC3158}"/>
              </a:ext>
            </a:extLst>
          </p:cNvPr>
          <p:cNvSpPr txBox="1"/>
          <p:nvPr/>
        </p:nvSpPr>
        <p:spPr>
          <a:xfrm>
            <a:off x="1272015" y="3704258"/>
            <a:ext cx="10105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Physical</a:t>
            </a:r>
            <a:endParaRPr lang="en-US" sz="2800" dirty="0"/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416F85B6-2224-1B47-B0A4-29D33EBB1A94}"/>
              </a:ext>
            </a:extLst>
          </p:cNvPr>
          <p:cNvCxnSpPr>
            <a:cxnSpLocks/>
          </p:cNvCxnSpPr>
          <p:nvPr/>
        </p:nvCxnSpPr>
        <p:spPr>
          <a:xfrm>
            <a:off x="1022878" y="3716347"/>
            <a:ext cx="1529037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91B7AE28-EB51-AE4F-B881-D408168C8B22}"/>
              </a:ext>
            </a:extLst>
          </p:cNvPr>
          <p:cNvCxnSpPr>
            <a:cxnSpLocks/>
          </p:cNvCxnSpPr>
          <p:nvPr/>
        </p:nvCxnSpPr>
        <p:spPr>
          <a:xfrm>
            <a:off x="1018454" y="1908294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AF87E1DC-7F54-5644-85C1-B1F4C1B255FE}"/>
              </a:ext>
            </a:extLst>
          </p:cNvPr>
          <p:cNvCxnSpPr>
            <a:cxnSpLocks/>
          </p:cNvCxnSpPr>
          <p:nvPr/>
        </p:nvCxnSpPr>
        <p:spPr>
          <a:xfrm>
            <a:off x="1103629" y="3085743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DA65D512-2386-1440-82CE-4B2368C2CCE3}"/>
              </a:ext>
            </a:extLst>
          </p:cNvPr>
          <p:cNvSpPr txBox="1"/>
          <p:nvPr/>
        </p:nvSpPr>
        <p:spPr>
          <a:xfrm rot="16200000">
            <a:off x="419324" y="3042693"/>
            <a:ext cx="5613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Link</a:t>
            </a: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4BA6A3FB-6CB5-4245-A9B1-FD6847BEEE05}"/>
              </a:ext>
            </a:extLst>
          </p:cNvPr>
          <p:cNvCxnSpPr/>
          <p:nvPr/>
        </p:nvCxnSpPr>
        <p:spPr>
          <a:xfrm>
            <a:off x="650406" y="2617937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DA657506-1E63-C742-A528-D0F1AFC7D40D}"/>
              </a:ext>
            </a:extLst>
          </p:cNvPr>
          <p:cNvCxnSpPr/>
          <p:nvPr/>
        </p:nvCxnSpPr>
        <p:spPr>
          <a:xfrm>
            <a:off x="627546" y="3711368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8CE81188-0A05-704A-9160-DCC9E161763D}"/>
              </a:ext>
            </a:extLst>
          </p:cNvPr>
          <p:cNvCxnSpPr>
            <a:cxnSpLocks/>
            <a:stCxn id="200" idx="3"/>
          </p:cNvCxnSpPr>
          <p:nvPr/>
        </p:nvCxnSpPr>
        <p:spPr>
          <a:xfrm flipV="1">
            <a:off x="700010" y="2617944"/>
            <a:ext cx="8812" cy="328729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395C593-7921-7249-A2E6-013B384DBC02}"/>
              </a:ext>
            </a:extLst>
          </p:cNvPr>
          <p:cNvCxnSpPr>
            <a:cxnSpLocks/>
            <a:stCxn id="200" idx="1"/>
          </p:cNvCxnSpPr>
          <p:nvPr/>
        </p:nvCxnSpPr>
        <p:spPr>
          <a:xfrm>
            <a:off x="700010" y="3508045"/>
            <a:ext cx="0" cy="205084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0DB91FE-3FF5-724C-B139-ACAA62DDD354}"/>
              </a:ext>
            </a:extLst>
          </p:cNvPr>
          <p:cNvCxnSpPr>
            <a:cxnSpLocks/>
          </p:cNvCxnSpPr>
          <p:nvPr/>
        </p:nvCxnSpPr>
        <p:spPr>
          <a:xfrm>
            <a:off x="1021257" y="2259941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0C13BD9-23DE-6947-AEC8-325A34BE6790}"/>
              </a:ext>
            </a:extLst>
          </p:cNvPr>
          <p:cNvCxnSpPr>
            <a:cxnSpLocks/>
          </p:cNvCxnSpPr>
          <p:nvPr/>
        </p:nvCxnSpPr>
        <p:spPr>
          <a:xfrm>
            <a:off x="1024060" y="2611588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DED44C63-F4B9-2542-8E0B-B26FC503160A}"/>
              </a:ext>
            </a:extLst>
          </p:cNvPr>
          <p:cNvCxnSpPr>
            <a:cxnSpLocks/>
          </p:cNvCxnSpPr>
          <p:nvPr/>
        </p:nvCxnSpPr>
        <p:spPr>
          <a:xfrm>
            <a:off x="1090529" y="3366230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7" name="Group 652">
            <a:extLst>
              <a:ext uri="{FF2B5EF4-FFF2-40B4-BE49-F238E27FC236}">
                <a16:creationId xmlns:a16="http://schemas.microsoft.com/office/drawing/2014/main" id="{B7A574D4-B4C4-F24D-A52D-60F53A34CE91}"/>
              </a:ext>
            </a:extLst>
          </p:cNvPr>
          <p:cNvGrpSpPr>
            <a:grpSpLocks/>
          </p:cNvGrpSpPr>
          <p:nvPr/>
        </p:nvGrpSpPr>
        <p:grpSpPr bwMode="auto">
          <a:xfrm>
            <a:off x="2149843" y="5003243"/>
            <a:ext cx="733407" cy="660273"/>
            <a:chOff x="2751" y="1851"/>
            <a:chExt cx="462" cy="478"/>
          </a:xfrm>
        </p:grpSpPr>
        <p:pic>
          <p:nvPicPr>
            <p:cNvPr id="238" name="Picture 653" descr="iphone_stylized_small">
              <a:extLst>
                <a:ext uri="{FF2B5EF4-FFF2-40B4-BE49-F238E27FC236}">
                  <a16:creationId xmlns:a16="http://schemas.microsoft.com/office/drawing/2014/main" id="{E40B5A73-5458-324C-9C33-8F55121BE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654" descr="antenna_radiation_stylized">
              <a:extLst>
                <a:ext uri="{FF2B5EF4-FFF2-40B4-BE49-F238E27FC236}">
                  <a16:creationId xmlns:a16="http://schemas.microsoft.com/office/drawing/2014/main" id="{60774E42-B6D2-6342-AEC6-08E82A5478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621427" y="500448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76230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Rectangle 4">
            <a:extLst>
              <a:ext uri="{FF2B5EF4-FFF2-40B4-BE49-F238E27FC236}">
                <a16:creationId xmlns:a16="http://schemas.microsoft.com/office/drawing/2014/main" id="{C89D04B7-E7E2-5543-B352-7C260774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8183" y="1306515"/>
            <a:ext cx="6217806" cy="3475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LTE link layer protocols: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Packet Data Convergence: header compression, encryption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Radio Link Control (RLC) Protocol: fragmentation/reassembly, reliable data transfer 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Medium Access:</a:t>
            </a:r>
            <a:r>
              <a:rPr lang="en-US" dirty="0"/>
              <a:t> </a:t>
            </a:r>
            <a:r>
              <a:rPr lang="en-US" sz="2400" dirty="0"/>
              <a:t>requesting, use of radio transmission slots</a:t>
            </a:r>
            <a:endParaRPr lang="en-US" dirty="0"/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ED57797-B3BB-9C45-BA3D-8AC7DBEE0C54}"/>
              </a:ext>
            </a:extLst>
          </p:cNvPr>
          <p:cNvCxnSpPr>
            <a:cxnSpLocks/>
          </p:cNvCxnSpPr>
          <p:nvPr/>
        </p:nvCxnSpPr>
        <p:spPr>
          <a:xfrm flipH="1">
            <a:off x="5067300" y="2014151"/>
            <a:ext cx="715663" cy="850391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Straight Connector 519">
            <a:extLst>
              <a:ext uri="{FF2B5EF4-FFF2-40B4-BE49-F238E27FC236}">
                <a16:creationId xmlns:a16="http://schemas.microsoft.com/office/drawing/2014/main" id="{3E139753-3549-614C-86DD-BD1FB426F26A}"/>
              </a:ext>
            </a:extLst>
          </p:cNvPr>
          <p:cNvCxnSpPr>
            <a:cxnSpLocks/>
          </p:cNvCxnSpPr>
          <p:nvPr/>
        </p:nvCxnSpPr>
        <p:spPr>
          <a:xfrm flipH="1">
            <a:off x="5067300" y="2821459"/>
            <a:ext cx="707425" cy="424444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Straight Connector 520">
            <a:extLst>
              <a:ext uri="{FF2B5EF4-FFF2-40B4-BE49-F238E27FC236}">
                <a16:creationId xmlns:a16="http://schemas.microsoft.com/office/drawing/2014/main" id="{6E41BEEB-A082-9942-9E30-E9698642D275}"/>
              </a:ext>
            </a:extLst>
          </p:cNvPr>
          <p:cNvCxnSpPr>
            <a:cxnSpLocks/>
          </p:cNvCxnSpPr>
          <p:nvPr/>
        </p:nvCxnSpPr>
        <p:spPr>
          <a:xfrm flipH="1" flipV="1">
            <a:off x="5067300" y="3549259"/>
            <a:ext cx="719782" cy="425499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155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0F40A326-1AA8-804B-8CD8-774AAAEC4B42}"/>
              </a:ext>
            </a:extLst>
          </p:cNvPr>
          <p:cNvGrpSpPr/>
          <p:nvPr/>
        </p:nvGrpSpPr>
        <p:grpSpPr>
          <a:xfrm>
            <a:off x="3449932" y="2238542"/>
            <a:ext cx="1546844" cy="2975288"/>
            <a:chOff x="6582236" y="2141267"/>
            <a:chExt cx="1546844" cy="297528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6624647" y="3985500"/>
              <a:ext cx="1504433" cy="1131055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578" h="1508073">
                  <a:moveTo>
                    <a:pt x="267142" y="1481045"/>
                  </a:moveTo>
                  <a:cubicBezTo>
                    <a:pt x="289422" y="745172"/>
                    <a:pt x="169938" y="471113"/>
                    <a:pt x="0" y="20584"/>
                  </a:cubicBezTo>
                  <a:lnTo>
                    <a:pt x="909578" y="0"/>
                  </a:lnTo>
                  <a:cubicBezTo>
                    <a:pt x="539513" y="917738"/>
                    <a:pt x="617073" y="992412"/>
                    <a:pt x="535335" y="1508073"/>
                  </a:cubicBezTo>
                  <a:lnTo>
                    <a:pt x="267142" y="1481045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03612BDE-2C06-D745-BE63-05862F0039F0}"/>
                </a:ext>
              </a:extLst>
            </p:cNvPr>
            <p:cNvSpPr/>
            <p:nvPr/>
          </p:nvSpPr>
          <p:spPr>
            <a:xfrm>
              <a:off x="6585559" y="2169268"/>
              <a:ext cx="1532239" cy="18226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1A0A1163-5D32-CD4E-B323-69357BCD2867}"/>
                </a:ext>
              </a:extLst>
            </p:cNvPr>
            <p:cNvSpPr txBox="1"/>
            <p:nvPr/>
          </p:nvSpPr>
          <p:spPr>
            <a:xfrm>
              <a:off x="7166587" y="2141267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IP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47ED238-5176-8847-AFB5-7F1D34DF13BA}"/>
                </a:ext>
              </a:extLst>
            </p:cNvPr>
            <p:cNvSpPr txBox="1"/>
            <p:nvPr/>
          </p:nvSpPr>
          <p:spPr>
            <a:xfrm>
              <a:off x="6706710" y="2535459"/>
              <a:ext cx="1263166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/>
                <a:t>Packet Data</a:t>
              </a:r>
            </a:p>
            <a:p>
              <a:pPr algn="ctr">
                <a:lnSpc>
                  <a:spcPct val="80000"/>
                </a:lnSpc>
              </a:pPr>
              <a:r>
                <a:rPr lang="en-US" sz="1600" dirty="0"/>
                <a:t>Convergence</a:t>
              </a:r>
              <a:endParaRPr lang="en-US" sz="2400" dirty="0"/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86B20778-D31C-9147-AD26-234E205F0927}"/>
                </a:ext>
              </a:extLst>
            </p:cNvPr>
            <p:cNvSpPr txBox="1"/>
            <p:nvPr/>
          </p:nvSpPr>
          <p:spPr>
            <a:xfrm>
              <a:off x="6819561" y="2965227"/>
              <a:ext cx="10374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Radio Link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A562068D-66A2-4442-86EE-3752EFA5BFAC}"/>
                </a:ext>
              </a:extLst>
            </p:cNvPr>
            <p:cNvSpPr txBox="1"/>
            <p:nvPr/>
          </p:nvSpPr>
          <p:spPr>
            <a:xfrm>
              <a:off x="6622803" y="3264691"/>
              <a:ext cx="1487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Medium Access</a:t>
              </a:r>
              <a:endParaRPr lang="en-US" sz="3200" dirty="0"/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6337B67E-3C27-5248-A0D8-48E5AB5C833F}"/>
                </a:ext>
              </a:extLst>
            </p:cNvPr>
            <p:cNvSpPr txBox="1"/>
            <p:nvPr/>
          </p:nvSpPr>
          <p:spPr>
            <a:xfrm>
              <a:off x="6832994" y="3613467"/>
              <a:ext cx="101059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Physical</a:t>
              </a:r>
              <a:endParaRPr lang="en-US" sz="2800" dirty="0"/>
            </a:p>
          </p:txBody>
        </p: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DFE23CB5-F057-C84D-BBFF-3D5CE2E66353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57" y="3625556"/>
              <a:ext cx="1529037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5BCFC2D-F1C7-3B43-AFA0-7C82CA2A2BD4}"/>
                </a:ext>
              </a:extLst>
            </p:cNvPr>
            <p:cNvCxnSpPr>
              <a:cxnSpLocks/>
            </p:cNvCxnSpPr>
            <p:nvPr/>
          </p:nvCxnSpPr>
          <p:spPr>
            <a:xfrm>
              <a:off x="6664608" y="2994952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3C6D0B74-A1B9-1743-BC8D-85FF512C4D28}"/>
                </a:ext>
              </a:extLst>
            </p:cNvPr>
            <p:cNvCxnSpPr>
              <a:cxnSpLocks/>
            </p:cNvCxnSpPr>
            <p:nvPr/>
          </p:nvCxnSpPr>
          <p:spPr>
            <a:xfrm>
              <a:off x="6582236" y="2169150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261FB3E7-B7E8-9045-89B5-9E618ABEFDF0}"/>
                </a:ext>
              </a:extLst>
            </p:cNvPr>
            <p:cNvCxnSpPr>
              <a:cxnSpLocks/>
            </p:cNvCxnSpPr>
            <p:nvPr/>
          </p:nvCxnSpPr>
          <p:spPr>
            <a:xfrm>
              <a:off x="6585039" y="2520797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E9D2F2F-5898-F64C-90EB-0EC486D02C6E}"/>
                </a:ext>
              </a:extLst>
            </p:cNvPr>
            <p:cNvCxnSpPr>
              <a:cxnSpLocks/>
            </p:cNvCxnSpPr>
            <p:nvPr/>
          </p:nvCxnSpPr>
          <p:spPr>
            <a:xfrm>
              <a:off x="6651508" y="3275439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first hop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842824" y="4405625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cxnSp>
        <p:nvCxnSpPr>
          <p:cNvPr id="434" name="Straight Arrow Connector 433">
            <a:extLst>
              <a:ext uri="{FF2B5EF4-FFF2-40B4-BE49-F238E27FC236}">
                <a16:creationId xmlns:a16="http://schemas.microsoft.com/office/drawing/2014/main" id="{D11E9C6D-FA23-594D-B4A0-613714619432}"/>
              </a:ext>
            </a:extLst>
          </p:cNvPr>
          <p:cNvCxnSpPr>
            <a:cxnSpLocks/>
          </p:cNvCxnSpPr>
          <p:nvPr/>
        </p:nvCxnSpPr>
        <p:spPr>
          <a:xfrm>
            <a:off x="2817340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Freeform 183">
            <a:extLst>
              <a:ext uri="{FF2B5EF4-FFF2-40B4-BE49-F238E27FC236}">
                <a16:creationId xmlns:a16="http://schemas.microsoft.com/office/drawing/2014/main" id="{9DC3D3C2-8C40-4645-BC36-B5D1951FD792}"/>
              </a:ext>
            </a:extLst>
          </p:cNvPr>
          <p:cNvSpPr/>
          <p:nvPr/>
        </p:nvSpPr>
        <p:spPr>
          <a:xfrm flipH="1">
            <a:off x="999680" y="4082001"/>
            <a:ext cx="1685153" cy="1114997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841" h="1486663">
                <a:moveTo>
                  <a:pt x="0" y="1486403"/>
                </a:moveTo>
                <a:cubicBezTo>
                  <a:pt x="98737" y="802411"/>
                  <a:pt x="114524" y="437559"/>
                  <a:pt x="68094" y="0"/>
                </a:cubicBezTo>
                <a:lnTo>
                  <a:pt x="1018841" y="5356"/>
                </a:lnTo>
                <a:cubicBezTo>
                  <a:pt x="578200" y="533988"/>
                  <a:pt x="373456" y="894007"/>
                  <a:pt x="150566" y="1435609"/>
                </a:cubicBezTo>
                <a:cubicBezTo>
                  <a:pt x="100377" y="1430923"/>
                  <a:pt x="50189" y="1491089"/>
                  <a:pt x="0" y="1486403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92BBD419-4D50-974D-B822-7A00ED9B46B0}"/>
              </a:ext>
            </a:extLst>
          </p:cNvPr>
          <p:cNvSpPr/>
          <p:nvPr/>
        </p:nvSpPr>
        <p:spPr>
          <a:xfrm>
            <a:off x="1024580" y="1516200"/>
            <a:ext cx="1532239" cy="256649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410AE70-DBF0-1145-AB29-0150BF71155E}"/>
              </a:ext>
            </a:extLst>
          </p:cNvPr>
          <p:cNvSpPr txBox="1"/>
          <p:nvPr/>
        </p:nvSpPr>
        <p:spPr>
          <a:xfrm>
            <a:off x="1096301" y="1524149"/>
            <a:ext cx="13647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Application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B72094C8-36BA-6048-B05C-0031FA957CBE}"/>
              </a:ext>
            </a:extLst>
          </p:cNvPr>
          <p:cNvSpPr txBox="1"/>
          <p:nvPr/>
        </p:nvSpPr>
        <p:spPr>
          <a:xfrm>
            <a:off x="1196611" y="1866243"/>
            <a:ext cx="1183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Transport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BCDB0C6-EEA3-534D-AE0D-400A4D468D87}"/>
              </a:ext>
            </a:extLst>
          </p:cNvPr>
          <p:cNvSpPr txBox="1"/>
          <p:nvPr/>
        </p:nvSpPr>
        <p:spPr>
          <a:xfrm>
            <a:off x="1605608" y="2232058"/>
            <a:ext cx="3818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/>
              <a:t>IP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A0555242-AC96-E24A-8106-6CE47DF08392}"/>
              </a:ext>
            </a:extLst>
          </p:cNvPr>
          <p:cNvSpPr txBox="1"/>
          <p:nvPr/>
        </p:nvSpPr>
        <p:spPr>
          <a:xfrm>
            <a:off x="1145731" y="2626250"/>
            <a:ext cx="1263166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600" dirty="0"/>
              <a:t>Packet Data</a:t>
            </a:r>
          </a:p>
          <a:p>
            <a:pPr algn="ctr">
              <a:lnSpc>
                <a:spcPct val="80000"/>
              </a:lnSpc>
            </a:pPr>
            <a:r>
              <a:rPr lang="en-US" sz="1600" dirty="0"/>
              <a:t>Convergence</a:t>
            </a:r>
            <a:endParaRPr lang="en-US" sz="2400" dirty="0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2D8A0A93-390F-1F4A-ADB2-E4ADC96D9DE9}"/>
              </a:ext>
            </a:extLst>
          </p:cNvPr>
          <p:cNvSpPr txBox="1"/>
          <p:nvPr/>
        </p:nvSpPr>
        <p:spPr>
          <a:xfrm>
            <a:off x="1258582" y="3056018"/>
            <a:ext cx="10374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Radio Link</a:t>
            </a:r>
            <a:endParaRPr lang="en-US" sz="2400" dirty="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728C5F77-C1E8-8844-876B-A1080B51E6CB}"/>
              </a:ext>
            </a:extLst>
          </p:cNvPr>
          <p:cNvSpPr txBox="1"/>
          <p:nvPr/>
        </p:nvSpPr>
        <p:spPr>
          <a:xfrm>
            <a:off x="1061824" y="3355482"/>
            <a:ext cx="14879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Medium Access</a:t>
            </a:r>
            <a:endParaRPr lang="en-US" sz="3200" dirty="0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58124807-E5CC-B748-AE96-8305C9BC3158}"/>
              </a:ext>
            </a:extLst>
          </p:cNvPr>
          <p:cNvSpPr txBox="1"/>
          <p:nvPr/>
        </p:nvSpPr>
        <p:spPr>
          <a:xfrm>
            <a:off x="1272015" y="3704258"/>
            <a:ext cx="10105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Physical</a:t>
            </a:r>
            <a:endParaRPr lang="en-US" sz="2800" dirty="0"/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416F85B6-2224-1B47-B0A4-29D33EBB1A94}"/>
              </a:ext>
            </a:extLst>
          </p:cNvPr>
          <p:cNvCxnSpPr>
            <a:cxnSpLocks/>
          </p:cNvCxnSpPr>
          <p:nvPr/>
        </p:nvCxnSpPr>
        <p:spPr>
          <a:xfrm>
            <a:off x="1022878" y="3716347"/>
            <a:ext cx="1529037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91B7AE28-EB51-AE4F-B881-D408168C8B22}"/>
              </a:ext>
            </a:extLst>
          </p:cNvPr>
          <p:cNvCxnSpPr>
            <a:cxnSpLocks/>
          </p:cNvCxnSpPr>
          <p:nvPr/>
        </p:nvCxnSpPr>
        <p:spPr>
          <a:xfrm>
            <a:off x="1018454" y="1908294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AF87E1DC-7F54-5644-85C1-B1F4C1B255FE}"/>
              </a:ext>
            </a:extLst>
          </p:cNvPr>
          <p:cNvCxnSpPr>
            <a:cxnSpLocks/>
          </p:cNvCxnSpPr>
          <p:nvPr/>
        </p:nvCxnSpPr>
        <p:spPr>
          <a:xfrm>
            <a:off x="1103629" y="3085743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DA65D512-2386-1440-82CE-4B2368C2CCE3}"/>
              </a:ext>
            </a:extLst>
          </p:cNvPr>
          <p:cNvSpPr txBox="1"/>
          <p:nvPr/>
        </p:nvSpPr>
        <p:spPr>
          <a:xfrm rot="16200000">
            <a:off x="419324" y="3042693"/>
            <a:ext cx="5613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Link</a:t>
            </a: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4BA6A3FB-6CB5-4245-A9B1-FD6847BEEE05}"/>
              </a:ext>
            </a:extLst>
          </p:cNvPr>
          <p:cNvCxnSpPr/>
          <p:nvPr/>
        </p:nvCxnSpPr>
        <p:spPr>
          <a:xfrm>
            <a:off x="650406" y="2617937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DA657506-1E63-C742-A528-D0F1AFC7D40D}"/>
              </a:ext>
            </a:extLst>
          </p:cNvPr>
          <p:cNvCxnSpPr/>
          <p:nvPr/>
        </p:nvCxnSpPr>
        <p:spPr>
          <a:xfrm>
            <a:off x="627546" y="3711368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8CE81188-0A05-704A-9160-DCC9E161763D}"/>
              </a:ext>
            </a:extLst>
          </p:cNvPr>
          <p:cNvCxnSpPr>
            <a:cxnSpLocks/>
            <a:stCxn id="200" idx="3"/>
          </p:cNvCxnSpPr>
          <p:nvPr/>
        </p:nvCxnSpPr>
        <p:spPr>
          <a:xfrm flipV="1">
            <a:off x="700010" y="2617944"/>
            <a:ext cx="8812" cy="328729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395C593-7921-7249-A2E6-013B384DBC02}"/>
              </a:ext>
            </a:extLst>
          </p:cNvPr>
          <p:cNvCxnSpPr>
            <a:cxnSpLocks/>
            <a:stCxn id="200" idx="1"/>
          </p:cNvCxnSpPr>
          <p:nvPr/>
        </p:nvCxnSpPr>
        <p:spPr>
          <a:xfrm>
            <a:off x="700010" y="3508045"/>
            <a:ext cx="0" cy="205084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0DB91FE-3FF5-724C-B139-ACAA62DDD354}"/>
              </a:ext>
            </a:extLst>
          </p:cNvPr>
          <p:cNvCxnSpPr>
            <a:cxnSpLocks/>
          </p:cNvCxnSpPr>
          <p:nvPr/>
        </p:nvCxnSpPr>
        <p:spPr>
          <a:xfrm>
            <a:off x="1021257" y="2259941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0C13BD9-23DE-6947-AEC8-325A34BE6790}"/>
              </a:ext>
            </a:extLst>
          </p:cNvPr>
          <p:cNvCxnSpPr>
            <a:cxnSpLocks/>
          </p:cNvCxnSpPr>
          <p:nvPr/>
        </p:nvCxnSpPr>
        <p:spPr>
          <a:xfrm>
            <a:off x="1024060" y="2611588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DED44C63-F4B9-2542-8E0B-B26FC503160A}"/>
              </a:ext>
            </a:extLst>
          </p:cNvPr>
          <p:cNvCxnSpPr>
            <a:cxnSpLocks/>
          </p:cNvCxnSpPr>
          <p:nvPr/>
        </p:nvCxnSpPr>
        <p:spPr>
          <a:xfrm>
            <a:off x="1090529" y="3366230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7" name="Group 652">
            <a:extLst>
              <a:ext uri="{FF2B5EF4-FFF2-40B4-BE49-F238E27FC236}">
                <a16:creationId xmlns:a16="http://schemas.microsoft.com/office/drawing/2014/main" id="{B7A574D4-B4C4-F24D-A52D-60F53A34CE91}"/>
              </a:ext>
            </a:extLst>
          </p:cNvPr>
          <p:cNvGrpSpPr>
            <a:grpSpLocks/>
          </p:cNvGrpSpPr>
          <p:nvPr/>
        </p:nvGrpSpPr>
        <p:grpSpPr bwMode="auto">
          <a:xfrm>
            <a:off x="2149843" y="5003243"/>
            <a:ext cx="733407" cy="660273"/>
            <a:chOff x="2751" y="1851"/>
            <a:chExt cx="462" cy="478"/>
          </a:xfrm>
        </p:grpSpPr>
        <p:pic>
          <p:nvPicPr>
            <p:cNvPr id="238" name="Picture 653" descr="iphone_stylized_small">
              <a:extLst>
                <a:ext uri="{FF2B5EF4-FFF2-40B4-BE49-F238E27FC236}">
                  <a16:creationId xmlns:a16="http://schemas.microsoft.com/office/drawing/2014/main" id="{E40B5A73-5458-324C-9C33-8F55121BE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654" descr="antenna_radiation_stylized">
              <a:extLst>
                <a:ext uri="{FF2B5EF4-FFF2-40B4-BE49-F238E27FC236}">
                  <a16:creationId xmlns:a16="http://schemas.microsoft.com/office/drawing/2014/main" id="{60774E42-B6D2-6342-AEC6-08E82A5478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76230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Rectangle 4">
            <a:extLst>
              <a:ext uri="{FF2B5EF4-FFF2-40B4-BE49-F238E27FC236}">
                <a16:creationId xmlns:a16="http://schemas.microsoft.com/office/drawing/2014/main" id="{C89D04B7-E7E2-5543-B352-7C260774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8183" y="1306514"/>
            <a:ext cx="6217806" cy="514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LTE radio access network: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 </a:t>
            </a:r>
            <a:r>
              <a:rPr lang="en-US" sz="2400" dirty="0">
                <a:solidFill>
                  <a:srgbClr val="011199"/>
                </a:solidFill>
              </a:rPr>
              <a:t>downstream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011199"/>
                </a:solidFill>
              </a:rPr>
              <a:t>channel: </a:t>
            </a:r>
            <a:r>
              <a:rPr lang="en-US" sz="2400" dirty="0"/>
              <a:t>FDM, TDM within frequency channel (OFDM - orthogonal frequency division multiplexing)</a:t>
            </a:r>
          </a:p>
          <a:p>
            <a:pPr marL="628650" lvl="1" indent="-222250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r>
              <a:rPr lang="en-US" sz="2400" dirty="0"/>
              <a:t>“orthogonal”: minimal interference between channels</a:t>
            </a:r>
          </a:p>
          <a:p>
            <a:pPr marL="628650" lvl="1" indent="-222250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r>
              <a:rPr lang="en-US" sz="2400" dirty="0">
                <a:solidFill>
                  <a:srgbClr val="011199"/>
                </a:solidFill>
              </a:rPr>
              <a:t>upstream: </a:t>
            </a:r>
            <a:r>
              <a:rPr lang="en-US" sz="2400" dirty="0"/>
              <a:t>FDM, TDM similar to OFDM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each active mobile device allocated two or more 0.5 ms time slots over 12 frequencies</a:t>
            </a:r>
          </a:p>
          <a:p>
            <a:pPr marL="628650" lvl="1" indent="-284163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scheduling algorithm not standardized – up to operator</a:t>
            </a:r>
          </a:p>
          <a:p>
            <a:pPr marL="628650" lvl="1" indent="-284163"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100’s Mbps per device possible</a:t>
            </a:r>
            <a:endParaRPr lang="en-US" dirty="0"/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3DC3AFF-4CEE-8D4B-A4CD-03852C8D2996}"/>
              </a:ext>
            </a:extLst>
          </p:cNvPr>
          <p:cNvSpPr/>
          <p:nvPr/>
        </p:nvSpPr>
        <p:spPr>
          <a:xfrm rot="20830024">
            <a:off x="1846970" y="4403041"/>
            <a:ext cx="2916195" cy="772397"/>
          </a:xfrm>
          <a:prstGeom prst="ellipse">
            <a:avLst/>
          </a:prstGeom>
          <a:solidFill>
            <a:srgbClr val="C0000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5449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726489B-96DA-EB48-8E6E-59D9DF907CEC}"/>
              </a:ext>
            </a:extLst>
          </p:cNvPr>
          <p:cNvGrpSpPr/>
          <p:nvPr/>
        </p:nvGrpSpPr>
        <p:grpSpPr>
          <a:xfrm>
            <a:off x="814516" y="2184682"/>
            <a:ext cx="2611987" cy="3194228"/>
            <a:chOff x="814516" y="2184682"/>
            <a:chExt cx="2611987" cy="319422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933477" y="4204640"/>
              <a:ext cx="2493026" cy="1174270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565693">
                  <a:moveTo>
                    <a:pt x="744708" y="1565693"/>
                  </a:moveTo>
                  <a:cubicBezTo>
                    <a:pt x="575040" y="582684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836305" y="757012"/>
                    <a:pt x="826077" y="1470381"/>
                  </a:cubicBezTo>
                  <a:lnTo>
                    <a:pt x="744708" y="1565693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25F485-695F-8A4B-959D-E89C44CDA475}"/>
                </a:ext>
              </a:extLst>
            </p:cNvPr>
            <p:cNvGrpSpPr/>
            <p:nvPr/>
          </p:nvGrpSpPr>
          <p:grpSpPr>
            <a:xfrm>
              <a:off x="814516" y="2184682"/>
              <a:ext cx="2583593" cy="2044418"/>
              <a:chOff x="814516" y="2184682"/>
              <a:chExt cx="2583593" cy="2044418"/>
            </a:xfrm>
          </p:grpSpPr>
          <p:sp>
            <p:nvSpPr>
              <p:cNvPr id="228" name="Rectangle 227">
                <a:extLst>
                  <a:ext uri="{FF2B5EF4-FFF2-40B4-BE49-F238E27FC236}">
                    <a16:creationId xmlns:a16="http://schemas.microsoft.com/office/drawing/2014/main" id="{03612BDE-2C06-D745-BE63-05862F0039F0}"/>
                  </a:ext>
                </a:extLst>
              </p:cNvPr>
              <p:cNvSpPr/>
              <p:nvPr/>
            </p:nvSpPr>
            <p:spPr>
              <a:xfrm>
                <a:off x="929429" y="2784239"/>
                <a:ext cx="1232156" cy="143275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1A0A1163-5D32-CD4E-B323-69357BCD2867}"/>
                  </a:ext>
                </a:extLst>
              </p:cNvPr>
              <p:cNvSpPr txBox="1"/>
              <p:nvPr/>
            </p:nvSpPr>
            <p:spPr>
              <a:xfrm>
                <a:off x="1405045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547ED238-5176-8847-AFB5-7F1D34DF13BA}"/>
                  </a:ext>
                </a:extLst>
              </p:cNvPr>
              <p:cNvSpPr txBox="1"/>
              <p:nvPr/>
            </p:nvSpPr>
            <p:spPr>
              <a:xfrm>
                <a:off x="1038967" y="3072096"/>
                <a:ext cx="991555" cy="3914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Packet Data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Convergence</a:t>
                </a:r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86B20778-D31C-9147-AD26-234E205F0927}"/>
                  </a:ext>
                </a:extLst>
              </p:cNvPr>
              <p:cNvSpPr txBox="1"/>
              <p:nvPr/>
            </p:nvSpPr>
            <p:spPr>
              <a:xfrm>
                <a:off x="1117603" y="3409930"/>
                <a:ext cx="82426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Radio Link</a:t>
                </a:r>
                <a:endParaRPr lang="en-US" dirty="0"/>
              </a:p>
            </p:txBody>
          </p:sp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A562068D-66A2-4442-86EE-3752EFA5BFAC}"/>
                  </a:ext>
                </a:extLst>
              </p:cNvPr>
              <p:cNvSpPr txBox="1"/>
              <p:nvPr/>
            </p:nvSpPr>
            <p:spPr>
              <a:xfrm>
                <a:off x="959379" y="3645335"/>
                <a:ext cx="116730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Medium Access</a:t>
                </a:r>
                <a:endParaRPr lang="en-US" sz="2400" dirty="0"/>
              </a:p>
            </p:txBody>
          </p:sp>
          <p:sp>
            <p:nvSpPr>
              <p:cNvPr id="381" name="TextBox 380">
                <a:extLst>
                  <a:ext uri="{FF2B5EF4-FFF2-40B4-BE49-F238E27FC236}">
                    <a16:creationId xmlns:a16="http://schemas.microsoft.com/office/drawing/2014/main" id="{6337B67E-3C27-5248-A0D8-48E5AB5C833F}"/>
                  </a:ext>
                </a:extLst>
              </p:cNvPr>
              <p:cNvSpPr txBox="1"/>
              <p:nvPr/>
            </p:nvSpPr>
            <p:spPr>
              <a:xfrm>
                <a:off x="1107335" y="3894218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DFE23CB5-F057-C84D-BBFF-3D5CE2E6635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8061" y="3929005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5BCFC2D-F1C7-3B43-AFA0-7C82CA2A2B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2997" y="3433297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0" name="Straight Connector 389">
                <a:extLst>
                  <a:ext uri="{FF2B5EF4-FFF2-40B4-BE49-F238E27FC236}">
                    <a16:creationId xmlns:a16="http://schemas.microsoft.com/office/drawing/2014/main" id="{3C6D0B74-A1B9-1743-BC8D-85FF512C4D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757" y="2784146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261FB3E7-B7E8-9045-89B5-9E618ABEFD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9011" y="3060570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E9D2F2F-5898-F64C-90EB-0EC486D02C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2462" y="3653783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9BCE7458-4BFF-6F46-8047-2600926BA082}"/>
                  </a:ext>
                </a:extLst>
              </p:cNvPr>
              <p:cNvGrpSpPr/>
              <p:nvPr/>
            </p:nvGrpSpPr>
            <p:grpSpPr>
              <a:xfrm>
                <a:off x="2160462" y="2184682"/>
                <a:ext cx="1237647" cy="2032308"/>
                <a:chOff x="2160462" y="2184682"/>
                <a:chExt cx="1237647" cy="2032308"/>
              </a:xfrm>
            </p:grpSpPr>
            <p:sp>
              <p:nvSpPr>
                <p:cNvPr id="129" name="Rectangle 128">
                  <a:extLst>
                    <a:ext uri="{FF2B5EF4-FFF2-40B4-BE49-F238E27FC236}">
                      <a16:creationId xmlns:a16="http://schemas.microsoft.com/office/drawing/2014/main" id="{190272AE-6223-7744-A5DD-4790A7D90D0F}"/>
                    </a:ext>
                  </a:extLst>
                </p:cNvPr>
                <p:cNvSpPr/>
                <p:nvPr/>
              </p:nvSpPr>
              <p:spPr>
                <a:xfrm>
                  <a:off x="2165388" y="2199503"/>
                  <a:ext cx="1232156" cy="2017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/>
                </a:p>
              </p:txBody>
            </p:sp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581CADE3-7F1A-DE40-BE8F-9AF40453A829}"/>
                    </a:ext>
                  </a:extLst>
                </p:cNvPr>
                <p:cNvSpPr txBox="1"/>
                <p:nvPr/>
              </p:nvSpPr>
              <p:spPr>
                <a:xfrm>
                  <a:off x="2431735" y="2184682"/>
                  <a:ext cx="62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GTP-U</a:t>
                  </a:r>
                </a:p>
              </p:txBody>
            </p:sp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5001E5FC-9040-7D4D-B138-F8353BECD90F}"/>
                    </a:ext>
                  </a:extLst>
                </p:cNvPr>
                <p:cNvSpPr txBox="1"/>
                <p:nvPr/>
              </p:nvSpPr>
              <p:spPr>
                <a:xfrm>
                  <a:off x="2522760" y="2477319"/>
                  <a:ext cx="477211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UDP</a:t>
                  </a:r>
                </a:p>
              </p:txBody>
            </p:sp>
            <p:sp>
              <p:nvSpPr>
                <p:cNvPr id="132" name="TextBox 131">
                  <a:extLst>
                    <a:ext uri="{FF2B5EF4-FFF2-40B4-BE49-F238E27FC236}">
                      <a16:creationId xmlns:a16="http://schemas.microsoft.com/office/drawing/2014/main" id="{E6B94F46-CB06-E64F-8640-4D8C9E45D688}"/>
                    </a:ext>
                  </a:extLst>
                </p:cNvPr>
                <p:cNvSpPr txBox="1"/>
                <p:nvPr/>
              </p:nvSpPr>
              <p:spPr>
                <a:xfrm>
                  <a:off x="2641004" y="2745372"/>
                  <a:ext cx="29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/>
                    <a:t>IP</a:t>
                  </a:r>
                </a:p>
              </p:txBody>
            </p:sp>
            <p:sp>
              <p:nvSpPr>
                <p:cNvPr id="134" name="TextBox 133">
                  <a:extLst>
                    <a:ext uri="{FF2B5EF4-FFF2-40B4-BE49-F238E27FC236}">
                      <a16:creationId xmlns:a16="http://schemas.microsoft.com/office/drawing/2014/main" id="{39B640E7-396B-9A48-BCB2-D9869E6C75E7}"/>
                    </a:ext>
                  </a:extLst>
                </p:cNvPr>
                <p:cNvSpPr txBox="1"/>
                <p:nvPr/>
              </p:nvSpPr>
              <p:spPr>
                <a:xfrm>
                  <a:off x="2518651" y="3343496"/>
                  <a:ext cx="41533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link</a:t>
                  </a:r>
                  <a:endParaRPr lang="en-US" sz="3200" dirty="0"/>
                </a:p>
              </p:txBody>
            </p:sp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9624781B-5C01-5B4D-BC6B-CA53EC986E14}"/>
                    </a:ext>
                  </a:extLst>
                </p:cNvPr>
                <p:cNvSpPr txBox="1"/>
                <p:nvPr/>
              </p:nvSpPr>
              <p:spPr>
                <a:xfrm>
                  <a:off x="2313796" y="3894219"/>
                  <a:ext cx="743789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Physical</a:t>
                  </a:r>
                  <a:endParaRPr lang="en-US" sz="2400" dirty="0"/>
                </a:p>
              </p:txBody>
            </p:sp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C1D82ACC-E0EE-2348-B890-423D23C1EF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020" y="3929006"/>
                  <a:ext cx="1229581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>
                  <a:extLst>
                    <a:ext uri="{FF2B5EF4-FFF2-40B4-BE49-F238E27FC236}">
                      <a16:creationId xmlns:a16="http://schemas.microsoft.com/office/drawing/2014/main" id="{2DB145EA-3219-004F-A23E-FB2999175F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0462" y="2507722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>
                  <a:extLst>
                    <a:ext uri="{FF2B5EF4-FFF2-40B4-BE49-F238E27FC236}">
                      <a16:creationId xmlns:a16="http://schemas.microsoft.com/office/drawing/2014/main" id="{0AA57595-69A7-FB47-861C-260753AC75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2716" y="2784147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B9DCE83D-6FD6-1D43-8628-D244B5294D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970" y="3060571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0" name="Rectangle 469">
                <a:extLst>
                  <a:ext uri="{FF2B5EF4-FFF2-40B4-BE49-F238E27FC236}">
                    <a16:creationId xmlns:a16="http://schemas.microsoft.com/office/drawing/2014/main" id="{347F37DA-3C33-4A46-BB08-CEF2C9614C19}"/>
                  </a:ext>
                </a:extLst>
              </p:cNvPr>
              <p:cNvSpPr/>
              <p:nvPr/>
            </p:nvSpPr>
            <p:spPr>
              <a:xfrm>
                <a:off x="814516" y="2710248"/>
                <a:ext cx="1352036" cy="1518852"/>
              </a:xfrm>
              <a:prstGeom prst="rect">
                <a:avLst/>
              </a:prstGeom>
              <a:solidFill>
                <a:schemeClr val="bg1">
                  <a:alpha val="73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 packet core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B2C4908-6AF5-4E40-BEA7-AF2FB61795AD}"/>
              </a:ext>
            </a:extLst>
          </p:cNvPr>
          <p:cNvGrpSpPr/>
          <p:nvPr/>
        </p:nvGrpSpPr>
        <p:grpSpPr>
          <a:xfrm>
            <a:off x="4796570" y="2196792"/>
            <a:ext cx="2526431" cy="3132436"/>
            <a:chOff x="4796570" y="2196792"/>
            <a:chExt cx="2526431" cy="3132436"/>
          </a:xfrm>
        </p:grpSpPr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BE969560-692E-A942-8410-B9F73CA0E966}"/>
                </a:ext>
              </a:extLst>
            </p:cNvPr>
            <p:cNvGrpSpPr/>
            <p:nvPr/>
          </p:nvGrpSpPr>
          <p:grpSpPr>
            <a:xfrm>
              <a:off x="4796570" y="2196792"/>
              <a:ext cx="1237647" cy="2032308"/>
              <a:chOff x="2160462" y="2184682"/>
              <a:chExt cx="1237647" cy="2032308"/>
            </a:xfrm>
          </p:grpSpPr>
          <p:sp>
            <p:nvSpPr>
              <p:cNvPr id="146" name="Rectangle 145">
                <a:extLst>
                  <a:ext uri="{FF2B5EF4-FFF2-40B4-BE49-F238E27FC236}">
                    <a16:creationId xmlns:a16="http://schemas.microsoft.com/office/drawing/2014/main" id="{946E0073-42DA-D24A-A4EC-6A54A41FEB09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47" name="TextBox 146">
                <a:extLst>
                  <a:ext uri="{FF2B5EF4-FFF2-40B4-BE49-F238E27FC236}">
                    <a16:creationId xmlns:a16="http://schemas.microsoft.com/office/drawing/2014/main" id="{F96C4881-41D5-124D-9B71-858A49D6BE13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95BAB027-0A6C-224B-9E50-B34BBA668B87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23F5B520-412C-1243-9A57-C2BC4F3A4AC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F0DA3D4F-C95B-C844-9E36-5985F9F25C37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A3433732-12B1-F240-8E22-5B73D009927D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78551E58-C8D2-5840-BBDC-29C079129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54C882FB-CB3A-7C44-9B26-8ABB9BA95F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>
                <a:extLst>
                  <a:ext uri="{FF2B5EF4-FFF2-40B4-BE49-F238E27FC236}">
                    <a16:creationId xmlns:a16="http://schemas.microsoft.com/office/drawing/2014/main" id="{6F0AA963-B936-D64A-9037-C9B378F549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A3E040E8-A2E3-414C-B175-D28B7DF9DE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F380DFF-8282-D243-90DC-C48972CF0694}"/>
                </a:ext>
              </a:extLst>
            </p:cNvPr>
            <p:cNvGrpSpPr/>
            <p:nvPr/>
          </p:nvGrpSpPr>
          <p:grpSpPr>
            <a:xfrm>
              <a:off x="5999294" y="2196792"/>
              <a:ext cx="1237647" cy="2032308"/>
              <a:chOff x="2160462" y="2184682"/>
              <a:chExt cx="1237647" cy="2032308"/>
            </a:xfrm>
          </p:grpSpPr>
          <p:sp>
            <p:nvSpPr>
              <p:cNvPr id="157" name="Rectangle 156">
                <a:extLst>
                  <a:ext uri="{FF2B5EF4-FFF2-40B4-BE49-F238E27FC236}">
                    <a16:creationId xmlns:a16="http://schemas.microsoft.com/office/drawing/2014/main" id="{0B23F6FB-4938-0844-BE98-E497854E710D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0DD464DC-8853-DF40-99EA-099A720F36EE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52059F2B-9B51-0B44-80BA-31DD3854E525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CA0E6ADB-5D3B-AE49-B8AC-1C33E4D3A35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E15ED722-1510-D54F-96E7-C7645BE37EAA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EA4280CC-8310-E846-865C-14CCFD7279CC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37A8D91A-62EE-AA48-B231-C1F1D52F64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4AE9CA62-2BDB-2E48-ADF4-0C3CF084CA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AEDB6E1-97F9-FB4E-BEA4-C6461196BA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1CD18770-70F8-0D40-BE8F-FB3FEB2398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8EBBBE68-5555-0D42-81E3-5BAA4C005CEC}"/>
                </a:ext>
              </a:extLst>
            </p:cNvPr>
            <p:cNvSpPr/>
            <p:nvPr/>
          </p:nvSpPr>
          <p:spPr>
            <a:xfrm flipH="1">
              <a:off x="4829975" y="4229099"/>
              <a:ext cx="2493026" cy="1100129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  <a:gd name="connsiteX0" fmla="*/ 554728 w 934860"/>
                <a:gd name="connsiteY0" fmla="*/ 1466838 h 1470381"/>
                <a:gd name="connsiteX1" fmla="*/ 0 w 934860"/>
                <a:gd name="connsiteY1" fmla="*/ 0 h 1470381"/>
                <a:gd name="connsiteX2" fmla="*/ 934860 w 934860"/>
                <a:gd name="connsiteY2" fmla="*/ 18745 h 1470381"/>
                <a:gd name="connsiteX3" fmla="*/ 826077 w 934860"/>
                <a:gd name="connsiteY3" fmla="*/ 1470381 h 1470381"/>
                <a:gd name="connsiteX4" fmla="*/ 554728 w 934860"/>
                <a:gd name="connsiteY4" fmla="*/ 1466838 h 1470381"/>
                <a:gd name="connsiteX0" fmla="*/ 554728 w 934860"/>
                <a:gd name="connsiteY0" fmla="*/ 1466838 h 1466838"/>
                <a:gd name="connsiteX1" fmla="*/ 0 w 934860"/>
                <a:gd name="connsiteY1" fmla="*/ 0 h 1466838"/>
                <a:gd name="connsiteX2" fmla="*/ 934860 w 934860"/>
                <a:gd name="connsiteY2" fmla="*/ 18745 h 1466838"/>
                <a:gd name="connsiteX3" fmla="*/ 691701 w 934860"/>
                <a:gd name="connsiteY3" fmla="*/ 1453905 h 1466838"/>
                <a:gd name="connsiteX4" fmla="*/ 554728 w 934860"/>
                <a:gd name="connsiteY4" fmla="*/ 1466838 h 14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466838">
                  <a:moveTo>
                    <a:pt x="554728" y="1466838"/>
                  </a:moveTo>
                  <a:cubicBezTo>
                    <a:pt x="385060" y="483829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701929" y="740536"/>
                    <a:pt x="691701" y="1453905"/>
                  </a:cubicBezTo>
                  <a:lnTo>
                    <a:pt x="554728" y="1466838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57583815-207F-3F40-B71D-607AA8049E15}"/>
              </a:ext>
            </a:extLst>
          </p:cNvPr>
          <p:cNvGrpSpPr/>
          <p:nvPr/>
        </p:nvGrpSpPr>
        <p:grpSpPr>
          <a:xfrm>
            <a:off x="3591328" y="5117463"/>
            <a:ext cx="4433068" cy="574881"/>
            <a:chOff x="5366964" y="5459934"/>
            <a:chExt cx="4476119" cy="574881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E3806000-F8D5-1243-B442-2CE4C18F3222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33B00005-8084-274A-B4E5-21E4A031BDAC}"/>
                </a:ext>
              </a:extLst>
            </p:cNvPr>
            <p:cNvCxnSpPr>
              <a:cxnSpLocks/>
              <a:stCxn id="181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4CA44BED-C2DE-0A46-8B3F-B7098DF7E6A2}"/>
                </a:ext>
              </a:extLst>
            </p:cNvPr>
            <p:cNvCxnSpPr>
              <a:cxnSpLocks/>
              <a:stCxn id="217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E3E772C3-F0C1-0F4B-857F-194A64130195}"/>
                </a:ext>
              </a:extLst>
            </p:cNvPr>
            <p:cNvCxnSpPr>
              <a:cxnSpLocks/>
              <a:stCxn id="217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0A7AC545-6351-1B40-B31C-C9E821815418}"/>
                </a:ext>
              </a:extLst>
            </p:cNvPr>
            <p:cNvCxnSpPr>
              <a:cxnSpLocks/>
              <a:endCxn id="195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6D9AE005-9B1E-8C4C-A49D-5F721D0E3256}"/>
                </a:ext>
              </a:extLst>
            </p:cNvPr>
            <p:cNvCxnSpPr>
              <a:cxnSpLocks/>
              <a:stCxn id="212" idx="4"/>
              <a:endCxn id="229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A1783B7E-0F5B-A44C-BA15-73D23A81D9FE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F3324C53-9080-2944-B798-E35B0FE67F85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C651BC55-DED4-B247-A4A0-BEE3C67C533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67C63CF2-2B3E-0C45-AF32-1B499275C9D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CCB6E02C-B25A-2C44-85FC-65BF0E119AF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B248822B-EA31-684D-9A81-E4638C059F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E0627D70-491A-CC47-8EAC-73385A17E5B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877D3DC7-EAF9-9D4D-8350-8DD86C83A76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6AD1D6F7-F4EF-A24D-B13F-C938C0965C0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0C5F6C3F-5D96-6A40-B82E-4A14C249EF59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BE706F9E-E1B5-6C4E-B083-4D8CB09C85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1BC495A7-A16E-1C4B-8573-01BD01479CC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2A98A955-1138-AF4E-8652-F9CE7B79B7D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887B3BC-7533-2F46-9AB8-786A34D718D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F0EF020B-DAB9-2546-88DE-FE49ADE959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FE4DCADC-F570-EB4B-866E-84F2A7F9042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D74ACE9C-71E8-1745-AFAD-F11F6385981C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01285B64-90FE-144F-AEE8-A7C0AB2E1A64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27642E8F-4615-B346-A76C-4AD629765D1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1A77EF2E-28DE-3948-9163-1C2553F6B8C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5B7ECFA3-F9DA-DF45-BE44-7A0E21BCD3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98B2252C-DD84-834F-A9EC-C3343AB528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2711BA82-810D-1141-AFBA-1EE4C29A4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46B20000-9166-DA4A-818B-E392ACA738B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9B74C9B9-DF7C-5541-8BE3-232BEF97D5D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F19EE649-7365-214B-BACD-C80B6C3F44F5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1FC7EF55-285B-B143-8094-85F75C3A86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011C0EDE-A0A3-1C4B-8404-4B95ECFBB11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77E9BD11-DCFD-3643-9F4D-DC18211F7E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BF8752DD-75E4-1A43-80F9-DF726B1B178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1AADF556-0D2C-0C4B-80BF-5DC6BE1F20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142A78AA-9D7B-6A40-B95D-2752E589457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6D151B61-FDA9-4245-AAAF-08C5B6CC1D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A9B3C0BA-CAE0-FE43-A006-EE5FFCCECF79}"/>
              </a:ext>
            </a:extLst>
          </p:cNvPr>
          <p:cNvGrpSpPr/>
          <p:nvPr/>
        </p:nvGrpSpPr>
        <p:grpSpPr>
          <a:xfrm>
            <a:off x="3894255" y="5219794"/>
            <a:ext cx="998795" cy="445007"/>
            <a:chOff x="4332883" y="5571655"/>
            <a:chExt cx="998795" cy="445007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946F0E32-B6FD-2E43-A5CC-D907A0881CE5}"/>
                </a:ext>
              </a:extLst>
            </p:cNvPr>
            <p:cNvCxnSpPr>
              <a:cxnSpLocks/>
              <a:stCxn id="269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CD043DB0-800F-754D-9B6F-AD33EB3C9240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FF2F439-BBFA-ED43-B8FC-B5E83DBA6C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DA90B2F6-819E-8943-B1B3-C7E6DEA4C29C}"/>
                </a:ext>
              </a:extLst>
            </p:cNvPr>
            <p:cNvCxnSpPr>
              <a:cxnSpLocks/>
              <a:stCxn id="288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EB0A8DD6-B0A4-8444-8006-E35E095AABEA}"/>
                </a:ext>
              </a:extLst>
            </p:cNvPr>
            <p:cNvCxnSpPr>
              <a:cxnSpLocks/>
              <a:stCxn id="288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05737FBC-BD91-6D43-A98A-9C6EF04F9C42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34E54D75-6949-9A48-AE1C-E752FB4564B0}"/>
                </a:ext>
              </a:extLst>
            </p:cNvPr>
            <p:cNvCxnSpPr>
              <a:cxnSpLocks/>
              <a:stCxn id="274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3301B9BD-CB77-DF41-B137-FA23480082FF}"/>
                </a:ext>
              </a:extLst>
            </p:cNvPr>
            <p:cNvCxnSpPr>
              <a:cxnSpLocks/>
              <a:endCxn id="274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>
              <a:extLst>
                <a:ext uri="{FF2B5EF4-FFF2-40B4-BE49-F238E27FC236}">
                  <a16:creationId xmlns:a16="http://schemas.microsoft.com/office/drawing/2014/main" id="{60BA23F2-D714-C04B-9A63-687645E50678}"/>
                </a:ext>
              </a:extLst>
            </p:cNvPr>
            <p:cNvCxnSpPr>
              <a:cxnSpLocks/>
              <a:stCxn id="283" idx="4"/>
              <a:endCxn id="344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FDE30104-86C4-D748-98C2-E04E745DEC64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78808923-FC5C-A547-AAC8-B586CD9B6344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9066CD51-9113-2F4A-8B5D-8EE36F1569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83527AC5-AD00-384F-A2C5-4AA56EB5504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40" name="Group 339">
                <a:extLst>
                  <a:ext uri="{FF2B5EF4-FFF2-40B4-BE49-F238E27FC236}">
                    <a16:creationId xmlns:a16="http://schemas.microsoft.com/office/drawing/2014/main" id="{D89F5851-8D09-BF4B-A216-51EEC0F4AC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8C480EBA-E7EB-2445-8D65-61DBA84D81A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F2457045-0DFD-4441-B9DA-9390A3999BB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B3C6EAFE-A1F8-0E4A-8CEF-B11866284B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EB6026F8-B667-CE4A-B54E-C8374287C0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BF402EC4-E285-774E-8AF4-EBCE7E1A2E42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5BC1BD96-2DFB-7148-AB79-2F39B03FD9E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906E06FF-B1D6-1C40-953B-23AB177583C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03E6CE22-8435-4F4F-A8AC-9DB5F59F0AC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B08BF507-15CF-5547-B9B1-B2FD08767C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8E37D877-B476-9140-B26A-8A661E503C3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CBDD7129-A520-B04A-B0D3-45329D92095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C879E560-86B1-CA41-8B69-23E20A0B5EF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739F81AB-EDF9-3C47-A749-1DDB22584168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CD7BD88-8993-F944-935A-731D63DF82F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33241775-DB11-C14B-BF51-FABF9D5C739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25B9CA5A-F873-414C-906A-9188B8D65E7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79FCB20-CC5D-6947-8B50-0BB502313CA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BA5B4674-E636-4E48-91B6-DB0D2611BD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F06904D6-E378-AD41-8C2E-8ECF3D3ACCE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4B75E508-20BE-E04A-AD0C-7AFFE9853F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4020149E-9277-2A42-ABE5-B8A73D6FFB2D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FB58ACE8-27AF-C74F-A75B-4665B03B383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F1C2973A-A250-134D-8ECC-EDB6C29FF56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D35A77B6-17F3-1C40-A554-657B03FF1F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F1BB570A-9C16-FC42-8E2B-E1EA002F199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id="{A4864AFB-0603-F44C-9E55-0296F0F1052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3581ED50-E87B-2745-9319-9BB0304E6BF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DCB6FEB8-52E8-794E-8EE4-9D4D80A2B12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0C5E2B52-FF8B-DD4E-AD39-5584297AB468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95D05934-0CDB-6B4E-BE97-CB557C5D37C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6A7CF0F6-7913-8840-AA75-60C0D924291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74788EA9-21D2-E642-B1C3-59F2D5C21D9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76C76CA5-6549-E940-8F46-698551E0EC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0C41DB-977A-7C45-B063-CEE488E8926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DC11234B-FCC7-D740-912E-275B7AFE16C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4DF585A8-F681-5D45-8F21-64F09F2FA5A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8ABD7ED1-BFE6-E540-810D-710B2D899F45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3E0781F9-E709-B949-ADED-EA20396C67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0F473E31-8D00-2A4E-830D-3DD896A5CA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FE7B10-05C9-1948-B64A-AA214517E0D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6246F377-7D10-8241-AF42-D0CAEF63151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4907160-1121-E440-B945-2CA8883200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969240C3-12A7-CC4B-82E1-0E74415830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160FBB61-7788-E64F-AE97-5F34A0FBB0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2329D165-B5EF-0043-94DF-15E5F1D4C12B}"/>
              </a:ext>
            </a:extLst>
          </p:cNvPr>
          <p:cNvGrpSpPr/>
          <p:nvPr/>
        </p:nvGrpSpPr>
        <p:grpSpPr>
          <a:xfrm>
            <a:off x="2663783" y="4405625"/>
            <a:ext cx="790834" cy="1180042"/>
            <a:chOff x="5970432" y="1629202"/>
            <a:chExt cx="888604" cy="1197664"/>
          </a:xfrm>
        </p:grpSpPr>
        <p:grpSp>
          <p:nvGrpSpPr>
            <p:cNvPr id="346" name="Group 345">
              <a:extLst>
                <a:ext uri="{FF2B5EF4-FFF2-40B4-BE49-F238E27FC236}">
                  <a16:creationId xmlns:a16="http://schemas.microsoft.com/office/drawing/2014/main" id="{65949EE1-DF32-4444-95D6-6AFA4E19C360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93" name="Group 817">
                <a:extLst>
                  <a:ext uri="{FF2B5EF4-FFF2-40B4-BE49-F238E27FC236}">
                    <a16:creationId xmlns:a16="http://schemas.microsoft.com/office/drawing/2014/main" id="{0292AC73-815F-F340-9760-C4B577F8F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410" name="Oval 818">
                  <a:extLst>
                    <a:ext uri="{FF2B5EF4-FFF2-40B4-BE49-F238E27FC236}">
                      <a16:creationId xmlns:a16="http://schemas.microsoft.com/office/drawing/2014/main" id="{E25E41A2-C83C-2840-AB52-5956B2D5EA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411" name="Group 819">
                  <a:extLst>
                    <a:ext uri="{FF2B5EF4-FFF2-40B4-BE49-F238E27FC236}">
                      <a16:creationId xmlns:a16="http://schemas.microsoft.com/office/drawing/2014/main" id="{86CBA856-CE6E-B84A-AF53-5EB9C48E74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412" name="Oval 820">
                    <a:extLst>
                      <a:ext uri="{FF2B5EF4-FFF2-40B4-BE49-F238E27FC236}">
                        <a16:creationId xmlns:a16="http://schemas.microsoft.com/office/drawing/2014/main" id="{4F4CFF0D-5E76-6C40-8379-2F0A96356D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3" name="Oval 821">
                    <a:extLst>
                      <a:ext uri="{FF2B5EF4-FFF2-40B4-BE49-F238E27FC236}">
                        <a16:creationId xmlns:a16="http://schemas.microsoft.com/office/drawing/2014/main" id="{C0F626F4-60DB-8A45-A342-631E719638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4" name="Oval 822">
                    <a:extLst>
                      <a:ext uri="{FF2B5EF4-FFF2-40B4-BE49-F238E27FC236}">
                        <a16:creationId xmlns:a16="http://schemas.microsoft.com/office/drawing/2014/main" id="{093F7A89-42E4-F447-8C0B-FE2C2EACB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5" name="Oval 823">
                    <a:extLst>
                      <a:ext uri="{FF2B5EF4-FFF2-40B4-BE49-F238E27FC236}">
                        <a16:creationId xmlns:a16="http://schemas.microsoft.com/office/drawing/2014/main" id="{3C3BA735-3EA2-204F-86F3-4EB67BE7D8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4" name="Group 398">
                <a:extLst>
                  <a:ext uri="{FF2B5EF4-FFF2-40B4-BE49-F238E27FC236}">
                    <a16:creationId xmlns:a16="http://schemas.microsoft.com/office/drawing/2014/main" id="{98321EE2-A9F5-EA4E-8375-A25122C41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95" name="Line 270">
                  <a:extLst>
                    <a:ext uri="{FF2B5EF4-FFF2-40B4-BE49-F238E27FC236}">
                      <a16:creationId xmlns:a16="http://schemas.microsoft.com/office/drawing/2014/main" id="{4E650008-229D-884C-A550-9FF9F0837E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6" name="Line 271">
                  <a:extLst>
                    <a:ext uri="{FF2B5EF4-FFF2-40B4-BE49-F238E27FC236}">
                      <a16:creationId xmlns:a16="http://schemas.microsoft.com/office/drawing/2014/main" id="{F53B0842-7E77-6341-8C0F-70F845464F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Line 272">
                  <a:extLst>
                    <a:ext uri="{FF2B5EF4-FFF2-40B4-BE49-F238E27FC236}">
                      <a16:creationId xmlns:a16="http://schemas.microsoft.com/office/drawing/2014/main" id="{3E4E7872-FD2D-864C-BDF2-CEF6009A2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8" name="Line 273">
                  <a:extLst>
                    <a:ext uri="{FF2B5EF4-FFF2-40B4-BE49-F238E27FC236}">
                      <a16:creationId xmlns:a16="http://schemas.microsoft.com/office/drawing/2014/main" id="{BBBBAA6D-595D-C644-955F-E559477A9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274">
                  <a:extLst>
                    <a:ext uri="{FF2B5EF4-FFF2-40B4-BE49-F238E27FC236}">
                      <a16:creationId xmlns:a16="http://schemas.microsoft.com/office/drawing/2014/main" id="{5B79AAF0-0CD3-9948-80F2-AF74D82140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275">
                  <a:extLst>
                    <a:ext uri="{FF2B5EF4-FFF2-40B4-BE49-F238E27FC236}">
                      <a16:creationId xmlns:a16="http://schemas.microsoft.com/office/drawing/2014/main" id="{C6C33E99-8CA4-424E-A792-55FD559E5F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Line 276">
                  <a:extLst>
                    <a:ext uri="{FF2B5EF4-FFF2-40B4-BE49-F238E27FC236}">
                      <a16:creationId xmlns:a16="http://schemas.microsoft.com/office/drawing/2014/main" id="{0FA8FC4B-06DD-8A45-87E3-388544E91C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Line 277">
                  <a:extLst>
                    <a:ext uri="{FF2B5EF4-FFF2-40B4-BE49-F238E27FC236}">
                      <a16:creationId xmlns:a16="http://schemas.microsoft.com/office/drawing/2014/main" id="{002C2EF5-83DE-E942-B41A-63A761D689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3" name="Line 278">
                  <a:extLst>
                    <a:ext uri="{FF2B5EF4-FFF2-40B4-BE49-F238E27FC236}">
                      <a16:creationId xmlns:a16="http://schemas.microsoft.com/office/drawing/2014/main" id="{BB3D6793-196D-5C4E-8384-A136F178C4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4" name="Line 279">
                  <a:extLst>
                    <a:ext uri="{FF2B5EF4-FFF2-40B4-BE49-F238E27FC236}">
                      <a16:creationId xmlns:a16="http://schemas.microsoft.com/office/drawing/2014/main" id="{01B0B86C-D14F-E64D-9076-7F3B161D30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5" name="Line 280">
                  <a:extLst>
                    <a:ext uri="{FF2B5EF4-FFF2-40B4-BE49-F238E27FC236}">
                      <a16:creationId xmlns:a16="http://schemas.microsoft.com/office/drawing/2014/main" id="{F2CA1FE8-0D16-E34B-BC91-A65FCF8645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Line 281">
                  <a:extLst>
                    <a:ext uri="{FF2B5EF4-FFF2-40B4-BE49-F238E27FC236}">
                      <a16:creationId xmlns:a16="http://schemas.microsoft.com/office/drawing/2014/main" id="{374ABBDD-FF60-3F41-B1D6-6BD3095975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7" name="Line 282">
                  <a:extLst>
                    <a:ext uri="{FF2B5EF4-FFF2-40B4-BE49-F238E27FC236}">
                      <a16:creationId xmlns:a16="http://schemas.microsoft.com/office/drawing/2014/main" id="{ED522EE1-A1C4-A742-929F-DCC29FAD21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283">
                  <a:extLst>
                    <a:ext uri="{FF2B5EF4-FFF2-40B4-BE49-F238E27FC236}">
                      <a16:creationId xmlns:a16="http://schemas.microsoft.com/office/drawing/2014/main" id="{1647E183-0861-3F41-AB5B-A6965FDB9B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284">
                  <a:extLst>
                    <a:ext uri="{FF2B5EF4-FFF2-40B4-BE49-F238E27FC236}">
                      <a16:creationId xmlns:a16="http://schemas.microsoft.com/office/drawing/2014/main" id="{B4043621-7049-B142-85EC-B03D30CB72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47" name="Group 346">
              <a:extLst>
                <a:ext uri="{FF2B5EF4-FFF2-40B4-BE49-F238E27FC236}">
                  <a16:creationId xmlns:a16="http://schemas.microsoft.com/office/drawing/2014/main" id="{30328418-FEE1-EE47-98BF-A21F2A99E81E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A3ECB4C7-CD8E-134B-B4A4-435CF1AA05A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D09803A5-A9B3-C84A-94AF-BB42BD4CF4B8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C3B4DE2F-6F33-0D4C-8C75-FC7AF19474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349" name="Group 348">
                <a:extLst>
                  <a:ext uri="{FF2B5EF4-FFF2-40B4-BE49-F238E27FC236}">
                    <a16:creationId xmlns:a16="http://schemas.microsoft.com/office/drawing/2014/main" id="{5DF2BA87-8F1C-0941-BA17-4BF3946CFAD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350" name="Group 349">
                  <a:extLst>
                    <a:ext uri="{FF2B5EF4-FFF2-40B4-BE49-F238E27FC236}">
                      <a16:creationId xmlns:a16="http://schemas.microsoft.com/office/drawing/2014/main" id="{A7B77710-B95E-AB47-98C2-0509B34F24DC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6" name="Parallelogram 385">
                    <a:extLst>
                      <a:ext uri="{FF2B5EF4-FFF2-40B4-BE49-F238E27FC236}">
                        <a16:creationId xmlns:a16="http://schemas.microsoft.com/office/drawing/2014/main" id="{CDE545DE-3076-CB4D-AE64-7C7583B81C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7" name="Parallelogram 386">
                    <a:extLst>
                      <a:ext uri="{FF2B5EF4-FFF2-40B4-BE49-F238E27FC236}">
                        <a16:creationId xmlns:a16="http://schemas.microsoft.com/office/drawing/2014/main" id="{65DB0FE8-CFE8-6E4B-A607-67127410727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351" name="Group 350">
                  <a:extLst>
                    <a:ext uri="{FF2B5EF4-FFF2-40B4-BE49-F238E27FC236}">
                      <a16:creationId xmlns:a16="http://schemas.microsoft.com/office/drawing/2014/main" id="{099A3123-5D76-0F4D-974C-DC5350468F97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3" name="Parallelogram 382">
                    <a:extLst>
                      <a:ext uri="{FF2B5EF4-FFF2-40B4-BE49-F238E27FC236}">
                        <a16:creationId xmlns:a16="http://schemas.microsoft.com/office/drawing/2014/main" id="{8560BCA9-79CE-FB46-8807-91CAB323DCBD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5" name="Parallelogram 384">
                    <a:extLst>
                      <a:ext uri="{FF2B5EF4-FFF2-40B4-BE49-F238E27FC236}">
                        <a16:creationId xmlns:a16="http://schemas.microsoft.com/office/drawing/2014/main" id="{E7301516-CEAA-9A49-AD53-294B7201952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2" name="Parallelogram 351">
                  <a:extLst>
                    <a:ext uri="{FF2B5EF4-FFF2-40B4-BE49-F238E27FC236}">
                      <a16:creationId xmlns:a16="http://schemas.microsoft.com/office/drawing/2014/main" id="{0F919CD9-B57A-B040-BB1E-8555E13A7BA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3" name="Parallelogram 352">
                  <a:extLst>
                    <a:ext uri="{FF2B5EF4-FFF2-40B4-BE49-F238E27FC236}">
                      <a16:creationId xmlns:a16="http://schemas.microsoft.com/office/drawing/2014/main" id="{371B4E30-D3FD-914F-A495-2E8FF6C64ED6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4" name="Parallelogram 353">
                  <a:extLst>
                    <a:ext uri="{FF2B5EF4-FFF2-40B4-BE49-F238E27FC236}">
                      <a16:creationId xmlns:a16="http://schemas.microsoft.com/office/drawing/2014/main" id="{58A0847E-BEC9-4746-A827-C278B8F2F1F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5" name="Parallelogram 354">
                  <a:extLst>
                    <a:ext uri="{FF2B5EF4-FFF2-40B4-BE49-F238E27FC236}">
                      <a16:creationId xmlns:a16="http://schemas.microsoft.com/office/drawing/2014/main" id="{872A9D5B-3F77-E647-9210-C43AD11DFF1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6" name="Parallelogram 355">
                  <a:extLst>
                    <a:ext uri="{FF2B5EF4-FFF2-40B4-BE49-F238E27FC236}">
                      <a16:creationId xmlns:a16="http://schemas.microsoft.com/office/drawing/2014/main" id="{A3FFE56B-1AF2-9F44-85B7-FD5400AB6C78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7" name="Parallelogram 356">
                  <a:extLst>
                    <a:ext uri="{FF2B5EF4-FFF2-40B4-BE49-F238E27FC236}">
                      <a16:creationId xmlns:a16="http://schemas.microsoft.com/office/drawing/2014/main" id="{DB31337C-4205-A446-9A39-ECDC77C0069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8" name="Group 357">
                  <a:extLst>
                    <a:ext uri="{FF2B5EF4-FFF2-40B4-BE49-F238E27FC236}">
                      <a16:creationId xmlns:a16="http://schemas.microsoft.com/office/drawing/2014/main" id="{E3783F0D-649F-D24F-A2F1-B95B548BC62D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61" name="Parallelogram 360">
                    <a:extLst>
                      <a:ext uri="{FF2B5EF4-FFF2-40B4-BE49-F238E27FC236}">
                        <a16:creationId xmlns:a16="http://schemas.microsoft.com/office/drawing/2014/main" id="{04BC5C13-E442-6B45-9F72-9EEBD7BF0EA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2" name="Parallelogram 361">
                    <a:extLst>
                      <a:ext uri="{FF2B5EF4-FFF2-40B4-BE49-F238E27FC236}">
                        <a16:creationId xmlns:a16="http://schemas.microsoft.com/office/drawing/2014/main" id="{FF0928FB-1A51-FC4D-BDF1-CE12016F30D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3" name="Parallelogram 362">
                    <a:extLst>
                      <a:ext uri="{FF2B5EF4-FFF2-40B4-BE49-F238E27FC236}">
                        <a16:creationId xmlns:a16="http://schemas.microsoft.com/office/drawing/2014/main" id="{B78DCC03-7FF2-3A49-89D6-935400F03A8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4" name="Parallelogram 363">
                    <a:extLst>
                      <a:ext uri="{FF2B5EF4-FFF2-40B4-BE49-F238E27FC236}">
                        <a16:creationId xmlns:a16="http://schemas.microsoft.com/office/drawing/2014/main" id="{88C83F6D-AACA-274B-AA34-19E3C5437C7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9" name="Parallelogram 358">
                  <a:extLst>
                    <a:ext uri="{FF2B5EF4-FFF2-40B4-BE49-F238E27FC236}">
                      <a16:creationId xmlns:a16="http://schemas.microsoft.com/office/drawing/2014/main" id="{E8F65E59-4BF3-8F4C-9B2C-6B6E0C3E8EA6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0" name="Parallelogram 359">
                  <a:extLst>
                    <a:ext uri="{FF2B5EF4-FFF2-40B4-BE49-F238E27FC236}">
                      <a16:creationId xmlns:a16="http://schemas.microsoft.com/office/drawing/2014/main" id="{C8E8AA3A-3716-4F4C-A3A5-C5BC0456891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ECE066FF-41E3-DB48-97B8-0811DA170B7B}"/>
              </a:ext>
            </a:extLst>
          </p:cNvPr>
          <p:cNvGrpSpPr/>
          <p:nvPr/>
        </p:nvGrpSpPr>
        <p:grpSpPr>
          <a:xfrm>
            <a:off x="5378279" y="5161005"/>
            <a:ext cx="694976" cy="460529"/>
            <a:chOff x="7493876" y="2774731"/>
            <a:chExt cx="1481958" cy="894622"/>
          </a:xfrm>
        </p:grpSpPr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9A17D7E2-0EC2-4147-BACE-C86863E791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D2C8B71A-ED08-704F-BBA9-A41AA021D4B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4FBFBD37-6872-CF4B-BBD0-B2D00683FDF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3A6B00A4-C316-784D-90CE-A48AB80C972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DB5B3B43-C97E-9A4C-956E-FB78D96ED4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7557CC0-A13F-494D-ADE7-5DEE27608B3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B4AE89FB-CBFD-5041-A09B-8CB7F28A73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7337DE54-8E37-9B40-85AE-009543DEA547}"/>
              </a:ext>
            </a:extLst>
          </p:cNvPr>
          <p:cNvGrpSpPr/>
          <p:nvPr/>
        </p:nvGrpSpPr>
        <p:grpSpPr>
          <a:xfrm>
            <a:off x="7198842" y="5152767"/>
            <a:ext cx="694976" cy="460529"/>
            <a:chOff x="7493876" y="2774731"/>
            <a:chExt cx="1481958" cy="894622"/>
          </a:xfrm>
        </p:grpSpPr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40BDAD1B-D03A-154B-8252-A2C77DC8AB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7" name="Oval 426">
              <a:extLst>
                <a:ext uri="{FF2B5EF4-FFF2-40B4-BE49-F238E27FC236}">
                  <a16:creationId xmlns:a16="http://schemas.microsoft.com/office/drawing/2014/main" id="{232CB1C6-1225-D54B-8C4F-DE2F3947CF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62AE3D40-DDBD-3B4B-88BE-B3BB611891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94E635BD-A20D-D845-B2D4-5406C71A90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DBDEEC0-B741-A94C-9991-B7B4C5F975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A8534E27-606E-A948-A60D-BF5C124C52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D7DF4F3-E1F8-AC4C-B937-292FDCEE40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439" name="Straight Arrow Connector 438">
            <a:extLst>
              <a:ext uri="{FF2B5EF4-FFF2-40B4-BE49-F238E27FC236}">
                <a16:creationId xmlns:a16="http://schemas.microsoft.com/office/drawing/2014/main" id="{85D80446-F7D0-D944-BE27-B5A2D76C1189}"/>
              </a:ext>
            </a:extLst>
          </p:cNvPr>
          <p:cNvCxnSpPr>
            <a:cxnSpLocks/>
          </p:cNvCxnSpPr>
          <p:nvPr/>
        </p:nvCxnSpPr>
        <p:spPr>
          <a:xfrm>
            <a:off x="1638299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6" name="TextBox 445">
            <a:extLst>
              <a:ext uri="{FF2B5EF4-FFF2-40B4-BE49-F238E27FC236}">
                <a16:creationId xmlns:a16="http://schemas.microsoft.com/office/drawing/2014/main" id="{0085033F-D459-8842-BC6F-18CE34CFE6F6}"/>
              </a:ext>
            </a:extLst>
          </p:cNvPr>
          <p:cNvSpPr txBox="1"/>
          <p:nvPr/>
        </p:nvSpPr>
        <p:spPr>
          <a:xfrm>
            <a:off x="7244442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47" name="TextBox 446">
            <a:extLst>
              <a:ext uri="{FF2B5EF4-FFF2-40B4-BE49-F238E27FC236}">
                <a16:creationId xmlns:a16="http://schemas.microsoft.com/office/drawing/2014/main" id="{5202305B-97C0-714B-8E9D-C2F53BF0958C}"/>
              </a:ext>
            </a:extLst>
          </p:cNvPr>
          <p:cNvSpPr txBox="1"/>
          <p:nvPr/>
        </p:nvSpPr>
        <p:spPr>
          <a:xfrm>
            <a:off x="5419890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8" name="Picture 447">
            <a:extLst>
              <a:ext uri="{FF2B5EF4-FFF2-40B4-BE49-F238E27FC236}">
                <a16:creationId xmlns:a16="http://schemas.microsoft.com/office/drawing/2014/main" id="{3E61C666-A840-0548-8BD1-3305B1ABCE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42003" y="5278594"/>
            <a:ext cx="1508938" cy="207264"/>
          </a:xfrm>
          <a:prstGeom prst="rect">
            <a:avLst/>
          </a:prstGeom>
        </p:spPr>
      </p:pic>
      <p:cxnSp>
        <p:nvCxnSpPr>
          <p:cNvPr id="449" name="Straight Arrow Connector 448">
            <a:extLst>
              <a:ext uri="{FF2B5EF4-FFF2-40B4-BE49-F238E27FC236}">
                <a16:creationId xmlns:a16="http://schemas.microsoft.com/office/drawing/2014/main" id="{3081E220-1785-C649-92F7-B8A2826D52B1}"/>
              </a:ext>
            </a:extLst>
          </p:cNvPr>
          <p:cNvCxnSpPr>
            <a:cxnSpLocks/>
          </p:cNvCxnSpPr>
          <p:nvPr/>
        </p:nvCxnSpPr>
        <p:spPr>
          <a:xfrm flipH="1">
            <a:off x="3471466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0" name="Straight Arrow Connector 449">
            <a:extLst>
              <a:ext uri="{FF2B5EF4-FFF2-40B4-BE49-F238E27FC236}">
                <a16:creationId xmlns:a16="http://schemas.microsoft.com/office/drawing/2014/main" id="{7DA9677E-A81A-644B-BF51-E40EDB7870D4}"/>
              </a:ext>
            </a:extLst>
          </p:cNvPr>
          <p:cNvCxnSpPr>
            <a:cxnSpLocks/>
          </p:cNvCxnSpPr>
          <p:nvPr/>
        </p:nvCxnSpPr>
        <p:spPr>
          <a:xfrm>
            <a:off x="6761626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51" name="Picture 450">
            <a:extLst>
              <a:ext uri="{FF2B5EF4-FFF2-40B4-BE49-F238E27FC236}">
                <a16:creationId xmlns:a16="http://schemas.microsoft.com/office/drawing/2014/main" id="{39DAE686-A685-F342-91A9-D042707C23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2282" y="5286198"/>
            <a:ext cx="816721" cy="207264"/>
          </a:xfrm>
          <a:prstGeom prst="rect">
            <a:avLst/>
          </a:prstGeom>
        </p:spPr>
      </p:pic>
      <p:cxnSp>
        <p:nvCxnSpPr>
          <p:cNvPr id="452" name="Straight Arrow Connector 451">
            <a:extLst>
              <a:ext uri="{FF2B5EF4-FFF2-40B4-BE49-F238E27FC236}">
                <a16:creationId xmlns:a16="http://schemas.microsoft.com/office/drawing/2014/main" id="{C5248A87-9F9F-FB45-A49E-F182F70A9DCB}"/>
              </a:ext>
            </a:extLst>
          </p:cNvPr>
          <p:cNvCxnSpPr>
            <a:cxnSpLocks/>
          </p:cNvCxnSpPr>
          <p:nvPr/>
        </p:nvCxnSpPr>
        <p:spPr>
          <a:xfrm flipH="1">
            <a:off x="6085787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53" name="Group 652">
            <a:extLst>
              <a:ext uri="{FF2B5EF4-FFF2-40B4-BE49-F238E27FC236}">
                <a16:creationId xmlns:a16="http://schemas.microsoft.com/office/drawing/2014/main" id="{6D593388-4921-4845-A11A-59BF19E95C08}"/>
              </a:ext>
            </a:extLst>
          </p:cNvPr>
          <p:cNvGrpSpPr>
            <a:grpSpLocks/>
          </p:cNvGrpSpPr>
          <p:nvPr/>
        </p:nvGrpSpPr>
        <p:grpSpPr bwMode="auto">
          <a:xfrm>
            <a:off x="970802" y="5003243"/>
            <a:ext cx="733407" cy="660273"/>
            <a:chOff x="2751" y="1851"/>
            <a:chExt cx="462" cy="478"/>
          </a:xfrm>
        </p:grpSpPr>
        <p:pic>
          <p:nvPicPr>
            <p:cNvPr id="454" name="Picture 653" descr="iphone_stylized_small">
              <a:extLst>
                <a:ext uri="{FF2B5EF4-FFF2-40B4-BE49-F238E27FC236}">
                  <a16:creationId xmlns:a16="http://schemas.microsoft.com/office/drawing/2014/main" id="{DF8308B6-F22D-674D-A6C8-0DC70B6AAC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5" name="Picture 654" descr="antenna_radiation_stylized">
              <a:extLst>
                <a:ext uri="{FF2B5EF4-FFF2-40B4-BE49-F238E27FC236}">
                  <a16:creationId xmlns:a16="http://schemas.microsoft.com/office/drawing/2014/main" id="{E27DC4A0-F181-D547-B504-8544D6EB63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6" name="Rectangle 455">
            <a:extLst>
              <a:ext uri="{FF2B5EF4-FFF2-40B4-BE49-F238E27FC236}">
                <a16:creationId xmlns:a16="http://schemas.microsoft.com/office/drawing/2014/main" id="{64D8096B-CEE8-6C49-8488-6C3D24817187}"/>
              </a:ext>
            </a:extLst>
          </p:cNvPr>
          <p:cNvSpPr/>
          <p:nvPr/>
        </p:nvSpPr>
        <p:spPr>
          <a:xfrm>
            <a:off x="884538" y="4930345"/>
            <a:ext cx="1352036" cy="790833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3D213BE3-42AD-EC4B-A270-370359D352CA}"/>
              </a:ext>
            </a:extLst>
          </p:cNvPr>
          <p:cNvSpPr txBox="1"/>
          <p:nvPr/>
        </p:nvSpPr>
        <p:spPr>
          <a:xfrm>
            <a:off x="2597189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Rectangle 457">
            <a:extLst>
              <a:ext uri="{FF2B5EF4-FFF2-40B4-BE49-F238E27FC236}">
                <a16:creationId xmlns:a16="http://schemas.microsoft.com/office/drawing/2014/main" id="{98CB3660-6858-AB4D-9977-086702926CE8}"/>
              </a:ext>
            </a:extLst>
          </p:cNvPr>
          <p:cNvSpPr/>
          <p:nvPr/>
        </p:nvSpPr>
        <p:spPr>
          <a:xfrm>
            <a:off x="2236572" y="5325762"/>
            <a:ext cx="556055" cy="148281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\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728008-6E72-6D4D-9C4F-5F2B2D7E33B6}"/>
              </a:ext>
            </a:extLst>
          </p:cNvPr>
          <p:cNvGrpSpPr/>
          <p:nvPr/>
        </p:nvGrpSpPr>
        <p:grpSpPr>
          <a:xfrm>
            <a:off x="3101546" y="2458996"/>
            <a:ext cx="2928551" cy="2923232"/>
            <a:chOff x="2987392" y="2753884"/>
            <a:chExt cx="2351943" cy="2628343"/>
          </a:xfrm>
        </p:grpSpPr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0693F20D-02FD-EB41-A70D-132AF1EF0587}"/>
                </a:ext>
              </a:extLst>
            </p:cNvPr>
            <p:cNvCxnSpPr>
              <a:cxnSpLocks/>
            </p:cNvCxnSpPr>
            <p:nvPr/>
          </p:nvCxnSpPr>
          <p:spPr>
            <a:xfrm>
              <a:off x="4574350" y="5382227"/>
              <a:ext cx="764985" cy="0"/>
            </a:xfrm>
            <a:prstGeom prst="straightConnector1">
              <a:avLst/>
            </a:prstGeom>
            <a:ln w="19050">
              <a:solidFill>
                <a:srgbClr val="011199"/>
              </a:solidFill>
              <a:headEnd type="none" w="lg" len="med"/>
              <a:tailEnd type="triangle" w="lg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863E31E-C892-E640-8593-ECFF64CF4C55}"/>
                </a:ext>
              </a:extLst>
            </p:cNvPr>
            <p:cNvSpPr/>
            <p:nvPr/>
          </p:nvSpPr>
          <p:spPr>
            <a:xfrm>
              <a:off x="2990334" y="2792627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872E75D5-45DF-F349-8AE1-B44D076819B9}"/>
                </a:ext>
              </a:extLst>
            </p:cNvPr>
            <p:cNvSpPr/>
            <p:nvPr/>
          </p:nvSpPr>
          <p:spPr>
            <a:xfrm>
              <a:off x="2995166" y="2753884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Rectangle 459">
              <a:extLst>
                <a:ext uri="{FF2B5EF4-FFF2-40B4-BE49-F238E27FC236}">
                  <a16:creationId xmlns:a16="http://schemas.microsoft.com/office/drawing/2014/main" id="{745CA4C0-E1AD-A846-AF56-0C91E8BFB3F1}"/>
                </a:ext>
              </a:extLst>
            </p:cNvPr>
            <p:cNvSpPr/>
            <p:nvPr/>
          </p:nvSpPr>
          <p:spPr>
            <a:xfrm>
              <a:off x="5067300" y="2846173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1" name="Oval 460">
              <a:extLst>
                <a:ext uri="{FF2B5EF4-FFF2-40B4-BE49-F238E27FC236}">
                  <a16:creationId xmlns:a16="http://schemas.microsoft.com/office/drawing/2014/main" id="{B6FF396D-811D-5D4F-8702-FBEADF5398B4}"/>
                </a:ext>
              </a:extLst>
            </p:cNvPr>
            <p:cNvSpPr/>
            <p:nvPr/>
          </p:nvSpPr>
          <p:spPr>
            <a:xfrm>
              <a:off x="5072132" y="2807430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2" name="Rectangle 461">
              <a:extLst>
                <a:ext uri="{FF2B5EF4-FFF2-40B4-BE49-F238E27FC236}">
                  <a16:creationId xmlns:a16="http://schemas.microsoft.com/office/drawing/2014/main" id="{C59976A9-19B1-B44F-85AD-39D8DA64481D}"/>
                </a:ext>
              </a:extLst>
            </p:cNvPr>
            <p:cNvSpPr/>
            <p:nvPr/>
          </p:nvSpPr>
          <p:spPr>
            <a:xfrm rot="5400000">
              <a:off x="4019036" y="4082879"/>
              <a:ext cx="236838" cy="2277761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45DB6A5-4B6A-C946-A573-3F5C3B13308D}"/>
                </a:ext>
              </a:extLst>
            </p:cNvPr>
            <p:cNvGrpSpPr/>
            <p:nvPr/>
          </p:nvGrpSpPr>
          <p:grpSpPr>
            <a:xfrm>
              <a:off x="5060792" y="5100747"/>
              <a:ext cx="223781" cy="248981"/>
              <a:chOff x="5064046" y="5090985"/>
              <a:chExt cx="223781" cy="248981"/>
            </a:xfrm>
          </p:grpSpPr>
          <p:sp>
            <p:nvSpPr>
              <p:cNvPr id="464" name="Rectangle 463">
                <a:extLst>
                  <a:ext uri="{FF2B5EF4-FFF2-40B4-BE49-F238E27FC236}">
                    <a16:creationId xmlns:a16="http://schemas.microsoft.com/office/drawing/2014/main" id="{EE764A06-94D9-8141-B09C-4F6BF5C73E01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5" name="Rectangle 464">
                <a:extLst>
                  <a:ext uri="{FF2B5EF4-FFF2-40B4-BE49-F238E27FC236}">
                    <a16:creationId xmlns:a16="http://schemas.microsoft.com/office/drawing/2014/main" id="{0B9A70EB-AB3F-7C41-AD24-103618D808B2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3635D05A-D79E-D94B-9932-6015467DB250}"/>
                </a:ext>
              </a:extLst>
            </p:cNvPr>
            <p:cNvGrpSpPr/>
            <p:nvPr/>
          </p:nvGrpSpPr>
          <p:grpSpPr>
            <a:xfrm flipH="1">
              <a:off x="2987392" y="5100205"/>
              <a:ext cx="223781" cy="248981"/>
              <a:chOff x="5064046" y="5090985"/>
              <a:chExt cx="223781" cy="248981"/>
            </a:xfrm>
          </p:grpSpPr>
          <p:sp>
            <p:nvSpPr>
              <p:cNvPr id="467" name="Rectangle 466">
                <a:extLst>
                  <a:ext uri="{FF2B5EF4-FFF2-40B4-BE49-F238E27FC236}">
                    <a16:creationId xmlns:a16="http://schemas.microsoft.com/office/drawing/2014/main" id="{536B64EC-BB40-0C45-91F3-8DEE2A78B9C8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44302713-F5DB-994B-A5C8-AB92AC4E90BC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469" name="Rectangle 4">
            <a:extLst>
              <a:ext uri="{FF2B5EF4-FFF2-40B4-BE49-F238E27FC236}">
                <a16:creationId xmlns:a16="http://schemas.microsoft.com/office/drawing/2014/main" id="{F7F77A83-A1E9-7346-8216-26AA3A5A6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7816" y="1467152"/>
            <a:ext cx="3756453" cy="514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tunneling: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datagram encapsulated using GPRS Tunneling Protocol (GTP), sent inside UDP datagram to S-GW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S-GW re-tunnels datagrams to P-GW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supporting mobility: only tunneling endpoints change when mobile user moves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90640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plane: associating with a BS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361691" y="2394238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37139" y="2417611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9A2CD29-28A9-7049-A340-612EF3CCAFEF}"/>
              </a:ext>
            </a:extLst>
          </p:cNvPr>
          <p:cNvGrpSpPr/>
          <p:nvPr/>
        </p:nvGrpSpPr>
        <p:grpSpPr>
          <a:xfrm>
            <a:off x="1358538" y="1494309"/>
            <a:ext cx="1265790" cy="660273"/>
            <a:chOff x="1358538" y="1494309"/>
            <a:chExt cx="1265790" cy="660273"/>
          </a:xfrm>
        </p:grpSpPr>
        <p:sp>
          <p:nvSpPr>
            <p:cNvPr id="15" name="Right Arrow 14">
              <a:extLst>
                <a:ext uri="{FF2B5EF4-FFF2-40B4-BE49-F238E27FC236}">
                  <a16:creationId xmlns:a16="http://schemas.microsoft.com/office/drawing/2014/main" id="{749EEDF9-9C8C-4542-968F-37420C5D5D16}"/>
                </a:ext>
              </a:extLst>
            </p:cNvPr>
            <p:cNvSpPr/>
            <p:nvPr/>
          </p:nvSpPr>
          <p:spPr>
            <a:xfrm>
              <a:off x="1358538" y="1666386"/>
              <a:ext cx="1265790" cy="354003"/>
            </a:xfrm>
            <a:prstGeom prst="rightArrow">
              <a:avLst/>
            </a:prstGeom>
            <a:gradFill>
              <a:gsLst>
                <a:gs pos="1000">
                  <a:schemeClr val="bg1"/>
                </a:gs>
                <a:gs pos="100000">
                  <a:srgbClr val="011199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7" name="Group 652">
              <a:extLst>
                <a:ext uri="{FF2B5EF4-FFF2-40B4-BE49-F238E27FC236}">
                  <a16:creationId xmlns:a16="http://schemas.microsoft.com/office/drawing/2014/main" id="{B7A574D4-B4C4-F24D-A52D-60F53A34CE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196" y="1494309"/>
              <a:ext cx="733407" cy="660273"/>
              <a:chOff x="2751" y="1851"/>
              <a:chExt cx="462" cy="478"/>
            </a:xfrm>
          </p:grpSpPr>
          <p:pic>
            <p:nvPicPr>
              <p:cNvPr id="238" name="Picture 653" descr="iphone_stylized_small">
                <a:extLst>
                  <a:ext uri="{FF2B5EF4-FFF2-40B4-BE49-F238E27FC236}">
                    <a16:creationId xmlns:a16="http://schemas.microsoft.com/office/drawing/2014/main" id="{E40B5A73-5458-324C-9C33-8F55121BED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9" name="Picture 654" descr="antenna_radiation_stylized">
                <a:extLst>
                  <a:ext uri="{FF2B5EF4-FFF2-40B4-BE49-F238E27FC236}">
                    <a16:creationId xmlns:a16="http://schemas.microsoft.com/office/drawing/2014/main" id="{60774E42-B6D2-6342-AEC6-08E82A54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14438" y="2418732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F2650593-9A08-B344-9242-E09F728AF027}"/>
              </a:ext>
            </a:extLst>
          </p:cNvPr>
          <p:cNvGrpSpPr/>
          <p:nvPr/>
        </p:nvGrpSpPr>
        <p:grpSpPr>
          <a:xfrm>
            <a:off x="1334529" y="2866776"/>
            <a:ext cx="8644912" cy="845497"/>
            <a:chOff x="1692874" y="1754660"/>
            <a:chExt cx="8644912" cy="845497"/>
          </a:xfrm>
        </p:grpSpPr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660EB57C-EB9F-394B-96BA-085086A90499}"/>
                </a:ext>
              </a:extLst>
            </p:cNvPr>
            <p:cNvSpPr txBox="1"/>
            <p:nvPr/>
          </p:nvSpPr>
          <p:spPr>
            <a:xfrm>
              <a:off x="2051222" y="1791731"/>
              <a:ext cx="8286564" cy="8084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BS broadcasts primary synch signal every 5 ms on all frequencies</a:t>
              </a:r>
            </a:p>
            <a:p>
              <a:pPr marL="406400" indent="-284163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BSs from multiple carriers may be broadcasting synch signals</a:t>
              </a: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944B2775-9A56-7642-A56B-ECCD8289F717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426C1143-1217-DC47-816F-CBFE6F46F487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7570F6DC-9CE5-984D-B407-4D97F7F7EE26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927735CC-EA0C-EA4F-A0C7-E10BFFB9C2F8}"/>
              </a:ext>
            </a:extLst>
          </p:cNvPr>
          <p:cNvGrpSpPr/>
          <p:nvPr/>
        </p:nvGrpSpPr>
        <p:grpSpPr>
          <a:xfrm>
            <a:off x="1326292" y="3785289"/>
            <a:ext cx="10696831" cy="1524520"/>
            <a:chOff x="1692874" y="1729946"/>
            <a:chExt cx="10696831" cy="1524520"/>
          </a:xfrm>
        </p:grpSpPr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EFC33E48-1D78-E04B-9821-AD1AB20D33EA}"/>
                </a:ext>
              </a:extLst>
            </p:cNvPr>
            <p:cNvSpPr txBox="1"/>
            <p:nvPr/>
          </p:nvSpPr>
          <p:spPr>
            <a:xfrm>
              <a:off x="2051222" y="1729946"/>
              <a:ext cx="10338483" cy="1524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60325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finds a primary synch signal, then locates 2</a:t>
              </a:r>
              <a:r>
                <a:rPr lang="en-US" sz="2400" baseline="30000" dirty="0"/>
                <a:t>nd</a:t>
              </a:r>
              <a:r>
                <a:rPr lang="en-US" sz="2400" dirty="0"/>
                <a:t> synch signal on this freq. 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then finds info broadcast by BS: channel bandwidth, configurations; BS’s cellular carrier info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may get info from multiple base stations, multiple cellular networks</a:t>
              </a:r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4E3314EA-5157-5A4F-BC7A-B9CCCBC5D4AC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24732"/>
              <a:chOff x="1223317" y="2026508"/>
              <a:chExt cx="370703" cy="424732"/>
            </a:xfrm>
          </p:grpSpPr>
          <p:sp>
            <p:nvSpPr>
              <p:cNvPr id="241" name="TextBox 240">
                <a:extLst>
                  <a:ext uri="{FF2B5EF4-FFF2-40B4-BE49-F238E27FC236}">
                    <a16:creationId xmlns:a16="http://schemas.microsoft.com/office/drawing/2014/main" id="{CBF3F2B4-CF9A-C744-850E-65625633B09F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247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39A7CEE9-D494-0D49-9EBA-71712BDBC803}"/>
                  </a:ext>
                </a:extLst>
              </p:cNvPr>
              <p:cNvSpPr/>
              <p:nvPr/>
            </p:nvSpPr>
            <p:spPr>
              <a:xfrm>
                <a:off x="1223317" y="2063578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90000"/>
                  </a:lnSpc>
                </a:pPr>
                <a:endParaRPr lang="en-US" dirty="0"/>
              </a:p>
            </p:txBody>
          </p:sp>
        </p:grp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B3438A08-E49B-354E-9957-21DF0854A8E2}"/>
              </a:ext>
            </a:extLst>
          </p:cNvPr>
          <p:cNvGrpSpPr/>
          <p:nvPr/>
        </p:nvGrpSpPr>
        <p:grpSpPr>
          <a:xfrm>
            <a:off x="1351005" y="5292804"/>
            <a:ext cx="10073123" cy="461665"/>
            <a:chOff x="1692874" y="1754660"/>
            <a:chExt cx="10073123" cy="461665"/>
          </a:xfrm>
        </p:grpSpPr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C9B50B3A-1E1A-FA4D-A2C2-C59F8A48A935}"/>
                </a:ext>
              </a:extLst>
            </p:cNvPr>
            <p:cNvSpPr txBox="1"/>
            <p:nvPr/>
          </p:nvSpPr>
          <p:spPr>
            <a:xfrm>
              <a:off x="2051222" y="1767017"/>
              <a:ext cx="9714775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selects which BS to associate with (</a:t>
              </a:r>
              <a:r>
                <a:rPr lang="en-US" sz="2400" i="1" dirty="0"/>
                <a:t>e.g., </a:t>
              </a:r>
              <a:r>
                <a:rPr lang="en-US" sz="2400" dirty="0"/>
                <a:t>preference for home carrier)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31CDC44A-F7D2-C64C-A3B9-4347B0E2E901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46" name="TextBox 245">
                <a:extLst>
                  <a:ext uri="{FF2B5EF4-FFF2-40B4-BE49-F238E27FC236}">
                    <a16:creationId xmlns:a16="http://schemas.microsoft.com/office/drawing/2014/main" id="{AE900756-8B8E-F748-B322-BB4FF568342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F458E91A-1959-E344-BDA4-E156B57D263B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746FA772-C38F-2841-B2DD-5C396165A204}"/>
              </a:ext>
            </a:extLst>
          </p:cNvPr>
          <p:cNvGrpSpPr/>
          <p:nvPr/>
        </p:nvGrpSpPr>
        <p:grpSpPr>
          <a:xfrm>
            <a:off x="1342767" y="5803556"/>
            <a:ext cx="9718411" cy="474160"/>
            <a:chOff x="1692874" y="1754660"/>
            <a:chExt cx="9718411" cy="474160"/>
          </a:xfrm>
        </p:grpSpPr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CA437B04-13FD-5A40-AC92-B348D12DF9B5}"/>
                </a:ext>
              </a:extLst>
            </p:cNvPr>
            <p:cNvSpPr txBox="1"/>
            <p:nvPr/>
          </p:nvSpPr>
          <p:spPr>
            <a:xfrm>
              <a:off x="2051222" y="1804088"/>
              <a:ext cx="9360063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more steps still needed to authenticate, establish state, set up data plane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DE32324F-2BA2-324D-8E1D-F3F20DE83A8D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57DBA98F-3B1B-E346-B833-749EFBFD6BC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60BFC349-6F9B-2C42-9511-FF699C3C8A4E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165F5B5-1241-494E-B0B0-6A124C700708}"/>
              </a:ext>
            </a:extLst>
          </p:cNvPr>
          <p:cNvGrpSpPr/>
          <p:nvPr/>
        </p:nvGrpSpPr>
        <p:grpSpPr>
          <a:xfrm>
            <a:off x="2865846" y="1402834"/>
            <a:ext cx="666750" cy="369332"/>
            <a:chOff x="10795000" y="942031"/>
            <a:chExt cx="666750" cy="369332"/>
          </a:xfrm>
        </p:grpSpPr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B64251DE-007D-0F45-B529-90C0E85287A5}"/>
                </a:ext>
              </a:extLst>
            </p:cNvPr>
            <p:cNvCxnSpPr/>
            <p:nvPr/>
          </p:nvCxnSpPr>
          <p:spPr>
            <a:xfrm flipH="1">
              <a:off x="10795000" y="11271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73CFBC7-B595-B04A-9C6A-4D18E0599AF3}"/>
                </a:ext>
              </a:extLst>
            </p:cNvPr>
            <p:cNvSpPr/>
            <p:nvPr/>
          </p:nvSpPr>
          <p:spPr>
            <a:xfrm>
              <a:off x="11020425" y="10033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45D65A95-1F89-584D-A7F8-9DC5385E5246}"/>
                </a:ext>
              </a:extLst>
            </p:cNvPr>
            <p:cNvSpPr txBox="1"/>
            <p:nvPr/>
          </p:nvSpPr>
          <p:spPr>
            <a:xfrm>
              <a:off x="10997685" y="9420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9888C8C-90C9-9B43-B824-E46C90C9310C}"/>
              </a:ext>
            </a:extLst>
          </p:cNvPr>
          <p:cNvGrpSpPr/>
          <p:nvPr/>
        </p:nvGrpSpPr>
        <p:grpSpPr>
          <a:xfrm>
            <a:off x="2675826" y="1692030"/>
            <a:ext cx="301686" cy="369332"/>
            <a:chOff x="11140560" y="1335731"/>
            <a:chExt cx="301686" cy="369332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EEFC8E6-7F66-D644-9D3B-EA76FE5E45A0}"/>
                </a:ext>
              </a:extLst>
            </p:cNvPr>
            <p:cNvSpPr/>
            <p:nvPr/>
          </p:nvSpPr>
          <p:spPr>
            <a:xfrm>
              <a:off x="11163300" y="13970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F10CB571-7305-4B4A-9EE5-940148C575FC}"/>
                </a:ext>
              </a:extLst>
            </p:cNvPr>
            <p:cNvSpPr txBox="1"/>
            <p:nvPr/>
          </p:nvSpPr>
          <p:spPr>
            <a:xfrm>
              <a:off x="11140560" y="13357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2FB2EEB-63DE-984E-937C-2DB8D480C825}"/>
              </a:ext>
            </a:extLst>
          </p:cNvPr>
          <p:cNvGrpSpPr/>
          <p:nvPr/>
        </p:nvGrpSpPr>
        <p:grpSpPr>
          <a:xfrm>
            <a:off x="2916462" y="1968163"/>
            <a:ext cx="666750" cy="369332"/>
            <a:chOff x="11080750" y="1729431"/>
            <a:chExt cx="666750" cy="369332"/>
          </a:xfrm>
        </p:grpSpPr>
        <p:cxnSp>
          <p:nvCxnSpPr>
            <p:cNvPr id="215" name="Straight Arrow Connector 214">
              <a:extLst>
                <a:ext uri="{FF2B5EF4-FFF2-40B4-BE49-F238E27FC236}">
                  <a16:creationId xmlns:a16="http://schemas.microsoft.com/office/drawing/2014/main" id="{3084C769-A49B-8744-A798-C333A0608D94}"/>
                </a:ext>
              </a:extLst>
            </p:cNvPr>
            <p:cNvCxnSpPr>
              <a:cxnSpLocks/>
            </p:cNvCxnSpPr>
            <p:nvPr/>
          </p:nvCxnSpPr>
          <p:spPr>
            <a:xfrm>
              <a:off x="11080750" y="19145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13F8AF10-1842-1248-8BF6-634D84E71034}"/>
                </a:ext>
              </a:extLst>
            </p:cNvPr>
            <p:cNvSpPr/>
            <p:nvPr/>
          </p:nvSpPr>
          <p:spPr>
            <a:xfrm>
              <a:off x="11306175" y="17907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98E1F095-DFDA-924E-8674-E34EB06EC66B}"/>
                </a:ext>
              </a:extLst>
            </p:cNvPr>
            <p:cNvSpPr txBox="1"/>
            <p:nvPr/>
          </p:nvSpPr>
          <p:spPr>
            <a:xfrm>
              <a:off x="11283435" y="17294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708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45" name="Rectangle 84">
            <a:extLst>
              <a:ext uri="{FF2B5EF4-FFF2-40B4-BE49-F238E27FC236}">
                <a16:creationId xmlns:a16="http://schemas.microsoft.com/office/drawing/2014/main" id="{08CF2C46-CB87-3E41-835B-3548E5B9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1658938"/>
            <a:ext cx="5903912" cy="1897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85">
            <a:extLst>
              <a:ext uri="{FF2B5EF4-FFF2-40B4-BE49-F238E27FC236}">
                <a16:creationId xmlns:a16="http://schemas.microsoft.com/office/drawing/2014/main" id="{14EB31E7-C9BF-C544-834A-4A0984C48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4" y="1587500"/>
            <a:ext cx="2212975" cy="2238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7" name="Rectangle 83">
            <a:extLst>
              <a:ext uri="{FF2B5EF4-FFF2-40B4-BE49-F238E27FC236}">
                <a16:creationId xmlns:a16="http://schemas.microsoft.com/office/drawing/2014/main" id="{AF0C97F5-B4B5-814D-A857-F9DECE153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2" y="1458913"/>
            <a:ext cx="5780087" cy="2084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wireless hosts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laptop, smartphone, IoT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run applications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may be stationary (non-mobile) or mobile</a:t>
            </a:r>
          </a:p>
          <a:p>
            <a:pPr marL="635000" lvl="1" indent="-1778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cs typeface="+mn-cs"/>
              </a:rPr>
              <a:t>wireless does </a:t>
            </a:r>
            <a:r>
              <a:rPr lang="en-US" sz="2000" i="1" dirty="0">
                <a:cs typeface="+mn-cs"/>
              </a:rPr>
              <a:t>not</a:t>
            </a:r>
            <a:r>
              <a:rPr lang="en-US" sz="2000" dirty="0">
                <a:cs typeface="+mn-cs"/>
              </a:rPr>
              <a:t> always mean mobility! </a:t>
            </a:r>
          </a:p>
        </p:txBody>
      </p:sp>
      <p:sp>
        <p:nvSpPr>
          <p:cNvPr id="248" name="Line 86">
            <a:extLst>
              <a:ext uri="{FF2B5EF4-FFF2-40B4-BE49-F238E27FC236}">
                <a16:creationId xmlns:a16="http://schemas.microsoft.com/office/drawing/2014/main" id="{1AFC5C88-325B-ED46-A1F7-AC0CB2BE2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9662" y="3568700"/>
            <a:ext cx="960437" cy="22272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</a:t>
            </a:r>
          </a:p>
        </p:txBody>
      </p:sp>
      <p:sp>
        <p:nvSpPr>
          <p:cNvPr id="249" name="Line 87">
            <a:extLst>
              <a:ext uri="{FF2B5EF4-FFF2-40B4-BE49-F238E27FC236}">
                <a16:creationId xmlns:a16="http://schemas.microsoft.com/office/drawing/2014/main" id="{56D9D167-3C00-4D48-9D10-52117EAC26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57800" y="3568701"/>
            <a:ext cx="1866900" cy="169068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   </a:t>
            </a:r>
          </a:p>
        </p:txBody>
      </p:sp>
      <p:grpSp>
        <p:nvGrpSpPr>
          <p:cNvPr id="250" name="Group 356">
            <a:extLst>
              <a:ext uri="{FF2B5EF4-FFF2-40B4-BE49-F238E27FC236}">
                <a16:creationId xmlns:a16="http://schemas.microsoft.com/office/drawing/2014/main" id="{01A65E57-B0FD-9A46-B720-C71660C1A5E7}"/>
              </a:ext>
            </a:extLst>
          </p:cNvPr>
          <p:cNvGrpSpPr>
            <a:grpSpLocks/>
          </p:cNvGrpSpPr>
          <p:nvPr/>
        </p:nvGrpSpPr>
        <p:grpSpPr bwMode="auto">
          <a:xfrm>
            <a:off x="10753725" y="1857375"/>
            <a:ext cx="762000" cy="771525"/>
            <a:chOff x="313" y="1497"/>
            <a:chExt cx="1152" cy="1014"/>
          </a:xfrm>
        </p:grpSpPr>
        <p:pic>
          <p:nvPicPr>
            <p:cNvPr id="251" name="Picture 354" descr="laptop_stylized_small">
              <a:extLst>
                <a:ext uri="{FF2B5EF4-FFF2-40B4-BE49-F238E27FC236}">
                  <a16:creationId xmlns:a16="http://schemas.microsoft.com/office/drawing/2014/main" id="{3A58384A-4E81-1340-98E9-92C6375DD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355" descr="antenna_stylized">
              <a:extLst>
                <a:ext uri="{FF2B5EF4-FFF2-40B4-BE49-F238E27FC236}">
                  <a16:creationId xmlns:a16="http://schemas.microsoft.com/office/drawing/2014/main" id="{83C4FC22-C297-3047-9776-EBE241DEDB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403">
            <a:extLst>
              <a:ext uri="{FF2B5EF4-FFF2-40B4-BE49-F238E27FC236}">
                <a16:creationId xmlns:a16="http://schemas.microsoft.com/office/drawing/2014/main" id="{F0441C14-0EBC-A24F-BD4C-E12173B024B8}"/>
              </a:ext>
            </a:extLst>
          </p:cNvPr>
          <p:cNvGrpSpPr>
            <a:grpSpLocks/>
          </p:cNvGrpSpPr>
          <p:nvPr/>
        </p:nvGrpSpPr>
        <p:grpSpPr bwMode="auto">
          <a:xfrm>
            <a:off x="9982200" y="1778000"/>
            <a:ext cx="598488" cy="514350"/>
            <a:chOff x="2751" y="1851"/>
            <a:chExt cx="462" cy="478"/>
          </a:xfrm>
        </p:grpSpPr>
        <p:pic>
          <p:nvPicPr>
            <p:cNvPr id="254" name="Picture 364" descr="iphone_stylized_small">
              <a:extLst>
                <a:ext uri="{FF2B5EF4-FFF2-40B4-BE49-F238E27FC236}">
                  <a16:creationId xmlns:a16="http://schemas.microsoft.com/office/drawing/2014/main" id="{880564B7-D055-9F4A-BDED-B43CB43E9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5" name="Picture 402" descr="antenna_radiation_stylized">
              <a:extLst>
                <a:ext uri="{FF2B5EF4-FFF2-40B4-BE49-F238E27FC236}">
                  <a16:creationId xmlns:a16="http://schemas.microsoft.com/office/drawing/2014/main" id="{04CFB053-353C-684D-90C6-18048F6104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C33668E5-7FCA-404E-B876-F39735723001}"/>
              </a:ext>
            </a:extLst>
          </p:cNvPr>
          <p:cNvGrpSpPr/>
          <p:nvPr/>
        </p:nvGrpSpPr>
        <p:grpSpPr>
          <a:xfrm>
            <a:off x="9429035" y="1895968"/>
            <a:ext cx="616665" cy="796431"/>
            <a:chOff x="7797061" y="3296104"/>
            <a:chExt cx="347997" cy="396620"/>
          </a:xfrm>
        </p:grpSpPr>
        <p:pic>
          <p:nvPicPr>
            <p:cNvPr id="260" name="Picture 571" descr="fridge2.png">
              <a:extLst>
                <a:ext uri="{FF2B5EF4-FFF2-40B4-BE49-F238E27FC236}">
                  <a16:creationId xmlns:a16="http://schemas.microsoft.com/office/drawing/2014/main" id="{E130FE84-F44D-5448-810A-9B4F142834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1" name="Picture 1115" descr="antenna_stylized">
              <a:extLst>
                <a:ext uri="{FF2B5EF4-FFF2-40B4-BE49-F238E27FC236}">
                  <a16:creationId xmlns:a16="http://schemas.microsoft.com/office/drawing/2014/main" id="{4C6F1F56-F16C-9D41-905E-FAB32E1ABB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59027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mobiles: sleep modes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0" name="Group 652">
            <a:extLst>
              <a:ext uri="{FF2B5EF4-FFF2-40B4-BE49-F238E27FC236}">
                <a16:creationId xmlns:a16="http://schemas.microsoft.com/office/drawing/2014/main" id="{69518215-9CA9-8A43-AED3-9AE24FFA160D}"/>
              </a:ext>
            </a:extLst>
          </p:cNvPr>
          <p:cNvGrpSpPr>
            <a:grpSpLocks/>
          </p:cNvGrpSpPr>
          <p:nvPr/>
        </p:nvGrpSpPr>
        <p:grpSpPr bwMode="auto">
          <a:xfrm>
            <a:off x="2767673" y="1651063"/>
            <a:ext cx="733407" cy="660273"/>
            <a:chOff x="2751" y="1851"/>
            <a:chExt cx="462" cy="478"/>
          </a:xfrm>
        </p:grpSpPr>
        <p:pic>
          <p:nvPicPr>
            <p:cNvPr id="271" name="Picture 653" descr="iphone_stylized_small">
              <a:extLst>
                <a:ext uri="{FF2B5EF4-FFF2-40B4-BE49-F238E27FC236}">
                  <a16:creationId xmlns:a16="http://schemas.microsoft.com/office/drawing/2014/main" id="{6F510F68-9790-C847-B263-F57B820707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" name="Picture 654" descr="antenna_radiation_stylized">
              <a:extLst>
                <a:ext uri="{FF2B5EF4-FFF2-40B4-BE49-F238E27FC236}">
                  <a16:creationId xmlns:a16="http://schemas.microsoft.com/office/drawing/2014/main" id="{A048F8A3-1CE0-F846-8AF2-822C191831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2C44511C-F44D-B44C-869C-8F71E2363907}"/>
              </a:ext>
            </a:extLst>
          </p:cNvPr>
          <p:cNvGrpSpPr/>
          <p:nvPr/>
        </p:nvGrpSpPr>
        <p:grpSpPr>
          <a:xfrm>
            <a:off x="2095499" y="1351006"/>
            <a:ext cx="744189" cy="435534"/>
            <a:chOff x="2095499" y="1351006"/>
            <a:chExt cx="744189" cy="435534"/>
          </a:xfrm>
        </p:grpSpPr>
        <p:sp>
          <p:nvSpPr>
            <p:cNvPr id="274" name="Cloud Callout 273">
              <a:extLst>
                <a:ext uri="{FF2B5EF4-FFF2-40B4-BE49-F238E27FC236}">
                  <a16:creationId xmlns:a16="http://schemas.microsoft.com/office/drawing/2014/main" id="{C04674C8-92A0-4943-A34C-E32EE0962A3E}"/>
                </a:ext>
              </a:extLst>
            </p:cNvPr>
            <p:cNvSpPr/>
            <p:nvPr/>
          </p:nvSpPr>
          <p:spPr>
            <a:xfrm>
              <a:off x="2095499" y="1351006"/>
              <a:ext cx="729049" cy="435534"/>
            </a:xfrm>
            <a:prstGeom prst="cloudCallout">
              <a:avLst>
                <a:gd name="adj1" fmla="val 42681"/>
                <a:gd name="adj2" fmla="val 86703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2136123A-D9D2-D746-AD0E-8B98F3695A2D}"/>
                </a:ext>
              </a:extLst>
            </p:cNvPr>
            <p:cNvSpPr txBox="1"/>
            <p:nvPr/>
          </p:nvSpPr>
          <p:spPr>
            <a:xfrm>
              <a:off x="2150076" y="1359244"/>
              <a:ext cx="6896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Z</a:t>
              </a:r>
              <a:r>
                <a:rPr lang="en-US" sz="1600" dirty="0"/>
                <a:t>Z</a:t>
              </a:r>
              <a:r>
                <a:rPr lang="en-US" sz="1400" dirty="0"/>
                <a:t>ZZ...</a:t>
              </a:r>
              <a:endParaRPr lang="en-US" dirty="0"/>
            </a:p>
          </p:txBody>
        </p:sp>
      </p:grpSp>
      <p:sp>
        <p:nvSpPr>
          <p:cNvPr id="276" name="Rectangle 4">
            <a:extLst>
              <a:ext uri="{FF2B5EF4-FFF2-40B4-BE49-F238E27FC236}">
                <a16:creationId xmlns:a16="http://schemas.microsoft.com/office/drawing/2014/main" id="{DA757698-B4BD-EC40-9EF5-BB4B555B2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022" y="2872770"/>
            <a:ext cx="11181805" cy="3201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60325">
              <a:spcBef>
                <a:spcPts val="6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r>
              <a:rPr lang="en-US" sz="2800" dirty="0"/>
              <a:t>as in WiFi, Bluetooth: LTE mobile may put radio to “sleep” to conserve battery: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light sleep</a:t>
            </a:r>
            <a:r>
              <a:rPr lang="en-US" sz="2800" dirty="0"/>
              <a:t>: after 100’s msec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wake up periodically (100’s msec) to check for downstream transmissions</a:t>
            </a:r>
          </a:p>
          <a:p>
            <a:pPr marL="349250" indent="-288925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deep sleep: </a:t>
            </a:r>
            <a:r>
              <a:rPr lang="en-US" sz="2800" dirty="0"/>
              <a:t>after 5-10 secs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may change cells while deep sleeping – need to re-establish association</a:t>
            </a:r>
            <a:endParaRPr lang="en-US" sz="2000" dirty="0"/>
          </a:p>
          <a:p>
            <a:pPr marL="342900" indent="-342900"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47328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Global cellular network: a network of IP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629271" y="2975004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439162"/>
            <a:chOff x="153945" y="4485503"/>
            <a:chExt cx="2436745" cy="1439162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800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global identify info in home network</a:t>
              </a:r>
            </a:p>
          </p:txBody>
        </p:sp>
      </p:grpSp>
      <p:sp>
        <p:nvSpPr>
          <p:cNvPr id="865" name="Rectangle 4">
            <a:extLst>
              <a:ext uri="{FF2B5EF4-FFF2-40B4-BE49-F238E27FC236}">
                <a16:creationId xmlns:a16="http://schemas.microsoft.com/office/drawing/2014/main" id="{3B33309C-DA91-114B-AD43-B77C86F66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7243" y="3122956"/>
            <a:ext cx="3756453" cy="2709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all IP: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carriers interconnect with each other, and public internet at exchange points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legacy 2G, 3G: not all IP, handled otherwise</a:t>
            </a:r>
          </a:p>
          <a:p>
            <a:pPr marL="342900" indent="-34290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2EE7DB4-480E-4F49-A9CE-BDE7FF84A02A}"/>
              </a:ext>
            </a:extLst>
          </p:cNvPr>
          <p:cNvCxnSpPr>
            <a:cxnSpLocks/>
          </p:cNvCxnSpPr>
          <p:nvPr/>
        </p:nvCxnSpPr>
        <p:spPr>
          <a:xfrm>
            <a:off x="7068065" y="3336324"/>
            <a:ext cx="1136822" cy="0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08342"/>
            <a:ext cx="7006281" cy="1593206"/>
            <a:chOff x="4905633" y="1508342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173" y="1508342"/>
              <a:ext cx="373174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 HSS: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identify &amp; services info, while in home network and roaming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332396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21894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On to 5G!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367" name="Rectangle 4">
            <a:extLst>
              <a:ext uri="{FF2B5EF4-FFF2-40B4-BE49-F238E27FC236}">
                <a16:creationId xmlns:a16="http://schemas.microsoft.com/office/drawing/2014/main" id="{88FFA6EA-DE94-B64C-8876-D4415A8CC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628" y="1291105"/>
            <a:ext cx="11181805" cy="4837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goal: </a:t>
            </a:r>
            <a:r>
              <a:rPr lang="en-US" sz="2800" dirty="0"/>
              <a:t>10x increase in peak bitrate, 10x decrease in latency, 100x increase in traffic capacity over 4G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5G NR (new radio):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two frequency bands: </a:t>
            </a:r>
            <a:r>
              <a:rPr lang="en-US" sz="2000" dirty="0"/>
              <a:t>FR1 (450 MHz–6 GHz) </a:t>
            </a:r>
            <a:r>
              <a:rPr lang="en-US" sz="2400" dirty="0"/>
              <a:t>and FR2 </a:t>
            </a:r>
            <a:r>
              <a:rPr lang="en-US" sz="2000" dirty="0"/>
              <a:t>(24 GHz–52 GHz): </a:t>
            </a:r>
            <a:r>
              <a:rPr lang="en-US" sz="2400" dirty="0"/>
              <a:t>millimeter wave frequencies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not backwards-compatible with 4G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MIMO: multiple directional antennae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millimeter wave frequencies: </a:t>
            </a:r>
            <a:r>
              <a:rPr lang="en-US" sz="2800" dirty="0"/>
              <a:t>much higher data rates, but over shorter distances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pico-cells: cells diameters: 10-100 m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massive, dense deployment of new base stations required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236242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CF35EC-BF82-0839-A671-7CB24E7175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47DECB-0BD2-58F8-FB98-EBAD58CFF7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D307F1D9-247A-84CD-D81C-C180AE28CE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CE993EB0-58FC-D571-76C4-3AA46B671136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D994F7DF-C85A-4A03-5308-6960C32AB8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C8836E58-4EA1-3F3B-3012-28ACD4B1FAAD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AA67A885-6A3A-B3F4-891A-31D409B84B2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/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strike="sngStrike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strike="sngStrike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2456339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878E88-E577-F187-185E-C13DC0E06B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ACE6A1E-E055-809E-07D8-81A7EC895F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545644"/>
          </a:xfrm>
        </p:spPr>
        <p:txBody>
          <a:bodyPr/>
          <a:lstStyle/>
          <a:p>
            <a:pPr indent="-336550"/>
            <a:r>
              <a:rPr lang="en-US" sz="3200" dirty="0"/>
              <a:t>spectrum of mobility, from the </a:t>
            </a:r>
            <a:r>
              <a:rPr lang="en-US" sz="3200" dirty="0">
                <a:solidFill>
                  <a:srgbClr val="C00000"/>
                </a:solidFill>
              </a:rPr>
              <a:t>network</a:t>
            </a:r>
            <a:r>
              <a:rPr lang="en-US" sz="3200" dirty="0"/>
              <a:t> perspective: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42D51BF-637E-F980-B033-FE6E398603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mobility?</a:t>
            </a:r>
          </a:p>
        </p:txBody>
      </p:sp>
      <p:grpSp>
        <p:nvGrpSpPr>
          <p:cNvPr id="18" name="Group 4">
            <a:extLst>
              <a:ext uri="{FF2B5EF4-FFF2-40B4-BE49-F238E27FC236}">
                <a16:creationId xmlns:a16="http://schemas.microsoft.com/office/drawing/2014/main" id="{D4F13D93-DDC4-B0D9-11C9-7E6D50936758}"/>
              </a:ext>
            </a:extLst>
          </p:cNvPr>
          <p:cNvGrpSpPr>
            <a:grpSpLocks/>
          </p:cNvGrpSpPr>
          <p:nvPr/>
        </p:nvGrpSpPr>
        <p:grpSpPr bwMode="auto">
          <a:xfrm>
            <a:off x="1241671" y="2491695"/>
            <a:ext cx="10249213" cy="855663"/>
            <a:chOff x="367" y="837"/>
            <a:chExt cx="4882" cy="539"/>
          </a:xfrm>
        </p:grpSpPr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4D81BC2D-B724-599D-9219-B31D8BC72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" y="1120"/>
              <a:ext cx="4587" cy="256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90000"/>
                  </a:srgbClr>
                </a:gs>
                <a:gs pos="100000">
                  <a:srgbClr val="3333CC"/>
                </a:gs>
              </a:gsLst>
              <a:lin ang="0" scaled="1"/>
            </a:gradFill>
            <a:ln w="9525">
              <a:solidFill>
                <a:srgbClr val="3333CC">
                  <a:alpha val="52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0" name="Text Box 6">
              <a:extLst>
                <a:ext uri="{FF2B5EF4-FFF2-40B4-BE49-F238E27FC236}">
                  <a16:creationId xmlns:a16="http://schemas.microsoft.com/office/drawing/2014/main" id="{38D2CFE4-FFE8-8ADC-E9B4-655B1F497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" y="837"/>
              <a:ext cx="861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no mobility</a:t>
              </a:r>
            </a:p>
          </p:txBody>
        </p:sp>
        <p:sp>
          <p:nvSpPr>
            <p:cNvPr id="21" name="Text Box 7">
              <a:extLst>
                <a:ext uri="{FF2B5EF4-FFF2-40B4-BE49-F238E27FC236}">
                  <a16:creationId xmlns:a16="http://schemas.microsoft.com/office/drawing/2014/main" id="{47A00A5D-C914-F92F-FE5F-091C468F74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5" y="837"/>
              <a:ext cx="974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high mobility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CC6832F-0227-DAAF-3DC1-C9855CDD89B1}"/>
              </a:ext>
            </a:extLst>
          </p:cNvPr>
          <p:cNvGrpSpPr/>
          <p:nvPr/>
        </p:nvGrpSpPr>
        <p:grpSpPr>
          <a:xfrm>
            <a:off x="1208316" y="3429001"/>
            <a:ext cx="2432955" cy="2553748"/>
            <a:chOff x="1208316" y="3429001"/>
            <a:chExt cx="2432955" cy="2553748"/>
          </a:xfrm>
        </p:grpSpPr>
        <p:sp>
          <p:nvSpPr>
            <p:cNvPr id="22" name="Text Box 8">
              <a:extLst>
                <a:ext uri="{FF2B5EF4-FFF2-40B4-BE49-F238E27FC236}">
                  <a16:creationId xmlns:a16="http://schemas.microsoft.com/office/drawing/2014/main" id="{23C21C2D-8F2C-D241-54D0-EB6ACB5301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316" y="4228423"/>
              <a:ext cx="2432955" cy="1754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between networks, but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powers down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moving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0CE04C1E-24E2-6258-AB36-2318916A6BED}"/>
                </a:ext>
              </a:extLst>
            </p:cNvPr>
            <p:cNvCxnSpPr/>
            <p:nvPr/>
          </p:nvCxnSpPr>
          <p:spPr>
            <a:xfrm>
              <a:off x="1371600" y="3429001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1E7A8A4-17AA-6342-3F92-590D1ED5D420}"/>
              </a:ext>
            </a:extLst>
          </p:cNvPr>
          <p:cNvGrpSpPr/>
          <p:nvPr/>
        </p:nvGrpSpPr>
        <p:grpSpPr>
          <a:xfrm>
            <a:off x="3396346" y="3434443"/>
            <a:ext cx="2400299" cy="2228609"/>
            <a:chOff x="3396346" y="3434443"/>
            <a:chExt cx="2400299" cy="2228609"/>
          </a:xfrm>
        </p:grpSpPr>
        <p:sp>
          <p:nvSpPr>
            <p:cNvPr id="24" name="Text Box 10">
              <a:extLst>
                <a:ext uri="{FF2B5EF4-FFF2-40B4-BE49-F238E27FC236}">
                  <a16:creationId xmlns:a16="http://schemas.microsoft.com/office/drawing/2014/main" id="{248D4963-FC01-FB99-A2F8-FDF639E1C8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6346" y="4241124"/>
              <a:ext cx="2400299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within same AP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67BBB41-55BA-8C36-1F09-1521E72E48A0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5444F5F-7BC7-E940-122E-1302E1837C45}"/>
              </a:ext>
            </a:extLst>
          </p:cNvPr>
          <p:cNvGrpSpPr/>
          <p:nvPr/>
        </p:nvGrpSpPr>
        <p:grpSpPr>
          <a:xfrm>
            <a:off x="8392886" y="3390900"/>
            <a:ext cx="2645228" cy="2935362"/>
            <a:chOff x="8392886" y="3390900"/>
            <a:chExt cx="2645228" cy="2935362"/>
          </a:xfrm>
        </p:grpSpPr>
        <p:sp>
          <p:nvSpPr>
            <p:cNvPr id="23" name="Text Box 9">
              <a:extLst>
                <a:ext uri="{FF2B5EF4-FFF2-40B4-BE49-F238E27FC236}">
                  <a16:creationId xmlns:a16="http://schemas.microsoft.com/office/drawing/2014/main" id="{E2E9EE0B-FCF9-5E70-3BBE-71C9995945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2886" y="4239537"/>
              <a:ext cx="2645228" cy="20867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among multiple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provider networks,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maintaining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ongoing connections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672D9C2E-C9D9-7CE2-0183-F0B67F02CB7D}"/>
                </a:ext>
              </a:extLst>
            </p:cNvPr>
            <p:cNvCxnSpPr/>
            <p:nvPr/>
          </p:nvCxnSpPr>
          <p:spPr>
            <a:xfrm>
              <a:off x="10869385" y="3390900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E8A745C-77FC-294A-9F8C-0C24ABEB23B8}"/>
              </a:ext>
            </a:extLst>
          </p:cNvPr>
          <p:cNvGrpSpPr/>
          <p:nvPr/>
        </p:nvGrpSpPr>
        <p:grpSpPr>
          <a:xfrm>
            <a:off x="6095999" y="3423556"/>
            <a:ext cx="2155372" cy="2212280"/>
            <a:chOff x="3526970" y="3434443"/>
            <a:chExt cx="2155372" cy="2212280"/>
          </a:xfrm>
        </p:grpSpPr>
        <p:sp>
          <p:nvSpPr>
            <p:cNvPr id="36" name="Text Box 10">
              <a:extLst>
                <a:ext uri="{FF2B5EF4-FFF2-40B4-BE49-F238E27FC236}">
                  <a16:creationId xmlns:a16="http://schemas.microsoft.com/office/drawing/2014/main" id="{A5CB3768-C47C-9AA2-79CE-A7F18EAC97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6970" y="4224795"/>
              <a:ext cx="2155372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among APs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58C1A89C-10F6-10E3-3558-A904E4D42432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88733E6-BF87-25C9-5A5C-18A5EC31C89A}"/>
              </a:ext>
            </a:extLst>
          </p:cNvPr>
          <p:cNvGrpSpPr/>
          <p:nvPr/>
        </p:nvGrpSpPr>
        <p:grpSpPr>
          <a:xfrm>
            <a:off x="4735773" y="3944203"/>
            <a:ext cx="6933062" cy="2511189"/>
            <a:chOff x="4735773" y="3944203"/>
            <a:chExt cx="6933062" cy="2511189"/>
          </a:xfrm>
        </p:grpSpPr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F15FF201-88B6-1C77-AE8D-744DDC2FABA7}"/>
                </a:ext>
              </a:extLst>
            </p:cNvPr>
            <p:cNvSpPr/>
            <p:nvPr/>
          </p:nvSpPr>
          <p:spPr>
            <a:xfrm>
              <a:off x="6141492" y="3944203"/>
              <a:ext cx="5527343" cy="2511189"/>
            </a:xfrm>
            <a:prstGeom prst="roundRect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779EE25-018A-681B-79A3-5E5C4785A118}"/>
                </a:ext>
              </a:extLst>
            </p:cNvPr>
            <p:cNvSpPr txBox="1"/>
            <p:nvPr/>
          </p:nvSpPr>
          <p:spPr>
            <a:xfrm>
              <a:off x="4735773" y="5745707"/>
              <a:ext cx="289643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solidFill>
                    <a:srgbClr val="C00000"/>
                  </a:solidFill>
                </a:rPr>
                <a:t>We’re interested in these!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206332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05" name="Group 130"/>
          <p:cNvGrpSpPr>
            <a:grpSpLocks/>
          </p:cNvGrpSpPr>
          <p:nvPr/>
        </p:nvGrpSpPr>
        <p:grpSpPr bwMode="auto">
          <a:xfrm>
            <a:off x="3121025" y="2486026"/>
            <a:ext cx="6654800" cy="3421063"/>
            <a:chOff x="1597027" y="2486025"/>
            <a:chExt cx="6654798" cy="3421063"/>
          </a:xfrm>
        </p:grpSpPr>
        <p:sp>
          <p:nvSpPr>
            <p:cNvPr id="98316" name="Freeform 2"/>
            <p:cNvSpPr>
              <a:spLocks/>
            </p:cNvSpPr>
            <p:nvPr/>
          </p:nvSpPr>
          <p:spPr bwMode="auto">
            <a:xfrm>
              <a:off x="1612900" y="2616200"/>
              <a:ext cx="1866900" cy="1589088"/>
            </a:xfrm>
            <a:custGeom>
              <a:avLst/>
              <a:gdLst>
                <a:gd name="T0" fmla="*/ 2147483647 w 1340"/>
                <a:gd name="T1" fmla="*/ 2147483647 h 1191"/>
                <a:gd name="T2" fmla="*/ 2147483647 w 1340"/>
                <a:gd name="T3" fmla="*/ 2147483647 h 1191"/>
                <a:gd name="T4" fmla="*/ 2147483647 w 1340"/>
                <a:gd name="T5" fmla="*/ 2147483647 h 1191"/>
                <a:gd name="T6" fmla="*/ 2147483647 w 1340"/>
                <a:gd name="T7" fmla="*/ 2147483647 h 1191"/>
                <a:gd name="T8" fmla="*/ 2147483647 w 1340"/>
                <a:gd name="T9" fmla="*/ 2147483647 h 1191"/>
                <a:gd name="T10" fmla="*/ 2147483647 w 1340"/>
                <a:gd name="T11" fmla="*/ 2147483647 h 1191"/>
                <a:gd name="T12" fmla="*/ 2147483647 w 1340"/>
                <a:gd name="T13" fmla="*/ 2147483647 h 1191"/>
                <a:gd name="T14" fmla="*/ 2147483647 w 1340"/>
                <a:gd name="T15" fmla="*/ 2147483647 h 1191"/>
                <a:gd name="T16" fmla="*/ 2147483647 w 1340"/>
                <a:gd name="T17" fmla="*/ 2147483647 h 1191"/>
                <a:gd name="T18" fmla="*/ 2147483647 w 1340"/>
                <a:gd name="T19" fmla="*/ 2147483647 h 1191"/>
                <a:gd name="T20" fmla="*/ 2147483647 w 1340"/>
                <a:gd name="T21" fmla="*/ 2147483647 h 1191"/>
                <a:gd name="T22" fmla="*/ 2147483647 w 1340"/>
                <a:gd name="T23" fmla="*/ 2147483647 h 1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0" h="1191">
                  <a:moveTo>
                    <a:pt x="550" y="42"/>
                  </a:moveTo>
                  <a:cubicBezTo>
                    <a:pt x="437" y="4"/>
                    <a:pt x="164" y="0"/>
                    <a:pt x="82" y="60"/>
                  </a:cubicBezTo>
                  <a:cubicBezTo>
                    <a:pt x="0" y="120"/>
                    <a:pt x="67" y="292"/>
                    <a:pt x="58" y="402"/>
                  </a:cubicBezTo>
                  <a:cubicBezTo>
                    <a:pt x="49" y="512"/>
                    <a:pt x="19" y="642"/>
                    <a:pt x="28" y="720"/>
                  </a:cubicBezTo>
                  <a:cubicBezTo>
                    <a:pt x="37" y="798"/>
                    <a:pt x="27" y="844"/>
                    <a:pt x="112" y="870"/>
                  </a:cubicBezTo>
                  <a:cubicBezTo>
                    <a:pt x="197" y="896"/>
                    <a:pt x="450" y="833"/>
                    <a:pt x="538" y="876"/>
                  </a:cubicBezTo>
                  <a:cubicBezTo>
                    <a:pt x="626" y="919"/>
                    <a:pt x="524" y="1091"/>
                    <a:pt x="640" y="1128"/>
                  </a:cubicBezTo>
                  <a:cubicBezTo>
                    <a:pt x="756" y="1165"/>
                    <a:pt x="1128" y="1191"/>
                    <a:pt x="1234" y="1098"/>
                  </a:cubicBezTo>
                  <a:cubicBezTo>
                    <a:pt x="1340" y="1005"/>
                    <a:pt x="1281" y="696"/>
                    <a:pt x="1276" y="570"/>
                  </a:cubicBezTo>
                  <a:cubicBezTo>
                    <a:pt x="1271" y="444"/>
                    <a:pt x="1290" y="389"/>
                    <a:pt x="1204" y="342"/>
                  </a:cubicBezTo>
                  <a:cubicBezTo>
                    <a:pt x="1118" y="295"/>
                    <a:pt x="868" y="338"/>
                    <a:pt x="760" y="288"/>
                  </a:cubicBezTo>
                  <a:cubicBezTo>
                    <a:pt x="652" y="238"/>
                    <a:pt x="663" y="80"/>
                    <a:pt x="550" y="4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98317" name="Freeform 96"/>
            <p:cNvSpPr>
              <a:spLocks/>
            </p:cNvSpPr>
            <p:nvPr/>
          </p:nvSpPr>
          <p:spPr bwMode="auto">
            <a:xfrm>
              <a:off x="6413500" y="2486025"/>
              <a:ext cx="1838325" cy="1711325"/>
            </a:xfrm>
            <a:custGeom>
              <a:avLst/>
              <a:gdLst>
                <a:gd name="T0" fmla="*/ 2147483647 w 2894"/>
                <a:gd name="T1" fmla="*/ 2147483647 h 2693"/>
                <a:gd name="T2" fmla="*/ 2147483647 w 2894"/>
                <a:gd name="T3" fmla="*/ 2147483647 h 2693"/>
                <a:gd name="T4" fmla="*/ 2147483647 w 2894"/>
                <a:gd name="T5" fmla="*/ 2147483647 h 2693"/>
                <a:gd name="T6" fmla="*/ 2147483647 w 2894"/>
                <a:gd name="T7" fmla="*/ 2147483647 h 2693"/>
                <a:gd name="T8" fmla="*/ 2147483647 w 2894"/>
                <a:gd name="T9" fmla="*/ 2147483647 h 2693"/>
                <a:gd name="T10" fmla="*/ 2147483647 w 2894"/>
                <a:gd name="T11" fmla="*/ 2147483647 h 2693"/>
                <a:gd name="T12" fmla="*/ 2147483647 w 2894"/>
                <a:gd name="T13" fmla="*/ 2147483647 h 2693"/>
                <a:gd name="T14" fmla="*/ 2147483647 w 2894"/>
                <a:gd name="T15" fmla="*/ 2147483647 h 2693"/>
                <a:gd name="T16" fmla="*/ 2147483647 w 2894"/>
                <a:gd name="T17" fmla="*/ 2147483647 h 2693"/>
                <a:gd name="T18" fmla="*/ 2147483647 w 2894"/>
                <a:gd name="T19" fmla="*/ 2147483647 h 2693"/>
                <a:gd name="T20" fmla="*/ 2147483647 w 2894"/>
                <a:gd name="T21" fmla="*/ 2147483647 h 26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94" h="2693">
                  <a:moveTo>
                    <a:pt x="4" y="1331"/>
                  </a:moveTo>
                  <a:cubicBezTo>
                    <a:pt x="4" y="1049"/>
                    <a:pt x="119" y="673"/>
                    <a:pt x="349" y="509"/>
                  </a:cubicBezTo>
                  <a:cubicBezTo>
                    <a:pt x="579" y="345"/>
                    <a:pt x="1010" y="400"/>
                    <a:pt x="1384" y="344"/>
                  </a:cubicBezTo>
                  <a:cubicBezTo>
                    <a:pt x="1758" y="288"/>
                    <a:pt x="2346" y="0"/>
                    <a:pt x="2596" y="170"/>
                  </a:cubicBezTo>
                  <a:cubicBezTo>
                    <a:pt x="2846" y="340"/>
                    <a:pt x="2874" y="1035"/>
                    <a:pt x="2884" y="1364"/>
                  </a:cubicBezTo>
                  <a:cubicBezTo>
                    <a:pt x="2894" y="1693"/>
                    <a:pt x="2789" y="1954"/>
                    <a:pt x="2659" y="2144"/>
                  </a:cubicBezTo>
                  <a:cubicBezTo>
                    <a:pt x="2529" y="2334"/>
                    <a:pt x="2274" y="2432"/>
                    <a:pt x="2104" y="2504"/>
                  </a:cubicBezTo>
                  <a:cubicBezTo>
                    <a:pt x="1934" y="2576"/>
                    <a:pt x="1816" y="2558"/>
                    <a:pt x="1639" y="2579"/>
                  </a:cubicBezTo>
                  <a:cubicBezTo>
                    <a:pt x="1462" y="2600"/>
                    <a:pt x="1259" y="2693"/>
                    <a:pt x="1044" y="2630"/>
                  </a:cubicBezTo>
                  <a:cubicBezTo>
                    <a:pt x="829" y="2567"/>
                    <a:pt x="520" y="2418"/>
                    <a:pt x="346" y="2201"/>
                  </a:cubicBezTo>
                  <a:cubicBezTo>
                    <a:pt x="173" y="1985"/>
                    <a:pt x="0" y="1682"/>
                    <a:pt x="4" y="1331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98318" name="Freeform 119"/>
            <p:cNvSpPr>
              <a:spLocks/>
            </p:cNvSpPr>
            <p:nvPr/>
          </p:nvSpPr>
          <p:spPr bwMode="auto">
            <a:xfrm>
              <a:off x="3954463" y="3432175"/>
              <a:ext cx="2109787" cy="1250950"/>
            </a:xfrm>
            <a:custGeom>
              <a:avLst/>
              <a:gdLst>
                <a:gd name="T0" fmla="*/ 2147483647 w 3324"/>
                <a:gd name="T1" fmla="*/ 2147483647 h 1971"/>
                <a:gd name="T2" fmla="*/ 2147483647 w 3324"/>
                <a:gd name="T3" fmla="*/ 2147483647 h 1971"/>
                <a:gd name="T4" fmla="*/ 2147483647 w 3324"/>
                <a:gd name="T5" fmla="*/ 2147483647 h 1971"/>
                <a:gd name="T6" fmla="*/ 2147483647 w 3324"/>
                <a:gd name="T7" fmla="*/ 2147483647 h 1971"/>
                <a:gd name="T8" fmla="*/ 2147483647 w 3324"/>
                <a:gd name="T9" fmla="*/ 2147483647 h 1971"/>
                <a:gd name="T10" fmla="*/ 2147483647 w 3324"/>
                <a:gd name="T11" fmla="*/ 2147483647 h 1971"/>
                <a:gd name="T12" fmla="*/ 2147483647 w 3324"/>
                <a:gd name="T13" fmla="*/ 2147483647 h 1971"/>
                <a:gd name="T14" fmla="*/ 2147483647 w 3324"/>
                <a:gd name="T15" fmla="*/ 2147483647 h 1971"/>
                <a:gd name="T16" fmla="*/ 2147483647 w 3324"/>
                <a:gd name="T17" fmla="*/ 2147483647 h 1971"/>
                <a:gd name="T18" fmla="*/ 2147483647 w 3324"/>
                <a:gd name="T19" fmla="*/ 2147483647 h 1971"/>
                <a:gd name="T20" fmla="*/ 2147483647 w 3324"/>
                <a:gd name="T21" fmla="*/ 2147483647 h 1971"/>
                <a:gd name="T22" fmla="*/ 2147483647 w 3324"/>
                <a:gd name="T23" fmla="*/ 2147483647 h 1971"/>
                <a:gd name="T24" fmla="*/ 2147483647 w 3324"/>
                <a:gd name="T25" fmla="*/ 2147483647 h 19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24" h="1971">
                  <a:moveTo>
                    <a:pt x="596" y="15"/>
                  </a:moveTo>
                  <a:cubicBezTo>
                    <a:pt x="335" y="29"/>
                    <a:pt x="248" y="155"/>
                    <a:pt x="149" y="330"/>
                  </a:cubicBezTo>
                  <a:cubicBezTo>
                    <a:pt x="50" y="505"/>
                    <a:pt x="0" y="853"/>
                    <a:pt x="3" y="1066"/>
                  </a:cubicBezTo>
                  <a:cubicBezTo>
                    <a:pt x="6" y="1279"/>
                    <a:pt x="67" y="1478"/>
                    <a:pt x="168" y="1606"/>
                  </a:cubicBezTo>
                  <a:cubicBezTo>
                    <a:pt x="269" y="1734"/>
                    <a:pt x="457" y="1811"/>
                    <a:pt x="609" y="1831"/>
                  </a:cubicBezTo>
                  <a:cubicBezTo>
                    <a:pt x="761" y="1851"/>
                    <a:pt x="927" y="1719"/>
                    <a:pt x="1083" y="1726"/>
                  </a:cubicBezTo>
                  <a:cubicBezTo>
                    <a:pt x="1239" y="1733"/>
                    <a:pt x="1333" y="1844"/>
                    <a:pt x="1548" y="1876"/>
                  </a:cubicBezTo>
                  <a:cubicBezTo>
                    <a:pt x="1763" y="1908"/>
                    <a:pt x="2091" y="1971"/>
                    <a:pt x="2373" y="1921"/>
                  </a:cubicBezTo>
                  <a:cubicBezTo>
                    <a:pt x="2655" y="1871"/>
                    <a:pt x="3162" y="1740"/>
                    <a:pt x="3243" y="1576"/>
                  </a:cubicBezTo>
                  <a:cubicBezTo>
                    <a:pt x="3324" y="1412"/>
                    <a:pt x="2947" y="1124"/>
                    <a:pt x="2859" y="935"/>
                  </a:cubicBezTo>
                  <a:cubicBezTo>
                    <a:pt x="2771" y="746"/>
                    <a:pt x="2905" y="559"/>
                    <a:pt x="2714" y="444"/>
                  </a:cubicBezTo>
                  <a:cubicBezTo>
                    <a:pt x="2523" y="328"/>
                    <a:pt x="2063" y="315"/>
                    <a:pt x="1714" y="242"/>
                  </a:cubicBezTo>
                  <a:cubicBezTo>
                    <a:pt x="1366" y="168"/>
                    <a:pt x="857" y="0"/>
                    <a:pt x="596" y="15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98319" name="Text Box 120"/>
            <p:cNvSpPr txBox="1">
              <a:spLocks noChangeArrowheads="1"/>
            </p:cNvSpPr>
            <p:nvPr/>
          </p:nvSpPr>
          <p:spPr bwMode="auto">
            <a:xfrm>
              <a:off x="4129088" y="3729038"/>
              <a:ext cx="1447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00CC99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wide area network</a:t>
              </a:r>
            </a:p>
          </p:txBody>
        </p:sp>
        <p:sp>
          <p:nvSpPr>
            <p:cNvPr id="98320" name="Freeform 121"/>
            <p:cNvSpPr>
              <a:spLocks/>
            </p:cNvSpPr>
            <p:nvPr/>
          </p:nvSpPr>
          <p:spPr bwMode="auto">
            <a:xfrm>
              <a:off x="3259138" y="4995863"/>
              <a:ext cx="2944812" cy="911225"/>
            </a:xfrm>
            <a:custGeom>
              <a:avLst/>
              <a:gdLst>
                <a:gd name="T0" fmla="*/ 2147483647 w 4636"/>
                <a:gd name="T1" fmla="*/ 2147483647 h 1435"/>
                <a:gd name="T2" fmla="*/ 2147483647 w 4636"/>
                <a:gd name="T3" fmla="*/ 2147483647 h 1435"/>
                <a:gd name="T4" fmla="*/ 2147483647 w 4636"/>
                <a:gd name="T5" fmla="*/ 2147483647 h 1435"/>
                <a:gd name="T6" fmla="*/ 2147483647 w 4636"/>
                <a:gd name="T7" fmla="*/ 2147483647 h 1435"/>
                <a:gd name="T8" fmla="*/ 2147483647 w 4636"/>
                <a:gd name="T9" fmla="*/ 2147483647 h 1435"/>
                <a:gd name="T10" fmla="*/ 2147483647 w 4636"/>
                <a:gd name="T11" fmla="*/ 2147483647 h 1435"/>
                <a:gd name="T12" fmla="*/ 2147483647 w 4636"/>
                <a:gd name="T13" fmla="*/ 2147483647 h 1435"/>
                <a:gd name="T14" fmla="*/ 2147483647 w 4636"/>
                <a:gd name="T15" fmla="*/ 2147483647 h 1435"/>
                <a:gd name="T16" fmla="*/ 2147483647 w 4636"/>
                <a:gd name="T17" fmla="*/ 2147483647 h 1435"/>
                <a:gd name="T18" fmla="*/ 2147483647 w 4636"/>
                <a:gd name="T19" fmla="*/ 2147483647 h 14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36" h="1435">
                  <a:moveTo>
                    <a:pt x="339" y="15"/>
                  </a:moveTo>
                  <a:cubicBezTo>
                    <a:pt x="0" y="110"/>
                    <a:pt x="112" y="438"/>
                    <a:pt x="189" y="645"/>
                  </a:cubicBezTo>
                  <a:cubicBezTo>
                    <a:pt x="266" y="852"/>
                    <a:pt x="509" y="1130"/>
                    <a:pt x="804" y="1260"/>
                  </a:cubicBezTo>
                  <a:cubicBezTo>
                    <a:pt x="1099" y="1390"/>
                    <a:pt x="1507" y="1415"/>
                    <a:pt x="1959" y="1425"/>
                  </a:cubicBezTo>
                  <a:cubicBezTo>
                    <a:pt x="2411" y="1435"/>
                    <a:pt x="3192" y="1395"/>
                    <a:pt x="3519" y="1320"/>
                  </a:cubicBezTo>
                  <a:cubicBezTo>
                    <a:pt x="3846" y="1245"/>
                    <a:pt x="3753" y="1067"/>
                    <a:pt x="3924" y="975"/>
                  </a:cubicBezTo>
                  <a:cubicBezTo>
                    <a:pt x="4095" y="883"/>
                    <a:pt x="4489" y="885"/>
                    <a:pt x="4543" y="769"/>
                  </a:cubicBezTo>
                  <a:cubicBezTo>
                    <a:pt x="4597" y="653"/>
                    <a:pt x="4636" y="393"/>
                    <a:pt x="4249" y="278"/>
                  </a:cubicBezTo>
                  <a:cubicBezTo>
                    <a:pt x="3863" y="162"/>
                    <a:pt x="2874" y="120"/>
                    <a:pt x="2222" y="76"/>
                  </a:cubicBezTo>
                  <a:cubicBezTo>
                    <a:pt x="1570" y="32"/>
                    <a:pt x="868" y="0"/>
                    <a:pt x="339" y="15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grpSp>
          <p:nvGrpSpPr>
            <p:cNvPr id="98321" name="Group 136"/>
            <p:cNvGrpSpPr>
              <a:grpSpLocks/>
            </p:cNvGrpSpPr>
            <p:nvPr/>
          </p:nvGrpSpPr>
          <p:grpSpPr bwMode="auto">
            <a:xfrm>
              <a:off x="1597027" y="2735489"/>
              <a:ext cx="1091746" cy="791482"/>
              <a:chOff x="4089854" y="1363889"/>
              <a:chExt cx="1091746" cy="791482"/>
            </a:xfrm>
          </p:grpSpPr>
          <p:sp>
            <p:nvSpPr>
              <p:cNvPr id="98327" name="Oval 26"/>
              <p:cNvSpPr>
                <a:spLocks noChangeArrowheads="1"/>
              </p:cNvSpPr>
              <p:nvPr/>
            </p:nvSpPr>
            <p:spPr bwMode="auto">
              <a:xfrm>
                <a:off x="4089854" y="1363889"/>
                <a:ext cx="1091746" cy="791482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cs typeface="Arial" charset="0"/>
                </a:endParaRPr>
              </a:p>
            </p:txBody>
          </p:sp>
          <p:grpSp>
            <p:nvGrpSpPr>
              <p:cNvPr id="98328" name="Group 356"/>
              <p:cNvGrpSpPr>
                <a:grpSpLocks/>
              </p:cNvGrpSpPr>
              <p:nvPr/>
            </p:nvGrpSpPr>
            <p:grpSpPr bwMode="auto">
              <a:xfrm>
                <a:off x="4245429" y="1426027"/>
                <a:ext cx="629104" cy="547461"/>
                <a:chOff x="313" y="1497"/>
                <a:chExt cx="1152" cy="1014"/>
              </a:xfrm>
            </p:grpSpPr>
            <p:pic>
              <p:nvPicPr>
                <p:cNvPr id="98329" name="Picture 354" descr="laptop_stylized_small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8330" name="Picture 355" descr="antenna_stylized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pic>
          <p:nvPicPr>
            <p:cNvPr id="44051" name="Picture 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5402" y="3570288"/>
              <a:ext cx="684213" cy="2460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98323" name="Line 111"/>
            <p:cNvSpPr>
              <a:spLocks noChangeShapeType="1"/>
            </p:cNvSpPr>
            <p:nvPr/>
          </p:nvSpPr>
          <p:spPr bwMode="auto">
            <a:xfrm>
              <a:off x="2218192" y="3269796"/>
              <a:ext cx="503237" cy="31160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324" name="Line 111"/>
            <p:cNvSpPr>
              <a:spLocks noChangeShapeType="1"/>
            </p:cNvSpPr>
            <p:nvPr/>
          </p:nvSpPr>
          <p:spPr bwMode="auto">
            <a:xfrm flipV="1">
              <a:off x="3242104" y="3690257"/>
              <a:ext cx="948895" cy="159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325" name="Line 111"/>
            <p:cNvSpPr>
              <a:spLocks noChangeShapeType="1"/>
            </p:cNvSpPr>
            <p:nvPr/>
          </p:nvSpPr>
          <p:spPr bwMode="auto">
            <a:xfrm>
              <a:off x="5594073" y="3861937"/>
              <a:ext cx="1383670" cy="249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44055" name="Picture 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739" y="4897438"/>
              <a:ext cx="906462" cy="7889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44037" name="Rectangle 2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0" dirty="0">
                <a:latin typeface="+mn-lt"/>
                <a:cs typeface="+mj-cs"/>
              </a:rPr>
              <a:t>Mobility: vocabulary</a:t>
            </a:r>
          </a:p>
        </p:txBody>
      </p:sp>
      <p:sp>
        <p:nvSpPr>
          <p:cNvPr id="44038" name="Text Box 22"/>
          <p:cNvSpPr txBox="1">
            <a:spLocks noChangeArrowheads="1"/>
          </p:cNvSpPr>
          <p:nvPr/>
        </p:nvSpPr>
        <p:spPr bwMode="auto">
          <a:xfrm>
            <a:off x="2117726" y="1350963"/>
            <a:ext cx="3349625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i="1" dirty="0">
                <a:solidFill>
                  <a:srgbClr val="C00000"/>
                </a:solidFill>
                <a:latin typeface="+mn-lt"/>
                <a:cs typeface="Arial" charset="0"/>
              </a:rPr>
              <a:t>home network:</a:t>
            </a:r>
            <a:r>
              <a:rPr lang="en-US" sz="2000" dirty="0">
                <a:solidFill>
                  <a:srgbClr val="C00000"/>
                </a:solidFill>
                <a:latin typeface="+mn-lt"/>
                <a:cs typeface="Arial" charset="0"/>
              </a:rPr>
              <a:t> </a:t>
            </a:r>
            <a:r>
              <a:rPr lang="en-US" sz="2000" dirty="0">
                <a:latin typeface="+mn-lt"/>
                <a:cs typeface="Arial" charset="0"/>
              </a:rPr>
              <a:t>permanent </a:t>
            </a:r>
            <a:r>
              <a:rPr lang="ja-JP" altLang="en-US" sz="2000">
                <a:latin typeface="+mn-lt"/>
                <a:cs typeface="Arial" charset="0"/>
              </a:rPr>
              <a:t>“</a:t>
            </a:r>
            <a:r>
              <a:rPr lang="en-US" sz="2000" dirty="0">
                <a:latin typeface="+mn-lt"/>
                <a:cs typeface="Arial" charset="0"/>
              </a:rPr>
              <a:t>home</a:t>
            </a:r>
            <a:r>
              <a:rPr lang="ja-JP" altLang="en-US" sz="2000">
                <a:latin typeface="+mn-lt"/>
                <a:cs typeface="Arial" charset="0"/>
              </a:rPr>
              <a:t>”</a:t>
            </a:r>
            <a:r>
              <a:rPr lang="en-US" sz="2000" dirty="0">
                <a:latin typeface="+mn-lt"/>
                <a:cs typeface="Arial" charset="0"/>
              </a:rPr>
              <a:t> of mobile</a:t>
            </a:r>
          </a:p>
          <a:p>
            <a:pPr>
              <a:defRPr/>
            </a:pPr>
            <a:r>
              <a:rPr lang="en-US" sz="1600" dirty="0">
                <a:latin typeface="+mn-lt"/>
                <a:cs typeface="Arial" charset="0"/>
              </a:rPr>
              <a:t>(e.g., 128.119.40/24)</a:t>
            </a:r>
          </a:p>
        </p:txBody>
      </p:sp>
      <p:sp>
        <p:nvSpPr>
          <p:cNvPr id="44039" name="Text Box 23"/>
          <p:cNvSpPr txBox="1">
            <a:spLocks noChangeArrowheads="1"/>
          </p:cNvSpPr>
          <p:nvPr/>
        </p:nvSpPr>
        <p:spPr bwMode="auto">
          <a:xfrm>
            <a:off x="1844676" y="4257675"/>
            <a:ext cx="2905125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i="1" dirty="0">
                <a:solidFill>
                  <a:srgbClr val="C00000"/>
                </a:solidFill>
                <a:latin typeface="+mn-lt"/>
                <a:cs typeface="Arial" charset="0"/>
              </a:rPr>
              <a:t>permanent address:</a:t>
            </a:r>
            <a:r>
              <a:rPr lang="en-US" sz="2000" dirty="0">
                <a:solidFill>
                  <a:srgbClr val="C00000"/>
                </a:solidFill>
                <a:latin typeface="+mn-lt"/>
                <a:cs typeface="Arial" charset="0"/>
              </a:rPr>
              <a:t> </a:t>
            </a:r>
            <a:r>
              <a:rPr lang="en-US" sz="2000" dirty="0">
                <a:latin typeface="+mn-lt"/>
                <a:cs typeface="Arial" charset="0"/>
              </a:rPr>
              <a:t>address in home network, </a:t>
            </a:r>
            <a:r>
              <a:rPr lang="en-US" sz="2000" i="1" dirty="0">
                <a:latin typeface="+mn-lt"/>
                <a:cs typeface="Arial" charset="0"/>
              </a:rPr>
              <a:t>can always</a:t>
            </a:r>
            <a:r>
              <a:rPr lang="en-US" sz="2000" dirty="0">
                <a:latin typeface="+mn-lt"/>
                <a:cs typeface="Arial" charset="0"/>
              </a:rPr>
              <a:t> be used to reach mobile</a:t>
            </a:r>
          </a:p>
          <a:p>
            <a:pPr>
              <a:defRPr/>
            </a:pPr>
            <a:r>
              <a:rPr lang="en-US" sz="1600" dirty="0">
                <a:latin typeface="+mn-lt"/>
                <a:cs typeface="Arial" charset="0"/>
              </a:rPr>
              <a:t>e.g., 128.119.40.186</a:t>
            </a:r>
          </a:p>
        </p:txBody>
      </p:sp>
      <p:sp>
        <p:nvSpPr>
          <p:cNvPr id="44040" name="Text Box 24"/>
          <p:cNvSpPr txBox="1">
            <a:spLocks noChangeArrowheads="1"/>
          </p:cNvSpPr>
          <p:nvPr/>
        </p:nvSpPr>
        <p:spPr bwMode="auto">
          <a:xfrm>
            <a:off x="5756276" y="1423989"/>
            <a:ext cx="391477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i="1" dirty="0">
                <a:solidFill>
                  <a:srgbClr val="C00000"/>
                </a:solidFill>
                <a:latin typeface="+mn-lt"/>
                <a:cs typeface="Arial" charset="0"/>
              </a:rPr>
              <a:t>home agent: </a:t>
            </a:r>
            <a:r>
              <a:rPr lang="en-US" sz="2000" i="1" dirty="0">
                <a:latin typeface="+mn-lt"/>
                <a:cs typeface="Arial" charset="0"/>
              </a:rPr>
              <a:t>entity that will perform mobility functions on behalf of mobile, when mobile is remote</a:t>
            </a:r>
            <a:endParaRPr lang="en-US" sz="2000" dirty="0">
              <a:latin typeface="+mn-lt"/>
              <a:cs typeface="Arial" charset="0"/>
            </a:endParaRPr>
          </a:p>
        </p:txBody>
      </p:sp>
      <p:sp>
        <p:nvSpPr>
          <p:cNvPr id="44041" name="Line 124"/>
          <p:cNvSpPr>
            <a:spLocks noChangeShapeType="1"/>
          </p:cNvSpPr>
          <p:nvPr/>
        </p:nvSpPr>
        <p:spPr bwMode="auto">
          <a:xfrm>
            <a:off x="2693989" y="2298700"/>
            <a:ext cx="511175" cy="712788"/>
          </a:xfrm>
          <a:prstGeom prst="lin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  <p:sp>
        <p:nvSpPr>
          <p:cNvPr id="44042" name="Line 124"/>
          <p:cNvSpPr>
            <a:spLocks noChangeShapeType="1"/>
          </p:cNvSpPr>
          <p:nvPr/>
        </p:nvSpPr>
        <p:spPr bwMode="auto">
          <a:xfrm flipV="1">
            <a:off x="2579688" y="3359150"/>
            <a:ext cx="766762" cy="973138"/>
          </a:xfrm>
          <a:prstGeom prst="lin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  <p:sp>
        <p:nvSpPr>
          <p:cNvPr id="44043" name="Line 124"/>
          <p:cNvSpPr>
            <a:spLocks noChangeShapeType="1"/>
          </p:cNvSpPr>
          <p:nvPr/>
        </p:nvSpPr>
        <p:spPr bwMode="auto">
          <a:xfrm flipV="1">
            <a:off x="4518026" y="2003426"/>
            <a:ext cx="1262063" cy="1566863"/>
          </a:xfrm>
          <a:prstGeom prst="lin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5071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0" name="Rectangle 2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Mobility: more vocabulary</a:t>
            </a:r>
          </a:p>
        </p:txBody>
      </p:sp>
      <p:sp>
        <p:nvSpPr>
          <p:cNvPr id="100356" name="Freeform 2"/>
          <p:cNvSpPr>
            <a:spLocks/>
          </p:cNvSpPr>
          <p:nvPr/>
        </p:nvSpPr>
        <p:spPr bwMode="auto">
          <a:xfrm>
            <a:off x="3136900" y="2616200"/>
            <a:ext cx="1866900" cy="1589088"/>
          </a:xfrm>
          <a:custGeom>
            <a:avLst/>
            <a:gdLst>
              <a:gd name="T0" fmla="*/ 2147483647 w 1340"/>
              <a:gd name="T1" fmla="*/ 2147483647 h 1191"/>
              <a:gd name="T2" fmla="*/ 2147483647 w 1340"/>
              <a:gd name="T3" fmla="*/ 2147483647 h 1191"/>
              <a:gd name="T4" fmla="*/ 2147483647 w 1340"/>
              <a:gd name="T5" fmla="*/ 2147483647 h 1191"/>
              <a:gd name="T6" fmla="*/ 2147483647 w 1340"/>
              <a:gd name="T7" fmla="*/ 2147483647 h 1191"/>
              <a:gd name="T8" fmla="*/ 2147483647 w 1340"/>
              <a:gd name="T9" fmla="*/ 2147483647 h 1191"/>
              <a:gd name="T10" fmla="*/ 2147483647 w 1340"/>
              <a:gd name="T11" fmla="*/ 2147483647 h 1191"/>
              <a:gd name="T12" fmla="*/ 2147483647 w 1340"/>
              <a:gd name="T13" fmla="*/ 2147483647 h 1191"/>
              <a:gd name="T14" fmla="*/ 2147483647 w 1340"/>
              <a:gd name="T15" fmla="*/ 2147483647 h 1191"/>
              <a:gd name="T16" fmla="*/ 2147483647 w 1340"/>
              <a:gd name="T17" fmla="*/ 2147483647 h 1191"/>
              <a:gd name="T18" fmla="*/ 2147483647 w 1340"/>
              <a:gd name="T19" fmla="*/ 2147483647 h 1191"/>
              <a:gd name="T20" fmla="*/ 2147483647 w 1340"/>
              <a:gd name="T21" fmla="*/ 2147483647 h 1191"/>
              <a:gd name="T22" fmla="*/ 2147483647 w 1340"/>
              <a:gd name="T23" fmla="*/ 2147483647 h 11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40" h="1191">
                <a:moveTo>
                  <a:pt x="550" y="42"/>
                </a:moveTo>
                <a:cubicBezTo>
                  <a:pt x="437" y="4"/>
                  <a:pt x="164" y="0"/>
                  <a:pt x="82" y="60"/>
                </a:cubicBezTo>
                <a:cubicBezTo>
                  <a:pt x="0" y="120"/>
                  <a:pt x="67" y="292"/>
                  <a:pt x="58" y="402"/>
                </a:cubicBezTo>
                <a:cubicBezTo>
                  <a:pt x="49" y="512"/>
                  <a:pt x="19" y="642"/>
                  <a:pt x="28" y="720"/>
                </a:cubicBezTo>
                <a:cubicBezTo>
                  <a:pt x="37" y="798"/>
                  <a:pt x="27" y="844"/>
                  <a:pt x="112" y="870"/>
                </a:cubicBezTo>
                <a:cubicBezTo>
                  <a:pt x="197" y="896"/>
                  <a:pt x="450" y="833"/>
                  <a:pt x="538" y="876"/>
                </a:cubicBezTo>
                <a:cubicBezTo>
                  <a:pt x="626" y="919"/>
                  <a:pt x="524" y="1091"/>
                  <a:pt x="640" y="1128"/>
                </a:cubicBezTo>
                <a:cubicBezTo>
                  <a:pt x="756" y="1165"/>
                  <a:pt x="1128" y="1191"/>
                  <a:pt x="1234" y="1098"/>
                </a:cubicBezTo>
                <a:cubicBezTo>
                  <a:pt x="1340" y="1005"/>
                  <a:pt x="1281" y="696"/>
                  <a:pt x="1276" y="570"/>
                </a:cubicBezTo>
                <a:cubicBezTo>
                  <a:pt x="1271" y="444"/>
                  <a:pt x="1290" y="389"/>
                  <a:pt x="1204" y="342"/>
                </a:cubicBezTo>
                <a:cubicBezTo>
                  <a:pt x="1118" y="295"/>
                  <a:pt x="868" y="338"/>
                  <a:pt x="760" y="288"/>
                </a:cubicBezTo>
                <a:cubicBezTo>
                  <a:pt x="652" y="238"/>
                  <a:pt x="663" y="80"/>
                  <a:pt x="550" y="4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0357" name="Freeform 96"/>
          <p:cNvSpPr>
            <a:spLocks/>
          </p:cNvSpPr>
          <p:nvPr/>
        </p:nvSpPr>
        <p:spPr bwMode="auto">
          <a:xfrm>
            <a:off x="7937501" y="2486026"/>
            <a:ext cx="1838325" cy="1711325"/>
          </a:xfrm>
          <a:custGeom>
            <a:avLst/>
            <a:gdLst>
              <a:gd name="T0" fmla="*/ 2147483647 w 2894"/>
              <a:gd name="T1" fmla="*/ 2147483647 h 2693"/>
              <a:gd name="T2" fmla="*/ 2147483647 w 2894"/>
              <a:gd name="T3" fmla="*/ 2147483647 h 2693"/>
              <a:gd name="T4" fmla="*/ 2147483647 w 2894"/>
              <a:gd name="T5" fmla="*/ 2147483647 h 2693"/>
              <a:gd name="T6" fmla="*/ 2147483647 w 2894"/>
              <a:gd name="T7" fmla="*/ 2147483647 h 2693"/>
              <a:gd name="T8" fmla="*/ 2147483647 w 2894"/>
              <a:gd name="T9" fmla="*/ 2147483647 h 2693"/>
              <a:gd name="T10" fmla="*/ 2147483647 w 2894"/>
              <a:gd name="T11" fmla="*/ 2147483647 h 2693"/>
              <a:gd name="T12" fmla="*/ 2147483647 w 2894"/>
              <a:gd name="T13" fmla="*/ 2147483647 h 2693"/>
              <a:gd name="T14" fmla="*/ 2147483647 w 2894"/>
              <a:gd name="T15" fmla="*/ 2147483647 h 2693"/>
              <a:gd name="T16" fmla="*/ 2147483647 w 2894"/>
              <a:gd name="T17" fmla="*/ 2147483647 h 2693"/>
              <a:gd name="T18" fmla="*/ 2147483647 w 2894"/>
              <a:gd name="T19" fmla="*/ 2147483647 h 2693"/>
              <a:gd name="T20" fmla="*/ 2147483647 w 2894"/>
              <a:gd name="T21" fmla="*/ 2147483647 h 269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94" h="2693">
                <a:moveTo>
                  <a:pt x="4" y="1331"/>
                </a:moveTo>
                <a:cubicBezTo>
                  <a:pt x="4" y="1049"/>
                  <a:pt x="119" y="673"/>
                  <a:pt x="349" y="509"/>
                </a:cubicBezTo>
                <a:cubicBezTo>
                  <a:pt x="579" y="345"/>
                  <a:pt x="1010" y="400"/>
                  <a:pt x="1384" y="344"/>
                </a:cubicBezTo>
                <a:cubicBezTo>
                  <a:pt x="1758" y="288"/>
                  <a:pt x="2346" y="0"/>
                  <a:pt x="2596" y="170"/>
                </a:cubicBezTo>
                <a:cubicBezTo>
                  <a:pt x="2846" y="340"/>
                  <a:pt x="2874" y="1035"/>
                  <a:pt x="2884" y="1364"/>
                </a:cubicBezTo>
                <a:cubicBezTo>
                  <a:pt x="2894" y="1693"/>
                  <a:pt x="2789" y="1954"/>
                  <a:pt x="2659" y="2144"/>
                </a:cubicBezTo>
                <a:cubicBezTo>
                  <a:pt x="2529" y="2334"/>
                  <a:pt x="2274" y="2432"/>
                  <a:pt x="2104" y="2504"/>
                </a:cubicBezTo>
                <a:cubicBezTo>
                  <a:pt x="1934" y="2576"/>
                  <a:pt x="1816" y="2558"/>
                  <a:pt x="1639" y="2579"/>
                </a:cubicBezTo>
                <a:cubicBezTo>
                  <a:pt x="1462" y="2600"/>
                  <a:pt x="1259" y="2693"/>
                  <a:pt x="1044" y="2630"/>
                </a:cubicBezTo>
                <a:cubicBezTo>
                  <a:pt x="829" y="2567"/>
                  <a:pt x="520" y="2418"/>
                  <a:pt x="346" y="2201"/>
                </a:cubicBezTo>
                <a:cubicBezTo>
                  <a:pt x="173" y="1985"/>
                  <a:pt x="0" y="1682"/>
                  <a:pt x="4" y="1331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0358" name="Freeform 119"/>
          <p:cNvSpPr>
            <a:spLocks/>
          </p:cNvSpPr>
          <p:nvPr/>
        </p:nvSpPr>
        <p:spPr bwMode="auto">
          <a:xfrm>
            <a:off x="5478464" y="3432175"/>
            <a:ext cx="2109787" cy="1250950"/>
          </a:xfrm>
          <a:custGeom>
            <a:avLst/>
            <a:gdLst>
              <a:gd name="T0" fmla="*/ 2147483647 w 3324"/>
              <a:gd name="T1" fmla="*/ 2147483647 h 1971"/>
              <a:gd name="T2" fmla="*/ 2147483647 w 3324"/>
              <a:gd name="T3" fmla="*/ 2147483647 h 1971"/>
              <a:gd name="T4" fmla="*/ 2147483647 w 3324"/>
              <a:gd name="T5" fmla="*/ 2147483647 h 1971"/>
              <a:gd name="T6" fmla="*/ 2147483647 w 3324"/>
              <a:gd name="T7" fmla="*/ 2147483647 h 1971"/>
              <a:gd name="T8" fmla="*/ 2147483647 w 3324"/>
              <a:gd name="T9" fmla="*/ 2147483647 h 1971"/>
              <a:gd name="T10" fmla="*/ 2147483647 w 3324"/>
              <a:gd name="T11" fmla="*/ 2147483647 h 1971"/>
              <a:gd name="T12" fmla="*/ 2147483647 w 3324"/>
              <a:gd name="T13" fmla="*/ 2147483647 h 1971"/>
              <a:gd name="T14" fmla="*/ 2147483647 w 3324"/>
              <a:gd name="T15" fmla="*/ 2147483647 h 1971"/>
              <a:gd name="T16" fmla="*/ 2147483647 w 3324"/>
              <a:gd name="T17" fmla="*/ 2147483647 h 1971"/>
              <a:gd name="T18" fmla="*/ 2147483647 w 3324"/>
              <a:gd name="T19" fmla="*/ 2147483647 h 1971"/>
              <a:gd name="T20" fmla="*/ 2147483647 w 3324"/>
              <a:gd name="T21" fmla="*/ 2147483647 h 1971"/>
              <a:gd name="T22" fmla="*/ 2147483647 w 3324"/>
              <a:gd name="T23" fmla="*/ 2147483647 h 1971"/>
              <a:gd name="T24" fmla="*/ 2147483647 w 3324"/>
              <a:gd name="T25" fmla="*/ 2147483647 h 19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24" h="1971">
                <a:moveTo>
                  <a:pt x="596" y="15"/>
                </a:moveTo>
                <a:cubicBezTo>
                  <a:pt x="335" y="29"/>
                  <a:pt x="248" y="155"/>
                  <a:pt x="149" y="330"/>
                </a:cubicBezTo>
                <a:cubicBezTo>
                  <a:pt x="50" y="505"/>
                  <a:pt x="0" y="853"/>
                  <a:pt x="3" y="1066"/>
                </a:cubicBezTo>
                <a:cubicBezTo>
                  <a:pt x="6" y="1279"/>
                  <a:pt x="67" y="1478"/>
                  <a:pt x="168" y="1606"/>
                </a:cubicBezTo>
                <a:cubicBezTo>
                  <a:pt x="269" y="1734"/>
                  <a:pt x="457" y="1811"/>
                  <a:pt x="609" y="1831"/>
                </a:cubicBezTo>
                <a:cubicBezTo>
                  <a:pt x="761" y="1851"/>
                  <a:pt x="927" y="1719"/>
                  <a:pt x="1083" y="1726"/>
                </a:cubicBezTo>
                <a:cubicBezTo>
                  <a:pt x="1239" y="1733"/>
                  <a:pt x="1333" y="1844"/>
                  <a:pt x="1548" y="1876"/>
                </a:cubicBezTo>
                <a:cubicBezTo>
                  <a:pt x="1763" y="1908"/>
                  <a:pt x="2091" y="1971"/>
                  <a:pt x="2373" y="1921"/>
                </a:cubicBezTo>
                <a:cubicBezTo>
                  <a:pt x="2655" y="1871"/>
                  <a:pt x="3162" y="1740"/>
                  <a:pt x="3243" y="1576"/>
                </a:cubicBezTo>
                <a:cubicBezTo>
                  <a:pt x="3324" y="1412"/>
                  <a:pt x="2947" y="1124"/>
                  <a:pt x="2859" y="935"/>
                </a:cubicBezTo>
                <a:cubicBezTo>
                  <a:pt x="2771" y="746"/>
                  <a:pt x="2905" y="559"/>
                  <a:pt x="2714" y="444"/>
                </a:cubicBezTo>
                <a:cubicBezTo>
                  <a:pt x="2523" y="328"/>
                  <a:pt x="2063" y="315"/>
                  <a:pt x="1714" y="242"/>
                </a:cubicBezTo>
                <a:cubicBezTo>
                  <a:pt x="1366" y="168"/>
                  <a:pt x="857" y="0"/>
                  <a:pt x="596" y="15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0359" name="Text Box 120"/>
          <p:cNvSpPr txBox="1">
            <a:spLocks noChangeArrowheads="1"/>
          </p:cNvSpPr>
          <p:nvPr/>
        </p:nvSpPr>
        <p:spPr bwMode="auto">
          <a:xfrm>
            <a:off x="5653088" y="3729039"/>
            <a:ext cx="1447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00CC99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/>
            <a:r>
              <a:rPr lang="en-US" sz="1600" dirty="0">
                <a:solidFill>
                  <a:schemeClr val="bg1"/>
                </a:solidFill>
                <a:latin typeface="+mn-lt"/>
                <a:cs typeface="Arial" charset="0"/>
              </a:rPr>
              <a:t>wide area network</a:t>
            </a:r>
          </a:p>
        </p:txBody>
      </p:sp>
      <p:sp>
        <p:nvSpPr>
          <p:cNvPr id="100360" name="Freeform 121"/>
          <p:cNvSpPr>
            <a:spLocks/>
          </p:cNvSpPr>
          <p:nvPr/>
        </p:nvSpPr>
        <p:spPr bwMode="auto">
          <a:xfrm>
            <a:off x="4783138" y="4995864"/>
            <a:ext cx="2944812" cy="911225"/>
          </a:xfrm>
          <a:custGeom>
            <a:avLst/>
            <a:gdLst>
              <a:gd name="T0" fmla="*/ 2147483647 w 4636"/>
              <a:gd name="T1" fmla="*/ 2147483647 h 1435"/>
              <a:gd name="T2" fmla="*/ 2147483647 w 4636"/>
              <a:gd name="T3" fmla="*/ 2147483647 h 1435"/>
              <a:gd name="T4" fmla="*/ 2147483647 w 4636"/>
              <a:gd name="T5" fmla="*/ 2147483647 h 1435"/>
              <a:gd name="T6" fmla="*/ 2147483647 w 4636"/>
              <a:gd name="T7" fmla="*/ 2147483647 h 1435"/>
              <a:gd name="T8" fmla="*/ 2147483647 w 4636"/>
              <a:gd name="T9" fmla="*/ 2147483647 h 1435"/>
              <a:gd name="T10" fmla="*/ 2147483647 w 4636"/>
              <a:gd name="T11" fmla="*/ 2147483647 h 1435"/>
              <a:gd name="T12" fmla="*/ 2147483647 w 4636"/>
              <a:gd name="T13" fmla="*/ 2147483647 h 1435"/>
              <a:gd name="T14" fmla="*/ 2147483647 w 4636"/>
              <a:gd name="T15" fmla="*/ 2147483647 h 1435"/>
              <a:gd name="T16" fmla="*/ 2147483647 w 4636"/>
              <a:gd name="T17" fmla="*/ 2147483647 h 1435"/>
              <a:gd name="T18" fmla="*/ 2147483647 w 4636"/>
              <a:gd name="T19" fmla="*/ 2147483647 h 14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636" h="1435">
                <a:moveTo>
                  <a:pt x="339" y="15"/>
                </a:moveTo>
                <a:cubicBezTo>
                  <a:pt x="0" y="110"/>
                  <a:pt x="112" y="438"/>
                  <a:pt x="189" y="645"/>
                </a:cubicBezTo>
                <a:cubicBezTo>
                  <a:pt x="266" y="852"/>
                  <a:pt x="509" y="1130"/>
                  <a:pt x="804" y="1260"/>
                </a:cubicBezTo>
                <a:cubicBezTo>
                  <a:pt x="1099" y="1390"/>
                  <a:pt x="1507" y="1415"/>
                  <a:pt x="1959" y="1425"/>
                </a:cubicBezTo>
                <a:cubicBezTo>
                  <a:pt x="2411" y="1435"/>
                  <a:pt x="3192" y="1395"/>
                  <a:pt x="3519" y="1320"/>
                </a:cubicBezTo>
                <a:cubicBezTo>
                  <a:pt x="3846" y="1245"/>
                  <a:pt x="3753" y="1067"/>
                  <a:pt x="3924" y="975"/>
                </a:cubicBezTo>
                <a:cubicBezTo>
                  <a:pt x="4095" y="883"/>
                  <a:pt x="4489" y="885"/>
                  <a:pt x="4543" y="769"/>
                </a:cubicBezTo>
                <a:cubicBezTo>
                  <a:pt x="4597" y="653"/>
                  <a:pt x="4636" y="393"/>
                  <a:pt x="4249" y="278"/>
                </a:cubicBezTo>
                <a:cubicBezTo>
                  <a:pt x="3863" y="162"/>
                  <a:pt x="2874" y="120"/>
                  <a:pt x="2222" y="76"/>
                </a:cubicBezTo>
                <a:cubicBezTo>
                  <a:pt x="1570" y="32"/>
                  <a:pt x="868" y="0"/>
                  <a:pt x="339" y="15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pic>
        <p:nvPicPr>
          <p:cNvPr id="45066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9401" y="3570288"/>
            <a:ext cx="684213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00362" name="Line 111"/>
          <p:cNvSpPr>
            <a:spLocks noChangeShapeType="1"/>
          </p:cNvSpPr>
          <p:nvPr/>
        </p:nvSpPr>
        <p:spPr bwMode="auto">
          <a:xfrm flipV="1">
            <a:off x="4765676" y="3690939"/>
            <a:ext cx="94932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00363" name="Line 111"/>
          <p:cNvSpPr>
            <a:spLocks noChangeShapeType="1"/>
          </p:cNvSpPr>
          <p:nvPr/>
        </p:nvSpPr>
        <p:spPr bwMode="auto">
          <a:xfrm>
            <a:off x="7118351" y="3862389"/>
            <a:ext cx="138271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pic>
        <p:nvPicPr>
          <p:cNvPr id="4506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3913" y="3711576"/>
            <a:ext cx="684212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00365" name="Line 111"/>
          <p:cNvSpPr>
            <a:spLocks noChangeShapeType="1"/>
          </p:cNvSpPr>
          <p:nvPr/>
        </p:nvSpPr>
        <p:spPr bwMode="auto">
          <a:xfrm flipH="1">
            <a:off x="8805864" y="3378201"/>
            <a:ext cx="346075" cy="3222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100366" name="Group 167"/>
          <p:cNvGrpSpPr>
            <a:grpSpLocks/>
          </p:cNvGrpSpPr>
          <p:nvPr/>
        </p:nvGrpSpPr>
        <p:grpSpPr bwMode="auto">
          <a:xfrm>
            <a:off x="8574088" y="2811463"/>
            <a:ext cx="1092200" cy="792162"/>
            <a:chOff x="4089854" y="1363889"/>
            <a:chExt cx="1091746" cy="791482"/>
          </a:xfrm>
        </p:grpSpPr>
        <p:sp>
          <p:nvSpPr>
            <p:cNvPr id="100379" name="Oval 26"/>
            <p:cNvSpPr>
              <a:spLocks noChangeArrowheads="1"/>
            </p:cNvSpPr>
            <p:nvPr/>
          </p:nvSpPr>
          <p:spPr bwMode="auto">
            <a:xfrm>
              <a:off x="4089854" y="1363889"/>
              <a:ext cx="1091746" cy="791482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cs typeface="Arial" charset="0"/>
              </a:endParaRPr>
            </a:p>
          </p:txBody>
        </p:sp>
        <p:grpSp>
          <p:nvGrpSpPr>
            <p:cNvPr id="100380" name="Group 356"/>
            <p:cNvGrpSpPr>
              <a:grpSpLocks/>
            </p:cNvGrpSpPr>
            <p:nvPr/>
          </p:nvGrpSpPr>
          <p:grpSpPr bwMode="auto">
            <a:xfrm>
              <a:off x="4245429" y="1426027"/>
              <a:ext cx="629104" cy="547461"/>
              <a:chOff x="313" y="1497"/>
              <a:chExt cx="1152" cy="1014"/>
            </a:xfrm>
          </p:grpSpPr>
          <p:pic>
            <p:nvPicPr>
              <p:cNvPr id="100381" name="Picture 354" descr="laptop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0382" name="Picture 355" descr="antenna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pic>
        <p:nvPicPr>
          <p:cNvPr id="45072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9738" y="4897439"/>
            <a:ext cx="906462" cy="788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5073" name="Text Box 22"/>
          <p:cNvSpPr txBox="1">
            <a:spLocks noChangeArrowheads="1"/>
          </p:cNvSpPr>
          <p:nvPr/>
        </p:nvSpPr>
        <p:spPr bwMode="auto">
          <a:xfrm>
            <a:off x="4438650" y="2295525"/>
            <a:ext cx="3335338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i="1" dirty="0">
                <a:solidFill>
                  <a:srgbClr val="C00000"/>
                </a:solidFill>
                <a:latin typeface="+mn-lt"/>
                <a:cs typeface="Arial" charset="0"/>
              </a:rPr>
              <a:t>care-of-address:</a:t>
            </a:r>
            <a:r>
              <a:rPr lang="en-US" sz="2000" dirty="0">
                <a:solidFill>
                  <a:srgbClr val="C00000"/>
                </a:solidFill>
                <a:latin typeface="+mn-lt"/>
                <a:cs typeface="Arial" charset="0"/>
              </a:rPr>
              <a:t> </a:t>
            </a:r>
            <a:r>
              <a:rPr lang="en-US" sz="2000" dirty="0">
                <a:latin typeface="+mn-lt"/>
                <a:cs typeface="Arial" charset="0"/>
              </a:rPr>
              <a:t>address  in visited network.</a:t>
            </a:r>
          </a:p>
          <a:p>
            <a:pPr>
              <a:defRPr/>
            </a:pPr>
            <a:r>
              <a:rPr lang="en-US" sz="1600" dirty="0">
                <a:latin typeface="+mn-lt"/>
                <a:cs typeface="Arial" charset="0"/>
              </a:rPr>
              <a:t>(e.g., 79,129.13.2) </a:t>
            </a:r>
          </a:p>
        </p:txBody>
      </p:sp>
      <p:sp>
        <p:nvSpPr>
          <p:cNvPr id="45074" name="Text Box 124"/>
          <p:cNvSpPr txBox="1">
            <a:spLocks noChangeArrowheads="1"/>
          </p:cNvSpPr>
          <p:nvPr/>
        </p:nvSpPr>
        <p:spPr bwMode="auto">
          <a:xfrm>
            <a:off x="7318376" y="1220789"/>
            <a:ext cx="3349625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i="1" dirty="0">
                <a:solidFill>
                  <a:srgbClr val="C00000"/>
                </a:solidFill>
                <a:latin typeface="+mn-lt"/>
                <a:cs typeface="Arial" charset="0"/>
              </a:rPr>
              <a:t>visited network:</a:t>
            </a:r>
            <a:r>
              <a:rPr lang="en-US" sz="2000" dirty="0">
                <a:solidFill>
                  <a:srgbClr val="C00000"/>
                </a:solidFill>
                <a:latin typeface="+mn-lt"/>
                <a:cs typeface="Arial" charset="0"/>
              </a:rPr>
              <a:t> </a:t>
            </a:r>
            <a:r>
              <a:rPr lang="en-US" sz="2000" dirty="0">
                <a:latin typeface="+mn-lt"/>
                <a:cs typeface="Arial" charset="0"/>
              </a:rPr>
              <a:t>network in which mobile currently resides </a:t>
            </a:r>
            <a:r>
              <a:rPr lang="en-US" sz="1600" dirty="0">
                <a:latin typeface="+mn-lt"/>
                <a:cs typeface="Arial" charset="0"/>
              </a:rPr>
              <a:t>(e.g., 79.129.13/24)</a:t>
            </a:r>
          </a:p>
        </p:txBody>
      </p:sp>
      <p:sp>
        <p:nvSpPr>
          <p:cNvPr id="45075" name="Text Box 125"/>
          <p:cNvSpPr txBox="1">
            <a:spLocks noChangeArrowheads="1"/>
          </p:cNvSpPr>
          <p:nvPr/>
        </p:nvSpPr>
        <p:spPr bwMode="auto">
          <a:xfrm>
            <a:off x="3394075" y="1330326"/>
            <a:ext cx="367188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i="1" dirty="0">
                <a:solidFill>
                  <a:srgbClr val="C00000"/>
                </a:solidFill>
                <a:latin typeface="+mn-lt"/>
                <a:cs typeface="Arial" charset="0"/>
              </a:rPr>
              <a:t>permanent address:</a:t>
            </a:r>
            <a:r>
              <a:rPr lang="en-US" sz="2000" dirty="0">
                <a:solidFill>
                  <a:srgbClr val="C00000"/>
                </a:solidFill>
                <a:latin typeface="+mn-lt"/>
                <a:cs typeface="Arial" charset="0"/>
              </a:rPr>
              <a:t> </a:t>
            </a:r>
            <a:r>
              <a:rPr lang="en-US" sz="2000" dirty="0">
                <a:latin typeface="+mn-lt"/>
                <a:cs typeface="Arial" charset="0"/>
              </a:rPr>
              <a:t>remains constant (</a:t>
            </a:r>
            <a:r>
              <a:rPr lang="en-US" sz="1600" dirty="0">
                <a:latin typeface="+mn-lt"/>
                <a:cs typeface="Arial" charset="0"/>
              </a:rPr>
              <a:t>e.g., 128.119.40.186)</a:t>
            </a:r>
          </a:p>
        </p:txBody>
      </p:sp>
      <p:sp>
        <p:nvSpPr>
          <p:cNvPr id="45076" name="Text Box 126"/>
          <p:cNvSpPr txBox="1">
            <a:spLocks noChangeArrowheads="1"/>
          </p:cNvSpPr>
          <p:nvPr/>
        </p:nvSpPr>
        <p:spPr bwMode="auto">
          <a:xfrm>
            <a:off x="8105776" y="4370389"/>
            <a:ext cx="2747963" cy="161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i="1" dirty="0">
                <a:solidFill>
                  <a:srgbClr val="C00000"/>
                </a:solidFill>
                <a:latin typeface="+mn-lt"/>
                <a:cs typeface="Arial" charset="0"/>
              </a:rPr>
              <a:t>foreign agent</a:t>
            </a:r>
            <a:r>
              <a:rPr lang="en-US" sz="2000" i="1" dirty="0">
                <a:solidFill>
                  <a:srgbClr val="FF0000"/>
                </a:solidFill>
                <a:latin typeface="+mn-lt"/>
                <a:cs typeface="Arial" charset="0"/>
              </a:rPr>
              <a:t>: </a:t>
            </a:r>
            <a:r>
              <a:rPr lang="en-US" sz="2000" i="1" dirty="0">
                <a:latin typeface="+mn-lt"/>
                <a:cs typeface="Arial" charset="0"/>
              </a:rPr>
              <a:t>entity in visited network that performs mobility functions on behalf of mobile. </a:t>
            </a:r>
            <a:endParaRPr lang="en-US" sz="2000" dirty="0">
              <a:latin typeface="+mn-lt"/>
              <a:cs typeface="Arial" charset="0"/>
            </a:endParaRPr>
          </a:p>
        </p:txBody>
      </p:sp>
      <p:sp>
        <p:nvSpPr>
          <p:cNvPr id="45077" name="Text Box 128"/>
          <p:cNvSpPr txBox="1">
            <a:spLocks noChangeArrowheads="1"/>
          </p:cNvSpPr>
          <p:nvPr/>
        </p:nvSpPr>
        <p:spPr bwMode="auto">
          <a:xfrm>
            <a:off x="2206626" y="5235576"/>
            <a:ext cx="274796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i="1" dirty="0">
                <a:solidFill>
                  <a:srgbClr val="C00000"/>
                </a:solidFill>
                <a:latin typeface="+mn-lt"/>
                <a:cs typeface="Arial" charset="0"/>
              </a:rPr>
              <a:t>correspondent: </a:t>
            </a:r>
            <a:r>
              <a:rPr lang="en-US" sz="2000" i="1" dirty="0">
                <a:latin typeface="+mn-lt"/>
                <a:cs typeface="Arial" charset="0"/>
              </a:rPr>
              <a:t>wants to communicate with mobile</a:t>
            </a:r>
            <a:endParaRPr lang="en-US" sz="2000" dirty="0">
              <a:latin typeface="+mn-lt"/>
              <a:cs typeface="Arial" charset="0"/>
            </a:endParaRPr>
          </a:p>
        </p:txBody>
      </p:sp>
      <p:sp>
        <p:nvSpPr>
          <p:cNvPr id="45078" name="Line 129"/>
          <p:cNvSpPr>
            <a:spLocks noChangeShapeType="1"/>
          </p:cNvSpPr>
          <p:nvPr/>
        </p:nvSpPr>
        <p:spPr bwMode="auto">
          <a:xfrm flipV="1">
            <a:off x="4668839" y="5403850"/>
            <a:ext cx="1169987" cy="31115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  <p:sp>
        <p:nvSpPr>
          <p:cNvPr id="45079" name="Line 129"/>
          <p:cNvSpPr>
            <a:spLocks noChangeShapeType="1"/>
          </p:cNvSpPr>
          <p:nvPr/>
        </p:nvSpPr>
        <p:spPr bwMode="auto">
          <a:xfrm>
            <a:off x="6596064" y="2776538"/>
            <a:ext cx="2047875" cy="45720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  <p:sp>
        <p:nvSpPr>
          <p:cNvPr id="45080" name="Line 129"/>
          <p:cNvSpPr>
            <a:spLocks noChangeShapeType="1"/>
          </p:cNvSpPr>
          <p:nvPr/>
        </p:nvSpPr>
        <p:spPr bwMode="auto">
          <a:xfrm>
            <a:off x="6650038" y="1781176"/>
            <a:ext cx="2036762" cy="1343025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  <p:sp>
        <p:nvSpPr>
          <p:cNvPr id="45081" name="Line 129"/>
          <p:cNvSpPr>
            <a:spLocks noChangeShapeType="1"/>
          </p:cNvSpPr>
          <p:nvPr/>
        </p:nvSpPr>
        <p:spPr bwMode="auto">
          <a:xfrm flipH="1">
            <a:off x="9471025" y="2252663"/>
            <a:ext cx="0" cy="544512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  <p:sp>
        <p:nvSpPr>
          <p:cNvPr id="45082" name="Line 129"/>
          <p:cNvSpPr>
            <a:spLocks noChangeShapeType="1"/>
          </p:cNvSpPr>
          <p:nvPr/>
        </p:nvSpPr>
        <p:spPr bwMode="auto">
          <a:xfrm>
            <a:off x="8850314" y="4027489"/>
            <a:ext cx="217487" cy="376237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3829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sz="4000" b="0" dirty="0"/>
              <a:t>How do </a:t>
            </a:r>
            <a:r>
              <a:rPr lang="en-US" sz="4000" b="0" i="1" dirty="0"/>
              <a:t>you</a:t>
            </a:r>
            <a:r>
              <a:rPr lang="en-US" sz="4000" b="0" dirty="0"/>
              <a:t> contact a mobile friend:</a:t>
            </a:r>
          </a:p>
        </p:txBody>
      </p:sp>
      <p:sp>
        <p:nvSpPr>
          <p:cNvPr id="46085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197893" y="3055938"/>
            <a:ext cx="3824288" cy="2473325"/>
          </a:xfrm>
        </p:spPr>
        <p:txBody>
          <a:bodyPr/>
          <a:lstStyle/>
          <a:p>
            <a:pPr>
              <a:defRPr/>
            </a:pPr>
            <a:r>
              <a:rPr lang="en-US" sz="2400" dirty="0"/>
              <a:t>search all phone books?</a:t>
            </a:r>
          </a:p>
          <a:p>
            <a:pPr>
              <a:defRPr/>
            </a:pPr>
            <a:r>
              <a:rPr lang="en-US" sz="2400" dirty="0"/>
              <a:t>call her parents?</a:t>
            </a:r>
          </a:p>
          <a:p>
            <a:pPr>
              <a:defRPr/>
            </a:pPr>
            <a:r>
              <a:rPr lang="en-US" sz="2400" dirty="0"/>
              <a:t>expect her to let you know where he/she is?</a:t>
            </a:r>
          </a:p>
          <a:p>
            <a:pPr>
              <a:defRPr/>
            </a:pPr>
            <a:r>
              <a:rPr lang="en-US" sz="2400" dirty="0"/>
              <a:t>Facebook!</a:t>
            </a:r>
          </a:p>
        </p:txBody>
      </p:sp>
      <p:pic>
        <p:nvPicPr>
          <p:cNvPr id="102405" name="Picture 4" descr="worldf"/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378700" y="3729038"/>
            <a:ext cx="4813300" cy="2489200"/>
          </a:xfr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2406" name="Picture 5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89" y="5354639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07" name="Picture 6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9276" y="3151188"/>
            <a:ext cx="676275" cy="690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9" name="Text Box 7"/>
          <p:cNvSpPr txBox="1">
            <a:spLocks noChangeArrowheads="1"/>
          </p:cNvSpPr>
          <p:nvPr/>
        </p:nvSpPr>
        <p:spPr bwMode="auto">
          <a:xfrm>
            <a:off x="7905751" y="1616076"/>
            <a:ext cx="2644775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latin typeface="+mn-lt"/>
                <a:cs typeface="Arial" charset="0"/>
              </a:rPr>
              <a:t>I wonder where Alice moved to?</a:t>
            </a:r>
          </a:p>
        </p:txBody>
      </p:sp>
      <p:sp>
        <p:nvSpPr>
          <p:cNvPr id="46090" name="Oval 8"/>
          <p:cNvSpPr>
            <a:spLocks noChangeArrowheads="1"/>
          </p:cNvSpPr>
          <p:nvPr/>
        </p:nvSpPr>
        <p:spPr bwMode="auto">
          <a:xfrm>
            <a:off x="7499350" y="1528764"/>
            <a:ext cx="3168650" cy="9921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/>
          </a:p>
        </p:txBody>
      </p:sp>
      <p:sp>
        <p:nvSpPr>
          <p:cNvPr id="46091" name="Oval 9"/>
          <p:cNvSpPr>
            <a:spLocks noChangeArrowheads="1"/>
          </p:cNvSpPr>
          <p:nvPr/>
        </p:nvSpPr>
        <p:spPr bwMode="auto">
          <a:xfrm>
            <a:off x="7997826" y="2420939"/>
            <a:ext cx="1387475" cy="2682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/>
          </a:p>
        </p:txBody>
      </p:sp>
      <p:sp>
        <p:nvSpPr>
          <p:cNvPr id="46092" name="Oval 10"/>
          <p:cNvSpPr>
            <a:spLocks noChangeArrowheads="1"/>
          </p:cNvSpPr>
          <p:nvPr/>
        </p:nvSpPr>
        <p:spPr bwMode="auto">
          <a:xfrm>
            <a:off x="7929564" y="2760664"/>
            <a:ext cx="708025" cy="1428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/>
          </a:p>
        </p:txBody>
      </p:sp>
      <p:sp>
        <p:nvSpPr>
          <p:cNvPr id="46093" name="Oval 11"/>
          <p:cNvSpPr>
            <a:spLocks noChangeArrowheads="1"/>
          </p:cNvSpPr>
          <p:nvPr/>
        </p:nvSpPr>
        <p:spPr bwMode="auto">
          <a:xfrm>
            <a:off x="8081964" y="2960688"/>
            <a:ext cx="280987" cy="9525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/>
          </a:p>
        </p:txBody>
      </p:sp>
      <p:sp>
        <p:nvSpPr>
          <p:cNvPr id="46094" name="Rectangle 12"/>
          <p:cNvSpPr>
            <a:spLocks noChangeArrowheads="1"/>
          </p:cNvSpPr>
          <p:nvPr/>
        </p:nvSpPr>
        <p:spPr bwMode="auto">
          <a:xfrm>
            <a:off x="1854200" y="1492250"/>
            <a:ext cx="5322888" cy="1100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r>
              <a:rPr lang="en-US" sz="2800" dirty="0">
                <a:solidFill>
                  <a:srgbClr val="000099"/>
                </a:solidFill>
              </a:rPr>
              <a:t>Consider friend frequently changing addresses, how do you find her?</a:t>
            </a:r>
          </a:p>
        </p:txBody>
      </p:sp>
    </p:spTree>
    <p:extLst>
      <p:ext uri="{BB962C8B-B14F-4D97-AF65-F5344CB8AC3E}">
        <p14:creationId xmlns:p14="http://schemas.microsoft.com/office/powerpoint/2010/main" val="1820453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1C57FB-568F-2AD3-4CEF-E7373CA026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9C3FBE4-0FA0-0A25-6A73-BAA2238AAB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AF1249FC-D779-E909-061D-D12D6AD8186B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network (routers) handle it: </a:t>
            </a:r>
          </a:p>
          <a:p>
            <a:pPr lvl="1" indent="-339725">
              <a:defRPr/>
            </a:pPr>
            <a:r>
              <a:rPr lang="en-US" sz="2800" dirty="0"/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defRPr/>
            </a:pPr>
            <a:r>
              <a:rPr lang="en-US" sz="2800" dirty="0"/>
              <a:t>Internet routing could do this already </a:t>
            </a:r>
            <a:r>
              <a:rPr lang="en-US" sz="2800" i="1" dirty="0">
                <a:solidFill>
                  <a:srgbClr val="C00000"/>
                </a:solidFill>
              </a:rPr>
              <a:t>with no </a:t>
            </a:r>
            <a:r>
              <a:rPr lang="en-US" sz="2800" dirty="0"/>
              <a:t>changes! Routing tables indicate where each mobile located via longest prefix match!</a:t>
            </a:r>
          </a:p>
        </p:txBody>
      </p:sp>
    </p:spTree>
    <p:extLst>
      <p:ext uri="{BB962C8B-B14F-4D97-AF65-F5344CB8AC3E}">
        <p14:creationId xmlns:p14="http://schemas.microsoft.com/office/powerpoint/2010/main" val="22692022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27C965-411A-4776-76A6-052DC2F73E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A9D6730B-FBCD-512F-9916-FC2B6BFE98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3C3E382D-20E1-B128-CA3B-F0890A9766BA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let network (routers) handle it: 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Internet routing could do this already </a:t>
            </a:r>
            <a:r>
              <a:rPr lang="en-US" sz="2800" i="1" dirty="0">
                <a:solidFill>
                  <a:schemeClr val="bg1">
                    <a:lumMod val="75000"/>
                  </a:schemeClr>
                </a:solidFill>
              </a:rPr>
              <a:t>with no </a:t>
            </a: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changes! Routing tables indicate where each mobile located via longest prefix match!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endParaRPr lang="en-US" sz="28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9F78BC3-3039-3412-BCA9-56FCF49CEA25}"/>
              </a:ext>
            </a:extLst>
          </p:cNvPr>
          <p:cNvSpPr txBox="1">
            <a:spLocks noChangeArrowheads="1"/>
          </p:cNvSpPr>
          <p:nvPr/>
        </p:nvSpPr>
        <p:spPr>
          <a:xfrm>
            <a:off x="1092444" y="4101538"/>
            <a:ext cx="10535449" cy="23538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end-systems handle it: </a:t>
            </a:r>
            <a:r>
              <a:rPr lang="en-US" sz="3200" dirty="0"/>
              <a:t>functionality at the “edge”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indirect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communication from correspondent to mobile goes through home network, then forwarded to remote mobile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correspondent gets foreign address of mobile, send directly to mobile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717461E-300E-EC71-B78A-0A5B9B762F2D}"/>
              </a:ext>
            </a:extLst>
          </p:cNvPr>
          <p:cNvGrpSpPr/>
          <p:nvPr/>
        </p:nvGrpSpPr>
        <p:grpSpPr>
          <a:xfrm>
            <a:off x="5094548" y="1851951"/>
            <a:ext cx="2271713" cy="1743075"/>
            <a:chOff x="3101975" y="1770063"/>
            <a:chExt cx="2271713" cy="1743075"/>
          </a:xfrm>
        </p:grpSpPr>
        <p:sp>
          <p:nvSpPr>
            <p:cNvPr id="7" name="Oval 4">
              <a:extLst>
                <a:ext uri="{FF2B5EF4-FFF2-40B4-BE49-F238E27FC236}">
                  <a16:creationId xmlns:a16="http://schemas.microsoft.com/office/drawing/2014/main" id="{98C034A3-D337-539C-D331-26724613F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1770063"/>
              <a:ext cx="1887537" cy="1743075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8" name="Line 5">
              <a:extLst>
                <a:ext uri="{FF2B5EF4-FFF2-40B4-BE49-F238E27FC236}">
                  <a16:creationId xmlns:a16="http://schemas.microsoft.com/office/drawing/2014/main" id="{B23AF1EC-76C6-E323-00A5-E72ABC3868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1944688"/>
              <a:ext cx="1133475" cy="136525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9" name="Text Box 6">
              <a:extLst>
                <a:ext uri="{FF2B5EF4-FFF2-40B4-BE49-F238E27FC236}">
                  <a16:creationId xmlns:a16="http://schemas.microsoft.com/office/drawing/2014/main" id="{1A536205-E1C0-1727-9EFC-D522695B8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1975" y="1958975"/>
              <a:ext cx="2271713" cy="1311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not 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scalable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to billions of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 mobiles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368914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621631"/>
            <a:ext cx="5486399" cy="2188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4859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6">
            <a:extLst>
              <a:ext uri="{FF2B5EF4-FFF2-40B4-BE49-F238E27FC236}">
                <a16:creationId xmlns:a16="http://schemas.microsoft.com/office/drawing/2014/main" id="{AFF8804D-A907-D64D-B296-CED28A197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1412875"/>
            <a:ext cx="53975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 base station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connected to wired network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relay - responsible for sending packets between wired network and wireless host(s) in its </a:t>
            </a:r>
            <a:r>
              <a:rPr lang="en-US" sz="2400" dirty="0"/>
              <a:t>“</a:t>
            </a:r>
            <a:r>
              <a:rPr lang="en-US" sz="2400" dirty="0">
                <a:cs typeface="+mn-cs"/>
              </a:rPr>
              <a:t>area</a:t>
            </a:r>
            <a:r>
              <a:rPr lang="en-US" sz="2400" dirty="0"/>
              <a:t>”</a:t>
            </a:r>
            <a:endParaRPr lang="en-US" sz="2400" dirty="0">
              <a:cs typeface="+mn-cs"/>
            </a:endParaRPr>
          </a:p>
          <a:p>
            <a:pPr marL="508000" lvl="1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cs typeface="+mn-cs"/>
              </a:rPr>
              <a:t>e.g., cell towers,  802.11 access points </a:t>
            </a: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0899" y="3794124"/>
            <a:ext cx="1770063" cy="1552575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5875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63" name="Group 190">
            <a:extLst>
              <a:ext uri="{FF2B5EF4-FFF2-40B4-BE49-F238E27FC236}">
                <a16:creationId xmlns:a16="http://schemas.microsoft.com/office/drawing/2014/main" id="{AF5699E1-B44D-5047-9954-D0A83ED44246}"/>
              </a:ext>
            </a:extLst>
          </p:cNvPr>
          <p:cNvGrpSpPr>
            <a:grpSpLocks/>
          </p:cNvGrpSpPr>
          <p:nvPr/>
        </p:nvGrpSpPr>
        <p:grpSpPr bwMode="auto">
          <a:xfrm>
            <a:off x="10258425" y="1214438"/>
            <a:ext cx="458788" cy="620712"/>
            <a:chOff x="5955030" y="3031808"/>
            <a:chExt cx="914400" cy="1398587"/>
          </a:xfrm>
        </p:grpSpPr>
        <p:grpSp>
          <p:nvGrpSpPr>
            <p:cNvPr id="264" name="Group 398">
              <a:extLst>
                <a:ext uri="{FF2B5EF4-FFF2-40B4-BE49-F238E27FC236}">
                  <a16:creationId xmlns:a16="http://schemas.microsoft.com/office/drawing/2014/main" id="{806484FB-7958-7247-8BEE-0D5BFB63A5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66" name="Line 270">
                <a:extLst>
                  <a:ext uri="{FF2B5EF4-FFF2-40B4-BE49-F238E27FC236}">
                    <a16:creationId xmlns:a16="http://schemas.microsoft.com/office/drawing/2014/main" id="{27275B54-E4E9-344E-8181-84B435A41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7" name="Line 271">
                <a:extLst>
                  <a:ext uri="{FF2B5EF4-FFF2-40B4-BE49-F238E27FC236}">
                    <a16:creationId xmlns:a16="http://schemas.microsoft.com/office/drawing/2014/main" id="{DC4A4B3B-4463-644E-9D78-B5EEEB6FB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8" name="Line 272">
                <a:extLst>
                  <a:ext uri="{FF2B5EF4-FFF2-40B4-BE49-F238E27FC236}">
                    <a16:creationId xmlns:a16="http://schemas.microsoft.com/office/drawing/2014/main" id="{C6633AAF-EE07-0142-99BC-CEFF96A95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9" name="Line 273">
                <a:extLst>
                  <a:ext uri="{FF2B5EF4-FFF2-40B4-BE49-F238E27FC236}">
                    <a16:creationId xmlns:a16="http://schemas.microsoft.com/office/drawing/2014/main" id="{6AA78A1D-1234-4745-9F8E-4BAE67844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0" name="Line 274">
                <a:extLst>
                  <a:ext uri="{FF2B5EF4-FFF2-40B4-BE49-F238E27FC236}">
                    <a16:creationId xmlns:a16="http://schemas.microsoft.com/office/drawing/2014/main" id="{CEACD629-D460-A245-8055-9AC8BE599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1" name="Line 275">
                <a:extLst>
                  <a:ext uri="{FF2B5EF4-FFF2-40B4-BE49-F238E27FC236}">
                    <a16:creationId xmlns:a16="http://schemas.microsoft.com/office/drawing/2014/main" id="{BB8181ED-9DB7-1442-B504-9A5F576CD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2" name="Line 276">
                <a:extLst>
                  <a:ext uri="{FF2B5EF4-FFF2-40B4-BE49-F238E27FC236}">
                    <a16:creationId xmlns:a16="http://schemas.microsoft.com/office/drawing/2014/main" id="{0BB66F43-5CAC-FB42-9429-881A63DB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3" name="Line 277">
                <a:extLst>
                  <a:ext uri="{FF2B5EF4-FFF2-40B4-BE49-F238E27FC236}">
                    <a16:creationId xmlns:a16="http://schemas.microsoft.com/office/drawing/2014/main" id="{FCBD4696-D541-BF42-A408-8BA8358A3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4" name="Line 278">
                <a:extLst>
                  <a:ext uri="{FF2B5EF4-FFF2-40B4-BE49-F238E27FC236}">
                    <a16:creationId xmlns:a16="http://schemas.microsoft.com/office/drawing/2014/main" id="{EC238CC5-8B26-7944-8E06-E739A295B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5" name="Line 279">
                <a:extLst>
                  <a:ext uri="{FF2B5EF4-FFF2-40B4-BE49-F238E27FC236}">
                    <a16:creationId xmlns:a16="http://schemas.microsoft.com/office/drawing/2014/main" id="{E7C21F0C-FC09-1E48-B777-76DA61D20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6" name="Line 280">
                <a:extLst>
                  <a:ext uri="{FF2B5EF4-FFF2-40B4-BE49-F238E27FC236}">
                    <a16:creationId xmlns:a16="http://schemas.microsoft.com/office/drawing/2014/main" id="{1D2DA39A-CC3C-0645-B501-BC54F65CD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7" name="Line 281">
                <a:extLst>
                  <a:ext uri="{FF2B5EF4-FFF2-40B4-BE49-F238E27FC236}">
                    <a16:creationId xmlns:a16="http://schemas.microsoft.com/office/drawing/2014/main" id="{EA2D075B-81E5-784B-9EF8-3CBF05443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8" name="Line 282">
                <a:extLst>
                  <a:ext uri="{FF2B5EF4-FFF2-40B4-BE49-F238E27FC236}">
                    <a16:creationId xmlns:a16="http://schemas.microsoft.com/office/drawing/2014/main" id="{575FE7C0-166B-0641-9079-0E45C715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9" name="Line 283">
                <a:extLst>
                  <a:ext uri="{FF2B5EF4-FFF2-40B4-BE49-F238E27FC236}">
                    <a16:creationId xmlns:a16="http://schemas.microsoft.com/office/drawing/2014/main" id="{DCF71BEB-82A4-7D44-B7BE-5FF6363BB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80" name="Line 284">
                <a:extLst>
                  <a:ext uri="{FF2B5EF4-FFF2-40B4-BE49-F238E27FC236}">
                    <a16:creationId xmlns:a16="http://schemas.microsoft.com/office/drawing/2014/main" id="{D40A2DA9-2533-2040-92F4-233F8B92E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pic>
          <p:nvPicPr>
            <p:cNvPr id="265" name="Picture 399" descr="cell_tower_radiation copy">
              <a:extLst>
                <a:ext uri="{FF2B5EF4-FFF2-40B4-BE49-F238E27FC236}">
                  <a16:creationId xmlns:a16="http://schemas.microsoft.com/office/drawing/2014/main" id="{931FB936-CE8A-944F-A035-21C703FD2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361">
            <a:extLst>
              <a:ext uri="{FF2B5EF4-FFF2-40B4-BE49-F238E27FC236}">
                <a16:creationId xmlns:a16="http://schemas.microsoft.com/office/drawing/2014/main" id="{4A514C10-36AD-C047-9DCA-0C60D7FFD481}"/>
              </a:ext>
            </a:extLst>
          </p:cNvPr>
          <p:cNvGrpSpPr>
            <a:grpSpLocks/>
          </p:cNvGrpSpPr>
          <p:nvPr/>
        </p:nvGrpSpPr>
        <p:grpSpPr bwMode="auto">
          <a:xfrm>
            <a:off x="9648825" y="1355725"/>
            <a:ext cx="590550" cy="501650"/>
            <a:chOff x="2967" y="478"/>
            <a:chExt cx="788" cy="625"/>
          </a:xfrm>
        </p:grpSpPr>
        <p:pic>
          <p:nvPicPr>
            <p:cNvPr id="282" name="Picture 358" descr="access_point_stylized_small">
              <a:extLst>
                <a:ext uri="{FF2B5EF4-FFF2-40B4-BE49-F238E27FC236}">
                  <a16:creationId xmlns:a16="http://schemas.microsoft.com/office/drawing/2014/main" id="{F5572894-4F42-B145-A40E-F9233C4CAD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" name="Picture 360" descr="antenna_radiation_stylized">
              <a:extLst>
                <a:ext uri="{FF2B5EF4-FFF2-40B4-BE49-F238E27FC236}">
                  <a16:creationId xmlns:a16="http://schemas.microsoft.com/office/drawing/2014/main" id="{A24360A3-C842-C243-846B-4B82E967F0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49498" y="3810000"/>
            <a:ext cx="5334001" cy="685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1817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Freeform 2"/>
          <p:cNvSpPr>
            <a:spLocks/>
          </p:cNvSpPr>
          <p:nvPr/>
        </p:nvSpPr>
        <p:spPr bwMode="auto">
          <a:xfrm>
            <a:off x="2874963" y="1690689"/>
            <a:ext cx="1866900" cy="1589087"/>
          </a:xfrm>
          <a:custGeom>
            <a:avLst/>
            <a:gdLst>
              <a:gd name="T0" fmla="*/ 2147483647 w 1340"/>
              <a:gd name="T1" fmla="*/ 2147483647 h 1191"/>
              <a:gd name="T2" fmla="*/ 2147483647 w 1340"/>
              <a:gd name="T3" fmla="*/ 2147483647 h 1191"/>
              <a:gd name="T4" fmla="*/ 2147483647 w 1340"/>
              <a:gd name="T5" fmla="*/ 2147483647 h 1191"/>
              <a:gd name="T6" fmla="*/ 2147483647 w 1340"/>
              <a:gd name="T7" fmla="*/ 2147483647 h 1191"/>
              <a:gd name="T8" fmla="*/ 2147483647 w 1340"/>
              <a:gd name="T9" fmla="*/ 2147483647 h 1191"/>
              <a:gd name="T10" fmla="*/ 2147483647 w 1340"/>
              <a:gd name="T11" fmla="*/ 2147483647 h 1191"/>
              <a:gd name="T12" fmla="*/ 2147483647 w 1340"/>
              <a:gd name="T13" fmla="*/ 2147483647 h 1191"/>
              <a:gd name="T14" fmla="*/ 2147483647 w 1340"/>
              <a:gd name="T15" fmla="*/ 2147483647 h 1191"/>
              <a:gd name="T16" fmla="*/ 2147483647 w 1340"/>
              <a:gd name="T17" fmla="*/ 2147483647 h 1191"/>
              <a:gd name="T18" fmla="*/ 2147483647 w 1340"/>
              <a:gd name="T19" fmla="*/ 2147483647 h 1191"/>
              <a:gd name="T20" fmla="*/ 2147483647 w 1340"/>
              <a:gd name="T21" fmla="*/ 2147483647 h 1191"/>
              <a:gd name="T22" fmla="*/ 2147483647 w 1340"/>
              <a:gd name="T23" fmla="*/ 2147483647 h 11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40" h="1191">
                <a:moveTo>
                  <a:pt x="550" y="42"/>
                </a:moveTo>
                <a:cubicBezTo>
                  <a:pt x="437" y="4"/>
                  <a:pt x="164" y="0"/>
                  <a:pt x="82" y="60"/>
                </a:cubicBezTo>
                <a:cubicBezTo>
                  <a:pt x="0" y="120"/>
                  <a:pt x="67" y="292"/>
                  <a:pt x="58" y="402"/>
                </a:cubicBezTo>
                <a:cubicBezTo>
                  <a:pt x="49" y="512"/>
                  <a:pt x="19" y="642"/>
                  <a:pt x="28" y="720"/>
                </a:cubicBezTo>
                <a:cubicBezTo>
                  <a:pt x="37" y="798"/>
                  <a:pt x="27" y="844"/>
                  <a:pt x="112" y="870"/>
                </a:cubicBezTo>
                <a:cubicBezTo>
                  <a:pt x="197" y="896"/>
                  <a:pt x="450" y="833"/>
                  <a:pt x="538" y="876"/>
                </a:cubicBezTo>
                <a:cubicBezTo>
                  <a:pt x="626" y="919"/>
                  <a:pt x="524" y="1091"/>
                  <a:pt x="640" y="1128"/>
                </a:cubicBezTo>
                <a:cubicBezTo>
                  <a:pt x="756" y="1165"/>
                  <a:pt x="1128" y="1191"/>
                  <a:pt x="1234" y="1098"/>
                </a:cubicBezTo>
                <a:cubicBezTo>
                  <a:pt x="1340" y="1005"/>
                  <a:pt x="1281" y="696"/>
                  <a:pt x="1276" y="570"/>
                </a:cubicBezTo>
                <a:cubicBezTo>
                  <a:pt x="1271" y="444"/>
                  <a:pt x="1290" y="389"/>
                  <a:pt x="1204" y="342"/>
                </a:cubicBezTo>
                <a:cubicBezTo>
                  <a:pt x="1118" y="295"/>
                  <a:pt x="868" y="338"/>
                  <a:pt x="760" y="288"/>
                </a:cubicBezTo>
                <a:cubicBezTo>
                  <a:pt x="652" y="238"/>
                  <a:pt x="663" y="80"/>
                  <a:pt x="550" y="4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8546" name="Freeform 96"/>
          <p:cNvSpPr>
            <a:spLocks/>
          </p:cNvSpPr>
          <p:nvPr/>
        </p:nvSpPr>
        <p:spPr bwMode="auto">
          <a:xfrm>
            <a:off x="7675564" y="1560514"/>
            <a:ext cx="1838325" cy="1711325"/>
          </a:xfrm>
          <a:custGeom>
            <a:avLst/>
            <a:gdLst>
              <a:gd name="T0" fmla="*/ 2147483647 w 2894"/>
              <a:gd name="T1" fmla="*/ 2147483647 h 2693"/>
              <a:gd name="T2" fmla="*/ 2147483647 w 2894"/>
              <a:gd name="T3" fmla="*/ 2147483647 h 2693"/>
              <a:gd name="T4" fmla="*/ 2147483647 w 2894"/>
              <a:gd name="T5" fmla="*/ 2147483647 h 2693"/>
              <a:gd name="T6" fmla="*/ 2147483647 w 2894"/>
              <a:gd name="T7" fmla="*/ 2147483647 h 2693"/>
              <a:gd name="T8" fmla="*/ 2147483647 w 2894"/>
              <a:gd name="T9" fmla="*/ 2147483647 h 2693"/>
              <a:gd name="T10" fmla="*/ 2147483647 w 2894"/>
              <a:gd name="T11" fmla="*/ 2147483647 h 2693"/>
              <a:gd name="T12" fmla="*/ 2147483647 w 2894"/>
              <a:gd name="T13" fmla="*/ 2147483647 h 2693"/>
              <a:gd name="T14" fmla="*/ 2147483647 w 2894"/>
              <a:gd name="T15" fmla="*/ 2147483647 h 2693"/>
              <a:gd name="T16" fmla="*/ 2147483647 w 2894"/>
              <a:gd name="T17" fmla="*/ 2147483647 h 2693"/>
              <a:gd name="T18" fmla="*/ 2147483647 w 2894"/>
              <a:gd name="T19" fmla="*/ 2147483647 h 2693"/>
              <a:gd name="T20" fmla="*/ 2147483647 w 2894"/>
              <a:gd name="T21" fmla="*/ 2147483647 h 269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94" h="2693">
                <a:moveTo>
                  <a:pt x="4" y="1331"/>
                </a:moveTo>
                <a:cubicBezTo>
                  <a:pt x="4" y="1049"/>
                  <a:pt x="119" y="673"/>
                  <a:pt x="349" y="509"/>
                </a:cubicBezTo>
                <a:cubicBezTo>
                  <a:pt x="579" y="345"/>
                  <a:pt x="1010" y="400"/>
                  <a:pt x="1384" y="344"/>
                </a:cubicBezTo>
                <a:cubicBezTo>
                  <a:pt x="1758" y="288"/>
                  <a:pt x="2346" y="0"/>
                  <a:pt x="2596" y="170"/>
                </a:cubicBezTo>
                <a:cubicBezTo>
                  <a:pt x="2846" y="340"/>
                  <a:pt x="2874" y="1035"/>
                  <a:pt x="2884" y="1364"/>
                </a:cubicBezTo>
                <a:cubicBezTo>
                  <a:pt x="2894" y="1693"/>
                  <a:pt x="2789" y="1954"/>
                  <a:pt x="2659" y="2144"/>
                </a:cubicBezTo>
                <a:cubicBezTo>
                  <a:pt x="2529" y="2334"/>
                  <a:pt x="2274" y="2432"/>
                  <a:pt x="2104" y="2504"/>
                </a:cubicBezTo>
                <a:cubicBezTo>
                  <a:pt x="1934" y="2576"/>
                  <a:pt x="1816" y="2558"/>
                  <a:pt x="1639" y="2579"/>
                </a:cubicBezTo>
                <a:cubicBezTo>
                  <a:pt x="1462" y="2600"/>
                  <a:pt x="1259" y="2693"/>
                  <a:pt x="1044" y="2630"/>
                </a:cubicBezTo>
                <a:cubicBezTo>
                  <a:pt x="829" y="2567"/>
                  <a:pt x="520" y="2418"/>
                  <a:pt x="346" y="2201"/>
                </a:cubicBezTo>
                <a:cubicBezTo>
                  <a:pt x="173" y="1985"/>
                  <a:pt x="0" y="1682"/>
                  <a:pt x="4" y="1331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8547" name="Freeform 119"/>
          <p:cNvSpPr>
            <a:spLocks/>
          </p:cNvSpPr>
          <p:nvPr/>
        </p:nvSpPr>
        <p:spPr bwMode="auto">
          <a:xfrm>
            <a:off x="5216525" y="2506663"/>
            <a:ext cx="2109788" cy="1250950"/>
          </a:xfrm>
          <a:custGeom>
            <a:avLst/>
            <a:gdLst>
              <a:gd name="T0" fmla="*/ 2147483647 w 3324"/>
              <a:gd name="T1" fmla="*/ 2147483647 h 1971"/>
              <a:gd name="T2" fmla="*/ 2147483647 w 3324"/>
              <a:gd name="T3" fmla="*/ 2147483647 h 1971"/>
              <a:gd name="T4" fmla="*/ 2147483647 w 3324"/>
              <a:gd name="T5" fmla="*/ 2147483647 h 1971"/>
              <a:gd name="T6" fmla="*/ 2147483647 w 3324"/>
              <a:gd name="T7" fmla="*/ 2147483647 h 1971"/>
              <a:gd name="T8" fmla="*/ 2147483647 w 3324"/>
              <a:gd name="T9" fmla="*/ 2147483647 h 1971"/>
              <a:gd name="T10" fmla="*/ 2147483647 w 3324"/>
              <a:gd name="T11" fmla="*/ 2147483647 h 1971"/>
              <a:gd name="T12" fmla="*/ 2147483647 w 3324"/>
              <a:gd name="T13" fmla="*/ 2147483647 h 1971"/>
              <a:gd name="T14" fmla="*/ 2147483647 w 3324"/>
              <a:gd name="T15" fmla="*/ 2147483647 h 1971"/>
              <a:gd name="T16" fmla="*/ 2147483647 w 3324"/>
              <a:gd name="T17" fmla="*/ 2147483647 h 1971"/>
              <a:gd name="T18" fmla="*/ 2147483647 w 3324"/>
              <a:gd name="T19" fmla="*/ 2147483647 h 1971"/>
              <a:gd name="T20" fmla="*/ 2147483647 w 3324"/>
              <a:gd name="T21" fmla="*/ 2147483647 h 1971"/>
              <a:gd name="T22" fmla="*/ 2147483647 w 3324"/>
              <a:gd name="T23" fmla="*/ 2147483647 h 1971"/>
              <a:gd name="T24" fmla="*/ 2147483647 w 3324"/>
              <a:gd name="T25" fmla="*/ 2147483647 h 19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24" h="1971">
                <a:moveTo>
                  <a:pt x="596" y="15"/>
                </a:moveTo>
                <a:cubicBezTo>
                  <a:pt x="335" y="29"/>
                  <a:pt x="248" y="155"/>
                  <a:pt x="149" y="330"/>
                </a:cubicBezTo>
                <a:cubicBezTo>
                  <a:pt x="50" y="505"/>
                  <a:pt x="0" y="853"/>
                  <a:pt x="3" y="1066"/>
                </a:cubicBezTo>
                <a:cubicBezTo>
                  <a:pt x="6" y="1279"/>
                  <a:pt x="67" y="1478"/>
                  <a:pt x="168" y="1606"/>
                </a:cubicBezTo>
                <a:cubicBezTo>
                  <a:pt x="269" y="1734"/>
                  <a:pt x="457" y="1811"/>
                  <a:pt x="609" y="1831"/>
                </a:cubicBezTo>
                <a:cubicBezTo>
                  <a:pt x="761" y="1851"/>
                  <a:pt x="927" y="1719"/>
                  <a:pt x="1083" y="1726"/>
                </a:cubicBezTo>
                <a:cubicBezTo>
                  <a:pt x="1239" y="1733"/>
                  <a:pt x="1333" y="1844"/>
                  <a:pt x="1548" y="1876"/>
                </a:cubicBezTo>
                <a:cubicBezTo>
                  <a:pt x="1763" y="1908"/>
                  <a:pt x="2091" y="1971"/>
                  <a:pt x="2373" y="1921"/>
                </a:cubicBezTo>
                <a:cubicBezTo>
                  <a:pt x="2655" y="1871"/>
                  <a:pt x="3162" y="1740"/>
                  <a:pt x="3243" y="1576"/>
                </a:cubicBezTo>
                <a:cubicBezTo>
                  <a:pt x="3324" y="1412"/>
                  <a:pt x="2947" y="1124"/>
                  <a:pt x="2859" y="935"/>
                </a:cubicBezTo>
                <a:cubicBezTo>
                  <a:pt x="2771" y="746"/>
                  <a:pt x="2905" y="559"/>
                  <a:pt x="2714" y="444"/>
                </a:cubicBezTo>
                <a:cubicBezTo>
                  <a:pt x="2523" y="328"/>
                  <a:pt x="2063" y="315"/>
                  <a:pt x="1714" y="242"/>
                </a:cubicBezTo>
                <a:cubicBezTo>
                  <a:pt x="1366" y="168"/>
                  <a:pt x="857" y="0"/>
                  <a:pt x="596" y="15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08548" name="Text Box 120"/>
          <p:cNvSpPr txBox="1">
            <a:spLocks noChangeArrowheads="1"/>
          </p:cNvSpPr>
          <p:nvPr/>
        </p:nvSpPr>
        <p:spPr bwMode="auto">
          <a:xfrm>
            <a:off x="5391150" y="2803526"/>
            <a:ext cx="1447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00CC99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/>
            <a:r>
              <a:rPr lang="en-US" sz="1600" dirty="0">
                <a:solidFill>
                  <a:schemeClr val="bg1"/>
                </a:solidFill>
                <a:latin typeface="+mn-lt"/>
                <a:cs typeface="Arial" charset="0"/>
              </a:rPr>
              <a:t>wide area network</a:t>
            </a:r>
          </a:p>
        </p:txBody>
      </p:sp>
      <p:grpSp>
        <p:nvGrpSpPr>
          <p:cNvPr id="108549" name="Group 140"/>
          <p:cNvGrpSpPr>
            <a:grpSpLocks/>
          </p:cNvGrpSpPr>
          <p:nvPr/>
        </p:nvGrpSpPr>
        <p:grpSpPr bwMode="auto">
          <a:xfrm>
            <a:off x="2859088" y="1809751"/>
            <a:ext cx="1092200" cy="792163"/>
            <a:chOff x="4089854" y="1363889"/>
            <a:chExt cx="1091746" cy="791482"/>
          </a:xfrm>
        </p:grpSpPr>
        <p:sp>
          <p:nvSpPr>
            <p:cNvPr id="108583" name="Oval 26"/>
            <p:cNvSpPr>
              <a:spLocks noChangeArrowheads="1"/>
            </p:cNvSpPr>
            <p:nvPr/>
          </p:nvSpPr>
          <p:spPr bwMode="auto">
            <a:xfrm>
              <a:off x="4089854" y="1363889"/>
              <a:ext cx="1091746" cy="791482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cs typeface="Arial" charset="0"/>
              </a:endParaRPr>
            </a:p>
          </p:txBody>
        </p:sp>
        <p:pic>
          <p:nvPicPr>
            <p:cNvPr id="108584" name="Picture 354" descr="laptop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5429" y="1550204"/>
              <a:ext cx="629104" cy="423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9159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7463" y="2644776"/>
            <a:ext cx="68580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08551" name="Line 111"/>
          <p:cNvSpPr>
            <a:spLocks noChangeShapeType="1"/>
          </p:cNvSpPr>
          <p:nvPr/>
        </p:nvSpPr>
        <p:spPr bwMode="auto">
          <a:xfrm>
            <a:off x="3481389" y="2344738"/>
            <a:ext cx="503237" cy="3111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08552" name="Line 111"/>
          <p:cNvSpPr>
            <a:spLocks noChangeShapeType="1"/>
          </p:cNvSpPr>
          <p:nvPr/>
        </p:nvSpPr>
        <p:spPr bwMode="auto">
          <a:xfrm flipV="1">
            <a:off x="4505325" y="2765425"/>
            <a:ext cx="947738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08553" name="Line 111"/>
          <p:cNvSpPr>
            <a:spLocks noChangeShapeType="1"/>
          </p:cNvSpPr>
          <p:nvPr/>
        </p:nvSpPr>
        <p:spPr bwMode="auto">
          <a:xfrm>
            <a:off x="6856413" y="2936875"/>
            <a:ext cx="13843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pic>
        <p:nvPicPr>
          <p:cNvPr id="49163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1976" y="2786063"/>
            <a:ext cx="684213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08555" name="Line 111"/>
          <p:cNvSpPr>
            <a:spLocks noChangeShapeType="1"/>
          </p:cNvSpPr>
          <p:nvPr/>
        </p:nvSpPr>
        <p:spPr bwMode="auto">
          <a:xfrm flipH="1">
            <a:off x="8545514" y="2452688"/>
            <a:ext cx="346075" cy="3238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108556" name="Group 151"/>
          <p:cNvGrpSpPr>
            <a:grpSpLocks/>
          </p:cNvGrpSpPr>
          <p:nvPr/>
        </p:nvGrpSpPr>
        <p:grpSpPr bwMode="auto">
          <a:xfrm>
            <a:off x="8313738" y="1885951"/>
            <a:ext cx="1092200" cy="792163"/>
            <a:chOff x="4089854" y="1363889"/>
            <a:chExt cx="1091746" cy="791482"/>
          </a:xfrm>
        </p:grpSpPr>
        <p:sp>
          <p:nvSpPr>
            <p:cNvPr id="108579" name="Oval 26"/>
            <p:cNvSpPr>
              <a:spLocks noChangeArrowheads="1"/>
            </p:cNvSpPr>
            <p:nvPr/>
          </p:nvSpPr>
          <p:spPr bwMode="auto">
            <a:xfrm>
              <a:off x="4089854" y="1363889"/>
              <a:ext cx="1091746" cy="791482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cs typeface="Arial" charset="0"/>
              </a:endParaRPr>
            </a:p>
          </p:txBody>
        </p:sp>
        <p:grpSp>
          <p:nvGrpSpPr>
            <p:cNvPr id="108580" name="Group 356"/>
            <p:cNvGrpSpPr>
              <a:grpSpLocks/>
            </p:cNvGrpSpPr>
            <p:nvPr/>
          </p:nvGrpSpPr>
          <p:grpSpPr bwMode="auto">
            <a:xfrm>
              <a:off x="4245429" y="1426027"/>
              <a:ext cx="629104" cy="547461"/>
              <a:chOff x="313" y="1497"/>
              <a:chExt cx="1152" cy="1014"/>
            </a:xfrm>
          </p:grpSpPr>
          <p:pic>
            <p:nvPicPr>
              <p:cNvPr id="108581" name="Picture 354" descr="laptop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582" name="Picture 355" descr="antenna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9168" name="Rectangle 2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dirty="0"/>
              <a:t>Mobility: registration</a:t>
            </a:r>
          </a:p>
        </p:txBody>
      </p:sp>
      <p:sp>
        <p:nvSpPr>
          <p:cNvPr id="434198" name="Rectangle 22"/>
          <p:cNvSpPr>
            <a:spLocks noGrp="1" noChangeArrowheads="1"/>
          </p:cNvSpPr>
          <p:nvPr>
            <p:ph type="body" idx="4294967295"/>
          </p:nvPr>
        </p:nvSpPr>
        <p:spPr>
          <a:xfrm>
            <a:off x="4419600" y="5029200"/>
            <a:ext cx="7772400" cy="18288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 dirty="0"/>
              <a:t>end result:</a:t>
            </a:r>
          </a:p>
          <a:p>
            <a:pPr>
              <a:defRPr/>
            </a:pPr>
            <a:r>
              <a:rPr lang="en-US" sz="2400" dirty="0"/>
              <a:t>foreign agent knows about mobile</a:t>
            </a:r>
          </a:p>
          <a:p>
            <a:pPr>
              <a:defRPr/>
            </a:pPr>
            <a:r>
              <a:rPr lang="en-US" sz="2400" dirty="0"/>
              <a:t>home agent knows location of mobile</a:t>
            </a:r>
          </a:p>
        </p:txBody>
      </p:sp>
      <p:sp>
        <p:nvSpPr>
          <p:cNvPr id="49170" name="Text Box 119"/>
          <p:cNvSpPr txBox="1">
            <a:spLocks noChangeArrowheads="1"/>
          </p:cNvSpPr>
          <p:nvPr/>
        </p:nvSpPr>
        <p:spPr bwMode="auto">
          <a:xfrm>
            <a:off x="3159125" y="1535114"/>
            <a:ext cx="18875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dirty="0">
                <a:latin typeface="+mn-lt"/>
                <a:cs typeface="Arial" charset="0"/>
              </a:rPr>
              <a:t>home network</a:t>
            </a:r>
          </a:p>
        </p:txBody>
      </p:sp>
      <p:sp>
        <p:nvSpPr>
          <p:cNvPr id="49171" name="Text Box 120"/>
          <p:cNvSpPr txBox="1">
            <a:spLocks noChangeArrowheads="1"/>
          </p:cNvSpPr>
          <p:nvPr/>
        </p:nvSpPr>
        <p:spPr bwMode="auto">
          <a:xfrm>
            <a:off x="7385051" y="1300164"/>
            <a:ext cx="22653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dirty="0">
                <a:latin typeface="+mn-lt"/>
                <a:cs typeface="Arial" charset="0"/>
              </a:rPr>
              <a:t>visited network</a:t>
            </a:r>
          </a:p>
        </p:txBody>
      </p:sp>
      <p:grpSp>
        <p:nvGrpSpPr>
          <p:cNvPr id="434297" name="Group 121"/>
          <p:cNvGrpSpPr>
            <a:grpSpLocks/>
          </p:cNvGrpSpPr>
          <p:nvPr/>
        </p:nvGrpSpPr>
        <p:grpSpPr bwMode="auto">
          <a:xfrm>
            <a:off x="8124825" y="2409826"/>
            <a:ext cx="2141538" cy="2341563"/>
            <a:chOff x="4158" y="1518"/>
            <a:chExt cx="1349" cy="1475"/>
          </a:xfrm>
        </p:grpSpPr>
        <p:sp>
          <p:nvSpPr>
            <p:cNvPr id="49182" name="Line 122"/>
            <p:cNvSpPr>
              <a:spLocks noChangeShapeType="1"/>
            </p:cNvSpPr>
            <p:nvPr/>
          </p:nvSpPr>
          <p:spPr bwMode="auto">
            <a:xfrm flipV="1">
              <a:off x="4261" y="1538"/>
              <a:ext cx="310" cy="25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  <p:grpSp>
          <p:nvGrpSpPr>
            <p:cNvPr id="108574" name="Group 123"/>
            <p:cNvGrpSpPr>
              <a:grpSpLocks/>
            </p:cNvGrpSpPr>
            <p:nvPr/>
          </p:nvGrpSpPr>
          <p:grpSpPr bwMode="auto">
            <a:xfrm>
              <a:off x="4324" y="1518"/>
              <a:ext cx="202" cy="233"/>
              <a:chOff x="618" y="3500"/>
              <a:chExt cx="202" cy="233"/>
            </a:xfrm>
          </p:grpSpPr>
          <p:sp>
            <p:nvSpPr>
              <p:cNvPr id="49186" name="Oval 124"/>
              <p:cNvSpPr>
                <a:spLocks noChangeArrowheads="1"/>
              </p:cNvSpPr>
              <p:nvPr/>
            </p:nvSpPr>
            <p:spPr bwMode="auto">
              <a:xfrm>
                <a:off x="618" y="352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187" name="Text Box 125"/>
              <p:cNvSpPr txBox="1">
                <a:spLocks noChangeArrowheads="1"/>
              </p:cNvSpPr>
              <p:nvPr/>
            </p:nvSpPr>
            <p:spPr bwMode="auto">
              <a:xfrm>
                <a:off x="628" y="3500"/>
                <a:ext cx="19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1</a:t>
                </a:r>
              </a:p>
            </p:txBody>
          </p:sp>
        </p:grpSp>
        <p:sp>
          <p:nvSpPr>
            <p:cNvPr id="49184" name="Text Box 126"/>
            <p:cNvSpPr txBox="1">
              <a:spLocks noChangeArrowheads="1"/>
            </p:cNvSpPr>
            <p:nvPr/>
          </p:nvSpPr>
          <p:spPr bwMode="auto">
            <a:xfrm>
              <a:off x="4158" y="2167"/>
              <a:ext cx="1349" cy="8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mobile contacts foreign agent on entering visited network</a:t>
              </a:r>
            </a:p>
          </p:txBody>
        </p:sp>
        <p:sp>
          <p:nvSpPr>
            <p:cNvPr id="49185" name="Line 127"/>
            <p:cNvSpPr>
              <a:spLocks noChangeShapeType="1"/>
            </p:cNvSpPr>
            <p:nvPr/>
          </p:nvSpPr>
          <p:spPr bwMode="auto">
            <a:xfrm>
              <a:off x="4512" y="1760"/>
              <a:ext cx="560" cy="45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</p:grpSp>
      <p:grpSp>
        <p:nvGrpSpPr>
          <p:cNvPr id="434304" name="Group 128"/>
          <p:cNvGrpSpPr>
            <a:grpSpLocks/>
          </p:cNvGrpSpPr>
          <p:nvPr/>
        </p:nvGrpSpPr>
        <p:grpSpPr bwMode="auto">
          <a:xfrm>
            <a:off x="3959225" y="2676526"/>
            <a:ext cx="4046538" cy="2087563"/>
            <a:chOff x="1534" y="1686"/>
            <a:chExt cx="2549" cy="1315"/>
          </a:xfrm>
        </p:grpSpPr>
        <p:sp>
          <p:nvSpPr>
            <p:cNvPr id="49176" name="Line 129"/>
            <p:cNvSpPr>
              <a:spLocks noChangeShapeType="1"/>
            </p:cNvSpPr>
            <p:nvPr/>
          </p:nvSpPr>
          <p:spPr bwMode="auto">
            <a:xfrm flipH="1" flipV="1">
              <a:off x="1801" y="1762"/>
              <a:ext cx="2167" cy="10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  <p:grpSp>
          <p:nvGrpSpPr>
            <p:cNvPr id="108568" name="Group 130"/>
            <p:cNvGrpSpPr>
              <a:grpSpLocks/>
            </p:cNvGrpSpPr>
            <p:nvPr/>
          </p:nvGrpSpPr>
          <p:grpSpPr bwMode="auto">
            <a:xfrm>
              <a:off x="2724" y="1686"/>
              <a:ext cx="202" cy="233"/>
              <a:chOff x="618" y="3500"/>
              <a:chExt cx="202" cy="233"/>
            </a:xfrm>
          </p:grpSpPr>
          <p:sp>
            <p:nvSpPr>
              <p:cNvPr id="49180" name="Oval 131"/>
              <p:cNvSpPr>
                <a:spLocks noChangeArrowheads="1"/>
              </p:cNvSpPr>
              <p:nvPr/>
            </p:nvSpPr>
            <p:spPr bwMode="auto">
              <a:xfrm>
                <a:off x="618" y="352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181" name="Text Box 132"/>
              <p:cNvSpPr txBox="1">
                <a:spLocks noChangeArrowheads="1"/>
              </p:cNvSpPr>
              <p:nvPr/>
            </p:nvSpPr>
            <p:spPr bwMode="auto">
              <a:xfrm>
                <a:off x="628" y="3500"/>
                <a:ext cx="19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2</a:t>
                </a:r>
              </a:p>
            </p:txBody>
          </p:sp>
        </p:grpSp>
        <p:sp>
          <p:nvSpPr>
            <p:cNvPr id="49178" name="Text Box 133"/>
            <p:cNvSpPr txBox="1">
              <a:spLocks noChangeArrowheads="1"/>
            </p:cNvSpPr>
            <p:nvPr/>
          </p:nvSpPr>
          <p:spPr bwMode="auto">
            <a:xfrm>
              <a:off x="1534" y="2367"/>
              <a:ext cx="2549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foreign agent contacts home agent home: </a:t>
              </a:r>
              <a:r>
                <a:rPr lang="ja-JP" altLang="en-US" sz="2000">
                  <a:latin typeface="+mn-lt"/>
                  <a:cs typeface="Arial" charset="0"/>
                </a:rPr>
                <a:t>“</a:t>
              </a:r>
              <a:r>
                <a:rPr lang="en-US" sz="2000" dirty="0">
                  <a:latin typeface="+mn-lt"/>
                  <a:cs typeface="Arial" charset="0"/>
                </a:rPr>
                <a:t>this mobile is resident in my network</a:t>
              </a:r>
              <a:r>
                <a:rPr lang="ja-JP" altLang="en-US" sz="2000">
                  <a:latin typeface="+mn-lt"/>
                  <a:cs typeface="Arial" charset="0"/>
                </a:rPr>
                <a:t>”</a:t>
              </a:r>
              <a:endParaRPr lang="en-US" sz="2000" dirty="0">
                <a:latin typeface="+mn-lt"/>
                <a:cs typeface="Arial" charset="0"/>
              </a:endParaRPr>
            </a:p>
          </p:txBody>
        </p:sp>
        <p:sp>
          <p:nvSpPr>
            <p:cNvPr id="49179" name="Line 134"/>
            <p:cNvSpPr>
              <a:spLocks noChangeShapeType="1"/>
            </p:cNvSpPr>
            <p:nvPr/>
          </p:nvSpPr>
          <p:spPr bwMode="auto">
            <a:xfrm flipH="1" flipV="1">
              <a:off x="2824" y="1944"/>
              <a:ext cx="0" cy="46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</p:grpSp>
      <p:sp>
        <p:nvSpPr>
          <p:cNvPr id="108565" name="Freeform 96"/>
          <p:cNvSpPr>
            <a:spLocks/>
          </p:cNvSpPr>
          <p:nvPr/>
        </p:nvSpPr>
        <p:spPr bwMode="auto">
          <a:xfrm>
            <a:off x="2986089" y="1857376"/>
            <a:ext cx="998537" cy="823913"/>
          </a:xfrm>
          <a:custGeom>
            <a:avLst/>
            <a:gdLst>
              <a:gd name="T0" fmla="*/ 99558033 w 10000"/>
              <a:gd name="T1" fmla="*/ 2147483647 h 10305"/>
              <a:gd name="T2" fmla="*/ 2147483647 w 10000"/>
              <a:gd name="T3" fmla="*/ 2147483647 h 10305"/>
              <a:gd name="T4" fmla="*/ 2147483647 w 10000"/>
              <a:gd name="T5" fmla="*/ 204436681 h 10305"/>
              <a:gd name="T6" fmla="*/ 2147483647 w 10000"/>
              <a:gd name="T7" fmla="*/ 2147483647 h 10305"/>
              <a:gd name="T8" fmla="*/ 2147483647 w 10000"/>
              <a:gd name="T9" fmla="*/ 2147483647 h 10305"/>
              <a:gd name="T10" fmla="*/ 2147483647 w 10000"/>
              <a:gd name="T11" fmla="*/ 2147483647 h 10305"/>
              <a:gd name="T12" fmla="*/ 2147483647 w 10000"/>
              <a:gd name="T13" fmla="*/ 2147483647 h 10305"/>
              <a:gd name="T14" fmla="*/ 2147483647 w 10000"/>
              <a:gd name="T15" fmla="*/ 2147483647 h 10305"/>
              <a:gd name="T16" fmla="*/ 2147483647 w 10000"/>
              <a:gd name="T17" fmla="*/ 2147483647 h 10305"/>
              <a:gd name="T18" fmla="*/ 2147483647 w 10000"/>
              <a:gd name="T19" fmla="*/ 2147483647 h 10305"/>
              <a:gd name="T20" fmla="*/ 99558033 w 10000"/>
              <a:gd name="T21" fmla="*/ 2147483647 h 1030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00" h="10305">
                <a:moveTo>
                  <a:pt x="1" y="4863"/>
                </a:moveTo>
                <a:cubicBezTo>
                  <a:pt x="1" y="3794"/>
                  <a:pt x="5" y="1801"/>
                  <a:pt x="686" y="991"/>
                </a:cubicBezTo>
                <a:cubicBezTo>
                  <a:pt x="1367" y="181"/>
                  <a:pt x="2904" y="-40"/>
                  <a:pt x="4086" y="5"/>
                </a:cubicBezTo>
                <a:cubicBezTo>
                  <a:pt x="5268" y="50"/>
                  <a:pt x="6836" y="553"/>
                  <a:pt x="7779" y="1264"/>
                </a:cubicBezTo>
                <a:cubicBezTo>
                  <a:pt x="8722" y="1975"/>
                  <a:pt x="9397" y="2830"/>
                  <a:pt x="9747" y="4270"/>
                </a:cubicBezTo>
                <a:cubicBezTo>
                  <a:pt x="10096" y="5710"/>
                  <a:pt x="10030" y="8980"/>
                  <a:pt x="9875" y="9905"/>
                </a:cubicBezTo>
                <a:cubicBezTo>
                  <a:pt x="9719" y="10828"/>
                  <a:pt x="9488" y="9873"/>
                  <a:pt x="8815" y="9814"/>
                </a:cubicBezTo>
                <a:cubicBezTo>
                  <a:pt x="8140" y="9757"/>
                  <a:pt x="6708" y="9565"/>
                  <a:pt x="5830" y="9554"/>
                </a:cubicBezTo>
                <a:cubicBezTo>
                  <a:pt x="4953" y="9543"/>
                  <a:pt x="4372" y="9985"/>
                  <a:pt x="3546" y="9748"/>
                </a:cubicBezTo>
                <a:cubicBezTo>
                  <a:pt x="2722" y="9508"/>
                  <a:pt x="1457" y="8935"/>
                  <a:pt x="867" y="8121"/>
                </a:cubicBezTo>
                <a:cubicBezTo>
                  <a:pt x="276" y="7307"/>
                  <a:pt x="-15" y="6195"/>
                  <a:pt x="1" y="4863"/>
                </a:cubicBezTo>
                <a:close/>
              </a:path>
            </a:pathLst>
          </a:custGeom>
          <a:solidFill>
            <a:srgbClr val="33CCCC">
              <a:alpha val="7803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1510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4198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80" name="Rectangle 2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b="0" dirty="0">
                <a:latin typeface="Gill Sans MT" charset="0"/>
              </a:rPr>
              <a:t>Mobility via indirect routing</a:t>
            </a:r>
          </a:p>
        </p:txBody>
      </p:sp>
      <p:sp>
        <p:nvSpPr>
          <p:cNvPr id="110596" name="Freeform 2"/>
          <p:cNvSpPr>
            <a:spLocks/>
          </p:cNvSpPr>
          <p:nvPr/>
        </p:nvSpPr>
        <p:spPr bwMode="auto">
          <a:xfrm>
            <a:off x="3089275" y="2689225"/>
            <a:ext cx="1866900" cy="1589088"/>
          </a:xfrm>
          <a:custGeom>
            <a:avLst/>
            <a:gdLst>
              <a:gd name="T0" fmla="*/ 2147483647 w 1340"/>
              <a:gd name="T1" fmla="*/ 2147483647 h 1191"/>
              <a:gd name="T2" fmla="*/ 2147483647 w 1340"/>
              <a:gd name="T3" fmla="*/ 2147483647 h 1191"/>
              <a:gd name="T4" fmla="*/ 2147483647 w 1340"/>
              <a:gd name="T5" fmla="*/ 2147483647 h 1191"/>
              <a:gd name="T6" fmla="*/ 2147483647 w 1340"/>
              <a:gd name="T7" fmla="*/ 2147483647 h 1191"/>
              <a:gd name="T8" fmla="*/ 2147483647 w 1340"/>
              <a:gd name="T9" fmla="*/ 2147483647 h 1191"/>
              <a:gd name="T10" fmla="*/ 2147483647 w 1340"/>
              <a:gd name="T11" fmla="*/ 2147483647 h 1191"/>
              <a:gd name="T12" fmla="*/ 2147483647 w 1340"/>
              <a:gd name="T13" fmla="*/ 2147483647 h 1191"/>
              <a:gd name="T14" fmla="*/ 2147483647 w 1340"/>
              <a:gd name="T15" fmla="*/ 2147483647 h 1191"/>
              <a:gd name="T16" fmla="*/ 2147483647 w 1340"/>
              <a:gd name="T17" fmla="*/ 2147483647 h 1191"/>
              <a:gd name="T18" fmla="*/ 2147483647 w 1340"/>
              <a:gd name="T19" fmla="*/ 2147483647 h 1191"/>
              <a:gd name="T20" fmla="*/ 2147483647 w 1340"/>
              <a:gd name="T21" fmla="*/ 2147483647 h 1191"/>
              <a:gd name="T22" fmla="*/ 2147483647 w 1340"/>
              <a:gd name="T23" fmla="*/ 2147483647 h 11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40" h="1191">
                <a:moveTo>
                  <a:pt x="550" y="42"/>
                </a:moveTo>
                <a:cubicBezTo>
                  <a:pt x="437" y="4"/>
                  <a:pt x="164" y="0"/>
                  <a:pt x="82" y="60"/>
                </a:cubicBezTo>
                <a:cubicBezTo>
                  <a:pt x="0" y="120"/>
                  <a:pt x="67" y="292"/>
                  <a:pt x="58" y="402"/>
                </a:cubicBezTo>
                <a:cubicBezTo>
                  <a:pt x="49" y="512"/>
                  <a:pt x="19" y="642"/>
                  <a:pt x="28" y="720"/>
                </a:cubicBezTo>
                <a:cubicBezTo>
                  <a:pt x="37" y="798"/>
                  <a:pt x="27" y="844"/>
                  <a:pt x="112" y="870"/>
                </a:cubicBezTo>
                <a:cubicBezTo>
                  <a:pt x="197" y="896"/>
                  <a:pt x="450" y="833"/>
                  <a:pt x="538" y="876"/>
                </a:cubicBezTo>
                <a:cubicBezTo>
                  <a:pt x="626" y="919"/>
                  <a:pt x="524" y="1091"/>
                  <a:pt x="640" y="1128"/>
                </a:cubicBezTo>
                <a:cubicBezTo>
                  <a:pt x="756" y="1165"/>
                  <a:pt x="1128" y="1191"/>
                  <a:pt x="1234" y="1098"/>
                </a:cubicBezTo>
                <a:cubicBezTo>
                  <a:pt x="1340" y="1005"/>
                  <a:pt x="1281" y="696"/>
                  <a:pt x="1276" y="570"/>
                </a:cubicBezTo>
                <a:cubicBezTo>
                  <a:pt x="1271" y="444"/>
                  <a:pt x="1290" y="389"/>
                  <a:pt x="1204" y="342"/>
                </a:cubicBezTo>
                <a:cubicBezTo>
                  <a:pt x="1118" y="295"/>
                  <a:pt x="868" y="338"/>
                  <a:pt x="760" y="288"/>
                </a:cubicBezTo>
                <a:cubicBezTo>
                  <a:pt x="652" y="238"/>
                  <a:pt x="663" y="80"/>
                  <a:pt x="550" y="4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0597" name="Freeform 96"/>
          <p:cNvSpPr>
            <a:spLocks/>
          </p:cNvSpPr>
          <p:nvPr/>
        </p:nvSpPr>
        <p:spPr bwMode="auto">
          <a:xfrm>
            <a:off x="7889876" y="2559051"/>
            <a:ext cx="1838325" cy="1711325"/>
          </a:xfrm>
          <a:custGeom>
            <a:avLst/>
            <a:gdLst>
              <a:gd name="T0" fmla="*/ 2147483647 w 2894"/>
              <a:gd name="T1" fmla="*/ 2147483647 h 2693"/>
              <a:gd name="T2" fmla="*/ 2147483647 w 2894"/>
              <a:gd name="T3" fmla="*/ 2147483647 h 2693"/>
              <a:gd name="T4" fmla="*/ 2147483647 w 2894"/>
              <a:gd name="T5" fmla="*/ 2147483647 h 2693"/>
              <a:gd name="T6" fmla="*/ 2147483647 w 2894"/>
              <a:gd name="T7" fmla="*/ 2147483647 h 2693"/>
              <a:gd name="T8" fmla="*/ 2147483647 w 2894"/>
              <a:gd name="T9" fmla="*/ 2147483647 h 2693"/>
              <a:gd name="T10" fmla="*/ 2147483647 w 2894"/>
              <a:gd name="T11" fmla="*/ 2147483647 h 2693"/>
              <a:gd name="T12" fmla="*/ 2147483647 w 2894"/>
              <a:gd name="T13" fmla="*/ 2147483647 h 2693"/>
              <a:gd name="T14" fmla="*/ 2147483647 w 2894"/>
              <a:gd name="T15" fmla="*/ 2147483647 h 2693"/>
              <a:gd name="T16" fmla="*/ 2147483647 w 2894"/>
              <a:gd name="T17" fmla="*/ 2147483647 h 2693"/>
              <a:gd name="T18" fmla="*/ 2147483647 w 2894"/>
              <a:gd name="T19" fmla="*/ 2147483647 h 2693"/>
              <a:gd name="T20" fmla="*/ 2147483647 w 2894"/>
              <a:gd name="T21" fmla="*/ 2147483647 h 269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94" h="2693">
                <a:moveTo>
                  <a:pt x="4" y="1331"/>
                </a:moveTo>
                <a:cubicBezTo>
                  <a:pt x="4" y="1049"/>
                  <a:pt x="119" y="673"/>
                  <a:pt x="349" y="509"/>
                </a:cubicBezTo>
                <a:cubicBezTo>
                  <a:pt x="579" y="345"/>
                  <a:pt x="1010" y="400"/>
                  <a:pt x="1384" y="344"/>
                </a:cubicBezTo>
                <a:cubicBezTo>
                  <a:pt x="1758" y="288"/>
                  <a:pt x="2346" y="0"/>
                  <a:pt x="2596" y="170"/>
                </a:cubicBezTo>
                <a:cubicBezTo>
                  <a:pt x="2846" y="340"/>
                  <a:pt x="2874" y="1035"/>
                  <a:pt x="2884" y="1364"/>
                </a:cubicBezTo>
                <a:cubicBezTo>
                  <a:pt x="2894" y="1693"/>
                  <a:pt x="2789" y="1954"/>
                  <a:pt x="2659" y="2144"/>
                </a:cubicBezTo>
                <a:cubicBezTo>
                  <a:pt x="2529" y="2334"/>
                  <a:pt x="2274" y="2432"/>
                  <a:pt x="2104" y="2504"/>
                </a:cubicBezTo>
                <a:cubicBezTo>
                  <a:pt x="1934" y="2576"/>
                  <a:pt x="1816" y="2558"/>
                  <a:pt x="1639" y="2579"/>
                </a:cubicBezTo>
                <a:cubicBezTo>
                  <a:pt x="1462" y="2600"/>
                  <a:pt x="1259" y="2693"/>
                  <a:pt x="1044" y="2630"/>
                </a:cubicBezTo>
                <a:cubicBezTo>
                  <a:pt x="829" y="2567"/>
                  <a:pt x="520" y="2418"/>
                  <a:pt x="346" y="2201"/>
                </a:cubicBezTo>
                <a:cubicBezTo>
                  <a:pt x="173" y="1985"/>
                  <a:pt x="0" y="1682"/>
                  <a:pt x="4" y="1331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0598" name="Freeform 119"/>
          <p:cNvSpPr>
            <a:spLocks/>
          </p:cNvSpPr>
          <p:nvPr/>
        </p:nvSpPr>
        <p:spPr bwMode="auto">
          <a:xfrm>
            <a:off x="5430839" y="3505200"/>
            <a:ext cx="2109787" cy="1250950"/>
          </a:xfrm>
          <a:custGeom>
            <a:avLst/>
            <a:gdLst>
              <a:gd name="T0" fmla="*/ 2147483647 w 3324"/>
              <a:gd name="T1" fmla="*/ 2147483647 h 1971"/>
              <a:gd name="T2" fmla="*/ 2147483647 w 3324"/>
              <a:gd name="T3" fmla="*/ 2147483647 h 1971"/>
              <a:gd name="T4" fmla="*/ 2147483647 w 3324"/>
              <a:gd name="T5" fmla="*/ 2147483647 h 1971"/>
              <a:gd name="T6" fmla="*/ 2147483647 w 3324"/>
              <a:gd name="T7" fmla="*/ 2147483647 h 1971"/>
              <a:gd name="T8" fmla="*/ 2147483647 w 3324"/>
              <a:gd name="T9" fmla="*/ 2147483647 h 1971"/>
              <a:gd name="T10" fmla="*/ 2147483647 w 3324"/>
              <a:gd name="T11" fmla="*/ 2147483647 h 1971"/>
              <a:gd name="T12" fmla="*/ 2147483647 w 3324"/>
              <a:gd name="T13" fmla="*/ 2147483647 h 1971"/>
              <a:gd name="T14" fmla="*/ 2147483647 w 3324"/>
              <a:gd name="T15" fmla="*/ 2147483647 h 1971"/>
              <a:gd name="T16" fmla="*/ 2147483647 w 3324"/>
              <a:gd name="T17" fmla="*/ 2147483647 h 1971"/>
              <a:gd name="T18" fmla="*/ 2147483647 w 3324"/>
              <a:gd name="T19" fmla="*/ 2147483647 h 1971"/>
              <a:gd name="T20" fmla="*/ 2147483647 w 3324"/>
              <a:gd name="T21" fmla="*/ 2147483647 h 1971"/>
              <a:gd name="T22" fmla="*/ 2147483647 w 3324"/>
              <a:gd name="T23" fmla="*/ 2147483647 h 1971"/>
              <a:gd name="T24" fmla="*/ 2147483647 w 3324"/>
              <a:gd name="T25" fmla="*/ 2147483647 h 19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24" h="1971">
                <a:moveTo>
                  <a:pt x="596" y="15"/>
                </a:moveTo>
                <a:cubicBezTo>
                  <a:pt x="335" y="29"/>
                  <a:pt x="248" y="155"/>
                  <a:pt x="149" y="330"/>
                </a:cubicBezTo>
                <a:cubicBezTo>
                  <a:pt x="50" y="505"/>
                  <a:pt x="0" y="853"/>
                  <a:pt x="3" y="1066"/>
                </a:cubicBezTo>
                <a:cubicBezTo>
                  <a:pt x="6" y="1279"/>
                  <a:pt x="67" y="1478"/>
                  <a:pt x="168" y="1606"/>
                </a:cubicBezTo>
                <a:cubicBezTo>
                  <a:pt x="269" y="1734"/>
                  <a:pt x="457" y="1811"/>
                  <a:pt x="609" y="1831"/>
                </a:cubicBezTo>
                <a:cubicBezTo>
                  <a:pt x="761" y="1851"/>
                  <a:pt x="927" y="1719"/>
                  <a:pt x="1083" y="1726"/>
                </a:cubicBezTo>
                <a:cubicBezTo>
                  <a:pt x="1239" y="1733"/>
                  <a:pt x="1333" y="1844"/>
                  <a:pt x="1548" y="1876"/>
                </a:cubicBezTo>
                <a:cubicBezTo>
                  <a:pt x="1763" y="1908"/>
                  <a:pt x="2091" y="1971"/>
                  <a:pt x="2373" y="1921"/>
                </a:cubicBezTo>
                <a:cubicBezTo>
                  <a:pt x="2655" y="1871"/>
                  <a:pt x="3162" y="1740"/>
                  <a:pt x="3243" y="1576"/>
                </a:cubicBezTo>
                <a:cubicBezTo>
                  <a:pt x="3324" y="1412"/>
                  <a:pt x="2947" y="1124"/>
                  <a:pt x="2859" y="935"/>
                </a:cubicBezTo>
                <a:cubicBezTo>
                  <a:pt x="2771" y="746"/>
                  <a:pt x="2905" y="559"/>
                  <a:pt x="2714" y="444"/>
                </a:cubicBezTo>
                <a:cubicBezTo>
                  <a:pt x="2523" y="328"/>
                  <a:pt x="2063" y="315"/>
                  <a:pt x="1714" y="242"/>
                </a:cubicBezTo>
                <a:cubicBezTo>
                  <a:pt x="1366" y="168"/>
                  <a:pt x="857" y="0"/>
                  <a:pt x="596" y="15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0599" name="Text Box 120"/>
          <p:cNvSpPr txBox="1">
            <a:spLocks noChangeArrowheads="1"/>
          </p:cNvSpPr>
          <p:nvPr/>
        </p:nvSpPr>
        <p:spPr bwMode="auto">
          <a:xfrm>
            <a:off x="5605463" y="3802064"/>
            <a:ext cx="1447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00CC99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/>
            <a:r>
              <a:rPr lang="en-US" sz="1600" dirty="0">
                <a:solidFill>
                  <a:schemeClr val="bg1"/>
                </a:solidFill>
                <a:latin typeface="+mn-lt"/>
                <a:cs typeface="Arial" charset="0"/>
              </a:rPr>
              <a:t>wide area network</a:t>
            </a:r>
          </a:p>
        </p:txBody>
      </p:sp>
      <p:grpSp>
        <p:nvGrpSpPr>
          <p:cNvPr id="110600" name="Group 140"/>
          <p:cNvGrpSpPr>
            <a:grpSpLocks/>
          </p:cNvGrpSpPr>
          <p:nvPr/>
        </p:nvGrpSpPr>
        <p:grpSpPr bwMode="auto">
          <a:xfrm>
            <a:off x="3073400" y="2808289"/>
            <a:ext cx="1092200" cy="790575"/>
            <a:chOff x="4089854" y="1363889"/>
            <a:chExt cx="1091746" cy="791482"/>
          </a:xfrm>
        </p:grpSpPr>
        <p:sp>
          <p:nvSpPr>
            <p:cNvPr id="110650" name="Oval 26"/>
            <p:cNvSpPr>
              <a:spLocks noChangeArrowheads="1"/>
            </p:cNvSpPr>
            <p:nvPr/>
          </p:nvSpPr>
          <p:spPr bwMode="auto">
            <a:xfrm>
              <a:off x="4089854" y="1363889"/>
              <a:ext cx="1091746" cy="791482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cs typeface="Arial" charset="0"/>
              </a:endParaRPr>
            </a:p>
          </p:txBody>
        </p:sp>
        <p:pic>
          <p:nvPicPr>
            <p:cNvPr id="110651" name="Picture 354" descr="laptop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5429" y="1550204"/>
              <a:ext cx="629104" cy="423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0186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1776" y="3643313"/>
            <a:ext cx="684213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10602" name="Line 111"/>
          <p:cNvSpPr>
            <a:spLocks noChangeShapeType="1"/>
          </p:cNvSpPr>
          <p:nvPr/>
        </p:nvSpPr>
        <p:spPr bwMode="auto">
          <a:xfrm>
            <a:off x="3694114" y="3341689"/>
            <a:ext cx="503237" cy="3127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10603" name="Line 111"/>
          <p:cNvSpPr>
            <a:spLocks noChangeShapeType="1"/>
          </p:cNvSpPr>
          <p:nvPr/>
        </p:nvSpPr>
        <p:spPr bwMode="auto">
          <a:xfrm flipV="1">
            <a:off x="4718051" y="3762375"/>
            <a:ext cx="94932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10604" name="Line 111"/>
          <p:cNvSpPr>
            <a:spLocks noChangeShapeType="1"/>
          </p:cNvSpPr>
          <p:nvPr/>
        </p:nvSpPr>
        <p:spPr bwMode="auto">
          <a:xfrm>
            <a:off x="7070725" y="3933826"/>
            <a:ext cx="13843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pic>
        <p:nvPicPr>
          <p:cNvPr id="50190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6288" y="3784601"/>
            <a:ext cx="684212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10606" name="Line 111"/>
          <p:cNvSpPr>
            <a:spLocks noChangeShapeType="1"/>
          </p:cNvSpPr>
          <p:nvPr/>
        </p:nvSpPr>
        <p:spPr bwMode="auto">
          <a:xfrm flipH="1">
            <a:off x="8759825" y="3451226"/>
            <a:ext cx="344488" cy="3222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110607" name="Group 151"/>
          <p:cNvGrpSpPr>
            <a:grpSpLocks/>
          </p:cNvGrpSpPr>
          <p:nvPr/>
        </p:nvGrpSpPr>
        <p:grpSpPr bwMode="auto">
          <a:xfrm>
            <a:off x="8528051" y="2884489"/>
            <a:ext cx="1090613" cy="790575"/>
            <a:chOff x="4089854" y="1363889"/>
            <a:chExt cx="1091746" cy="791482"/>
          </a:xfrm>
        </p:grpSpPr>
        <p:sp>
          <p:nvSpPr>
            <p:cNvPr id="110646" name="Oval 26"/>
            <p:cNvSpPr>
              <a:spLocks noChangeArrowheads="1"/>
            </p:cNvSpPr>
            <p:nvPr/>
          </p:nvSpPr>
          <p:spPr bwMode="auto">
            <a:xfrm>
              <a:off x="4089854" y="1363889"/>
              <a:ext cx="1091746" cy="791482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cs typeface="Arial" charset="0"/>
              </a:endParaRPr>
            </a:p>
          </p:txBody>
        </p:sp>
        <p:grpSp>
          <p:nvGrpSpPr>
            <p:cNvPr id="110647" name="Group 356"/>
            <p:cNvGrpSpPr>
              <a:grpSpLocks/>
            </p:cNvGrpSpPr>
            <p:nvPr/>
          </p:nvGrpSpPr>
          <p:grpSpPr bwMode="auto">
            <a:xfrm>
              <a:off x="4245429" y="1426027"/>
              <a:ext cx="629104" cy="547461"/>
              <a:chOff x="313" y="1497"/>
              <a:chExt cx="1152" cy="1014"/>
            </a:xfrm>
          </p:grpSpPr>
          <p:pic>
            <p:nvPicPr>
              <p:cNvPr id="110648" name="Picture 354" descr="laptop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0649" name="Picture 355" descr="antenna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10608" name="Freeform 96"/>
          <p:cNvSpPr>
            <a:spLocks/>
          </p:cNvSpPr>
          <p:nvPr/>
        </p:nvSpPr>
        <p:spPr bwMode="auto">
          <a:xfrm>
            <a:off x="3198814" y="2854325"/>
            <a:ext cx="1000125" cy="825500"/>
          </a:xfrm>
          <a:custGeom>
            <a:avLst/>
            <a:gdLst>
              <a:gd name="T0" fmla="*/ 100035003 w 10000"/>
              <a:gd name="T1" fmla="*/ 2147483647 h 10305"/>
              <a:gd name="T2" fmla="*/ 2147483647 w 10000"/>
              <a:gd name="T3" fmla="*/ 2147483647 h 10305"/>
              <a:gd name="T4" fmla="*/ 2147483647 w 10000"/>
              <a:gd name="T5" fmla="*/ 205622798 h 10305"/>
              <a:gd name="T6" fmla="*/ 2147483647 w 10000"/>
              <a:gd name="T7" fmla="*/ 2147483647 h 10305"/>
              <a:gd name="T8" fmla="*/ 2147483647 w 10000"/>
              <a:gd name="T9" fmla="*/ 2147483647 h 10305"/>
              <a:gd name="T10" fmla="*/ 2147483647 w 10000"/>
              <a:gd name="T11" fmla="*/ 2147483647 h 10305"/>
              <a:gd name="T12" fmla="*/ 2147483647 w 10000"/>
              <a:gd name="T13" fmla="*/ 2147483647 h 10305"/>
              <a:gd name="T14" fmla="*/ 2147483647 w 10000"/>
              <a:gd name="T15" fmla="*/ 2147483647 h 10305"/>
              <a:gd name="T16" fmla="*/ 2147483647 w 10000"/>
              <a:gd name="T17" fmla="*/ 2147483647 h 10305"/>
              <a:gd name="T18" fmla="*/ 2147483647 w 10000"/>
              <a:gd name="T19" fmla="*/ 2147483647 h 10305"/>
              <a:gd name="T20" fmla="*/ 100035003 w 10000"/>
              <a:gd name="T21" fmla="*/ 2147483647 h 1030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00" h="10305">
                <a:moveTo>
                  <a:pt x="1" y="4863"/>
                </a:moveTo>
                <a:cubicBezTo>
                  <a:pt x="1" y="3794"/>
                  <a:pt x="5" y="1801"/>
                  <a:pt x="686" y="991"/>
                </a:cubicBezTo>
                <a:cubicBezTo>
                  <a:pt x="1367" y="181"/>
                  <a:pt x="2904" y="-40"/>
                  <a:pt x="4086" y="5"/>
                </a:cubicBezTo>
                <a:cubicBezTo>
                  <a:pt x="5268" y="50"/>
                  <a:pt x="6836" y="553"/>
                  <a:pt x="7779" y="1264"/>
                </a:cubicBezTo>
                <a:cubicBezTo>
                  <a:pt x="8722" y="1975"/>
                  <a:pt x="9397" y="2830"/>
                  <a:pt x="9747" y="4270"/>
                </a:cubicBezTo>
                <a:cubicBezTo>
                  <a:pt x="10096" y="5710"/>
                  <a:pt x="10030" y="8980"/>
                  <a:pt x="9875" y="9905"/>
                </a:cubicBezTo>
                <a:cubicBezTo>
                  <a:pt x="9719" y="10828"/>
                  <a:pt x="9488" y="9873"/>
                  <a:pt x="8815" y="9814"/>
                </a:cubicBezTo>
                <a:cubicBezTo>
                  <a:pt x="8140" y="9757"/>
                  <a:pt x="6708" y="9565"/>
                  <a:pt x="5830" y="9554"/>
                </a:cubicBezTo>
                <a:cubicBezTo>
                  <a:pt x="4953" y="9543"/>
                  <a:pt x="4372" y="9985"/>
                  <a:pt x="3546" y="9748"/>
                </a:cubicBezTo>
                <a:cubicBezTo>
                  <a:pt x="2722" y="9508"/>
                  <a:pt x="1457" y="8935"/>
                  <a:pt x="867" y="8121"/>
                </a:cubicBezTo>
                <a:cubicBezTo>
                  <a:pt x="276" y="7307"/>
                  <a:pt x="-15" y="6195"/>
                  <a:pt x="1" y="4863"/>
                </a:cubicBezTo>
                <a:close/>
              </a:path>
            </a:pathLst>
          </a:custGeom>
          <a:solidFill>
            <a:srgbClr val="33CCCC">
              <a:alpha val="7803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0609" name="Freeform 121"/>
          <p:cNvSpPr>
            <a:spLocks/>
          </p:cNvSpPr>
          <p:nvPr/>
        </p:nvSpPr>
        <p:spPr bwMode="auto">
          <a:xfrm>
            <a:off x="5091113" y="5114926"/>
            <a:ext cx="2944812" cy="911225"/>
          </a:xfrm>
          <a:custGeom>
            <a:avLst/>
            <a:gdLst>
              <a:gd name="T0" fmla="*/ 2147483647 w 4636"/>
              <a:gd name="T1" fmla="*/ 2147483647 h 1435"/>
              <a:gd name="T2" fmla="*/ 2147483647 w 4636"/>
              <a:gd name="T3" fmla="*/ 2147483647 h 1435"/>
              <a:gd name="T4" fmla="*/ 2147483647 w 4636"/>
              <a:gd name="T5" fmla="*/ 2147483647 h 1435"/>
              <a:gd name="T6" fmla="*/ 2147483647 w 4636"/>
              <a:gd name="T7" fmla="*/ 2147483647 h 1435"/>
              <a:gd name="T8" fmla="*/ 2147483647 w 4636"/>
              <a:gd name="T9" fmla="*/ 2147483647 h 1435"/>
              <a:gd name="T10" fmla="*/ 2147483647 w 4636"/>
              <a:gd name="T11" fmla="*/ 2147483647 h 1435"/>
              <a:gd name="T12" fmla="*/ 2147483647 w 4636"/>
              <a:gd name="T13" fmla="*/ 2147483647 h 1435"/>
              <a:gd name="T14" fmla="*/ 2147483647 w 4636"/>
              <a:gd name="T15" fmla="*/ 2147483647 h 1435"/>
              <a:gd name="T16" fmla="*/ 2147483647 w 4636"/>
              <a:gd name="T17" fmla="*/ 2147483647 h 1435"/>
              <a:gd name="T18" fmla="*/ 2147483647 w 4636"/>
              <a:gd name="T19" fmla="*/ 2147483647 h 14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636" h="1435">
                <a:moveTo>
                  <a:pt x="339" y="15"/>
                </a:moveTo>
                <a:cubicBezTo>
                  <a:pt x="0" y="110"/>
                  <a:pt x="112" y="438"/>
                  <a:pt x="189" y="645"/>
                </a:cubicBezTo>
                <a:cubicBezTo>
                  <a:pt x="266" y="852"/>
                  <a:pt x="509" y="1130"/>
                  <a:pt x="804" y="1260"/>
                </a:cubicBezTo>
                <a:cubicBezTo>
                  <a:pt x="1099" y="1390"/>
                  <a:pt x="1507" y="1415"/>
                  <a:pt x="1959" y="1425"/>
                </a:cubicBezTo>
                <a:cubicBezTo>
                  <a:pt x="2411" y="1435"/>
                  <a:pt x="3192" y="1395"/>
                  <a:pt x="3519" y="1320"/>
                </a:cubicBezTo>
                <a:cubicBezTo>
                  <a:pt x="3846" y="1245"/>
                  <a:pt x="3753" y="1067"/>
                  <a:pt x="3924" y="975"/>
                </a:cubicBezTo>
                <a:cubicBezTo>
                  <a:pt x="4095" y="883"/>
                  <a:pt x="4489" y="885"/>
                  <a:pt x="4543" y="769"/>
                </a:cubicBezTo>
                <a:cubicBezTo>
                  <a:pt x="4597" y="653"/>
                  <a:pt x="4636" y="393"/>
                  <a:pt x="4249" y="278"/>
                </a:cubicBezTo>
                <a:cubicBezTo>
                  <a:pt x="3863" y="162"/>
                  <a:pt x="2874" y="120"/>
                  <a:pt x="2222" y="76"/>
                </a:cubicBezTo>
                <a:cubicBezTo>
                  <a:pt x="1570" y="32"/>
                  <a:pt x="868" y="0"/>
                  <a:pt x="339" y="15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pic>
        <p:nvPicPr>
          <p:cNvPr id="50195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25" y="5126038"/>
            <a:ext cx="781050" cy="67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50196" name="Text Box 120"/>
          <p:cNvSpPr txBox="1">
            <a:spLocks noChangeArrowheads="1"/>
          </p:cNvSpPr>
          <p:nvPr/>
        </p:nvSpPr>
        <p:spPr bwMode="auto">
          <a:xfrm>
            <a:off x="1997075" y="2852739"/>
            <a:ext cx="188753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dirty="0">
                <a:latin typeface="+mn-lt"/>
                <a:cs typeface="Arial" charset="0"/>
              </a:rPr>
              <a:t>home</a:t>
            </a:r>
          </a:p>
          <a:p>
            <a:pPr>
              <a:defRPr/>
            </a:pPr>
            <a:r>
              <a:rPr lang="en-US" sz="2000" dirty="0">
                <a:latin typeface="+mn-lt"/>
                <a:cs typeface="Arial" charset="0"/>
              </a:rPr>
              <a:t>network</a:t>
            </a:r>
          </a:p>
        </p:txBody>
      </p:sp>
      <p:sp>
        <p:nvSpPr>
          <p:cNvPr id="50197" name="Text Box 121"/>
          <p:cNvSpPr txBox="1">
            <a:spLocks noChangeArrowheads="1"/>
          </p:cNvSpPr>
          <p:nvPr/>
        </p:nvSpPr>
        <p:spPr bwMode="auto">
          <a:xfrm>
            <a:off x="9398000" y="2174876"/>
            <a:ext cx="1270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dirty="0">
                <a:latin typeface="+mn-lt"/>
                <a:cs typeface="Arial" charset="0"/>
              </a:rPr>
              <a:t>visited</a:t>
            </a:r>
          </a:p>
          <a:p>
            <a:pPr>
              <a:defRPr/>
            </a:pPr>
            <a:r>
              <a:rPr lang="en-US" sz="2000" dirty="0">
                <a:latin typeface="+mn-lt"/>
                <a:cs typeface="Arial" charset="0"/>
              </a:rPr>
              <a:t>network</a:t>
            </a:r>
          </a:p>
        </p:txBody>
      </p:sp>
      <p:grpSp>
        <p:nvGrpSpPr>
          <p:cNvPr id="49" name="Group 122"/>
          <p:cNvGrpSpPr>
            <a:grpSpLocks/>
          </p:cNvGrpSpPr>
          <p:nvPr/>
        </p:nvGrpSpPr>
        <p:grpSpPr bwMode="auto">
          <a:xfrm>
            <a:off x="8643939" y="3325813"/>
            <a:ext cx="492125" cy="369887"/>
            <a:chOff x="4485" y="2095"/>
            <a:chExt cx="310" cy="233"/>
          </a:xfrm>
        </p:grpSpPr>
        <p:sp>
          <p:nvSpPr>
            <p:cNvPr id="50227" name="Line 123"/>
            <p:cNvSpPr>
              <a:spLocks noChangeShapeType="1"/>
            </p:cNvSpPr>
            <p:nvPr/>
          </p:nvSpPr>
          <p:spPr bwMode="auto">
            <a:xfrm flipV="1">
              <a:off x="4485" y="2106"/>
              <a:ext cx="310" cy="21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  <p:grpSp>
          <p:nvGrpSpPr>
            <p:cNvPr id="110643" name="Group 124"/>
            <p:cNvGrpSpPr>
              <a:grpSpLocks/>
            </p:cNvGrpSpPr>
            <p:nvPr/>
          </p:nvGrpSpPr>
          <p:grpSpPr bwMode="auto">
            <a:xfrm>
              <a:off x="4530" y="2095"/>
              <a:ext cx="202" cy="233"/>
              <a:chOff x="618" y="3500"/>
              <a:chExt cx="202" cy="233"/>
            </a:xfrm>
          </p:grpSpPr>
          <p:sp>
            <p:nvSpPr>
              <p:cNvPr id="50229" name="Oval 125"/>
              <p:cNvSpPr>
                <a:spLocks noChangeArrowheads="1"/>
              </p:cNvSpPr>
              <p:nvPr/>
            </p:nvSpPr>
            <p:spPr bwMode="auto">
              <a:xfrm>
                <a:off x="618" y="352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  <p:sp>
            <p:nvSpPr>
              <p:cNvPr id="50230" name="Text Box 126"/>
              <p:cNvSpPr txBox="1">
                <a:spLocks noChangeArrowheads="1"/>
              </p:cNvSpPr>
              <p:nvPr/>
            </p:nvSpPr>
            <p:spPr bwMode="auto">
              <a:xfrm>
                <a:off x="628" y="3500"/>
                <a:ext cx="19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dirty="0">
                    <a:solidFill>
                      <a:srgbClr val="FF0000"/>
                    </a:solidFill>
                    <a:latin typeface="+mn-lt"/>
                    <a:cs typeface="Arial" charset="0"/>
                  </a:rPr>
                  <a:t>3</a:t>
                </a:r>
              </a:p>
            </p:txBody>
          </p:sp>
        </p:grpSp>
      </p:grpSp>
      <p:grpSp>
        <p:nvGrpSpPr>
          <p:cNvPr id="54" name="Group 127"/>
          <p:cNvGrpSpPr>
            <a:grpSpLocks/>
          </p:cNvGrpSpPr>
          <p:nvPr/>
        </p:nvGrpSpPr>
        <p:grpSpPr bwMode="auto">
          <a:xfrm>
            <a:off x="4705350" y="3838576"/>
            <a:ext cx="3486150" cy="641350"/>
            <a:chOff x="2004" y="2418"/>
            <a:chExt cx="2196" cy="404"/>
          </a:xfrm>
        </p:grpSpPr>
        <p:sp>
          <p:nvSpPr>
            <p:cNvPr id="110638" name="Freeform 128"/>
            <p:cNvSpPr>
              <a:spLocks/>
            </p:cNvSpPr>
            <p:nvPr/>
          </p:nvSpPr>
          <p:spPr bwMode="auto">
            <a:xfrm>
              <a:off x="2004" y="2418"/>
              <a:ext cx="2196" cy="318"/>
            </a:xfrm>
            <a:custGeom>
              <a:avLst/>
              <a:gdLst>
                <a:gd name="T0" fmla="*/ 0 w 2196"/>
                <a:gd name="T1" fmla="*/ 0 h 318"/>
                <a:gd name="T2" fmla="*/ 1194 w 2196"/>
                <a:gd name="T3" fmla="*/ 306 h 318"/>
                <a:gd name="T4" fmla="*/ 2196 w 2196"/>
                <a:gd name="T5" fmla="*/ 30 h 3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96" h="318">
                  <a:moveTo>
                    <a:pt x="0" y="0"/>
                  </a:moveTo>
                  <a:cubicBezTo>
                    <a:pt x="199" y="51"/>
                    <a:pt x="828" y="301"/>
                    <a:pt x="1194" y="306"/>
                  </a:cubicBezTo>
                  <a:cubicBezTo>
                    <a:pt x="1536" y="318"/>
                    <a:pt x="1987" y="88"/>
                    <a:pt x="2196" y="30"/>
                  </a:cubicBez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grpSp>
          <p:nvGrpSpPr>
            <p:cNvPr id="110639" name="Group 129"/>
            <p:cNvGrpSpPr>
              <a:grpSpLocks/>
            </p:cNvGrpSpPr>
            <p:nvPr/>
          </p:nvGrpSpPr>
          <p:grpSpPr bwMode="auto">
            <a:xfrm>
              <a:off x="3083" y="2589"/>
              <a:ext cx="202" cy="233"/>
              <a:chOff x="618" y="3500"/>
              <a:chExt cx="202" cy="233"/>
            </a:xfrm>
          </p:grpSpPr>
          <p:sp>
            <p:nvSpPr>
              <p:cNvPr id="50225" name="Oval 130"/>
              <p:cNvSpPr>
                <a:spLocks noChangeArrowheads="1"/>
              </p:cNvSpPr>
              <p:nvPr/>
            </p:nvSpPr>
            <p:spPr bwMode="auto">
              <a:xfrm>
                <a:off x="618" y="352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  <p:sp>
            <p:nvSpPr>
              <p:cNvPr id="50226" name="Text Box 131"/>
              <p:cNvSpPr txBox="1">
                <a:spLocks noChangeArrowheads="1"/>
              </p:cNvSpPr>
              <p:nvPr/>
            </p:nvSpPr>
            <p:spPr bwMode="auto">
              <a:xfrm>
                <a:off x="628" y="3500"/>
                <a:ext cx="19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dirty="0">
                    <a:solidFill>
                      <a:srgbClr val="FF0000"/>
                    </a:solidFill>
                    <a:latin typeface="+mn-lt"/>
                    <a:cs typeface="Arial" charset="0"/>
                  </a:rPr>
                  <a:t>2</a:t>
                </a:r>
              </a:p>
            </p:txBody>
          </p:sp>
        </p:grpSp>
      </p:grpSp>
      <p:grpSp>
        <p:nvGrpSpPr>
          <p:cNvPr id="59" name="Group 132"/>
          <p:cNvGrpSpPr>
            <a:grpSpLocks/>
          </p:cNvGrpSpPr>
          <p:nvPr/>
        </p:nvGrpSpPr>
        <p:grpSpPr bwMode="auto">
          <a:xfrm>
            <a:off x="6350001" y="3424239"/>
            <a:ext cx="3103563" cy="2016125"/>
            <a:chOff x="3040" y="2157"/>
            <a:chExt cx="1955" cy="1270"/>
          </a:xfrm>
        </p:grpSpPr>
        <p:sp>
          <p:nvSpPr>
            <p:cNvPr id="110634" name="Freeform 133"/>
            <p:cNvSpPr>
              <a:spLocks/>
            </p:cNvSpPr>
            <p:nvPr/>
          </p:nvSpPr>
          <p:spPr bwMode="auto">
            <a:xfrm>
              <a:off x="3040" y="2157"/>
              <a:ext cx="1955" cy="1270"/>
            </a:xfrm>
            <a:custGeom>
              <a:avLst/>
              <a:gdLst>
                <a:gd name="T0" fmla="*/ 1955 w 1955"/>
                <a:gd name="T1" fmla="*/ 0 h 1270"/>
                <a:gd name="T2" fmla="*/ 1077 w 1955"/>
                <a:gd name="T3" fmla="*/ 765 h 1270"/>
                <a:gd name="T4" fmla="*/ 0 w 1955"/>
                <a:gd name="T5" fmla="*/ 1270 h 12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55" h="1270">
                  <a:moveTo>
                    <a:pt x="1955" y="0"/>
                  </a:moveTo>
                  <a:cubicBezTo>
                    <a:pt x="1809" y="127"/>
                    <a:pt x="1425" y="536"/>
                    <a:pt x="1077" y="765"/>
                  </a:cubicBezTo>
                  <a:cubicBezTo>
                    <a:pt x="729" y="994"/>
                    <a:pt x="224" y="1165"/>
                    <a:pt x="0" y="1270"/>
                  </a:cubicBez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grpSp>
          <p:nvGrpSpPr>
            <p:cNvPr id="110635" name="Group 134"/>
            <p:cNvGrpSpPr>
              <a:grpSpLocks/>
            </p:cNvGrpSpPr>
            <p:nvPr/>
          </p:nvGrpSpPr>
          <p:grpSpPr bwMode="auto">
            <a:xfrm>
              <a:off x="3982" y="2835"/>
              <a:ext cx="202" cy="233"/>
              <a:chOff x="618" y="3500"/>
              <a:chExt cx="202" cy="233"/>
            </a:xfrm>
          </p:grpSpPr>
          <p:sp>
            <p:nvSpPr>
              <p:cNvPr id="50221" name="Oval 135"/>
              <p:cNvSpPr>
                <a:spLocks noChangeArrowheads="1"/>
              </p:cNvSpPr>
              <p:nvPr/>
            </p:nvSpPr>
            <p:spPr bwMode="auto">
              <a:xfrm>
                <a:off x="618" y="352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  <p:sp>
            <p:nvSpPr>
              <p:cNvPr id="50222" name="Text Box 136"/>
              <p:cNvSpPr txBox="1">
                <a:spLocks noChangeArrowheads="1"/>
              </p:cNvSpPr>
              <p:nvPr/>
            </p:nvSpPr>
            <p:spPr bwMode="auto">
              <a:xfrm>
                <a:off x="628" y="3500"/>
                <a:ext cx="19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dirty="0">
                    <a:solidFill>
                      <a:srgbClr val="FF0000"/>
                    </a:solidFill>
                    <a:latin typeface="+mn-lt"/>
                    <a:cs typeface="Arial" charset="0"/>
                  </a:rPr>
                  <a:t>4</a:t>
                </a:r>
              </a:p>
            </p:txBody>
          </p:sp>
        </p:grpSp>
      </p:grpSp>
      <p:grpSp>
        <p:nvGrpSpPr>
          <p:cNvPr id="64" name="Group 137"/>
          <p:cNvGrpSpPr>
            <a:grpSpLocks/>
          </p:cNvGrpSpPr>
          <p:nvPr/>
        </p:nvGrpSpPr>
        <p:grpSpPr bwMode="auto">
          <a:xfrm>
            <a:off x="4510088" y="3889376"/>
            <a:ext cx="1357312" cy="1298575"/>
            <a:chOff x="1881" y="2450"/>
            <a:chExt cx="855" cy="818"/>
          </a:xfrm>
        </p:grpSpPr>
        <p:sp>
          <p:nvSpPr>
            <p:cNvPr id="50215" name="Line 138"/>
            <p:cNvSpPr>
              <a:spLocks noChangeShapeType="1"/>
            </p:cNvSpPr>
            <p:nvPr/>
          </p:nvSpPr>
          <p:spPr bwMode="auto">
            <a:xfrm flipH="1" flipV="1">
              <a:off x="1881" y="2450"/>
              <a:ext cx="855" cy="81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  <p:grpSp>
          <p:nvGrpSpPr>
            <p:cNvPr id="110631" name="Group 139"/>
            <p:cNvGrpSpPr>
              <a:grpSpLocks/>
            </p:cNvGrpSpPr>
            <p:nvPr/>
          </p:nvGrpSpPr>
          <p:grpSpPr bwMode="auto">
            <a:xfrm>
              <a:off x="2172" y="2702"/>
              <a:ext cx="207" cy="233"/>
              <a:chOff x="618" y="3500"/>
              <a:chExt cx="207" cy="233"/>
            </a:xfrm>
          </p:grpSpPr>
          <p:sp>
            <p:nvSpPr>
              <p:cNvPr id="50217" name="Oval 140"/>
              <p:cNvSpPr>
                <a:spLocks noChangeArrowheads="1"/>
              </p:cNvSpPr>
              <p:nvPr/>
            </p:nvSpPr>
            <p:spPr bwMode="auto">
              <a:xfrm>
                <a:off x="618" y="352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  <p:sp>
            <p:nvSpPr>
              <p:cNvPr id="50218" name="Text Box 141"/>
              <p:cNvSpPr txBox="1">
                <a:spLocks noChangeArrowheads="1"/>
              </p:cNvSpPr>
              <p:nvPr/>
            </p:nvSpPr>
            <p:spPr bwMode="auto">
              <a:xfrm>
                <a:off x="628" y="3500"/>
                <a:ext cx="197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dirty="0">
                    <a:solidFill>
                      <a:srgbClr val="FF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69" name="Group 142"/>
          <p:cNvGrpSpPr>
            <a:grpSpLocks/>
          </p:cNvGrpSpPr>
          <p:nvPr/>
        </p:nvGrpSpPr>
        <p:grpSpPr bwMode="auto">
          <a:xfrm>
            <a:off x="2432050" y="4598987"/>
            <a:ext cx="2535238" cy="931862"/>
            <a:chOff x="572" y="2897"/>
            <a:chExt cx="1597" cy="587"/>
          </a:xfrm>
        </p:grpSpPr>
        <p:sp>
          <p:nvSpPr>
            <p:cNvPr id="50213" name="Text Box 143"/>
            <p:cNvSpPr txBox="1">
              <a:spLocks noChangeArrowheads="1"/>
            </p:cNvSpPr>
            <p:nvPr/>
          </p:nvSpPr>
          <p:spPr bwMode="auto">
            <a:xfrm>
              <a:off x="572" y="2902"/>
              <a:ext cx="1597" cy="5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correspondent addresses packets using home address of mobile</a:t>
              </a:r>
            </a:p>
          </p:txBody>
        </p:sp>
        <p:sp>
          <p:nvSpPr>
            <p:cNvPr id="50214" name="Line 144"/>
            <p:cNvSpPr>
              <a:spLocks noChangeShapeType="1"/>
            </p:cNvSpPr>
            <p:nvPr/>
          </p:nvSpPr>
          <p:spPr bwMode="auto">
            <a:xfrm flipV="1">
              <a:off x="1703" y="2897"/>
              <a:ext cx="465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</p:grpSp>
      <p:grpSp>
        <p:nvGrpSpPr>
          <p:cNvPr id="72" name="Group 145"/>
          <p:cNvGrpSpPr>
            <a:grpSpLocks/>
          </p:cNvGrpSpPr>
          <p:nvPr/>
        </p:nvGrpSpPr>
        <p:grpSpPr bwMode="auto">
          <a:xfrm>
            <a:off x="4030663" y="1882776"/>
            <a:ext cx="2794000" cy="2168525"/>
            <a:chOff x="1579" y="1186"/>
            <a:chExt cx="1760" cy="1366"/>
          </a:xfrm>
        </p:grpSpPr>
        <p:sp>
          <p:nvSpPr>
            <p:cNvPr id="50211" name="Text Box 146"/>
            <p:cNvSpPr txBox="1">
              <a:spLocks noChangeArrowheads="1"/>
            </p:cNvSpPr>
            <p:nvPr/>
          </p:nvSpPr>
          <p:spPr bwMode="auto">
            <a:xfrm>
              <a:off x="1579" y="1186"/>
              <a:ext cx="1760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home agent intercepts packets, forwards to foreign agent</a:t>
              </a:r>
            </a:p>
          </p:txBody>
        </p:sp>
        <p:sp>
          <p:nvSpPr>
            <p:cNvPr id="50212" name="Line 147"/>
            <p:cNvSpPr>
              <a:spLocks noChangeShapeType="1"/>
            </p:cNvSpPr>
            <p:nvPr/>
          </p:nvSpPr>
          <p:spPr bwMode="auto">
            <a:xfrm>
              <a:off x="2652" y="1698"/>
              <a:ext cx="466" cy="8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</p:grpSp>
      <p:grpSp>
        <p:nvGrpSpPr>
          <p:cNvPr id="75" name="Group 148"/>
          <p:cNvGrpSpPr>
            <a:grpSpLocks/>
          </p:cNvGrpSpPr>
          <p:nvPr/>
        </p:nvGrpSpPr>
        <p:grpSpPr bwMode="auto">
          <a:xfrm>
            <a:off x="6956425" y="1387475"/>
            <a:ext cx="2338388" cy="1924050"/>
            <a:chOff x="3422" y="874"/>
            <a:chExt cx="1473" cy="1212"/>
          </a:xfrm>
        </p:grpSpPr>
        <p:sp>
          <p:nvSpPr>
            <p:cNvPr id="50209" name="Text Box 149"/>
            <p:cNvSpPr txBox="1">
              <a:spLocks noChangeArrowheads="1"/>
            </p:cNvSpPr>
            <p:nvPr/>
          </p:nvSpPr>
          <p:spPr bwMode="auto">
            <a:xfrm>
              <a:off x="3422" y="874"/>
              <a:ext cx="1473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foreign agent receives packets, forwards to mobile</a:t>
              </a:r>
            </a:p>
          </p:txBody>
        </p:sp>
        <p:sp>
          <p:nvSpPr>
            <p:cNvPr id="50210" name="Line 150"/>
            <p:cNvSpPr>
              <a:spLocks noChangeShapeType="1"/>
            </p:cNvSpPr>
            <p:nvPr/>
          </p:nvSpPr>
          <p:spPr bwMode="auto">
            <a:xfrm>
              <a:off x="4211" y="1420"/>
              <a:ext cx="377" cy="66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</p:grpSp>
      <p:grpSp>
        <p:nvGrpSpPr>
          <p:cNvPr id="78" name="Group 151"/>
          <p:cNvGrpSpPr>
            <a:grpSpLocks/>
          </p:cNvGrpSpPr>
          <p:nvPr/>
        </p:nvGrpSpPr>
        <p:grpSpPr bwMode="auto">
          <a:xfrm>
            <a:off x="8177213" y="4776789"/>
            <a:ext cx="2247900" cy="1165225"/>
            <a:chOff x="4191" y="3009"/>
            <a:chExt cx="1416" cy="734"/>
          </a:xfrm>
        </p:grpSpPr>
        <p:sp>
          <p:nvSpPr>
            <p:cNvPr id="50207" name="Text Box 152"/>
            <p:cNvSpPr txBox="1">
              <a:spLocks noChangeArrowheads="1"/>
            </p:cNvSpPr>
            <p:nvPr/>
          </p:nvSpPr>
          <p:spPr bwMode="auto">
            <a:xfrm>
              <a:off x="4332" y="3166"/>
              <a:ext cx="1275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mobile replies directly to correspondent</a:t>
              </a:r>
            </a:p>
          </p:txBody>
        </p:sp>
        <p:sp>
          <p:nvSpPr>
            <p:cNvPr id="50208" name="Line 153"/>
            <p:cNvSpPr>
              <a:spLocks noChangeShapeType="1"/>
            </p:cNvSpPr>
            <p:nvPr/>
          </p:nvSpPr>
          <p:spPr bwMode="auto">
            <a:xfrm flipH="1" flipV="1">
              <a:off x="4191" y="3009"/>
              <a:ext cx="248" cy="17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684993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5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latin typeface="Gill Sans MT" charset="0"/>
                <a:cs typeface="+mn-cs"/>
              </a:rPr>
              <a:t>mobile uses two addresses:</a:t>
            </a:r>
          </a:p>
          <a:p>
            <a:pPr lvl="1"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</a:rPr>
              <a:t>permanent address:</a:t>
            </a:r>
            <a:r>
              <a:rPr lang="en-US" dirty="0">
                <a:latin typeface="Gill Sans MT" charset="0"/>
              </a:rPr>
              <a:t> used by correspondent (hence mobile location is </a:t>
            </a:r>
            <a:r>
              <a:rPr lang="en-US" i="1" dirty="0">
                <a:solidFill>
                  <a:srgbClr val="C00000"/>
                </a:solidFill>
                <a:latin typeface="Gill Sans MT" charset="0"/>
              </a:rPr>
              <a:t>transparent</a:t>
            </a:r>
            <a:r>
              <a:rPr lang="en-US" dirty="0">
                <a:solidFill>
                  <a:srgbClr val="C00000"/>
                </a:solidFill>
                <a:latin typeface="Gill Sans MT" charset="0"/>
              </a:rPr>
              <a:t> </a:t>
            </a:r>
            <a:r>
              <a:rPr lang="en-US" dirty="0">
                <a:latin typeface="Gill Sans MT" charset="0"/>
              </a:rPr>
              <a:t>to correspondent)</a:t>
            </a:r>
          </a:p>
          <a:p>
            <a:pPr lvl="1"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</a:rPr>
              <a:t>care-of-address:</a:t>
            </a:r>
            <a:r>
              <a:rPr lang="en-US" dirty="0">
                <a:latin typeface="Gill Sans MT" charset="0"/>
              </a:rPr>
              <a:t> used by home agent to forward datagrams to mobile</a:t>
            </a:r>
          </a:p>
          <a:p>
            <a:pPr>
              <a:defRPr/>
            </a:pPr>
            <a:r>
              <a:rPr lang="en-US" dirty="0">
                <a:latin typeface="Gill Sans MT" charset="0"/>
                <a:cs typeface="+mn-cs"/>
              </a:rPr>
              <a:t>foreign agent functions may be done by mobile itself</a:t>
            </a:r>
          </a:p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cs typeface="+mn-cs"/>
              </a:rPr>
              <a:t>triangle routing:</a:t>
            </a:r>
            <a:r>
              <a:rPr lang="en-US" dirty="0">
                <a:latin typeface="Gill Sans MT" charset="0"/>
                <a:cs typeface="+mn-cs"/>
              </a:rPr>
              <a:t> correspondent-home-network-mobile</a:t>
            </a:r>
          </a:p>
          <a:p>
            <a:pPr lvl="1">
              <a:lnSpc>
                <a:spcPts val="2200"/>
              </a:lnSpc>
              <a:defRPr/>
            </a:pPr>
            <a:r>
              <a:rPr lang="en-US" dirty="0">
                <a:latin typeface="Gill Sans MT" charset="0"/>
              </a:rPr>
              <a:t>inefficient when </a:t>
            </a:r>
          </a:p>
          <a:p>
            <a:pPr lvl="1">
              <a:lnSpc>
                <a:spcPts val="2200"/>
              </a:lnSpc>
              <a:buNone/>
              <a:defRPr/>
            </a:pPr>
            <a:r>
              <a:rPr lang="en-US" dirty="0">
                <a:latin typeface="Gill Sans MT" charset="0"/>
              </a:rPr>
              <a:t>correspondent, mobile </a:t>
            </a:r>
          </a:p>
          <a:p>
            <a:pPr lvl="1">
              <a:lnSpc>
                <a:spcPts val="2200"/>
              </a:lnSpc>
              <a:buNone/>
              <a:defRPr/>
            </a:pPr>
            <a:r>
              <a:rPr lang="en-US" dirty="0">
                <a:latin typeface="Gill Sans MT" charset="0"/>
              </a:rPr>
              <a:t>are in same network</a:t>
            </a:r>
            <a:endParaRPr lang="en-US" sz="2000" dirty="0">
              <a:latin typeface="Gill Sans MT" charset="0"/>
            </a:endParaRPr>
          </a:p>
        </p:txBody>
      </p:sp>
      <p:sp>
        <p:nvSpPr>
          <p:cNvPr id="512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b="0" dirty="0">
                <a:latin typeface="+mn-lt"/>
              </a:rPr>
              <a:t>Indirect Routing: comments</a:t>
            </a:r>
          </a:p>
        </p:txBody>
      </p:sp>
      <p:grpSp>
        <p:nvGrpSpPr>
          <p:cNvPr id="112645" name="Group 142"/>
          <p:cNvGrpSpPr>
            <a:grpSpLocks/>
          </p:cNvGrpSpPr>
          <p:nvPr/>
        </p:nvGrpSpPr>
        <p:grpSpPr bwMode="auto">
          <a:xfrm>
            <a:off x="6369051" y="4513264"/>
            <a:ext cx="2957513" cy="1512887"/>
            <a:chOff x="1549525" y="2558267"/>
            <a:chExt cx="6654798" cy="3467575"/>
          </a:xfrm>
        </p:grpSpPr>
        <p:sp>
          <p:nvSpPr>
            <p:cNvPr id="112647" name="Freeform 2"/>
            <p:cNvSpPr>
              <a:spLocks/>
            </p:cNvSpPr>
            <p:nvPr/>
          </p:nvSpPr>
          <p:spPr bwMode="auto">
            <a:xfrm>
              <a:off x="1565398" y="2688442"/>
              <a:ext cx="1866900" cy="1589088"/>
            </a:xfrm>
            <a:custGeom>
              <a:avLst/>
              <a:gdLst>
                <a:gd name="T0" fmla="*/ 2147483647 w 1340"/>
                <a:gd name="T1" fmla="*/ 2147483647 h 1191"/>
                <a:gd name="T2" fmla="*/ 2147483647 w 1340"/>
                <a:gd name="T3" fmla="*/ 2147483647 h 1191"/>
                <a:gd name="T4" fmla="*/ 2147483647 w 1340"/>
                <a:gd name="T5" fmla="*/ 2147483647 h 1191"/>
                <a:gd name="T6" fmla="*/ 2147483647 w 1340"/>
                <a:gd name="T7" fmla="*/ 2147483647 h 1191"/>
                <a:gd name="T8" fmla="*/ 2147483647 w 1340"/>
                <a:gd name="T9" fmla="*/ 2147483647 h 1191"/>
                <a:gd name="T10" fmla="*/ 2147483647 w 1340"/>
                <a:gd name="T11" fmla="*/ 2147483647 h 1191"/>
                <a:gd name="T12" fmla="*/ 2147483647 w 1340"/>
                <a:gd name="T13" fmla="*/ 2147483647 h 1191"/>
                <a:gd name="T14" fmla="*/ 2147483647 w 1340"/>
                <a:gd name="T15" fmla="*/ 2147483647 h 1191"/>
                <a:gd name="T16" fmla="*/ 2147483647 w 1340"/>
                <a:gd name="T17" fmla="*/ 2147483647 h 1191"/>
                <a:gd name="T18" fmla="*/ 2147483647 w 1340"/>
                <a:gd name="T19" fmla="*/ 2147483647 h 1191"/>
                <a:gd name="T20" fmla="*/ 2147483647 w 1340"/>
                <a:gd name="T21" fmla="*/ 2147483647 h 1191"/>
                <a:gd name="T22" fmla="*/ 2147483647 w 1340"/>
                <a:gd name="T23" fmla="*/ 2147483647 h 1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0" h="1191">
                  <a:moveTo>
                    <a:pt x="550" y="42"/>
                  </a:moveTo>
                  <a:cubicBezTo>
                    <a:pt x="437" y="4"/>
                    <a:pt x="164" y="0"/>
                    <a:pt x="82" y="60"/>
                  </a:cubicBezTo>
                  <a:cubicBezTo>
                    <a:pt x="0" y="120"/>
                    <a:pt x="67" y="292"/>
                    <a:pt x="58" y="402"/>
                  </a:cubicBezTo>
                  <a:cubicBezTo>
                    <a:pt x="49" y="512"/>
                    <a:pt x="19" y="642"/>
                    <a:pt x="28" y="720"/>
                  </a:cubicBezTo>
                  <a:cubicBezTo>
                    <a:pt x="37" y="798"/>
                    <a:pt x="27" y="844"/>
                    <a:pt x="112" y="870"/>
                  </a:cubicBezTo>
                  <a:cubicBezTo>
                    <a:pt x="197" y="896"/>
                    <a:pt x="450" y="833"/>
                    <a:pt x="538" y="876"/>
                  </a:cubicBezTo>
                  <a:cubicBezTo>
                    <a:pt x="626" y="919"/>
                    <a:pt x="524" y="1091"/>
                    <a:pt x="640" y="1128"/>
                  </a:cubicBezTo>
                  <a:cubicBezTo>
                    <a:pt x="756" y="1165"/>
                    <a:pt x="1128" y="1191"/>
                    <a:pt x="1234" y="1098"/>
                  </a:cubicBezTo>
                  <a:cubicBezTo>
                    <a:pt x="1340" y="1005"/>
                    <a:pt x="1281" y="696"/>
                    <a:pt x="1276" y="570"/>
                  </a:cubicBezTo>
                  <a:cubicBezTo>
                    <a:pt x="1271" y="444"/>
                    <a:pt x="1290" y="389"/>
                    <a:pt x="1204" y="342"/>
                  </a:cubicBezTo>
                  <a:cubicBezTo>
                    <a:pt x="1118" y="295"/>
                    <a:pt x="868" y="338"/>
                    <a:pt x="760" y="288"/>
                  </a:cubicBezTo>
                  <a:cubicBezTo>
                    <a:pt x="652" y="238"/>
                    <a:pt x="663" y="80"/>
                    <a:pt x="550" y="4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12648" name="Freeform 96"/>
            <p:cNvSpPr>
              <a:spLocks/>
            </p:cNvSpPr>
            <p:nvPr/>
          </p:nvSpPr>
          <p:spPr bwMode="auto">
            <a:xfrm>
              <a:off x="6365998" y="2558267"/>
              <a:ext cx="1838325" cy="1711325"/>
            </a:xfrm>
            <a:custGeom>
              <a:avLst/>
              <a:gdLst>
                <a:gd name="T0" fmla="*/ 2147483647 w 2894"/>
                <a:gd name="T1" fmla="*/ 2147483647 h 2693"/>
                <a:gd name="T2" fmla="*/ 2147483647 w 2894"/>
                <a:gd name="T3" fmla="*/ 2147483647 h 2693"/>
                <a:gd name="T4" fmla="*/ 2147483647 w 2894"/>
                <a:gd name="T5" fmla="*/ 2147483647 h 2693"/>
                <a:gd name="T6" fmla="*/ 2147483647 w 2894"/>
                <a:gd name="T7" fmla="*/ 2147483647 h 2693"/>
                <a:gd name="T8" fmla="*/ 2147483647 w 2894"/>
                <a:gd name="T9" fmla="*/ 2147483647 h 2693"/>
                <a:gd name="T10" fmla="*/ 2147483647 w 2894"/>
                <a:gd name="T11" fmla="*/ 2147483647 h 2693"/>
                <a:gd name="T12" fmla="*/ 2147483647 w 2894"/>
                <a:gd name="T13" fmla="*/ 2147483647 h 2693"/>
                <a:gd name="T14" fmla="*/ 2147483647 w 2894"/>
                <a:gd name="T15" fmla="*/ 2147483647 h 2693"/>
                <a:gd name="T16" fmla="*/ 2147483647 w 2894"/>
                <a:gd name="T17" fmla="*/ 2147483647 h 2693"/>
                <a:gd name="T18" fmla="*/ 2147483647 w 2894"/>
                <a:gd name="T19" fmla="*/ 2147483647 h 2693"/>
                <a:gd name="T20" fmla="*/ 2147483647 w 2894"/>
                <a:gd name="T21" fmla="*/ 2147483647 h 26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94" h="2693">
                  <a:moveTo>
                    <a:pt x="4" y="1331"/>
                  </a:moveTo>
                  <a:cubicBezTo>
                    <a:pt x="4" y="1049"/>
                    <a:pt x="119" y="673"/>
                    <a:pt x="349" y="509"/>
                  </a:cubicBezTo>
                  <a:cubicBezTo>
                    <a:pt x="579" y="345"/>
                    <a:pt x="1010" y="400"/>
                    <a:pt x="1384" y="344"/>
                  </a:cubicBezTo>
                  <a:cubicBezTo>
                    <a:pt x="1758" y="288"/>
                    <a:pt x="2346" y="0"/>
                    <a:pt x="2596" y="170"/>
                  </a:cubicBezTo>
                  <a:cubicBezTo>
                    <a:pt x="2846" y="340"/>
                    <a:pt x="2874" y="1035"/>
                    <a:pt x="2884" y="1364"/>
                  </a:cubicBezTo>
                  <a:cubicBezTo>
                    <a:pt x="2894" y="1693"/>
                    <a:pt x="2789" y="1954"/>
                    <a:pt x="2659" y="2144"/>
                  </a:cubicBezTo>
                  <a:cubicBezTo>
                    <a:pt x="2529" y="2334"/>
                    <a:pt x="2274" y="2432"/>
                    <a:pt x="2104" y="2504"/>
                  </a:cubicBezTo>
                  <a:cubicBezTo>
                    <a:pt x="1934" y="2576"/>
                    <a:pt x="1816" y="2558"/>
                    <a:pt x="1639" y="2579"/>
                  </a:cubicBezTo>
                  <a:cubicBezTo>
                    <a:pt x="1462" y="2600"/>
                    <a:pt x="1259" y="2693"/>
                    <a:pt x="1044" y="2630"/>
                  </a:cubicBezTo>
                  <a:cubicBezTo>
                    <a:pt x="829" y="2567"/>
                    <a:pt x="520" y="2418"/>
                    <a:pt x="346" y="2201"/>
                  </a:cubicBezTo>
                  <a:cubicBezTo>
                    <a:pt x="173" y="1985"/>
                    <a:pt x="0" y="1682"/>
                    <a:pt x="4" y="1331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12649" name="Freeform 119"/>
            <p:cNvSpPr>
              <a:spLocks/>
            </p:cNvSpPr>
            <p:nvPr/>
          </p:nvSpPr>
          <p:spPr bwMode="auto">
            <a:xfrm>
              <a:off x="3906961" y="3504417"/>
              <a:ext cx="2109787" cy="1250950"/>
            </a:xfrm>
            <a:custGeom>
              <a:avLst/>
              <a:gdLst>
                <a:gd name="T0" fmla="*/ 2147483647 w 3324"/>
                <a:gd name="T1" fmla="*/ 2147483647 h 1971"/>
                <a:gd name="T2" fmla="*/ 2147483647 w 3324"/>
                <a:gd name="T3" fmla="*/ 2147483647 h 1971"/>
                <a:gd name="T4" fmla="*/ 2147483647 w 3324"/>
                <a:gd name="T5" fmla="*/ 2147483647 h 1971"/>
                <a:gd name="T6" fmla="*/ 2147483647 w 3324"/>
                <a:gd name="T7" fmla="*/ 2147483647 h 1971"/>
                <a:gd name="T8" fmla="*/ 2147483647 w 3324"/>
                <a:gd name="T9" fmla="*/ 2147483647 h 1971"/>
                <a:gd name="T10" fmla="*/ 2147483647 w 3324"/>
                <a:gd name="T11" fmla="*/ 2147483647 h 1971"/>
                <a:gd name="T12" fmla="*/ 2147483647 w 3324"/>
                <a:gd name="T13" fmla="*/ 2147483647 h 1971"/>
                <a:gd name="T14" fmla="*/ 2147483647 w 3324"/>
                <a:gd name="T15" fmla="*/ 2147483647 h 1971"/>
                <a:gd name="T16" fmla="*/ 2147483647 w 3324"/>
                <a:gd name="T17" fmla="*/ 2147483647 h 1971"/>
                <a:gd name="T18" fmla="*/ 2147483647 w 3324"/>
                <a:gd name="T19" fmla="*/ 2147483647 h 1971"/>
                <a:gd name="T20" fmla="*/ 2147483647 w 3324"/>
                <a:gd name="T21" fmla="*/ 2147483647 h 1971"/>
                <a:gd name="T22" fmla="*/ 2147483647 w 3324"/>
                <a:gd name="T23" fmla="*/ 2147483647 h 1971"/>
                <a:gd name="T24" fmla="*/ 2147483647 w 3324"/>
                <a:gd name="T25" fmla="*/ 2147483647 h 19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24" h="1971">
                  <a:moveTo>
                    <a:pt x="596" y="15"/>
                  </a:moveTo>
                  <a:cubicBezTo>
                    <a:pt x="335" y="29"/>
                    <a:pt x="248" y="155"/>
                    <a:pt x="149" y="330"/>
                  </a:cubicBezTo>
                  <a:cubicBezTo>
                    <a:pt x="50" y="505"/>
                    <a:pt x="0" y="853"/>
                    <a:pt x="3" y="1066"/>
                  </a:cubicBezTo>
                  <a:cubicBezTo>
                    <a:pt x="6" y="1279"/>
                    <a:pt x="67" y="1478"/>
                    <a:pt x="168" y="1606"/>
                  </a:cubicBezTo>
                  <a:cubicBezTo>
                    <a:pt x="269" y="1734"/>
                    <a:pt x="457" y="1811"/>
                    <a:pt x="609" y="1831"/>
                  </a:cubicBezTo>
                  <a:cubicBezTo>
                    <a:pt x="761" y="1851"/>
                    <a:pt x="927" y="1719"/>
                    <a:pt x="1083" y="1726"/>
                  </a:cubicBezTo>
                  <a:cubicBezTo>
                    <a:pt x="1239" y="1733"/>
                    <a:pt x="1333" y="1844"/>
                    <a:pt x="1548" y="1876"/>
                  </a:cubicBezTo>
                  <a:cubicBezTo>
                    <a:pt x="1763" y="1908"/>
                    <a:pt x="2091" y="1971"/>
                    <a:pt x="2373" y="1921"/>
                  </a:cubicBezTo>
                  <a:cubicBezTo>
                    <a:pt x="2655" y="1871"/>
                    <a:pt x="3162" y="1740"/>
                    <a:pt x="3243" y="1576"/>
                  </a:cubicBezTo>
                  <a:cubicBezTo>
                    <a:pt x="3324" y="1412"/>
                    <a:pt x="2947" y="1124"/>
                    <a:pt x="2859" y="935"/>
                  </a:cubicBezTo>
                  <a:cubicBezTo>
                    <a:pt x="2771" y="746"/>
                    <a:pt x="2905" y="559"/>
                    <a:pt x="2714" y="444"/>
                  </a:cubicBezTo>
                  <a:cubicBezTo>
                    <a:pt x="2523" y="328"/>
                    <a:pt x="2063" y="315"/>
                    <a:pt x="1714" y="242"/>
                  </a:cubicBezTo>
                  <a:cubicBezTo>
                    <a:pt x="1366" y="168"/>
                    <a:pt x="857" y="0"/>
                    <a:pt x="596" y="15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grpSp>
          <p:nvGrpSpPr>
            <p:cNvPr id="112650" name="Group 146"/>
            <p:cNvGrpSpPr>
              <a:grpSpLocks/>
            </p:cNvGrpSpPr>
            <p:nvPr/>
          </p:nvGrpSpPr>
          <p:grpSpPr bwMode="auto">
            <a:xfrm>
              <a:off x="1549525" y="2807731"/>
              <a:ext cx="1091746" cy="791482"/>
              <a:chOff x="4089854" y="1363889"/>
              <a:chExt cx="1091746" cy="791482"/>
            </a:xfrm>
          </p:grpSpPr>
          <p:sp>
            <p:nvSpPr>
              <p:cNvPr id="112683" name="Oval 26"/>
              <p:cNvSpPr>
                <a:spLocks noChangeArrowheads="1"/>
              </p:cNvSpPr>
              <p:nvPr/>
            </p:nvSpPr>
            <p:spPr bwMode="auto">
              <a:xfrm>
                <a:off x="4089854" y="1363889"/>
                <a:ext cx="1091746" cy="791482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latin typeface="Arial" charset="0"/>
                  <a:cs typeface="Arial" charset="0"/>
                </a:endParaRPr>
              </a:p>
            </p:txBody>
          </p:sp>
          <p:pic>
            <p:nvPicPr>
              <p:cNvPr id="112684" name="Picture 354" descr="laptop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45429" y="1550204"/>
                <a:ext cx="629104" cy="423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51212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7562" y="3642567"/>
              <a:ext cx="685841" cy="2474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112652" name="Line 111"/>
            <p:cNvSpPr>
              <a:spLocks noChangeShapeType="1"/>
            </p:cNvSpPr>
            <p:nvPr/>
          </p:nvSpPr>
          <p:spPr bwMode="auto">
            <a:xfrm>
              <a:off x="2170690" y="3342038"/>
              <a:ext cx="503237" cy="31160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1214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1934" y="3784471"/>
              <a:ext cx="685841" cy="2474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112654" name="Line 111"/>
            <p:cNvSpPr>
              <a:spLocks noChangeShapeType="1"/>
            </p:cNvSpPr>
            <p:nvPr/>
          </p:nvSpPr>
          <p:spPr bwMode="auto">
            <a:xfrm flipH="1">
              <a:off x="7235041" y="3450896"/>
              <a:ext cx="345849" cy="3224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2655" name="Group 151"/>
            <p:cNvGrpSpPr>
              <a:grpSpLocks/>
            </p:cNvGrpSpPr>
            <p:nvPr/>
          </p:nvGrpSpPr>
          <p:grpSpPr bwMode="auto">
            <a:xfrm>
              <a:off x="7003268" y="2883931"/>
              <a:ext cx="1091746" cy="791482"/>
              <a:chOff x="4089854" y="1363889"/>
              <a:chExt cx="1091746" cy="791482"/>
            </a:xfrm>
          </p:grpSpPr>
          <p:sp>
            <p:nvSpPr>
              <p:cNvPr id="112679" name="Oval 26"/>
              <p:cNvSpPr>
                <a:spLocks noChangeArrowheads="1"/>
              </p:cNvSpPr>
              <p:nvPr/>
            </p:nvSpPr>
            <p:spPr bwMode="auto">
              <a:xfrm>
                <a:off x="4089854" y="1363889"/>
                <a:ext cx="1091746" cy="791482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latin typeface="Arial" charset="0"/>
                  <a:cs typeface="Arial" charset="0"/>
                </a:endParaRPr>
              </a:p>
            </p:txBody>
          </p:sp>
          <p:grpSp>
            <p:nvGrpSpPr>
              <p:cNvPr id="112680" name="Group 356"/>
              <p:cNvGrpSpPr>
                <a:grpSpLocks/>
              </p:cNvGrpSpPr>
              <p:nvPr/>
            </p:nvGrpSpPr>
            <p:grpSpPr bwMode="auto">
              <a:xfrm>
                <a:off x="4245429" y="1426027"/>
                <a:ext cx="629104" cy="547461"/>
                <a:chOff x="313" y="1497"/>
                <a:chExt cx="1152" cy="1014"/>
              </a:xfrm>
            </p:grpSpPr>
            <p:pic>
              <p:nvPicPr>
                <p:cNvPr id="112681" name="Picture 354" descr="laptop_stylized_small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682" name="Picture 355" descr="antenna_stylized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112656" name="Freeform 96"/>
            <p:cNvSpPr>
              <a:spLocks/>
            </p:cNvSpPr>
            <p:nvPr/>
          </p:nvSpPr>
          <p:spPr bwMode="auto">
            <a:xfrm>
              <a:off x="1675060" y="2854753"/>
              <a:ext cx="999199" cy="824438"/>
            </a:xfrm>
            <a:custGeom>
              <a:avLst/>
              <a:gdLst>
                <a:gd name="T0" fmla="*/ 99760028 w 10000"/>
                <a:gd name="T1" fmla="*/ 2147483647 h 10305"/>
                <a:gd name="T2" fmla="*/ 2147483647 w 10000"/>
                <a:gd name="T3" fmla="*/ 2147483647 h 10305"/>
                <a:gd name="T4" fmla="*/ 2147483647 w 10000"/>
                <a:gd name="T5" fmla="*/ 204825281 h 10305"/>
                <a:gd name="T6" fmla="*/ 2147483647 w 10000"/>
                <a:gd name="T7" fmla="*/ 2147483647 h 10305"/>
                <a:gd name="T8" fmla="*/ 2147483647 w 10000"/>
                <a:gd name="T9" fmla="*/ 2147483647 h 10305"/>
                <a:gd name="T10" fmla="*/ 2147483647 w 10000"/>
                <a:gd name="T11" fmla="*/ 2147483647 h 10305"/>
                <a:gd name="T12" fmla="*/ 2147483647 w 10000"/>
                <a:gd name="T13" fmla="*/ 2147483647 h 10305"/>
                <a:gd name="T14" fmla="*/ 2147483647 w 10000"/>
                <a:gd name="T15" fmla="*/ 2147483647 h 10305"/>
                <a:gd name="T16" fmla="*/ 2147483647 w 10000"/>
                <a:gd name="T17" fmla="*/ 2147483647 h 10305"/>
                <a:gd name="T18" fmla="*/ 2147483647 w 10000"/>
                <a:gd name="T19" fmla="*/ 2147483647 h 10305"/>
                <a:gd name="T20" fmla="*/ 99760028 w 10000"/>
                <a:gd name="T21" fmla="*/ 2147483647 h 103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00" h="10305">
                  <a:moveTo>
                    <a:pt x="1" y="4863"/>
                  </a:moveTo>
                  <a:cubicBezTo>
                    <a:pt x="1" y="3794"/>
                    <a:pt x="5" y="1801"/>
                    <a:pt x="686" y="991"/>
                  </a:cubicBezTo>
                  <a:cubicBezTo>
                    <a:pt x="1367" y="181"/>
                    <a:pt x="2904" y="-40"/>
                    <a:pt x="4086" y="5"/>
                  </a:cubicBezTo>
                  <a:cubicBezTo>
                    <a:pt x="5268" y="50"/>
                    <a:pt x="6836" y="553"/>
                    <a:pt x="7779" y="1264"/>
                  </a:cubicBezTo>
                  <a:cubicBezTo>
                    <a:pt x="8722" y="1975"/>
                    <a:pt x="9397" y="2830"/>
                    <a:pt x="9747" y="4270"/>
                  </a:cubicBezTo>
                  <a:cubicBezTo>
                    <a:pt x="10096" y="5710"/>
                    <a:pt x="10030" y="8980"/>
                    <a:pt x="9875" y="9905"/>
                  </a:cubicBezTo>
                  <a:cubicBezTo>
                    <a:pt x="9719" y="10828"/>
                    <a:pt x="9488" y="9873"/>
                    <a:pt x="8815" y="9814"/>
                  </a:cubicBezTo>
                  <a:cubicBezTo>
                    <a:pt x="8140" y="9757"/>
                    <a:pt x="6708" y="9565"/>
                    <a:pt x="5830" y="9554"/>
                  </a:cubicBezTo>
                  <a:cubicBezTo>
                    <a:pt x="4953" y="9543"/>
                    <a:pt x="4372" y="9985"/>
                    <a:pt x="3546" y="9748"/>
                  </a:cubicBezTo>
                  <a:cubicBezTo>
                    <a:pt x="2722" y="9508"/>
                    <a:pt x="1457" y="8935"/>
                    <a:pt x="867" y="8121"/>
                  </a:cubicBezTo>
                  <a:cubicBezTo>
                    <a:pt x="276" y="7307"/>
                    <a:pt x="-15" y="6195"/>
                    <a:pt x="1" y="4863"/>
                  </a:cubicBezTo>
                  <a:close/>
                </a:path>
              </a:pathLst>
            </a:custGeom>
            <a:solidFill>
              <a:srgbClr val="33CCCC">
                <a:alpha val="7803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12657" name="Freeform 121"/>
            <p:cNvSpPr>
              <a:spLocks/>
            </p:cNvSpPr>
            <p:nvPr/>
          </p:nvSpPr>
          <p:spPr bwMode="auto">
            <a:xfrm>
              <a:off x="3567896" y="5114617"/>
              <a:ext cx="2944812" cy="911225"/>
            </a:xfrm>
            <a:custGeom>
              <a:avLst/>
              <a:gdLst>
                <a:gd name="T0" fmla="*/ 2147483647 w 4636"/>
                <a:gd name="T1" fmla="*/ 2147483647 h 1435"/>
                <a:gd name="T2" fmla="*/ 2147483647 w 4636"/>
                <a:gd name="T3" fmla="*/ 2147483647 h 1435"/>
                <a:gd name="T4" fmla="*/ 2147483647 w 4636"/>
                <a:gd name="T5" fmla="*/ 2147483647 h 1435"/>
                <a:gd name="T6" fmla="*/ 2147483647 w 4636"/>
                <a:gd name="T7" fmla="*/ 2147483647 h 1435"/>
                <a:gd name="T8" fmla="*/ 2147483647 w 4636"/>
                <a:gd name="T9" fmla="*/ 2147483647 h 1435"/>
                <a:gd name="T10" fmla="*/ 2147483647 w 4636"/>
                <a:gd name="T11" fmla="*/ 2147483647 h 1435"/>
                <a:gd name="T12" fmla="*/ 2147483647 w 4636"/>
                <a:gd name="T13" fmla="*/ 2147483647 h 1435"/>
                <a:gd name="T14" fmla="*/ 2147483647 w 4636"/>
                <a:gd name="T15" fmla="*/ 2147483647 h 1435"/>
                <a:gd name="T16" fmla="*/ 2147483647 w 4636"/>
                <a:gd name="T17" fmla="*/ 2147483647 h 1435"/>
                <a:gd name="T18" fmla="*/ 2147483647 w 4636"/>
                <a:gd name="T19" fmla="*/ 2147483647 h 14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36" h="1435">
                  <a:moveTo>
                    <a:pt x="339" y="15"/>
                  </a:moveTo>
                  <a:cubicBezTo>
                    <a:pt x="0" y="110"/>
                    <a:pt x="112" y="438"/>
                    <a:pt x="189" y="645"/>
                  </a:cubicBezTo>
                  <a:cubicBezTo>
                    <a:pt x="266" y="852"/>
                    <a:pt x="509" y="1130"/>
                    <a:pt x="804" y="1260"/>
                  </a:cubicBezTo>
                  <a:cubicBezTo>
                    <a:pt x="1099" y="1390"/>
                    <a:pt x="1507" y="1415"/>
                    <a:pt x="1959" y="1425"/>
                  </a:cubicBezTo>
                  <a:cubicBezTo>
                    <a:pt x="2411" y="1435"/>
                    <a:pt x="3192" y="1395"/>
                    <a:pt x="3519" y="1320"/>
                  </a:cubicBezTo>
                  <a:cubicBezTo>
                    <a:pt x="3846" y="1245"/>
                    <a:pt x="3753" y="1067"/>
                    <a:pt x="3924" y="975"/>
                  </a:cubicBezTo>
                  <a:cubicBezTo>
                    <a:pt x="4095" y="883"/>
                    <a:pt x="4489" y="885"/>
                    <a:pt x="4543" y="769"/>
                  </a:cubicBezTo>
                  <a:cubicBezTo>
                    <a:pt x="4597" y="653"/>
                    <a:pt x="4636" y="393"/>
                    <a:pt x="4249" y="278"/>
                  </a:cubicBezTo>
                  <a:cubicBezTo>
                    <a:pt x="3863" y="162"/>
                    <a:pt x="2874" y="120"/>
                    <a:pt x="2222" y="76"/>
                  </a:cubicBezTo>
                  <a:cubicBezTo>
                    <a:pt x="1570" y="32"/>
                    <a:pt x="868" y="0"/>
                    <a:pt x="339" y="15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pic>
          <p:nvPicPr>
            <p:cNvPr id="51219" name="Picture 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8627" y="5127111"/>
              <a:ext cx="782288" cy="6767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112659" name="Group 122"/>
            <p:cNvGrpSpPr>
              <a:grpSpLocks/>
            </p:cNvGrpSpPr>
            <p:nvPr/>
          </p:nvGrpSpPr>
          <p:grpSpPr bwMode="auto">
            <a:xfrm>
              <a:off x="7118351" y="3325812"/>
              <a:ext cx="501650" cy="846136"/>
              <a:chOff x="4484" y="2095"/>
              <a:chExt cx="316" cy="533"/>
            </a:xfrm>
          </p:grpSpPr>
          <p:sp>
            <p:nvSpPr>
              <p:cNvPr id="51236" name="Line 123"/>
              <p:cNvSpPr>
                <a:spLocks noChangeShapeType="1"/>
              </p:cNvSpPr>
              <p:nvPr/>
            </p:nvSpPr>
            <p:spPr bwMode="auto">
              <a:xfrm flipV="1">
                <a:off x="4484" y="2107"/>
                <a:ext cx="311" cy="21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/>
              </a:p>
            </p:txBody>
          </p:sp>
          <p:grpSp>
            <p:nvGrpSpPr>
              <p:cNvPr id="112676" name="Group 124"/>
              <p:cNvGrpSpPr>
                <a:grpSpLocks/>
              </p:cNvGrpSpPr>
              <p:nvPr/>
            </p:nvGrpSpPr>
            <p:grpSpPr bwMode="auto">
              <a:xfrm>
                <a:off x="4529" y="2095"/>
                <a:ext cx="271" cy="533"/>
                <a:chOff x="617" y="3500"/>
                <a:chExt cx="271" cy="533"/>
              </a:xfrm>
            </p:grpSpPr>
            <p:sp>
              <p:nvSpPr>
                <p:cNvPr id="51238" name="Oval 125"/>
                <p:cNvSpPr>
                  <a:spLocks noChangeArrowheads="1"/>
                </p:cNvSpPr>
                <p:nvPr/>
              </p:nvSpPr>
              <p:spPr bwMode="auto">
                <a:xfrm>
                  <a:off x="617" y="3521"/>
                  <a:ext cx="203" cy="202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51239" name="Text Box 126"/>
                <p:cNvSpPr txBox="1">
                  <a:spLocks noChangeArrowheads="1"/>
                </p:cNvSpPr>
                <p:nvPr/>
              </p:nvSpPr>
              <p:spPr bwMode="auto">
                <a:xfrm>
                  <a:off x="626" y="3500"/>
                  <a:ext cx="262" cy="53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endParaRPr lang="en-US" dirty="0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12660" name="Group 127"/>
            <p:cNvGrpSpPr>
              <a:grpSpLocks/>
            </p:cNvGrpSpPr>
            <p:nvPr/>
          </p:nvGrpSpPr>
          <p:grpSpPr bwMode="auto">
            <a:xfrm>
              <a:off x="3181350" y="3838577"/>
              <a:ext cx="3486150" cy="1116013"/>
              <a:chOff x="2004" y="2418"/>
              <a:chExt cx="2196" cy="703"/>
            </a:xfrm>
          </p:grpSpPr>
          <p:sp>
            <p:nvSpPr>
              <p:cNvPr id="112671" name="Freeform 128"/>
              <p:cNvSpPr>
                <a:spLocks/>
              </p:cNvSpPr>
              <p:nvPr/>
            </p:nvSpPr>
            <p:spPr bwMode="auto">
              <a:xfrm>
                <a:off x="2004" y="2418"/>
                <a:ext cx="2196" cy="318"/>
              </a:xfrm>
              <a:custGeom>
                <a:avLst/>
                <a:gdLst>
                  <a:gd name="T0" fmla="*/ 0 w 2196"/>
                  <a:gd name="T1" fmla="*/ 0 h 318"/>
                  <a:gd name="T2" fmla="*/ 1194 w 2196"/>
                  <a:gd name="T3" fmla="*/ 306 h 318"/>
                  <a:gd name="T4" fmla="*/ 2196 w 2196"/>
                  <a:gd name="T5" fmla="*/ 30 h 3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96" h="318">
                    <a:moveTo>
                      <a:pt x="0" y="0"/>
                    </a:moveTo>
                    <a:cubicBezTo>
                      <a:pt x="199" y="51"/>
                      <a:pt x="828" y="301"/>
                      <a:pt x="1194" y="306"/>
                    </a:cubicBezTo>
                    <a:cubicBezTo>
                      <a:pt x="1536" y="318"/>
                      <a:pt x="1987" y="88"/>
                      <a:pt x="2196" y="30"/>
                    </a:cubicBez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grpSp>
            <p:nvGrpSpPr>
              <p:cNvPr id="112672" name="Group 129"/>
              <p:cNvGrpSpPr>
                <a:grpSpLocks/>
              </p:cNvGrpSpPr>
              <p:nvPr/>
            </p:nvGrpSpPr>
            <p:grpSpPr bwMode="auto">
              <a:xfrm>
                <a:off x="3084" y="2588"/>
                <a:ext cx="271" cy="533"/>
                <a:chOff x="619" y="3499"/>
                <a:chExt cx="271" cy="533"/>
              </a:xfrm>
            </p:grpSpPr>
            <p:sp>
              <p:nvSpPr>
                <p:cNvPr id="51234" name="Oval 130"/>
                <p:cNvSpPr>
                  <a:spLocks noChangeArrowheads="1"/>
                </p:cNvSpPr>
                <p:nvPr/>
              </p:nvSpPr>
              <p:spPr bwMode="auto">
                <a:xfrm>
                  <a:off x="619" y="3520"/>
                  <a:ext cx="200" cy="202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51235" name="Text Box 131"/>
                <p:cNvSpPr txBox="1">
                  <a:spLocks noChangeArrowheads="1"/>
                </p:cNvSpPr>
                <p:nvPr/>
              </p:nvSpPr>
              <p:spPr bwMode="auto">
                <a:xfrm>
                  <a:off x="628" y="3499"/>
                  <a:ext cx="262" cy="53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endParaRPr lang="en-US" dirty="0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12661" name="Group 132"/>
            <p:cNvGrpSpPr>
              <a:grpSpLocks/>
            </p:cNvGrpSpPr>
            <p:nvPr/>
          </p:nvGrpSpPr>
          <p:grpSpPr bwMode="auto">
            <a:xfrm>
              <a:off x="4826000" y="3424238"/>
              <a:ext cx="3103563" cy="2016125"/>
              <a:chOff x="3040" y="2157"/>
              <a:chExt cx="1955" cy="1270"/>
            </a:xfrm>
          </p:grpSpPr>
          <p:sp>
            <p:nvSpPr>
              <p:cNvPr id="112667" name="Freeform 133"/>
              <p:cNvSpPr>
                <a:spLocks/>
              </p:cNvSpPr>
              <p:nvPr/>
            </p:nvSpPr>
            <p:spPr bwMode="auto">
              <a:xfrm>
                <a:off x="3040" y="2157"/>
                <a:ext cx="1955" cy="1270"/>
              </a:xfrm>
              <a:custGeom>
                <a:avLst/>
                <a:gdLst>
                  <a:gd name="T0" fmla="*/ 1955 w 1955"/>
                  <a:gd name="T1" fmla="*/ 0 h 1270"/>
                  <a:gd name="T2" fmla="*/ 1077 w 1955"/>
                  <a:gd name="T3" fmla="*/ 765 h 1270"/>
                  <a:gd name="T4" fmla="*/ 0 w 1955"/>
                  <a:gd name="T5" fmla="*/ 1270 h 12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55" h="1270">
                    <a:moveTo>
                      <a:pt x="1955" y="0"/>
                    </a:moveTo>
                    <a:cubicBezTo>
                      <a:pt x="1809" y="127"/>
                      <a:pt x="1425" y="536"/>
                      <a:pt x="1077" y="765"/>
                    </a:cubicBezTo>
                    <a:cubicBezTo>
                      <a:pt x="729" y="994"/>
                      <a:pt x="224" y="1165"/>
                      <a:pt x="0" y="1270"/>
                    </a:cubicBez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grpSp>
            <p:nvGrpSpPr>
              <p:cNvPr id="112668" name="Group 134"/>
              <p:cNvGrpSpPr>
                <a:grpSpLocks/>
              </p:cNvGrpSpPr>
              <p:nvPr/>
            </p:nvGrpSpPr>
            <p:grpSpPr bwMode="auto">
              <a:xfrm>
                <a:off x="3982" y="2835"/>
                <a:ext cx="271" cy="533"/>
                <a:chOff x="618" y="3500"/>
                <a:chExt cx="271" cy="533"/>
              </a:xfrm>
            </p:grpSpPr>
            <p:sp>
              <p:nvSpPr>
                <p:cNvPr id="51230" name="Oval 135"/>
                <p:cNvSpPr>
                  <a:spLocks noChangeArrowheads="1"/>
                </p:cNvSpPr>
                <p:nvPr/>
              </p:nvSpPr>
              <p:spPr bwMode="auto">
                <a:xfrm>
                  <a:off x="618" y="3521"/>
                  <a:ext cx="203" cy="199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51231" name="Text Box 136"/>
                <p:cNvSpPr txBox="1">
                  <a:spLocks noChangeArrowheads="1"/>
                </p:cNvSpPr>
                <p:nvPr/>
              </p:nvSpPr>
              <p:spPr bwMode="auto">
                <a:xfrm>
                  <a:off x="627" y="3500"/>
                  <a:ext cx="262" cy="53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endParaRPr lang="en-US" dirty="0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12662" name="Group 137"/>
            <p:cNvGrpSpPr>
              <a:grpSpLocks/>
            </p:cNvGrpSpPr>
            <p:nvPr/>
          </p:nvGrpSpPr>
          <p:grpSpPr bwMode="auto">
            <a:xfrm>
              <a:off x="2986088" y="3889375"/>
              <a:ext cx="1357312" cy="1298575"/>
              <a:chOff x="1881" y="2450"/>
              <a:chExt cx="855" cy="818"/>
            </a:xfrm>
          </p:grpSpPr>
          <p:sp>
            <p:nvSpPr>
              <p:cNvPr id="51224" name="Line 138"/>
              <p:cNvSpPr>
                <a:spLocks noChangeShapeType="1"/>
              </p:cNvSpPr>
              <p:nvPr/>
            </p:nvSpPr>
            <p:spPr bwMode="auto">
              <a:xfrm flipH="1" flipV="1">
                <a:off x="1881" y="2450"/>
                <a:ext cx="855" cy="81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/>
              </a:p>
            </p:txBody>
          </p:sp>
          <p:grpSp>
            <p:nvGrpSpPr>
              <p:cNvPr id="112664" name="Group 139"/>
              <p:cNvGrpSpPr>
                <a:grpSpLocks/>
              </p:cNvGrpSpPr>
              <p:nvPr/>
            </p:nvGrpSpPr>
            <p:grpSpPr bwMode="auto">
              <a:xfrm>
                <a:off x="2171" y="2703"/>
                <a:ext cx="271" cy="533"/>
                <a:chOff x="617" y="3501"/>
                <a:chExt cx="271" cy="533"/>
              </a:xfrm>
            </p:grpSpPr>
            <p:sp>
              <p:nvSpPr>
                <p:cNvPr id="51226" name="Oval 140"/>
                <p:cNvSpPr>
                  <a:spLocks noChangeArrowheads="1"/>
                </p:cNvSpPr>
                <p:nvPr/>
              </p:nvSpPr>
              <p:spPr bwMode="auto">
                <a:xfrm>
                  <a:off x="617" y="3521"/>
                  <a:ext cx="203" cy="202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51227" name="Text Box 141"/>
                <p:cNvSpPr txBox="1">
                  <a:spLocks noChangeArrowheads="1"/>
                </p:cNvSpPr>
                <p:nvPr/>
              </p:nvSpPr>
              <p:spPr bwMode="auto">
                <a:xfrm>
                  <a:off x="626" y="3501"/>
                  <a:ext cx="262" cy="53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endParaRPr lang="en-US" dirty="0"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28686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9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suppose mobile user moves to another network</a:t>
            </a:r>
          </a:p>
          <a:p>
            <a:pPr lvl="1">
              <a:defRPr/>
            </a:pPr>
            <a:r>
              <a:rPr lang="en-US" sz="2800" dirty="0"/>
              <a:t>registers with new foreign agent</a:t>
            </a:r>
          </a:p>
          <a:p>
            <a:pPr lvl="1">
              <a:defRPr/>
            </a:pPr>
            <a:r>
              <a:rPr lang="en-US" sz="2800" dirty="0"/>
              <a:t>new foreign agent registers with home agent</a:t>
            </a:r>
          </a:p>
          <a:p>
            <a:pPr lvl="1">
              <a:defRPr/>
            </a:pPr>
            <a:r>
              <a:rPr lang="en-US" sz="2800" dirty="0"/>
              <a:t>home agent update care-of-address for mobile</a:t>
            </a:r>
          </a:p>
          <a:p>
            <a:pPr lvl="1">
              <a:defRPr/>
            </a:pPr>
            <a:r>
              <a:rPr lang="en-US" sz="2800" dirty="0"/>
              <a:t>packets continue to be forwarded to mobile (but with new care-of-address)</a:t>
            </a:r>
          </a:p>
          <a:p>
            <a:pPr>
              <a:defRPr/>
            </a:pPr>
            <a:r>
              <a:rPr lang="en-US" dirty="0">
                <a:cs typeface="+mn-cs"/>
              </a:rPr>
              <a:t>mobility, changing foreign networks transparent: </a:t>
            </a:r>
            <a:r>
              <a:rPr lang="en-US" i="1" dirty="0">
                <a:solidFill>
                  <a:srgbClr val="C00000"/>
                </a:solidFill>
                <a:cs typeface="+mn-cs"/>
              </a:rPr>
              <a:t>on going connections can be maintained!</a:t>
            </a:r>
          </a:p>
        </p:txBody>
      </p:sp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b="0" dirty="0"/>
              <a:t>Indirect routing: moving between networks</a:t>
            </a:r>
          </a:p>
        </p:txBody>
      </p:sp>
    </p:spTree>
    <p:extLst>
      <p:ext uri="{BB962C8B-B14F-4D97-AF65-F5344CB8AC3E}">
        <p14:creationId xmlns:p14="http://schemas.microsoft.com/office/powerpoint/2010/main" val="261065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7" name="Group 154"/>
          <p:cNvGrpSpPr>
            <a:grpSpLocks/>
          </p:cNvGrpSpPr>
          <p:nvPr/>
        </p:nvGrpSpPr>
        <p:grpSpPr bwMode="auto">
          <a:xfrm>
            <a:off x="2652714" y="2232026"/>
            <a:ext cx="7159625" cy="3402013"/>
            <a:chOff x="641269" y="2624447"/>
            <a:chExt cx="7160820" cy="3401396"/>
          </a:xfrm>
        </p:grpSpPr>
        <p:sp>
          <p:nvSpPr>
            <p:cNvPr id="116755" name="Freeform 2"/>
            <p:cNvSpPr>
              <a:spLocks/>
            </p:cNvSpPr>
            <p:nvPr/>
          </p:nvSpPr>
          <p:spPr bwMode="auto">
            <a:xfrm>
              <a:off x="658349" y="2752138"/>
              <a:ext cx="2008857" cy="1558760"/>
            </a:xfrm>
            <a:custGeom>
              <a:avLst/>
              <a:gdLst>
                <a:gd name="T0" fmla="*/ 2147483647 w 1340"/>
                <a:gd name="T1" fmla="*/ 2147483647 h 1191"/>
                <a:gd name="T2" fmla="*/ 2147483647 w 1340"/>
                <a:gd name="T3" fmla="*/ 2147483647 h 1191"/>
                <a:gd name="T4" fmla="*/ 2147483647 w 1340"/>
                <a:gd name="T5" fmla="*/ 2147483647 h 1191"/>
                <a:gd name="T6" fmla="*/ 2147483647 w 1340"/>
                <a:gd name="T7" fmla="*/ 2147483647 h 1191"/>
                <a:gd name="T8" fmla="*/ 2147483647 w 1340"/>
                <a:gd name="T9" fmla="*/ 2147483647 h 1191"/>
                <a:gd name="T10" fmla="*/ 2147483647 w 1340"/>
                <a:gd name="T11" fmla="*/ 2147483647 h 1191"/>
                <a:gd name="T12" fmla="*/ 2147483647 w 1340"/>
                <a:gd name="T13" fmla="*/ 2147483647 h 1191"/>
                <a:gd name="T14" fmla="*/ 2147483647 w 1340"/>
                <a:gd name="T15" fmla="*/ 2147483647 h 1191"/>
                <a:gd name="T16" fmla="*/ 2147483647 w 1340"/>
                <a:gd name="T17" fmla="*/ 2147483647 h 1191"/>
                <a:gd name="T18" fmla="*/ 2147483647 w 1340"/>
                <a:gd name="T19" fmla="*/ 2147483647 h 1191"/>
                <a:gd name="T20" fmla="*/ 2147483647 w 1340"/>
                <a:gd name="T21" fmla="*/ 2147483647 h 1191"/>
                <a:gd name="T22" fmla="*/ 2147483647 w 1340"/>
                <a:gd name="T23" fmla="*/ 2147483647 h 1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0" h="1191">
                  <a:moveTo>
                    <a:pt x="550" y="42"/>
                  </a:moveTo>
                  <a:cubicBezTo>
                    <a:pt x="437" y="4"/>
                    <a:pt x="164" y="0"/>
                    <a:pt x="82" y="60"/>
                  </a:cubicBezTo>
                  <a:cubicBezTo>
                    <a:pt x="0" y="120"/>
                    <a:pt x="67" y="292"/>
                    <a:pt x="58" y="402"/>
                  </a:cubicBezTo>
                  <a:cubicBezTo>
                    <a:pt x="49" y="512"/>
                    <a:pt x="19" y="642"/>
                    <a:pt x="28" y="720"/>
                  </a:cubicBezTo>
                  <a:cubicBezTo>
                    <a:pt x="37" y="798"/>
                    <a:pt x="27" y="844"/>
                    <a:pt x="112" y="870"/>
                  </a:cubicBezTo>
                  <a:cubicBezTo>
                    <a:pt x="197" y="896"/>
                    <a:pt x="450" y="833"/>
                    <a:pt x="538" y="876"/>
                  </a:cubicBezTo>
                  <a:cubicBezTo>
                    <a:pt x="626" y="919"/>
                    <a:pt x="524" y="1091"/>
                    <a:pt x="640" y="1128"/>
                  </a:cubicBezTo>
                  <a:cubicBezTo>
                    <a:pt x="756" y="1165"/>
                    <a:pt x="1128" y="1191"/>
                    <a:pt x="1234" y="1098"/>
                  </a:cubicBezTo>
                  <a:cubicBezTo>
                    <a:pt x="1340" y="1005"/>
                    <a:pt x="1281" y="696"/>
                    <a:pt x="1276" y="570"/>
                  </a:cubicBezTo>
                  <a:cubicBezTo>
                    <a:pt x="1271" y="444"/>
                    <a:pt x="1290" y="389"/>
                    <a:pt x="1204" y="342"/>
                  </a:cubicBezTo>
                  <a:cubicBezTo>
                    <a:pt x="1118" y="295"/>
                    <a:pt x="868" y="338"/>
                    <a:pt x="760" y="288"/>
                  </a:cubicBezTo>
                  <a:cubicBezTo>
                    <a:pt x="652" y="238"/>
                    <a:pt x="663" y="80"/>
                    <a:pt x="550" y="4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16756" name="Freeform 96"/>
            <p:cNvSpPr>
              <a:spLocks/>
            </p:cNvSpPr>
            <p:nvPr/>
          </p:nvSpPr>
          <p:spPr bwMode="auto">
            <a:xfrm>
              <a:off x="5823980" y="2624447"/>
              <a:ext cx="1978109" cy="1678664"/>
            </a:xfrm>
            <a:custGeom>
              <a:avLst/>
              <a:gdLst>
                <a:gd name="T0" fmla="*/ 2147483647 w 2894"/>
                <a:gd name="T1" fmla="*/ 2147483647 h 2693"/>
                <a:gd name="T2" fmla="*/ 2147483647 w 2894"/>
                <a:gd name="T3" fmla="*/ 2147483647 h 2693"/>
                <a:gd name="T4" fmla="*/ 2147483647 w 2894"/>
                <a:gd name="T5" fmla="*/ 2147483647 h 2693"/>
                <a:gd name="T6" fmla="*/ 2147483647 w 2894"/>
                <a:gd name="T7" fmla="*/ 2147483647 h 2693"/>
                <a:gd name="T8" fmla="*/ 2147483647 w 2894"/>
                <a:gd name="T9" fmla="*/ 2147483647 h 2693"/>
                <a:gd name="T10" fmla="*/ 2147483647 w 2894"/>
                <a:gd name="T11" fmla="*/ 2147483647 h 2693"/>
                <a:gd name="T12" fmla="*/ 2147483647 w 2894"/>
                <a:gd name="T13" fmla="*/ 2147483647 h 2693"/>
                <a:gd name="T14" fmla="*/ 2147483647 w 2894"/>
                <a:gd name="T15" fmla="*/ 2147483647 h 2693"/>
                <a:gd name="T16" fmla="*/ 2147483647 w 2894"/>
                <a:gd name="T17" fmla="*/ 2147483647 h 2693"/>
                <a:gd name="T18" fmla="*/ 2147483647 w 2894"/>
                <a:gd name="T19" fmla="*/ 2147483647 h 2693"/>
                <a:gd name="T20" fmla="*/ 2147483647 w 2894"/>
                <a:gd name="T21" fmla="*/ 2147483647 h 26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94" h="2693">
                  <a:moveTo>
                    <a:pt x="4" y="1331"/>
                  </a:moveTo>
                  <a:cubicBezTo>
                    <a:pt x="4" y="1049"/>
                    <a:pt x="119" y="673"/>
                    <a:pt x="349" y="509"/>
                  </a:cubicBezTo>
                  <a:cubicBezTo>
                    <a:pt x="579" y="345"/>
                    <a:pt x="1010" y="400"/>
                    <a:pt x="1384" y="344"/>
                  </a:cubicBezTo>
                  <a:cubicBezTo>
                    <a:pt x="1758" y="288"/>
                    <a:pt x="2346" y="0"/>
                    <a:pt x="2596" y="170"/>
                  </a:cubicBezTo>
                  <a:cubicBezTo>
                    <a:pt x="2846" y="340"/>
                    <a:pt x="2874" y="1035"/>
                    <a:pt x="2884" y="1364"/>
                  </a:cubicBezTo>
                  <a:cubicBezTo>
                    <a:pt x="2894" y="1693"/>
                    <a:pt x="2789" y="1954"/>
                    <a:pt x="2659" y="2144"/>
                  </a:cubicBezTo>
                  <a:cubicBezTo>
                    <a:pt x="2529" y="2334"/>
                    <a:pt x="2274" y="2432"/>
                    <a:pt x="2104" y="2504"/>
                  </a:cubicBezTo>
                  <a:cubicBezTo>
                    <a:pt x="1934" y="2576"/>
                    <a:pt x="1816" y="2558"/>
                    <a:pt x="1639" y="2579"/>
                  </a:cubicBezTo>
                  <a:cubicBezTo>
                    <a:pt x="1462" y="2600"/>
                    <a:pt x="1259" y="2693"/>
                    <a:pt x="1044" y="2630"/>
                  </a:cubicBezTo>
                  <a:cubicBezTo>
                    <a:pt x="829" y="2567"/>
                    <a:pt x="520" y="2418"/>
                    <a:pt x="346" y="2201"/>
                  </a:cubicBezTo>
                  <a:cubicBezTo>
                    <a:pt x="173" y="1985"/>
                    <a:pt x="0" y="1682"/>
                    <a:pt x="4" y="1331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16757" name="Freeform 119"/>
            <p:cNvSpPr>
              <a:spLocks/>
            </p:cNvSpPr>
            <p:nvPr/>
          </p:nvSpPr>
          <p:spPr bwMode="auto">
            <a:xfrm>
              <a:off x="3177961" y="3552540"/>
              <a:ext cx="2270212" cy="1227075"/>
            </a:xfrm>
            <a:custGeom>
              <a:avLst/>
              <a:gdLst>
                <a:gd name="T0" fmla="*/ 2147483647 w 3324"/>
                <a:gd name="T1" fmla="*/ 2147483647 h 1971"/>
                <a:gd name="T2" fmla="*/ 2147483647 w 3324"/>
                <a:gd name="T3" fmla="*/ 2147483647 h 1971"/>
                <a:gd name="T4" fmla="*/ 2147483647 w 3324"/>
                <a:gd name="T5" fmla="*/ 2147483647 h 1971"/>
                <a:gd name="T6" fmla="*/ 2147483647 w 3324"/>
                <a:gd name="T7" fmla="*/ 2147483647 h 1971"/>
                <a:gd name="T8" fmla="*/ 2147483647 w 3324"/>
                <a:gd name="T9" fmla="*/ 2147483647 h 1971"/>
                <a:gd name="T10" fmla="*/ 2147483647 w 3324"/>
                <a:gd name="T11" fmla="*/ 2147483647 h 1971"/>
                <a:gd name="T12" fmla="*/ 2147483647 w 3324"/>
                <a:gd name="T13" fmla="*/ 2147483647 h 1971"/>
                <a:gd name="T14" fmla="*/ 2147483647 w 3324"/>
                <a:gd name="T15" fmla="*/ 2147483647 h 1971"/>
                <a:gd name="T16" fmla="*/ 2147483647 w 3324"/>
                <a:gd name="T17" fmla="*/ 2147483647 h 1971"/>
                <a:gd name="T18" fmla="*/ 2147483647 w 3324"/>
                <a:gd name="T19" fmla="*/ 2147483647 h 1971"/>
                <a:gd name="T20" fmla="*/ 2147483647 w 3324"/>
                <a:gd name="T21" fmla="*/ 2147483647 h 1971"/>
                <a:gd name="T22" fmla="*/ 2147483647 w 3324"/>
                <a:gd name="T23" fmla="*/ 2147483647 h 1971"/>
                <a:gd name="T24" fmla="*/ 2147483647 w 3324"/>
                <a:gd name="T25" fmla="*/ 2147483647 h 19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24" h="1971">
                  <a:moveTo>
                    <a:pt x="596" y="15"/>
                  </a:moveTo>
                  <a:cubicBezTo>
                    <a:pt x="335" y="29"/>
                    <a:pt x="248" y="155"/>
                    <a:pt x="149" y="330"/>
                  </a:cubicBezTo>
                  <a:cubicBezTo>
                    <a:pt x="50" y="505"/>
                    <a:pt x="0" y="853"/>
                    <a:pt x="3" y="1066"/>
                  </a:cubicBezTo>
                  <a:cubicBezTo>
                    <a:pt x="6" y="1279"/>
                    <a:pt x="67" y="1478"/>
                    <a:pt x="168" y="1606"/>
                  </a:cubicBezTo>
                  <a:cubicBezTo>
                    <a:pt x="269" y="1734"/>
                    <a:pt x="457" y="1811"/>
                    <a:pt x="609" y="1831"/>
                  </a:cubicBezTo>
                  <a:cubicBezTo>
                    <a:pt x="761" y="1851"/>
                    <a:pt x="927" y="1719"/>
                    <a:pt x="1083" y="1726"/>
                  </a:cubicBezTo>
                  <a:cubicBezTo>
                    <a:pt x="1239" y="1733"/>
                    <a:pt x="1333" y="1844"/>
                    <a:pt x="1548" y="1876"/>
                  </a:cubicBezTo>
                  <a:cubicBezTo>
                    <a:pt x="1763" y="1908"/>
                    <a:pt x="2091" y="1971"/>
                    <a:pt x="2373" y="1921"/>
                  </a:cubicBezTo>
                  <a:cubicBezTo>
                    <a:pt x="2655" y="1871"/>
                    <a:pt x="3162" y="1740"/>
                    <a:pt x="3243" y="1576"/>
                  </a:cubicBezTo>
                  <a:cubicBezTo>
                    <a:pt x="3324" y="1412"/>
                    <a:pt x="2947" y="1124"/>
                    <a:pt x="2859" y="935"/>
                  </a:cubicBezTo>
                  <a:cubicBezTo>
                    <a:pt x="2771" y="746"/>
                    <a:pt x="2905" y="559"/>
                    <a:pt x="2714" y="444"/>
                  </a:cubicBezTo>
                  <a:cubicBezTo>
                    <a:pt x="2523" y="328"/>
                    <a:pt x="2063" y="315"/>
                    <a:pt x="1714" y="242"/>
                  </a:cubicBezTo>
                  <a:cubicBezTo>
                    <a:pt x="1366" y="168"/>
                    <a:pt x="857" y="0"/>
                    <a:pt x="596" y="15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grpSp>
          <p:nvGrpSpPr>
            <p:cNvPr id="116758" name="Group 158"/>
            <p:cNvGrpSpPr>
              <a:grpSpLocks/>
            </p:cNvGrpSpPr>
            <p:nvPr/>
          </p:nvGrpSpPr>
          <p:grpSpPr bwMode="auto">
            <a:xfrm>
              <a:off x="641269" y="2869150"/>
              <a:ext cx="1174761" cy="776376"/>
              <a:chOff x="4089854" y="1363889"/>
              <a:chExt cx="1091746" cy="791482"/>
            </a:xfrm>
          </p:grpSpPr>
          <p:sp>
            <p:nvSpPr>
              <p:cNvPr id="116785" name="Oval 26"/>
              <p:cNvSpPr>
                <a:spLocks noChangeArrowheads="1"/>
              </p:cNvSpPr>
              <p:nvPr/>
            </p:nvSpPr>
            <p:spPr bwMode="auto">
              <a:xfrm>
                <a:off x="4089854" y="1363889"/>
                <a:ext cx="1091746" cy="791482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cs typeface="Arial" charset="0"/>
                </a:endParaRPr>
              </a:p>
            </p:txBody>
          </p:sp>
          <p:pic>
            <p:nvPicPr>
              <p:cNvPr id="116786" name="Picture 354" descr="laptop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45429" y="1550204"/>
                <a:ext cx="629104" cy="423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53272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2843" y="3687879"/>
              <a:ext cx="736723" cy="241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116760" name="Line 111"/>
            <p:cNvSpPr>
              <a:spLocks noChangeShapeType="1"/>
            </p:cNvSpPr>
            <p:nvPr/>
          </p:nvSpPr>
          <p:spPr bwMode="auto">
            <a:xfrm>
              <a:off x="1309667" y="3393260"/>
              <a:ext cx="541502" cy="3056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3274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68337" y="3827554"/>
              <a:ext cx="736723" cy="2412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116762" name="Line 111"/>
            <p:cNvSpPr>
              <a:spLocks noChangeShapeType="1"/>
            </p:cNvSpPr>
            <p:nvPr/>
          </p:nvSpPr>
          <p:spPr bwMode="auto">
            <a:xfrm flipH="1">
              <a:off x="6759104" y="3500040"/>
              <a:ext cx="372147" cy="31633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6763" name="Group 163"/>
            <p:cNvGrpSpPr>
              <a:grpSpLocks/>
            </p:cNvGrpSpPr>
            <p:nvPr/>
          </p:nvGrpSpPr>
          <p:grpSpPr bwMode="auto">
            <a:xfrm>
              <a:off x="6509707" y="2943896"/>
              <a:ext cx="1174761" cy="776376"/>
              <a:chOff x="4089854" y="1363889"/>
              <a:chExt cx="1091746" cy="791482"/>
            </a:xfrm>
          </p:grpSpPr>
          <p:sp>
            <p:nvSpPr>
              <p:cNvPr id="116781" name="Oval 26"/>
              <p:cNvSpPr>
                <a:spLocks noChangeArrowheads="1"/>
              </p:cNvSpPr>
              <p:nvPr/>
            </p:nvSpPr>
            <p:spPr bwMode="auto">
              <a:xfrm>
                <a:off x="4089854" y="1363889"/>
                <a:ext cx="1091746" cy="791482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cs typeface="Arial" charset="0"/>
                </a:endParaRPr>
              </a:p>
            </p:txBody>
          </p:sp>
          <p:grpSp>
            <p:nvGrpSpPr>
              <p:cNvPr id="116782" name="Group 356"/>
              <p:cNvGrpSpPr>
                <a:grpSpLocks/>
              </p:cNvGrpSpPr>
              <p:nvPr/>
            </p:nvGrpSpPr>
            <p:grpSpPr bwMode="auto">
              <a:xfrm>
                <a:off x="4245429" y="1426027"/>
                <a:ext cx="629104" cy="547461"/>
                <a:chOff x="313" y="1497"/>
                <a:chExt cx="1152" cy="1014"/>
              </a:xfrm>
            </p:grpSpPr>
            <p:pic>
              <p:nvPicPr>
                <p:cNvPr id="116783" name="Picture 354" descr="laptop_stylized_small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6784" name="Picture 355" descr="antenna_stylized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116764" name="Freeform 96"/>
            <p:cNvSpPr>
              <a:spLocks/>
            </p:cNvSpPr>
            <p:nvPr/>
          </p:nvSpPr>
          <p:spPr bwMode="auto">
            <a:xfrm>
              <a:off x="776350" y="2915275"/>
              <a:ext cx="1075177" cy="808704"/>
            </a:xfrm>
            <a:custGeom>
              <a:avLst/>
              <a:gdLst>
                <a:gd name="T0" fmla="*/ 134235418 w 10000"/>
                <a:gd name="T1" fmla="*/ 2147483647 h 10305"/>
                <a:gd name="T2" fmla="*/ 2147483647 w 10000"/>
                <a:gd name="T3" fmla="*/ 2147483647 h 10305"/>
                <a:gd name="T4" fmla="*/ 2147483647 w 10000"/>
                <a:gd name="T5" fmla="*/ 189457570 h 10305"/>
                <a:gd name="T6" fmla="*/ 2147483647 w 10000"/>
                <a:gd name="T7" fmla="*/ 2147483647 h 10305"/>
                <a:gd name="T8" fmla="*/ 2147483647 w 10000"/>
                <a:gd name="T9" fmla="*/ 2147483647 h 10305"/>
                <a:gd name="T10" fmla="*/ 2147483647 w 10000"/>
                <a:gd name="T11" fmla="*/ 2147483647 h 10305"/>
                <a:gd name="T12" fmla="*/ 2147483647 w 10000"/>
                <a:gd name="T13" fmla="*/ 2147483647 h 10305"/>
                <a:gd name="T14" fmla="*/ 2147483647 w 10000"/>
                <a:gd name="T15" fmla="*/ 2147483647 h 10305"/>
                <a:gd name="T16" fmla="*/ 2147483647 w 10000"/>
                <a:gd name="T17" fmla="*/ 2147483647 h 10305"/>
                <a:gd name="T18" fmla="*/ 2147483647 w 10000"/>
                <a:gd name="T19" fmla="*/ 2147483647 h 10305"/>
                <a:gd name="T20" fmla="*/ 134235418 w 10000"/>
                <a:gd name="T21" fmla="*/ 2147483647 h 103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00" h="10305">
                  <a:moveTo>
                    <a:pt x="1" y="4863"/>
                  </a:moveTo>
                  <a:cubicBezTo>
                    <a:pt x="1" y="3794"/>
                    <a:pt x="5" y="1801"/>
                    <a:pt x="686" y="991"/>
                  </a:cubicBezTo>
                  <a:cubicBezTo>
                    <a:pt x="1367" y="181"/>
                    <a:pt x="2904" y="-40"/>
                    <a:pt x="4086" y="5"/>
                  </a:cubicBezTo>
                  <a:cubicBezTo>
                    <a:pt x="5268" y="50"/>
                    <a:pt x="6836" y="553"/>
                    <a:pt x="7779" y="1264"/>
                  </a:cubicBezTo>
                  <a:cubicBezTo>
                    <a:pt x="8722" y="1975"/>
                    <a:pt x="9397" y="2830"/>
                    <a:pt x="9747" y="4270"/>
                  </a:cubicBezTo>
                  <a:cubicBezTo>
                    <a:pt x="10096" y="5710"/>
                    <a:pt x="10030" y="8980"/>
                    <a:pt x="9875" y="9905"/>
                  </a:cubicBezTo>
                  <a:cubicBezTo>
                    <a:pt x="9719" y="10828"/>
                    <a:pt x="9488" y="9873"/>
                    <a:pt x="8815" y="9814"/>
                  </a:cubicBezTo>
                  <a:cubicBezTo>
                    <a:pt x="8140" y="9757"/>
                    <a:pt x="6708" y="9565"/>
                    <a:pt x="5830" y="9554"/>
                  </a:cubicBezTo>
                  <a:cubicBezTo>
                    <a:pt x="4953" y="9543"/>
                    <a:pt x="4372" y="9985"/>
                    <a:pt x="3546" y="9748"/>
                  </a:cubicBezTo>
                  <a:cubicBezTo>
                    <a:pt x="2722" y="9508"/>
                    <a:pt x="1457" y="8935"/>
                    <a:pt x="867" y="8121"/>
                  </a:cubicBezTo>
                  <a:cubicBezTo>
                    <a:pt x="276" y="7307"/>
                    <a:pt x="-15" y="6195"/>
                    <a:pt x="1" y="4863"/>
                  </a:cubicBezTo>
                  <a:close/>
                </a:path>
              </a:pathLst>
            </a:custGeom>
            <a:solidFill>
              <a:srgbClr val="33CCCC">
                <a:alpha val="7803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16765" name="Freeform 121"/>
            <p:cNvSpPr>
              <a:spLocks/>
            </p:cNvSpPr>
            <p:nvPr/>
          </p:nvSpPr>
          <p:spPr bwMode="auto">
            <a:xfrm>
              <a:off x="2813114" y="5132009"/>
              <a:ext cx="3168732" cy="893834"/>
            </a:xfrm>
            <a:custGeom>
              <a:avLst/>
              <a:gdLst>
                <a:gd name="T0" fmla="*/ 2147483647 w 4636"/>
                <a:gd name="T1" fmla="*/ 2147483647 h 1435"/>
                <a:gd name="T2" fmla="*/ 2147483647 w 4636"/>
                <a:gd name="T3" fmla="*/ 2147483647 h 1435"/>
                <a:gd name="T4" fmla="*/ 2147483647 w 4636"/>
                <a:gd name="T5" fmla="*/ 2147483647 h 1435"/>
                <a:gd name="T6" fmla="*/ 2147483647 w 4636"/>
                <a:gd name="T7" fmla="*/ 2147483647 h 1435"/>
                <a:gd name="T8" fmla="*/ 2147483647 w 4636"/>
                <a:gd name="T9" fmla="*/ 2147483647 h 1435"/>
                <a:gd name="T10" fmla="*/ 2147483647 w 4636"/>
                <a:gd name="T11" fmla="*/ 2147483647 h 1435"/>
                <a:gd name="T12" fmla="*/ 2147483647 w 4636"/>
                <a:gd name="T13" fmla="*/ 2147483647 h 1435"/>
                <a:gd name="T14" fmla="*/ 2147483647 w 4636"/>
                <a:gd name="T15" fmla="*/ 2147483647 h 1435"/>
                <a:gd name="T16" fmla="*/ 2147483647 w 4636"/>
                <a:gd name="T17" fmla="*/ 2147483647 h 1435"/>
                <a:gd name="T18" fmla="*/ 2147483647 w 4636"/>
                <a:gd name="T19" fmla="*/ 2147483647 h 14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36" h="1435">
                  <a:moveTo>
                    <a:pt x="339" y="15"/>
                  </a:moveTo>
                  <a:cubicBezTo>
                    <a:pt x="0" y="110"/>
                    <a:pt x="112" y="438"/>
                    <a:pt x="189" y="645"/>
                  </a:cubicBezTo>
                  <a:cubicBezTo>
                    <a:pt x="266" y="852"/>
                    <a:pt x="509" y="1130"/>
                    <a:pt x="804" y="1260"/>
                  </a:cubicBezTo>
                  <a:cubicBezTo>
                    <a:pt x="1099" y="1390"/>
                    <a:pt x="1507" y="1415"/>
                    <a:pt x="1959" y="1425"/>
                  </a:cubicBezTo>
                  <a:cubicBezTo>
                    <a:pt x="2411" y="1435"/>
                    <a:pt x="3192" y="1395"/>
                    <a:pt x="3519" y="1320"/>
                  </a:cubicBezTo>
                  <a:cubicBezTo>
                    <a:pt x="3846" y="1245"/>
                    <a:pt x="3753" y="1067"/>
                    <a:pt x="3924" y="975"/>
                  </a:cubicBezTo>
                  <a:cubicBezTo>
                    <a:pt x="4095" y="883"/>
                    <a:pt x="4489" y="885"/>
                    <a:pt x="4543" y="769"/>
                  </a:cubicBezTo>
                  <a:cubicBezTo>
                    <a:pt x="4597" y="653"/>
                    <a:pt x="4636" y="393"/>
                    <a:pt x="4249" y="278"/>
                  </a:cubicBezTo>
                  <a:cubicBezTo>
                    <a:pt x="3863" y="162"/>
                    <a:pt x="2874" y="120"/>
                    <a:pt x="2222" y="76"/>
                  </a:cubicBezTo>
                  <a:cubicBezTo>
                    <a:pt x="1570" y="32"/>
                    <a:pt x="868" y="0"/>
                    <a:pt x="339" y="15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pic>
          <p:nvPicPr>
            <p:cNvPr id="53279" name="Picture 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0586" y="5143353"/>
              <a:ext cx="839927" cy="6650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116767" name="Group 137"/>
            <p:cNvGrpSpPr>
              <a:grpSpLocks/>
            </p:cNvGrpSpPr>
            <p:nvPr/>
          </p:nvGrpSpPr>
          <p:grpSpPr bwMode="auto">
            <a:xfrm>
              <a:off x="1949560" y="3989527"/>
              <a:ext cx="1460520" cy="1273792"/>
              <a:chOff x="1881" y="2450"/>
              <a:chExt cx="855" cy="818"/>
            </a:xfrm>
          </p:grpSpPr>
          <p:sp>
            <p:nvSpPr>
              <p:cNvPr id="53290" name="Line 138"/>
              <p:cNvSpPr>
                <a:spLocks noChangeShapeType="1"/>
              </p:cNvSpPr>
              <p:nvPr/>
            </p:nvSpPr>
            <p:spPr bwMode="auto">
              <a:xfrm flipH="1" flipV="1">
                <a:off x="1881" y="2450"/>
                <a:ext cx="855" cy="81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/>
              </a:p>
            </p:txBody>
          </p:sp>
          <p:grpSp>
            <p:nvGrpSpPr>
              <p:cNvPr id="116778" name="Group 139"/>
              <p:cNvGrpSpPr>
                <a:grpSpLocks/>
              </p:cNvGrpSpPr>
              <p:nvPr/>
            </p:nvGrpSpPr>
            <p:grpSpPr bwMode="auto">
              <a:xfrm>
                <a:off x="2172" y="2702"/>
                <a:ext cx="202" cy="237"/>
                <a:chOff x="618" y="3500"/>
                <a:chExt cx="202" cy="237"/>
              </a:xfrm>
            </p:grpSpPr>
            <p:sp>
              <p:nvSpPr>
                <p:cNvPr id="53292" name="Oval 140"/>
                <p:cNvSpPr>
                  <a:spLocks noChangeArrowheads="1"/>
                </p:cNvSpPr>
                <p:nvPr/>
              </p:nvSpPr>
              <p:spPr bwMode="auto">
                <a:xfrm>
                  <a:off x="618" y="3520"/>
                  <a:ext cx="202" cy="201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53293" name="Text Box 141"/>
                <p:cNvSpPr txBox="1">
                  <a:spLocks noChangeArrowheads="1"/>
                </p:cNvSpPr>
                <p:nvPr/>
              </p:nvSpPr>
              <p:spPr bwMode="auto">
                <a:xfrm>
                  <a:off x="628" y="3500"/>
                  <a:ext cx="182" cy="23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dirty="0">
                      <a:latin typeface="+mn-lt"/>
                      <a:cs typeface="Arial" charset="0"/>
                    </a:rPr>
                    <a:t>1</a:t>
                  </a:r>
                </a:p>
              </p:txBody>
            </p:sp>
          </p:grpSp>
        </p:grpSp>
        <p:sp>
          <p:nvSpPr>
            <p:cNvPr id="53281" name="Line 138"/>
            <p:cNvSpPr>
              <a:spLocks noChangeShapeType="1"/>
            </p:cNvSpPr>
            <p:nvPr/>
          </p:nvSpPr>
          <p:spPr bwMode="auto">
            <a:xfrm rot="10800000" flipH="1" flipV="1">
              <a:off x="2363993" y="3951356"/>
              <a:ext cx="1459157" cy="127453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3282" name="Oval 140"/>
            <p:cNvSpPr>
              <a:spLocks noChangeArrowheads="1"/>
            </p:cNvSpPr>
            <p:nvPr/>
          </p:nvSpPr>
          <p:spPr bwMode="auto">
            <a:xfrm rot="261078">
              <a:off x="2884780" y="4360857"/>
              <a:ext cx="344545" cy="31268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3283" name="Text Box 141"/>
            <p:cNvSpPr txBox="1">
              <a:spLocks noChangeArrowheads="1"/>
            </p:cNvSpPr>
            <p:nvPr/>
          </p:nvSpPr>
          <p:spPr bwMode="auto">
            <a:xfrm>
              <a:off x="2892720" y="4310066"/>
              <a:ext cx="312789" cy="3698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2</a:t>
              </a:r>
            </a:p>
          </p:txBody>
        </p:sp>
        <p:sp>
          <p:nvSpPr>
            <p:cNvPr id="53284" name="Line 138"/>
            <p:cNvSpPr>
              <a:spLocks noChangeShapeType="1"/>
            </p:cNvSpPr>
            <p:nvPr/>
          </p:nvSpPr>
          <p:spPr bwMode="auto">
            <a:xfrm rot="10800000" flipH="1">
              <a:off x="4596391" y="3491065"/>
              <a:ext cx="2184765" cy="1674509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3285" name="Oval 140"/>
            <p:cNvSpPr>
              <a:spLocks noChangeArrowheads="1"/>
            </p:cNvSpPr>
            <p:nvPr/>
          </p:nvSpPr>
          <p:spPr bwMode="auto">
            <a:xfrm rot="261078">
              <a:off x="5566516" y="4097380"/>
              <a:ext cx="344544" cy="31268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3286" name="Text Box 141"/>
            <p:cNvSpPr txBox="1">
              <a:spLocks noChangeArrowheads="1"/>
            </p:cNvSpPr>
            <p:nvPr/>
          </p:nvSpPr>
          <p:spPr bwMode="auto">
            <a:xfrm>
              <a:off x="5574454" y="4046589"/>
              <a:ext cx="301736" cy="3692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3</a:t>
              </a:r>
            </a:p>
          </p:txBody>
        </p:sp>
        <p:sp>
          <p:nvSpPr>
            <p:cNvPr id="53287" name="Line 138"/>
            <p:cNvSpPr>
              <a:spLocks noChangeShapeType="1"/>
            </p:cNvSpPr>
            <p:nvPr/>
          </p:nvSpPr>
          <p:spPr bwMode="auto">
            <a:xfrm rot="10800000" flipH="1">
              <a:off x="4748816" y="3643437"/>
              <a:ext cx="2184765" cy="1674509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3288" name="Oval 140"/>
            <p:cNvSpPr>
              <a:spLocks noChangeArrowheads="1"/>
            </p:cNvSpPr>
            <p:nvPr/>
          </p:nvSpPr>
          <p:spPr bwMode="auto">
            <a:xfrm rot="261078">
              <a:off x="5326763" y="4630683"/>
              <a:ext cx="344545" cy="31268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3289" name="Text Box 141"/>
            <p:cNvSpPr txBox="1">
              <a:spLocks noChangeArrowheads="1"/>
            </p:cNvSpPr>
            <p:nvPr/>
          </p:nvSpPr>
          <p:spPr bwMode="auto">
            <a:xfrm>
              <a:off x="5336290" y="4579892"/>
              <a:ext cx="312790" cy="368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4</a:t>
              </a:r>
            </a:p>
          </p:txBody>
        </p:sp>
      </p:grpSp>
      <p:sp>
        <p:nvSpPr>
          <p:cNvPr id="53253" name="Rectangle 21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b="0" dirty="0"/>
              <a:t>Mobility via direct routing</a:t>
            </a:r>
          </a:p>
        </p:txBody>
      </p:sp>
      <p:sp>
        <p:nvSpPr>
          <p:cNvPr id="53254" name="Text Box 120"/>
          <p:cNvSpPr txBox="1">
            <a:spLocks noChangeArrowheads="1"/>
          </p:cNvSpPr>
          <p:nvPr/>
        </p:nvSpPr>
        <p:spPr bwMode="auto">
          <a:xfrm>
            <a:off x="1997075" y="2852739"/>
            <a:ext cx="188753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dirty="0">
                <a:latin typeface="+mn-lt"/>
                <a:cs typeface="Arial" charset="0"/>
              </a:rPr>
              <a:t>home</a:t>
            </a:r>
          </a:p>
          <a:p>
            <a:pPr>
              <a:defRPr/>
            </a:pPr>
            <a:r>
              <a:rPr lang="en-US" sz="2000" dirty="0">
                <a:latin typeface="+mn-lt"/>
                <a:cs typeface="Arial" charset="0"/>
              </a:rPr>
              <a:t>network</a:t>
            </a:r>
          </a:p>
        </p:txBody>
      </p:sp>
      <p:sp>
        <p:nvSpPr>
          <p:cNvPr id="53255" name="Text Box 121"/>
          <p:cNvSpPr txBox="1">
            <a:spLocks noChangeArrowheads="1"/>
          </p:cNvSpPr>
          <p:nvPr/>
        </p:nvSpPr>
        <p:spPr bwMode="auto">
          <a:xfrm>
            <a:off x="9398000" y="2174876"/>
            <a:ext cx="1270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000" dirty="0">
                <a:latin typeface="+mn-lt"/>
                <a:cs typeface="Arial" charset="0"/>
              </a:rPr>
              <a:t>visited</a:t>
            </a:r>
          </a:p>
          <a:p>
            <a:pPr>
              <a:defRPr/>
            </a:pPr>
            <a:r>
              <a:rPr lang="en-US" sz="2000" dirty="0">
                <a:latin typeface="+mn-lt"/>
                <a:cs typeface="Arial" charset="0"/>
              </a:rPr>
              <a:t>network</a:t>
            </a:r>
          </a:p>
        </p:txBody>
      </p:sp>
      <p:sp>
        <p:nvSpPr>
          <p:cNvPr id="53256" name="Text Box 138"/>
          <p:cNvSpPr txBox="1">
            <a:spLocks noChangeArrowheads="1"/>
          </p:cNvSpPr>
          <p:nvPr/>
        </p:nvSpPr>
        <p:spPr bwMode="auto">
          <a:xfrm>
            <a:off x="2432050" y="4606926"/>
            <a:ext cx="2535238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dirty="0">
                <a:latin typeface="+mn-lt"/>
                <a:cs typeface="Arial" charset="0"/>
              </a:rPr>
              <a:t>correspondent requests, receives foreign address of mobile</a:t>
            </a:r>
          </a:p>
        </p:txBody>
      </p:sp>
      <p:sp>
        <p:nvSpPr>
          <p:cNvPr id="53257" name="Line 139"/>
          <p:cNvSpPr>
            <a:spLocks noChangeShapeType="1"/>
          </p:cNvSpPr>
          <p:nvPr/>
        </p:nvSpPr>
        <p:spPr bwMode="auto">
          <a:xfrm flipV="1">
            <a:off x="4227514" y="4598988"/>
            <a:ext cx="738187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  <p:sp>
        <p:nvSpPr>
          <p:cNvPr id="53258" name="Text Box 140"/>
          <p:cNvSpPr txBox="1">
            <a:spLocks noChangeArrowheads="1"/>
          </p:cNvSpPr>
          <p:nvPr/>
        </p:nvSpPr>
        <p:spPr bwMode="auto">
          <a:xfrm>
            <a:off x="4030663" y="1882775"/>
            <a:ext cx="2794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dirty="0">
                <a:latin typeface="+mn-lt"/>
                <a:cs typeface="Arial" charset="0"/>
              </a:rPr>
              <a:t>correspondent forwards to foreign agent</a:t>
            </a:r>
          </a:p>
        </p:txBody>
      </p:sp>
      <p:sp>
        <p:nvSpPr>
          <p:cNvPr id="53259" name="Line 141"/>
          <p:cNvSpPr>
            <a:spLocks noChangeShapeType="1"/>
          </p:cNvSpPr>
          <p:nvPr/>
        </p:nvSpPr>
        <p:spPr bwMode="auto">
          <a:xfrm>
            <a:off x="6065838" y="2232025"/>
            <a:ext cx="1408112" cy="1460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  <p:grpSp>
        <p:nvGrpSpPr>
          <p:cNvPr id="116747" name="Group 142"/>
          <p:cNvGrpSpPr>
            <a:grpSpLocks/>
          </p:cNvGrpSpPr>
          <p:nvPr/>
        </p:nvGrpSpPr>
        <p:grpSpPr bwMode="auto">
          <a:xfrm>
            <a:off x="6956425" y="1387475"/>
            <a:ext cx="2338388" cy="2020888"/>
            <a:chOff x="3422" y="874"/>
            <a:chExt cx="1473" cy="1273"/>
          </a:xfrm>
        </p:grpSpPr>
        <p:sp>
          <p:nvSpPr>
            <p:cNvPr id="53266" name="Text Box 143"/>
            <p:cNvSpPr txBox="1">
              <a:spLocks noChangeArrowheads="1"/>
            </p:cNvSpPr>
            <p:nvPr/>
          </p:nvSpPr>
          <p:spPr bwMode="auto">
            <a:xfrm>
              <a:off x="3422" y="874"/>
              <a:ext cx="1473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foreign agent receives packets, forwards to mobile</a:t>
              </a:r>
            </a:p>
          </p:txBody>
        </p:sp>
        <p:sp>
          <p:nvSpPr>
            <p:cNvPr id="53267" name="Line 144"/>
            <p:cNvSpPr>
              <a:spLocks noChangeShapeType="1"/>
            </p:cNvSpPr>
            <p:nvPr/>
          </p:nvSpPr>
          <p:spPr bwMode="auto">
            <a:xfrm>
              <a:off x="4211" y="1420"/>
              <a:ext cx="240" cy="7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</p:grpSp>
      <p:grpSp>
        <p:nvGrpSpPr>
          <p:cNvPr id="116748" name="Group 145"/>
          <p:cNvGrpSpPr>
            <a:grpSpLocks/>
          </p:cNvGrpSpPr>
          <p:nvPr/>
        </p:nvGrpSpPr>
        <p:grpSpPr bwMode="auto">
          <a:xfrm>
            <a:off x="7832725" y="4230689"/>
            <a:ext cx="2247900" cy="1165225"/>
            <a:chOff x="4191" y="3009"/>
            <a:chExt cx="1416" cy="734"/>
          </a:xfrm>
        </p:grpSpPr>
        <p:sp>
          <p:nvSpPr>
            <p:cNvPr id="53264" name="Text Box 146"/>
            <p:cNvSpPr txBox="1">
              <a:spLocks noChangeArrowheads="1"/>
            </p:cNvSpPr>
            <p:nvPr/>
          </p:nvSpPr>
          <p:spPr bwMode="auto">
            <a:xfrm>
              <a:off x="4332" y="3166"/>
              <a:ext cx="1275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mobile replies directly to correspondent</a:t>
              </a:r>
            </a:p>
          </p:txBody>
        </p:sp>
        <p:sp>
          <p:nvSpPr>
            <p:cNvPr id="53265" name="Line 147"/>
            <p:cNvSpPr>
              <a:spLocks noChangeShapeType="1"/>
            </p:cNvSpPr>
            <p:nvPr/>
          </p:nvSpPr>
          <p:spPr bwMode="auto">
            <a:xfrm flipH="1" flipV="1">
              <a:off x="4191" y="3009"/>
              <a:ext cx="248" cy="1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</p:grpSp>
      <p:sp>
        <p:nvSpPr>
          <p:cNvPr id="53262" name="Line 148"/>
          <p:cNvSpPr>
            <a:spLocks noChangeShapeType="1"/>
          </p:cNvSpPr>
          <p:nvPr/>
        </p:nvSpPr>
        <p:spPr bwMode="auto">
          <a:xfrm flipV="1">
            <a:off x="4254500" y="4262438"/>
            <a:ext cx="769938" cy="576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2200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7" name="Rectangle 3"/>
          <p:cNvSpPr>
            <a:spLocks noGrp="1" noChangeArrowheads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sz="3200" dirty="0">
                <a:cs typeface="+mn-cs"/>
              </a:rPr>
              <a:t>overcome triangle routing problem</a:t>
            </a:r>
          </a:p>
          <a:p>
            <a:pPr>
              <a:defRPr/>
            </a:pPr>
            <a:r>
              <a:rPr lang="en-US" sz="3200" i="1" dirty="0">
                <a:solidFill>
                  <a:srgbClr val="C00000"/>
                </a:solidFill>
                <a:cs typeface="+mn-cs"/>
              </a:rPr>
              <a:t>non-transparent to correspondent: </a:t>
            </a:r>
            <a:r>
              <a:rPr lang="en-US" sz="3200" dirty="0">
                <a:cs typeface="+mn-cs"/>
              </a:rPr>
              <a:t>correspondent must get care-of-address from home agent</a:t>
            </a:r>
          </a:p>
          <a:p>
            <a:pPr lvl="1">
              <a:defRPr/>
            </a:pPr>
            <a:r>
              <a:rPr lang="en-US" sz="2800" dirty="0"/>
              <a:t>what if mobile changes visited network?</a:t>
            </a:r>
          </a:p>
        </p:txBody>
      </p:sp>
      <p:sp>
        <p:nvSpPr>
          <p:cNvPr id="54276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dirty="0"/>
              <a:t>Mobility via direct routing: comments</a:t>
            </a:r>
          </a:p>
        </p:txBody>
      </p:sp>
      <p:grpSp>
        <p:nvGrpSpPr>
          <p:cNvPr id="118789" name="Group 128"/>
          <p:cNvGrpSpPr>
            <a:grpSpLocks/>
          </p:cNvGrpSpPr>
          <p:nvPr/>
        </p:nvGrpSpPr>
        <p:grpSpPr bwMode="auto">
          <a:xfrm>
            <a:off x="3586618" y="4136801"/>
            <a:ext cx="4618037" cy="1987550"/>
            <a:chOff x="641269" y="2624447"/>
            <a:chExt cx="7160820" cy="3401396"/>
          </a:xfrm>
        </p:grpSpPr>
        <p:sp>
          <p:nvSpPr>
            <p:cNvPr id="118791" name="Freeform 2"/>
            <p:cNvSpPr>
              <a:spLocks/>
            </p:cNvSpPr>
            <p:nvPr/>
          </p:nvSpPr>
          <p:spPr bwMode="auto">
            <a:xfrm>
              <a:off x="658349" y="2752138"/>
              <a:ext cx="2008857" cy="1558760"/>
            </a:xfrm>
            <a:custGeom>
              <a:avLst/>
              <a:gdLst>
                <a:gd name="T0" fmla="*/ 2147483647 w 1340"/>
                <a:gd name="T1" fmla="*/ 2147483647 h 1191"/>
                <a:gd name="T2" fmla="*/ 2147483647 w 1340"/>
                <a:gd name="T3" fmla="*/ 2147483647 h 1191"/>
                <a:gd name="T4" fmla="*/ 2147483647 w 1340"/>
                <a:gd name="T5" fmla="*/ 2147483647 h 1191"/>
                <a:gd name="T6" fmla="*/ 2147483647 w 1340"/>
                <a:gd name="T7" fmla="*/ 2147483647 h 1191"/>
                <a:gd name="T8" fmla="*/ 2147483647 w 1340"/>
                <a:gd name="T9" fmla="*/ 2147483647 h 1191"/>
                <a:gd name="T10" fmla="*/ 2147483647 w 1340"/>
                <a:gd name="T11" fmla="*/ 2147483647 h 1191"/>
                <a:gd name="T12" fmla="*/ 2147483647 w 1340"/>
                <a:gd name="T13" fmla="*/ 2147483647 h 1191"/>
                <a:gd name="T14" fmla="*/ 2147483647 w 1340"/>
                <a:gd name="T15" fmla="*/ 2147483647 h 1191"/>
                <a:gd name="T16" fmla="*/ 2147483647 w 1340"/>
                <a:gd name="T17" fmla="*/ 2147483647 h 1191"/>
                <a:gd name="T18" fmla="*/ 2147483647 w 1340"/>
                <a:gd name="T19" fmla="*/ 2147483647 h 1191"/>
                <a:gd name="T20" fmla="*/ 2147483647 w 1340"/>
                <a:gd name="T21" fmla="*/ 2147483647 h 1191"/>
                <a:gd name="T22" fmla="*/ 2147483647 w 1340"/>
                <a:gd name="T23" fmla="*/ 2147483647 h 1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0" h="1191">
                  <a:moveTo>
                    <a:pt x="550" y="42"/>
                  </a:moveTo>
                  <a:cubicBezTo>
                    <a:pt x="437" y="4"/>
                    <a:pt x="164" y="0"/>
                    <a:pt x="82" y="60"/>
                  </a:cubicBezTo>
                  <a:cubicBezTo>
                    <a:pt x="0" y="120"/>
                    <a:pt x="67" y="292"/>
                    <a:pt x="58" y="402"/>
                  </a:cubicBezTo>
                  <a:cubicBezTo>
                    <a:pt x="49" y="512"/>
                    <a:pt x="19" y="642"/>
                    <a:pt x="28" y="720"/>
                  </a:cubicBezTo>
                  <a:cubicBezTo>
                    <a:pt x="37" y="798"/>
                    <a:pt x="27" y="844"/>
                    <a:pt x="112" y="870"/>
                  </a:cubicBezTo>
                  <a:cubicBezTo>
                    <a:pt x="197" y="896"/>
                    <a:pt x="450" y="833"/>
                    <a:pt x="538" y="876"/>
                  </a:cubicBezTo>
                  <a:cubicBezTo>
                    <a:pt x="626" y="919"/>
                    <a:pt x="524" y="1091"/>
                    <a:pt x="640" y="1128"/>
                  </a:cubicBezTo>
                  <a:cubicBezTo>
                    <a:pt x="756" y="1165"/>
                    <a:pt x="1128" y="1191"/>
                    <a:pt x="1234" y="1098"/>
                  </a:cubicBezTo>
                  <a:cubicBezTo>
                    <a:pt x="1340" y="1005"/>
                    <a:pt x="1281" y="696"/>
                    <a:pt x="1276" y="570"/>
                  </a:cubicBezTo>
                  <a:cubicBezTo>
                    <a:pt x="1271" y="444"/>
                    <a:pt x="1290" y="389"/>
                    <a:pt x="1204" y="342"/>
                  </a:cubicBezTo>
                  <a:cubicBezTo>
                    <a:pt x="1118" y="295"/>
                    <a:pt x="868" y="338"/>
                    <a:pt x="760" y="288"/>
                  </a:cubicBezTo>
                  <a:cubicBezTo>
                    <a:pt x="652" y="238"/>
                    <a:pt x="663" y="80"/>
                    <a:pt x="550" y="4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18792" name="Freeform 96"/>
            <p:cNvSpPr>
              <a:spLocks/>
            </p:cNvSpPr>
            <p:nvPr/>
          </p:nvSpPr>
          <p:spPr bwMode="auto">
            <a:xfrm>
              <a:off x="5823980" y="2624447"/>
              <a:ext cx="1978109" cy="1678664"/>
            </a:xfrm>
            <a:custGeom>
              <a:avLst/>
              <a:gdLst>
                <a:gd name="T0" fmla="*/ 2147483647 w 2894"/>
                <a:gd name="T1" fmla="*/ 2147483647 h 2693"/>
                <a:gd name="T2" fmla="*/ 2147483647 w 2894"/>
                <a:gd name="T3" fmla="*/ 2147483647 h 2693"/>
                <a:gd name="T4" fmla="*/ 2147483647 w 2894"/>
                <a:gd name="T5" fmla="*/ 2147483647 h 2693"/>
                <a:gd name="T6" fmla="*/ 2147483647 w 2894"/>
                <a:gd name="T7" fmla="*/ 2147483647 h 2693"/>
                <a:gd name="T8" fmla="*/ 2147483647 w 2894"/>
                <a:gd name="T9" fmla="*/ 2147483647 h 2693"/>
                <a:gd name="T10" fmla="*/ 2147483647 w 2894"/>
                <a:gd name="T11" fmla="*/ 2147483647 h 2693"/>
                <a:gd name="T12" fmla="*/ 2147483647 w 2894"/>
                <a:gd name="T13" fmla="*/ 2147483647 h 2693"/>
                <a:gd name="T14" fmla="*/ 2147483647 w 2894"/>
                <a:gd name="T15" fmla="*/ 2147483647 h 2693"/>
                <a:gd name="T16" fmla="*/ 2147483647 w 2894"/>
                <a:gd name="T17" fmla="*/ 2147483647 h 2693"/>
                <a:gd name="T18" fmla="*/ 2147483647 w 2894"/>
                <a:gd name="T19" fmla="*/ 2147483647 h 2693"/>
                <a:gd name="T20" fmla="*/ 2147483647 w 2894"/>
                <a:gd name="T21" fmla="*/ 2147483647 h 26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94" h="2693">
                  <a:moveTo>
                    <a:pt x="4" y="1331"/>
                  </a:moveTo>
                  <a:cubicBezTo>
                    <a:pt x="4" y="1049"/>
                    <a:pt x="119" y="673"/>
                    <a:pt x="349" y="509"/>
                  </a:cubicBezTo>
                  <a:cubicBezTo>
                    <a:pt x="579" y="345"/>
                    <a:pt x="1010" y="400"/>
                    <a:pt x="1384" y="344"/>
                  </a:cubicBezTo>
                  <a:cubicBezTo>
                    <a:pt x="1758" y="288"/>
                    <a:pt x="2346" y="0"/>
                    <a:pt x="2596" y="170"/>
                  </a:cubicBezTo>
                  <a:cubicBezTo>
                    <a:pt x="2846" y="340"/>
                    <a:pt x="2874" y="1035"/>
                    <a:pt x="2884" y="1364"/>
                  </a:cubicBezTo>
                  <a:cubicBezTo>
                    <a:pt x="2894" y="1693"/>
                    <a:pt x="2789" y="1954"/>
                    <a:pt x="2659" y="2144"/>
                  </a:cubicBezTo>
                  <a:cubicBezTo>
                    <a:pt x="2529" y="2334"/>
                    <a:pt x="2274" y="2432"/>
                    <a:pt x="2104" y="2504"/>
                  </a:cubicBezTo>
                  <a:cubicBezTo>
                    <a:pt x="1934" y="2576"/>
                    <a:pt x="1816" y="2558"/>
                    <a:pt x="1639" y="2579"/>
                  </a:cubicBezTo>
                  <a:cubicBezTo>
                    <a:pt x="1462" y="2600"/>
                    <a:pt x="1259" y="2693"/>
                    <a:pt x="1044" y="2630"/>
                  </a:cubicBezTo>
                  <a:cubicBezTo>
                    <a:pt x="829" y="2567"/>
                    <a:pt x="520" y="2418"/>
                    <a:pt x="346" y="2201"/>
                  </a:cubicBezTo>
                  <a:cubicBezTo>
                    <a:pt x="173" y="1985"/>
                    <a:pt x="0" y="1682"/>
                    <a:pt x="4" y="1331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18793" name="Freeform 119"/>
            <p:cNvSpPr>
              <a:spLocks/>
            </p:cNvSpPr>
            <p:nvPr/>
          </p:nvSpPr>
          <p:spPr bwMode="auto">
            <a:xfrm>
              <a:off x="3177961" y="3552540"/>
              <a:ext cx="2270212" cy="1227075"/>
            </a:xfrm>
            <a:custGeom>
              <a:avLst/>
              <a:gdLst>
                <a:gd name="T0" fmla="*/ 2147483647 w 3324"/>
                <a:gd name="T1" fmla="*/ 2147483647 h 1971"/>
                <a:gd name="T2" fmla="*/ 2147483647 w 3324"/>
                <a:gd name="T3" fmla="*/ 2147483647 h 1971"/>
                <a:gd name="T4" fmla="*/ 2147483647 w 3324"/>
                <a:gd name="T5" fmla="*/ 2147483647 h 1971"/>
                <a:gd name="T6" fmla="*/ 2147483647 w 3324"/>
                <a:gd name="T7" fmla="*/ 2147483647 h 1971"/>
                <a:gd name="T8" fmla="*/ 2147483647 w 3324"/>
                <a:gd name="T9" fmla="*/ 2147483647 h 1971"/>
                <a:gd name="T10" fmla="*/ 2147483647 w 3324"/>
                <a:gd name="T11" fmla="*/ 2147483647 h 1971"/>
                <a:gd name="T12" fmla="*/ 2147483647 w 3324"/>
                <a:gd name="T13" fmla="*/ 2147483647 h 1971"/>
                <a:gd name="T14" fmla="*/ 2147483647 w 3324"/>
                <a:gd name="T15" fmla="*/ 2147483647 h 1971"/>
                <a:gd name="T16" fmla="*/ 2147483647 w 3324"/>
                <a:gd name="T17" fmla="*/ 2147483647 h 1971"/>
                <a:gd name="T18" fmla="*/ 2147483647 w 3324"/>
                <a:gd name="T19" fmla="*/ 2147483647 h 1971"/>
                <a:gd name="T20" fmla="*/ 2147483647 w 3324"/>
                <a:gd name="T21" fmla="*/ 2147483647 h 1971"/>
                <a:gd name="T22" fmla="*/ 2147483647 w 3324"/>
                <a:gd name="T23" fmla="*/ 2147483647 h 1971"/>
                <a:gd name="T24" fmla="*/ 2147483647 w 3324"/>
                <a:gd name="T25" fmla="*/ 2147483647 h 19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24" h="1971">
                  <a:moveTo>
                    <a:pt x="596" y="15"/>
                  </a:moveTo>
                  <a:cubicBezTo>
                    <a:pt x="335" y="29"/>
                    <a:pt x="248" y="155"/>
                    <a:pt x="149" y="330"/>
                  </a:cubicBezTo>
                  <a:cubicBezTo>
                    <a:pt x="50" y="505"/>
                    <a:pt x="0" y="853"/>
                    <a:pt x="3" y="1066"/>
                  </a:cubicBezTo>
                  <a:cubicBezTo>
                    <a:pt x="6" y="1279"/>
                    <a:pt x="67" y="1478"/>
                    <a:pt x="168" y="1606"/>
                  </a:cubicBezTo>
                  <a:cubicBezTo>
                    <a:pt x="269" y="1734"/>
                    <a:pt x="457" y="1811"/>
                    <a:pt x="609" y="1831"/>
                  </a:cubicBezTo>
                  <a:cubicBezTo>
                    <a:pt x="761" y="1851"/>
                    <a:pt x="927" y="1719"/>
                    <a:pt x="1083" y="1726"/>
                  </a:cubicBezTo>
                  <a:cubicBezTo>
                    <a:pt x="1239" y="1733"/>
                    <a:pt x="1333" y="1844"/>
                    <a:pt x="1548" y="1876"/>
                  </a:cubicBezTo>
                  <a:cubicBezTo>
                    <a:pt x="1763" y="1908"/>
                    <a:pt x="2091" y="1971"/>
                    <a:pt x="2373" y="1921"/>
                  </a:cubicBezTo>
                  <a:cubicBezTo>
                    <a:pt x="2655" y="1871"/>
                    <a:pt x="3162" y="1740"/>
                    <a:pt x="3243" y="1576"/>
                  </a:cubicBezTo>
                  <a:cubicBezTo>
                    <a:pt x="3324" y="1412"/>
                    <a:pt x="2947" y="1124"/>
                    <a:pt x="2859" y="935"/>
                  </a:cubicBezTo>
                  <a:cubicBezTo>
                    <a:pt x="2771" y="746"/>
                    <a:pt x="2905" y="559"/>
                    <a:pt x="2714" y="444"/>
                  </a:cubicBezTo>
                  <a:cubicBezTo>
                    <a:pt x="2523" y="328"/>
                    <a:pt x="2063" y="315"/>
                    <a:pt x="1714" y="242"/>
                  </a:cubicBezTo>
                  <a:cubicBezTo>
                    <a:pt x="1366" y="168"/>
                    <a:pt x="857" y="0"/>
                    <a:pt x="596" y="15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grpSp>
          <p:nvGrpSpPr>
            <p:cNvPr id="118794" name="Group 132"/>
            <p:cNvGrpSpPr>
              <a:grpSpLocks/>
            </p:cNvGrpSpPr>
            <p:nvPr/>
          </p:nvGrpSpPr>
          <p:grpSpPr bwMode="auto">
            <a:xfrm>
              <a:off x="641269" y="2869150"/>
              <a:ext cx="1174761" cy="776376"/>
              <a:chOff x="4089854" y="1363889"/>
              <a:chExt cx="1091746" cy="791482"/>
            </a:xfrm>
          </p:grpSpPr>
          <p:sp>
            <p:nvSpPr>
              <p:cNvPr id="118821" name="Oval 26"/>
              <p:cNvSpPr>
                <a:spLocks noChangeArrowheads="1"/>
              </p:cNvSpPr>
              <p:nvPr/>
            </p:nvSpPr>
            <p:spPr bwMode="auto">
              <a:xfrm>
                <a:off x="4089854" y="1363889"/>
                <a:ext cx="1091746" cy="791482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100" dirty="0">
                  <a:latin typeface="Arial" charset="0"/>
                  <a:cs typeface="Arial" charset="0"/>
                </a:endParaRPr>
              </a:p>
            </p:txBody>
          </p:sp>
          <p:pic>
            <p:nvPicPr>
              <p:cNvPr id="118822" name="Picture 354" descr="laptop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45429" y="1550204"/>
                <a:ext cx="629104" cy="423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54284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2529" y="3689421"/>
              <a:ext cx="736022" cy="2390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118796" name="Line 111"/>
            <p:cNvSpPr>
              <a:spLocks noChangeShapeType="1"/>
            </p:cNvSpPr>
            <p:nvPr/>
          </p:nvSpPr>
          <p:spPr bwMode="auto">
            <a:xfrm>
              <a:off x="1309667" y="3393260"/>
              <a:ext cx="541502" cy="3056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4286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69433" y="3827975"/>
              <a:ext cx="736022" cy="2390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sp>
          <p:nvSpPr>
            <p:cNvPr id="118798" name="Line 111"/>
            <p:cNvSpPr>
              <a:spLocks noChangeShapeType="1"/>
            </p:cNvSpPr>
            <p:nvPr/>
          </p:nvSpPr>
          <p:spPr bwMode="auto">
            <a:xfrm flipH="1">
              <a:off x="6759104" y="3500040"/>
              <a:ext cx="372147" cy="31633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8799" name="Group 137"/>
            <p:cNvGrpSpPr>
              <a:grpSpLocks/>
            </p:cNvGrpSpPr>
            <p:nvPr/>
          </p:nvGrpSpPr>
          <p:grpSpPr bwMode="auto">
            <a:xfrm>
              <a:off x="6509707" y="2943896"/>
              <a:ext cx="1174761" cy="776376"/>
              <a:chOff x="4089854" y="1363889"/>
              <a:chExt cx="1091746" cy="791482"/>
            </a:xfrm>
          </p:grpSpPr>
          <p:sp>
            <p:nvSpPr>
              <p:cNvPr id="118817" name="Oval 26"/>
              <p:cNvSpPr>
                <a:spLocks noChangeArrowheads="1"/>
              </p:cNvSpPr>
              <p:nvPr/>
            </p:nvSpPr>
            <p:spPr bwMode="auto">
              <a:xfrm>
                <a:off x="4089854" y="1363889"/>
                <a:ext cx="1091746" cy="791482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100" dirty="0">
                  <a:latin typeface="Arial" charset="0"/>
                  <a:cs typeface="Arial" charset="0"/>
                </a:endParaRPr>
              </a:p>
            </p:txBody>
          </p:sp>
          <p:grpSp>
            <p:nvGrpSpPr>
              <p:cNvPr id="118818" name="Group 356"/>
              <p:cNvGrpSpPr>
                <a:grpSpLocks/>
              </p:cNvGrpSpPr>
              <p:nvPr/>
            </p:nvGrpSpPr>
            <p:grpSpPr bwMode="auto">
              <a:xfrm>
                <a:off x="4245429" y="1426027"/>
                <a:ext cx="629104" cy="547461"/>
                <a:chOff x="313" y="1497"/>
                <a:chExt cx="1152" cy="1014"/>
              </a:xfrm>
            </p:grpSpPr>
            <p:pic>
              <p:nvPicPr>
                <p:cNvPr id="118819" name="Picture 354" descr="laptop_stylized_small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" y="1727"/>
                  <a:ext cx="1152" cy="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8820" name="Picture 355" descr="antenna_stylized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4" y="1497"/>
                  <a:ext cx="1113" cy="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118800" name="Freeform 96"/>
            <p:cNvSpPr>
              <a:spLocks/>
            </p:cNvSpPr>
            <p:nvPr/>
          </p:nvSpPr>
          <p:spPr bwMode="auto">
            <a:xfrm>
              <a:off x="776350" y="2915275"/>
              <a:ext cx="1075177" cy="808704"/>
            </a:xfrm>
            <a:custGeom>
              <a:avLst/>
              <a:gdLst>
                <a:gd name="T0" fmla="*/ 134235418 w 10000"/>
                <a:gd name="T1" fmla="*/ 2147483647 h 10305"/>
                <a:gd name="T2" fmla="*/ 2147483647 w 10000"/>
                <a:gd name="T3" fmla="*/ 2147483647 h 10305"/>
                <a:gd name="T4" fmla="*/ 2147483647 w 10000"/>
                <a:gd name="T5" fmla="*/ 189457570 h 10305"/>
                <a:gd name="T6" fmla="*/ 2147483647 w 10000"/>
                <a:gd name="T7" fmla="*/ 2147483647 h 10305"/>
                <a:gd name="T8" fmla="*/ 2147483647 w 10000"/>
                <a:gd name="T9" fmla="*/ 2147483647 h 10305"/>
                <a:gd name="T10" fmla="*/ 2147483647 w 10000"/>
                <a:gd name="T11" fmla="*/ 2147483647 h 10305"/>
                <a:gd name="T12" fmla="*/ 2147483647 w 10000"/>
                <a:gd name="T13" fmla="*/ 2147483647 h 10305"/>
                <a:gd name="T14" fmla="*/ 2147483647 w 10000"/>
                <a:gd name="T15" fmla="*/ 2147483647 h 10305"/>
                <a:gd name="T16" fmla="*/ 2147483647 w 10000"/>
                <a:gd name="T17" fmla="*/ 2147483647 h 10305"/>
                <a:gd name="T18" fmla="*/ 2147483647 w 10000"/>
                <a:gd name="T19" fmla="*/ 2147483647 h 10305"/>
                <a:gd name="T20" fmla="*/ 134235418 w 10000"/>
                <a:gd name="T21" fmla="*/ 2147483647 h 103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00" h="10305">
                  <a:moveTo>
                    <a:pt x="1" y="4863"/>
                  </a:moveTo>
                  <a:cubicBezTo>
                    <a:pt x="1" y="3794"/>
                    <a:pt x="5" y="1801"/>
                    <a:pt x="686" y="991"/>
                  </a:cubicBezTo>
                  <a:cubicBezTo>
                    <a:pt x="1367" y="181"/>
                    <a:pt x="2904" y="-40"/>
                    <a:pt x="4086" y="5"/>
                  </a:cubicBezTo>
                  <a:cubicBezTo>
                    <a:pt x="5268" y="50"/>
                    <a:pt x="6836" y="553"/>
                    <a:pt x="7779" y="1264"/>
                  </a:cubicBezTo>
                  <a:cubicBezTo>
                    <a:pt x="8722" y="1975"/>
                    <a:pt x="9397" y="2830"/>
                    <a:pt x="9747" y="4270"/>
                  </a:cubicBezTo>
                  <a:cubicBezTo>
                    <a:pt x="10096" y="5710"/>
                    <a:pt x="10030" y="8980"/>
                    <a:pt x="9875" y="9905"/>
                  </a:cubicBezTo>
                  <a:cubicBezTo>
                    <a:pt x="9719" y="10828"/>
                    <a:pt x="9488" y="9873"/>
                    <a:pt x="8815" y="9814"/>
                  </a:cubicBezTo>
                  <a:cubicBezTo>
                    <a:pt x="8140" y="9757"/>
                    <a:pt x="6708" y="9565"/>
                    <a:pt x="5830" y="9554"/>
                  </a:cubicBezTo>
                  <a:cubicBezTo>
                    <a:pt x="4953" y="9543"/>
                    <a:pt x="4372" y="9985"/>
                    <a:pt x="3546" y="9748"/>
                  </a:cubicBezTo>
                  <a:cubicBezTo>
                    <a:pt x="2722" y="9508"/>
                    <a:pt x="1457" y="8935"/>
                    <a:pt x="867" y="8121"/>
                  </a:cubicBezTo>
                  <a:cubicBezTo>
                    <a:pt x="276" y="7307"/>
                    <a:pt x="-15" y="6195"/>
                    <a:pt x="1" y="4863"/>
                  </a:cubicBezTo>
                  <a:close/>
                </a:path>
              </a:pathLst>
            </a:custGeom>
            <a:solidFill>
              <a:srgbClr val="33CCCC">
                <a:alpha val="7803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18801" name="Freeform 121"/>
            <p:cNvSpPr>
              <a:spLocks/>
            </p:cNvSpPr>
            <p:nvPr/>
          </p:nvSpPr>
          <p:spPr bwMode="auto">
            <a:xfrm>
              <a:off x="2813114" y="5132009"/>
              <a:ext cx="3168732" cy="893834"/>
            </a:xfrm>
            <a:custGeom>
              <a:avLst/>
              <a:gdLst>
                <a:gd name="T0" fmla="*/ 2147483647 w 4636"/>
                <a:gd name="T1" fmla="*/ 2147483647 h 1435"/>
                <a:gd name="T2" fmla="*/ 2147483647 w 4636"/>
                <a:gd name="T3" fmla="*/ 2147483647 h 1435"/>
                <a:gd name="T4" fmla="*/ 2147483647 w 4636"/>
                <a:gd name="T5" fmla="*/ 2147483647 h 1435"/>
                <a:gd name="T6" fmla="*/ 2147483647 w 4636"/>
                <a:gd name="T7" fmla="*/ 2147483647 h 1435"/>
                <a:gd name="T8" fmla="*/ 2147483647 w 4636"/>
                <a:gd name="T9" fmla="*/ 2147483647 h 1435"/>
                <a:gd name="T10" fmla="*/ 2147483647 w 4636"/>
                <a:gd name="T11" fmla="*/ 2147483647 h 1435"/>
                <a:gd name="T12" fmla="*/ 2147483647 w 4636"/>
                <a:gd name="T13" fmla="*/ 2147483647 h 1435"/>
                <a:gd name="T14" fmla="*/ 2147483647 w 4636"/>
                <a:gd name="T15" fmla="*/ 2147483647 h 1435"/>
                <a:gd name="T16" fmla="*/ 2147483647 w 4636"/>
                <a:gd name="T17" fmla="*/ 2147483647 h 1435"/>
                <a:gd name="T18" fmla="*/ 2147483647 w 4636"/>
                <a:gd name="T19" fmla="*/ 2147483647 h 14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36" h="1435">
                  <a:moveTo>
                    <a:pt x="339" y="15"/>
                  </a:moveTo>
                  <a:cubicBezTo>
                    <a:pt x="0" y="110"/>
                    <a:pt x="112" y="438"/>
                    <a:pt x="189" y="645"/>
                  </a:cubicBezTo>
                  <a:cubicBezTo>
                    <a:pt x="266" y="852"/>
                    <a:pt x="509" y="1130"/>
                    <a:pt x="804" y="1260"/>
                  </a:cubicBezTo>
                  <a:cubicBezTo>
                    <a:pt x="1099" y="1390"/>
                    <a:pt x="1507" y="1415"/>
                    <a:pt x="1959" y="1425"/>
                  </a:cubicBezTo>
                  <a:cubicBezTo>
                    <a:pt x="2411" y="1435"/>
                    <a:pt x="3192" y="1395"/>
                    <a:pt x="3519" y="1320"/>
                  </a:cubicBezTo>
                  <a:cubicBezTo>
                    <a:pt x="3846" y="1245"/>
                    <a:pt x="3753" y="1067"/>
                    <a:pt x="3924" y="975"/>
                  </a:cubicBezTo>
                  <a:cubicBezTo>
                    <a:pt x="4095" y="883"/>
                    <a:pt x="4489" y="885"/>
                    <a:pt x="4543" y="769"/>
                  </a:cubicBezTo>
                  <a:cubicBezTo>
                    <a:pt x="4597" y="653"/>
                    <a:pt x="4636" y="393"/>
                    <a:pt x="4249" y="278"/>
                  </a:cubicBezTo>
                  <a:cubicBezTo>
                    <a:pt x="3863" y="162"/>
                    <a:pt x="2874" y="120"/>
                    <a:pt x="2222" y="76"/>
                  </a:cubicBezTo>
                  <a:cubicBezTo>
                    <a:pt x="1570" y="32"/>
                    <a:pt x="868" y="0"/>
                    <a:pt x="339" y="15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pic>
          <p:nvPicPr>
            <p:cNvPr id="54291" name="Picture 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0434" y="5142892"/>
              <a:ext cx="839409" cy="665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118803" name="Group 137"/>
            <p:cNvGrpSpPr>
              <a:grpSpLocks/>
            </p:cNvGrpSpPr>
            <p:nvPr/>
          </p:nvGrpSpPr>
          <p:grpSpPr bwMode="auto">
            <a:xfrm>
              <a:off x="1949560" y="3989527"/>
              <a:ext cx="1460520" cy="1273792"/>
              <a:chOff x="1881" y="2450"/>
              <a:chExt cx="855" cy="818"/>
            </a:xfrm>
          </p:grpSpPr>
          <p:sp>
            <p:nvSpPr>
              <p:cNvPr id="54302" name="Line 138"/>
              <p:cNvSpPr>
                <a:spLocks noChangeShapeType="1"/>
              </p:cNvSpPr>
              <p:nvPr/>
            </p:nvSpPr>
            <p:spPr bwMode="auto">
              <a:xfrm flipH="1" flipV="1">
                <a:off x="1880" y="2449"/>
                <a:ext cx="856" cy="81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/>
              </a:p>
            </p:txBody>
          </p:sp>
          <p:grpSp>
            <p:nvGrpSpPr>
              <p:cNvPr id="118814" name="Group 139"/>
              <p:cNvGrpSpPr>
                <a:grpSpLocks/>
              </p:cNvGrpSpPr>
              <p:nvPr/>
            </p:nvGrpSpPr>
            <p:grpSpPr bwMode="auto">
              <a:xfrm>
                <a:off x="2172" y="2702"/>
                <a:ext cx="249" cy="288"/>
                <a:chOff x="618" y="3500"/>
                <a:chExt cx="249" cy="288"/>
              </a:xfrm>
            </p:grpSpPr>
            <p:sp>
              <p:nvSpPr>
                <p:cNvPr id="54304" name="Oval 140"/>
                <p:cNvSpPr>
                  <a:spLocks noChangeArrowheads="1"/>
                </p:cNvSpPr>
                <p:nvPr/>
              </p:nvSpPr>
              <p:spPr bwMode="auto">
                <a:xfrm>
                  <a:off x="617" y="3519"/>
                  <a:ext cx="202" cy="201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1100" dirty="0"/>
                </a:p>
              </p:txBody>
            </p:sp>
            <p:sp>
              <p:nvSpPr>
                <p:cNvPr id="54305" name="Text Box 141"/>
                <p:cNvSpPr txBox="1">
                  <a:spLocks noChangeArrowheads="1"/>
                </p:cNvSpPr>
                <p:nvPr/>
              </p:nvSpPr>
              <p:spPr bwMode="auto">
                <a:xfrm>
                  <a:off x="627" y="3498"/>
                  <a:ext cx="239" cy="29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1100" dirty="0">
                      <a:latin typeface="Arial" charset="0"/>
                      <a:cs typeface="Arial" charset="0"/>
                    </a:rPr>
                    <a:t>1</a:t>
                  </a:r>
                </a:p>
              </p:txBody>
            </p:sp>
          </p:grpSp>
        </p:grpSp>
        <p:sp>
          <p:nvSpPr>
            <p:cNvPr id="54293" name="Line 138"/>
            <p:cNvSpPr>
              <a:spLocks noChangeShapeType="1"/>
            </p:cNvSpPr>
            <p:nvPr/>
          </p:nvSpPr>
          <p:spPr bwMode="auto">
            <a:xfrm rot="10800000" flipH="1" flipV="1">
              <a:off x="2364395" y="3952947"/>
              <a:ext cx="1459733" cy="127144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4294" name="Oval 140"/>
            <p:cNvSpPr>
              <a:spLocks noChangeArrowheads="1"/>
            </p:cNvSpPr>
            <p:nvPr/>
          </p:nvSpPr>
          <p:spPr bwMode="auto">
            <a:xfrm rot="261078">
              <a:off x="2883794" y="4360462"/>
              <a:ext cx="347088" cy="312429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100" dirty="0"/>
            </a:p>
          </p:txBody>
        </p:sp>
        <p:sp>
          <p:nvSpPr>
            <p:cNvPr id="54295" name="Text Box 141"/>
            <p:cNvSpPr txBox="1">
              <a:spLocks noChangeArrowheads="1"/>
            </p:cNvSpPr>
            <p:nvPr/>
          </p:nvSpPr>
          <p:spPr bwMode="auto">
            <a:xfrm>
              <a:off x="2893641" y="4311560"/>
              <a:ext cx="408627" cy="445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100" dirty="0">
                  <a:latin typeface="Arial" charset="0"/>
                  <a:cs typeface="Arial" charset="0"/>
                </a:rPr>
                <a:t>2</a:t>
              </a:r>
            </a:p>
          </p:txBody>
        </p:sp>
        <p:sp>
          <p:nvSpPr>
            <p:cNvPr id="54296" name="Line 138"/>
            <p:cNvSpPr>
              <a:spLocks noChangeShapeType="1"/>
            </p:cNvSpPr>
            <p:nvPr/>
          </p:nvSpPr>
          <p:spPr bwMode="auto">
            <a:xfrm rot="10800000" flipH="1">
              <a:off x="4594613" y="3491096"/>
              <a:ext cx="2185909" cy="167353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4297" name="Oval 140"/>
            <p:cNvSpPr>
              <a:spLocks noChangeArrowheads="1"/>
            </p:cNvSpPr>
            <p:nvPr/>
          </p:nvSpPr>
          <p:spPr bwMode="auto">
            <a:xfrm rot="261078">
              <a:off x="5566948" y="4096936"/>
              <a:ext cx="344625" cy="31242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100" dirty="0"/>
            </a:p>
          </p:txBody>
        </p:sp>
        <p:sp>
          <p:nvSpPr>
            <p:cNvPr id="54298" name="Text Box 141"/>
            <p:cNvSpPr txBox="1">
              <a:spLocks noChangeArrowheads="1"/>
            </p:cNvSpPr>
            <p:nvPr/>
          </p:nvSpPr>
          <p:spPr bwMode="auto">
            <a:xfrm>
              <a:off x="5574334" y="4048034"/>
              <a:ext cx="408627" cy="4482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100" dirty="0">
                  <a:latin typeface="Arial" charset="0"/>
                  <a:cs typeface="Arial" charset="0"/>
                </a:rPr>
                <a:t>3</a:t>
              </a:r>
            </a:p>
          </p:txBody>
        </p:sp>
        <p:sp>
          <p:nvSpPr>
            <p:cNvPr id="54299" name="Line 138"/>
            <p:cNvSpPr>
              <a:spLocks noChangeShapeType="1"/>
            </p:cNvSpPr>
            <p:nvPr/>
          </p:nvSpPr>
          <p:spPr bwMode="auto">
            <a:xfrm rot="10800000" flipH="1">
              <a:off x="4747233" y="3643235"/>
              <a:ext cx="2185909" cy="167624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4300" name="Oval 140"/>
            <p:cNvSpPr>
              <a:spLocks noChangeArrowheads="1"/>
            </p:cNvSpPr>
            <p:nvPr/>
          </p:nvSpPr>
          <p:spPr bwMode="auto">
            <a:xfrm rot="261078">
              <a:off x="5328173" y="4629423"/>
              <a:ext cx="344625" cy="31242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100" dirty="0"/>
            </a:p>
          </p:txBody>
        </p:sp>
        <p:sp>
          <p:nvSpPr>
            <p:cNvPr id="54301" name="Text Box 141"/>
            <p:cNvSpPr txBox="1">
              <a:spLocks noChangeArrowheads="1"/>
            </p:cNvSpPr>
            <p:nvPr/>
          </p:nvSpPr>
          <p:spPr bwMode="auto">
            <a:xfrm>
              <a:off x="5335557" y="4580521"/>
              <a:ext cx="408627" cy="4482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100" dirty="0">
                  <a:latin typeface="Arial" charset="0"/>
                  <a:cs typeface="Arial" charset="0"/>
                </a:rPr>
                <a:t>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65897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5" name="Freeform 92"/>
          <p:cNvSpPr>
            <a:spLocks/>
          </p:cNvSpPr>
          <p:nvPr/>
        </p:nvSpPr>
        <p:spPr bwMode="auto">
          <a:xfrm>
            <a:off x="5743576" y="3071814"/>
            <a:ext cx="1838325" cy="1406525"/>
          </a:xfrm>
          <a:custGeom>
            <a:avLst/>
            <a:gdLst>
              <a:gd name="T0" fmla="*/ 2147483647 w 2894"/>
              <a:gd name="T1" fmla="*/ 2147483647 h 2693"/>
              <a:gd name="T2" fmla="*/ 2147483647 w 2894"/>
              <a:gd name="T3" fmla="*/ 2147483647 h 2693"/>
              <a:gd name="T4" fmla="*/ 2147483647 w 2894"/>
              <a:gd name="T5" fmla="*/ 2147483647 h 2693"/>
              <a:gd name="T6" fmla="*/ 2147483647 w 2894"/>
              <a:gd name="T7" fmla="*/ 2147483647 h 2693"/>
              <a:gd name="T8" fmla="*/ 2147483647 w 2894"/>
              <a:gd name="T9" fmla="*/ 2147483647 h 2693"/>
              <a:gd name="T10" fmla="*/ 2147483647 w 2894"/>
              <a:gd name="T11" fmla="*/ 2147483647 h 2693"/>
              <a:gd name="T12" fmla="*/ 2147483647 w 2894"/>
              <a:gd name="T13" fmla="*/ 2147483647 h 2693"/>
              <a:gd name="T14" fmla="*/ 2147483647 w 2894"/>
              <a:gd name="T15" fmla="*/ 2147483647 h 2693"/>
              <a:gd name="T16" fmla="*/ 2147483647 w 2894"/>
              <a:gd name="T17" fmla="*/ 2147483647 h 2693"/>
              <a:gd name="T18" fmla="*/ 2147483647 w 2894"/>
              <a:gd name="T19" fmla="*/ 2147483647 h 2693"/>
              <a:gd name="T20" fmla="*/ 2147483647 w 2894"/>
              <a:gd name="T21" fmla="*/ 2147483647 h 269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94" h="2693">
                <a:moveTo>
                  <a:pt x="4" y="1331"/>
                </a:moveTo>
                <a:cubicBezTo>
                  <a:pt x="4" y="1049"/>
                  <a:pt x="119" y="673"/>
                  <a:pt x="349" y="509"/>
                </a:cubicBezTo>
                <a:cubicBezTo>
                  <a:pt x="579" y="345"/>
                  <a:pt x="1010" y="400"/>
                  <a:pt x="1384" y="344"/>
                </a:cubicBezTo>
                <a:cubicBezTo>
                  <a:pt x="1758" y="288"/>
                  <a:pt x="2346" y="0"/>
                  <a:pt x="2596" y="170"/>
                </a:cubicBezTo>
                <a:cubicBezTo>
                  <a:pt x="2846" y="340"/>
                  <a:pt x="2874" y="1035"/>
                  <a:pt x="2884" y="1364"/>
                </a:cubicBezTo>
                <a:cubicBezTo>
                  <a:pt x="2894" y="1693"/>
                  <a:pt x="2789" y="1954"/>
                  <a:pt x="2659" y="2144"/>
                </a:cubicBezTo>
                <a:cubicBezTo>
                  <a:pt x="2529" y="2334"/>
                  <a:pt x="2274" y="2432"/>
                  <a:pt x="2104" y="2504"/>
                </a:cubicBezTo>
                <a:cubicBezTo>
                  <a:pt x="1934" y="2576"/>
                  <a:pt x="1816" y="2558"/>
                  <a:pt x="1639" y="2579"/>
                </a:cubicBezTo>
                <a:cubicBezTo>
                  <a:pt x="1462" y="2600"/>
                  <a:pt x="1259" y="2693"/>
                  <a:pt x="1044" y="2630"/>
                </a:cubicBezTo>
                <a:cubicBezTo>
                  <a:pt x="829" y="2567"/>
                  <a:pt x="520" y="2418"/>
                  <a:pt x="346" y="2201"/>
                </a:cubicBezTo>
                <a:cubicBezTo>
                  <a:pt x="173" y="1985"/>
                  <a:pt x="0" y="1682"/>
                  <a:pt x="4" y="1331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0836" name="Freeform 110"/>
          <p:cNvSpPr>
            <a:spLocks/>
          </p:cNvSpPr>
          <p:nvPr/>
        </p:nvSpPr>
        <p:spPr bwMode="auto">
          <a:xfrm>
            <a:off x="3284539" y="3802063"/>
            <a:ext cx="2109787" cy="1250950"/>
          </a:xfrm>
          <a:custGeom>
            <a:avLst/>
            <a:gdLst>
              <a:gd name="T0" fmla="*/ 2147483647 w 3324"/>
              <a:gd name="T1" fmla="*/ 2147483647 h 1971"/>
              <a:gd name="T2" fmla="*/ 2147483647 w 3324"/>
              <a:gd name="T3" fmla="*/ 2147483647 h 1971"/>
              <a:gd name="T4" fmla="*/ 2147483647 w 3324"/>
              <a:gd name="T5" fmla="*/ 2147483647 h 1971"/>
              <a:gd name="T6" fmla="*/ 2147483647 w 3324"/>
              <a:gd name="T7" fmla="*/ 2147483647 h 1971"/>
              <a:gd name="T8" fmla="*/ 2147483647 w 3324"/>
              <a:gd name="T9" fmla="*/ 2147483647 h 1971"/>
              <a:gd name="T10" fmla="*/ 2147483647 w 3324"/>
              <a:gd name="T11" fmla="*/ 2147483647 h 1971"/>
              <a:gd name="T12" fmla="*/ 2147483647 w 3324"/>
              <a:gd name="T13" fmla="*/ 2147483647 h 1971"/>
              <a:gd name="T14" fmla="*/ 2147483647 w 3324"/>
              <a:gd name="T15" fmla="*/ 2147483647 h 1971"/>
              <a:gd name="T16" fmla="*/ 2147483647 w 3324"/>
              <a:gd name="T17" fmla="*/ 2147483647 h 1971"/>
              <a:gd name="T18" fmla="*/ 2147483647 w 3324"/>
              <a:gd name="T19" fmla="*/ 2147483647 h 1971"/>
              <a:gd name="T20" fmla="*/ 2147483647 w 3324"/>
              <a:gd name="T21" fmla="*/ 2147483647 h 1971"/>
              <a:gd name="T22" fmla="*/ 2147483647 w 3324"/>
              <a:gd name="T23" fmla="*/ 2147483647 h 1971"/>
              <a:gd name="T24" fmla="*/ 2147483647 w 3324"/>
              <a:gd name="T25" fmla="*/ 2147483647 h 19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24" h="1971">
                <a:moveTo>
                  <a:pt x="596" y="15"/>
                </a:moveTo>
                <a:cubicBezTo>
                  <a:pt x="335" y="29"/>
                  <a:pt x="248" y="155"/>
                  <a:pt x="149" y="330"/>
                </a:cubicBezTo>
                <a:cubicBezTo>
                  <a:pt x="50" y="505"/>
                  <a:pt x="0" y="853"/>
                  <a:pt x="3" y="1066"/>
                </a:cubicBezTo>
                <a:cubicBezTo>
                  <a:pt x="6" y="1279"/>
                  <a:pt x="67" y="1478"/>
                  <a:pt x="168" y="1606"/>
                </a:cubicBezTo>
                <a:cubicBezTo>
                  <a:pt x="269" y="1734"/>
                  <a:pt x="457" y="1811"/>
                  <a:pt x="609" y="1831"/>
                </a:cubicBezTo>
                <a:cubicBezTo>
                  <a:pt x="761" y="1851"/>
                  <a:pt x="927" y="1719"/>
                  <a:pt x="1083" y="1726"/>
                </a:cubicBezTo>
                <a:cubicBezTo>
                  <a:pt x="1239" y="1733"/>
                  <a:pt x="1333" y="1844"/>
                  <a:pt x="1548" y="1876"/>
                </a:cubicBezTo>
                <a:cubicBezTo>
                  <a:pt x="1763" y="1908"/>
                  <a:pt x="2091" y="1971"/>
                  <a:pt x="2373" y="1921"/>
                </a:cubicBezTo>
                <a:cubicBezTo>
                  <a:pt x="2655" y="1871"/>
                  <a:pt x="3162" y="1740"/>
                  <a:pt x="3243" y="1576"/>
                </a:cubicBezTo>
                <a:cubicBezTo>
                  <a:pt x="3324" y="1412"/>
                  <a:pt x="2947" y="1124"/>
                  <a:pt x="2859" y="935"/>
                </a:cubicBezTo>
                <a:cubicBezTo>
                  <a:pt x="2771" y="746"/>
                  <a:pt x="2905" y="559"/>
                  <a:pt x="2714" y="444"/>
                </a:cubicBezTo>
                <a:cubicBezTo>
                  <a:pt x="2523" y="328"/>
                  <a:pt x="2063" y="315"/>
                  <a:pt x="1714" y="242"/>
                </a:cubicBezTo>
                <a:cubicBezTo>
                  <a:pt x="1366" y="168"/>
                  <a:pt x="857" y="0"/>
                  <a:pt x="596" y="15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0837" name="Text Box 111"/>
          <p:cNvSpPr txBox="1">
            <a:spLocks noChangeArrowheads="1"/>
          </p:cNvSpPr>
          <p:nvPr/>
        </p:nvSpPr>
        <p:spPr bwMode="auto">
          <a:xfrm>
            <a:off x="3459163" y="4098926"/>
            <a:ext cx="1447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00CC99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/>
            <a:r>
              <a:rPr lang="en-US" sz="1600" dirty="0">
                <a:solidFill>
                  <a:schemeClr val="bg1"/>
                </a:solidFill>
                <a:latin typeface="Arial" charset="0"/>
                <a:cs typeface="Arial" charset="0"/>
              </a:rPr>
              <a:t>wide area network</a:t>
            </a:r>
          </a:p>
        </p:txBody>
      </p:sp>
      <p:sp>
        <p:nvSpPr>
          <p:cNvPr id="120838" name="Freeform 112"/>
          <p:cNvSpPr>
            <a:spLocks/>
          </p:cNvSpPr>
          <p:nvPr/>
        </p:nvSpPr>
        <p:spPr bwMode="auto">
          <a:xfrm>
            <a:off x="2589213" y="5365751"/>
            <a:ext cx="2944812" cy="911225"/>
          </a:xfrm>
          <a:custGeom>
            <a:avLst/>
            <a:gdLst>
              <a:gd name="T0" fmla="*/ 2147483647 w 4636"/>
              <a:gd name="T1" fmla="*/ 2147483647 h 1435"/>
              <a:gd name="T2" fmla="*/ 2147483647 w 4636"/>
              <a:gd name="T3" fmla="*/ 2147483647 h 1435"/>
              <a:gd name="T4" fmla="*/ 2147483647 w 4636"/>
              <a:gd name="T5" fmla="*/ 2147483647 h 1435"/>
              <a:gd name="T6" fmla="*/ 2147483647 w 4636"/>
              <a:gd name="T7" fmla="*/ 2147483647 h 1435"/>
              <a:gd name="T8" fmla="*/ 2147483647 w 4636"/>
              <a:gd name="T9" fmla="*/ 2147483647 h 1435"/>
              <a:gd name="T10" fmla="*/ 2147483647 w 4636"/>
              <a:gd name="T11" fmla="*/ 2147483647 h 1435"/>
              <a:gd name="T12" fmla="*/ 2147483647 w 4636"/>
              <a:gd name="T13" fmla="*/ 2147483647 h 1435"/>
              <a:gd name="T14" fmla="*/ 2147483647 w 4636"/>
              <a:gd name="T15" fmla="*/ 2147483647 h 1435"/>
              <a:gd name="T16" fmla="*/ 2147483647 w 4636"/>
              <a:gd name="T17" fmla="*/ 2147483647 h 1435"/>
              <a:gd name="T18" fmla="*/ 2147483647 w 4636"/>
              <a:gd name="T19" fmla="*/ 2147483647 h 14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636" h="1435">
                <a:moveTo>
                  <a:pt x="339" y="15"/>
                </a:moveTo>
                <a:cubicBezTo>
                  <a:pt x="0" y="110"/>
                  <a:pt x="112" y="438"/>
                  <a:pt x="189" y="645"/>
                </a:cubicBezTo>
                <a:cubicBezTo>
                  <a:pt x="266" y="852"/>
                  <a:pt x="509" y="1130"/>
                  <a:pt x="804" y="1260"/>
                </a:cubicBezTo>
                <a:cubicBezTo>
                  <a:pt x="1099" y="1390"/>
                  <a:pt x="1507" y="1415"/>
                  <a:pt x="1959" y="1425"/>
                </a:cubicBezTo>
                <a:cubicBezTo>
                  <a:pt x="2411" y="1435"/>
                  <a:pt x="3192" y="1395"/>
                  <a:pt x="3519" y="1320"/>
                </a:cubicBezTo>
                <a:cubicBezTo>
                  <a:pt x="3846" y="1245"/>
                  <a:pt x="3753" y="1067"/>
                  <a:pt x="3924" y="975"/>
                </a:cubicBezTo>
                <a:cubicBezTo>
                  <a:pt x="4095" y="883"/>
                  <a:pt x="4489" y="885"/>
                  <a:pt x="4543" y="769"/>
                </a:cubicBezTo>
                <a:cubicBezTo>
                  <a:pt x="4597" y="653"/>
                  <a:pt x="4636" y="393"/>
                  <a:pt x="4249" y="278"/>
                </a:cubicBezTo>
                <a:cubicBezTo>
                  <a:pt x="3863" y="162"/>
                  <a:pt x="2874" y="120"/>
                  <a:pt x="2222" y="76"/>
                </a:cubicBezTo>
                <a:cubicBezTo>
                  <a:pt x="1570" y="32"/>
                  <a:pt x="868" y="0"/>
                  <a:pt x="339" y="15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0839" name="Freeform 115"/>
          <p:cNvSpPr>
            <a:spLocks/>
          </p:cNvSpPr>
          <p:nvPr/>
        </p:nvSpPr>
        <p:spPr bwMode="auto">
          <a:xfrm>
            <a:off x="6569076" y="3789364"/>
            <a:ext cx="512763" cy="301625"/>
          </a:xfrm>
          <a:custGeom>
            <a:avLst/>
            <a:gdLst>
              <a:gd name="T0" fmla="*/ 0 w 235"/>
              <a:gd name="T1" fmla="*/ 2147483647 h 238"/>
              <a:gd name="T2" fmla="*/ 2147483647 w 235"/>
              <a:gd name="T3" fmla="*/ 0 h 238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35" h="238">
                <a:moveTo>
                  <a:pt x="0" y="238"/>
                </a:moveTo>
                <a:lnTo>
                  <a:pt x="235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20840" name="Freeform 116"/>
          <p:cNvSpPr>
            <a:spLocks/>
          </p:cNvSpPr>
          <p:nvPr/>
        </p:nvSpPr>
        <p:spPr bwMode="auto">
          <a:xfrm>
            <a:off x="4025901" y="4319589"/>
            <a:ext cx="2047875" cy="1296987"/>
          </a:xfrm>
          <a:custGeom>
            <a:avLst/>
            <a:gdLst>
              <a:gd name="T0" fmla="*/ 0 w 1290"/>
              <a:gd name="T1" fmla="*/ 2147483647 h 817"/>
              <a:gd name="T2" fmla="*/ 2147483647 w 1290"/>
              <a:gd name="T3" fmla="*/ 2147483647 h 817"/>
              <a:gd name="T4" fmla="*/ 2147483647 w 1290"/>
              <a:gd name="T5" fmla="*/ 0 h 81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90" h="817">
                <a:moveTo>
                  <a:pt x="0" y="817"/>
                </a:moveTo>
                <a:cubicBezTo>
                  <a:pt x="91" y="728"/>
                  <a:pt x="333" y="419"/>
                  <a:pt x="548" y="283"/>
                </a:cubicBezTo>
                <a:cubicBezTo>
                  <a:pt x="816" y="127"/>
                  <a:pt x="1136" y="59"/>
                  <a:pt x="1290" y="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20841" name="Group 117"/>
          <p:cNvGrpSpPr>
            <a:grpSpLocks/>
          </p:cNvGrpSpPr>
          <p:nvPr/>
        </p:nvGrpSpPr>
        <p:grpSpPr bwMode="auto">
          <a:xfrm>
            <a:off x="4686301" y="4557713"/>
            <a:ext cx="320675" cy="366712"/>
            <a:chOff x="618" y="3500"/>
            <a:chExt cx="202" cy="231"/>
          </a:xfrm>
        </p:grpSpPr>
        <p:sp>
          <p:nvSpPr>
            <p:cNvPr id="55431" name="Oval 118"/>
            <p:cNvSpPr>
              <a:spLocks noChangeArrowheads="1"/>
            </p:cNvSpPr>
            <p:nvPr/>
          </p:nvSpPr>
          <p:spPr bwMode="auto">
            <a:xfrm>
              <a:off x="618" y="3520"/>
              <a:ext cx="202" cy="20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5432" name="Text Box 119"/>
            <p:cNvSpPr txBox="1">
              <a:spLocks noChangeArrowheads="1"/>
            </p:cNvSpPr>
            <p:nvPr/>
          </p:nvSpPr>
          <p:spPr bwMode="auto">
            <a:xfrm>
              <a:off x="628" y="3500"/>
              <a:ext cx="18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sp>
        <p:nvSpPr>
          <p:cNvPr id="55307" name="Text Box 121"/>
          <p:cNvSpPr txBox="1">
            <a:spLocks noChangeArrowheads="1"/>
          </p:cNvSpPr>
          <p:nvPr/>
        </p:nvSpPr>
        <p:spPr bwMode="auto">
          <a:xfrm>
            <a:off x="7580314" y="3221038"/>
            <a:ext cx="164782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dirty="0">
                <a:latin typeface="Arial" charset="0"/>
              </a:rPr>
              <a:t>foreign net  visited </a:t>
            </a:r>
          </a:p>
          <a:p>
            <a:pPr>
              <a:defRPr/>
            </a:pPr>
            <a:r>
              <a:rPr lang="en-US" sz="1400" dirty="0">
                <a:latin typeface="Arial" charset="0"/>
              </a:rPr>
              <a:t>at session start</a:t>
            </a:r>
          </a:p>
        </p:txBody>
      </p:sp>
      <p:sp>
        <p:nvSpPr>
          <p:cNvPr id="55308" name="Text Box 122"/>
          <p:cNvSpPr txBox="1">
            <a:spLocks noChangeArrowheads="1"/>
          </p:cNvSpPr>
          <p:nvPr/>
        </p:nvSpPr>
        <p:spPr bwMode="auto">
          <a:xfrm>
            <a:off x="5391150" y="3641725"/>
            <a:ext cx="98583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dirty="0">
                <a:latin typeface="Arial" charset="0"/>
              </a:rPr>
              <a:t>anchor</a:t>
            </a:r>
          </a:p>
          <a:p>
            <a:pPr>
              <a:defRPr/>
            </a:pPr>
            <a:r>
              <a:rPr lang="en-US" sz="1400" dirty="0">
                <a:latin typeface="Arial" charset="0"/>
              </a:rPr>
              <a:t>foreign</a:t>
            </a:r>
          </a:p>
          <a:p>
            <a:pPr>
              <a:defRPr/>
            </a:pPr>
            <a:r>
              <a:rPr lang="en-US" sz="1400" dirty="0">
                <a:latin typeface="Arial" charset="0"/>
              </a:rPr>
              <a:t>agent</a:t>
            </a:r>
          </a:p>
        </p:txBody>
      </p:sp>
      <p:sp>
        <p:nvSpPr>
          <p:cNvPr id="120844" name="Freeform 123"/>
          <p:cNvSpPr>
            <a:spLocks/>
          </p:cNvSpPr>
          <p:nvPr/>
        </p:nvSpPr>
        <p:spPr bwMode="auto">
          <a:xfrm>
            <a:off x="6670676" y="4430714"/>
            <a:ext cx="1838325" cy="1406525"/>
          </a:xfrm>
          <a:custGeom>
            <a:avLst/>
            <a:gdLst>
              <a:gd name="T0" fmla="*/ 2147483647 w 2894"/>
              <a:gd name="T1" fmla="*/ 2147483647 h 2693"/>
              <a:gd name="T2" fmla="*/ 2147483647 w 2894"/>
              <a:gd name="T3" fmla="*/ 2147483647 h 2693"/>
              <a:gd name="T4" fmla="*/ 2147483647 w 2894"/>
              <a:gd name="T5" fmla="*/ 2147483647 h 2693"/>
              <a:gd name="T6" fmla="*/ 2147483647 w 2894"/>
              <a:gd name="T7" fmla="*/ 2147483647 h 2693"/>
              <a:gd name="T8" fmla="*/ 2147483647 w 2894"/>
              <a:gd name="T9" fmla="*/ 2147483647 h 2693"/>
              <a:gd name="T10" fmla="*/ 2147483647 w 2894"/>
              <a:gd name="T11" fmla="*/ 2147483647 h 2693"/>
              <a:gd name="T12" fmla="*/ 2147483647 w 2894"/>
              <a:gd name="T13" fmla="*/ 2147483647 h 2693"/>
              <a:gd name="T14" fmla="*/ 2147483647 w 2894"/>
              <a:gd name="T15" fmla="*/ 2147483647 h 2693"/>
              <a:gd name="T16" fmla="*/ 2147483647 w 2894"/>
              <a:gd name="T17" fmla="*/ 2147483647 h 2693"/>
              <a:gd name="T18" fmla="*/ 2147483647 w 2894"/>
              <a:gd name="T19" fmla="*/ 2147483647 h 2693"/>
              <a:gd name="T20" fmla="*/ 2147483647 w 2894"/>
              <a:gd name="T21" fmla="*/ 2147483647 h 269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94" h="2693">
                <a:moveTo>
                  <a:pt x="4" y="1331"/>
                </a:moveTo>
                <a:cubicBezTo>
                  <a:pt x="4" y="1049"/>
                  <a:pt x="119" y="673"/>
                  <a:pt x="349" y="509"/>
                </a:cubicBezTo>
                <a:cubicBezTo>
                  <a:pt x="579" y="345"/>
                  <a:pt x="1010" y="400"/>
                  <a:pt x="1384" y="344"/>
                </a:cubicBezTo>
                <a:cubicBezTo>
                  <a:pt x="1758" y="288"/>
                  <a:pt x="2346" y="0"/>
                  <a:pt x="2596" y="170"/>
                </a:cubicBezTo>
                <a:cubicBezTo>
                  <a:pt x="2846" y="340"/>
                  <a:pt x="2874" y="1035"/>
                  <a:pt x="2884" y="1364"/>
                </a:cubicBezTo>
                <a:cubicBezTo>
                  <a:pt x="2894" y="1693"/>
                  <a:pt x="2789" y="1954"/>
                  <a:pt x="2659" y="2144"/>
                </a:cubicBezTo>
                <a:cubicBezTo>
                  <a:pt x="2529" y="2334"/>
                  <a:pt x="2274" y="2432"/>
                  <a:pt x="2104" y="2504"/>
                </a:cubicBezTo>
                <a:cubicBezTo>
                  <a:pt x="1934" y="2576"/>
                  <a:pt x="1816" y="2558"/>
                  <a:pt x="1639" y="2579"/>
                </a:cubicBezTo>
                <a:cubicBezTo>
                  <a:pt x="1462" y="2600"/>
                  <a:pt x="1259" y="2693"/>
                  <a:pt x="1044" y="2630"/>
                </a:cubicBezTo>
                <a:cubicBezTo>
                  <a:pt x="829" y="2567"/>
                  <a:pt x="520" y="2418"/>
                  <a:pt x="346" y="2201"/>
                </a:cubicBezTo>
                <a:cubicBezTo>
                  <a:pt x="173" y="1985"/>
                  <a:pt x="0" y="1682"/>
                  <a:pt x="4" y="1331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0845" name="Line 138"/>
          <p:cNvSpPr>
            <a:spLocks noChangeShapeType="1"/>
          </p:cNvSpPr>
          <p:nvPr/>
        </p:nvSpPr>
        <p:spPr bwMode="auto">
          <a:xfrm flipV="1">
            <a:off x="7413625" y="5070476"/>
            <a:ext cx="603250" cy="3540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20846" name="Freeform 146"/>
          <p:cNvSpPr>
            <a:spLocks/>
          </p:cNvSpPr>
          <p:nvPr/>
        </p:nvSpPr>
        <p:spPr bwMode="auto">
          <a:xfrm>
            <a:off x="6416675" y="4332288"/>
            <a:ext cx="596900" cy="1054100"/>
          </a:xfrm>
          <a:custGeom>
            <a:avLst/>
            <a:gdLst>
              <a:gd name="T0" fmla="*/ 2147483647 w 376"/>
              <a:gd name="T1" fmla="*/ 2147483647 h 664"/>
              <a:gd name="T2" fmla="*/ 0 w 376"/>
              <a:gd name="T3" fmla="*/ 0 h 66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76" h="664">
                <a:moveTo>
                  <a:pt x="376" y="664"/>
                </a:moveTo>
                <a:lnTo>
                  <a:pt x="0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20847" name="Group 147"/>
          <p:cNvGrpSpPr>
            <a:grpSpLocks/>
          </p:cNvGrpSpPr>
          <p:nvPr/>
        </p:nvGrpSpPr>
        <p:grpSpPr bwMode="auto">
          <a:xfrm>
            <a:off x="7086600" y="3649663"/>
            <a:ext cx="914400" cy="590550"/>
            <a:chOff x="10665" y="3225"/>
            <a:chExt cx="1440" cy="930"/>
          </a:xfrm>
        </p:grpSpPr>
        <p:sp>
          <p:nvSpPr>
            <p:cNvPr id="120896" name="Oval 148"/>
            <p:cNvSpPr>
              <a:spLocks noChangeArrowheads="1"/>
            </p:cNvSpPr>
            <p:nvPr/>
          </p:nvSpPr>
          <p:spPr bwMode="auto">
            <a:xfrm>
              <a:off x="10665" y="3225"/>
              <a:ext cx="1440" cy="930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20897" name="Group 149"/>
            <p:cNvGrpSpPr>
              <a:grpSpLocks/>
            </p:cNvGrpSpPr>
            <p:nvPr/>
          </p:nvGrpSpPr>
          <p:grpSpPr bwMode="auto">
            <a:xfrm>
              <a:off x="11038" y="3281"/>
              <a:ext cx="618" cy="667"/>
              <a:chOff x="8023" y="4451"/>
              <a:chExt cx="618" cy="667"/>
            </a:xfrm>
          </p:grpSpPr>
          <p:sp>
            <p:nvSpPr>
              <p:cNvPr id="120898" name="Freeform 150"/>
              <p:cNvSpPr>
                <a:spLocks/>
              </p:cNvSpPr>
              <p:nvPr/>
            </p:nvSpPr>
            <p:spPr bwMode="auto">
              <a:xfrm>
                <a:off x="8279" y="4653"/>
                <a:ext cx="263" cy="380"/>
              </a:xfrm>
              <a:custGeom>
                <a:avLst/>
                <a:gdLst>
                  <a:gd name="T0" fmla="*/ 0 w 788"/>
                  <a:gd name="T1" fmla="*/ 0 h 1138"/>
                  <a:gd name="T2" fmla="*/ 0 w 788"/>
                  <a:gd name="T3" fmla="*/ 0 h 1138"/>
                  <a:gd name="T4" fmla="*/ 0 w 788"/>
                  <a:gd name="T5" fmla="*/ 0 h 1138"/>
                  <a:gd name="T6" fmla="*/ 0 w 788"/>
                  <a:gd name="T7" fmla="*/ 0 h 1138"/>
                  <a:gd name="T8" fmla="*/ 0 w 788"/>
                  <a:gd name="T9" fmla="*/ 0 h 1138"/>
                  <a:gd name="T10" fmla="*/ 0 w 788"/>
                  <a:gd name="T11" fmla="*/ 0 h 1138"/>
                  <a:gd name="T12" fmla="*/ 0 w 788"/>
                  <a:gd name="T13" fmla="*/ 0 h 1138"/>
                  <a:gd name="T14" fmla="*/ 0 w 788"/>
                  <a:gd name="T15" fmla="*/ 0 h 1138"/>
                  <a:gd name="T16" fmla="*/ 0 w 788"/>
                  <a:gd name="T17" fmla="*/ 0 h 1138"/>
                  <a:gd name="T18" fmla="*/ 0 w 788"/>
                  <a:gd name="T19" fmla="*/ 0 h 1138"/>
                  <a:gd name="T20" fmla="*/ 0 w 788"/>
                  <a:gd name="T21" fmla="*/ 0 h 1138"/>
                  <a:gd name="T22" fmla="*/ 0 w 788"/>
                  <a:gd name="T23" fmla="*/ 0 h 1138"/>
                  <a:gd name="T24" fmla="*/ 0 w 788"/>
                  <a:gd name="T25" fmla="*/ 1 h 1138"/>
                  <a:gd name="T26" fmla="*/ 0 w 788"/>
                  <a:gd name="T27" fmla="*/ 1 h 1138"/>
                  <a:gd name="T28" fmla="*/ 0 w 788"/>
                  <a:gd name="T29" fmla="*/ 1 h 1138"/>
                  <a:gd name="T30" fmla="*/ 0 w 788"/>
                  <a:gd name="T31" fmla="*/ 1 h 1138"/>
                  <a:gd name="T32" fmla="*/ 0 w 788"/>
                  <a:gd name="T33" fmla="*/ 1 h 1138"/>
                  <a:gd name="T34" fmla="*/ 0 w 788"/>
                  <a:gd name="T35" fmla="*/ 1 h 1138"/>
                  <a:gd name="T36" fmla="*/ 1 w 788"/>
                  <a:gd name="T37" fmla="*/ 2 h 1138"/>
                  <a:gd name="T38" fmla="*/ 1 w 788"/>
                  <a:gd name="T39" fmla="*/ 2 h 1138"/>
                  <a:gd name="T40" fmla="*/ 1 w 788"/>
                  <a:gd name="T41" fmla="*/ 2 h 1138"/>
                  <a:gd name="T42" fmla="*/ 1 w 788"/>
                  <a:gd name="T43" fmla="*/ 2 h 1138"/>
                  <a:gd name="T44" fmla="*/ 1 w 788"/>
                  <a:gd name="T45" fmla="*/ 1 h 1138"/>
                  <a:gd name="T46" fmla="*/ 1 w 788"/>
                  <a:gd name="T47" fmla="*/ 1 h 1138"/>
                  <a:gd name="T48" fmla="*/ 1 w 788"/>
                  <a:gd name="T49" fmla="*/ 1 h 1138"/>
                  <a:gd name="T50" fmla="*/ 1 w 788"/>
                  <a:gd name="T51" fmla="*/ 1 h 1138"/>
                  <a:gd name="T52" fmla="*/ 1 w 788"/>
                  <a:gd name="T53" fmla="*/ 1 h 1138"/>
                  <a:gd name="T54" fmla="*/ 1 w 788"/>
                  <a:gd name="T55" fmla="*/ 1 h 1138"/>
                  <a:gd name="T56" fmla="*/ 1 w 788"/>
                  <a:gd name="T57" fmla="*/ 1 h 1138"/>
                  <a:gd name="T58" fmla="*/ 1 w 788"/>
                  <a:gd name="T59" fmla="*/ 1 h 1138"/>
                  <a:gd name="T60" fmla="*/ 1 w 788"/>
                  <a:gd name="T61" fmla="*/ 1 h 1138"/>
                  <a:gd name="T62" fmla="*/ 1 w 788"/>
                  <a:gd name="T63" fmla="*/ 1 h 1138"/>
                  <a:gd name="T64" fmla="*/ 1 w 788"/>
                  <a:gd name="T65" fmla="*/ 1 h 1138"/>
                  <a:gd name="T66" fmla="*/ 1 w 788"/>
                  <a:gd name="T67" fmla="*/ 0 h 1138"/>
                  <a:gd name="T68" fmla="*/ 0 w 788"/>
                  <a:gd name="T69" fmla="*/ 0 h 1138"/>
                  <a:gd name="T70" fmla="*/ 0 w 788"/>
                  <a:gd name="T71" fmla="*/ 0 h 11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88" h="1138">
                    <a:moveTo>
                      <a:pt x="310" y="2"/>
                    </a:moveTo>
                    <a:lnTo>
                      <a:pt x="298" y="0"/>
                    </a:lnTo>
                    <a:lnTo>
                      <a:pt x="282" y="0"/>
                    </a:lnTo>
                    <a:lnTo>
                      <a:pt x="263" y="0"/>
                    </a:lnTo>
                    <a:lnTo>
                      <a:pt x="242" y="2"/>
                    </a:lnTo>
                    <a:lnTo>
                      <a:pt x="219" y="4"/>
                    </a:lnTo>
                    <a:lnTo>
                      <a:pt x="192" y="7"/>
                    </a:lnTo>
                    <a:lnTo>
                      <a:pt x="167" y="12"/>
                    </a:lnTo>
                    <a:lnTo>
                      <a:pt x="141" y="17"/>
                    </a:lnTo>
                    <a:lnTo>
                      <a:pt x="116" y="25"/>
                    </a:lnTo>
                    <a:lnTo>
                      <a:pt x="91" y="35"/>
                    </a:lnTo>
                    <a:lnTo>
                      <a:pt x="67" y="45"/>
                    </a:lnTo>
                    <a:lnTo>
                      <a:pt x="47" y="58"/>
                    </a:lnTo>
                    <a:lnTo>
                      <a:pt x="29" y="73"/>
                    </a:lnTo>
                    <a:lnTo>
                      <a:pt x="16" y="91"/>
                    </a:lnTo>
                    <a:lnTo>
                      <a:pt x="6" y="109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1" y="144"/>
                    </a:lnTo>
                    <a:lnTo>
                      <a:pt x="3" y="152"/>
                    </a:lnTo>
                    <a:lnTo>
                      <a:pt x="4" y="162"/>
                    </a:lnTo>
                    <a:lnTo>
                      <a:pt x="13" y="197"/>
                    </a:lnTo>
                    <a:lnTo>
                      <a:pt x="25" y="240"/>
                    </a:lnTo>
                    <a:lnTo>
                      <a:pt x="39" y="290"/>
                    </a:lnTo>
                    <a:lnTo>
                      <a:pt x="57" y="348"/>
                    </a:lnTo>
                    <a:lnTo>
                      <a:pt x="76" y="410"/>
                    </a:lnTo>
                    <a:lnTo>
                      <a:pt x="100" y="474"/>
                    </a:lnTo>
                    <a:lnTo>
                      <a:pt x="123" y="543"/>
                    </a:lnTo>
                    <a:lnTo>
                      <a:pt x="150" y="612"/>
                    </a:lnTo>
                    <a:lnTo>
                      <a:pt x="176" y="684"/>
                    </a:lnTo>
                    <a:lnTo>
                      <a:pt x="205" y="753"/>
                    </a:lnTo>
                    <a:lnTo>
                      <a:pt x="235" y="822"/>
                    </a:lnTo>
                    <a:lnTo>
                      <a:pt x="264" y="887"/>
                    </a:lnTo>
                    <a:lnTo>
                      <a:pt x="293" y="949"/>
                    </a:lnTo>
                    <a:lnTo>
                      <a:pt x="323" y="1005"/>
                    </a:lnTo>
                    <a:lnTo>
                      <a:pt x="352" y="1055"/>
                    </a:lnTo>
                    <a:lnTo>
                      <a:pt x="381" y="1098"/>
                    </a:lnTo>
                    <a:lnTo>
                      <a:pt x="389" y="1109"/>
                    </a:lnTo>
                    <a:lnTo>
                      <a:pt x="398" y="1120"/>
                    </a:lnTo>
                    <a:lnTo>
                      <a:pt x="406" y="1130"/>
                    </a:lnTo>
                    <a:lnTo>
                      <a:pt x="414" y="1138"/>
                    </a:lnTo>
                    <a:lnTo>
                      <a:pt x="436" y="1130"/>
                    </a:lnTo>
                    <a:lnTo>
                      <a:pt x="461" y="1121"/>
                    </a:lnTo>
                    <a:lnTo>
                      <a:pt x="487" y="1111"/>
                    </a:lnTo>
                    <a:lnTo>
                      <a:pt x="517" y="1099"/>
                    </a:lnTo>
                    <a:lnTo>
                      <a:pt x="547" y="1088"/>
                    </a:lnTo>
                    <a:lnTo>
                      <a:pt x="578" y="1075"/>
                    </a:lnTo>
                    <a:lnTo>
                      <a:pt x="609" y="1062"/>
                    </a:lnTo>
                    <a:lnTo>
                      <a:pt x="640" y="1049"/>
                    </a:lnTo>
                    <a:lnTo>
                      <a:pt x="669" y="1036"/>
                    </a:lnTo>
                    <a:lnTo>
                      <a:pt x="697" y="1023"/>
                    </a:lnTo>
                    <a:lnTo>
                      <a:pt x="722" y="1012"/>
                    </a:lnTo>
                    <a:lnTo>
                      <a:pt x="744" y="999"/>
                    </a:lnTo>
                    <a:lnTo>
                      <a:pt x="762" y="987"/>
                    </a:lnTo>
                    <a:lnTo>
                      <a:pt x="775" y="977"/>
                    </a:lnTo>
                    <a:lnTo>
                      <a:pt x="785" y="967"/>
                    </a:lnTo>
                    <a:lnTo>
                      <a:pt x="788" y="959"/>
                    </a:lnTo>
                    <a:lnTo>
                      <a:pt x="756" y="915"/>
                    </a:lnTo>
                    <a:lnTo>
                      <a:pt x="722" y="868"/>
                    </a:lnTo>
                    <a:lnTo>
                      <a:pt x="687" y="813"/>
                    </a:lnTo>
                    <a:lnTo>
                      <a:pt x="650" y="755"/>
                    </a:lnTo>
                    <a:lnTo>
                      <a:pt x="612" y="693"/>
                    </a:lnTo>
                    <a:lnTo>
                      <a:pt x="575" y="627"/>
                    </a:lnTo>
                    <a:lnTo>
                      <a:pt x="537" y="561"/>
                    </a:lnTo>
                    <a:lnTo>
                      <a:pt x="500" y="492"/>
                    </a:lnTo>
                    <a:lnTo>
                      <a:pt x="467" y="423"/>
                    </a:lnTo>
                    <a:lnTo>
                      <a:pt x="433" y="354"/>
                    </a:lnTo>
                    <a:lnTo>
                      <a:pt x="404" y="287"/>
                    </a:lnTo>
                    <a:lnTo>
                      <a:pt x="376" y="223"/>
                    </a:lnTo>
                    <a:lnTo>
                      <a:pt x="352" y="161"/>
                    </a:lnTo>
                    <a:lnTo>
                      <a:pt x="333" y="102"/>
                    </a:lnTo>
                    <a:lnTo>
                      <a:pt x="318" y="49"/>
                    </a:lnTo>
                    <a:lnTo>
                      <a:pt x="310" y="2"/>
                    </a:lnTo>
                    <a:close/>
                  </a:path>
                </a:pathLst>
              </a:custGeom>
              <a:solidFill>
                <a:srgbClr val="F4FCEA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899" name="Freeform 151"/>
              <p:cNvSpPr>
                <a:spLocks/>
              </p:cNvSpPr>
              <p:nvPr/>
            </p:nvSpPr>
            <p:spPr bwMode="auto">
              <a:xfrm>
                <a:off x="8264" y="4707"/>
                <a:ext cx="142" cy="312"/>
              </a:xfrm>
              <a:custGeom>
                <a:avLst/>
                <a:gdLst>
                  <a:gd name="T0" fmla="*/ 0 w 425"/>
                  <a:gd name="T1" fmla="*/ 0 h 936"/>
                  <a:gd name="T2" fmla="*/ 0 w 425"/>
                  <a:gd name="T3" fmla="*/ 0 h 936"/>
                  <a:gd name="T4" fmla="*/ 0 w 425"/>
                  <a:gd name="T5" fmla="*/ 0 h 936"/>
                  <a:gd name="T6" fmla="*/ 0 w 425"/>
                  <a:gd name="T7" fmla="*/ 0 h 936"/>
                  <a:gd name="T8" fmla="*/ 0 w 425"/>
                  <a:gd name="T9" fmla="*/ 0 h 936"/>
                  <a:gd name="T10" fmla="*/ 0 w 425"/>
                  <a:gd name="T11" fmla="*/ 0 h 936"/>
                  <a:gd name="T12" fmla="*/ 0 w 425"/>
                  <a:gd name="T13" fmla="*/ 0 h 936"/>
                  <a:gd name="T14" fmla="*/ 0 w 425"/>
                  <a:gd name="T15" fmla="*/ 0 h 936"/>
                  <a:gd name="T16" fmla="*/ 0 w 425"/>
                  <a:gd name="T17" fmla="*/ 0 h 936"/>
                  <a:gd name="T18" fmla="*/ 0 w 425"/>
                  <a:gd name="T19" fmla="*/ 0 h 936"/>
                  <a:gd name="T20" fmla="*/ 0 w 425"/>
                  <a:gd name="T21" fmla="*/ 0 h 936"/>
                  <a:gd name="T22" fmla="*/ 0 w 425"/>
                  <a:gd name="T23" fmla="*/ 0 h 936"/>
                  <a:gd name="T24" fmla="*/ 0 w 425"/>
                  <a:gd name="T25" fmla="*/ 0 h 936"/>
                  <a:gd name="T26" fmla="*/ 0 w 425"/>
                  <a:gd name="T27" fmla="*/ 0 h 936"/>
                  <a:gd name="T28" fmla="*/ 0 w 425"/>
                  <a:gd name="T29" fmla="*/ 1 h 936"/>
                  <a:gd name="T30" fmla="*/ 0 w 425"/>
                  <a:gd name="T31" fmla="*/ 1 h 936"/>
                  <a:gd name="T32" fmla="*/ 0 w 425"/>
                  <a:gd name="T33" fmla="*/ 1 h 936"/>
                  <a:gd name="T34" fmla="*/ 0 w 425"/>
                  <a:gd name="T35" fmla="*/ 1 h 936"/>
                  <a:gd name="T36" fmla="*/ 0 w 425"/>
                  <a:gd name="T37" fmla="*/ 1 h 936"/>
                  <a:gd name="T38" fmla="*/ 0 w 425"/>
                  <a:gd name="T39" fmla="*/ 1 h 936"/>
                  <a:gd name="T40" fmla="*/ 0 w 425"/>
                  <a:gd name="T41" fmla="*/ 1 h 936"/>
                  <a:gd name="T42" fmla="*/ 0 w 425"/>
                  <a:gd name="T43" fmla="*/ 1 h 936"/>
                  <a:gd name="T44" fmla="*/ 0 w 425"/>
                  <a:gd name="T45" fmla="*/ 1 h 936"/>
                  <a:gd name="T46" fmla="*/ 0 w 425"/>
                  <a:gd name="T47" fmla="*/ 1 h 936"/>
                  <a:gd name="T48" fmla="*/ 0 w 425"/>
                  <a:gd name="T49" fmla="*/ 1 h 936"/>
                  <a:gd name="T50" fmla="*/ 0 w 425"/>
                  <a:gd name="T51" fmla="*/ 1 h 936"/>
                  <a:gd name="T52" fmla="*/ 0 w 425"/>
                  <a:gd name="T53" fmla="*/ 1 h 936"/>
                  <a:gd name="T54" fmla="*/ 0 w 425"/>
                  <a:gd name="T55" fmla="*/ 1 h 936"/>
                  <a:gd name="T56" fmla="*/ 0 w 425"/>
                  <a:gd name="T57" fmla="*/ 1 h 936"/>
                  <a:gd name="T58" fmla="*/ 0 w 425"/>
                  <a:gd name="T59" fmla="*/ 1 h 936"/>
                  <a:gd name="T60" fmla="*/ 0 w 425"/>
                  <a:gd name="T61" fmla="*/ 1 h 936"/>
                  <a:gd name="T62" fmla="*/ 1 w 425"/>
                  <a:gd name="T63" fmla="*/ 1 h 936"/>
                  <a:gd name="T64" fmla="*/ 1 w 425"/>
                  <a:gd name="T65" fmla="*/ 1 h 936"/>
                  <a:gd name="T66" fmla="*/ 1 w 425"/>
                  <a:gd name="T67" fmla="*/ 1 h 936"/>
                  <a:gd name="T68" fmla="*/ 1 w 425"/>
                  <a:gd name="T69" fmla="*/ 1 h 936"/>
                  <a:gd name="T70" fmla="*/ 0 w 425"/>
                  <a:gd name="T71" fmla="*/ 1 h 936"/>
                  <a:gd name="T72" fmla="*/ 0 w 425"/>
                  <a:gd name="T73" fmla="*/ 1 h 936"/>
                  <a:gd name="T74" fmla="*/ 0 w 425"/>
                  <a:gd name="T75" fmla="*/ 1 h 936"/>
                  <a:gd name="T76" fmla="*/ 0 w 425"/>
                  <a:gd name="T77" fmla="*/ 1 h 936"/>
                  <a:gd name="T78" fmla="*/ 0 w 425"/>
                  <a:gd name="T79" fmla="*/ 1 h 936"/>
                  <a:gd name="T80" fmla="*/ 0 w 425"/>
                  <a:gd name="T81" fmla="*/ 1 h 936"/>
                  <a:gd name="T82" fmla="*/ 0 w 425"/>
                  <a:gd name="T83" fmla="*/ 1 h 936"/>
                  <a:gd name="T84" fmla="*/ 0 w 425"/>
                  <a:gd name="T85" fmla="*/ 0 h 936"/>
                  <a:gd name="T86" fmla="*/ 0 w 425"/>
                  <a:gd name="T87" fmla="*/ 0 h 936"/>
                  <a:gd name="T88" fmla="*/ 0 w 425"/>
                  <a:gd name="T89" fmla="*/ 0 h 936"/>
                  <a:gd name="T90" fmla="*/ 0 w 425"/>
                  <a:gd name="T91" fmla="*/ 0 h 936"/>
                  <a:gd name="T92" fmla="*/ 0 w 425"/>
                  <a:gd name="T93" fmla="*/ 0 h 936"/>
                  <a:gd name="T94" fmla="*/ 0 w 425"/>
                  <a:gd name="T95" fmla="*/ 0 h 936"/>
                  <a:gd name="T96" fmla="*/ 0 w 425"/>
                  <a:gd name="T97" fmla="*/ 0 h 9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25" h="936">
                    <a:moveTo>
                      <a:pt x="48" y="0"/>
                    </a:moveTo>
                    <a:lnTo>
                      <a:pt x="48" y="2"/>
                    </a:lnTo>
                    <a:lnTo>
                      <a:pt x="48" y="5"/>
                    </a:lnTo>
                    <a:lnTo>
                      <a:pt x="47" y="11"/>
                    </a:lnTo>
                    <a:lnTo>
                      <a:pt x="44" y="19"/>
                    </a:lnTo>
                    <a:lnTo>
                      <a:pt x="39" y="35"/>
                    </a:lnTo>
                    <a:lnTo>
                      <a:pt x="32" y="55"/>
                    </a:lnTo>
                    <a:lnTo>
                      <a:pt x="20" y="82"/>
                    </a:lnTo>
                    <a:lnTo>
                      <a:pt x="6" y="117"/>
                    </a:lnTo>
                    <a:lnTo>
                      <a:pt x="0" y="141"/>
                    </a:lnTo>
                    <a:lnTo>
                      <a:pt x="0" y="177"/>
                    </a:lnTo>
                    <a:lnTo>
                      <a:pt x="4" y="220"/>
                    </a:lnTo>
                    <a:lnTo>
                      <a:pt x="13" y="271"/>
                    </a:lnTo>
                    <a:lnTo>
                      <a:pt x="26" y="325"/>
                    </a:lnTo>
                    <a:lnTo>
                      <a:pt x="41" y="386"/>
                    </a:lnTo>
                    <a:lnTo>
                      <a:pt x="58" y="446"/>
                    </a:lnTo>
                    <a:lnTo>
                      <a:pt x="78" y="509"/>
                    </a:lnTo>
                    <a:lnTo>
                      <a:pt x="98" y="570"/>
                    </a:lnTo>
                    <a:lnTo>
                      <a:pt x="119" y="628"/>
                    </a:lnTo>
                    <a:lnTo>
                      <a:pt x="138" y="683"/>
                    </a:lnTo>
                    <a:lnTo>
                      <a:pt x="157" y="733"/>
                    </a:lnTo>
                    <a:lnTo>
                      <a:pt x="174" y="775"/>
                    </a:lnTo>
                    <a:lnTo>
                      <a:pt x="189" y="808"/>
                    </a:lnTo>
                    <a:lnTo>
                      <a:pt x="201" y="831"/>
                    </a:lnTo>
                    <a:lnTo>
                      <a:pt x="210" y="843"/>
                    </a:lnTo>
                    <a:lnTo>
                      <a:pt x="223" y="853"/>
                    </a:lnTo>
                    <a:lnTo>
                      <a:pt x="239" y="861"/>
                    </a:lnTo>
                    <a:lnTo>
                      <a:pt x="258" y="873"/>
                    </a:lnTo>
                    <a:lnTo>
                      <a:pt x="282" y="883"/>
                    </a:lnTo>
                    <a:lnTo>
                      <a:pt x="310" y="896"/>
                    </a:lnTo>
                    <a:lnTo>
                      <a:pt x="342" y="907"/>
                    </a:lnTo>
                    <a:lnTo>
                      <a:pt x="380" y="922"/>
                    </a:lnTo>
                    <a:lnTo>
                      <a:pt x="425" y="936"/>
                    </a:lnTo>
                    <a:lnTo>
                      <a:pt x="396" y="893"/>
                    </a:lnTo>
                    <a:lnTo>
                      <a:pt x="367" y="843"/>
                    </a:lnTo>
                    <a:lnTo>
                      <a:pt x="337" y="787"/>
                    </a:lnTo>
                    <a:lnTo>
                      <a:pt x="308" y="725"/>
                    </a:lnTo>
                    <a:lnTo>
                      <a:pt x="279" y="660"/>
                    </a:lnTo>
                    <a:lnTo>
                      <a:pt x="249" y="591"/>
                    </a:lnTo>
                    <a:lnTo>
                      <a:pt x="220" y="522"/>
                    </a:lnTo>
                    <a:lnTo>
                      <a:pt x="194" y="450"/>
                    </a:lnTo>
                    <a:lnTo>
                      <a:pt x="167" y="381"/>
                    </a:lnTo>
                    <a:lnTo>
                      <a:pt x="144" y="312"/>
                    </a:lnTo>
                    <a:lnTo>
                      <a:pt x="120" y="248"/>
                    </a:lnTo>
                    <a:lnTo>
                      <a:pt x="101" y="186"/>
                    </a:lnTo>
                    <a:lnTo>
                      <a:pt x="83" y="128"/>
                    </a:lnTo>
                    <a:lnTo>
                      <a:pt x="69" y="78"/>
                    </a:lnTo>
                    <a:lnTo>
                      <a:pt x="57" y="35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CCEF72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00" name="Freeform 152"/>
              <p:cNvSpPr>
                <a:spLocks/>
              </p:cNvSpPr>
              <p:nvPr/>
            </p:nvSpPr>
            <p:spPr bwMode="auto">
              <a:xfrm>
                <a:off x="8310" y="4696"/>
                <a:ext cx="64" cy="69"/>
              </a:xfrm>
              <a:custGeom>
                <a:avLst/>
                <a:gdLst>
                  <a:gd name="T0" fmla="*/ 0 w 192"/>
                  <a:gd name="T1" fmla="*/ 0 h 208"/>
                  <a:gd name="T2" fmla="*/ 0 w 192"/>
                  <a:gd name="T3" fmla="*/ 0 h 208"/>
                  <a:gd name="T4" fmla="*/ 0 w 192"/>
                  <a:gd name="T5" fmla="*/ 0 h 208"/>
                  <a:gd name="T6" fmla="*/ 0 w 192"/>
                  <a:gd name="T7" fmla="*/ 0 h 208"/>
                  <a:gd name="T8" fmla="*/ 0 w 192"/>
                  <a:gd name="T9" fmla="*/ 0 h 208"/>
                  <a:gd name="T10" fmla="*/ 0 w 192"/>
                  <a:gd name="T11" fmla="*/ 0 h 208"/>
                  <a:gd name="T12" fmla="*/ 0 w 192"/>
                  <a:gd name="T13" fmla="*/ 0 h 208"/>
                  <a:gd name="T14" fmla="*/ 0 w 192"/>
                  <a:gd name="T15" fmla="*/ 0 h 208"/>
                  <a:gd name="T16" fmla="*/ 0 w 192"/>
                  <a:gd name="T17" fmla="*/ 0 h 208"/>
                  <a:gd name="T18" fmla="*/ 0 w 192"/>
                  <a:gd name="T19" fmla="*/ 0 h 208"/>
                  <a:gd name="T20" fmla="*/ 0 w 192"/>
                  <a:gd name="T21" fmla="*/ 0 h 208"/>
                  <a:gd name="T22" fmla="*/ 0 w 192"/>
                  <a:gd name="T23" fmla="*/ 0 h 208"/>
                  <a:gd name="T24" fmla="*/ 0 w 192"/>
                  <a:gd name="T25" fmla="*/ 0 h 208"/>
                  <a:gd name="T26" fmla="*/ 0 w 192"/>
                  <a:gd name="T27" fmla="*/ 0 h 208"/>
                  <a:gd name="T28" fmla="*/ 0 w 192"/>
                  <a:gd name="T29" fmla="*/ 0 h 208"/>
                  <a:gd name="T30" fmla="*/ 0 w 192"/>
                  <a:gd name="T31" fmla="*/ 0 h 208"/>
                  <a:gd name="T32" fmla="*/ 0 w 192"/>
                  <a:gd name="T33" fmla="*/ 0 h 208"/>
                  <a:gd name="T34" fmla="*/ 0 w 192"/>
                  <a:gd name="T35" fmla="*/ 0 h 208"/>
                  <a:gd name="T36" fmla="*/ 0 w 192"/>
                  <a:gd name="T37" fmla="*/ 0 h 208"/>
                  <a:gd name="T38" fmla="*/ 0 w 192"/>
                  <a:gd name="T39" fmla="*/ 0 h 208"/>
                  <a:gd name="T40" fmla="*/ 0 w 192"/>
                  <a:gd name="T41" fmla="*/ 0 h 208"/>
                  <a:gd name="T42" fmla="*/ 0 w 192"/>
                  <a:gd name="T43" fmla="*/ 0 h 208"/>
                  <a:gd name="T44" fmla="*/ 0 w 192"/>
                  <a:gd name="T45" fmla="*/ 0 h 208"/>
                  <a:gd name="T46" fmla="*/ 0 w 192"/>
                  <a:gd name="T47" fmla="*/ 0 h 208"/>
                  <a:gd name="T48" fmla="*/ 0 w 192"/>
                  <a:gd name="T49" fmla="*/ 0 h 208"/>
                  <a:gd name="T50" fmla="*/ 0 w 192"/>
                  <a:gd name="T51" fmla="*/ 0 h 208"/>
                  <a:gd name="T52" fmla="*/ 0 w 192"/>
                  <a:gd name="T53" fmla="*/ 0 h 208"/>
                  <a:gd name="T54" fmla="*/ 0 w 192"/>
                  <a:gd name="T55" fmla="*/ 0 h 208"/>
                  <a:gd name="T56" fmla="*/ 0 w 192"/>
                  <a:gd name="T57" fmla="*/ 0 h 20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92" h="208">
                    <a:moveTo>
                      <a:pt x="26" y="11"/>
                    </a:moveTo>
                    <a:lnTo>
                      <a:pt x="13" y="24"/>
                    </a:lnTo>
                    <a:lnTo>
                      <a:pt x="4" y="43"/>
                    </a:lnTo>
                    <a:lnTo>
                      <a:pt x="0" y="67"/>
                    </a:lnTo>
                    <a:lnTo>
                      <a:pt x="0" y="93"/>
                    </a:lnTo>
                    <a:lnTo>
                      <a:pt x="3" y="120"/>
                    </a:lnTo>
                    <a:lnTo>
                      <a:pt x="10" y="148"/>
                    </a:lnTo>
                    <a:lnTo>
                      <a:pt x="20" y="171"/>
                    </a:lnTo>
                    <a:lnTo>
                      <a:pt x="35" y="189"/>
                    </a:lnTo>
                    <a:lnTo>
                      <a:pt x="51" y="201"/>
                    </a:lnTo>
                    <a:lnTo>
                      <a:pt x="70" y="206"/>
                    </a:lnTo>
                    <a:lnTo>
                      <a:pt x="91" y="208"/>
                    </a:lnTo>
                    <a:lnTo>
                      <a:pt x="111" y="204"/>
                    </a:lnTo>
                    <a:lnTo>
                      <a:pt x="130" y="196"/>
                    </a:lnTo>
                    <a:lnTo>
                      <a:pt x="148" y="186"/>
                    </a:lnTo>
                    <a:lnTo>
                      <a:pt x="163" y="176"/>
                    </a:lnTo>
                    <a:lnTo>
                      <a:pt x="174" y="163"/>
                    </a:lnTo>
                    <a:lnTo>
                      <a:pt x="189" y="130"/>
                    </a:lnTo>
                    <a:lnTo>
                      <a:pt x="192" y="89"/>
                    </a:lnTo>
                    <a:lnTo>
                      <a:pt x="185" y="50"/>
                    </a:lnTo>
                    <a:lnTo>
                      <a:pt x="166" y="27"/>
                    </a:lnTo>
                    <a:lnTo>
                      <a:pt x="152" y="21"/>
                    </a:lnTo>
                    <a:lnTo>
                      <a:pt x="138" y="14"/>
                    </a:lnTo>
                    <a:lnTo>
                      <a:pt x="122" y="8"/>
                    </a:lnTo>
                    <a:lnTo>
                      <a:pt x="104" y="2"/>
                    </a:lnTo>
                    <a:lnTo>
                      <a:pt x="85" y="0"/>
                    </a:lnTo>
                    <a:lnTo>
                      <a:pt x="66" y="0"/>
                    </a:lnTo>
                    <a:lnTo>
                      <a:pt x="47" y="2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CCEF72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01" name="Freeform 153"/>
              <p:cNvSpPr>
                <a:spLocks/>
              </p:cNvSpPr>
              <p:nvPr/>
            </p:nvSpPr>
            <p:spPr bwMode="auto">
              <a:xfrm>
                <a:off x="8406" y="4895"/>
                <a:ext cx="82" cy="84"/>
              </a:xfrm>
              <a:custGeom>
                <a:avLst/>
                <a:gdLst>
                  <a:gd name="T0" fmla="*/ 0 w 247"/>
                  <a:gd name="T1" fmla="*/ 0 h 251"/>
                  <a:gd name="T2" fmla="*/ 0 w 247"/>
                  <a:gd name="T3" fmla="*/ 0 h 251"/>
                  <a:gd name="T4" fmla="*/ 0 w 247"/>
                  <a:gd name="T5" fmla="*/ 0 h 251"/>
                  <a:gd name="T6" fmla="*/ 0 w 247"/>
                  <a:gd name="T7" fmla="*/ 0 h 251"/>
                  <a:gd name="T8" fmla="*/ 0 w 247"/>
                  <a:gd name="T9" fmla="*/ 0 h 251"/>
                  <a:gd name="T10" fmla="*/ 0 w 247"/>
                  <a:gd name="T11" fmla="*/ 0 h 251"/>
                  <a:gd name="T12" fmla="*/ 0 w 247"/>
                  <a:gd name="T13" fmla="*/ 0 h 251"/>
                  <a:gd name="T14" fmla="*/ 0 w 247"/>
                  <a:gd name="T15" fmla="*/ 0 h 251"/>
                  <a:gd name="T16" fmla="*/ 0 w 247"/>
                  <a:gd name="T17" fmla="*/ 0 h 251"/>
                  <a:gd name="T18" fmla="*/ 0 w 247"/>
                  <a:gd name="T19" fmla="*/ 0 h 251"/>
                  <a:gd name="T20" fmla="*/ 0 w 247"/>
                  <a:gd name="T21" fmla="*/ 0 h 251"/>
                  <a:gd name="T22" fmla="*/ 0 w 247"/>
                  <a:gd name="T23" fmla="*/ 0 h 251"/>
                  <a:gd name="T24" fmla="*/ 0 w 247"/>
                  <a:gd name="T25" fmla="*/ 0 h 251"/>
                  <a:gd name="T26" fmla="*/ 0 w 247"/>
                  <a:gd name="T27" fmla="*/ 0 h 251"/>
                  <a:gd name="T28" fmla="*/ 0 w 247"/>
                  <a:gd name="T29" fmla="*/ 0 h 251"/>
                  <a:gd name="T30" fmla="*/ 0 w 247"/>
                  <a:gd name="T31" fmla="*/ 0 h 251"/>
                  <a:gd name="T32" fmla="*/ 0 w 247"/>
                  <a:gd name="T33" fmla="*/ 0 h 251"/>
                  <a:gd name="T34" fmla="*/ 0 w 247"/>
                  <a:gd name="T35" fmla="*/ 0 h 251"/>
                  <a:gd name="T36" fmla="*/ 0 w 247"/>
                  <a:gd name="T37" fmla="*/ 0 h 251"/>
                  <a:gd name="T38" fmla="*/ 0 w 247"/>
                  <a:gd name="T39" fmla="*/ 0 h 251"/>
                  <a:gd name="T40" fmla="*/ 0 w 247"/>
                  <a:gd name="T41" fmla="*/ 0 h 251"/>
                  <a:gd name="T42" fmla="*/ 0 w 247"/>
                  <a:gd name="T43" fmla="*/ 0 h 251"/>
                  <a:gd name="T44" fmla="*/ 0 w 247"/>
                  <a:gd name="T45" fmla="*/ 0 h 251"/>
                  <a:gd name="T46" fmla="*/ 0 w 247"/>
                  <a:gd name="T47" fmla="*/ 0 h 251"/>
                  <a:gd name="T48" fmla="*/ 0 w 247"/>
                  <a:gd name="T49" fmla="*/ 0 h 251"/>
                  <a:gd name="T50" fmla="*/ 0 w 247"/>
                  <a:gd name="T51" fmla="*/ 0 h 251"/>
                  <a:gd name="T52" fmla="*/ 0 w 247"/>
                  <a:gd name="T53" fmla="*/ 0 h 251"/>
                  <a:gd name="T54" fmla="*/ 0 w 247"/>
                  <a:gd name="T55" fmla="*/ 0 h 251"/>
                  <a:gd name="T56" fmla="*/ 0 w 247"/>
                  <a:gd name="T57" fmla="*/ 0 h 251"/>
                  <a:gd name="T58" fmla="*/ 0 w 247"/>
                  <a:gd name="T59" fmla="*/ 0 h 251"/>
                  <a:gd name="T60" fmla="*/ 0 w 247"/>
                  <a:gd name="T61" fmla="*/ 0 h 251"/>
                  <a:gd name="T62" fmla="*/ 0 w 247"/>
                  <a:gd name="T63" fmla="*/ 0 h 251"/>
                  <a:gd name="T64" fmla="*/ 0 w 247"/>
                  <a:gd name="T65" fmla="*/ 0 h 251"/>
                  <a:gd name="T66" fmla="*/ 0 w 247"/>
                  <a:gd name="T67" fmla="*/ 0 h 251"/>
                  <a:gd name="T68" fmla="*/ 0 w 247"/>
                  <a:gd name="T69" fmla="*/ 0 h 251"/>
                  <a:gd name="T70" fmla="*/ 0 w 247"/>
                  <a:gd name="T71" fmla="*/ 0 h 251"/>
                  <a:gd name="T72" fmla="*/ 0 w 247"/>
                  <a:gd name="T73" fmla="*/ 0 h 251"/>
                  <a:gd name="T74" fmla="*/ 0 w 247"/>
                  <a:gd name="T75" fmla="*/ 0 h 251"/>
                  <a:gd name="T76" fmla="*/ 0 w 247"/>
                  <a:gd name="T77" fmla="*/ 0 h 251"/>
                  <a:gd name="T78" fmla="*/ 0 w 247"/>
                  <a:gd name="T79" fmla="*/ 0 h 251"/>
                  <a:gd name="T80" fmla="*/ 0 w 247"/>
                  <a:gd name="T81" fmla="*/ 0 h 2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7" h="251">
                    <a:moveTo>
                      <a:pt x="33" y="29"/>
                    </a:moveTo>
                    <a:lnTo>
                      <a:pt x="21" y="44"/>
                    </a:lnTo>
                    <a:lnTo>
                      <a:pt x="12" y="60"/>
                    </a:lnTo>
                    <a:lnTo>
                      <a:pt x="5" y="79"/>
                    </a:lnTo>
                    <a:lnTo>
                      <a:pt x="0" y="97"/>
                    </a:lnTo>
                    <a:lnTo>
                      <a:pt x="0" y="116"/>
                    </a:lnTo>
                    <a:lnTo>
                      <a:pt x="5" y="135"/>
                    </a:lnTo>
                    <a:lnTo>
                      <a:pt x="12" y="152"/>
                    </a:lnTo>
                    <a:lnTo>
                      <a:pt x="25" y="169"/>
                    </a:lnTo>
                    <a:lnTo>
                      <a:pt x="42" y="187"/>
                    </a:lnTo>
                    <a:lnTo>
                      <a:pt x="58" y="202"/>
                    </a:lnTo>
                    <a:lnTo>
                      <a:pt x="77" y="220"/>
                    </a:lnTo>
                    <a:lnTo>
                      <a:pt x="96" y="233"/>
                    </a:lnTo>
                    <a:lnTo>
                      <a:pt x="114" y="244"/>
                    </a:lnTo>
                    <a:lnTo>
                      <a:pt x="133" y="251"/>
                    </a:lnTo>
                    <a:lnTo>
                      <a:pt x="149" y="251"/>
                    </a:lnTo>
                    <a:lnTo>
                      <a:pt x="165" y="246"/>
                    </a:lnTo>
                    <a:lnTo>
                      <a:pt x="180" y="237"/>
                    </a:lnTo>
                    <a:lnTo>
                      <a:pt x="196" y="228"/>
                    </a:lnTo>
                    <a:lnTo>
                      <a:pt x="209" y="220"/>
                    </a:lnTo>
                    <a:lnTo>
                      <a:pt x="222" y="212"/>
                    </a:lnTo>
                    <a:lnTo>
                      <a:pt x="232" y="202"/>
                    </a:lnTo>
                    <a:lnTo>
                      <a:pt x="240" y="191"/>
                    </a:lnTo>
                    <a:lnTo>
                      <a:pt x="246" y="178"/>
                    </a:lnTo>
                    <a:lnTo>
                      <a:pt x="247" y="162"/>
                    </a:lnTo>
                    <a:lnTo>
                      <a:pt x="244" y="142"/>
                    </a:lnTo>
                    <a:lnTo>
                      <a:pt x="238" y="120"/>
                    </a:lnTo>
                    <a:lnTo>
                      <a:pt x="228" y="96"/>
                    </a:lnTo>
                    <a:lnTo>
                      <a:pt x="215" y="72"/>
                    </a:lnTo>
                    <a:lnTo>
                      <a:pt x="200" y="50"/>
                    </a:lnTo>
                    <a:lnTo>
                      <a:pt x="184" y="30"/>
                    </a:lnTo>
                    <a:lnTo>
                      <a:pt x="165" y="16"/>
                    </a:lnTo>
                    <a:lnTo>
                      <a:pt x="147" y="7"/>
                    </a:lnTo>
                    <a:lnTo>
                      <a:pt x="130" y="3"/>
                    </a:lnTo>
                    <a:lnTo>
                      <a:pt x="112" y="0"/>
                    </a:lnTo>
                    <a:lnTo>
                      <a:pt x="94" y="1"/>
                    </a:lnTo>
                    <a:lnTo>
                      <a:pt x="80" y="3"/>
                    </a:lnTo>
                    <a:lnTo>
                      <a:pt x="65" y="7"/>
                    </a:lnTo>
                    <a:lnTo>
                      <a:pt x="52" y="13"/>
                    </a:lnTo>
                    <a:lnTo>
                      <a:pt x="42" y="20"/>
                    </a:lnTo>
                    <a:lnTo>
                      <a:pt x="33" y="29"/>
                    </a:lnTo>
                    <a:close/>
                  </a:path>
                </a:pathLst>
              </a:custGeom>
              <a:solidFill>
                <a:srgbClr val="CCEF72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02" name="Freeform 154"/>
              <p:cNvSpPr>
                <a:spLocks/>
              </p:cNvSpPr>
              <p:nvPr/>
            </p:nvSpPr>
            <p:spPr bwMode="auto">
              <a:xfrm>
                <a:off x="8313" y="4687"/>
                <a:ext cx="75" cy="80"/>
              </a:xfrm>
              <a:custGeom>
                <a:avLst/>
                <a:gdLst>
                  <a:gd name="T0" fmla="*/ 0 w 226"/>
                  <a:gd name="T1" fmla="*/ 0 h 240"/>
                  <a:gd name="T2" fmla="*/ 0 w 226"/>
                  <a:gd name="T3" fmla="*/ 0 h 240"/>
                  <a:gd name="T4" fmla="*/ 0 w 226"/>
                  <a:gd name="T5" fmla="*/ 0 h 240"/>
                  <a:gd name="T6" fmla="*/ 0 w 226"/>
                  <a:gd name="T7" fmla="*/ 0 h 240"/>
                  <a:gd name="T8" fmla="*/ 0 w 226"/>
                  <a:gd name="T9" fmla="*/ 0 h 240"/>
                  <a:gd name="T10" fmla="*/ 0 w 226"/>
                  <a:gd name="T11" fmla="*/ 0 h 240"/>
                  <a:gd name="T12" fmla="*/ 0 w 226"/>
                  <a:gd name="T13" fmla="*/ 0 h 240"/>
                  <a:gd name="T14" fmla="*/ 0 w 226"/>
                  <a:gd name="T15" fmla="*/ 0 h 240"/>
                  <a:gd name="T16" fmla="*/ 0 w 226"/>
                  <a:gd name="T17" fmla="*/ 0 h 240"/>
                  <a:gd name="T18" fmla="*/ 0 w 226"/>
                  <a:gd name="T19" fmla="*/ 0 h 240"/>
                  <a:gd name="T20" fmla="*/ 0 w 226"/>
                  <a:gd name="T21" fmla="*/ 0 h 240"/>
                  <a:gd name="T22" fmla="*/ 0 w 226"/>
                  <a:gd name="T23" fmla="*/ 0 h 240"/>
                  <a:gd name="T24" fmla="*/ 0 w 226"/>
                  <a:gd name="T25" fmla="*/ 0 h 240"/>
                  <a:gd name="T26" fmla="*/ 0 w 226"/>
                  <a:gd name="T27" fmla="*/ 0 h 240"/>
                  <a:gd name="T28" fmla="*/ 0 w 226"/>
                  <a:gd name="T29" fmla="*/ 0 h 240"/>
                  <a:gd name="T30" fmla="*/ 0 w 226"/>
                  <a:gd name="T31" fmla="*/ 0 h 240"/>
                  <a:gd name="T32" fmla="*/ 0 w 226"/>
                  <a:gd name="T33" fmla="*/ 0 h 240"/>
                  <a:gd name="T34" fmla="*/ 0 w 226"/>
                  <a:gd name="T35" fmla="*/ 0 h 240"/>
                  <a:gd name="T36" fmla="*/ 0 w 226"/>
                  <a:gd name="T37" fmla="*/ 0 h 240"/>
                  <a:gd name="T38" fmla="*/ 0 w 226"/>
                  <a:gd name="T39" fmla="*/ 0 h 240"/>
                  <a:gd name="T40" fmla="*/ 0 w 226"/>
                  <a:gd name="T41" fmla="*/ 0 h 240"/>
                  <a:gd name="T42" fmla="*/ 0 w 226"/>
                  <a:gd name="T43" fmla="*/ 0 h 240"/>
                  <a:gd name="T44" fmla="*/ 0 w 226"/>
                  <a:gd name="T45" fmla="*/ 0 h 240"/>
                  <a:gd name="T46" fmla="*/ 0 w 226"/>
                  <a:gd name="T47" fmla="*/ 0 h 240"/>
                  <a:gd name="T48" fmla="*/ 0 w 226"/>
                  <a:gd name="T49" fmla="*/ 0 h 240"/>
                  <a:gd name="T50" fmla="*/ 0 w 226"/>
                  <a:gd name="T51" fmla="*/ 0 h 240"/>
                  <a:gd name="T52" fmla="*/ 0 w 226"/>
                  <a:gd name="T53" fmla="*/ 0 h 240"/>
                  <a:gd name="T54" fmla="*/ 0 w 226"/>
                  <a:gd name="T55" fmla="*/ 0 h 240"/>
                  <a:gd name="T56" fmla="*/ 0 w 226"/>
                  <a:gd name="T57" fmla="*/ 0 h 240"/>
                  <a:gd name="T58" fmla="*/ 0 w 226"/>
                  <a:gd name="T59" fmla="*/ 0 h 240"/>
                  <a:gd name="T60" fmla="*/ 0 w 226"/>
                  <a:gd name="T61" fmla="*/ 0 h 240"/>
                  <a:gd name="T62" fmla="*/ 0 w 226"/>
                  <a:gd name="T63" fmla="*/ 0 h 240"/>
                  <a:gd name="T64" fmla="*/ 0 w 226"/>
                  <a:gd name="T65" fmla="*/ 0 h 240"/>
                  <a:gd name="T66" fmla="*/ 0 w 226"/>
                  <a:gd name="T67" fmla="*/ 0 h 240"/>
                  <a:gd name="T68" fmla="*/ 0 w 226"/>
                  <a:gd name="T69" fmla="*/ 0 h 240"/>
                  <a:gd name="T70" fmla="*/ 0 w 226"/>
                  <a:gd name="T71" fmla="*/ 0 h 24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6" h="240">
                    <a:moveTo>
                      <a:pt x="125" y="6"/>
                    </a:moveTo>
                    <a:lnTo>
                      <a:pt x="115" y="3"/>
                    </a:lnTo>
                    <a:lnTo>
                      <a:pt x="104" y="0"/>
                    </a:lnTo>
                    <a:lnTo>
                      <a:pt x="93" y="0"/>
                    </a:lnTo>
                    <a:lnTo>
                      <a:pt x="79" y="0"/>
                    </a:lnTo>
                    <a:lnTo>
                      <a:pt x="66" y="2"/>
                    </a:lnTo>
                    <a:lnTo>
                      <a:pt x="54" y="6"/>
                    </a:lnTo>
                    <a:lnTo>
                      <a:pt x="43" y="12"/>
                    </a:lnTo>
                    <a:lnTo>
                      <a:pt x="32" y="19"/>
                    </a:lnTo>
                    <a:lnTo>
                      <a:pt x="16" y="37"/>
                    </a:lnTo>
                    <a:lnTo>
                      <a:pt x="6" y="58"/>
                    </a:lnTo>
                    <a:lnTo>
                      <a:pt x="0" y="79"/>
                    </a:lnTo>
                    <a:lnTo>
                      <a:pt x="0" y="101"/>
                    </a:lnTo>
                    <a:lnTo>
                      <a:pt x="2" y="124"/>
                    </a:lnTo>
                    <a:lnTo>
                      <a:pt x="7" y="145"/>
                    </a:lnTo>
                    <a:lnTo>
                      <a:pt x="15" y="168"/>
                    </a:lnTo>
                    <a:lnTo>
                      <a:pt x="24" y="188"/>
                    </a:lnTo>
                    <a:lnTo>
                      <a:pt x="32" y="201"/>
                    </a:lnTo>
                    <a:lnTo>
                      <a:pt x="43" y="213"/>
                    </a:lnTo>
                    <a:lnTo>
                      <a:pt x="56" y="223"/>
                    </a:lnTo>
                    <a:lnTo>
                      <a:pt x="69" y="231"/>
                    </a:lnTo>
                    <a:lnTo>
                      <a:pt x="84" y="237"/>
                    </a:lnTo>
                    <a:lnTo>
                      <a:pt x="98" y="240"/>
                    </a:lnTo>
                    <a:lnTo>
                      <a:pt x="113" y="240"/>
                    </a:lnTo>
                    <a:lnTo>
                      <a:pt x="129" y="237"/>
                    </a:lnTo>
                    <a:lnTo>
                      <a:pt x="151" y="229"/>
                    </a:lnTo>
                    <a:lnTo>
                      <a:pt x="172" y="219"/>
                    </a:lnTo>
                    <a:lnTo>
                      <a:pt x="189" y="204"/>
                    </a:lnTo>
                    <a:lnTo>
                      <a:pt x="206" y="188"/>
                    </a:lnTo>
                    <a:lnTo>
                      <a:pt x="216" y="171"/>
                    </a:lnTo>
                    <a:lnTo>
                      <a:pt x="223" y="152"/>
                    </a:lnTo>
                    <a:lnTo>
                      <a:pt x="226" y="131"/>
                    </a:lnTo>
                    <a:lnTo>
                      <a:pt x="223" y="109"/>
                    </a:lnTo>
                    <a:lnTo>
                      <a:pt x="222" y="104"/>
                    </a:lnTo>
                    <a:lnTo>
                      <a:pt x="219" y="98"/>
                    </a:lnTo>
                    <a:lnTo>
                      <a:pt x="213" y="95"/>
                    </a:lnTo>
                    <a:lnTo>
                      <a:pt x="207" y="95"/>
                    </a:lnTo>
                    <a:lnTo>
                      <a:pt x="201" y="96"/>
                    </a:lnTo>
                    <a:lnTo>
                      <a:pt x="197" y="99"/>
                    </a:lnTo>
                    <a:lnTo>
                      <a:pt x="194" y="105"/>
                    </a:lnTo>
                    <a:lnTo>
                      <a:pt x="192" y="111"/>
                    </a:lnTo>
                    <a:lnTo>
                      <a:pt x="191" y="127"/>
                    </a:lnTo>
                    <a:lnTo>
                      <a:pt x="188" y="142"/>
                    </a:lnTo>
                    <a:lnTo>
                      <a:pt x="182" y="158"/>
                    </a:lnTo>
                    <a:lnTo>
                      <a:pt x="173" y="171"/>
                    </a:lnTo>
                    <a:lnTo>
                      <a:pt x="162" y="183"/>
                    </a:lnTo>
                    <a:lnTo>
                      <a:pt x="147" y="191"/>
                    </a:lnTo>
                    <a:lnTo>
                      <a:pt x="131" y="197"/>
                    </a:lnTo>
                    <a:lnTo>
                      <a:pt x="110" y="200"/>
                    </a:lnTo>
                    <a:lnTo>
                      <a:pt x="90" y="197"/>
                    </a:lnTo>
                    <a:lnTo>
                      <a:pt x="74" y="190"/>
                    </a:lnTo>
                    <a:lnTo>
                      <a:pt x="60" y="177"/>
                    </a:lnTo>
                    <a:lnTo>
                      <a:pt x="51" y="161"/>
                    </a:lnTo>
                    <a:lnTo>
                      <a:pt x="44" y="144"/>
                    </a:lnTo>
                    <a:lnTo>
                      <a:pt x="38" y="124"/>
                    </a:lnTo>
                    <a:lnTo>
                      <a:pt x="34" y="105"/>
                    </a:lnTo>
                    <a:lnTo>
                      <a:pt x="32" y="86"/>
                    </a:lnTo>
                    <a:lnTo>
                      <a:pt x="32" y="76"/>
                    </a:lnTo>
                    <a:lnTo>
                      <a:pt x="35" y="66"/>
                    </a:lnTo>
                    <a:lnTo>
                      <a:pt x="41" y="56"/>
                    </a:lnTo>
                    <a:lnTo>
                      <a:pt x="47" y="46"/>
                    </a:lnTo>
                    <a:lnTo>
                      <a:pt x="54" y="39"/>
                    </a:lnTo>
                    <a:lnTo>
                      <a:pt x="63" y="32"/>
                    </a:lnTo>
                    <a:lnTo>
                      <a:pt x="74" y="26"/>
                    </a:lnTo>
                    <a:lnTo>
                      <a:pt x="84" y="25"/>
                    </a:lnTo>
                    <a:lnTo>
                      <a:pt x="87" y="25"/>
                    </a:lnTo>
                    <a:lnTo>
                      <a:pt x="94" y="23"/>
                    </a:lnTo>
                    <a:lnTo>
                      <a:pt x="106" y="25"/>
                    </a:lnTo>
                    <a:lnTo>
                      <a:pt x="119" y="26"/>
                    </a:lnTo>
                    <a:lnTo>
                      <a:pt x="126" y="25"/>
                    </a:lnTo>
                    <a:lnTo>
                      <a:pt x="131" y="19"/>
                    </a:lnTo>
                    <a:lnTo>
                      <a:pt x="129" y="12"/>
                    </a:lnTo>
                    <a:lnTo>
                      <a:pt x="125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03" name="Freeform 155"/>
              <p:cNvSpPr>
                <a:spLocks/>
              </p:cNvSpPr>
              <p:nvPr/>
            </p:nvSpPr>
            <p:spPr bwMode="auto">
              <a:xfrm>
                <a:off x="8412" y="4892"/>
                <a:ext cx="93" cy="90"/>
              </a:xfrm>
              <a:custGeom>
                <a:avLst/>
                <a:gdLst>
                  <a:gd name="T0" fmla="*/ 0 w 279"/>
                  <a:gd name="T1" fmla="*/ 0 h 270"/>
                  <a:gd name="T2" fmla="*/ 0 w 279"/>
                  <a:gd name="T3" fmla="*/ 0 h 270"/>
                  <a:gd name="T4" fmla="*/ 0 w 279"/>
                  <a:gd name="T5" fmla="*/ 0 h 270"/>
                  <a:gd name="T6" fmla="*/ 0 w 279"/>
                  <a:gd name="T7" fmla="*/ 0 h 270"/>
                  <a:gd name="T8" fmla="*/ 0 w 279"/>
                  <a:gd name="T9" fmla="*/ 0 h 270"/>
                  <a:gd name="T10" fmla="*/ 0 w 279"/>
                  <a:gd name="T11" fmla="*/ 0 h 270"/>
                  <a:gd name="T12" fmla="*/ 0 w 279"/>
                  <a:gd name="T13" fmla="*/ 0 h 270"/>
                  <a:gd name="T14" fmla="*/ 0 w 279"/>
                  <a:gd name="T15" fmla="*/ 0 h 270"/>
                  <a:gd name="T16" fmla="*/ 0 w 279"/>
                  <a:gd name="T17" fmla="*/ 0 h 270"/>
                  <a:gd name="T18" fmla="*/ 0 w 279"/>
                  <a:gd name="T19" fmla="*/ 0 h 270"/>
                  <a:gd name="T20" fmla="*/ 0 w 279"/>
                  <a:gd name="T21" fmla="*/ 0 h 270"/>
                  <a:gd name="T22" fmla="*/ 0 w 279"/>
                  <a:gd name="T23" fmla="*/ 0 h 270"/>
                  <a:gd name="T24" fmla="*/ 0 w 279"/>
                  <a:gd name="T25" fmla="*/ 0 h 270"/>
                  <a:gd name="T26" fmla="*/ 0 w 279"/>
                  <a:gd name="T27" fmla="*/ 0 h 270"/>
                  <a:gd name="T28" fmla="*/ 0 w 279"/>
                  <a:gd name="T29" fmla="*/ 0 h 270"/>
                  <a:gd name="T30" fmla="*/ 0 w 279"/>
                  <a:gd name="T31" fmla="*/ 0 h 270"/>
                  <a:gd name="T32" fmla="*/ 0 w 279"/>
                  <a:gd name="T33" fmla="*/ 0 h 270"/>
                  <a:gd name="T34" fmla="*/ 0 w 279"/>
                  <a:gd name="T35" fmla="*/ 0 h 270"/>
                  <a:gd name="T36" fmla="*/ 0 w 279"/>
                  <a:gd name="T37" fmla="*/ 0 h 270"/>
                  <a:gd name="T38" fmla="*/ 0 w 279"/>
                  <a:gd name="T39" fmla="*/ 0 h 270"/>
                  <a:gd name="T40" fmla="*/ 0 w 279"/>
                  <a:gd name="T41" fmla="*/ 0 h 270"/>
                  <a:gd name="T42" fmla="*/ 0 w 279"/>
                  <a:gd name="T43" fmla="*/ 0 h 270"/>
                  <a:gd name="T44" fmla="*/ 0 w 279"/>
                  <a:gd name="T45" fmla="*/ 0 h 270"/>
                  <a:gd name="T46" fmla="*/ 0 w 279"/>
                  <a:gd name="T47" fmla="*/ 0 h 270"/>
                  <a:gd name="T48" fmla="*/ 0 w 279"/>
                  <a:gd name="T49" fmla="*/ 0 h 270"/>
                  <a:gd name="T50" fmla="*/ 0 w 279"/>
                  <a:gd name="T51" fmla="*/ 0 h 270"/>
                  <a:gd name="T52" fmla="*/ 0 w 279"/>
                  <a:gd name="T53" fmla="*/ 0 h 270"/>
                  <a:gd name="T54" fmla="*/ 0 w 279"/>
                  <a:gd name="T55" fmla="*/ 0 h 270"/>
                  <a:gd name="T56" fmla="*/ 0 w 279"/>
                  <a:gd name="T57" fmla="*/ 0 h 270"/>
                  <a:gd name="T58" fmla="*/ 0 w 279"/>
                  <a:gd name="T59" fmla="*/ 0 h 270"/>
                  <a:gd name="T60" fmla="*/ 0 w 279"/>
                  <a:gd name="T61" fmla="*/ 0 h 270"/>
                  <a:gd name="T62" fmla="*/ 0 w 279"/>
                  <a:gd name="T63" fmla="*/ 0 h 270"/>
                  <a:gd name="T64" fmla="*/ 0 w 279"/>
                  <a:gd name="T65" fmla="*/ 0 h 270"/>
                  <a:gd name="T66" fmla="*/ 0 w 279"/>
                  <a:gd name="T67" fmla="*/ 0 h 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9" h="270">
                    <a:moveTo>
                      <a:pt x="75" y="3"/>
                    </a:moveTo>
                    <a:lnTo>
                      <a:pt x="60" y="8"/>
                    </a:lnTo>
                    <a:lnTo>
                      <a:pt x="47" y="17"/>
                    </a:lnTo>
                    <a:lnTo>
                      <a:pt x="34" y="27"/>
                    </a:lnTo>
                    <a:lnTo>
                      <a:pt x="24" y="39"/>
                    </a:lnTo>
                    <a:lnTo>
                      <a:pt x="15" y="50"/>
                    </a:lnTo>
                    <a:lnTo>
                      <a:pt x="7" y="64"/>
                    </a:lnTo>
                    <a:lnTo>
                      <a:pt x="3" y="80"/>
                    </a:lnTo>
                    <a:lnTo>
                      <a:pt x="0" y="96"/>
                    </a:lnTo>
                    <a:lnTo>
                      <a:pt x="0" y="112"/>
                    </a:lnTo>
                    <a:lnTo>
                      <a:pt x="2" y="129"/>
                    </a:lnTo>
                    <a:lnTo>
                      <a:pt x="6" y="145"/>
                    </a:lnTo>
                    <a:lnTo>
                      <a:pt x="12" y="161"/>
                    </a:lnTo>
                    <a:lnTo>
                      <a:pt x="18" y="175"/>
                    </a:lnTo>
                    <a:lnTo>
                      <a:pt x="27" y="189"/>
                    </a:lnTo>
                    <a:lnTo>
                      <a:pt x="37" y="204"/>
                    </a:lnTo>
                    <a:lnTo>
                      <a:pt x="49" y="217"/>
                    </a:lnTo>
                    <a:lnTo>
                      <a:pt x="65" y="231"/>
                    </a:lnTo>
                    <a:lnTo>
                      <a:pt x="82" y="244"/>
                    </a:lnTo>
                    <a:lnTo>
                      <a:pt x="101" y="257"/>
                    </a:lnTo>
                    <a:lnTo>
                      <a:pt x="122" y="266"/>
                    </a:lnTo>
                    <a:lnTo>
                      <a:pt x="142" y="270"/>
                    </a:lnTo>
                    <a:lnTo>
                      <a:pt x="165" y="270"/>
                    </a:lnTo>
                    <a:lnTo>
                      <a:pt x="185" y="263"/>
                    </a:lnTo>
                    <a:lnTo>
                      <a:pt x="206" y="250"/>
                    </a:lnTo>
                    <a:lnTo>
                      <a:pt x="219" y="240"/>
                    </a:lnTo>
                    <a:lnTo>
                      <a:pt x="232" y="228"/>
                    </a:lnTo>
                    <a:lnTo>
                      <a:pt x="244" y="215"/>
                    </a:lnTo>
                    <a:lnTo>
                      <a:pt x="254" y="202"/>
                    </a:lnTo>
                    <a:lnTo>
                      <a:pt x="263" y="188"/>
                    </a:lnTo>
                    <a:lnTo>
                      <a:pt x="270" y="174"/>
                    </a:lnTo>
                    <a:lnTo>
                      <a:pt x="276" y="158"/>
                    </a:lnTo>
                    <a:lnTo>
                      <a:pt x="279" y="141"/>
                    </a:lnTo>
                    <a:lnTo>
                      <a:pt x="279" y="133"/>
                    </a:lnTo>
                    <a:lnTo>
                      <a:pt x="278" y="126"/>
                    </a:lnTo>
                    <a:lnTo>
                      <a:pt x="273" y="120"/>
                    </a:lnTo>
                    <a:lnTo>
                      <a:pt x="266" y="116"/>
                    </a:lnTo>
                    <a:lnTo>
                      <a:pt x="258" y="116"/>
                    </a:lnTo>
                    <a:lnTo>
                      <a:pt x="251" y="118"/>
                    </a:lnTo>
                    <a:lnTo>
                      <a:pt x="245" y="122"/>
                    </a:lnTo>
                    <a:lnTo>
                      <a:pt x="241" y="129"/>
                    </a:lnTo>
                    <a:lnTo>
                      <a:pt x="241" y="132"/>
                    </a:lnTo>
                    <a:lnTo>
                      <a:pt x="238" y="139"/>
                    </a:lnTo>
                    <a:lnTo>
                      <a:pt x="235" y="151"/>
                    </a:lnTo>
                    <a:lnTo>
                      <a:pt x="229" y="164"/>
                    </a:lnTo>
                    <a:lnTo>
                      <a:pt x="220" y="176"/>
                    </a:lnTo>
                    <a:lnTo>
                      <a:pt x="210" y="191"/>
                    </a:lnTo>
                    <a:lnTo>
                      <a:pt x="198" y="201"/>
                    </a:lnTo>
                    <a:lnTo>
                      <a:pt x="182" y="210"/>
                    </a:lnTo>
                    <a:lnTo>
                      <a:pt x="154" y="211"/>
                    </a:lnTo>
                    <a:lnTo>
                      <a:pt x="126" y="207"/>
                    </a:lnTo>
                    <a:lnTo>
                      <a:pt x="100" y="197"/>
                    </a:lnTo>
                    <a:lnTo>
                      <a:pt x="78" y="181"/>
                    </a:lnTo>
                    <a:lnTo>
                      <a:pt x="59" y="162"/>
                    </a:lnTo>
                    <a:lnTo>
                      <a:pt x="46" y="139"/>
                    </a:lnTo>
                    <a:lnTo>
                      <a:pt x="40" y="113"/>
                    </a:lnTo>
                    <a:lnTo>
                      <a:pt x="40" y="86"/>
                    </a:lnTo>
                    <a:lnTo>
                      <a:pt x="44" y="73"/>
                    </a:lnTo>
                    <a:lnTo>
                      <a:pt x="50" y="62"/>
                    </a:lnTo>
                    <a:lnTo>
                      <a:pt x="60" y="50"/>
                    </a:lnTo>
                    <a:lnTo>
                      <a:pt x="71" y="39"/>
                    </a:lnTo>
                    <a:lnTo>
                      <a:pt x="81" y="30"/>
                    </a:lnTo>
                    <a:lnTo>
                      <a:pt x="93" y="21"/>
                    </a:lnTo>
                    <a:lnTo>
                      <a:pt x="103" y="16"/>
                    </a:lnTo>
                    <a:lnTo>
                      <a:pt x="112" y="11"/>
                    </a:lnTo>
                    <a:lnTo>
                      <a:pt x="109" y="4"/>
                    </a:lnTo>
                    <a:lnTo>
                      <a:pt x="100" y="0"/>
                    </a:lnTo>
                    <a:lnTo>
                      <a:pt x="88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04" name="Freeform 156"/>
              <p:cNvSpPr>
                <a:spLocks/>
              </p:cNvSpPr>
              <p:nvPr/>
            </p:nvSpPr>
            <p:spPr bwMode="auto">
              <a:xfrm>
                <a:off x="8347" y="4786"/>
                <a:ext cx="24" cy="25"/>
              </a:xfrm>
              <a:custGeom>
                <a:avLst/>
                <a:gdLst>
                  <a:gd name="T0" fmla="*/ 0 w 72"/>
                  <a:gd name="T1" fmla="*/ 0 h 75"/>
                  <a:gd name="T2" fmla="*/ 0 w 72"/>
                  <a:gd name="T3" fmla="*/ 0 h 75"/>
                  <a:gd name="T4" fmla="*/ 0 w 72"/>
                  <a:gd name="T5" fmla="*/ 0 h 75"/>
                  <a:gd name="T6" fmla="*/ 0 w 72"/>
                  <a:gd name="T7" fmla="*/ 0 h 75"/>
                  <a:gd name="T8" fmla="*/ 0 w 72"/>
                  <a:gd name="T9" fmla="*/ 0 h 75"/>
                  <a:gd name="T10" fmla="*/ 0 w 72"/>
                  <a:gd name="T11" fmla="*/ 0 h 75"/>
                  <a:gd name="T12" fmla="*/ 0 w 72"/>
                  <a:gd name="T13" fmla="*/ 0 h 75"/>
                  <a:gd name="T14" fmla="*/ 0 w 72"/>
                  <a:gd name="T15" fmla="*/ 0 h 75"/>
                  <a:gd name="T16" fmla="*/ 0 w 72"/>
                  <a:gd name="T17" fmla="*/ 0 h 75"/>
                  <a:gd name="T18" fmla="*/ 0 w 72"/>
                  <a:gd name="T19" fmla="*/ 0 h 75"/>
                  <a:gd name="T20" fmla="*/ 0 w 72"/>
                  <a:gd name="T21" fmla="*/ 0 h 75"/>
                  <a:gd name="T22" fmla="*/ 0 w 72"/>
                  <a:gd name="T23" fmla="*/ 0 h 75"/>
                  <a:gd name="T24" fmla="*/ 0 w 72"/>
                  <a:gd name="T25" fmla="*/ 0 h 75"/>
                  <a:gd name="T26" fmla="*/ 0 w 72"/>
                  <a:gd name="T27" fmla="*/ 0 h 75"/>
                  <a:gd name="T28" fmla="*/ 0 w 72"/>
                  <a:gd name="T29" fmla="*/ 0 h 75"/>
                  <a:gd name="T30" fmla="*/ 0 w 72"/>
                  <a:gd name="T31" fmla="*/ 0 h 75"/>
                  <a:gd name="T32" fmla="*/ 0 w 72"/>
                  <a:gd name="T33" fmla="*/ 0 h 75"/>
                  <a:gd name="T34" fmla="*/ 0 w 72"/>
                  <a:gd name="T35" fmla="*/ 0 h 75"/>
                  <a:gd name="T36" fmla="*/ 0 w 72"/>
                  <a:gd name="T37" fmla="*/ 0 h 75"/>
                  <a:gd name="T38" fmla="*/ 0 w 72"/>
                  <a:gd name="T39" fmla="*/ 0 h 75"/>
                  <a:gd name="T40" fmla="*/ 0 w 72"/>
                  <a:gd name="T41" fmla="*/ 0 h 75"/>
                  <a:gd name="T42" fmla="*/ 0 w 72"/>
                  <a:gd name="T43" fmla="*/ 0 h 75"/>
                  <a:gd name="T44" fmla="*/ 0 w 72"/>
                  <a:gd name="T45" fmla="*/ 0 h 75"/>
                  <a:gd name="T46" fmla="*/ 0 w 72"/>
                  <a:gd name="T47" fmla="*/ 0 h 75"/>
                  <a:gd name="T48" fmla="*/ 0 w 72"/>
                  <a:gd name="T49" fmla="*/ 0 h 75"/>
                  <a:gd name="T50" fmla="*/ 0 w 72"/>
                  <a:gd name="T51" fmla="*/ 0 h 75"/>
                  <a:gd name="T52" fmla="*/ 0 w 72"/>
                  <a:gd name="T53" fmla="*/ 0 h 75"/>
                  <a:gd name="T54" fmla="*/ 0 w 72"/>
                  <a:gd name="T55" fmla="*/ 0 h 75"/>
                  <a:gd name="T56" fmla="*/ 0 w 72"/>
                  <a:gd name="T57" fmla="*/ 0 h 7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" h="75">
                    <a:moveTo>
                      <a:pt x="7" y="65"/>
                    </a:moveTo>
                    <a:lnTo>
                      <a:pt x="15" y="72"/>
                    </a:lnTo>
                    <a:lnTo>
                      <a:pt x="25" y="75"/>
                    </a:lnTo>
                    <a:lnTo>
                      <a:pt x="32" y="75"/>
                    </a:lnTo>
                    <a:lnTo>
                      <a:pt x="37" y="73"/>
                    </a:lnTo>
                    <a:lnTo>
                      <a:pt x="39" y="72"/>
                    </a:lnTo>
                    <a:lnTo>
                      <a:pt x="47" y="71"/>
                    </a:lnTo>
                    <a:lnTo>
                      <a:pt x="56" y="66"/>
                    </a:lnTo>
                    <a:lnTo>
                      <a:pt x="64" y="60"/>
                    </a:lnTo>
                    <a:lnTo>
                      <a:pt x="69" y="56"/>
                    </a:lnTo>
                    <a:lnTo>
                      <a:pt x="72" y="52"/>
                    </a:lnTo>
                    <a:lnTo>
                      <a:pt x="72" y="49"/>
                    </a:lnTo>
                    <a:lnTo>
                      <a:pt x="70" y="45"/>
                    </a:lnTo>
                    <a:lnTo>
                      <a:pt x="67" y="40"/>
                    </a:lnTo>
                    <a:lnTo>
                      <a:pt x="63" y="39"/>
                    </a:lnTo>
                    <a:lnTo>
                      <a:pt x="59" y="38"/>
                    </a:lnTo>
                    <a:lnTo>
                      <a:pt x="54" y="39"/>
                    </a:lnTo>
                    <a:lnTo>
                      <a:pt x="48" y="42"/>
                    </a:lnTo>
                    <a:lnTo>
                      <a:pt x="39" y="46"/>
                    </a:lnTo>
                    <a:lnTo>
                      <a:pt x="32" y="50"/>
                    </a:lnTo>
                    <a:lnTo>
                      <a:pt x="29" y="52"/>
                    </a:lnTo>
                    <a:lnTo>
                      <a:pt x="26" y="43"/>
                    </a:lnTo>
                    <a:lnTo>
                      <a:pt x="20" y="25"/>
                    </a:lnTo>
                    <a:lnTo>
                      <a:pt x="12" y="7"/>
                    </a:lnTo>
                    <a:lnTo>
                      <a:pt x="1" y="0"/>
                    </a:lnTo>
                    <a:lnTo>
                      <a:pt x="0" y="17"/>
                    </a:lnTo>
                    <a:lnTo>
                      <a:pt x="3" y="39"/>
                    </a:lnTo>
                    <a:lnTo>
                      <a:pt x="6" y="58"/>
                    </a:lnTo>
                    <a:lnTo>
                      <a:pt x="7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05" name="Freeform 157"/>
              <p:cNvSpPr>
                <a:spLocks/>
              </p:cNvSpPr>
              <p:nvPr/>
            </p:nvSpPr>
            <p:spPr bwMode="auto">
              <a:xfrm>
                <a:off x="8370" y="4780"/>
                <a:ext cx="23" cy="20"/>
              </a:xfrm>
              <a:custGeom>
                <a:avLst/>
                <a:gdLst>
                  <a:gd name="T0" fmla="*/ 0 w 70"/>
                  <a:gd name="T1" fmla="*/ 0 h 59"/>
                  <a:gd name="T2" fmla="*/ 0 w 70"/>
                  <a:gd name="T3" fmla="*/ 0 h 59"/>
                  <a:gd name="T4" fmla="*/ 0 w 70"/>
                  <a:gd name="T5" fmla="*/ 0 h 59"/>
                  <a:gd name="T6" fmla="*/ 0 w 70"/>
                  <a:gd name="T7" fmla="*/ 0 h 59"/>
                  <a:gd name="T8" fmla="*/ 0 w 70"/>
                  <a:gd name="T9" fmla="*/ 0 h 59"/>
                  <a:gd name="T10" fmla="*/ 0 w 70"/>
                  <a:gd name="T11" fmla="*/ 0 h 59"/>
                  <a:gd name="T12" fmla="*/ 0 w 70"/>
                  <a:gd name="T13" fmla="*/ 0 h 59"/>
                  <a:gd name="T14" fmla="*/ 0 w 70"/>
                  <a:gd name="T15" fmla="*/ 0 h 59"/>
                  <a:gd name="T16" fmla="*/ 0 w 70"/>
                  <a:gd name="T17" fmla="*/ 0 h 59"/>
                  <a:gd name="T18" fmla="*/ 0 w 70"/>
                  <a:gd name="T19" fmla="*/ 0 h 59"/>
                  <a:gd name="T20" fmla="*/ 0 w 70"/>
                  <a:gd name="T21" fmla="*/ 0 h 59"/>
                  <a:gd name="T22" fmla="*/ 0 w 70"/>
                  <a:gd name="T23" fmla="*/ 0 h 59"/>
                  <a:gd name="T24" fmla="*/ 0 w 70"/>
                  <a:gd name="T25" fmla="*/ 0 h 59"/>
                  <a:gd name="T26" fmla="*/ 0 w 70"/>
                  <a:gd name="T27" fmla="*/ 0 h 59"/>
                  <a:gd name="T28" fmla="*/ 0 w 70"/>
                  <a:gd name="T29" fmla="*/ 0 h 59"/>
                  <a:gd name="T30" fmla="*/ 0 w 70"/>
                  <a:gd name="T31" fmla="*/ 0 h 59"/>
                  <a:gd name="T32" fmla="*/ 0 w 70"/>
                  <a:gd name="T33" fmla="*/ 0 h 59"/>
                  <a:gd name="T34" fmla="*/ 0 w 70"/>
                  <a:gd name="T35" fmla="*/ 0 h 59"/>
                  <a:gd name="T36" fmla="*/ 0 w 70"/>
                  <a:gd name="T37" fmla="*/ 0 h 59"/>
                  <a:gd name="T38" fmla="*/ 0 w 70"/>
                  <a:gd name="T39" fmla="*/ 0 h 59"/>
                  <a:gd name="T40" fmla="*/ 0 w 70"/>
                  <a:gd name="T41" fmla="*/ 0 h 59"/>
                  <a:gd name="T42" fmla="*/ 0 w 70"/>
                  <a:gd name="T43" fmla="*/ 0 h 59"/>
                  <a:gd name="T44" fmla="*/ 0 w 70"/>
                  <a:gd name="T45" fmla="*/ 0 h 59"/>
                  <a:gd name="T46" fmla="*/ 0 w 70"/>
                  <a:gd name="T47" fmla="*/ 0 h 59"/>
                  <a:gd name="T48" fmla="*/ 0 w 70"/>
                  <a:gd name="T49" fmla="*/ 0 h 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0" h="59">
                    <a:moveTo>
                      <a:pt x="15" y="53"/>
                    </a:moveTo>
                    <a:lnTo>
                      <a:pt x="16" y="55"/>
                    </a:lnTo>
                    <a:lnTo>
                      <a:pt x="20" y="57"/>
                    </a:lnTo>
                    <a:lnTo>
                      <a:pt x="25" y="59"/>
                    </a:lnTo>
                    <a:lnTo>
                      <a:pt x="26" y="59"/>
                    </a:lnTo>
                    <a:lnTo>
                      <a:pt x="35" y="59"/>
                    </a:lnTo>
                    <a:lnTo>
                      <a:pt x="45" y="56"/>
                    </a:lnTo>
                    <a:lnTo>
                      <a:pt x="54" y="55"/>
                    </a:lnTo>
                    <a:lnTo>
                      <a:pt x="63" y="50"/>
                    </a:lnTo>
                    <a:lnTo>
                      <a:pt x="66" y="47"/>
                    </a:lnTo>
                    <a:lnTo>
                      <a:pt x="69" y="44"/>
                    </a:lnTo>
                    <a:lnTo>
                      <a:pt x="70" y="40"/>
                    </a:lnTo>
                    <a:lnTo>
                      <a:pt x="69" y="37"/>
                    </a:lnTo>
                    <a:lnTo>
                      <a:pt x="56" y="32"/>
                    </a:lnTo>
                    <a:lnTo>
                      <a:pt x="42" y="33"/>
                    </a:lnTo>
                    <a:lnTo>
                      <a:pt x="32" y="37"/>
                    </a:lnTo>
                    <a:lnTo>
                      <a:pt x="28" y="40"/>
                    </a:lnTo>
                    <a:lnTo>
                      <a:pt x="20" y="30"/>
                    </a:lnTo>
                    <a:lnTo>
                      <a:pt x="16" y="14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19"/>
                    </a:lnTo>
                    <a:lnTo>
                      <a:pt x="4" y="36"/>
                    </a:lnTo>
                    <a:lnTo>
                      <a:pt x="12" y="49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06" name="Freeform 158"/>
              <p:cNvSpPr>
                <a:spLocks/>
              </p:cNvSpPr>
              <p:nvPr/>
            </p:nvSpPr>
            <p:spPr bwMode="auto">
              <a:xfrm>
                <a:off x="8390" y="4771"/>
                <a:ext cx="22" cy="20"/>
              </a:xfrm>
              <a:custGeom>
                <a:avLst/>
                <a:gdLst>
                  <a:gd name="T0" fmla="*/ 0 w 65"/>
                  <a:gd name="T1" fmla="*/ 0 h 60"/>
                  <a:gd name="T2" fmla="*/ 0 w 65"/>
                  <a:gd name="T3" fmla="*/ 0 h 60"/>
                  <a:gd name="T4" fmla="*/ 0 w 65"/>
                  <a:gd name="T5" fmla="*/ 0 h 60"/>
                  <a:gd name="T6" fmla="*/ 0 w 65"/>
                  <a:gd name="T7" fmla="*/ 0 h 60"/>
                  <a:gd name="T8" fmla="*/ 0 w 65"/>
                  <a:gd name="T9" fmla="*/ 0 h 60"/>
                  <a:gd name="T10" fmla="*/ 0 w 65"/>
                  <a:gd name="T11" fmla="*/ 0 h 60"/>
                  <a:gd name="T12" fmla="*/ 0 w 65"/>
                  <a:gd name="T13" fmla="*/ 0 h 60"/>
                  <a:gd name="T14" fmla="*/ 0 w 65"/>
                  <a:gd name="T15" fmla="*/ 0 h 60"/>
                  <a:gd name="T16" fmla="*/ 0 w 65"/>
                  <a:gd name="T17" fmla="*/ 0 h 60"/>
                  <a:gd name="T18" fmla="*/ 0 w 65"/>
                  <a:gd name="T19" fmla="*/ 0 h 60"/>
                  <a:gd name="T20" fmla="*/ 0 w 65"/>
                  <a:gd name="T21" fmla="*/ 0 h 60"/>
                  <a:gd name="T22" fmla="*/ 0 w 65"/>
                  <a:gd name="T23" fmla="*/ 0 h 60"/>
                  <a:gd name="T24" fmla="*/ 0 w 65"/>
                  <a:gd name="T25" fmla="*/ 0 h 60"/>
                  <a:gd name="T26" fmla="*/ 0 w 65"/>
                  <a:gd name="T27" fmla="*/ 0 h 60"/>
                  <a:gd name="T28" fmla="*/ 0 w 65"/>
                  <a:gd name="T29" fmla="*/ 0 h 60"/>
                  <a:gd name="T30" fmla="*/ 0 w 65"/>
                  <a:gd name="T31" fmla="*/ 0 h 60"/>
                  <a:gd name="T32" fmla="*/ 0 w 65"/>
                  <a:gd name="T33" fmla="*/ 0 h 60"/>
                  <a:gd name="T34" fmla="*/ 0 w 65"/>
                  <a:gd name="T35" fmla="*/ 0 h 60"/>
                  <a:gd name="T36" fmla="*/ 0 w 65"/>
                  <a:gd name="T37" fmla="*/ 0 h 60"/>
                  <a:gd name="T38" fmla="*/ 0 w 65"/>
                  <a:gd name="T39" fmla="*/ 0 h 60"/>
                  <a:gd name="T40" fmla="*/ 0 w 65"/>
                  <a:gd name="T41" fmla="*/ 0 h 60"/>
                  <a:gd name="T42" fmla="*/ 0 w 65"/>
                  <a:gd name="T43" fmla="*/ 0 h 6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5" h="60">
                    <a:moveTo>
                      <a:pt x="4" y="46"/>
                    </a:moveTo>
                    <a:lnTo>
                      <a:pt x="9" y="56"/>
                    </a:lnTo>
                    <a:lnTo>
                      <a:pt x="21" y="60"/>
                    </a:lnTo>
                    <a:lnTo>
                      <a:pt x="31" y="60"/>
                    </a:lnTo>
                    <a:lnTo>
                      <a:pt x="35" y="60"/>
                    </a:lnTo>
                    <a:lnTo>
                      <a:pt x="44" y="57"/>
                    </a:lnTo>
                    <a:lnTo>
                      <a:pt x="54" y="51"/>
                    </a:lnTo>
                    <a:lnTo>
                      <a:pt x="62" y="46"/>
                    </a:lnTo>
                    <a:lnTo>
                      <a:pt x="65" y="40"/>
                    </a:lnTo>
                    <a:lnTo>
                      <a:pt x="63" y="36"/>
                    </a:lnTo>
                    <a:lnTo>
                      <a:pt x="60" y="34"/>
                    </a:lnTo>
                    <a:lnTo>
                      <a:pt x="56" y="33"/>
                    </a:lnTo>
                    <a:lnTo>
                      <a:pt x="51" y="33"/>
                    </a:lnTo>
                    <a:lnTo>
                      <a:pt x="26" y="37"/>
                    </a:lnTo>
                    <a:lnTo>
                      <a:pt x="24" y="30"/>
                    </a:lnTo>
                    <a:lnTo>
                      <a:pt x="18" y="15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" y="30"/>
                    </a:lnTo>
                    <a:lnTo>
                      <a:pt x="3" y="41"/>
                    </a:lnTo>
                    <a:lnTo>
                      <a:pt x="4" y="4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07" name="Freeform 159"/>
              <p:cNvSpPr>
                <a:spLocks/>
              </p:cNvSpPr>
              <p:nvPr/>
            </p:nvSpPr>
            <p:spPr bwMode="auto">
              <a:xfrm>
                <a:off x="8362" y="4825"/>
                <a:ext cx="23" cy="16"/>
              </a:xfrm>
              <a:custGeom>
                <a:avLst/>
                <a:gdLst>
                  <a:gd name="T0" fmla="*/ 0 w 69"/>
                  <a:gd name="T1" fmla="*/ 0 h 47"/>
                  <a:gd name="T2" fmla="*/ 0 w 69"/>
                  <a:gd name="T3" fmla="*/ 0 h 47"/>
                  <a:gd name="T4" fmla="*/ 0 w 69"/>
                  <a:gd name="T5" fmla="*/ 0 h 47"/>
                  <a:gd name="T6" fmla="*/ 0 w 69"/>
                  <a:gd name="T7" fmla="*/ 0 h 47"/>
                  <a:gd name="T8" fmla="*/ 0 w 69"/>
                  <a:gd name="T9" fmla="*/ 0 h 47"/>
                  <a:gd name="T10" fmla="*/ 0 w 69"/>
                  <a:gd name="T11" fmla="*/ 0 h 47"/>
                  <a:gd name="T12" fmla="*/ 0 w 69"/>
                  <a:gd name="T13" fmla="*/ 0 h 47"/>
                  <a:gd name="T14" fmla="*/ 0 w 69"/>
                  <a:gd name="T15" fmla="*/ 0 h 47"/>
                  <a:gd name="T16" fmla="*/ 0 w 69"/>
                  <a:gd name="T17" fmla="*/ 0 h 47"/>
                  <a:gd name="T18" fmla="*/ 0 w 69"/>
                  <a:gd name="T19" fmla="*/ 0 h 47"/>
                  <a:gd name="T20" fmla="*/ 0 w 69"/>
                  <a:gd name="T21" fmla="*/ 0 h 47"/>
                  <a:gd name="T22" fmla="*/ 0 w 69"/>
                  <a:gd name="T23" fmla="*/ 0 h 47"/>
                  <a:gd name="T24" fmla="*/ 0 w 69"/>
                  <a:gd name="T25" fmla="*/ 0 h 47"/>
                  <a:gd name="T26" fmla="*/ 0 w 69"/>
                  <a:gd name="T27" fmla="*/ 0 h 47"/>
                  <a:gd name="T28" fmla="*/ 0 w 69"/>
                  <a:gd name="T29" fmla="*/ 0 h 47"/>
                  <a:gd name="T30" fmla="*/ 0 w 69"/>
                  <a:gd name="T31" fmla="*/ 0 h 47"/>
                  <a:gd name="T32" fmla="*/ 0 w 69"/>
                  <a:gd name="T33" fmla="*/ 0 h 47"/>
                  <a:gd name="T34" fmla="*/ 0 w 69"/>
                  <a:gd name="T35" fmla="*/ 0 h 47"/>
                  <a:gd name="T36" fmla="*/ 0 w 69"/>
                  <a:gd name="T37" fmla="*/ 0 h 47"/>
                  <a:gd name="T38" fmla="*/ 0 w 69"/>
                  <a:gd name="T39" fmla="*/ 0 h 47"/>
                  <a:gd name="T40" fmla="*/ 0 w 69"/>
                  <a:gd name="T41" fmla="*/ 0 h 47"/>
                  <a:gd name="T42" fmla="*/ 0 w 69"/>
                  <a:gd name="T43" fmla="*/ 0 h 47"/>
                  <a:gd name="T44" fmla="*/ 0 w 69"/>
                  <a:gd name="T45" fmla="*/ 0 h 47"/>
                  <a:gd name="T46" fmla="*/ 0 w 69"/>
                  <a:gd name="T47" fmla="*/ 0 h 47"/>
                  <a:gd name="T48" fmla="*/ 0 w 69"/>
                  <a:gd name="T49" fmla="*/ 0 h 47"/>
                  <a:gd name="T50" fmla="*/ 0 w 69"/>
                  <a:gd name="T51" fmla="*/ 0 h 47"/>
                  <a:gd name="T52" fmla="*/ 0 w 69"/>
                  <a:gd name="T53" fmla="*/ 0 h 47"/>
                  <a:gd name="T54" fmla="*/ 0 w 69"/>
                  <a:gd name="T55" fmla="*/ 0 h 47"/>
                  <a:gd name="T56" fmla="*/ 0 w 69"/>
                  <a:gd name="T57" fmla="*/ 0 h 47"/>
                  <a:gd name="T58" fmla="*/ 0 w 69"/>
                  <a:gd name="T59" fmla="*/ 0 h 47"/>
                  <a:gd name="T60" fmla="*/ 0 w 69"/>
                  <a:gd name="T61" fmla="*/ 0 h 47"/>
                  <a:gd name="T62" fmla="*/ 0 w 69"/>
                  <a:gd name="T63" fmla="*/ 0 h 47"/>
                  <a:gd name="T64" fmla="*/ 0 w 69"/>
                  <a:gd name="T65" fmla="*/ 0 h 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9" h="47">
                    <a:moveTo>
                      <a:pt x="9" y="46"/>
                    </a:moveTo>
                    <a:lnTo>
                      <a:pt x="12" y="47"/>
                    </a:lnTo>
                    <a:lnTo>
                      <a:pt x="16" y="47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31" y="46"/>
                    </a:lnTo>
                    <a:lnTo>
                      <a:pt x="40" y="45"/>
                    </a:lnTo>
                    <a:lnTo>
                      <a:pt x="48" y="42"/>
                    </a:lnTo>
                    <a:lnTo>
                      <a:pt x="56" y="37"/>
                    </a:lnTo>
                    <a:lnTo>
                      <a:pt x="63" y="34"/>
                    </a:lnTo>
                    <a:lnTo>
                      <a:pt x="67" y="30"/>
                    </a:lnTo>
                    <a:lnTo>
                      <a:pt x="69" y="26"/>
                    </a:lnTo>
                    <a:lnTo>
                      <a:pt x="66" y="20"/>
                    </a:lnTo>
                    <a:lnTo>
                      <a:pt x="62" y="17"/>
                    </a:lnTo>
                    <a:lnTo>
                      <a:pt x="56" y="17"/>
                    </a:lnTo>
                    <a:lnTo>
                      <a:pt x="48" y="17"/>
                    </a:lnTo>
                    <a:lnTo>
                      <a:pt x="40" y="19"/>
                    </a:lnTo>
                    <a:lnTo>
                      <a:pt x="32" y="22"/>
                    </a:lnTo>
                    <a:lnTo>
                      <a:pt x="26" y="23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9" y="22"/>
                    </a:lnTo>
                    <a:lnTo>
                      <a:pt x="16" y="14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3" y="26"/>
                    </a:lnTo>
                    <a:lnTo>
                      <a:pt x="7" y="40"/>
                    </a:lnTo>
                    <a:lnTo>
                      <a:pt x="9" y="4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08" name="Freeform 160"/>
              <p:cNvSpPr>
                <a:spLocks/>
              </p:cNvSpPr>
              <p:nvPr/>
            </p:nvSpPr>
            <p:spPr bwMode="auto">
              <a:xfrm>
                <a:off x="8390" y="4813"/>
                <a:ext cx="20" cy="20"/>
              </a:xfrm>
              <a:custGeom>
                <a:avLst/>
                <a:gdLst>
                  <a:gd name="T0" fmla="*/ 0 w 60"/>
                  <a:gd name="T1" fmla="*/ 0 h 58"/>
                  <a:gd name="T2" fmla="*/ 0 w 60"/>
                  <a:gd name="T3" fmla="*/ 0 h 58"/>
                  <a:gd name="T4" fmla="*/ 0 w 60"/>
                  <a:gd name="T5" fmla="*/ 0 h 58"/>
                  <a:gd name="T6" fmla="*/ 0 w 60"/>
                  <a:gd name="T7" fmla="*/ 0 h 58"/>
                  <a:gd name="T8" fmla="*/ 0 w 60"/>
                  <a:gd name="T9" fmla="*/ 0 h 58"/>
                  <a:gd name="T10" fmla="*/ 0 w 60"/>
                  <a:gd name="T11" fmla="*/ 0 h 58"/>
                  <a:gd name="T12" fmla="*/ 0 w 60"/>
                  <a:gd name="T13" fmla="*/ 0 h 58"/>
                  <a:gd name="T14" fmla="*/ 0 w 60"/>
                  <a:gd name="T15" fmla="*/ 0 h 58"/>
                  <a:gd name="T16" fmla="*/ 0 w 60"/>
                  <a:gd name="T17" fmla="*/ 0 h 58"/>
                  <a:gd name="T18" fmla="*/ 0 w 60"/>
                  <a:gd name="T19" fmla="*/ 0 h 58"/>
                  <a:gd name="T20" fmla="*/ 0 w 60"/>
                  <a:gd name="T21" fmla="*/ 0 h 58"/>
                  <a:gd name="T22" fmla="*/ 0 w 60"/>
                  <a:gd name="T23" fmla="*/ 0 h 58"/>
                  <a:gd name="T24" fmla="*/ 0 w 60"/>
                  <a:gd name="T25" fmla="*/ 0 h 58"/>
                  <a:gd name="T26" fmla="*/ 0 w 60"/>
                  <a:gd name="T27" fmla="*/ 0 h 58"/>
                  <a:gd name="T28" fmla="*/ 0 w 60"/>
                  <a:gd name="T29" fmla="*/ 0 h 58"/>
                  <a:gd name="T30" fmla="*/ 0 w 60"/>
                  <a:gd name="T31" fmla="*/ 0 h 58"/>
                  <a:gd name="T32" fmla="*/ 0 w 60"/>
                  <a:gd name="T33" fmla="*/ 0 h 58"/>
                  <a:gd name="T34" fmla="*/ 0 w 60"/>
                  <a:gd name="T35" fmla="*/ 0 h 58"/>
                  <a:gd name="T36" fmla="*/ 0 w 60"/>
                  <a:gd name="T37" fmla="*/ 0 h 58"/>
                  <a:gd name="T38" fmla="*/ 0 w 60"/>
                  <a:gd name="T39" fmla="*/ 0 h 58"/>
                  <a:gd name="T40" fmla="*/ 0 w 60"/>
                  <a:gd name="T41" fmla="*/ 0 h 58"/>
                  <a:gd name="T42" fmla="*/ 0 w 60"/>
                  <a:gd name="T43" fmla="*/ 0 h 58"/>
                  <a:gd name="T44" fmla="*/ 0 w 60"/>
                  <a:gd name="T45" fmla="*/ 0 h 58"/>
                  <a:gd name="T46" fmla="*/ 0 w 60"/>
                  <a:gd name="T47" fmla="*/ 0 h 58"/>
                  <a:gd name="T48" fmla="*/ 0 w 60"/>
                  <a:gd name="T49" fmla="*/ 0 h 5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0" h="58">
                    <a:moveTo>
                      <a:pt x="13" y="52"/>
                    </a:moveTo>
                    <a:lnTo>
                      <a:pt x="20" y="55"/>
                    </a:lnTo>
                    <a:lnTo>
                      <a:pt x="32" y="58"/>
                    </a:lnTo>
                    <a:lnTo>
                      <a:pt x="45" y="56"/>
                    </a:lnTo>
                    <a:lnTo>
                      <a:pt x="55" y="50"/>
                    </a:lnTo>
                    <a:lnTo>
                      <a:pt x="58" y="49"/>
                    </a:lnTo>
                    <a:lnTo>
                      <a:pt x="60" y="46"/>
                    </a:lnTo>
                    <a:lnTo>
                      <a:pt x="60" y="42"/>
                    </a:lnTo>
                    <a:lnTo>
                      <a:pt x="60" y="39"/>
                    </a:lnTo>
                    <a:lnTo>
                      <a:pt x="58" y="36"/>
                    </a:lnTo>
                    <a:lnTo>
                      <a:pt x="54" y="33"/>
                    </a:lnTo>
                    <a:lnTo>
                      <a:pt x="49" y="32"/>
                    </a:lnTo>
                    <a:lnTo>
                      <a:pt x="45" y="32"/>
                    </a:lnTo>
                    <a:lnTo>
                      <a:pt x="36" y="35"/>
                    </a:lnTo>
                    <a:lnTo>
                      <a:pt x="27" y="36"/>
                    </a:lnTo>
                    <a:lnTo>
                      <a:pt x="20" y="35"/>
                    </a:lnTo>
                    <a:lnTo>
                      <a:pt x="17" y="35"/>
                    </a:lnTo>
                    <a:lnTo>
                      <a:pt x="17" y="29"/>
                    </a:lnTo>
                    <a:lnTo>
                      <a:pt x="17" y="16"/>
                    </a:lnTo>
                    <a:lnTo>
                      <a:pt x="14" y="3"/>
                    </a:lnTo>
                    <a:lnTo>
                      <a:pt x="5" y="0"/>
                    </a:lnTo>
                    <a:lnTo>
                      <a:pt x="1" y="12"/>
                    </a:lnTo>
                    <a:lnTo>
                      <a:pt x="0" y="26"/>
                    </a:lnTo>
                    <a:lnTo>
                      <a:pt x="3" y="40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09" name="Freeform 161"/>
              <p:cNvSpPr>
                <a:spLocks/>
              </p:cNvSpPr>
              <p:nvPr/>
            </p:nvSpPr>
            <p:spPr bwMode="auto">
              <a:xfrm>
                <a:off x="8411" y="4806"/>
                <a:ext cx="20" cy="18"/>
              </a:xfrm>
              <a:custGeom>
                <a:avLst/>
                <a:gdLst>
                  <a:gd name="T0" fmla="*/ 0 w 59"/>
                  <a:gd name="T1" fmla="*/ 0 h 55"/>
                  <a:gd name="T2" fmla="*/ 0 w 59"/>
                  <a:gd name="T3" fmla="*/ 0 h 55"/>
                  <a:gd name="T4" fmla="*/ 0 w 59"/>
                  <a:gd name="T5" fmla="*/ 0 h 55"/>
                  <a:gd name="T6" fmla="*/ 0 w 59"/>
                  <a:gd name="T7" fmla="*/ 0 h 55"/>
                  <a:gd name="T8" fmla="*/ 0 w 59"/>
                  <a:gd name="T9" fmla="*/ 0 h 55"/>
                  <a:gd name="T10" fmla="*/ 0 w 59"/>
                  <a:gd name="T11" fmla="*/ 0 h 55"/>
                  <a:gd name="T12" fmla="*/ 0 w 59"/>
                  <a:gd name="T13" fmla="*/ 0 h 55"/>
                  <a:gd name="T14" fmla="*/ 0 w 59"/>
                  <a:gd name="T15" fmla="*/ 0 h 55"/>
                  <a:gd name="T16" fmla="*/ 0 w 59"/>
                  <a:gd name="T17" fmla="*/ 0 h 55"/>
                  <a:gd name="T18" fmla="*/ 0 w 59"/>
                  <a:gd name="T19" fmla="*/ 0 h 55"/>
                  <a:gd name="T20" fmla="*/ 0 w 59"/>
                  <a:gd name="T21" fmla="*/ 0 h 55"/>
                  <a:gd name="T22" fmla="*/ 0 w 59"/>
                  <a:gd name="T23" fmla="*/ 0 h 55"/>
                  <a:gd name="T24" fmla="*/ 0 w 59"/>
                  <a:gd name="T25" fmla="*/ 0 h 55"/>
                  <a:gd name="T26" fmla="*/ 0 w 59"/>
                  <a:gd name="T27" fmla="*/ 0 h 55"/>
                  <a:gd name="T28" fmla="*/ 0 w 59"/>
                  <a:gd name="T29" fmla="*/ 0 h 55"/>
                  <a:gd name="T30" fmla="*/ 0 w 59"/>
                  <a:gd name="T31" fmla="*/ 0 h 55"/>
                  <a:gd name="T32" fmla="*/ 0 w 59"/>
                  <a:gd name="T33" fmla="*/ 0 h 55"/>
                  <a:gd name="T34" fmla="*/ 0 w 59"/>
                  <a:gd name="T35" fmla="*/ 0 h 55"/>
                  <a:gd name="T36" fmla="*/ 0 w 59"/>
                  <a:gd name="T37" fmla="*/ 0 h 55"/>
                  <a:gd name="T38" fmla="*/ 0 w 59"/>
                  <a:gd name="T39" fmla="*/ 0 h 55"/>
                  <a:gd name="T40" fmla="*/ 0 w 59"/>
                  <a:gd name="T41" fmla="*/ 0 h 5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" h="55">
                    <a:moveTo>
                      <a:pt x="19" y="52"/>
                    </a:moveTo>
                    <a:lnTo>
                      <a:pt x="31" y="55"/>
                    </a:lnTo>
                    <a:lnTo>
                      <a:pt x="43" y="54"/>
                    </a:lnTo>
                    <a:lnTo>
                      <a:pt x="53" y="46"/>
                    </a:lnTo>
                    <a:lnTo>
                      <a:pt x="59" y="35"/>
                    </a:lnTo>
                    <a:lnTo>
                      <a:pt x="57" y="31"/>
                    </a:lnTo>
                    <a:lnTo>
                      <a:pt x="54" y="29"/>
                    </a:lnTo>
                    <a:lnTo>
                      <a:pt x="49" y="28"/>
                    </a:lnTo>
                    <a:lnTo>
                      <a:pt x="44" y="29"/>
                    </a:lnTo>
                    <a:lnTo>
                      <a:pt x="41" y="32"/>
                    </a:lnTo>
                    <a:lnTo>
                      <a:pt x="38" y="35"/>
                    </a:lnTo>
                    <a:lnTo>
                      <a:pt x="34" y="36"/>
                    </a:lnTo>
                    <a:lnTo>
                      <a:pt x="31" y="39"/>
                    </a:lnTo>
                    <a:lnTo>
                      <a:pt x="28" y="32"/>
                    </a:lnTo>
                    <a:lnTo>
                      <a:pt x="21" y="18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2" y="18"/>
                    </a:lnTo>
                    <a:lnTo>
                      <a:pt x="9" y="35"/>
                    </a:lnTo>
                    <a:lnTo>
                      <a:pt x="16" y="46"/>
                    </a:lnTo>
                    <a:lnTo>
                      <a:pt x="19" y="5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10" name="Freeform 162"/>
              <p:cNvSpPr>
                <a:spLocks/>
              </p:cNvSpPr>
              <p:nvPr/>
            </p:nvSpPr>
            <p:spPr bwMode="auto">
              <a:xfrm>
                <a:off x="8374" y="4857"/>
                <a:ext cx="27" cy="25"/>
              </a:xfrm>
              <a:custGeom>
                <a:avLst/>
                <a:gdLst>
                  <a:gd name="T0" fmla="*/ 0 w 82"/>
                  <a:gd name="T1" fmla="*/ 0 h 76"/>
                  <a:gd name="T2" fmla="*/ 0 w 82"/>
                  <a:gd name="T3" fmla="*/ 0 h 76"/>
                  <a:gd name="T4" fmla="*/ 0 w 82"/>
                  <a:gd name="T5" fmla="*/ 0 h 76"/>
                  <a:gd name="T6" fmla="*/ 0 w 82"/>
                  <a:gd name="T7" fmla="*/ 0 h 76"/>
                  <a:gd name="T8" fmla="*/ 0 w 82"/>
                  <a:gd name="T9" fmla="*/ 0 h 76"/>
                  <a:gd name="T10" fmla="*/ 0 w 82"/>
                  <a:gd name="T11" fmla="*/ 0 h 76"/>
                  <a:gd name="T12" fmla="*/ 0 w 82"/>
                  <a:gd name="T13" fmla="*/ 0 h 76"/>
                  <a:gd name="T14" fmla="*/ 0 w 82"/>
                  <a:gd name="T15" fmla="*/ 0 h 76"/>
                  <a:gd name="T16" fmla="*/ 0 w 82"/>
                  <a:gd name="T17" fmla="*/ 0 h 76"/>
                  <a:gd name="T18" fmla="*/ 0 w 82"/>
                  <a:gd name="T19" fmla="*/ 0 h 76"/>
                  <a:gd name="T20" fmla="*/ 0 w 82"/>
                  <a:gd name="T21" fmla="*/ 0 h 76"/>
                  <a:gd name="T22" fmla="*/ 0 w 82"/>
                  <a:gd name="T23" fmla="*/ 0 h 76"/>
                  <a:gd name="T24" fmla="*/ 0 w 82"/>
                  <a:gd name="T25" fmla="*/ 0 h 76"/>
                  <a:gd name="T26" fmla="*/ 0 w 82"/>
                  <a:gd name="T27" fmla="*/ 0 h 76"/>
                  <a:gd name="T28" fmla="*/ 0 w 82"/>
                  <a:gd name="T29" fmla="*/ 0 h 76"/>
                  <a:gd name="T30" fmla="*/ 0 w 82"/>
                  <a:gd name="T31" fmla="*/ 0 h 76"/>
                  <a:gd name="T32" fmla="*/ 0 w 82"/>
                  <a:gd name="T33" fmla="*/ 0 h 76"/>
                  <a:gd name="T34" fmla="*/ 0 w 82"/>
                  <a:gd name="T35" fmla="*/ 0 h 76"/>
                  <a:gd name="T36" fmla="*/ 0 w 82"/>
                  <a:gd name="T37" fmla="*/ 0 h 76"/>
                  <a:gd name="T38" fmla="*/ 0 w 82"/>
                  <a:gd name="T39" fmla="*/ 0 h 76"/>
                  <a:gd name="T40" fmla="*/ 0 w 82"/>
                  <a:gd name="T41" fmla="*/ 0 h 76"/>
                  <a:gd name="T42" fmla="*/ 0 w 82"/>
                  <a:gd name="T43" fmla="*/ 0 h 76"/>
                  <a:gd name="T44" fmla="*/ 0 w 82"/>
                  <a:gd name="T45" fmla="*/ 0 h 76"/>
                  <a:gd name="T46" fmla="*/ 0 w 82"/>
                  <a:gd name="T47" fmla="*/ 0 h 76"/>
                  <a:gd name="T48" fmla="*/ 0 w 82"/>
                  <a:gd name="T49" fmla="*/ 0 h 76"/>
                  <a:gd name="T50" fmla="*/ 0 w 82"/>
                  <a:gd name="T51" fmla="*/ 0 h 76"/>
                  <a:gd name="T52" fmla="*/ 0 w 82"/>
                  <a:gd name="T53" fmla="*/ 0 h 76"/>
                  <a:gd name="T54" fmla="*/ 0 w 82"/>
                  <a:gd name="T55" fmla="*/ 0 h 76"/>
                  <a:gd name="T56" fmla="*/ 0 w 82"/>
                  <a:gd name="T57" fmla="*/ 0 h 76"/>
                  <a:gd name="T58" fmla="*/ 0 w 82"/>
                  <a:gd name="T59" fmla="*/ 0 h 76"/>
                  <a:gd name="T60" fmla="*/ 0 w 82"/>
                  <a:gd name="T61" fmla="*/ 0 h 76"/>
                  <a:gd name="T62" fmla="*/ 0 w 82"/>
                  <a:gd name="T63" fmla="*/ 0 h 76"/>
                  <a:gd name="T64" fmla="*/ 0 w 82"/>
                  <a:gd name="T65" fmla="*/ 0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2" h="76">
                    <a:moveTo>
                      <a:pt x="32" y="75"/>
                    </a:moveTo>
                    <a:lnTo>
                      <a:pt x="38" y="76"/>
                    </a:lnTo>
                    <a:lnTo>
                      <a:pt x="44" y="76"/>
                    </a:lnTo>
                    <a:lnTo>
                      <a:pt x="50" y="76"/>
                    </a:lnTo>
                    <a:lnTo>
                      <a:pt x="57" y="75"/>
                    </a:lnTo>
                    <a:lnTo>
                      <a:pt x="61" y="72"/>
                    </a:lnTo>
                    <a:lnTo>
                      <a:pt x="67" y="67"/>
                    </a:lnTo>
                    <a:lnTo>
                      <a:pt x="72" y="64"/>
                    </a:lnTo>
                    <a:lnTo>
                      <a:pt x="76" y="59"/>
                    </a:lnTo>
                    <a:lnTo>
                      <a:pt x="80" y="56"/>
                    </a:lnTo>
                    <a:lnTo>
                      <a:pt x="82" y="52"/>
                    </a:lnTo>
                    <a:lnTo>
                      <a:pt x="82" y="47"/>
                    </a:lnTo>
                    <a:lnTo>
                      <a:pt x="79" y="43"/>
                    </a:lnTo>
                    <a:lnTo>
                      <a:pt x="70" y="39"/>
                    </a:lnTo>
                    <a:lnTo>
                      <a:pt x="63" y="37"/>
                    </a:lnTo>
                    <a:lnTo>
                      <a:pt x="54" y="39"/>
                    </a:lnTo>
                    <a:lnTo>
                      <a:pt x="47" y="41"/>
                    </a:lnTo>
                    <a:lnTo>
                      <a:pt x="39" y="44"/>
                    </a:lnTo>
                    <a:lnTo>
                      <a:pt x="35" y="49"/>
                    </a:lnTo>
                    <a:lnTo>
                      <a:pt x="32" y="50"/>
                    </a:lnTo>
                    <a:lnTo>
                      <a:pt x="30" y="52"/>
                    </a:lnTo>
                    <a:lnTo>
                      <a:pt x="29" y="43"/>
                    </a:lnTo>
                    <a:lnTo>
                      <a:pt x="23" y="23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0" y="17"/>
                    </a:lnTo>
                    <a:lnTo>
                      <a:pt x="0" y="31"/>
                    </a:lnTo>
                    <a:lnTo>
                      <a:pt x="4" y="44"/>
                    </a:lnTo>
                    <a:lnTo>
                      <a:pt x="11" y="54"/>
                    </a:lnTo>
                    <a:lnTo>
                      <a:pt x="19" y="63"/>
                    </a:lnTo>
                    <a:lnTo>
                      <a:pt x="25" y="70"/>
                    </a:lnTo>
                    <a:lnTo>
                      <a:pt x="30" y="73"/>
                    </a:lnTo>
                    <a:lnTo>
                      <a:pt x="32" y="7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11" name="Freeform 163"/>
              <p:cNvSpPr>
                <a:spLocks/>
              </p:cNvSpPr>
              <p:nvPr/>
            </p:nvSpPr>
            <p:spPr bwMode="auto">
              <a:xfrm>
                <a:off x="8404" y="4847"/>
                <a:ext cx="25" cy="22"/>
              </a:xfrm>
              <a:custGeom>
                <a:avLst/>
                <a:gdLst>
                  <a:gd name="T0" fmla="*/ 0 w 75"/>
                  <a:gd name="T1" fmla="*/ 0 h 66"/>
                  <a:gd name="T2" fmla="*/ 0 w 75"/>
                  <a:gd name="T3" fmla="*/ 0 h 66"/>
                  <a:gd name="T4" fmla="*/ 0 w 75"/>
                  <a:gd name="T5" fmla="*/ 0 h 66"/>
                  <a:gd name="T6" fmla="*/ 0 w 75"/>
                  <a:gd name="T7" fmla="*/ 0 h 66"/>
                  <a:gd name="T8" fmla="*/ 0 w 75"/>
                  <a:gd name="T9" fmla="*/ 0 h 66"/>
                  <a:gd name="T10" fmla="*/ 0 w 75"/>
                  <a:gd name="T11" fmla="*/ 0 h 66"/>
                  <a:gd name="T12" fmla="*/ 0 w 75"/>
                  <a:gd name="T13" fmla="*/ 0 h 66"/>
                  <a:gd name="T14" fmla="*/ 0 w 75"/>
                  <a:gd name="T15" fmla="*/ 0 h 66"/>
                  <a:gd name="T16" fmla="*/ 0 w 75"/>
                  <a:gd name="T17" fmla="*/ 0 h 66"/>
                  <a:gd name="T18" fmla="*/ 0 w 75"/>
                  <a:gd name="T19" fmla="*/ 0 h 66"/>
                  <a:gd name="T20" fmla="*/ 0 w 75"/>
                  <a:gd name="T21" fmla="*/ 0 h 66"/>
                  <a:gd name="T22" fmla="*/ 0 w 75"/>
                  <a:gd name="T23" fmla="*/ 0 h 66"/>
                  <a:gd name="T24" fmla="*/ 0 w 75"/>
                  <a:gd name="T25" fmla="*/ 0 h 66"/>
                  <a:gd name="T26" fmla="*/ 0 w 75"/>
                  <a:gd name="T27" fmla="*/ 0 h 66"/>
                  <a:gd name="T28" fmla="*/ 0 w 75"/>
                  <a:gd name="T29" fmla="*/ 0 h 66"/>
                  <a:gd name="T30" fmla="*/ 0 w 75"/>
                  <a:gd name="T31" fmla="*/ 0 h 66"/>
                  <a:gd name="T32" fmla="*/ 0 w 75"/>
                  <a:gd name="T33" fmla="*/ 0 h 66"/>
                  <a:gd name="T34" fmla="*/ 0 w 75"/>
                  <a:gd name="T35" fmla="*/ 0 h 66"/>
                  <a:gd name="T36" fmla="*/ 0 w 75"/>
                  <a:gd name="T37" fmla="*/ 0 h 66"/>
                  <a:gd name="T38" fmla="*/ 0 w 75"/>
                  <a:gd name="T39" fmla="*/ 0 h 66"/>
                  <a:gd name="T40" fmla="*/ 0 w 75"/>
                  <a:gd name="T41" fmla="*/ 0 h 66"/>
                  <a:gd name="T42" fmla="*/ 0 w 75"/>
                  <a:gd name="T43" fmla="*/ 0 h 66"/>
                  <a:gd name="T44" fmla="*/ 0 w 75"/>
                  <a:gd name="T45" fmla="*/ 0 h 66"/>
                  <a:gd name="T46" fmla="*/ 0 w 75"/>
                  <a:gd name="T47" fmla="*/ 0 h 66"/>
                  <a:gd name="T48" fmla="*/ 0 w 75"/>
                  <a:gd name="T49" fmla="*/ 0 h 66"/>
                  <a:gd name="T50" fmla="*/ 0 w 75"/>
                  <a:gd name="T51" fmla="*/ 0 h 66"/>
                  <a:gd name="T52" fmla="*/ 0 w 75"/>
                  <a:gd name="T53" fmla="*/ 0 h 66"/>
                  <a:gd name="T54" fmla="*/ 0 w 75"/>
                  <a:gd name="T55" fmla="*/ 0 h 66"/>
                  <a:gd name="T56" fmla="*/ 0 w 75"/>
                  <a:gd name="T57" fmla="*/ 0 h 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5" h="66">
                    <a:moveTo>
                      <a:pt x="12" y="53"/>
                    </a:moveTo>
                    <a:lnTo>
                      <a:pt x="15" y="56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27" y="63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9" y="66"/>
                    </a:lnTo>
                    <a:lnTo>
                      <a:pt x="57" y="65"/>
                    </a:lnTo>
                    <a:lnTo>
                      <a:pt x="65" y="63"/>
                    </a:lnTo>
                    <a:lnTo>
                      <a:pt x="71" y="60"/>
                    </a:lnTo>
                    <a:lnTo>
                      <a:pt x="75" y="55"/>
                    </a:lnTo>
                    <a:lnTo>
                      <a:pt x="75" y="46"/>
                    </a:lnTo>
                    <a:lnTo>
                      <a:pt x="72" y="39"/>
                    </a:lnTo>
                    <a:lnTo>
                      <a:pt x="66" y="35"/>
                    </a:lnTo>
                    <a:lnTo>
                      <a:pt x="59" y="33"/>
                    </a:lnTo>
                    <a:lnTo>
                      <a:pt x="50" y="33"/>
                    </a:lnTo>
                    <a:lnTo>
                      <a:pt x="41" y="35"/>
                    </a:lnTo>
                    <a:lnTo>
                      <a:pt x="34" y="36"/>
                    </a:lnTo>
                    <a:lnTo>
                      <a:pt x="28" y="39"/>
                    </a:lnTo>
                    <a:lnTo>
                      <a:pt x="27" y="39"/>
                    </a:lnTo>
                    <a:lnTo>
                      <a:pt x="25" y="32"/>
                    </a:lnTo>
                    <a:lnTo>
                      <a:pt x="19" y="16"/>
                    </a:lnTo>
                    <a:lnTo>
                      <a:pt x="10" y="3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5" y="39"/>
                    </a:lnTo>
                    <a:lnTo>
                      <a:pt x="9" y="49"/>
                    </a:lnTo>
                    <a:lnTo>
                      <a:pt x="12" y="5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12" name="Freeform 164"/>
              <p:cNvSpPr>
                <a:spLocks/>
              </p:cNvSpPr>
              <p:nvPr/>
            </p:nvSpPr>
            <p:spPr bwMode="auto">
              <a:xfrm>
                <a:off x="8434" y="4844"/>
                <a:ext cx="25" cy="21"/>
              </a:xfrm>
              <a:custGeom>
                <a:avLst/>
                <a:gdLst>
                  <a:gd name="T0" fmla="*/ 0 w 75"/>
                  <a:gd name="T1" fmla="*/ 0 h 63"/>
                  <a:gd name="T2" fmla="*/ 0 w 75"/>
                  <a:gd name="T3" fmla="*/ 0 h 63"/>
                  <a:gd name="T4" fmla="*/ 0 w 75"/>
                  <a:gd name="T5" fmla="*/ 0 h 63"/>
                  <a:gd name="T6" fmla="*/ 0 w 75"/>
                  <a:gd name="T7" fmla="*/ 0 h 63"/>
                  <a:gd name="T8" fmla="*/ 0 w 75"/>
                  <a:gd name="T9" fmla="*/ 0 h 63"/>
                  <a:gd name="T10" fmla="*/ 0 w 75"/>
                  <a:gd name="T11" fmla="*/ 0 h 63"/>
                  <a:gd name="T12" fmla="*/ 0 w 75"/>
                  <a:gd name="T13" fmla="*/ 0 h 63"/>
                  <a:gd name="T14" fmla="*/ 0 w 75"/>
                  <a:gd name="T15" fmla="*/ 0 h 63"/>
                  <a:gd name="T16" fmla="*/ 0 w 75"/>
                  <a:gd name="T17" fmla="*/ 0 h 63"/>
                  <a:gd name="T18" fmla="*/ 0 w 75"/>
                  <a:gd name="T19" fmla="*/ 0 h 63"/>
                  <a:gd name="T20" fmla="*/ 0 w 75"/>
                  <a:gd name="T21" fmla="*/ 0 h 63"/>
                  <a:gd name="T22" fmla="*/ 0 w 75"/>
                  <a:gd name="T23" fmla="*/ 0 h 63"/>
                  <a:gd name="T24" fmla="*/ 0 w 75"/>
                  <a:gd name="T25" fmla="*/ 0 h 63"/>
                  <a:gd name="T26" fmla="*/ 0 w 75"/>
                  <a:gd name="T27" fmla="*/ 0 h 63"/>
                  <a:gd name="T28" fmla="*/ 0 w 75"/>
                  <a:gd name="T29" fmla="*/ 0 h 63"/>
                  <a:gd name="T30" fmla="*/ 0 w 75"/>
                  <a:gd name="T31" fmla="*/ 0 h 63"/>
                  <a:gd name="T32" fmla="*/ 0 w 75"/>
                  <a:gd name="T33" fmla="*/ 0 h 63"/>
                  <a:gd name="T34" fmla="*/ 0 w 75"/>
                  <a:gd name="T35" fmla="*/ 0 h 63"/>
                  <a:gd name="T36" fmla="*/ 0 w 75"/>
                  <a:gd name="T37" fmla="*/ 0 h 63"/>
                  <a:gd name="T38" fmla="*/ 0 w 75"/>
                  <a:gd name="T39" fmla="*/ 0 h 63"/>
                  <a:gd name="T40" fmla="*/ 0 w 75"/>
                  <a:gd name="T41" fmla="*/ 0 h 63"/>
                  <a:gd name="T42" fmla="*/ 0 w 75"/>
                  <a:gd name="T43" fmla="*/ 0 h 63"/>
                  <a:gd name="T44" fmla="*/ 0 w 75"/>
                  <a:gd name="T45" fmla="*/ 0 h 63"/>
                  <a:gd name="T46" fmla="*/ 0 w 75"/>
                  <a:gd name="T47" fmla="*/ 0 h 63"/>
                  <a:gd name="T48" fmla="*/ 0 w 75"/>
                  <a:gd name="T49" fmla="*/ 0 h 63"/>
                  <a:gd name="T50" fmla="*/ 0 w 75"/>
                  <a:gd name="T51" fmla="*/ 0 h 63"/>
                  <a:gd name="T52" fmla="*/ 0 w 75"/>
                  <a:gd name="T53" fmla="*/ 0 h 63"/>
                  <a:gd name="T54" fmla="*/ 0 w 75"/>
                  <a:gd name="T55" fmla="*/ 0 h 63"/>
                  <a:gd name="T56" fmla="*/ 0 w 75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5" h="63">
                    <a:moveTo>
                      <a:pt x="3" y="41"/>
                    </a:moveTo>
                    <a:lnTo>
                      <a:pt x="4" y="46"/>
                    </a:lnTo>
                    <a:lnTo>
                      <a:pt x="10" y="50"/>
                    </a:lnTo>
                    <a:lnTo>
                      <a:pt x="14" y="56"/>
                    </a:lnTo>
                    <a:lnTo>
                      <a:pt x="16" y="57"/>
                    </a:lnTo>
                    <a:lnTo>
                      <a:pt x="23" y="60"/>
                    </a:lnTo>
                    <a:lnTo>
                      <a:pt x="32" y="63"/>
                    </a:lnTo>
                    <a:lnTo>
                      <a:pt x="42" y="63"/>
                    </a:lnTo>
                    <a:lnTo>
                      <a:pt x="54" y="61"/>
                    </a:lnTo>
                    <a:lnTo>
                      <a:pt x="64" y="58"/>
                    </a:lnTo>
                    <a:lnTo>
                      <a:pt x="72" y="54"/>
                    </a:lnTo>
                    <a:lnTo>
                      <a:pt x="75" y="47"/>
                    </a:lnTo>
                    <a:lnTo>
                      <a:pt x="73" y="40"/>
                    </a:lnTo>
                    <a:lnTo>
                      <a:pt x="67" y="34"/>
                    </a:lnTo>
                    <a:lnTo>
                      <a:pt x="60" y="30"/>
                    </a:lnTo>
                    <a:lnTo>
                      <a:pt x="53" y="28"/>
                    </a:lnTo>
                    <a:lnTo>
                      <a:pt x="45" y="30"/>
                    </a:lnTo>
                    <a:lnTo>
                      <a:pt x="36" y="31"/>
                    </a:lnTo>
                    <a:lnTo>
                      <a:pt x="31" y="33"/>
                    </a:lnTo>
                    <a:lnTo>
                      <a:pt x="26" y="36"/>
                    </a:lnTo>
                    <a:lnTo>
                      <a:pt x="25" y="36"/>
                    </a:lnTo>
                    <a:lnTo>
                      <a:pt x="23" y="30"/>
                    </a:lnTo>
                    <a:lnTo>
                      <a:pt x="17" y="15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1" y="28"/>
                    </a:lnTo>
                    <a:lnTo>
                      <a:pt x="3" y="38"/>
                    </a:lnTo>
                    <a:lnTo>
                      <a:pt x="3" y="4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13" name="Freeform 165"/>
              <p:cNvSpPr>
                <a:spLocks/>
              </p:cNvSpPr>
              <p:nvPr/>
            </p:nvSpPr>
            <p:spPr bwMode="auto">
              <a:xfrm>
                <a:off x="8126" y="4482"/>
                <a:ext cx="83" cy="97"/>
              </a:xfrm>
              <a:custGeom>
                <a:avLst/>
                <a:gdLst>
                  <a:gd name="T0" fmla="*/ 0 w 250"/>
                  <a:gd name="T1" fmla="*/ 0 h 290"/>
                  <a:gd name="T2" fmla="*/ 0 w 250"/>
                  <a:gd name="T3" fmla="*/ 0 h 290"/>
                  <a:gd name="T4" fmla="*/ 0 w 250"/>
                  <a:gd name="T5" fmla="*/ 0 h 290"/>
                  <a:gd name="T6" fmla="*/ 0 w 250"/>
                  <a:gd name="T7" fmla="*/ 0 h 290"/>
                  <a:gd name="T8" fmla="*/ 0 w 250"/>
                  <a:gd name="T9" fmla="*/ 0 h 290"/>
                  <a:gd name="T10" fmla="*/ 0 w 250"/>
                  <a:gd name="T11" fmla="*/ 0 h 290"/>
                  <a:gd name="T12" fmla="*/ 0 w 250"/>
                  <a:gd name="T13" fmla="*/ 0 h 290"/>
                  <a:gd name="T14" fmla="*/ 0 w 250"/>
                  <a:gd name="T15" fmla="*/ 0 h 290"/>
                  <a:gd name="T16" fmla="*/ 0 w 250"/>
                  <a:gd name="T17" fmla="*/ 0 h 290"/>
                  <a:gd name="T18" fmla="*/ 0 w 250"/>
                  <a:gd name="T19" fmla="*/ 0 h 290"/>
                  <a:gd name="T20" fmla="*/ 0 w 250"/>
                  <a:gd name="T21" fmla="*/ 0 h 290"/>
                  <a:gd name="T22" fmla="*/ 0 w 250"/>
                  <a:gd name="T23" fmla="*/ 0 h 290"/>
                  <a:gd name="T24" fmla="*/ 0 w 250"/>
                  <a:gd name="T25" fmla="*/ 0 h 290"/>
                  <a:gd name="T26" fmla="*/ 0 w 250"/>
                  <a:gd name="T27" fmla="*/ 0 h 290"/>
                  <a:gd name="T28" fmla="*/ 0 w 250"/>
                  <a:gd name="T29" fmla="*/ 0 h 290"/>
                  <a:gd name="T30" fmla="*/ 0 w 250"/>
                  <a:gd name="T31" fmla="*/ 0 h 290"/>
                  <a:gd name="T32" fmla="*/ 0 w 250"/>
                  <a:gd name="T33" fmla="*/ 0 h 290"/>
                  <a:gd name="T34" fmla="*/ 0 w 250"/>
                  <a:gd name="T35" fmla="*/ 0 h 290"/>
                  <a:gd name="T36" fmla="*/ 0 w 250"/>
                  <a:gd name="T37" fmla="*/ 0 h 290"/>
                  <a:gd name="T38" fmla="*/ 0 w 250"/>
                  <a:gd name="T39" fmla="*/ 0 h 290"/>
                  <a:gd name="T40" fmla="*/ 0 w 250"/>
                  <a:gd name="T41" fmla="*/ 0 h 290"/>
                  <a:gd name="T42" fmla="*/ 0 w 250"/>
                  <a:gd name="T43" fmla="*/ 0 h 290"/>
                  <a:gd name="T44" fmla="*/ 0 w 250"/>
                  <a:gd name="T45" fmla="*/ 0 h 290"/>
                  <a:gd name="T46" fmla="*/ 0 w 250"/>
                  <a:gd name="T47" fmla="*/ 0 h 290"/>
                  <a:gd name="T48" fmla="*/ 0 w 250"/>
                  <a:gd name="T49" fmla="*/ 0 h 290"/>
                  <a:gd name="T50" fmla="*/ 0 w 250"/>
                  <a:gd name="T51" fmla="*/ 0 h 290"/>
                  <a:gd name="T52" fmla="*/ 0 w 250"/>
                  <a:gd name="T53" fmla="*/ 0 h 290"/>
                  <a:gd name="T54" fmla="*/ 0 w 250"/>
                  <a:gd name="T55" fmla="*/ 0 h 290"/>
                  <a:gd name="T56" fmla="*/ 0 w 250"/>
                  <a:gd name="T57" fmla="*/ 0 h 290"/>
                  <a:gd name="T58" fmla="*/ 0 w 250"/>
                  <a:gd name="T59" fmla="*/ 0 h 290"/>
                  <a:gd name="T60" fmla="*/ 0 w 250"/>
                  <a:gd name="T61" fmla="*/ 0 h 290"/>
                  <a:gd name="T62" fmla="*/ 0 w 250"/>
                  <a:gd name="T63" fmla="*/ 0 h 290"/>
                  <a:gd name="T64" fmla="*/ 0 w 250"/>
                  <a:gd name="T65" fmla="*/ 0 h 290"/>
                  <a:gd name="T66" fmla="*/ 0 w 250"/>
                  <a:gd name="T67" fmla="*/ 0 h 290"/>
                  <a:gd name="T68" fmla="*/ 0 w 250"/>
                  <a:gd name="T69" fmla="*/ 0 h 290"/>
                  <a:gd name="T70" fmla="*/ 0 w 250"/>
                  <a:gd name="T71" fmla="*/ 0 h 290"/>
                  <a:gd name="T72" fmla="*/ 0 w 250"/>
                  <a:gd name="T73" fmla="*/ 0 h 290"/>
                  <a:gd name="T74" fmla="*/ 0 w 250"/>
                  <a:gd name="T75" fmla="*/ 0 h 290"/>
                  <a:gd name="T76" fmla="*/ 0 w 250"/>
                  <a:gd name="T77" fmla="*/ 0 h 290"/>
                  <a:gd name="T78" fmla="*/ 0 w 250"/>
                  <a:gd name="T79" fmla="*/ 0 h 290"/>
                  <a:gd name="T80" fmla="*/ 0 w 250"/>
                  <a:gd name="T81" fmla="*/ 0 h 290"/>
                  <a:gd name="T82" fmla="*/ 0 w 250"/>
                  <a:gd name="T83" fmla="*/ 0 h 290"/>
                  <a:gd name="T84" fmla="*/ 0 w 250"/>
                  <a:gd name="T85" fmla="*/ 0 h 290"/>
                  <a:gd name="T86" fmla="*/ 0 w 250"/>
                  <a:gd name="T87" fmla="*/ 0 h 290"/>
                  <a:gd name="T88" fmla="*/ 0 w 250"/>
                  <a:gd name="T89" fmla="*/ 0 h 290"/>
                  <a:gd name="T90" fmla="*/ 0 w 250"/>
                  <a:gd name="T91" fmla="*/ 0 h 290"/>
                  <a:gd name="T92" fmla="*/ 0 w 250"/>
                  <a:gd name="T93" fmla="*/ 0 h 290"/>
                  <a:gd name="T94" fmla="*/ 0 w 250"/>
                  <a:gd name="T95" fmla="*/ 0 h 290"/>
                  <a:gd name="T96" fmla="*/ 0 w 250"/>
                  <a:gd name="T97" fmla="*/ 0 h 2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0" h="290">
                    <a:moveTo>
                      <a:pt x="88" y="37"/>
                    </a:moveTo>
                    <a:lnTo>
                      <a:pt x="69" y="49"/>
                    </a:lnTo>
                    <a:lnTo>
                      <a:pt x="53" y="63"/>
                    </a:lnTo>
                    <a:lnTo>
                      <a:pt x="39" y="79"/>
                    </a:lnTo>
                    <a:lnTo>
                      <a:pt x="25" y="96"/>
                    </a:lnTo>
                    <a:lnTo>
                      <a:pt x="15" y="115"/>
                    </a:lnTo>
                    <a:lnTo>
                      <a:pt x="8" y="135"/>
                    </a:lnTo>
                    <a:lnTo>
                      <a:pt x="3" y="157"/>
                    </a:lnTo>
                    <a:lnTo>
                      <a:pt x="0" y="178"/>
                    </a:lnTo>
                    <a:lnTo>
                      <a:pt x="3" y="208"/>
                    </a:lnTo>
                    <a:lnTo>
                      <a:pt x="15" y="233"/>
                    </a:lnTo>
                    <a:lnTo>
                      <a:pt x="33" y="254"/>
                    </a:lnTo>
                    <a:lnTo>
                      <a:pt x="56" y="270"/>
                    </a:lnTo>
                    <a:lnTo>
                      <a:pt x="83" y="283"/>
                    </a:lnTo>
                    <a:lnTo>
                      <a:pt x="110" y="289"/>
                    </a:lnTo>
                    <a:lnTo>
                      <a:pt x="140" y="290"/>
                    </a:lnTo>
                    <a:lnTo>
                      <a:pt x="168" y="286"/>
                    </a:lnTo>
                    <a:lnTo>
                      <a:pt x="174" y="286"/>
                    </a:lnTo>
                    <a:lnTo>
                      <a:pt x="179" y="283"/>
                    </a:lnTo>
                    <a:lnTo>
                      <a:pt x="184" y="279"/>
                    </a:lnTo>
                    <a:lnTo>
                      <a:pt x="185" y="273"/>
                    </a:lnTo>
                    <a:lnTo>
                      <a:pt x="182" y="266"/>
                    </a:lnTo>
                    <a:lnTo>
                      <a:pt x="176" y="260"/>
                    </a:lnTo>
                    <a:lnTo>
                      <a:pt x="169" y="254"/>
                    </a:lnTo>
                    <a:lnTo>
                      <a:pt x="162" y="252"/>
                    </a:lnTo>
                    <a:lnTo>
                      <a:pt x="147" y="247"/>
                    </a:lnTo>
                    <a:lnTo>
                      <a:pt x="132" y="244"/>
                    </a:lnTo>
                    <a:lnTo>
                      <a:pt x="118" y="242"/>
                    </a:lnTo>
                    <a:lnTo>
                      <a:pt x="105" y="239"/>
                    </a:lnTo>
                    <a:lnTo>
                      <a:pt x="91" y="234"/>
                    </a:lnTo>
                    <a:lnTo>
                      <a:pt x="78" y="229"/>
                    </a:lnTo>
                    <a:lnTo>
                      <a:pt x="66" y="221"/>
                    </a:lnTo>
                    <a:lnTo>
                      <a:pt x="55" y="210"/>
                    </a:lnTo>
                    <a:lnTo>
                      <a:pt x="50" y="161"/>
                    </a:lnTo>
                    <a:lnTo>
                      <a:pt x="62" y="121"/>
                    </a:lnTo>
                    <a:lnTo>
                      <a:pt x="85" y="89"/>
                    </a:lnTo>
                    <a:lnTo>
                      <a:pt x="118" y="63"/>
                    </a:lnTo>
                    <a:lnTo>
                      <a:pt x="153" y="43"/>
                    </a:lnTo>
                    <a:lnTo>
                      <a:pt x="190" y="27"/>
                    </a:lnTo>
                    <a:lnTo>
                      <a:pt x="223" y="16"/>
                    </a:lnTo>
                    <a:lnTo>
                      <a:pt x="250" y="6"/>
                    </a:lnTo>
                    <a:lnTo>
                      <a:pt x="234" y="2"/>
                    </a:lnTo>
                    <a:lnTo>
                      <a:pt x="216" y="0"/>
                    </a:lnTo>
                    <a:lnTo>
                      <a:pt x="196" y="3"/>
                    </a:lnTo>
                    <a:lnTo>
                      <a:pt x="174" y="6"/>
                    </a:lnTo>
                    <a:lnTo>
                      <a:pt x="152" y="13"/>
                    </a:lnTo>
                    <a:lnTo>
                      <a:pt x="130" y="20"/>
                    </a:lnTo>
                    <a:lnTo>
                      <a:pt x="107" y="29"/>
                    </a:lnTo>
                    <a:lnTo>
                      <a:pt x="88" y="3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14" name="Freeform 166"/>
              <p:cNvSpPr>
                <a:spLocks/>
              </p:cNvSpPr>
              <p:nvPr/>
            </p:nvSpPr>
            <p:spPr bwMode="auto">
              <a:xfrm>
                <a:off x="8268" y="4481"/>
                <a:ext cx="53" cy="75"/>
              </a:xfrm>
              <a:custGeom>
                <a:avLst/>
                <a:gdLst>
                  <a:gd name="T0" fmla="*/ 0 w 160"/>
                  <a:gd name="T1" fmla="*/ 0 h 225"/>
                  <a:gd name="T2" fmla="*/ 0 w 160"/>
                  <a:gd name="T3" fmla="*/ 0 h 225"/>
                  <a:gd name="T4" fmla="*/ 0 w 160"/>
                  <a:gd name="T5" fmla="*/ 0 h 225"/>
                  <a:gd name="T6" fmla="*/ 0 w 160"/>
                  <a:gd name="T7" fmla="*/ 0 h 225"/>
                  <a:gd name="T8" fmla="*/ 0 w 160"/>
                  <a:gd name="T9" fmla="*/ 0 h 225"/>
                  <a:gd name="T10" fmla="*/ 0 w 160"/>
                  <a:gd name="T11" fmla="*/ 0 h 225"/>
                  <a:gd name="T12" fmla="*/ 0 w 160"/>
                  <a:gd name="T13" fmla="*/ 0 h 225"/>
                  <a:gd name="T14" fmla="*/ 0 w 160"/>
                  <a:gd name="T15" fmla="*/ 0 h 225"/>
                  <a:gd name="T16" fmla="*/ 0 w 160"/>
                  <a:gd name="T17" fmla="*/ 0 h 225"/>
                  <a:gd name="T18" fmla="*/ 0 w 160"/>
                  <a:gd name="T19" fmla="*/ 0 h 225"/>
                  <a:gd name="T20" fmla="*/ 0 w 160"/>
                  <a:gd name="T21" fmla="*/ 0 h 225"/>
                  <a:gd name="T22" fmla="*/ 0 w 160"/>
                  <a:gd name="T23" fmla="*/ 0 h 225"/>
                  <a:gd name="T24" fmla="*/ 0 w 160"/>
                  <a:gd name="T25" fmla="*/ 0 h 225"/>
                  <a:gd name="T26" fmla="*/ 0 w 160"/>
                  <a:gd name="T27" fmla="*/ 0 h 225"/>
                  <a:gd name="T28" fmla="*/ 0 w 160"/>
                  <a:gd name="T29" fmla="*/ 0 h 225"/>
                  <a:gd name="T30" fmla="*/ 0 w 160"/>
                  <a:gd name="T31" fmla="*/ 0 h 225"/>
                  <a:gd name="T32" fmla="*/ 0 w 160"/>
                  <a:gd name="T33" fmla="*/ 0 h 225"/>
                  <a:gd name="T34" fmla="*/ 0 w 160"/>
                  <a:gd name="T35" fmla="*/ 0 h 225"/>
                  <a:gd name="T36" fmla="*/ 0 w 160"/>
                  <a:gd name="T37" fmla="*/ 0 h 225"/>
                  <a:gd name="T38" fmla="*/ 0 w 160"/>
                  <a:gd name="T39" fmla="*/ 0 h 225"/>
                  <a:gd name="T40" fmla="*/ 0 w 160"/>
                  <a:gd name="T41" fmla="*/ 0 h 225"/>
                  <a:gd name="T42" fmla="*/ 0 w 160"/>
                  <a:gd name="T43" fmla="*/ 0 h 225"/>
                  <a:gd name="T44" fmla="*/ 0 w 160"/>
                  <a:gd name="T45" fmla="*/ 0 h 225"/>
                  <a:gd name="T46" fmla="*/ 0 w 160"/>
                  <a:gd name="T47" fmla="*/ 0 h 225"/>
                  <a:gd name="T48" fmla="*/ 0 w 160"/>
                  <a:gd name="T49" fmla="*/ 0 h 225"/>
                  <a:gd name="T50" fmla="*/ 0 w 160"/>
                  <a:gd name="T51" fmla="*/ 0 h 225"/>
                  <a:gd name="T52" fmla="*/ 0 w 160"/>
                  <a:gd name="T53" fmla="*/ 0 h 225"/>
                  <a:gd name="T54" fmla="*/ 0 w 160"/>
                  <a:gd name="T55" fmla="*/ 0 h 225"/>
                  <a:gd name="T56" fmla="*/ 0 w 160"/>
                  <a:gd name="T57" fmla="*/ 0 h 225"/>
                  <a:gd name="T58" fmla="*/ 0 w 160"/>
                  <a:gd name="T59" fmla="*/ 0 h 225"/>
                  <a:gd name="T60" fmla="*/ 0 w 160"/>
                  <a:gd name="T61" fmla="*/ 0 h 225"/>
                  <a:gd name="T62" fmla="*/ 0 w 160"/>
                  <a:gd name="T63" fmla="*/ 0 h 225"/>
                  <a:gd name="T64" fmla="*/ 0 w 160"/>
                  <a:gd name="T65" fmla="*/ 0 h 225"/>
                  <a:gd name="T66" fmla="*/ 0 w 160"/>
                  <a:gd name="T67" fmla="*/ 0 h 225"/>
                  <a:gd name="T68" fmla="*/ 0 w 160"/>
                  <a:gd name="T69" fmla="*/ 0 h 225"/>
                  <a:gd name="T70" fmla="*/ 0 w 160"/>
                  <a:gd name="T71" fmla="*/ 0 h 225"/>
                  <a:gd name="T72" fmla="*/ 0 w 160"/>
                  <a:gd name="T73" fmla="*/ 0 h 225"/>
                  <a:gd name="T74" fmla="*/ 0 w 160"/>
                  <a:gd name="T75" fmla="*/ 0 h 225"/>
                  <a:gd name="T76" fmla="*/ 0 w 160"/>
                  <a:gd name="T77" fmla="*/ 0 h 225"/>
                  <a:gd name="T78" fmla="*/ 0 w 160"/>
                  <a:gd name="T79" fmla="*/ 0 h 225"/>
                  <a:gd name="T80" fmla="*/ 0 w 160"/>
                  <a:gd name="T81" fmla="*/ 0 h 2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0" h="225">
                    <a:moveTo>
                      <a:pt x="135" y="73"/>
                    </a:moveTo>
                    <a:lnTo>
                      <a:pt x="141" y="96"/>
                    </a:lnTo>
                    <a:lnTo>
                      <a:pt x="140" y="118"/>
                    </a:lnTo>
                    <a:lnTo>
                      <a:pt x="129" y="135"/>
                    </a:lnTo>
                    <a:lnTo>
                      <a:pt x="115" y="151"/>
                    </a:lnTo>
                    <a:lnTo>
                      <a:pt x="97" y="165"/>
                    </a:lnTo>
                    <a:lnTo>
                      <a:pt x="76" y="179"/>
                    </a:lnTo>
                    <a:lnTo>
                      <a:pt x="56" y="192"/>
                    </a:lnTo>
                    <a:lnTo>
                      <a:pt x="38" y="205"/>
                    </a:lnTo>
                    <a:lnTo>
                      <a:pt x="35" y="210"/>
                    </a:lnTo>
                    <a:lnTo>
                      <a:pt x="34" y="212"/>
                    </a:lnTo>
                    <a:lnTo>
                      <a:pt x="34" y="217"/>
                    </a:lnTo>
                    <a:lnTo>
                      <a:pt x="35" y="221"/>
                    </a:lnTo>
                    <a:lnTo>
                      <a:pt x="40" y="224"/>
                    </a:lnTo>
                    <a:lnTo>
                      <a:pt x="44" y="225"/>
                    </a:lnTo>
                    <a:lnTo>
                      <a:pt x="47" y="225"/>
                    </a:lnTo>
                    <a:lnTo>
                      <a:pt x="51" y="224"/>
                    </a:lnTo>
                    <a:lnTo>
                      <a:pt x="75" y="211"/>
                    </a:lnTo>
                    <a:lnTo>
                      <a:pt x="97" y="197"/>
                    </a:lnTo>
                    <a:lnTo>
                      <a:pt x="117" y="181"/>
                    </a:lnTo>
                    <a:lnTo>
                      <a:pt x="137" y="162"/>
                    </a:lnTo>
                    <a:lnTo>
                      <a:pt x="150" y="142"/>
                    </a:lnTo>
                    <a:lnTo>
                      <a:pt x="159" y="119"/>
                    </a:lnTo>
                    <a:lnTo>
                      <a:pt x="160" y="95"/>
                    </a:lnTo>
                    <a:lnTo>
                      <a:pt x="154" y="69"/>
                    </a:lnTo>
                    <a:lnTo>
                      <a:pt x="141" y="49"/>
                    </a:lnTo>
                    <a:lnTo>
                      <a:pt x="122" y="31"/>
                    </a:lnTo>
                    <a:lnTo>
                      <a:pt x="98" y="18"/>
                    </a:lnTo>
                    <a:lnTo>
                      <a:pt x="72" y="8"/>
                    </a:lnTo>
                    <a:lnTo>
                      <a:pt x="46" y="3"/>
                    </a:lnTo>
                    <a:lnTo>
                      <a:pt x="24" y="0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18" y="11"/>
                    </a:lnTo>
                    <a:lnTo>
                      <a:pt x="37" y="17"/>
                    </a:lnTo>
                    <a:lnTo>
                      <a:pt x="57" y="23"/>
                    </a:lnTo>
                    <a:lnTo>
                      <a:pt x="76" y="29"/>
                    </a:lnTo>
                    <a:lnTo>
                      <a:pt x="95" y="36"/>
                    </a:lnTo>
                    <a:lnTo>
                      <a:pt x="112" y="46"/>
                    </a:lnTo>
                    <a:lnTo>
                      <a:pt x="125" y="57"/>
                    </a:lnTo>
                    <a:lnTo>
                      <a:pt x="135" y="73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15" name="Freeform 167"/>
              <p:cNvSpPr>
                <a:spLocks/>
              </p:cNvSpPr>
              <p:nvPr/>
            </p:nvSpPr>
            <p:spPr bwMode="auto">
              <a:xfrm>
                <a:off x="8073" y="4463"/>
                <a:ext cx="135" cy="158"/>
              </a:xfrm>
              <a:custGeom>
                <a:avLst/>
                <a:gdLst>
                  <a:gd name="T0" fmla="*/ 0 w 404"/>
                  <a:gd name="T1" fmla="*/ 0 h 472"/>
                  <a:gd name="T2" fmla="*/ 0 w 404"/>
                  <a:gd name="T3" fmla="*/ 0 h 472"/>
                  <a:gd name="T4" fmla="*/ 0 w 404"/>
                  <a:gd name="T5" fmla="*/ 0 h 472"/>
                  <a:gd name="T6" fmla="*/ 0 w 404"/>
                  <a:gd name="T7" fmla="*/ 0 h 472"/>
                  <a:gd name="T8" fmla="*/ 0 w 404"/>
                  <a:gd name="T9" fmla="*/ 0 h 472"/>
                  <a:gd name="T10" fmla="*/ 0 w 404"/>
                  <a:gd name="T11" fmla="*/ 0 h 472"/>
                  <a:gd name="T12" fmla="*/ 0 w 404"/>
                  <a:gd name="T13" fmla="*/ 1 h 472"/>
                  <a:gd name="T14" fmla="*/ 0 w 404"/>
                  <a:gd name="T15" fmla="*/ 1 h 472"/>
                  <a:gd name="T16" fmla="*/ 0 w 404"/>
                  <a:gd name="T17" fmla="*/ 1 h 472"/>
                  <a:gd name="T18" fmla="*/ 0 w 404"/>
                  <a:gd name="T19" fmla="*/ 1 h 472"/>
                  <a:gd name="T20" fmla="*/ 0 w 404"/>
                  <a:gd name="T21" fmla="*/ 1 h 472"/>
                  <a:gd name="T22" fmla="*/ 0 w 404"/>
                  <a:gd name="T23" fmla="*/ 1 h 472"/>
                  <a:gd name="T24" fmla="*/ 0 w 404"/>
                  <a:gd name="T25" fmla="*/ 1 h 472"/>
                  <a:gd name="T26" fmla="*/ 0 w 404"/>
                  <a:gd name="T27" fmla="*/ 1 h 472"/>
                  <a:gd name="T28" fmla="*/ 0 w 404"/>
                  <a:gd name="T29" fmla="*/ 1 h 472"/>
                  <a:gd name="T30" fmla="*/ 0 w 404"/>
                  <a:gd name="T31" fmla="*/ 1 h 472"/>
                  <a:gd name="T32" fmla="*/ 1 w 404"/>
                  <a:gd name="T33" fmla="*/ 1 h 472"/>
                  <a:gd name="T34" fmla="*/ 1 w 404"/>
                  <a:gd name="T35" fmla="*/ 1 h 472"/>
                  <a:gd name="T36" fmla="*/ 1 w 404"/>
                  <a:gd name="T37" fmla="*/ 1 h 472"/>
                  <a:gd name="T38" fmla="*/ 1 w 404"/>
                  <a:gd name="T39" fmla="*/ 1 h 472"/>
                  <a:gd name="T40" fmla="*/ 1 w 404"/>
                  <a:gd name="T41" fmla="*/ 1 h 472"/>
                  <a:gd name="T42" fmla="*/ 0 w 404"/>
                  <a:gd name="T43" fmla="*/ 1 h 472"/>
                  <a:gd name="T44" fmla="*/ 0 w 404"/>
                  <a:gd name="T45" fmla="*/ 1 h 472"/>
                  <a:gd name="T46" fmla="*/ 0 w 404"/>
                  <a:gd name="T47" fmla="*/ 1 h 472"/>
                  <a:gd name="T48" fmla="*/ 0 w 404"/>
                  <a:gd name="T49" fmla="*/ 1 h 472"/>
                  <a:gd name="T50" fmla="*/ 0 w 404"/>
                  <a:gd name="T51" fmla="*/ 1 h 472"/>
                  <a:gd name="T52" fmla="*/ 0 w 404"/>
                  <a:gd name="T53" fmla="*/ 1 h 472"/>
                  <a:gd name="T54" fmla="*/ 0 w 404"/>
                  <a:gd name="T55" fmla="*/ 1 h 472"/>
                  <a:gd name="T56" fmla="*/ 0 w 404"/>
                  <a:gd name="T57" fmla="*/ 0 h 472"/>
                  <a:gd name="T58" fmla="*/ 0 w 404"/>
                  <a:gd name="T59" fmla="*/ 0 h 472"/>
                  <a:gd name="T60" fmla="*/ 0 w 404"/>
                  <a:gd name="T61" fmla="*/ 0 h 472"/>
                  <a:gd name="T62" fmla="*/ 0 w 404"/>
                  <a:gd name="T63" fmla="*/ 0 h 472"/>
                  <a:gd name="T64" fmla="*/ 0 w 404"/>
                  <a:gd name="T65" fmla="*/ 0 h 472"/>
                  <a:gd name="T66" fmla="*/ 0 w 404"/>
                  <a:gd name="T67" fmla="*/ 0 h 472"/>
                  <a:gd name="T68" fmla="*/ 0 w 404"/>
                  <a:gd name="T69" fmla="*/ 0 h 472"/>
                  <a:gd name="T70" fmla="*/ 0 w 404"/>
                  <a:gd name="T71" fmla="*/ 0 h 472"/>
                  <a:gd name="T72" fmla="*/ 0 w 404"/>
                  <a:gd name="T73" fmla="*/ 0 h 472"/>
                  <a:gd name="T74" fmla="*/ 0 w 404"/>
                  <a:gd name="T75" fmla="*/ 0 h 472"/>
                  <a:gd name="T76" fmla="*/ 0 w 404"/>
                  <a:gd name="T77" fmla="*/ 0 h 472"/>
                  <a:gd name="T78" fmla="*/ 0 w 404"/>
                  <a:gd name="T79" fmla="*/ 0 h 472"/>
                  <a:gd name="T80" fmla="*/ 0 w 404"/>
                  <a:gd name="T81" fmla="*/ 0 h 472"/>
                  <a:gd name="T82" fmla="*/ 0 w 404"/>
                  <a:gd name="T83" fmla="*/ 0 h 472"/>
                  <a:gd name="T84" fmla="*/ 0 w 404"/>
                  <a:gd name="T85" fmla="*/ 0 h 472"/>
                  <a:gd name="T86" fmla="*/ 0 w 404"/>
                  <a:gd name="T87" fmla="*/ 0 h 4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4" h="472">
                    <a:moveTo>
                      <a:pt x="157" y="61"/>
                    </a:moveTo>
                    <a:lnTo>
                      <a:pt x="127" y="87"/>
                    </a:lnTo>
                    <a:lnTo>
                      <a:pt x="96" y="113"/>
                    </a:lnTo>
                    <a:lnTo>
                      <a:pt x="68" y="143"/>
                    </a:lnTo>
                    <a:lnTo>
                      <a:pt x="43" y="175"/>
                    </a:lnTo>
                    <a:lnTo>
                      <a:pt x="22" y="208"/>
                    </a:lnTo>
                    <a:lnTo>
                      <a:pt x="8" y="244"/>
                    </a:lnTo>
                    <a:lnTo>
                      <a:pt x="0" y="283"/>
                    </a:lnTo>
                    <a:lnTo>
                      <a:pt x="2" y="323"/>
                    </a:lnTo>
                    <a:lnTo>
                      <a:pt x="5" y="333"/>
                    </a:lnTo>
                    <a:lnTo>
                      <a:pt x="8" y="344"/>
                    </a:lnTo>
                    <a:lnTo>
                      <a:pt x="12" y="353"/>
                    </a:lnTo>
                    <a:lnTo>
                      <a:pt x="18" y="363"/>
                    </a:lnTo>
                    <a:lnTo>
                      <a:pt x="25" y="372"/>
                    </a:lnTo>
                    <a:lnTo>
                      <a:pt x="34" y="380"/>
                    </a:lnTo>
                    <a:lnTo>
                      <a:pt x="41" y="388"/>
                    </a:lnTo>
                    <a:lnTo>
                      <a:pt x="52" y="393"/>
                    </a:lnTo>
                    <a:lnTo>
                      <a:pt x="71" y="405"/>
                    </a:lnTo>
                    <a:lnTo>
                      <a:pt x="90" y="415"/>
                    </a:lnTo>
                    <a:lnTo>
                      <a:pt x="109" y="424"/>
                    </a:lnTo>
                    <a:lnTo>
                      <a:pt x="129" y="431"/>
                    </a:lnTo>
                    <a:lnTo>
                      <a:pt x="150" y="438"/>
                    </a:lnTo>
                    <a:lnTo>
                      <a:pt x="171" y="444"/>
                    </a:lnTo>
                    <a:lnTo>
                      <a:pt x="191" y="449"/>
                    </a:lnTo>
                    <a:lnTo>
                      <a:pt x="212" y="454"/>
                    </a:lnTo>
                    <a:lnTo>
                      <a:pt x="234" y="458"/>
                    </a:lnTo>
                    <a:lnTo>
                      <a:pt x="254" y="461"/>
                    </a:lnTo>
                    <a:lnTo>
                      <a:pt x="276" y="464"/>
                    </a:lnTo>
                    <a:lnTo>
                      <a:pt x="298" y="467"/>
                    </a:lnTo>
                    <a:lnTo>
                      <a:pt x="319" y="468"/>
                    </a:lnTo>
                    <a:lnTo>
                      <a:pt x="341" y="470"/>
                    </a:lnTo>
                    <a:lnTo>
                      <a:pt x="363" y="471"/>
                    </a:lnTo>
                    <a:lnTo>
                      <a:pt x="383" y="472"/>
                    </a:lnTo>
                    <a:lnTo>
                      <a:pt x="391" y="472"/>
                    </a:lnTo>
                    <a:lnTo>
                      <a:pt x="397" y="470"/>
                    </a:lnTo>
                    <a:lnTo>
                      <a:pt x="401" y="464"/>
                    </a:lnTo>
                    <a:lnTo>
                      <a:pt x="404" y="458"/>
                    </a:lnTo>
                    <a:lnTo>
                      <a:pt x="404" y="451"/>
                    </a:lnTo>
                    <a:lnTo>
                      <a:pt x="401" y="445"/>
                    </a:lnTo>
                    <a:lnTo>
                      <a:pt x="395" y="441"/>
                    </a:lnTo>
                    <a:lnTo>
                      <a:pt x="388" y="438"/>
                    </a:lnTo>
                    <a:lnTo>
                      <a:pt x="369" y="434"/>
                    </a:lnTo>
                    <a:lnTo>
                      <a:pt x="350" y="431"/>
                    </a:lnTo>
                    <a:lnTo>
                      <a:pt x="331" y="426"/>
                    </a:lnTo>
                    <a:lnTo>
                      <a:pt x="310" y="424"/>
                    </a:lnTo>
                    <a:lnTo>
                      <a:pt x="291" y="421"/>
                    </a:lnTo>
                    <a:lnTo>
                      <a:pt x="272" y="418"/>
                    </a:lnTo>
                    <a:lnTo>
                      <a:pt x="251" y="415"/>
                    </a:lnTo>
                    <a:lnTo>
                      <a:pt x="232" y="411"/>
                    </a:lnTo>
                    <a:lnTo>
                      <a:pt x="213" y="408"/>
                    </a:lnTo>
                    <a:lnTo>
                      <a:pt x="194" y="403"/>
                    </a:lnTo>
                    <a:lnTo>
                      <a:pt x="175" y="398"/>
                    </a:lnTo>
                    <a:lnTo>
                      <a:pt x="156" y="393"/>
                    </a:lnTo>
                    <a:lnTo>
                      <a:pt x="138" y="386"/>
                    </a:lnTo>
                    <a:lnTo>
                      <a:pt x="119" y="379"/>
                    </a:lnTo>
                    <a:lnTo>
                      <a:pt x="102" y="372"/>
                    </a:lnTo>
                    <a:lnTo>
                      <a:pt x="84" y="362"/>
                    </a:lnTo>
                    <a:lnTo>
                      <a:pt x="69" y="352"/>
                    </a:lnTo>
                    <a:lnTo>
                      <a:pt x="58" y="339"/>
                    </a:lnTo>
                    <a:lnTo>
                      <a:pt x="49" y="324"/>
                    </a:lnTo>
                    <a:lnTo>
                      <a:pt x="44" y="307"/>
                    </a:lnTo>
                    <a:lnTo>
                      <a:pt x="43" y="290"/>
                    </a:lnTo>
                    <a:lnTo>
                      <a:pt x="44" y="270"/>
                    </a:lnTo>
                    <a:lnTo>
                      <a:pt x="49" y="250"/>
                    </a:lnTo>
                    <a:lnTo>
                      <a:pt x="55" y="234"/>
                    </a:lnTo>
                    <a:lnTo>
                      <a:pt x="65" y="212"/>
                    </a:lnTo>
                    <a:lnTo>
                      <a:pt x="77" y="191"/>
                    </a:lnTo>
                    <a:lnTo>
                      <a:pt x="90" y="172"/>
                    </a:lnTo>
                    <a:lnTo>
                      <a:pt x="104" y="155"/>
                    </a:lnTo>
                    <a:lnTo>
                      <a:pt x="119" y="138"/>
                    </a:lnTo>
                    <a:lnTo>
                      <a:pt x="135" y="120"/>
                    </a:lnTo>
                    <a:lnTo>
                      <a:pt x="154" y="103"/>
                    </a:lnTo>
                    <a:lnTo>
                      <a:pt x="173" y="86"/>
                    </a:lnTo>
                    <a:lnTo>
                      <a:pt x="193" y="71"/>
                    </a:lnTo>
                    <a:lnTo>
                      <a:pt x="218" y="59"/>
                    </a:lnTo>
                    <a:lnTo>
                      <a:pt x="245" y="47"/>
                    </a:lnTo>
                    <a:lnTo>
                      <a:pt x="273" y="36"/>
                    </a:lnTo>
                    <a:lnTo>
                      <a:pt x="298" y="25"/>
                    </a:lnTo>
                    <a:lnTo>
                      <a:pt x="319" y="17"/>
                    </a:lnTo>
                    <a:lnTo>
                      <a:pt x="332" y="8"/>
                    </a:lnTo>
                    <a:lnTo>
                      <a:pt x="336" y="2"/>
                    </a:lnTo>
                    <a:lnTo>
                      <a:pt x="322" y="0"/>
                    </a:lnTo>
                    <a:lnTo>
                      <a:pt x="301" y="1"/>
                    </a:lnTo>
                    <a:lnTo>
                      <a:pt x="278" y="5"/>
                    </a:lnTo>
                    <a:lnTo>
                      <a:pt x="253" y="13"/>
                    </a:lnTo>
                    <a:lnTo>
                      <a:pt x="226" y="23"/>
                    </a:lnTo>
                    <a:lnTo>
                      <a:pt x="201" y="34"/>
                    </a:lnTo>
                    <a:lnTo>
                      <a:pt x="178" y="47"/>
                    </a:lnTo>
                    <a:lnTo>
                      <a:pt x="157" y="61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16" name="Freeform 168"/>
              <p:cNvSpPr>
                <a:spLocks/>
              </p:cNvSpPr>
              <p:nvPr/>
            </p:nvSpPr>
            <p:spPr bwMode="auto">
              <a:xfrm>
                <a:off x="8263" y="4458"/>
                <a:ext cx="118" cy="105"/>
              </a:xfrm>
              <a:custGeom>
                <a:avLst/>
                <a:gdLst>
                  <a:gd name="T0" fmla="*/ 0 w 354"/>
                  <a:gd name="T1" fmla="*/ 0 h 315"/>
                  <a:gd name="T2" fmla="*/ 0 w 354"/>
                  <a:gd name="T3" fmla="*/ 0 h 315"/>
                  <a:gd name="T4" fmla="*/ 0 w 354"/>
                  <a:gd name="T5" fmla="*/ 0 h 315"/>
                  <a:gd name="T6" fmla="*/ 0 w 354"/>
                  <a:gd name="T7" fmla="*/ 0 h 315"/>
                  <a:gd name="T8" fmla="*/ 0 w 354"/>
                  <a:gd name="T9" fmla="*/ 0 h 315"/>
                  <a:gd name="T10" fmla="*/ 0 w 354"/>
                  <a:gd name="T11" fmla="*/ 0 h 315"/>
                  <a:gd name="T12" fmla="*/ 0 w 354"/>
                  <a:gd name="T13" fmla="*/ 0 h 315"/>
                  <a:gd name="T14" fmla="*/ 0 w 354"/>
                  <a:gd name="T15" fmla="*/ 0 h 315"/>
                  <a:gd name="T16" fmla="*/ 0 w 354"/>
                  <a:gd name="T17" fmla="*/ 0 h 315"/>
                  <a:gd name="T18" fmla="*/ 0 w 354"/>
                  <a:gd name="T19" fmla="*/ 0 h 315"/>
                  <a:gd name="T20" fmla="*/ 0 w 354"/>
                  <a:gd name="T21" fmla="*/ 0 h 315"/>
                  <a:gd name="T22" fmla="*/ 0 w 354"/>
                  <a:gd name="T23" fmla="*/ 0 h 315"/>
                  <a:gd name="T24" fmla="*/ 0 w 354"/>
                  <a:gd name="T25" fmla="*/ 0 h 315"/>
                  <a:gd name="T26" fmla="*/ 0 w 354"/>
                  <a:gd name="T27" fmla="*/ 0 h 315"/>
                  <a:gd name="T28" fmla="*/ 0 w 354"/>
                  <a:gd name="T29" fmla="*/ 0 h 315"/>
                  <a:gd name="T30" fmla="*/ 0 w 354"/>
                  <a:gd name="T31" fmla="*/ 0 h 315"/>
                  <a:gd name="T32" fmla="*/ 0 w 354"/>
                  <a:gd name="T33" fmla="*/ 0 h 315"/>
                  <a:gd name="T34" fmla="*/ 0 w 354"/>
                  <a:gd name="T35" fmla="*/ 0 h 315"/>
                  <a:gd name="T36" fmla="*/ 0 w 354"/>
                  <a:gd name="T37" fmla="*/ 0 h 315"/>
                  <a:gd name="T38" fmla="*/ 0 w 354"/>
                  <a:gd name="T39" fmla="*/ 0 h 315"/>
                  <a:gd name="T40" fmla="*/ 0 w 354"/>
                  <a:gd name="T41" fmla="*/ 0 h 315"/>
                  <a:gd name="T42" fmla="*/ 0 w 354"/>
                  <a:gd name="T43" fmla="*/ 0 h 315"/>
                  <a:gd name="T44" fmla="*/ 0 w 354"/>
                  <a:gd name="T45" fmla="*/ 0 h 315"/>
                  <a:gd name="T46" fmla="*/ 0 w 354"/>
                  <a:gd name="T47" fmla="*/ 0 h 315"/>
                  <a:gd name="T48" fmla="*/ 0 w 354"/>
                  <a:gd name="T49" fmla="*/ 0 h 315"/>
                  <a:gd name="T50" fmla="*/ 0 w 354"/>
                  <a:gd name="T51" fmla="*/ 0 h 315"/>
                  <a:gd name="T52" fmla="*/ 0 w 354"/>
                  <a:gd name="T53" fmla="*/ 0 h 315"/>
                  <a:gd name="T54" fmla="*/ 0 w 354"/>
                  <a:gd name="T55" fmla="*/ 0 h 315"/>
                  <a:gd name="T56" fmla="*/ 0 w 354"/>
                  <a:gd name="T57" fmla="*/ 0 h 315"/>
                  <a:gd name="T58" fmla="*/ 0 w 354"/>
                  <a:gd name="T59" fmla="*/ 0 h 315"/>
                  <a:gd name="T60" fmla="*/ 0 w 354"/>
                  <a:gd name="T61" fmla="*/ 0 h 315"/>
                  <a:gd name="T62" fmla="*/ 0 w 354"/>
                  <a:gd name="T63" fmla="*/ 0 h 315"/>
                  <a:gd name="T64" fmla="*/ 0 w 354"/>
                  <a:gd name="T65" fmla="*/ 0 h 315"/>
                  <a:gd name="T66" fmla="*/ 0 w 354"/>
                  <a:gd name="T67" fmla="*/ 0 h 315"/>
                  <a:gd name="T68" fmla="*/ 0 w 354"/>
                  <a:gd name="T69" fmla="*/ 0 h 315"/>
                  <a:gd name="T70" fmla="*/ 0 w 354"/>
                  <a:gd name="T71" fmla="*/ 0 h 315"/>
                  <a:gd name="T72" fmla="*/ 0 w 354"/>
                  <a:gd name="T73" fmla="*/ 0 h 315"/>
                  <a:gd name="T74" fmla="*/ 0 w 354"/>
                  <a:gd name="T75" fmla="*/ 0 h 315"/>
                  <a:gd name="T76" fmla="*/ 0 w 354"/>
                  <a:gd name="T77" fmla="*/ 0 h 315"/>
                  <a:gd name="T78" fmla="*/ 0 w 354"/>
                  <a:gd name="T79" fmla="*/ 0 h 315"/>
                  <a:gd name="T80" fmla="*/ 0 w 354"/>
                  <a:gd name="T81" fmla="*/ 0 h 315"/>
                  <a:gd name="T82" fmla="*/ 0 w 354"/>
                  <a:gd name="T83" fmla="*/ 0 h 315"/>
                  <a:gd name="T84" fmla="*/ 0 w 354"/>
                  <a:gd name="T85" fmla="*/ 0 h 315"/>
                  <a:gd name="T86" fmla="*/ 0 w 354"/>
                  <a:gd name="T87" fmla="*/ 0 h 315"/>
                  <a:gd name="T88" fmla="*/ 0 w 354"/>
                  <a:gd name="T89" fmla="*/ 0 h 315"/>
                  <a:gd name="T90" fmla="*/ 0 w 354"/>
                  <a:gd name="T91" fmla="*/ 0 h 315"/>
                  <a:gd name="T92" fmla="*/ 0 w 354"/>
                  <a:gd name="T93" fmla="*/ 0 h 315"/>
                  <a:gd name="T94" fmla="*/ 0 w 354"/>
                  <a:gd name="T95" fmla="*/ 0 h 315"/>
                  <a:gd name="T96" fmla="*/ 0 w 354"/>
                  <a:gd name="T97" fmla="*/ 0 h 315"/>
                  <a:gd name="T98" fmla="*/ 0 w 354"/>
                  <a:gd name="T99" fmla="*/ 0 h 315"/>
                  <a:gd name="T100" fmla="*/ 0 w 354"/>
                  <a:gd name="T101" fmla="*/ 0 h 315"/>
                  <a:gd name="T102" fmla="*/ 0 w 354"/>
                  <a:gd name="T103" fmla="*/ 0 h 315"/>
                  <a:gd name="T104" fmla="*/ 0 w 354"/>
                  <a:gd name="T105" fmla="*/ 0 h 315"/>
                  <a:gd name="T106" fmla="*/ 0 w 354"/>
                  <a:gd name="T107" fmla="*/ 0 h 315"/>
                  <a:gd name="T108" fmla="*/ 0 w 354"/>
                  <a:gd name="T109" fmla="*/ 0 h 315"/>
                  <a:gd name="T110" fmla="*/ 0 w 354"/>
                  <a:gd name="T111" fmla="*/ 0 h 315"/>
                  <a:gd name="T112" fmla="*/ 0 w 354"/>
                  <a:gd name="T113" fmla="*/ 0 h 315"/>
                  <a:gd name="T114" fmla="*/ 0 w 354"/>
                  <a:gd name="T115" fmla="*/ 0 h 315"/>
                  <a:gd name="T116" fmla="*/ 0 w 354"/>
                  <a:gd name="T117" fmla="*/ 0 h 315"/>
                  <a:gd name="T118" fmla="*/ 0 w 354"/>
                  <a:gd name="T119" fmla="*/ 0 h 315"/>
                  <a:gd name="T120" fmla="*/ 0 w 354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54" h="315">
                    <a:moveTo>
                      <a:pt x="294" y="96"/>
                    </a:moveTo>
                    <a:lnTo>
                      <a:pt x="310" y="113"/>
                    </a:lnTo>
                    <a:lnTo>
                      <a:pt x="320" y="133"/>
                    </a:lnTo>
                    <a:lnTo>
                      <a:pt x="325" y="155"/>
                    </a:lnTo>
                    <a:lnTo>
                      <a:pt x="325" y="178"/>
                    </a:lnTo>
                    <a:lnTo>
                      <a:pt x="322" y="197"/>
                    </a:lnTo>
                    <a:lnTo>
                      <a:pt x="316" y="212"/>
                    </a:lnTo>
                    <a:lnTo>
                      <a:pt x="306" y="228"/>
                    </a:lnTo>
                    <a:lnTo>
                      <a:pt x="295" y="241"/>
                    </a:lnTo>
                    <a:lnTo>
                      <a:pt x="282" y="256"/>
                    </a:lnTo>
                    <a:lnTo>
                      <a:pt x="269" y="267"/>
                    </a:lnTo>
                    <a:lnTo>
                      <a:pt x="256" y="280"/>
                    </a:lnTo>
                    <a:lnTo>
                      <a:pt x="243" y="293"/>
                    </a:lnTo>
                    <a:lnTo>
                      <a:pt x="240" y="297"/>
                    </a:lnTo>
                    <a:lnTo>
                      <a:pt x="240" y="302"/>
                    </a:lnTo>
                    <a:lnTo>
                      <a:pt x="240" y="306"/>
                    </a:lnTo>
                    <a:lnTo>
                      <a:pt x="243" y="310"/>
                    </a:lnTo>
                    <a:lnTo>
                      <a:pt x="247" y="313"/>
                    </a:lnTo>
                    <a:lnTo>
                      <a:pt x="253" y="315"/>
                    </a:lnTo>
                    <a:lnTo>
                      <a:pt x="257" y="313"/>
                    </a:lnTo>
                    <a:lnTo>
                      <a:pt x="262" y="310"/>
                    </a:lnTo>
                    <a:lnTo>
                      <a:pt x="291" y="292"/>
                    </a:lnTo>
                    <a:lnTo>
                      <a:pt x="316" y="267"/>
                    </a:lnTo>
                    <a:lnTo>
                      <a:pt x="335" y="240"/>
                    </a:lnTo>
                    <a:lnTo>
                      <a:pt x="348" y="208"/>
                    </a:lnTo>
                    <a:lnTo>
                      <a:pt x="354" y="177"/>
                    </a:lnTo>
                    <a:lnTo>
                      <a:pt x="351" y="143"/>
                    </a:lnTo>
                    <a:lnTo>
                      <a:pt x="339" y="113"/>
                    </a:lnTo>
                    <a:lnTo>
                      <a:pt x="316" y="86"/>
                    </a:lnTo>
                    <a:lnTo>
                      <a:pt x="298" y="72"/>
                    </a:lnTo>
                    <a:lnTo>
                      <a:pt x="278" y="60"/>
                    </a:lnTo>
                    <a:lnTo>
                      <a:pt x="256" y="49"/>
                    </a:lnTo>
                    <a:lnTo>
                      <a:pt x="231" y="39"/>
                    </a:lnTo>
                    <a:lnTo>
                      <a:pt x="206" y="29"/>
                    </a:lnTo>
                    <a:lnTo>
                      <a:pt x="181" y="21"/>
                    </a:lnTo>
                    <a:lnTo>
                      <a:pt x="155" y="16"/>
                    </a:lnTo>
                    <a:lnTo>
                      <a:pt x="130" y="10"/>
                    </a:lnTo>
                    <a:lnTo>
                      <a:pt x="105" y="6"/>
                    </a:lnTo>
                    <a:lnTo>
                      <a:pt x="83" y="3"/>
                    </a:lnTo>
                    <a:lnTo>
                      <a:pt x="61" y="0"/>
                    </a:lnTo>
                    <a:lnTo>
                      <a:pt x="43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5" y="3"/>
                    </a:lnTo>
                    <a:lnTo>
                      <a:pt x="0" y="6"/>
                    </a:lnTo>
                    <a:lnTo>
                      <a:pt x="15" y="8"/>
                    </a:lnTo>
                    <a:lnTo>
                      <a:pt x="30" y="10"/>
                    </a:lnTo>
                    <a:lnTo>
                      <a:pt x="47" y="13"/>
                    </a:lnTo>
                    <a:lnTo>
                      <a:pt x="65" y="16"/>
                    </a:lnTo>
                    <a:lnTo>
                      <a:pt x="83" y="20"/>
                    </a:lnTo>
                    <a:lnTo>
                      <a:pt x="103" y="23"/>
                    </a:lnTo>
                    <a:lnTo>
                      <a:pt x="122" y="27"/>
                    </a:lnTo>
                    <a:lnTo>
                      <a:pt x="143" y="31"/>
                    </a:lnTo>
                    <a:lnTo>
                      <a:pt x="162" y="37"/>
                    </a:lnTo>
                    <a:lnTo>
                      <a:pt x="182" y="43"/>
                    </a:lnTo>
                    <a:lnTo>
                      <a:pt x="203" y="49"/>
                    </a:lnTo>
                    <a:lnTo>
                      <a:pt x="222" y="56"/>
                    </a:lnTo>
                    <a:lnTo>
                      <a:pt x="241" y="64"/>
                    </a:lnTo>
                    <a:lnTo>
                      <a:pt x="260" y="75"/>
                    </a:lnTo>
                    <a:lnTo>
                      <a:pt x="278" y="85"/>
                    </a:lnTo>
                    <a:lnTo>
                      <a:pt x="294" y="9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17" name="Freeform 169"/>
              <p:cNvSpPr>
                <a:spLocks/>
              </p:cNvSpPr>
              <p:nvPr/>
            </p:nvSpPr>
            <p:spPr bwMode="auto">
              <a:xfrm>
                <a:off x="8023" y="4506"/>
                <a:ext cx="47" cy="99"/>
              </a:xfrm>
              <a:custGeom>
                <a:avLst/>
                <a:gdLst>
                  <a:gd name="T0" fmla="*/ 0 w 143"/>
                  <a:gd name="T1" fmla="*/ 0 h 297"/>
                  <a:gd name="T2" fmla="*/ 0 w 143"/>
                  <a:gd name="T3" fmla="*/ 0 h 297"/>
                  <a:gd name="T4" fmla="*/ 0 w 143"/>
                  <a:gd name="T5" fmla="*/ 0 h 297"/>
                  <a:gd name="T6" fmla="*/ 0 w 143"/>
                  <a:gd name="T7" fmla="*/ 0 h 297"/>
                  <a:gd name="T8" fmla="*/ 0 w 143"/>
                  <a:gd name="T9" fmla="*/ 0 h 297"/>
                  <a:gd name="T10" fmla="*/ 0 w 143"/>
                  <a:gd name="T11" fmla="*/ 0 h 297"/>
                  <a:gd name="T12" fmla="*/ 0 w 143"/>
                  <a:gd name="T13" fmla="*/ 0 h 297"/>
                  <a:gd name="T14" fmla="*/ 0 w 143"/>
                  <a:gd name="T15" fmla="*/ 0 h 297"/>
                  <a:gd name="T16" fmla="*/ 0 w 143"/>
                  <a:gd name="T17" fmla="*/ 0 h 297"/>
                  <a:gd name="T18" fmla="*/ 0 w 143"/>
                  <a:gd name="T19" fmla="*/ 0 h 297"/>
                  <a:gd name="T20" fmla="*/ 0 w 143"/>
                  <a:gd name="T21" fmla="*/ 0 h 297"/>
                  <a:gd name="T22" fmla="*/ 0 w 143"/>
                  <a:gd name="T23" fmla="*/ 0 h 297"/>
                  <a:gd name="T24" fmla="*/ 0 w 143"/>
                  <a:gd name="T25" fmla="*/ 0 h 297"/>
                  <a:gd name="T26" fmla="*/ 0 w 143"/>
                  <a:gd name="T27" fmla="*/ 0 h 297"/>
                  <a:gd name="T28" fmla="*/ 0 w 143"/>
                  <a:gd name="T29" fmla="*/ 0 h 297"/>
                  <a:gd name="T30" fmla="*/ 0 w 143"/>
                  <a:gd name="T31" fmla="*/ 0 h 297"/>
                  <a:gd name="T32" fmla="*/ 0 w 143"/>
                  <a:gd name="T33" fmla="*/ 0 h 297"/>
                  <a:gd name="T34" fmla="*/ 0 w 143"/>
                  <a:gd name="T35" fmla="*/ 0 h 297"/>
                  <a:gd name="T36" fmla="*/ 0 w 143"/>
                  <a:gd name="T37" fmla="*/ 0 h 297"/>
                  <a:gd name="T38" fmla="*/ 0 w 143"/>
                  <a:gd name="T39" fmla="*/ 0 h 297"/>
                  <a:gd name="T40" fmla="*/ 0 w 143"/>
                  <a:gd name="T41" fmla="*/ 0 h 297"/>
                  <a:gd name="T42" fmla="*/ 0 w 143"/>
                  <a:gd name="T43" fmla="*/ 0 h 297"/>
                  <a:gd name="T44" fmla="*/ 0 w 143"/>
                  <a:gd name="T45" fmla="*/ 0 h 297"/>
                  <a:gd name="T46" fmla="*/ 0 w 143"/>
                  <a:gd name="T47" fmla="*/ 0 h 297"/>
                  <a:gd name="T48" fmla="*/ 0 w 143"/>
                  <a:gd name="T49" fmla="*/ 0 h 297"/>
                  <a:gd name="T50" fmla="*/ 0 w 143"/>
                  <a:gd name="T51" fmla="*/ 0 h 297"/>
                  <a:gd name="T52" fmla="*/ 0 w 143"/>
                  <a:gd name="T53" fmla="*/ 0 h 297"/>
                  <a:gd name="T54" fmla="*/ 0 w 143"/>
                  <a:gd name="T55" fmla="*/ 0 h 297"/>
                  <a:gd name="T56" fmla="*/ 0 w 143"/>
                  <a:gd name="T57" fmla="*/ 0 h 297"/>
                  <a:gd name="T58" fmla="*/ 0 w 143"/>
                  <a:gd name="T59" fmla="*/ 0 h 297"/>
                  <a:gd name="T60" fmla="*/ 0 w 143"/>
                  <a:gd name="T61" fmla="*/ 0 h 297"/>
                  <a:gd name="T62" fmla="*/ 0 w 143"/>
                  <a:gd name="T63" fmla="*/ 0 h 297"/>
                  <a:gd name="T64" fmla="*/ 0 w 143"/>
                  <a:gd name="T65" fmla="*/ 0 h 297"/>
                  <a:gd name="T66" fmla="*/ 0 w 143"/>
                  <a:gd name="T67" fmla="*/ 0 h 297"/>
                  <a:gd name="T68" fmla="*/ 0 w 143"/>
                  <a:gd name="T69" fmla="*/ 0 h 297"/>
                  <a:gd name="T70" fmla="*/ 0 w 143"/>
                  <a:gd name="T71" fmla="*/ 0 h 297"/>
                  <a:gd name="T72" fmla="*/ 0 w 143"/>
                  <a:gd name="T73" fmla="*/ 0 h 297"/>
                  <a:gd name="T74" fmla="*/ 0 w 143"/>
                  <a:gd name="T75" fmla="*/ 0 h 297"/>
                  <a:gd name="T76" fmla="*/ 0 w 143"/>
                  <a:gd name="T77" fmla="*/ 0 h 297"/>
                  <a:gd name="T78" fmla="*/ 0 w 143"/>
                  <a:gd name="T79" fmla="*/ 0 h 297"/>
                  <a:gd name="T80" fmla="*/ 0 w 143"/>
                  <a:gd name="T81" fmla="*/ 0 h 2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3" h="297">
                    <a:moveTo>
                      <a:pt x="0" y="162"/>
                    </a:moveTo>
                    <a:lnTo>
                      <a:pt x="0" y="187"/>
                    </a:lnTo>
                    <a:lnTo>
                      <a:pt x="5" y="210"/>
                    </a:lnTo>
                    <a:lnTo>
                      <a:pt x="16" y="231"/>
                    </a:lnTo>
                    <a:lnTo>
                      <a:pt x="30" y="250"/>
                    </a:lnTo>
                    <a:lnTo>
                      <a:pt x="48" y="266"/>
                    </a:lnTo>
                    <a:lnTo>
                      <a:pt x="69" y="280"/>
                    </a:lnTo>
                    <a:lnTo>
                      <a:pt x="92" y="290"/>
                    </a:lnTo>
                    <a:lnTo>
                      <a:pt x="116" y="296"/>
                    </a:lnTo>
                    <a:lnTo>
                      <a:pt x="123" y="297"/>
                    </a:lnTo>
                    <a:lnTo>
                      <a:pt x="130" y="295"/>
                    </a:lnTo>
                    <a:lnTo>
                      <a:pt x="136" y="290"/>
                    </a:lnTo>
                    <a:lnTo>
                      <a:pt x="139" y="284"/>
                    </a:lnTo>
                    <a:lnTo>
                      <a:pt x="139" y="277"/>
                    </a:lnTo>
                    <a:lnTo>
                      <a:pt x="138" y="270"/>
                    </a:lnTo>
                    <a:lnTo>
                      <a:pt x="133" y="264"/>
                    </a:lnTo>
                    <a:lnTo>
                      <a:pt x="126" y="261"/>
                    </a:lnTo>
                    <a:lnTo>
                      <a:pt x="102" y="253"/>
                    </a:lnTo>
                    <a:lnTo>
                      <a:pt x="80" y="241"/>
                    </a:lnTo>
                    <a:lnTo>
                      <a:pt x="63" y="226"/>
                    </a:lnTo>
                    <a:lnTo>
                      <a:pt x="50" y="208"/>
                    </a:lnTo>
                    <a:lnTo>
                      <a:pt x="41" y="187"/>
                    </a:lnTo>
                    <a:lnTo>
                      <a:pt x="36" y="164"/>
                    </a:lnTo>
                    <a:lnTo>
                      <a:pt x="36" y="139"/>
                    </a:lnTo>
                    <a:lnTo>
                      <a:pt x="44" y="113"/>
                    </a:lnTo>
                    <a:lnTo>
                      <a:pt x="52" y="95"/>
                    </a:lnTo>
                    <a:lnTo>
                      <a:pt x="64" y="78"/>
                    </a:lnTo>
                    <a:lnTo>
                      <a:pt x="77" y="62"/>
                    </a:lnTo>
                    <a:lnTo>
                      <a:pt x="92" y="47"/>
                    </a:lnTo>
                    <a:lnTo>
                      <a:pt x="105" y="34"/>
                    </a:lnTo>
                    <a:lnTo>
                      <a:pt x="120" y="23"/>
                    </a:lnTo>
                    <a:lnTo>
                      <a:pt x="133" y="11"/>
                    </a:lnTo>
                    <a:lnTo>
                      <a:pt x="143" y="1"/>
                    </a:lnTo>
                    <a:lnTo>
                      <a:pt x="133" y="0"/>
                    </a:lnTo>
                    <a:lnTo>
                      <a:pt x="117" y="7"/>
                    </a:lnTo>
                    <a:lnTo>
                      <a:pt x="95" y="23"/>
                    </a:lnTo>
                    <a:lnTo>
                      <a:pt x="70" y="44"/>
                    </a:lnTo>
                    <a:lnTo>
                      <a:pt x="47" y="72"/>
                    </a:lnTo>
                    <a:lnTo>
                      <a:pt x="25" y="101"/>
                    </a:lnTo>
                    <a:lnTo>
                      <a:pt x="8" y="132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18" name="Freeform 170"/>
              <p:cNvSpPr>
                <a:spLocks/>
              </p:cNvSpPr>
              <p:nvPr/>
            </p:nvSpPr>
            <p:spPr bwMode="auto">
              <a:xfrm>
                <a:off x="8360" y="4451"/>
                <a:ext cx="103" cy="129"/>
              </a:xfrm>
              <a:custGeom>
                <a:avLst/>
                <a:gdLst>
                  <a:gd name="T0" fmla="*/ 0 w 309"/>
                  <a:gd name="T1" fmla="*/ 0 h 388"/>
                  <a:gd name="T2" fmla="*/ 0 w 309"/>
                  <a:gd name="T3" fmla="*/ 0 h 388"/>
                  <a:gd name="T4" fmla="*/ 0 w 309"/>
                  <a:gd name="T5" fmla="*/ 0 h 388"/>
                  <a:gd name="T6" fmla="*/ 0 w 309"/>
                  <a:gd name="T7" fmla="*/ 0 h 388"/>
                  <a:gd name="T8" fmla="*/ 0 w 309"/>
                  <a:gd name="T9" fmla="*/ 0 h 388"/>
                  <a:gd name="T10" fmla="*/ 0 w 309"/>
                  <a:gd name="T11" fmla="*/ 0 h 388"/>
                  <a:gd name="T12" fmla="*/ 0 w 309"/>
                  <a:gd name="T13" fmla="*/ 0 h 388"/>
                  <a:gd name="T14" fmla="*/ 0 w 309"/>
                  <a:gd name="T15" fmla="*/ 0 h 388"/>
                  <a:gd name="T16" fmla="*/ 0 w 309"/>
                  <a:gd name="T17" fmla="*/ 0 h 388"/>
                  <a:gd name="T18" fmla="*/ 0 w 309"/>
                  <a:gd name="T19" fmla="*/ 0 h 388"/>
                  <a:gd name="T20" fmla="*/ 0 w 309"/>
                  <a:gd name="T21" fmla="*/ 1 h 388"/>
                  <a:gd name="T22" fmla="*/ 0 w 309"/>
                  <a:gd name="T23" fmla="*/ 1 h 388"/>
                  <a:gd name="T24" fmla="*/ 0 w 309"/>
                  <a:gd name="T25" fmla="*/ 1 h 388"/>
                  <a:gd name="T26" fmla="*/ 0 w 309"/>
                  <a:gd name="T27" fmla="*/ 1 h 388"/>
                  <a:gd name="T28" fmla="*/ 0 w 309"/>
                  <a:gd name="T29" fmla="*/ 1 h 388"/>
                  <a:gd name="T30" fmla="*/ 0 w 309"/>
                  <a:gd name="T31" fmla="*/ 0 h 388"/>
                  <a:gd name="T32" fmla="*/ 0 w 309"/>
                  <a:gd name="T33" fmla="*/ 0 h 388"/>
                  <a:gd name="T34" fmla="*/ 0 w 309"/>
                  <a:gd name="T35" fmla="*/ 0 h 388"/>
                  <a:gd name="T36" fmla="*/ 0 w 309"/>
                  <a:gd name="T37" fmla="*/ 0 h 388"/>
                  <a:gd name="T38" fmla="*/ 0 w 309"/>
                  <a:gd name="T39" fmla="*/ 0 h 388"/>
                  <a:gd name="T40" fmla="*/ 0 w 309"/>
                  <a:gd name="T41" fmla="*/ 0 h 388"/>
                  <a:gd name="T42" fmla="*/ 0 w 309"/>
                  <a:gd name="T43" fmla="*/ 0 h 388"/>
                  <a:gd name="T44" fmla="*/ 0 w 309"/>
                  <a:gd name="T45" fmla="*/ 0 h 388"/>
                  <a:gd name="T46" fmla="*/ 0 w 309"/>
                  <a:gd name="T47" fmla="*/ 0 h 388"/>
                  <a:gd name="T48" fmla="*/ 0 w 309"/>
                  <a:gd name="T49" fmla="*/ 0 h 388"/>
                  <a:gd name="T50" fmla="*/ 0 w 309"/>
                  <a:gd name="T51" fmla="*/ 0 h 388"/>
                  <a:gd name="T52" fmla="*/ 0 w 309"/>
                  <a:gd name="T53" fmla="*/ 0 h 388"/>
                  <a:gd name="T54" fmla="*/ 0 w 309"/>
                  <a:gd name="T55" fmla="*/ 0 h 388"/>
                  <a:gd name="T56" fmla="*/ 0 w 309"/>
                  <a:gd name="T57" fmla="*/ 0 h 388"/>
                  <a:gd name="T58" fmla="*/ 0 w 309"/>
                  <a:gd name="T59" fmla="*/ 0 h 388"/>
                  <a:gd name="T60" fmla="*/ 0 w 309"/>
                  <a:gd name="T61" fmla="*/ 0 h 388"/>
                  <a:gd name="T62" fmla="*/ 0 w 309"/>
                  <a:gd name="T63" fmla="*/ 0 h 388"/>
                  <a:gd name="T64" fmla="*/ 0 w 309"/>
                  <a:gd name="T65" fmla="*/ 0 h 388"/>
                  <a:gd name="T66" fmla="*/ 0 w 309"/>
                  <a:gd name="T67" fmla="*/ 0 h 388"/>
                  <a:gd name="T68" fmla="*/ 0 w 309"/>
                  <a:gd name="T69" fmla="*/ 0 h 388"/>
                  <a:gd name="T70" fmla="*/ 0 w 309"/>
                  <a:gd name="T71" fmla="*/ 0 h 388"/>
                  <a:gd name="T72" fmla="*/ 0 w 309"/>
                  <a:gd name="T73" fmla="*/ 0 h 388"/>
                  <a:gd name="T74" fmla="*/ 0 w 309"/>
                  <a:gd name="T75" fmla="*/ 0 h 3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9" h="388">
                    <a:moveTo>
                      <a:pt x="250" y="145"/>
                    </a:moveTo>
                    <a:lnTo>
                      <a:pt x="260" y="155"/>
                    </a:lnTo>
                    <a:lnTo>
                      <a:pt x="269" y="167"/>
                    </a:lnTo>
                    <a:lnTo>
                      <a:pt x="275" y="180"/>
                    </a:lnTo>
                    <a:lnTo>
                      <a:pt x="281" y="193"/>
                    </a:lnTo>
                    <a:lnTo>
                      <a:pt x="282" y="206"/>
                    </a:lnTo>
                    <a:lnTo>
                      <a:pt x="282" y="220"/>
                    </a:lnTo>
                    <a:lnTo>
                      <a:pt x="278" y="234"/>
                    </a:lnTo>
                    <a:lnTo>
                      <a:pt x="272" y="247"/>
                    </a:lnTo>
                    <a:lnTo>
                      <a:pt x="262" y="262"/>
                    </a:lnTo>
                    <a:lnTo>
                      <a:pt x="250" y="275"/>
                    </a:lnTo>
                    <a:lnTo>
                      <a:pt x="237" y="286"/>
                    </a:lnTo>
                    <a:lnTo>
                      <a:pt x="222" y="298"/>
                    </a:lnTo>
                    <a:lnTo>
                      <a:pt x="209" y="308"/>
                    </a:lnTo>
                    <a:lnTo>
                      <a:pt x="194" y="319"/>
                    </a:lnTo>
                    <a:lnTo>
                      <a:pt x="180" y="331"/>
                    </a:lnTo>
                    <a:lnTo>
                      <a:pt x="166" y="344"/>
                    </a:lnTo>
                    <a:lnTo>
                      <a:pt x="162" y="348"/>
                    </a:lnTo>
                    <a:lnTo>
                      <a:pt x="159" y="354"/>
                    </a:lnTo>
                    <a:lnTo>
                      <a:pt x="156" y="359"/>
                    </a:lnTo>
                    <a:lnTo>
                      <a:pt x="153" y="365"/>
                    </a:lnTo>
                    <a:lnTo>
                      <a:pt x="152" y="371"/>
                    </a:lnTo>
                    <a:lnTo>
                      <a:pt x="152" y="377"/>
                    </a:lnTo>
                    <a:lnTo>
                      <a:pt x="153" y="382"/>
                    </a:lnTo>
                    <a:lnTo>
                      <a:pt x="158" y="387"/>
                    </a:lnTo>
                    <a:lnTo>
                      <a:pt x="163" y="388"/>
                    </a:lnTo>
                    <a:lnTo>
                      <a:pt x="169" y="388"/>
                    </a:lnTo>
                    <a:lnTo>
                      <a:pt x="175" y="387"/>
                    </a:lnTo>
                    <a:lnTo>
                      <a:pt x="180" y="382"/>
                    </a:lnTo>
                    <a:lnTo>
                      <a:pt x="194" y="367"/>
                    </a:lnTo>
                    <a:lnTo>
                      <a:pt x="210" y="351"/>
                    </a:lnTo>
                    <a:lnTo>
                      <a:pt x="227" y="337"/>
                    </a:lnTo>
                    <a:lnTo>
                      <a:pt x="244" y="322"/>
                    </a:lnTo>
                    <a:lnTo>
                      <a:pt x="260" y="308"/>
                    </a:lnTo>
                    <a:lnTo>
                      <a:pt x="275" y="292"/>
                    </a:lnTo>
                    <a:lnTo>
                      <a:pt x="290" y="275"/>
                    </a:lnTo>
                    <a:lnTo>
                      <a:pt x="300" y="256"/>
                    </a:lnTo>
                    <a:lnTo>
                      <a:pt x="307" y="234"/>
                    </a:lnTo>
                    <a:lnTo>
                      <a:pt x="309" y="213"/>
                    </a:lnTo>
                    <a:lnTo>
                      <a:pt x="304" y="191"/>
                    </a:lnTo>
                    <a:lnTo>
                      <a:pt x="297" y="171"/>
                    </a:lnTo>
                    <a:lnTo>
                      <a:pt x="285" y="151"/>
                    </a:lnTo>
                    <a:lnTo>
                      <a:pt x="271" y="134"/>
                    </a:lnTo>
                    <a:lnTo>
                      <a:pt x="253" y="118"/>
                    </a:lnTo>
                    <a:lnTo>
                      <a:pt x="235" y="104"/>
                    </a:lnTo>
                    <a:lnTo>
                      <a:pt x="222" y="94"/>
                    </a:lnTo>
                    <a:lnTo>
                      <a:pt x="207" y="85"/>
                    </a:lnTo>
                    <a:lnTo>
                      <a:pt x="191" y="75"/>
                    </a:lnTo>
                    <a:lnTo>
                      <a:pt x="175" y="65"/>
                    </a:lnTo>
                    <a:lnTo>
                      <a:pt x="159" y="55"/>
                    </a:lnTo>
                    <a:lnTo>
                      <a:pt x="141" y="45"/>
                    </a:lnTo>
                    <a:lnTo>
                      <a:pt x="124" y="36"/>
                    </a:lnTo>
                    <a:lnTo>
                      <a:pt x="108" y="28"/>
                    </a:lnTo>
                    <a:lnTo>
                      <a:pt x="92" y="20"/>
                    </a:lnTo>
                    <a:lnTo>
                      <a:pt x="75" y="13"/>
                    </a:lnTo>
                    <a:lnTo>
                      <a:pt x="59" y="9"/>
                    </a:lnTo>
                    <a:lnTo>
                      <a:pt x="45" y="5"/>
                    </a:lnTo>
                    <a:lnTo>
                      <a:pt x="31" y="2"/>
                    </a:lnTo>
                    <a:lnTo>
                      <a:pt x="20" y="0"/>
                    </a:lnTo>
                    <a:lnTo>
                      <a:pt x="9" y="2"/>
                    </a:lnTo>
                    <a:lnTo>
                      <a:pt x="0" y="5"/>
                    </a:lnTo>
                    <a:lnTo>
                      <a:pt x="11" y="7"/>
                    </a:lnTo>
                    <a:lnTo>
                      <a:pt x="23" y="12"/>
                    </a:lnTo>
                    <a:lnTo>
                      <a:pt x="36" y="17"/>
                    </a:lnTo>
                    <a:lnTo>
                      <a:pt x="49" y="23"/>
                    </a:lnTo>
                    <a:lnTo>
                      <a:pt x="65" y="30"/>
                    </a:lnTo>
                    <a:lnTo>
                      <a:pt x="81" y="38"/>
                    </a:lnTo>
                    <a:lnTo>
                      <a:pt x="99" y="46"/>
                    </a:lnTo>
                    <a:lnTo>
                      <a:pt x="116" y="55"/>
                    </a:lnTo>
                    <a:lnTo>
                      <a:pt x="134" y="65"/>
                    </a:lnTo>
                    <a:lnTo>
                      <a:pt x="152" y="75"/>
                    </a:lnTo>
                    <a:lnTo>
                      <a:pt x="169" y="86"/>
                    </a:lnTo>
                    <a:lnTo>
                      <a:pt x="187" y="98"/>
                    </a:lnTo>
                    <a:lnTo>
                      <a:pt x="205" y="109"/>
                    </a:lnTo>
                    <a:lnTo>
                      <a:pt x="221" y="121"/>
                    </a:lnTo>
                    <a:lnTo>
                      <a:pt x="235" y="132"/>
                    </a:lnTo>
                    <a:lnTo>
                      <a:pt x="250" y="145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19" name="Freeform 171"/>
              <p:cNvSpPr>
                <a:spLocks/>
              </p:cNvSpPr>
              <p:nvPr/>
            </p:nvSpPr>
            <p:spPr bwMode="auto">
              <a:xfrm>
                <a:off x="8279" y="4648"/>
                <a:ext cx="135" cy="97"/>
              </a:xfrm>
              <a:custGeom>
                <a:avLst/>
                <a:gdLst>
                  <a:gd name="T0" fmla="*/ 0 w 406"/>
                  <a:gd name="T1" fmla="*/ 0 h 292"/>
                  <a:gd name="T2" fmla="*/ 0 w 406"/>
                  <a:gd name="T3" fmla="*/ 0 h 292"/>
                  <a:gd name="T4" fmla="*/ 1 w 406"/>
                  <a:gd name="T5" fmla="*/ 0 h 292"/>
                  <a:gd name="T6" fmla="*/ 1 w 406"/>
                  <a:gd name="T7" fmla="*/ 0 h 292"/>
                  <a:gd name="T8" fmla="*/ 1 w 406"/>
                  <a:gd name="T9" fmla="*/ 0 h 292"/>
                  <a:gd name="T10" fmla="*/ 1 w 406"/>
                  <a:gd name="T11" fmla="*/ 0 h 292"/>
                  <a:gd name="T12" fmla="*/ 1 w 406"/>
                  <a:gd name="T13" fmla="*/ 0 h 292"/>
                  <a:gd name="T14" fmla="*/ 1 w 406"/>
                  <a:gd name="T15" fmla="*/ 0 h 292"/>
                  <a:gd name="T16" fmla="*/ 0 w 406"/>
                  <a:gd name="T17" fmla="*/ 0 h 292"/>
                  <a:gd name="T18" fmla="*/ 0 w 406"/>
                  <a:gd name="T19" fmla="*/ 0 h 292"/>
                  <a:gd name="T20" fmla="*/ 0 w 406"/>
                  <a:gd name="T21" fmla="*/ 0 h 292"/>
                  <a:gd name="T22" fmla="*/ 0 w 406"/>
                  <a:gd name="T23" fmla="*/ 0 h 292"/>
                  <a:gd name="T24" fmla="*/ 0 w 406"/>
                  <a:gd name="T25" fmla="*/ 0 h 292"/>
                  <a:gd name="T26" fmla="*/ 0 w 406"/>
                  <a:gd name="T27" fmla="*/ 0 h 292"/>
                  <a:gd name="T28" fmla="*/ 0 w 406"/>
                  <a:gd name="T29" fmla="*/ 0 h 292"/>
                  <a:gd name="T30" fmla="*/ 0 w 406"/>
                  <a:gd name="T31" fmla="*/ 0 h 292"/>
                  <a:gd name="T32" fmla="*/ 0 w 406"/>
                  <a:gd name="T33" fmla="*/ 0 h 292"/>
                  <a:gd name="T34" fmla="*/ 0 w 406"/>
                  <a:gd name="T35" fmla="*/ 0 h 292"/>
                  <a:gd name="T36" fmla="*/ 0 w 406"/>
                  <a:gd name="T37" fmla="*/ 0 h 292"/>
                  <a:gd name="T38" fmla="*/ 0 w 406"/>
                  <a:gd name="T39" fmla="*/ 0 h 292"/>
                  <a:gd name="T40" fmla="*/ 0 w 406"/>
                  <a:gd name="T41" fmla="*/ 0 h 292"/>
                  <a:gd name="T42" fmla="*/ 0 w 406"/>
                  <a:gd name="T43" fmla="*/ 0 h 292"/>
                  <a:gd name="T44" fmla="*/ 0 w 406"/>
                  <a:gd name="T45" fmla="*/ 0 h 292"/>
                  <a:gd name="T46" fmla="*/ 0 w 406"/>
                  <a:gd name="T47" fmla="*/ 0 h 292"/>
                  <a:gd name="T48" fmla="*/ 0 w 406"/>
                  <a:gd name="T49" fmla="*/ 0 h 292"/>
                  <a:gd name="T50" fmla="*/ 0 w 406"/>
                  <a:gd name="T51" fmla="*/ 0 h 292"/>
                  <a:gd name="T52" fmla="*/ 0 w 406"/>
                  <a:gd name="T53" fmla="*/ 0 h 292"/>
                  <a:gd name="T54" fmla="*/ 0 w 406"/>
                  <a:gd name="T55" fmla="*/ 0 h 292"/>
                  <a:gd name="T56" fmla="*/ 0 w 406"/>
                  <a:gd name="T57" fmla="*/ 0 h 292"/>
                  <a:gd name="T58" fmla="*/ 0 w 406"/>
                  <a:gd name="T59" fmla="*/ 0 h 292"/>
                  <a:gd name="T60" fmla="*/ 0 w 406"/>
                  <a:gd name="T61" fmla="*/ 0 h 292"/>
                  <a:gd name="T62" fmla="*/ 0 w 406"/>
                  <a:gd name="T63" fmla="*/ 0 h 2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06" h="292">
                    <a:moveTo>
                      <a:pt x="326" y="36"/>
                    </a:moveTo>
                    <a:lnTo>
                      <a:pt x="332" y="65"/>
                    </a:lnTo>
                    <a:lnTo>
                      <a:pt x="340" y="93"/>
                    </a:lnTo>
                    <a:lnTo>
                      <a:pt x="351" y="123"/>
                    </a:lnTo>
                    <a:lnTo>
                      <a:pt x="361" y="152"/>
                    </a:lnTo>
                    <a:lnTo>
                      <a:pt x="373" y="181"/>
                    </a:lnTo>
                    <a:lnTo>
                      <a:pt x="384" y="210"/>
                    </a:lnTo>
                    <a:lnTo>
                      <a:pt x="395" y="237"/>
                    </a:lnTo>
                    <a:lnTo>
                      <a:pt x="405" y="266"/>
                    </a:lnTo>
                    <a:lnTo>
                      <a:pt x="406" y="273"/>
                    </a:lnTo>
                    <a:lnTo>
                      <a:pt x="406" y="279"/>
                    </a:lnTo>
                    <a:lnTo>
                      <a:pt x="404" y="284"/>
                    </a:lnTo>
                    <a:lnTo>
                      <a:pt x="399" y="289"/>
                    </a:lnTo>
                    <a:lnTo>
                      <a:pt x="393" y="292"/>
                    </a:lnTo>
                    <a:lnTo>
                      <a:pt x="387" y="292"/>
                    </a:lnTo>
                    <a:lnTo>
                      <a:pt x="381" y="289"/>
                    </a:lnTo>
                    <a:lnTo>
                      <a:pt x="377" y="283"/>
                    </a:lnTo>
                    <a:lnTo>
                      <a:pt x="364" y="251"/>
                    </a:lnTo>
                    <a:lnTo>
                      <a:pt x="352" y="213"/>
                    </a:lnTo>
                    <a:lnTo>
                      <a:pt x="339" y="171"/>
                    </a:lnTo>
                    <a:lnTo>
                      <a:pt x="329" y="131"/>
                    </a:lnTo>
                    <a:lnTo>
                      <a:pt x="318" y="93"/>
                    </a:lnTo>
                    <a:lnTo>
                      <a:pt x="311" y="63"/>
                    </a:lnTo>
                    <a:lnTo>
                      <a:pt x="307" y="42"/>
                    </a:lnTo>
                    <a:lnTo>
                      <a:pt x="305" y="34"/>
                    </a:lnTo>
                    <a:lnTo>
                      <a:pt x="283" y="34"/>
                    </a:lnTo>
                    <a:lnTo>
                      <a:pt x="261" y="36"/>
                    </a:lnTo>
                    <a:lnTo>
                      <a:pt x="239" y="39"/>
                    </a:lnTo>
                    <a:lnTo>
                      <a:pt x="216" y="43"/>
                    </a:lnTo>
                    <a:lnTo>
                      <a:pt x="192" y="50"/>
                    </a:lnTo>
                    <a:lnTo>
                      <a:pt x="170" y="57"/>
                    </a:lnTo>
                    <a:lnTo>
                      <a:pt x="148" y="65"/>
                    </a:lnTo>
                    <a:lnTo>
                      <a:pt x="126" y="73"/>
                    </a:lnTo>
                    <a:lnTo>
                      <a:pt x="106" y="83"/>
                    </a:lnTo>
                    <a:lnTo>
                      <a:pt x="85" y="93"/>
                    </a:lnTo>
                    <a:lnTo>
                      <a:pt x="67" y="103"/>
                    </a:lnTo>
                    <a:lnTo>
                      <a:pt x="50" y="113"/>
                    </a:lnTo>
                    <a:lnTo>
                      <a:pt x="34" y="122"/>
                    </a:lnTo>
                    <a:lnTo>
                      <a:pt x="20" y="132"/>
                    </a:lnTo>
                    <a:lnTo>
                      <a:pt x="9" y="141"/>
                    </a:lnTo>
                    <a:lnTo>
                      <a:pt x="0" y="148"/>
                    </a:lnTo>
                    <a:lnTo>
                      <a:pt x="0" y="133"/>
                    </a:lnTo>
                    <a:lnTo>
                      <a:pt x="7" y="118"/>
                    </a:lnTo>
                    <a:lnTo>
                      <a:pt x="19" y="102"/>
                    </a:lnTo>
                    <a:lnTo>
                      <a:pt x="35" y="86"/>
                    </a:lnTo>
                    <a:lnTo>
                      <a:pt x="53" y="70"/>
                    </a:lnTo>
                    <a:lnTo>
                      <a:pt x="73" y="54"/>
                    </a:lnTo>
                    <a:lnTo>
                      <a:pt x="92" y="43"/>
                    </a:lnTo>
                    <a:lnTo>
                      <a:pt x="111" y="33"/>
                    </a:lnTo>
                    <a:lnTo>
                      <a:pt x="139" y="23"/>
                    </a:lnTo>
                    <a:lnTo>
                      <a:pt x="173" y="14"/>
                    </a:lnTo>
                    <a:lnTo>
                      <a:pt x="210" y="8"/>
                    </a:lnTo>
                    <a:lnTo>
                      <a:pt x="245" y="4"/>
                    </a:lnTo>
                    <a:lnTo>
                      <a:pt x="277" y="1"/>
                    </a:lnTo>
                    <a:lnTo>
                      <a:pt x="304" y="0"/>
                    </a:lnTo>
                    <a:lnTo>
                      <a:pt x="321" y="0"/>
                    </a:lnTo>
                    <a:lnTo>
                      <a:pt x="329" y="0"/>
                    </a:lnTo>
                    <a:lnTo>
                      <a:pt x="336" y="1"/>
                    </a:lnTo>
                    <a:lnTo>
                      <a:pt x="342" y="6"/>
                    </a:lnTo>
                    <a:lnTo>
                      <a:pt x="345" y="11"/>
                    </a:lnTo>
                    <a:lnTo>
                      <a:pt x="346" y="19"/>
                    </a:lnTo>
                    <a:lnTo>
                      <a:pt x="345" y="26"/>
                    </a:lnTo>
                    <a:lnTo>
                      <a:pt x="340" y="31"/>
                    </a:lnTo>
                    <a:lnTo>
                      <a:pt x="335" y="34"/>
                    </a:lnTo>
                    <a:lnTo>
                      <a:pt x="32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20" name="Freeform 172"/>
              <p:cNvSpPr>
                <a:spLocks/>
              </p:cNvSpPr>
              <p:nvPr/>
            </p:nvSpPr>
            <p:spPr bwMode="auto">
              <a:xfrm>
                <a:off x="8272" y="4697"/>
                <a:ext cx="146" cy="320"/>
              </a:xfrm>
              <a:custGeom>
                <a:avLst/>
                <a:gdLst>
                  <a:gd name="T0" fmla="*/ 0 w 439"/>
                  <a:gd name="T1" fmla="*/ 0 h 960"/>
                  <a:gd name="T2" fmla="*/ 0 w 439"/>
                  <a:gd name="T3" fmla="*/ 0 h 960"/>
                  <a:gd name="T4" fmla="*/ 0 w 439"/>
                  <a:gd name="T5" fmla="*/ 1 h 960"/>
                  <a:gd name="T6" fmla="*/ 0 w 439"/>
                  <a:gd name="T7" fmla="*/ 1 h 960"/>
                  <a:gd name="T8" fmla="*/ 0 w 439"/>
                  <a:gd name="T9" fmla="*/ 1 h 960"/>
                  <a:gd name="T10" fmla="*/ 0 w 439"/>
                  <a:gd name="T11" fmla="*/ 1 h 960"/>
                  <a:gd name="T12" fmla="*/ 0 w 439"/>
                  <a:gd name="T13" fmla="*/ 1 h 960"/>
                  <a:gd name="T14" fmla="*/ 0 w 439"/>
                  <a:gd name="T15" fmla="*/ 1 h 960"/>
                  <a:gd name="T16" fmla="*/ 0 w 439"/>
                  <a:gd name="T17" fmla="*/ 1 h 960"/>
                  <a:gd name="T18" fmla="*/ 1 w 439"/>
                  <a:gd name="T19" fmla="*/ 1 h 960"/>
                  <a:gd name="T20" fmla="*/ 1 w 439"/>
                  <a:gd name="T21" fmla="*/ 1 h 960"/>
                  <a:gd name="T22" fmla="*/ 1 w 439"/>
                  <a:gd name="T23" fmla="*/ 1 h 960"/>
                  <a:gd name="T24" fmla="*/ 1 w 439"/>
                  <a:gd name="T25" fmla="*/ 1 h 960"/>
                  <a:gd name="T26" fmla="*/ 1 w 439"/>
                  <a:gd name="T27" fmla="*/ 1 h 960"/>
                  <a:gd name="T28" fmla="*/ 1 w 439"/>
                  <a:gd name="T29" fmla="*/ 1 h 960"/>
                  <a:gd name="T30" fmla="*/ 1 w 439"/>
                  <a:gd name="T31" fmla="*/ 1 h 960"/>
                  <a:gd name="T32" fmla="*/ 1 w 439"/>
                  <a:gd name="T33" fmla="*/ 1 h 960"/>
                  <a:gd name="T34" fmla="*/ 1 w 439"/>
                  <a:gd name="T35" fmla="*/ 1 h 960"/>
                  <a:gd name="T36" fmla="*/ 0 w 439"/>
                  <a:gd name="T37" fmla="*/ 1 h 960"/>
                  <a:gd name="T38" fmla="*/ 0 w 439"/>
                  <a:gd name="T39" fmla="*/ 1 h 960"/>
                  <a:gd name="T40" fmla="*/ 0 w 439"/>
                  <a:gd name="T41" fmla="*/ 1 h 960"/>
                  <a:gd name="T42" fmla="*/ 0 w 439"/>
                  <a:gd name="T43" fmla="*/ 1 h 960"/>
                  <a:gd name="T44" fmla="*/ 0 w 439"/>
                  <a:gd name="T45" fmla="*/ 1 h 960"/>
                  <a:gd name="T46" fmla="*/ 0 w 439"/>
                  <a:gd name="T47" fmla="*/ 0 h 960"/>
                  <a:gd name="T48" fmla="*/ 0 w 439"/>
                  <a:gd name="T49" fmla="*/ 0 h 960"/>
                  <a:gd name="T50" fmla="*/ 0 w 439"/>
                  <a:gd name="T51" fmla="*/ 0 h 960"/>
                  <a:gd name="T52" fmla="*/ 0 w 439"/>
                  <a:gd name="T53" fmla="*/ 0 h 960"/>
                  <a:gd name="T54" fmla="*/ 0 w 439"/>
                  <a:gd name="T55" fmla="*/ 0 h 960"/>
                  <a:gd name="T56" fmla="*/ 0 w 439"/>
                  <a:gd name="T57" fmla="*/ 0 h 960"/>
                  <a:gd name="T58" fmla="*/ 0 w 439"/>
                  <a:gd name="T59" fmla="*/ 0 h 960"/>
                  <a:gd name="T60" fmla="*/ 0 w 439"/>
                  <a:gd name="T61" fmla="*/ 0 h 960"/>
                  <a:gd name="T62" fmla="*/ 0 w 439"/>
                  <a:gd name="T63" fmla="*/ 0 h 960"/>
                  <a:gd name="T64" fmla="*/ 0 w 439"/>
                  <a:gd name="T65" fmla="*/ 0 h 960"/>
                  <a:gd name="T66" fmla="*/ 0 w 439"/>
                  <a:gd name="T67" fmla="*/ 0 h 9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39" h="960">
                    <a:moveTo>
                      <a:pt x="72" y="270"/>
                    </a:moveTo>
                    <a:lnTo>
                      <a:pt x="82" y="289"/>
                    </a:lnTo>
                    <a:lnTo>
                      <a:pt x="85" y="302"/>
                    </a:lnTo>
                    <a:lnTo>
                      <a:pt x="87" y="316"/>
                    </a:lnTo>
                    <a:lnTo>
                      <a:pt x="93" y="336"/>
                    </a:lnTo>
                    <a:lnTo>
                      <a:pt x="107" y="376"/>
                    </a:lnTo>
                    <a:lnTo>
                      <a:pt x="124" y="417"/>
                    </a:lnTo>
                    <a:lnTo>
                      <a:pt x="141" y="455"/>
                    </a:lnTo>
                    <a:lnTo>
                      <a:pt x="157" y="494"/>
                    </a:lnTo>
                    <a:lnTo>
                      <a:pt x="175" y="533"/>
                    </a:lnTo>
                    <a:lnTo>
                      <a:pt x="193" y="572"/>
                    </a:lnTo>
                    <a:lnTo>
                      <a:pt x="210" y="611"/>
                    </a:lnTo>
                    <a:lnTo>
                      <a:pt x="229" y="649"/>
                    </a:lnTo>
                    <a:lnTo>
                      <a:pt x="248" y="687"/>
                    </a:lnTo>
                    <a:lnTo>
                      <a:pt x="267" y="726"/>
                    </a:lnTo>
                    <a:lnTo>
                      <a:pt x="287" y="763"/>
                    </a:lnTo>
                    <a:lnTo>
                      <a:pt x="307" y="802"/>
                    </a:lnTo>
                    <a:lnTo>
                      <a:pt x="326" y="839"/>
                    </a:lnTo>
                    <a:lnTo>
                      <a:pt x="347" y="878"/>
                    </a:lnTo>
                    <a:lnTo>
                      <a:pt x="367" y="915"/>
                    </a:lnTo>
                    <a:lnTo>
                      <a:pt x="388" y="954"/>
                    </a:lnTo>
                    <a:lnTo>
                      <a:pt x="391" y="957"/>
                    </a:lnTo>
                    <a:lnTo>
                      <a:pt x="397" y="958"/>
                    </a:lnTo>
                    <a:lnTo>
                      <a:pt x="404" y="960"/>
                    </a:lnTo>
                    <a:lnTo>
                      <a:pt x="413" y="960"/>
                    </a:lnTo>
                    <a:lnTo>
                      <a:pt x="420" y="960"/>
                    </a:lnTo>
                    <a:lnTo>
                      <a:pt x="427" y="958"/>
                    </a:lnTo>
                    <a:lnTo>
                      <a:pt x="433" y="957"/>
                    </a:lnTo>
                    <a:lnTo>
                      <a:pt x="436" y="954"/>
                    </a:lnTo>
                    <a:lnTo>
                      <a:pt x="439" y="948"/>
                    </a:lnTo>
                    <a:lnTo>
                      <a:pt x="439" y="943"/>
                    </a:lnTo>
                    <a:lnTo>
                      <a:pt x="436" y="937"/>
                    </a:lnTo>
                    <a:lnTo>
                      <a:pt x="432" y="932"/>
                    </a:lnTo>
                    <a:lnTo>
                      <a:pt x="414" y="902"/>
                    </a:lnTo>
                    <a:lnTo>
                      <a:pt x="398" y="874"/>
                    </a:lnTo>
                    <a:lnTo>
                      <a:pt x="380" y="843"/>
                    </a:lnTo>
                    <a:lnTo>
                      <a:pt x="364" y="813"/>
                    </a:lnTo>
                    <a:lnTo>
                      <a:pt x="348" y="784"/>
                    </a:lnTo>
                    <a:lnTo>
                      <a:pt x="332" y="754"/>
                    </a:lnTo>
                    <a:lnTo>
                      <a:pt x="314" y="724"/>
                    </a:lnTo>
                    <a:lnTo>
                      <a:pt x="298" y="694"/>
                    </a:lnTo>
                    <a:lnTo>
                      <a:pt x="269" y="638"/>
                    </a:lnTo>
                    <a:lnTo>
                      <a:pt x="242" y="585"/>
                    </a:lnTo>
                    <a:lnTo>
                      <a:pt x="216" y="532"/>
                    </a:lnTo>
                    <a:lnTo>
                      <a:pt x="193" y="477"/>
                    </a:lnTo>
                    <a:lnTo>
                      <a:pt x="169" y="424"/>
                    </a:lnTo>
                    <a:lnTo>
                      <a:pt x="149" y="369"/>
                    </a:lnTo>
                    <a:lnTo>
                      <a:pt x="128" y="312"/>
                    </a:lnTo>
                    <a:lnTo>
                      <a:pt x="107" y="253"/>
                    </a:lnTo>
                    <a:lnTo>
                      <a:pt x="91" y="220"/>
                    </a:lnTo>
                    <a:lnTo>
                      <a:pt x="75" y="181"/>
                    </a:lnTo>
                    <a:lnTo>
                      <a:pt x="60" y="139"/>
                    </a:lnTo>
                    <a:lnTo>
                      <a:pt x="47" y="99"/>
                    </a:lnTo>
                    <a:lnTo>
                      <a:pt x="35" y="62"/>
                    </a:lnTo>
                    <a:lnTo>
                      <a:pt x="25" y="31"/>
                    </a:lnTo>
                    <a:lnTo>
                      <a:pt x="15" y="1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6" y="47"/>
                    </a:lnTo>
                    <a:lnTo>
                      <a:pt x="11" y="82"/>
                    </a:lnTo>
                    <a:lnTo>
                      <a:pt x="16" y="115"/>
                    </a:lnTo>
                    <a:lnTo>
                      <a:pt x="24" y="146"/>
                    </a:lnTo>
                    <a:lnTo>
                      <a:pt x="33" y="179"/>
                    </a:lnTo>
                    <a:lnTo>
                      <a:pt x="43" y="211"/>
                    </a:lnTo>
                    <a:lnTo>
                      <a:pt x="56" y="241"/>
                    </a:lnTo>
                    <a:lnTo>
                      <a:pt x="72" y="2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21" name="Freeform 173"/>
              <p:cNvSpPr>
                <a:spLocks/>
              </p:cNvSpPr>
              <p:nvPr/>
            </p:nvSpPr>
            <p:spPr bwMode="auto">
              <a:xfrm>
                <a:off x="8416" y="4972"/>
                <a:ext cx="128" cy="66"/>
              </a:xfrm>
              <a:custGeom>
                <a:avLst/>
                <a:gdLst>
                  <a:gd name="T0" fmla="*/ 0 w 382"/>
                  <a:gd name="T1" fmla="*/ 0 h 198"/>
                  <a:gd name="T2" fmla="*/ 0 w 382"/>
                  <a:gd name="T3" fmla="*/ 0 h 198"/>
                  <a:gd name="T4" fmla="*/ 0 w 382"/>
                  <a:gd name="T5" fmla="*/ 0 h 198"/>
                  <a:gd name="T6" fmla="*/ 0 w 382"/>
                  <a:gd name="T7" fmla="*/ 0 h 198"/>
                  <a:gd name="T8" fmla="*/ 0 w 382"/>
                  <a:gd name="T9" fmla="*/ 0 h 198"/>
                  <a:gd name="T10" fmla="*/ 0 w 382"/>
                  <a:gd name="T11" fmla="*/ 0 h 198"/>
                  <a:gd name="T12" fmla="*/ 0 w 382"/>
                  <a:gd name="T13" fmla="*/ 0 h 198"/>
                  <a:gd name="T14" fmla="*/ 0 w 382"/>
                  <a:gd name="T15" fmla="*/ 0 h 198"/>
                  <a:gd name="T16" fmla="*/ 0 w 382"/>
                  <a:gd name="T17" fmla="*/ 0 h 198"/>
                  <a:gd name="T18" fmla="*/ 0 w 382"/>
                  <a:gd name="T19" fmla="*/ 0 h 198"/>
                  <a:gd name="T20" fmla="*/ 0 w 382"/>
                  <a:gd name="T21" fmla="*/ 0 h 198"/>
                  <a:gd name="T22" fmla="*/ 0 w 382"/>
                  <a:gd name="T23" fmla="*/ 0 h 198"/>
                  <a:gd name="T24" fmla="*/ 0 w 382"/>
                  <a:gd name="T25" fmla="*/ 0 h 198"/>
                  <a:gd name="T26" fmla="*/ 0 w 382"/>
                  <a:gd name="T27" fmla="*/ 0 h 198"/>
                  <a:gd name="T28" fmla="*/ 0 w 382"/>
                  <a:gd name="T29" fmla="*/ 0 h 198"/>
                  <a:gd name="T30" fmla="*/ 0 w 382"/>
                  <a:gd name="T31" fmla="*/ 0 h 198"/>
                  <a:gd name="T32" fmla="*/ 0 w 382"/>
                  <a:gd name="T33" fmla="*/ 0 h 198"/>
                  <a:gd name="T34" fmla="*/ 0 w 382"/>
                  <a:gd name="T35" fmla="*/ 0 h 198"/>
                  <a:gd name="T36" fmla="*/ 0 w 382"/>
                  <a:gd name="T37" fmla="*/ 0 h 198"/>
                  <a:gd name="T38" fmla="*/ 0 w 382"/>
                  <a:gd name="T39" fmla="*/ 0 h 198"/>
                  <a:gd name="T40" fmla="*/ 1 w 382"/>
                  <a:gd name="T41" fmla="*/ 0 h 198"/>
                  <a:gd name="T42" fmla="*/ 1 w 382"/>
                  <a:gd name="T43" fmla="*/ 0 h 198"/>
                  <a:gd name="T44" fmla="*/ 1 w 382"/>
                  <a:gd name="T45" fmla="*/ 0 h 198"/>
                  <a:gd name="T46" fmla="*/ 1 w 382"/>
                  <a:gd name="T47" fmla="*/ 0 h 198"/>
                  <a:gd name="T48" fmla="*/ 1 w 382"/>
                  <a:gd name="T49" fmla="*/ 0 h 198"/>
                  <a:gd name="T50" fmla="*/ 1 w 382"/>
                  <a:gd name="T51" fmla="*/ 0 h 198"/>
                  <a:gd name="T52" fmla="*/ 1 w 382"/>
                  <a:gd name="T53" fmla="*/ 0 h 198"/>
                  <a:gd name="T54" fmla="*/ 1 w 382"/>
                  <a:gd name="T55" fmla="*/ 0 h 198"/>
                  <a:gd name="T56" fmla="*/ 0 w 382"/>
                  <a:gd name="T57" fmla="*/ 0 h 198"/>
                  <a:gd name="T58" fmla="*/ 0 w 382"/>
                  <a:gd name="T59" fmla="*/ 0 h 198"/>
                  <a:gd name="T60" fmla="*/ 0 w 382"/>
                  <a:gd name="T61" fmla="*/ 0 h 198"/>
                  <a:gd name="T62" fmla="*/ 0 w 382"/>
                  <a:gd name="T63" fmla="*/ 0 h 198"/>
                  <a:gd name="T64" fmla="*/ 0 w 382"/>
                  <a:gd name="T65" fmla="*/ 0 h 198"/>
                  <a:gd name="T66" fmla="*/ 0 w 382"/>
                  <a:gd name="T67" fmla="*/ 0 h 198"/>
                  <a:gd name="T68" fmla="*/ 0 w 382"/>
                  <a:gd name="T69" fmla="*/ 0 h 198"/>
                  <a:gd name="T70" fmla="*/ 0 w 382"/>
                  <a:gd name="T71" fmla="*/ 0 h 198"/>
                  <a:gd name="T72" fmla="*/ 0 w 382"/>
                  <a:gd name="T73" fmla="*/ 0 h 198"/>
                  <a:gd name="T74" fmla="*/ 0 w 382"/>
                  <a:gd name="T75" fmla="*/ 0 h 198"/>
                  <a:gd name="T76" fmla="*/ 0 w 382"/>
                  <a:gd name="T77" fmla="*/ 0 h 198"/>
                  <a:gd name="T78" fmla="*/ 0 w 382"/>
                  <a:gd name="T79" fmla="*/ 0 h 198"/>
                  <a:gd name="T80" fmla="*/ 0 w 382"/>
                  <a:gd name="T81" fmla="*/ 0 h 198"/>
                  <a:gd name="T82" fmla="*/ 0 w 382"/>
                  <a:gd name="T83" fmla="*/ 0 h 198"/>
                  <a:gd name="T84" fmla="*/ 0 w 382"/>
                  <a:gd name="T85" fmla="*/ 0 h 198"/>
                  <a:gd name="T86" fmla="*/ 0 w 382"/>
                  <a:gd name="T87" fmla="*/ 0 h 198"/>
                  <a:gd name="T88" fmla="*/ 0 w 382"/>
                  <a:gd name="T89" fmla="*/ 0 h 198"/>
                  <a:gd name="T90" fmla="*/ 0 w 382"/>
                  <a:gd name="T91" fmla="*/ 0 h 19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82" h="198">
                    <a:moveTo>
                      <a:pt x="2" y="182"/>
                    </a:moveTo>
                    <a:lnTo>
                      <a:pt x="0" y="187"/>
                    </a:lnTo>
                    <a:lnTo>
                      <a:pt x="0" y="191"/>
                    </a:lnTo>
                    <a:lnTo>
                      <a:pt x="2" y="195"/>
                    </a:lnTo>
                    <a:lnTo>
                      <a:pt x="6" y="198"/>
                    </a:lnTo>
                    <a:lnTo>
                      <a:pt x="30" y="187"/>
                    </a:lnTo>
                    <a:lnTo>
                      <a:pt x="52" y="176"/>
                    </a:lnTo>
                    <a:lnTo>
                      <a:pt x="75" y="166"/>
                    </a:lnTo>
                    <a:lnTo>
                      <a:pt x="99" y="156"/>
                    </a:lnTo>
                    <a:lnTo>
                      <a:pt x="124" y="146"/>
                    </a:lnTo>
                    <a:lnTo>
                      <a:pt x="147" y="138"/>
                    </a:lnTo>
                    <a:lnTo>
                      <a:pt x="171" y="128"/>
                    </a:lnTo>
                    <a:lnTo>
                      <a:pt x="194" y="119"/>
                    </a:lnTo>
                    <a:lnTo>
                      <a:pt x="218" y="109"/>
                    </a:lnTo>
                    <a:lnTo>
                      <a:pt x="241" y="99"/>
                    </a:lnTo>
                    <a:lnTo>
                      <a:pt x="265" y="89"/>
                    </a:lnTo>
                    <a:lnTo>
                      <a:pt x="287" y="77"/>
                    </a:lnTo>
                    <a:lnTo>
                      <a:pt x="310" y="66"/>
                    </a:lnTo>
                    <a:lnTo>
                      <a:pt x="332" y="54"/>
                    </a:lnTo>
                    <a:lnTo>
                      <a:pt x="354" y="41"/>
                    </a:lnTo>
                    <a:lnTo>
                      <a:pt x="376" y="27"/>
                    </a:lnTo>
                    <a:lnTo>
                      <a:pt x="381" y="23"/>
                    </a:lnTo>
                    <a:lnTo>
                      <a:pt x="382" y="17"/>
                    </a:lnTo>
                    <a:lnTo>
                      <a:pt x="382" y="11"/>
                    </a:lnTo>
                    <a:lnTo>
                      <a:pt x="379" y="7"/>
                    </a:lnTo>
                    <a:lnTo>
                      <a:pt x="375" y="3"/>
                    </a:lnTo>
                    <a:lnTo>
                      <a:pt x="369" y="0"/>
                    </a:lnTo>
                    <a:lnTo>
                      <a:pt x="363" y="0"/>
                    </a:lnTo>
                    <a:lnTo>
                      <a:pt x="359" y="3"/>
                    </a:lnTo>
                    <a:lnTo>
                      <a:pt x="335" y="16"/>
                    </a:lnTo>
                    <a:lnTo>
                      <a:pt x="309" y="28"/>
                    </a:lnTo>
                    <a:lnTo>
                      <a:pt x="281" y="41"/>
                    </a:lnTo>
                    <a:lnTo>
                      <a:pt x="253" y="56"/>
                    </a:lnTo>
                    <a:lnTo>
                      <a:pt x="223" y="70"/>
                    </a:lnTo>
                    <a:lnTo>
                      <a:pt x="193" y="84"/>
                    </a:lnTo>
                    <a:lnTo>
                      <a:pt x="163" y="97"/>
                    </a:lnTo>
                    <a:lnTo>
                      <a:pt x="135" y="112"/>
                    </a:lnTo>
                    <a:lnTo>
                      <a:pt x="107" y="125"/>
                    </a:lnTo>
                    <a:lnTo>
                      <a:pt x="83" y="136"/>
                    </a:lnTo>
                    <a:lnTo>
                      <a:pt x="61" y="148"/>
                    </a:lnTo>
                    <a:lnTo>
                      <a:pt x="40" y="158"/>
                    </a:lnTo>
                    <a:lnTo>
                      <a:pt x="24" y="166"/>
                    </a:lnTo>
                    <a:lnTo>
                      <a:pt x="12" y="174"/>
                    </a:lnTo>
                    <a:lnTo>
                      <a:pt x="5" y="179"/>
                    </a:lnTo>
                    <a:lnTo>
                      <a:pt x="2" y="1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22" name="Freeform 174"/>
              <p:cNvSpPr>
                <a:spLocks/>
              </p:cNvSpPr>
              <p:nvPr/>
            </p:nvSpPr>
            <p:spPr bwMode="auto">
              <a:xfrm>
                <a:off x="8304" y="4693"/>
                <a:ext cx="76" cy="80"/>
              </a:xfrm>
              <a:custGeom>
                <a:avLst/>
                <a:gdLst>
                  <a:gd name="T0" fmla="*/ 0 w 229"/>
                  <a:gd name="T1" fmla="*/ 0 h 240"/>
                  <a:gd name="T2" fmla="*/ 0 w 229"/>
                  <a:gd name="T3" fmla="*/ 0 h 240"/>
                  <a:gd name="T4" fmla="*/ 0 w 229"/>
                  <a:gd name="T5" fmla="*/ 0 h 240"/>
                  <a:gd name="T6" fmla="*/ 0 w 229"/>
                  <a:gd name="T7" fmla="*/ 0 h 240"/>
                  <a:gd name="T8" fmla="*/ 0 w 229"/>
                  <a:gd name="T9" fmla="*/ 0 h 240"/>
                  <a:gd name="T10" fmla="*/ 0 w 229"/>
                  <a:gd name="T11" fmla="*/ 0 h 240"/>
                  <a:gd name="T12" fmla="*/ 0 w 229"/>
                  <a:gd name="T13" fmla="*/ 0 h 240"/>
                  <a:gd name="T14" fmla="*/ 0 w 229"/>
                  <a:gd name="T15" fmla="*/ 0 h 240"/>
                  <a:gd name="T16" fmla="*/ 0 w 229"/>
                  <a:gd name="T17" fmla="*/ 0 h 240"/>
                  <a:gd name="T18" fmla="*/ 0 w 229"/>
                  <a:gd name="T19" fmla="*/ 0 h 240"/>
                  <a:gd name="T20" fmla="*/ 0 w 229"/>
                  <a:gd name="T21" fmla="*/ 0 h 240"/>
                  <a:gd name="T22" fmla="*/ 0 w 229"/>
                  <a:gd name="T23" fmla="*/ 0 h 240"/>
                  <a:gd name="T24" fmla="*/ 0 w 229"/>
                  <a:gd name="T25" fmla="*/ 0 h 240"/>
                  <a:gd name="T26" fmla="*/ 0 w 229"/>
                  <a:gd name="T27" fmla="*/ 0 h 240"/>
                  <a:gd name="T28" fmla="*/ 0 w 229"/>
                  <a:gd name="T29" fmla="*/ 0 h 240"/>
                  <a:gd name="T30" fmla="*/ 0 w 229"/>
                  <a:gd name="T31" fmla="*/ 0 h 240"/>
                  <a:gd name="T32" fmla="*/ 0 w 229"/>
                  <a:gd name="T33" fmla="*/ 0 h 240"/>
                  <a:gd name="T34" fmla="*/ 0 w 229"/>
                  <a:gd name="T35" fmla="*/ 0 h 240"/>
                  <a:gd name="T36" fmla="*/ 0 w 229"/>
                  <a:gd name="T37" fmla="*/ 0 h 240"/>
                  <a:gd name="T38" fmla="*/ 0 w 229"/>
                  <a:gd name="T39" fmla="*/ 0 h 240"/>
                  <a:gd name="T40" fmla="*/ 0 w 229"/>
                  <a:gd name="T41" fmla="*/ 0 h 240"/>
                  <a:gd name="T42" fmla="*/ 0 w 229"/>
                  <a:gd name="T43" fmla="*/ 0 h 240"/>
                  <a:gd name="T44" fmla="*/ 0 w 229"/>
                  <a:gd name="T45" fmla="*/ 0 h 240"/>
                  <a:gd name="T46" fmla="*/ 0 w 229"/>
                  <a:gd name="T47" fmla="*/ 0 h 240"/>
                  <a:gd name="T48" fmla="*/ 0 w 229"/>
                  <a:gd name="T49" fmla="*/ 0 h 240"/>
                  <a:gd name="T50" fmla="*/ 0 w 229"/>
                  <a:gd name="T51" fmla="*/ 0 h 240"/>
                  <a:gd name="T52" fmla="*/ 0 w 229"/>
                  <a:gd name="T53" fmla="*/ 0 h 240"/>
                  <a:gd name="T54" fmla="*/ 0 w 229"/>
                  <a:gd name="T55" fmla="*/ 0 h 240"/>
                  <a:gd name="T56" fmla="*/ 0 w 229"/>
                  <a:gd name="T57" fmla="*/ 0 h 240"/>
                  <a:gd name="T58" fmla="*/ 0 w 229"/>
                  <a:gd name="T59" fmla="*/ 0 h 240"/>
                  <a:gd name="T60" fmla="*/ 0 w 229"/>
                  <a:gd name="T61" fmla="*/ 0 h 240"/>
                  <a:gd name="T62" fmla="*/ 0 w 229"/>
                  <a:gd name="T63" fmla="*/ 0 h 240"/>
                  <a:gd name="T64" fmla="*/ 0 w 229"/>
                  <a:gd name="T65" fmla="*/ 0 h 240"/>
                  <a:gd name="T66" fmla="*/ 0 w 229"/>
                  <a:gd name="T67" fmla="*/ 0 h 240"/>
                  <a:gd name="T68" fmla="*/ 0 w 229"/>
                  <a:gd name="T69" fmla="*/ 0 h 240"/>
                  <a:gd name="T70" fmla="*/ 0 w 229"/>
                  <a:gd name="T71" fmla="*/ 0 h 240"/>
                  <a:gd name="T72" fmla="*/ 0 w 229"/>
                  <a:gd name="T73" fmla="*/ 0 h 240"/>
                  <a:gd name="T74" fmla="*/ 0 w 229"/>
                  <a:gd name="T75" fmla="*/ 0 h 24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29" h="240">
                    <a:moveTo>
                      <a:pt x="126" y="4"/>
                    </a:moveTo>
                    <a:lnTo>
                      <a:pt x="119" y="3"/>
                    </a:lnTo>
                    <a:lnTo>
                      <a:pt x="111" y="3"/>
                    </a:lnTo>
                    <a:lnTo>
                      <a:pt x="105" y="1"/>
                    </a:lnTo>
                    <a:lnTo>
                      <a:pt x="102" y="1"/>
                    </a:lnTo>
                    <a:lnTo>
                      <a:pt x="94" y="0"/>
                    </a:lnTo>
                    <a:lnTo>
                      <a:pt x="83" y="0"/>
                    </a:lnTo>
                    <a:lnTo>
                      <a:pt x="75" y="1"/>
                    </a:lnTo>
                    <a:lnTo>
                      <a:pt x="66" y="3"/>
                    </a:lnTo>
                    <a:lnTo>
                      <a:pt x="57" y="4"/>
                    </a:lnTo>
                    <a:lnTo>
                      <a:pt x="48" y="9"/>
                    </a:lnTo>
                    <a:lnTo>
                      <a:pt x="41" y="13"/>
                    </a:lnTo>
                    <a:lnTo>
                      <a:pt x="33" y="17"/>
                    </a:lnTo>
                    <a:lnTo>
                      <a:pt x="17" y="34"/>
                    </a:lnTo>
                    <a:lnTo>
                      <a:pt x="6" y="55"/>
                    </a:lnTo>
                    <a:lnTo>
                      <a:pt x="1" y="76"/>
                    </a:lnTo>
                    <a:lnTo>
                      <a:pt x="0" y="98"/>
                    </a:lnTo>
                    <a:lnTo>
                      <a:pt x="3" y="121"/>
                    </a:lnTo>
                    <a:lnTo>
                      <a:pt x="8" y="144"/>
                    </a:lnTo>
                    <a:lnTo>
                      <a:pt x="16" y="167"/>
                    </a:lnTo>
                    <a:lnTo>
                      <a:pt x="26" y="187"/>
                    </a:lnTo>
                    <a:lnTo>
                      <a:pt x="35" y="200"/>
                    </a:lnTo>
                    <a:lnTo>
                      <a:pt x="45" y="213"/>
                    </a:lnTo>
                    <a:lnTo>
                      <a:pt x="57" y="223"/>
                    </a:lnTo>
                    <a:lnTo>
                      <a:pt x="70" y="230"/>
                    </a:lnTo>
                    <a:lnTo>
                      <a:pt x="85" y="236"/>
                    </a:lnTo>
                    <a:lnTo>
                      <a:pt x="101" y="240"/>
                    </a:lnTo>
                    <a:lnTo>
                      <a:pt x="116" y="240"/>
                    </a:lnTo>
                    <a:lnTo>
                      <a:pt x="132" y="237"/>
                    </a:lnTo>
                    <a:lnTo>
                      <a:pt x="154" y="228"/>
                    </a:lnTo>
                    <a:lnTo>
                      <a:pt x="174" y="218"/>
                    </a:lnTo>
                    <a:lnTo>
                      <a:pt x="192" y="204"/>
                    </a:lnTo>
                    <a:lnTo>
                      <a:pt x="208" y="188"/>
                    </a:lnTo>
                    <a:lnTo>
                      <a:pt x="218" y="171"/>
                    </a:lnTo>
                    <a:lnTo>
                      <a:pt x="226" y="151"/>
                    </a:lnTo>
                    <a:lnTo>
                      <a:pt x="229" y="131"/>
                    </a:lnTo>
                    <a:lnTo>
                      <a:pt x="226" y="109"/>
                    </a:lnTo>
                    <a:lnTo>
                      <a:pt x="224" y="103"/>
                    </a:lnTo>
                    <a:lnTo>
                      <a:pt x="221" y="98"/>
                    </a:lnTo>
                    <a:lnTo>
                      <a:pt x="215" y="95"/>
                    </a:lnTo>
                    <a:lnTo>
                      <a:pt x="210" y="93"/>
                    </a:lnTo>
                    <a:lnTo>
                      <a:pt x="204" y="95"/>
                    </a:lnTo>
                    <a:lnTo>
                      <a:pt x="198" y="99"/>
                    </a:lnTo>
                    <a:lnTo>
                      <a:pt x="195" y="105"/>
                    </a:lnTo>
                    <a:lnTo>
                      <a:pt x="195" y="111"/>
                    </a:lnTo>
                    <a:lnTo>
                      <a:pt x="193" y="126"/>
                    </a:lnTo>
                    <a:lnTo>
                      <a:pt x="189" y="142"/>
                    </a:lnTo>
                    <a:lnTo>
                      <a:pt x="183" y="158"/>
                    </a:lnTo>
                    <a:lnTo>
                      <a:pt x="174" y="171"/>
                    </a:lnTo>
                    <a:lnTo>
                      <a:pt x="164" y="181"/>
                    </a:lnTo>
                    <a:lnTo>
                      <a:pt x="149" y="190"/>
                    </a:lnTo>
                    <a:lnTo>
                      <a:pt x="133" y="195"/>
                    </a:lnTo>
                    <a:lnTo>
                      <a:pt x="113" y="198"/>
                    </a:lnTo>
                    <a:lnTo>
                      <a:pt x="92" y="197"/>
                    </a:lnTo>
                    <a:lnTo>
                      <a:pt x="76" y="188"/>
                    </a:lnTo>
                    <a:lnTo>
                      <a:pt x="63" y="177"/>
                    </a:lnTo>
                    <a:lnTo>
                      <a:pt x="54" y="161"/>
                    </a:lnTo>
                    <a:lnTo>
                      <a:pt x="47" y="142"/>
                    </a:lnTo>
                    <a:lnTo>
                      <a:pt x="41" y="124"/>
                    </a:lnTo>
                    <a:lnTo>
                      <a:pt x="36" y="103"/>
                    </a:lnTo>
                    <a:lnTo>
                      <a:pt x="35" y="85"/>
                    </a:lnTo>
                    <a:lnTo>
                      <a:pt x="35" y="73"/>
                    </a:lnTo>
                    <a:lnTo>
                      <a:pt x="36" y="62"/>
                    </a:lnTo>
                    <a:lnTo>
                      <a:pt x="41" y="50"/>
                    </a:lnTo>
                    <a:lnTo>
                      <a:pt x="48" y="40"/>
                    </a:lnTo>
                    <a:lnTo>
                      <a:pt x="55" y="33"/>
                    </a:lnTo>
                    <a:lnTo>
                      <a:pt x="66" y="26"/>
                    </a:lnTo>
                    <a:lnTo>
                      <a:pt x="77" y="21"/>
                    </a:lnTo>
                    <a:lnTo>
                      <a:pt x="92" y="19"/>
                    </a:lnTo>
                    <a:lnTo>
                      <a:pt x="97" y="19"/>
                    </a:lnTo>
                    <a:lnTo>
                      <a:pt x="105" y="19"/>
                    </a:lnTo>
                    <a:lnTo>
                      <a:pt x="120" y="19"/>
                    </a:lnTo>
                    <a:lnTo>
                      <a:pt x="135" y="21"/>
                    </a:lnTo>
                    <a:lnTo>
                      <a:pt x="139" y="20"/>
                    </a:lnTo>
                    <a:lnTo>
                      <a:pt x="139" y="14"/>
                    </a:lnTo>
                    <a:lnTo>
                      <a:pt x="133" y="9"/>
                    </a:lnTo>
                    <a:lnTo>
                      <a:pt x="12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23" name="Freeform 175"/>
              <p:cNvSpPr>
                <a:spLocks/>
              </p:cNvSpPr>
              <p:nvPr/>
            </p:nvSpPr>
            <p:spPr bwMode="auto">
              <a:xfrm>
                <a:off x="8401" y="4895"/>
                <a:ext cx="93" cy="90"/>
              </a:xfrm>
              <a:custGeom>
                <a:avLst/>
                <a:gdLst>
                  <a:gd name="T0" fmla="*/ 0 w 281"/>
                  <a:gd name="T1" fmla="*/ 0 h 270"/>
                  <a:gd name="T2" fmla="*/ 0 w 281"/>
                  <a:gd name="T3" fmla="*/ 0 h 270"/>
                  <a:gd name="T4" fmla="*/ 0 w 281"/>
                  <a:gd name="T5" fmla="*/ 0 h 270"/>
                  <a:gd name="T6" fmla="*/ 0 w 281"/>
                  <a:gd name="T7" fmla="*/ 0 h 270"/>
                  <a:gd name="T8" fmla="*/ 0 w 281"/>
                  <a:gd name="T9" fmla="*/ 0 h 270"/>
                  <a:gd name="T10" fmla="*/ 0 w 281"/>
                  <a:gd name="T11" fmla="*/ 0 h 270"/>
                  <a:gd name="T12" fmla="*/ 0 w 281"/>
                  <a:gd name="T13" fmla="*/ 0 h 270"/>
                  <a:gd name="T14" fmla="*/ 0 w 281"/>
                  <a:gd name="T15" fmla="*/ 0 h 270"/>
                  <a:gd name="T16" fmla="*/ 0 w 281"/>
                  <a:gd name="T17" fmla="*/ 0 h 270"/>
                  <a:gd name="T18" fmla="*/ 0 w 281"/>
                  <a:gd name="T19" fmla="*/ 0 h 270"/>
                  <a:gd name="T20" fmla="*/ 0 w 281"/>
                  <a:gd name="T21" fmla="*/ 0 h 270"/>
                  <a:gd name="T22" fmla="*/ 0 w 281"/>
                  <a:gd name="T23" fmla="*/ 0 h 270"/>
                  <a:gd name="T24" fmla="*/ 0 w 281"/>
                  <a:gd name="T25" fmla="*/ 0 h 270"/>
                  <a:gd name="T26" fmla="*/ 0 w 281"/>
                  <a:gd name="T27" fmla="*/ 0 h 270"/>
                  <a:gd name="T28" fmla="*/ 0 w 281"/>
                  <a:gd name="T29" fmla="*/ 0 h 270"/>
                  <a:gd name="T30" fmla="*/ 0 w 281"/>
                  <a:gd name="T31" fmla="*/ 0 h 270"/>
                  <a:gd name="T32" fmla="*/ 0 w 281"/>
                  <a:gd name="T33" fmla="*/ 0 h 270"/>
                  <a:gd name="T34" fmla="*/ 0 w 281"/>
                  <a:gd name="T35" fmla="*/ 0 h 270"/>
                  <a:gd name="T36" fmla="*/ 0 w 281"/>
                  <a:gd name="T37" fmla="*/ 0 h 270"/>
                  <a:gd name="T38" fmla="*/ 0 w 281"/>
                  <a:gd name="T39" fmla="*/ 0 h 270"/>
                  <a:gd name="T40" fmla="*/ 0 w 281"/>
                  <a:gd name="T41" fmla="*/ 0 h 270"/>
                  <a:gd name="T42" fmla="*/ 0 w 281"/>
                  <a:gd name="T43" fmla="*/ 0 h 270"/>
                  <a:gd name="T44" fmla="*/ 0 w 281"/>
                  <a:gd name="T45" fmla="*/ 0 h 270"/>
                  <a:gd name="T46" fmla="*/ 0 w 281"/>
                  <a:gd name="T47" fmla="*/ 0 h 270"/>
                  <a:gd name="T48" fmla="*/ 0 w 281"/>
                  <a:gd name="T49" fmla="*/ 0 h 270"/>
                  <a:gd name="T50" fmla="*/ 0 w 281"/>
                  <a:gd name="T51" fmla="*/ 0 h 270"/>
                  <a:gd name="T52" fmla="*/ 0 w 281"/>
                  <a:gd name="T53" fmla="*/ 0 h 270"/>
                  <a:gd name="T54" fmla="*/ 0 w 281"/>
                  <a:gd name="T55" fmla="*/ 0 h 270"/>
                  <a:gd name="T56" fmla="*/ 0 w 281"/>
                  <a:gd name="T57" fmla="*/ 0 h 270"/>
                  <a:gd name="T58" fmla="*/ 0 w 281"/>
                  <a:gd name="T59" fmla="*/ 0 h 270"/>
                  <a:gd name="T60" fmla="*/ 0 w 281"/>
                  <a:gd name="T61" fmla="*/ 0 h 270"/>
                  <a:gd name="T62" fmla="*/ 0 w 281"/>
                  <a:gd name="T63" fmla="*/ 0 h 270"/>
                  <a:gd name="T64" fmla="*/ 0 w 281"/>
                  <a:gd name="T65" fmla="*/ 0 h 270"/>
                  <a:gd name="T66" fmla="*/ 0 w 281"/>
                  <a:gd name="T67" fmla="*/ 0 h 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1" h="270">
                    <a:moveTo>
                      <a:pt x="75" y="5"/>
                    </a:moveTo>
                    <a:lnTo>
                      <a:pt x="61" y="10"/>
                    </a:lnTo>
                    <a:lnTo>
                      <a:pt x="47" y="19"/>
                    </a:lnTo>
                    <a:lnTo>
                      <a:pt x="34" y="28"/>
                    </a:lnTo>
                    <a:lnTo>
                      <a:pt x="24" y="39"/>
                    </a:lnTo>
                    <a:lnTo>
                      <a:pt x="15" y="52"/>
                    </a:lnTo>
                    <a:lnTo>
                      <a:pt x="8" y="65"/>
                    </a:lnTo>
                    <a:lnTo>
                      <a:pt x="3" y="81"/>
                    </a:lnTo>
                    <a:lnTo>
                      <a:pt x="0" y="97"/>
                    </a:lnTo>
                    <a:lnTo>
                      <a:pt x="0" y="114"/>
                    </a:lnTo>
                    <a:lnTo>
                      <a:pt x="2" y="130"/>
                    </a:lnTo>
                    <a:lnTo>
                      <a:pt x="6" y="145"/>
                    </a:lnTo>
                    <a:lnTo>
                      <a:pt x="12" y="161"/>
                    </a:lnTo>
                    <a:lnTo>
                      <a:pt x="18" y="176"/>
                    </a:lnTo>
                    <a:lnTo>
                      <a:pt x="27" y="191"/>
                    </a:lnTo>
                    <a:lnTo>
                      <a:pt x="37" y="204"/>
                    </a:lnTo>
                    <a:lnTo>
                      <a:pt x="49" y="217"/>
                    </a:lnTo>
                    <a:lnTo>
                      <a:pt x="65" y="232"/>
                    </a:lnTo>
                    <a:lnTo>
                      <a:pt x="83" y="245"/>
                    </a:lnTo>
                    <a:lnTo>
                      <a:pt x="102" y="258"/>
                    </a:lnTo>
                    <a:lnTo>
                      <a:pt x="122" y="266"/>
                    </a:lnTo>
                    <a:lnTo>
                      <a:pt x="143" y="270"/>
                    </a:lnTo>
                    <a:lnTo>
                      <a:pt x="165" y="270"/>
                    </a:lnTo>
                    <a:lnTo>
                      <a:pt x="185" y="265"/>
                    </a:lnTo>
                    <a:lnTo>
                      <a:pt x="206" y="252"/>
                    </a:lnTo>
                    <a:lnTo>
                      <a:pt x="219" y="240"/>
                    </a:lnTo>
                    <a:lnTo>
                      <a:pt x="232" y="229"/>
                    </a:lnTo>
                    <a:lnTo>
                      <a:pt x="244" y="216"/>
                    </a:lnTo>
                    <a:lnTo>
                      <a:pt x="254" y="203"/>
                    </a:lnTo>
                    <a:lnTo>
                      <a:pt x="263" y="189"/>
                    </a:lnTo>
                    <a:lnTo>
                      <a:pt x="270" y="174"/>
                    </a:lnTo>
                    <a:lnTo>
                      <a:pt x="276" y="158"/>
                    </a:lnTo>
                    <a:lnTo>
                      <a:pt x="279" y="141"/>
                    </a:lnTo>
                    <a:lnTo>
                      <a:pt x="281" y="134"/>
                    </a:lnTo>
                    <a:lnTo>
                      <a:pt x="279" y="127"/>
                    </a:lnTo>
                    <a:lnTo>
                      <a:pt x="275" y="121"/>
                    </a:lnTo>
                    <a:lnTo>
                      <a:pt x="268" y="117"/>
                    </a:lnTo>
                    <a:lnTo>
                      <a:pt x="259" y="117"/>
                    </a:lnTo>
                    <a:lnTo>
                      <a:pt x="251" y="118"/>
                    </a:lnTo>
                    <a:lnTo>
                      <a:pt x="245" y="122"/>
                    </a:lnTo>
                    <a:lnTo>
                      <a:pt x="243" y="130"/>
                    </a:lnTo>
                    <a:lnTo>
                      <a:pt x="243" y="133"/>
                    </a:lnTo>
                    <a:lnTo>
                      <a:pt x="240" y="140"/>
                    </a:lnTo>
                    <a:lnTo>
                      <a:pt x="235" y="151"/>
                    </a:lnTo>
                    <a:lnTo>
                      <a:pt x="229" y="164"/>
                    </a:lnTo>
                    <a:lnTo>
                      <a:pt x="222" y="179"/>
                    </a:lnTo>
                    <a:lnTo>
                      <a:pt x="210" y="191"/>
                    </a:lnTo>
                    <a:lnTo>
                      <a:pt x="199" y="203"/>
                    </a:lnTo>
                    <a:lnTo>
                      <a:pt x="182" y="210"/>
                    </a:lnTo>
                    <a:lnTo>
                      <a:pt x="154" y="212"/>
                    </a:lnTo>
                    <a:lnTo>
                      <a:pt x="127" y="207"/>
                    </a:lnTo>
                    <a:lnTo>
                      <a:pt x="100" y="197"/>
                    </a:lnTo>
                    <a:lnTo>
                      <a:pt x="78" y="181"/>
                    </a:lnTo>
                    <a:lnTo>
                      <a:pt x="59" y="163"/>
                    </a:lnTo>
                    <a:lnTo>
                      <a:pt x="46" y="140"/>
                    </a:lnTo>
                    <a:lnTo>
                      <a:pt x="40" y="114"/>
                    </a:lnTo>
                    <a:lnTo>
                      <a:pt x="40" y="87"/>
                    </a:lnTo>
                    <a:lnTo>
                      <a:pt x="44" y="74"/>
                    </a:lnTo>
                    <a:lnTo>
                      <a:pt x="50" y="62"/>
                    </a:lnTo>
                    <a:lnTo>
                      <a:pt x="59" y="51"/>
                    </a:lnTo>
                    <a:lnTo>
                      <a:pt x="69" y="41"/>
                    </a:lnTo>
                    <a:lnTo>
                      <a:pt x="80" y="31"/>
                    </a:lnTo>
                    <a:lnTo>
                      <a:pt x="91" y="23"/>
                    </a:lnTo>
                    <a:lnTo>
                      <a:pt x="102" y="19"/>
                    </a:lnTo>
                    <a:lnTo>
                      <a:pt x="112" y="16"/>
                    </a:lnTo>
                    <a:lnTo>
                      <a:pt x="110" y="5"/>
                    </a:lnTo>
                    <a:lnTo>
                      <a:pt x="102" y="0"/>
                    </a:lnTo>
                    <a:lnTo>
                      <a:pt x="88" y="2"/>
                    </a:lnTo>
                    <a:lnTo>
                      <a:pt x="75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24" name="Freeform 176"/>
              <p:cNvSpPr>
                <a:spLocks/>
              </p:cNvSpPr>
              <p:nvPr/>
            </p:nvSpPr>
            <p:spPr bwMode="auto">
              <a:xfrm>
                <a:off x="8431" y="4921"/>
                <a:ext cx="5" cy="4"/>
              </a:xfrm>
              <a:custGeom>
                <a:avLst/>
                <a:gdLst>
                  <a:gd name="T0" fmla="*/ 0 w 15"/>
                  <a:gd name="T1" fmla="*/ 0 h 13"/>
                  <a:gd name="T2" fmla="*/ 0 w 15"/>
                  <a:gd name="T3" fmla="*/ 0 h 13"/>
                  <a:gd name="T4" fmla="*/ 0 w 15"/>
                  <a:gd name="T5" fmla="*/ 0 h 13"/>
                  <a:gd name="T6" fmla="*/ 0 w 15"/>
                  <a:gd name="T7" fmla="*/ 0 h 13"/>
                  <a:gd name="T8" fmla="*/ 0 w 15"/>
                  <a:gd name="T9" fmla="*/ 0 h 13"/>
                  <a:gd name="T10" fmla="*/ 0 w 15"/>
                  <a:gd name="T11" fmla="*/ 0 h 13"/>
                  <a:gd name="T12" fmla="*/ 0 w 15"/>
                  <a:gd name="T13" fmla="*/ 0 h 13"/>
                  <a:gd name="T14" fmla="*/ 0 w 15"/>
                  <a:gd name="T15" fmla="*/ 0 h 13"/>
                  <a:gd name="T16" fmla="*/ 0 w 15"/>
                  <a:gd name="T17" fmla="*/ 0 h 13"/>
                  <a:gd name="T18" fmla="*/ 0 w 15"/>
                  <a:gd name="T19" fmla="*/ 0 h 13"/>
                  <a:gd name="T20" fmla="*/ 0 w 15"/>
                  <a:gd name="T21" fmla="*/ 0 h 13"/>
                  <a:gd name="T22" fmla="*/ 0 w 15"/>
                  <a:gd name="T23" fmla="*/ 0 h 13"/>
                  <a:gd name="T24" fmla="*/ 0 w 15"/>
                  <a:gd name="T25" fmla="*/ 0 h 13"/>
                  <a:gd name="T26" fmla="*/ 0 w 15"/>
                  <a:gd name="T27" fmla="*/ 0 h 13"/>
                  <a:gd name="T28" fmla="*/ 0 w 15"/>
                  <a:gd name="T29" fmla="*/ 0 h 13"/>
                  <a:gd name="T30" fmla="*/ 0 w 15"/>
                  <a:gd name="T31" fmla="*/ 0 h 13"/>
                  <a:gd name="T32" fmla="*/ 0 w 15"/>
                  <a:gd name="T33" fmla="*/ 0 h 13"/>
                  <a:gd name="T34" fmla="*/ 0 w 15"/>
                  <a:gd name="T35" fmla="*/ 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" h="13">
                    <a:moveTo>
                      <a:pt x="0" y="6"/>
                    </a:moveTo>
                    <a:lnTo>
                      <a:pt x="2" y="9"/>
                    </a:lnTo>
                    <a:lnTo>
                      <a:pt x="3" y="11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25" name="Freeform 177"/>
              <p:cNvSpPr>
                <a:spLocks/>
              </p:cNvSpPr>
              <p:nvPr/>
            </p:nvSpPr>
            <p:spPr bwMode="auto">
              <a:xfrm>
                <a:off x="8447" y="4911"/>
                <a:ext cx="6" cy="6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0 h 17"/>
                  <a:gd name="T4" fmla="*/ 0 w 17"/>
                  <a:gd name="T5" fmla="*/ 0 h 17"/>
                  <a:gd name="T6" fmla="*/ 0 w 17"/>
                  <a:gd name="T7" fmla="*/ 0 h 17"/>
                  <a:gd name="T8" fmla="*/ 0 w 17"/>
                  <a:gd name="T9" fmla="*/ 0 h 17"/>
                  <a:gd name="T10" fmla="*/ 0 w 17"/>
                  <a:gd name="T11" fmla="*/ 0 h 17"/>
                  <a:gd name="T12" fmla="*/ 0 w 17"/>
                  <a:gd name="T13" fmla="*/ 0 h 17"/>
                  <a:gd name="T14" fmla="*/ 0 w 17"/>
                  <a:gd name="T15" fmla="*/ 0 h 17"/>
                  <a:gd name="T16" fmla="*/ 0 w 17"/>
                  <a:gd name="T17" fmla="*/ 0 h 17"/>
                  <a:gd name="T18" fmla="*/ 0 w 17"/>
                  <a:gd name="T19" fmla="*/ 0 h 17"/>
                  <a:gd name="T20" fmla="*/ 0 w 17"/>
                  <a:gd name="T21" fmla="*/ 0 h 17"/>
                  <a:gd name="T22" fmla="*/ 0 w 17"/>
                  <a:gd name="T23" fmla="*/ 0 h 17"/>
                  <a:gd name="T24" fmla="*/ 0 w 17"/>
                  <a:gd name="T25" fmla="*/ 0 h 17"/>
                  <a:gd name="T26" fmla="*/ 0 w 17"/>
                  <a:gd name="T27" fmla="*/ 0 h 17"/>
                  <a:gd name="T28" fmla="*/ 0 w 17"/>
                  <a:gd name="T29" fmla="*/ 0 h 17"/>
                  <a:gd name="T30" fmla="*/ 0 w 17"/>
                  <a:gd name="T31" fmla="*/ 0 h 17"/>
                  <a:gd name="T32" fmla="*/ 0 w 17"/>
                  <a:gd name="T33" fmla="*/ 0 h 17"/>
                  <a:gd name="T34" fmla="*/ 0 w 17"/>
                  <a:gd name="T35" fmla="*/ 0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lnTo>
                      <a:pt x="1" y="13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7" y="13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26" name="Freeform 178"/>
              <p:cNvSpPr>
                <a:spLocks/>
              </p:cNvSpPr>
              <p:nvPr/>
            </p:nvSpPr>
            <p:spPr bwMode="auto">
              <a:xfrm>
                <a:off x="8468" y="4904"/>
                <a:ext cx="3" cy="3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0 h 9"/>
                  <a:gd name="T4" fmla="*/ 0 w 9"/>
                  <a:gd name="T5" fmla="*/ 0 h 9"/>
                  <a:gd name="T6" fmla="*/ 0 w 9"/>
                  <a:gd name="T7" fmla="*/ 0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0 h 9"/>
                  <a:gd name="T14" fmla="*/ 0 w 9"/>
                  <a:gd name="T15" fmla="*/ 0 h 9"/>
                  <a:gd name="T16" fmla="*/ 0 w 9"/>
                  <a:gd name="T17" fmla="*/ 0 h 9"/>
                  <a:gd name="T18" fmla="*/ 0 w 9"/>
                  <a:gd name="T19" fmla="*/ 0 h 9"/>
                  <a:gd name="T20" fmla="*/ 0 w 9"/>
                  <a:gd name="T21" fmla="*/ 0 h 9"/>
                  <a:gd name="T22" fmla="*/ 0 w 9"/>
                  <a:gd name="T23" fmla="*/ 0 h 9"/>
                  <a:gd name="T24" fmla="*/ 0 w 9"/>
                  <a:gd name="T25" fmla="*/ 0 h 9"/>
                  <a:gd name="T26" fmla="*/ 0 w 9"/>
                  <a:gd name="T27" fmla="*/ 0 h 9"/>
                  <a:gd name="T28" fmla="*/ 0 w 9"/>
                  <a:gd name="T29" fmla="*/ 0 h 9"/>
                  <a:gd name="T30" fmla="*/ 0 w 9"/>
                  <a:gd name="T31" fmla="*/ 0 h 9"/>
                  <a:gd name="T32" fmla="*/ 0 w 9"/>
                  <a:gd name="T33" fmla="*/ 0 h 9"/>
                  <a:gd name="T34" fmla="*/ 0 w 9"/>
                  <a:gd name="T35" fmla="*/ 0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27" name="Freeform 179"/>
              <p:cNvSpPr>
                <a:spLocks/>
              </p:cNvSpPr>
              <p:nvPr/>
            </p:nvSpPr>
            <p:spPr bwMode="auto">
              <a:xfrm>
                <a:off x="8459" y="4927"/>
                <a:ext cx="2" cy="3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0 h 8"/>
                  <a:gd name="T4" fmla="*/ 0 w 7"/>
                  <a:gd name="T5" fmla="*/ 0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0 h 8"/>
                  <a:gd name="T12" fmla="*/ 0 w 7"/>
                  <a:gd name="T13" fmla="*/ 0 h 8"/>
                  <a:gd name="T14" fmla="*/ 0 w 7"/>
                  <a:gd name="T15" fmla="*/ 0 h 8"/>
                  <a:gd name="T16" fmla="*/ 0 w 7"/>
                  <a:gd name="T17" fmla="*/ 0 h 8"/>
                  <a:gd name="T18" fmla="*/ 0 w 7"/>
                  <a:gd name="T19" fmla="*/ 0 h 8"/>
                  <a:gd name="T20" fmla="*/ 0 w 7"/>
                  <a:gd name="T21" fmla="*/ 0 h 8"/>
                  <a:gd name="T22" fmla="*/ 0 w 7"/>
                  <a:gd name="T23" fmla="*/ 0 h 8"/>
                  <a:gd name="T24" fmla="*/ 0 w 7"/>
                  <a:gd name="T25" fmla="*/ 0 h 8"/>
                  <a:gd name="T26" fmla="*/ 0 w 7"/>
                  <a:gd name="T27" fmla="*/ 0 h 8"/>
                  <a:gd name="T28" fmla="*/ 0 w 7"/>
                  <a:gd name="T29" fmla="*/ 0 h 8"/>
                  <a:gd name="T30" fmla="*/ 0 w 7"/>
                  <a:gd name="T31" fmla="*/ 0 h 8"/>
                  <a:gd name="T32" fmla="*/ 0 w 7"/>
                  <a:gd name="T33" fmla="*/ 0 h 8"/>
                  <a:gd name="T34" fmla="*/ 0 w 7"/>
                  <a:gd name="T35" fmla="*/ 0 h 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lnTo>
                      <a:pt x="0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28" name="Freeform 180"/>
              <p:cNvSpPr>
                <a:spLocks/>
              </p:cNvSpPr>
              <p:nvPr/>
            </p:nvSpPr>
            <p:spPr bwMode="auto">
              <a:xfrm>
                <a:off x="8443" y="4936"/>
                <a:ext cx="2" cy="3"/>
              </a:xfrm>
              <a:custGeom>
                <a:avLst/>
                <a:gdLst>
                  <a:gd name="T0" fmla="*/ 0 w 7"/>
                  <a:gd name="T1" fmla="*/ 0 h 9"/>
                  <a:gd name="T2" fmla="*/ 0 w 7"/>
                  <a:gd name="T3" fmla="*/ 0 h 9"/>
                  <a:gd name="T4" fmla="*/ 0 w 7"/>
                  <a:gd name="T5" fmla="*/ 0 h 9"/>
                  <a:gd name="T6" fmla="*/ 0 w 7"/>
                  <a:gd name="T7" fmla="*/ 0 h 9"/>
                  <a:gd name="T8" fmla="*/ 0 w 7"/>
                  <a:gd name="T9" fmla="*/ 0 h 9"/>
                  <a:gd name="T10" fmla="*/ 0 w 7"/>
                  <a:gd name="T11" fmla="*/ 0 h 9"/>
                  <a:gd name="T12" fmla="*/ 0 w 7"/>
                  <a:gd name="T13" fmla="*/ 0 h 9"/>
                  <a:gd name="T14" fmla="*/ 0 w 7"/>
                  <a:gd name="T15" fmla="*/ 0 h 9"/>
                  <a:gd name="T16" fmla="*/ 0 w 7"/>
                  <a:gd name="T17" fmla="*/ 0 h 9"/>
                  <a:gd name="T18" fmla="*/ 0 w 7"/>
                  <a:gd name="T19" fmla="*/ 0 h 9"/>
                  <a:gd name="T20" fmla="*/ 0 w 7"/>
                  <a:gd name="T21" fmla="*/ 0 h 9"/>
                  <a:gd name="T22" fmla="*/ 0 w 7"/>
                  <a:gd name="T23" fmla="*/ 0 h 9"/>
                  <a:gd name="T24" fmla="*/ 0 w 7"/>
                  <a:gd name="T25" fmla="*/ 0 h 9"/>
                  <a:gd name="T26" fmla="*/ 0 w 7"/>
                  <a:gd name="T27" fmla="*/ 0 h 9"/>
                  <a:gd name="T28" fmla="*/ 0 w 7"/>
                  <a:gd name="T29" fmla="*/ 0 h 9"/>
                  <a:gd name="T30" fmla="*/ 0 w 7"/>
                  <a:gd name="T31" fmla="*/ 0 h 9"/>
                  <a:gd name="T32" fmla="*/ 0 w 7"/>
                  <a:gd name="T33" fmla="*/ 0 h 9"/>
                  <a:gd name="T34" fmla="*/ 0 w 7"/>
                  <a:gd name="T35" fmla="*/ 0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" h="9">
                    <a:moveTo>
                      <a:pt x="0" y="4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29" name="Freeform 181"/>
              <p:cNvSpPr>
                <a:spLocks/>
              </p:cNvSpPr>
              <p:nvPr/>
            </p:nvSpPr>
            <p:spPr bwMode="auto">
              <a:xfrm>
                <a:off x="8474" y="4919"/>
                <a:ext cx="7" cy="6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0 w 20"/>
                  <a:gd name="T15" fmla="*/ 0 h 20"/>
                  <a:gd name="T16" fmla="*/ 0 w 20"/>
                  <a:gd name="T17" fmla="*/ 0 h 20"/>
                  <a:gd name="T18" fmla="*/ 0 w 20"/>
                  <a:gd name="T19" fmla="*/ 0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0 h 20"/>
                  <a:gd name="T26" fmla="*/ 0 w 20"/>
                  <a:gd name="T27" fmla="*/ 0 h 20"/>
                  <a:gd name="T28" fmla="*/ 0 w 20"/>
                  <a:gd name="T29" fmla="*/ 0 h 20"/>
                  <a:gd name="T30" fmla="*/ 0 w 20"/>
                  <a:gd name="T31" fmla="*/ 0 h 20"/>
                  <a:gd name="T32" fmla="*/ 0 w 20"/>
                  <a:gd name="T33" fmla="*/ 0 h 20"/>
                  <a:gd name="T34" fmla="*/ 0 w 20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lnTo>
                      <a:pt x="0" y="15"/>
                    </a:lnTo>
                    <a:lnTo>
                      <a:pt x="2" y="17"/>
                    </a:lnTo>
                    <a:lnTo>
                      <a:pt x="5" y="20"/>
                    </a:lnTo>
                    <a:lnTo>
                      <a:pt x="10" y="20"/>
                    </a:lnTo>
                    <a:lnTo>
                      <a:pt x="14" y="20"/>
                    </a:lnTo>
                    <a:lnTo>
                      <a:pt x="17" y="17"/>
                    </a:lnTo>
                    <a:lnTo>
                      <a:pt x="20" y="15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30" name="Freeform 182"/>
              <p:cNvSpPr>
                <a:spLocks/>
              </p:cNvSpPr>
              <p:nvPr/>
            </p:nvSpPr>
            <p:spPr bwMode="auto">
              <a:xfrm>
                <a:off x="8332" y="4713"/>
                <a:ext cx="4" cy="4"/>
              </a:xfrm>
              <a:custGeom>
                <a:avLst/>
                <a:gdLst>
                  <a:gd name="T0" fmla="*/ 0 w 12"/>
                  <a:gd name="T1" fmla="*/ 0 h 13"/>
                  <a:gd name="T2" fmla="*/ 0 w 12"/>
                  <a:gd name="T3" fmla="*/ 0 h 13"/>
                  <a:gd name="T4" fmla="*/ 0 w 12"/>
                  <a:gd name="T5" fmla="*/ 0 h 13"/>
                  <a:gd name="T6" fmla="*/ 0 w 12"/>
                  <a:gd name="T7" fmla="*/ 0 h 13"/>
                  <a:gd name="T8" fmla="*/ 0 w 12"/>
                  <a:gd name="T9" fmla="*/ 0 h 13"/>
                  <a:gd name="T10" fmla="*/ 0 w 12"/>
                  <a:gd name="T11" fmla="*/ 0 h 13"/>
                  <a:gd name="T12" fmla="*/ 0 w 12"/>
                  <a:gd name="T13" fmla="*/ 0 h 13"/>
                  <a:gd name="T14" fmla="*/ 0 w 12"/>
                  <a:gd name="T15" fmla="*/ 0 h 13"/>
                  <a:gd name="T16" fmla="*/ 0 w 12"/>
                  <a:gd name="T17" fmla="*/ 0 h 13"/>
                  <a:gd name="T18" fmla="*/ 0 w 12"/>
                  <a:gd name="T19" fmla="*/ 0 h 13"/>
                  <a:gd name="T20" fmla="*/ 0 w 12"/>
                  <a:gd name="T21" fmla="*/ 0 h 13"/>
                  <a:gd name="T22" fmla="*/ 0 w 12"/>
                  <a:gd name="T23" fmla="*/ 0 h 13"/>
                  <a:gd name="T24" fmla="*/ 0 w 12"/>
                  <a:gd name="T25" fmla="*/ 0 h 13"/>
                  <a:gd name="T26" fmla="*/ 0 w 12"/>
                  <a:gd name="T27" fmla="*/ 0 h 13"/>
                  <a:gd name="T28" fmla="*/ 0 w 12"/>
                  <a:gd name="T29" fmla="*/ 0 h 13"/>
                  <a:gd name="T30" fmla="*/ 0 w 12"/>
                  <a:gd name="T31" fmla="*/ 0 h 13"/>
                  <a:gd name="T32" fmla="*/ 0 w 12"/>
                  <a:gd name="T33" fmla="*/ 0 h 13"/>
                  <a:gd name="T34" fmla="*/ 0 w 12"/>
                  <a:gd name="T35" fmla="*/ 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13">
                    <a:moveTo>
                      <a:pt x="0" y="7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31" name="Freeform 183"/>
              <p:cNvSpPr>
                <a:spLocks/>
              </p:cNvSpPr>
              <p:nvPr/>
            </p:nvSpPr>
            <p:spPr bwMode="auto">
              <a:xfrm>
                <a:off x="8349" y="4708"/>
                <a:ext cx="5" cy="4"/>
              </a:xfrm>
              <a:custGeom>
                <a:avLst/>
                <a:gdLst>
                  <a:gd name="T0" fmla="*/ 0 w 13"/>
                  <a:gd name="T1" fmla="*/ 0 h 12"/>
                  <a:gd name="T2" fmla="*/ 0 w 13"/>
                  <a:gd name="T3" fmla="*/ 0 h 12"/>
                  <a:gd name="T4" fmla="*/ 0 w 13"/>
                  <a:gd name="T5" fmla="*/ 0 h 12"/>
                  <a:gd name="T6" fmla="*/ 0 w 13"/>
                  <a:gd name="T7" fmla="*/ 0 h 12"/>
                  <a:gd name="T8" fmla="*/ 0 w 13"/>
                  <a:gd name="T9" fmla="*/ 0 h 12"/>
                  <a:gd name="T10" fmla="*/ 0 w 13"/>
                  <a:gd name="T11" fmla="*/ 0 h 12"/>
                  <a:gd name="T12" fmla="*/ 0 w 13"/>
                  <a:gd name="T13" fmla="*/ 0 h 12"/>
                  <a:gd name="T14" fmla="*/ 0 w 13"/>
                  <a:gd name="T15" fmla="*/ 0 h 12"/>
                  <a:gd name="T16" fmla="*/ 0 w 13"/>
                  <a:gd name="T17" fmla="*/ 0 h 12"/>
                  <a:gd name="T18" fmla="*/ 0 w 13"/>
                  <a:gd name="T19" fmla="*/ 0 h 12"/>
                  <a:gd name="T20" fmla="*/ 0 w 13"/>
                  <a:gd name="T21" fmla="*/ 0 h 12"/>
                  <a:gd name="T22" fmla="*/ 0 w 13"/>
                  <a:gd name="T23" fmla="*/ 0 h 12"/>
                  <a:gd name="T24" fmla="*/ 0 w 13"/>
                  <a:gd name="T25" fmla="*/ 0 h 12"/>
                  <a:gd name="T26" fmla="*/ 0 w 13"/>
                  <a:gd name="T27" fmla="*/ 0 h 12"/>
                  <a:gd name="T28" fmla="*/ 0 w 13"/>
                  <a:gd name="T29" fmla="*/ 0 h 12"/>
                  <a:gd name="T30" fmla="*/ 0 w 13"/>
                  <a:gd name="T31" fmla="*/ 0 h 12"/>
                  <a:gd name="T32" fmla="*/ 0 w 13"/>
                  <a:gd name="T33" fmla="*/ 0 h 12"/>
                  <a:gd name="T34" fmla="*/ 0 w 13"/>
                  <a:gd name="T35" fmla="*/ 0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" h="12">
                    <a:moveTo>
                      <a:pt x="0" y="6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32" name="Freeform 184"/>
              <p:cNvSpPr>
                <a:spLocks/>
              </p:cNvSpPr>
              <p:nvPr/>
            </p:nvSpPr>
            <p:spPr bwMode="auto">
              <a:xfrm>
                <a:off x="8366" y="4704"/>
                <a:ext cx="2" cy="2"/>
              </a:xfrm>
              <a:custGeom>
                <a:avLst/>
                <a:gdLst>
                  <a:gd name="T0" fmla="*/ 0 w 8"/>
                  <a:gd name="T1" fmla="*/ 0 h 7"/>
                  <a:gd name="T2" fmla="*/ 0 w 8"/>
                  <a:gd name="T3" fmla="*/ 0 h 7"/>
                  <a:gd name="T4" fmla="*/ 0 w 8"/>
                  <a:gd name="T5" fmla="*/ 0 h 7"/>
                  <a:gd name="T6" fmla="*/ 0 w 8"/>
                  <a:gd name="T7" fmla="*/ 0 h 7"/>
                  <a:gd name="T8" fmla="*/ 0 w 8"/>
                  <a:gd name="T9" fmla="*/ 0 h 7"/>
                  <a:gd name="T10" fmla="*/ 0 w 8"/>
                  <a:gd name="T11" fmla="*/ 0 h 7"/>
                  <a:gd name="T12" fmla="*/ 0 w 8"/>
                  <a:gd name="T13" fmla="*/ 0 h 7"/>
                  <a:gd name="T14" fmla="*/ 0 w 8"/>
                  <a:gd name="T15" fmla="*/ 0 h 7"/>
                  <a:gd name="T16" fmla="*/ 0 w 8"/>
                  <a:gd name="T17" fmla="*/ 0 h 7"/>
                  <a:gd name="T18" fmla="*/ 0 w 8"/>
                  <a:gd name="T19" fmla="*/ 0 h 7"/>
                  <a:gd name="T20" fmla="*/ 0 w 8"/>
                  <a:gd name="T21" fmla="*/ 0 h 7"/>
                  <a:gd name="T22" fmla="*/ 0 w 8"/>
                  <a:gd name="T23" fmla="*/ 0 h 7"/>
                  <a:gd name="T24" fmla="*/ 0 w 8"/>
                  <a:gd name="T25" fmla="*/ 0 h 7"/>
                  <a:gd name="T26" fmla="*/ 0 w 8"/>
                  <a:gd name="T27" fmla="*/ 0 h 7"/>
                  <a:gd name="T28" fmla="*/ 0 w 8"/>
                  <a:gd name="T29" fmla="*/ 0 h 7"/>
                  <a:gd name="T30" fmla="*/ 0 w 8"/>
                  <a:gd name="T31" fmla="*/ 0 h 7"/>
                  <a:gd name="T32" fmla="*/ 0 w 8"/>
                  <a:gd name="T33" fmla="*/ 0 h 7"/>
                  <a:gd name="T34" fmla="*/ 0 w 8"/>
                  <a:gd name="T35" fmla="*/ 0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33" name="Freeform 185"/>
              <p:cNvSpPr>
                <a:spLocks/>
              </p:cNvSpPr>
              <p:nvPr/>
            </p:nvSpPr>
            <p:spPr bwMode="auto">
              <a:xfrm>
                <a:off x="8338" y="4730"/>
                <a:ext cx="2" cy="3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0 h 8"/>
                  <a:gd name="T4" fmla="*/ 0 w 7"/>
                  <a:gd name="T5" fmla="*/ 0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0 h 8"/>
                  <a:gd name="T12" fmla="*/ 0 w 7"/>
                  <a:gd name="T13" fmla="*/ 0 h 8"/>
                  <a:gd name="T14" fmla="*/ 0 w 7"/>
                  <a:gd name="T15" fmla="*/ 0 h 8"/>
                  <a:gd name="T16" fmla="*/ 0 w 7"/>
                  <a:gd name="T17" fmla="*/ 0 h 8"/>
                  <a:gd name="T18" fmla="*/ 0 w 7"/>
                  <a:gd name="T19" fmla="*/ 0 h 8"/>
                  <a:gd name="T20" fmla="*/ 0 w 7"/>
                  <a:gd name="T21" fmla="*/ 0 h 8"/>
                  <a:gd name="T22" fmla="*/ 0 w 7"/>
                  <a:gd name="T23" fmla="*/ 0 h 8"/>
                  <a:gd name="T24" fmla="*/ 0 w 7"/>
                  <a:gd name="T25" fmla="*/ 0 h 8"/>
                  <a:gd name="T26" fmla="*/ 0 w 7"/>
                  <a:gd name="T27" fmla="*/ 0 h 8"/>
                  <a:gd name="T28" fmla="*/ 0 w 7"/>
                  <a:gd name="T29" fmla="*/ 0 h 8"/>
                  <a:gd name="T30" fmla="*/ 0 w 7"/>
                  <a:gd name="T31" fmla="*/ 0 h 8"/>
                  <a:gd name="T32" fmla="*/ 0 w 7"/>
                  <a:gd name="T33" fmla="*/ 0 h 8"/>
                  <a:gd name="T34" fmla="*/ 0 w 7"/>
                  <a:gd name="T35" fmla="*/ 0 h 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34" name="Freeform 186"/>
              <p:cNvSpPr>
                <a:spLocks/>
              </p:cNvSpPr>
              <p:nvPr/>
            </p:nvSpPr>
            <p:spPr bwMode="auto">
              <a:xfrm>
                <a:off x="8370" y="4713"/>
                <a:ext cx="6" cy="6"/>
              </a:xfrm>
              <a:custGeom>
                <a:avLst/>
                <a:gdLst>
                  <a:gd name="T0" fmla="*/ 0 w 16"/>
                  <a:gd name="T1" fmla="*/ 0 h 17"/>
                  <a:gd name="T2" fmla="*/ 0 w 16"/>
                  <a:gd name="T3" fmla="*/ 0 h 17"/>
                  <a:gd name="T4" fmla="*/ 0 w 16"/>
                  <a:gd name="T5" fmla="*/ 0 h 17"/>
                  <a:gd name="T6" fmla="*/ 0 w 16"/>
                  <a:gd name="T7" fmla="*/ 0 h 17"/>
                  <a:gd name="T8" fmla="*/ 0 w 16"/>
                  <a:gd name="T9" fmla="*/ 0 h 17"/>
                  <a:gd name="T10" fmla="*/ 0 w 16"/>
                  <a:gd name="T11" fmla="*/ 0 h 17"/>
                  <a:gd name="T12" fmla="*/ 0 w 16"/>
                  <a:gd name="T13" fmla="*/ 0 h 17"/>
                  <a:gd name="T14" fmla="*/ 0 w 16"/>
                  <a:gd name="T15" fmla="*/ 0 h 17"/>
                  <a:gd name="T16" fmla="*/ 0 w 16"/>
                  <a:gd name="T17" fmla="*/ 0 h 17"/>
                  <a:gd name="T18" fmla="*/ 0 w 16"/>
                  <a:gd name="T19" fmla="*/ 0 h 17"/>
                  <a:gd name="T20" fmla="*/ 0 w 16"/>
                  <a:gd name="T21" fmla="*/ 0 h 17"/>
                  <a:gd name="T22" fmla="*/ 0 w 16"/>
                  <a:gd name="T23" fmla="*/ 0 h 17"/>
                  <a:gd name="T24" fmla="*/ 0 w 16"/>
                  <a:gd name="T25" fmla="*/ 0 h 17"/>
                  <a:gd name="T26" fmla="*/ 0 w 16"/>
                  <a:gd name="T27" fmla="*/ 0 h 17"/>
                  <a:gd name="T28" fmla="*/ 0 w 16"/>
                  <a:gd name="T29" fmla="*/ 0 h 17"/>
                  <a:gd name="T30" fmla="*/ 0 w 16"/>
                  <a:gd name="T31" fmla="*/ 0 h 17"/>
                  <a:gd name="T32" fmla="*/ 0 w 16"/>
                  <a:gd name="T33" fmla="*/ 0 h 17"/>
                  <a:gd name="T34" fmla="*/ 0 w 16"/>
                  <a:gd name="T35" fmla="*/ 0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6" h="17">
                    <a:moveTo>
                      <a:pt x="0" y="8"/>
                    </a:moveTo>
                    <a:lnTo>
                      <a:pt x="0" y="11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9" y="17"/>
                    </a:lnTo>
                    <a:lnTo>
                      <a:pt x="12" y="16"/>
                    </a:lnTo>
                    <a:lnTo>
                      <a:pt x="15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35" name="Freeform 187"/>
              <p:cNvSpPr>
                <a:spLocks/>
              </p:cNvSpPr>
              <p:nvPr/>
            </p:nvSpPr>
            <p:spPr bwMode="auto">
              <a:xfrm>
                <a:off x="8353" y="4721"/>
                <a:ext cx="4" cy="4"/>
              </a:xfrm>
              <a:custGeom>
                <a:avLst/>
                <a:gdLst>
                  <a:gd name="T0" fmla="*/ 0 w 12"/>
                  <a:gd name="T1" fmla="*/ 0 h 12"/>
                  <a:gd name="T2" fmla="*/ 0 w 12"/>
                  <a:gd name="T3" fmla="*/ 0 h 12"/>
                  <a:gd name="T4" fmla="*/ 0 w 12"/>
                  <a:gd name="T5" fmla="*/ 0 h 12"/>
                  <a:gd name="T6" fmla="*/ 0 w 12"/>
                  <a:gd name="T7" fmla="*/ 0 h 12"/>
                  <a:gd name="T8" fmla="*/ 0 w 12"/>
                  <a:gd name="T9" fmla="*/ 0 h 12"/>
                  <a:gd name="T10" fmla="*/ 0 w 12"/>
                  <a:gd name="T11" fmla="*/ 0 h 12"/>
                  <a:gd name="T12" fmla="*/ 0 w 12"/>
                  <a:gd name="T13" fmla="*/ 0 h 12"/>
                  <a:gd name="T14" fmla="*/ 0 w 12"/>
                  <a:gd name="T15" fmla="*/ 0 h 12"/>
                  <a:gd name="T16" fmla="*/ 0 w 12"/>
                  <a:gd name="T17" fmla="*/ 0 h 12"/>
                  <a:gd name="T18" fmla="*/ 0 w 12"/>
                  <a:gd name="T19" fmla="*/ 0 h 12"/>
                  <a:gd name="T20" fmla="*/ 0 w 12"/>
                  <a:gd name="T21" fmla="*/ 0 h 12"/>
                  <a:gd name="T22" fmla="*/ 0 w 12"/>
                  <a:gd name="T23" fmla="*/ 0 h 12"/>
                  <a:gd name="T24" fmla="*/ 0 w 12"/>
                  <a:gd name="T25" fmla="*/ 0 h 12"/>
                  <a:gd name="T26" fmla="*/ 0 w 12"/>
                  <a:gd name="T27" fmla="*/ 0 h 12"/>
                  <a:gd name="T28" fmla="*/ 0 w 12"/>
                  <a:gd name="T29" fmla="*/ 0 h 12"/>
                  <a:gd name="T30" fmla="*/ 0 w 12"/>
                  <a:gd name="T31" fmla="*/ 0 h 12"/>
                  <a:gd name="T32" fmla="*/ 0 w 12"/>
                  <a:gd name="T33" fmla="*/ 0 h 12"/>
                  <a:gd name="T34" fmla="*/ 0 w 12"/>
                  <a:gd name="T35" fmla="*/ 0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lnTo>
                      <a:pt x="0" y="7"/>
                    </a:lnTo>
                    <a:lnTo>
                      <a:pt x="1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36" name="Freeform 188"/>
              <p:cNvSpPr>
                <a:spLocks/>
              </p:cNvSpPr>
              <p:nvPr/>
            </p:nvSpPr>
            <p:spPr bwMode="auto">
              <a:xfrm>
                <a:off x="8343" y="4794"/>
                <a:ext cx="25" cy="25"/>
              </a:xfrm>
              <a:custGeom>
                <a:avLst/>
                <a:gdLst>
                  <a:gd name="T0" fmla="*/ 0 w 74"/>
                  <a:gd name="T1" fmla="*/ 0 h 75"/>
                  <a:gd name="T2" fmla="*/ 0 w 74"/>
                  <a:gd name="T3" fmla="*/ 0 h 75"/>
                  <a:gd name="T4" fmla="*/ 0 w 74"/>
                  <a:gd name="T5" fmla="*/ 0 h 75"/>
                  <a:gd name="T6" fmla="*/ 0 w 74"/>
                  <a:gd name="T7" fmla="*/ 0 h 75"/>
                  <a:gd name="T8" fmla="*/ 0 w 74"/>
                  <a:gd name="T9" fmla="*/ 0 h 75"/>
                  <a:gd name="T10" fmla="*/ 0 w 74"/>
                  <a:gd name="T11" fmla="*/ 0 h 75"/>
                  <a:gd name="T12" fmla="*/ 0 w 74"/>
                  <a:gd name="T13" fmla="*/ 0 h 75"/>
                  <a:gd name="T14" fmla="*/ 0 w 74"/>
                  <a:gd name="T15" fmla="*/ 0 h 75"/>
                  <a:gd name="T16" fmla="*/ 0 w 74"/>
                  <a:gd name="T17" fmla="*/ 0 h 75"/>
                  <a:gd name="T18" fmla="*/ 0 w 74"/>
                  <a:gd name="T19" fmla="*/ 0 h 75"/>
                  <a:gd name="T20" fmla="*/ 0 w 74"/>
                  <a:gd name="T21" fmla="*/ 0 h 75"/>
                  <a:gd name="T22" fmla="*/ 0 w 74"/>
                  <a:gd name="T23" fmla="*/ 0 h 75"/>
                  <a:gd name="T24" fmla="*/ 0 w 74"/>
                  <a:gd name="T25" fmla="*/ 0 h 75"/>
                  <a:gd name="T26" fmla="*/ 0 w 74"/>
                  <a:gd name="T27" fmla="*/ 0 h 75"/>
                  <a:gd name="T28" fmla="*/ 0 w 74"/>
                  <a:gd name="T29" fmla="*/ 0 h 75"/>
                  <a:gd name="T30" fmla="*/ 0 w 74"/>
                  <a:gd name="T31" fmla="*/ 0 h 75"/>
                  <a:gd name="T32" fmla="*/ 0 w 74"/>
                  <a:gd name="T33" fmla="*/ 0 h 75"/>
                  <a:gd name="T34" fmla="*/ 0 w 74"/>
                  <a:gd name="T35" fmla="*/ 0 h 75"/>
                  <a:gd name="T36" fmla="*/ 0 w 74"/>
                  <a:gd name="T37" fmla="*/ 0 h 75"/>
                  <a:gd name="T38" fmla="*/ 0 w 74"/>
                  <a:gd name="T39" fmla="*/ 0 h 75"/>
                  <a:gd name="T40" fmla="*/ 0 w 74"/>
                  <a:gd name="T41" fmla="*/ 0 h 75"/>
                  <a:gd name="T42" fmla="*/ 0 w 74"/>
                  <a:gd name="T43" fmla="*/ 0 h 75"/>
                  <a:gd name="T44" fmla="*/ 0 w 74"/>
                  <a:gd name="T45" fmla="*/ 0 h 75"/>
                  <a:gd name="T46" fmla="*/ 0 w 74"/>
                  <a:gd name="T47" fmla="*/ 0 h 75"/>
                  <a:gd name="T48" fmla="*/ 0 w 74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4" h="75">
                    <a:moveTo>
                      <a:pt x="7" y="65"/>
                    </a:moveTo>
                    <a:lnTo>
                      <a:pt x="15" y="72"/>
                    </a:lnTo>
                    <a:lnTo>
                      <a:pt x="25" y="75"/>
                    </a:lnTo>
                    <a:lnTo>
                      <a:pt x="32" y="75"/>
                    </a:lnTo>
                    <a:lnTo>
                      <a:pt x="37" y="73"/>
                    </a:lnTo>
                    <a:lnTo>
                      <a:pt x="38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9" y="65"/>
                    </a:lnTo>
                    <a:lnTo>
                      <a:pt x="65" y="60"/>
                    </a:lnTo>
                    <a:lnTo>
                      <a:pt x="71" y="56"/>
                    </a:lnTo>
                    <a:lnTo>
                      <a:pt x="74" y="50"/>
                    </a:lnTo>
                    <a:lnTo>
                      <a:pt x="72" y="45"/>
                    </a:lnTo>
                    <a:lnTo>
                      <a:pt x="59" y="35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31" y="52"/>
                    </a:lnTo>
                    <a:lnTo>
                      <a:pt x="29" y="43"/>
                    </a:lnTo>
                    <a:lnTo>
                      <a:pt x="24" y="26"/>
                    </a:lnTo>
                    <a:lnTo>
                      <a:pt x="13" y="7"/>
                    </a:lnTo>
                    <a:lnTo>
                      <a:pt x="2" y="0"/>
                    </a:lnTo>
                    <a:lnTo>
                      <a:pt x="0" y="19"/>
                    </a:lnTo>
                    <a:lnTo>
                      <a:pt x="3" y="40"/>
                    </a:lnTo>
                    <a:lnTo>
                      <a:pt x="6" y="58"/>
                    </a:lnTo>
                    <a:lnTo>
                      <a:pt x="7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37" name="Freeform 189"/>
              <p:cNvSpPr>
                <a:spLocks/>
              </p:cNvSpPr>
              <p:nvPr/>
            </p:nvSpPr>
            <p:spPr bwMode="auto">
              <a:xfrm>
                <a:off x="8367" y="4788"/>
                <a:ext cx="23" cy="20"/>
              </a:xfrm>
              <a:custGeom>
                <a:avLst/>
                <a:gdLst>
                  <a:gd name="T0" fmla="*/ 0 w 69"/>
                  <a:gd name="T1" fmla="*/ 0 h 59"/>
                  <a:gd name="T2" fmla="*/ 0 w 69"/>
                  <a:gd name="T3" fmla="*/ 0 h 59"/>
                  <a:gd name="T4" fmla="*/ 0 w 69"/>
                  <a:gd name="T5" fmla="*/ 0 h 59"/>
                  <a:gd name="T6" fmla="*/ 0 w 69"/>
                  <a:gd name="T7" fmla="*/ 0 h 59"/>
                  <a:gd name="T8" fmla="*/ 0 w 69"/>
                  <a:gd name="T9" fmla="*/ 0 h 59"/>
                  <a:gd name="T10" fmla="*/ 0 w 69"/>
                  <a:gd name="T11" fmla="*/ 0 h 59"/>
                  <a:gd name="T12" fmla="*/ 0 w 69"/>
                  <a:gd name="T13" fmla="*/ 0 h 59"/>
                  <a:gd name="T14" fmla="*/ 0 w 69"/>
                  <a:gd name="T15" fmla="*/ 0 h 59"/>
                  <a:gd name="T16" fmla="*/ 0 w 69"/>
                  <a:gd name="T17" fmla="*/ 0 h 59"/>
                  <a:gd name="T18" fmla="*/ 0 w 69"/>
                  <a:gd name="T19" fmla="*/ 0 h 59"/>
                  <a:gd name="T20" fmla="*/ 0 w 69"/>
                  <a:gd name="T21" fmla="*/ 0 h 59"/>
                  <a:gd name="T22" fmla="*/ 0 w 69"/>
                  <a:gd name="T23" fmla="*/ 0 h 59"/>
                  <a:gd name="T24" fmla="*/ 0 w 69"/>
                  <a:gd name="T25" fmla="*/ 0 h 59"/>
                  <a:gd name="T26" fmla="*/ 0 w 69"/>
                  <a:gd name="T27" fmla="*/ 0 h 59"/>
                  <a:gd name="T28" fmla="*/ 0 w 69"/>
                  <a:gd name="T29" fmla="*/ 0 h 59"/>
                  <a:gd name="T30" fmla="*/ 0 w 69"/>
                  <a:gd name="T31" fmla="*/ 0 h 59"/>
                  <a:gd name="T32" fmla="*/ 0 w 69"/>
                  <a:gd name="T33" fmla="*/ 0 h 59"/>
                  <a:gd name="T34" fmla="*/ 0 w 69"/>
                  <a:gd name="T35" fmla="*/ 0 h 59"/>
                  <a:gd name="T36" fmla="*/ 0 w 69"/>
                  <a:gd name="T37" fmla="*/ 0 h 59"/>
                  <a:gd name="T38" fmla="*/ 0 w 69"/>
                  <a:gd name="T39" fmla="*/ 0 h 59"/>
                  <a:gd name="T40" fmla="*/ 0 w 69"/>
                  <a:gd name="T41" fmla="*/ 0 h 5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59">
                    <a:moveTo>
                      <a:pt x="24" y="59"/>
                    </a:moveTo>
                    <a:lnTo>
                      <a:pt x="29" y="59"/>
                    </a:lnTo>
                    <a:lnTo>
                      <a:pt x="38" y="57"/>
                    </a:lnTo>
                    <a:lnTo>
                      <a:pt x="47" y="56"/>
                    </a:lnTo>
                    <a:lnTo>
                      <a:pt x="56" y="54"/>
                    </a:lnTo>
                    <a:lnTo>
                      <a:pt x="63" y="52"/>
                    </a:lnTo>
                    <a:lnTo>
                      <a:pt x="68" y="47"/>
                    </a:lnTo>
                    <a:lnTo>
                      <a:pt x="69" y="43"/>
                    </a:lnTo>
                    <a:lnTo>
                      <a:pt x="66" y="37"/>
                    </a:lnTo>
                    <a:lnTo>
                      <a:pt x="54" y="32"/>
                    </a:lnTo>
                    <a:lnTo>
                      <a:pt x="41" y="33"/>
                    </a:lnTo>
                    <a:lnTo>
                      <a:pt x="29" y="37"/>
                    </a:lnTo>
                    <a:lnTo>
                      <a:pt x="25" y="40"/>
                    </a:lnTo>
                    <a:lnTo>
                      <a:pt x="21" y="29"/>
                    </a:lnTo>
                    <a:lnTo>
                      <a:pt x="19" y="13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9" y="44"/>
                    </a:lnTo>
                    <a:lnTo>
                      <a:pt x="19" y="56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38" name="Freeform 190"/>
              <p:cNvSpPr>
                <a:spLocks/>
              </p:cNvSpPr>
              <p:nvPr/>
            </p:nvSpPr>
            <p:spPr bwMode="auto">
              <a:xfrm>
                <a:off x="8386" y="4779"/>
                <a:ext cx="23" cy="20"/>
              </a:xfrm>
              <a:custGeom>
                <a:avLst/>
                <a:gdLst>
                  <a:gd name="T0" fmla="*/ 0 w 69"/>
                  <a:gd name="T1" fmla="*/ 0 h 60"/>
                  <a:gd name="T2" fmla="*/ 0 w 69"/>
                  <a:gd name="T3" fmla="*/ 0 h 60"/>
                  <a:gd name="T4" fmla="*/ 0 w 69"/>
                  <a:gd name="T5" fmla="*/ 0 h 60"/>
                  <a:gd name="T6" fmla="*/ 0 w 69"/>
                  <a:gd name="T7" fmla="*/ 0 h 60"/>
                  <a:gd name="T8" fmla="*/ 0 w 69"/>
                  <a:gd name="T9" fmla="*/ 0 h 60"/>
                  <a:gd name="T10" fmla="*/ 0 w 69"/>
                  <a:gd name="T11" fmla="*/ 0 h 60"/>
                  <a:gd name="T12" fmla="*/ 0 w 69"/>
                  <a:gd name="T13" fmla="*/ 0 h 60"/>
                  <a:gd name="T14" fmla="*/ 0 w 69"/>
                  <a:gd name="T15" fmla="*/ 0 h 60"/>
                  <a:gd name="T16" fmla="*/ 0 w 69"/>
                  <a:gd name="T17" fmla="*/ 0 h 60"/>
                  <a:gd name="T18" fmla="*/ 0 w 69"/>
                  <a:gd name="T19" fmla="*/ 0 h 60"/>
                  <a:gd name="T20" fmla="*/ 0 w 69"/>
                  <a:gd name="T21" fmla="*/ 0 h 60"/>
                  <a:gd name="T22" fmla="*/ 0 w 69"/>
                  <a:gd name="T23" fmla="*/ 0 h 60"/>
                  <a:gd name="T24" fmla="*/ 0 w 69"/>
                  <a:gd name="T25" fmla="*/ 0 h 60"/>
                  <a:gd name="T26" fmla="*/ 0 w 69"/>
                  <a:gd name="T27" fmla="*/ 0 h 60"/>
                  <a:gd name="T28" fmla="*/ 0 w 69"/>
                  <a:gd name="T29" fmla="*/ 0 h 60"/>
                  <a:gd name="T30" fmla="*/ 0 w 69"/>
                  <a:gd name="T31" fmla="*/ 0 h 60"/>
                  <a:gd name="T32" fmla="*/ 0 w 69"/>
                  <a:gd name="T33" fmla="*/ 0 h 60"/>
                  <a:gd name="T34" fmla="*/ 0 w 69"/>
                  <a:gd name="T35" fmla="*/ 0 h 60"/>
                  <a:gd name="T36" fmla="*/ 0 w 69"/>
                  <a:gd name="T37" fmla="*/ 0 h 60"/>
                  <a:gd name="T38" fmla="*/ 0 w 69"/>
                  <a:gd name="T39" fmla="*/ 0 h 60"/>
                  <a:gd name="T40" fmla="*/ 0 w 69"/>
                  <a:gd name="T41" fmla="*/ 0 h 60"/>
                  <a:gd name="T42" fmla="*/ 0 w 69"/>
                  <a:gd name="T43" fmla="*/ 0 h 60"/>
                  <a:gd name="T44" fmla="*/ 0 w 69"/>
                  <a:gd name="T45" fmla="*/ 0 h 60"/>
                  <a:gd name="T46" fmla="*/ 0 w 69"/>
                  <a:gd name="T47" fmla="*/ 0 h 60"/>
                  <a:gd name="T48" fmla="*/ 0 w 69"/>
                  <a:gd name="T49" fmla="*/ 0 h 6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9" h="60">
                    <a:moveTo>
                      <a:pt x="6" y="46"/>
                    </a:moveTo>
                    <a:lnTo>
                      <a:pt x="15" y="54"/>
                    </a:lnTo>
                    <a:lnTo>
                      <a:pt x="22" y="59"/>
                    </a:lnTo>
                    <a:lnTo>
                      <a:pt x="31" y="60"/>
                    </a:lnTo>
                    <a:lnTo>
                      <a:pt x="38" y="60"/>
                    </a:lnTo>
                    <a:lnTo>
                      <a:pt x="45" y="59"/>
                    </a:lnTo>
                    <a:lnTo>
                      <a:pt x="51" y="56"/>
                    </a:lnTo>
                    <a:lnTo>
                      <a:pt x="57" y="53"/>
                    </a:lnTo>
                    <a:lnTo>
                      <a:pt x="60" y="51"/>
                    </a:lnTo>
                    <a:lnTo>
                      <a:pt x="64" y="50"/>
                    </a:lnTo>
                    <a:lnTo>
                      <a:pt x="67" y="47"/>
                    </a:lnTo>
                    <a:lnTo>
                      <a:pt x="69" y="43"/>
                    </a:lnTo>
                    <a:lnTo>
                      <a:pt x="67" y="40"/>
                    </a:lnTo>
                    <a:lnTo>
                      <a:pt x="54" y="31"/>
                    </a:lnTo>
                    <a:lnTo>
                      <a:pt x="41" y="31"/>
                    </a:lnTo>
                    <a:lnTo>
                      <a:pt x="32" y="34"/>
                    </a:lnTo>
                    <a:lnTo>
                      <a:pt x="28" y="37"/>
                    </a:lnTo>
                    <a:lnTo>
                      <a:pt x="26" y="30"/>
                    </a:lnTo>
                    <a:lnTo>
                      <a:pt x="20" y="15"/>
                    </a:lnTo>
                    <a:lnTo>
                      <a:pt x="12" y="2"/>
                    </a:lnTo>
                    <a:lnTo>
                      <a:pt x="1" y="0"/>
                    </a:lnTo>
                    <a:lnTo>
                      <a:pt x="0" y="14"/>
                    </a:lnTo>
                    <a:lnTo>
                      <a:pt x="1" y="30"/>
                    </a:lnTo>
                    <a:lnTo>
                      <a:pt x="4" y="41"/>
                    </a:lnTo>
                    <a:lnTo>
                      <a:pt x="6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39" name="Freeform 191"/>
              <p:cNvSpPr>
                <a:spLocks/>
              </p:cNvSpPr>
              <p:nvPr/>
            </p:nvSpPr>
            <p:spPr bwMode="auto">
              <a:xfrm>
                <a:off x="8357" y="4833"/>
                <a:ext cx="25" cy="16"/>
              </a:xfrm>
              <a:custGeom>
                <a:avLst/>
                <a:gdLst>
                  <a:gd name="T0" fmla="*/ 0 w 75"/>
                  <a:gd name="T1" fmla="*/ 0 h 48"/>
                  <a:gd name="T2" fmla="*/ 0 w 75"/>
                  <a:gd name="T3" fmla="*/ 0 h 48"/>
                  <a:gd name="T4" fmla="*/ 0 w 75"/>
                  <a:gd name="T5" fmla="*/ 0 h 48"/>
                  <a:gd name="T6" fmla="*/ 0 w 75"/>
                  <a:gd name="T7" fmla="*/ 0 h 48"/>
                  <a:gd name="T8" fmla="*/ 0 w 75"/>
                  <a:gd name="T9" fmla="*/ 0 h 48"/>
                  <a:gd name="T10" fmla="*/ 0 w 75"/>
                  <a:gd name="T11" fmla="*/ 0 h 48"/>
                  <a:gd name="T12" fmla="*/ 0 w 75"/>
                  <a:gd name="T13" fmla="*/ 0 h 48"/>
                  <a:gd name="T14" fmla="*/ 0 w 75"/>
                  <a:gd name="T15" fmla="*/ 0 h 48"/>
                  <a:gd name="T16" fmla="*/ 0 w 75"/>
                  <a:gd name="T17" fmla="*/ 0 h 48"/>
                  <a:gd name="T18" fmla="*/ 0 w 75"/>
                  <a:gd name="T19" fmla="*/ 0 h 48"/>
                  <a:gd name="T20" fmla="*/ 0 w 75"/>
                  <a:gd name="T21" fmla="*/ 0 h 48"/>
                  <a:gd name="T22" fmla="*/ 0 w 75"/>
                  <a:gd name="T23" fmla="*/ 0 h 48"/>
                  <a:gd name="T24" fmla="*/ 0 w 75"/>
                  <a:gd name="T25" fmla="*/ 0 h 48"/>
                  <a:gd name="T26" fmla="*/ 0 w 75"/>
                  <a:gd name="T27" fmla="*/ 0 h 48"/>
                  <a:gd name="T28" fmla="*/ 0 w 75"/>
                  <a:gd name="T29" fmla="*/ 0 h 48"/>
                  <a:gd name="T30" fmla="*/ 0 w 75"/>
                  <a:gd name="T31" fmla="*/ 0 h 48"/>
                  <a:gd name="T32" fmla="*/ 0 w 75"/>
                  <a:gd name="T33" fmla="*/ 0 h 48"/>
                  <a:gd name="T34" fmla="*/ 0 w 75"/>
                  <a:gd name="T35" fmla="*/ 0 h 48"/>
                  <a:gd name="T36" fmla="*/ 0 w 75"/>
                  <a:gd name="T37" fmla="*/ 0 h 48"/>
                  <a:gd name="T38" fmla="*/ 0 w 75"/>
                  <a:gd name="T39" fmla="*/ 0 h 48"/>
                  <a:gd name="T40" fmla="*/ 0 w 75"/>
                  <a:gd name="T41" fmla="*/ 0 h 48"/>
                  <a:gd name="T42" fmla="*/ 0 w 75"/>
                  <a:gd name="T43" fmla="*/ 0 h 48"/>
                  <a:gd name="T44" fmla="*/ 0 w 75"/>
                  <a:gd name="T45" fmla="*/ 0 h 48"/>
                  <a:gd name="T46" fmla="*/ 0 w 75"/>
                  <a:gd name="T47" fmla="*/ 0 h 48"/>
                  <a:gd name="T48" fmla="*/ 0 w 75"/>
                  <a:gd name="T49" fmla="*/ 0 h 48"/>
                  <a:gd name="T50" fmla="*/ 0 w 75"/>
                  <a:gd name="T51" fmla="*/ 0 h 48"/>
                  <a:gd name="T52" fmla="*/ 0 w 75"/>
                  <a:gd name="T53" fmla="*/ 0 h 48"/>
                  <a:gd name="T54" fmla="*/ 0 w 75"/>
                  <a:gd name="T55" fmla="*/ 0 h 48"/>
                  <a:gd name="T56" fmla="*/ 0 w 75"/>
                  <a:gd name="T57" fmla="*/ 0 h 4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5" h="48">
                    <a:moveTo>
                      <a:pt x="12" y="44"/>
                    </a:moveTo>
                    <a:lnTo>
                      <a:pt x="19" y="46"/>
                    </a:lnTo>
                    <a:lnTo>
                      <a:pt x="31" y="48"/>
                    </a:lnTo>
                    <a:lnTo>
                      <a:pt x="43" y="48"/>
                    </a:lnTo>
                    <a:lnTo>
                      <a:pt x="56" y="46"/>
                    </a:lnTo>
                    <a:lnTo>
                      <a:pt x="66" y="42"/>
                    </a:lnTo>
                    <a:lnTo>
                      <a:pt x="74" y="36"/>
                    </a:lnTo>
                    <a:lnTo>
                      <a:pt x="75" y="29"/>
                    </a:lnTo>
                    <a:lnTo>
                      <a:pt x="71" y="19"/>
                    </a:lnTo>
                    <a:lnTo>
                      <a:pt x="66" y="16"/>
                    </a:lnTo>
                    <a:lnTo>
                      <a:pt x="59" y="15"/>
                    </a:lnTo>
                    <a:lnTo>
                      <a:pt x="52" y="15"/>
                    </a:lnTo>
                    <a:lnTo>
                      <a:pt x="43" y="18"/>
                    </a:lnTo>
                    <a:lnTo>
                      <a:pt x="35" y="19"/>
                    </a:lnTo>
                    <a:lnTo>
                      <a:pt x="30" y="22"/>
                    </a:lnTo>
                    <a:lnTo>
                      <a:pt x="25" y="23"/>
                    </a:lnTo>
                    <a:lnTo>
                      <a:pt x="24" y="25"/>
                    </a:lnTo>
                    <a:lnTo>
                      <a:pt x="22" y="21"/>
                    </a:lnTo>
                    <a:lnTo>
                      <a:pt x="19" y="13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13"/>
                    </a:lnTo>
                    <a:lnTo>
                      <a:pt x="5" y="26"/>
                    </a:lnTo>
                    <a:lnTo>
                      <a:pt x="9" y="38"/>
                    </a:lnTo>
                    <a:lnTo>
                      <a:pt x="12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40" name="Freeform 192"/>
              <p:cNvSpPr>
                <a:spLocks/>
              </p:cNvSpPr>
              <p:nvPr/>
            </p:nvSpPr>
            <p:spPr bwMode="auto">
              <a:xfrm>
                <a:off x="8385" y="4821"/>
                <a:ext cx="21" cy="19"/>
              </a:xfrm>
              <a:custGeom>
                <a:avLst/>
                <a:gdLst>
                  <a:gd name="T0" fmla="*/ 0 w 63"/>
                  <a:gd name="T1" fmla="*/ 0 h 57"/>
                  <a:gd name="T2" fmla="*/ 0 w 63"/>
                  <a:gd name="T3" fmla="*/ 0 h 57"/>
                  <a:gd name="T4" fmla="*/ 0 w 63"/>
                  <a:gd name="T5" fmla="*/ 0 h 57"/>
                  <a:gd name="T6" fmla="*/ 0 w 63"/>
                  <a:gd name="T7" fmla="*/ 0 h 57"/>
                  <a:gd name="T8" fmla="*/ 0 w 63"/>
                  <a:gd name="T9" fmla="*/ 0 h 57"/>
                  <a:gd name="T10" fmla="*/ 0 w 63"/>
                  <a:gd name="T11" fmla="*/ 0 h 57"/>
                  <a:gd name="T12" fmla="*/ 0 w 63"/>
                  <a:gd name="T13" fmla="*/ 0 h 57"/>
                  <a:gd name="T14" fmla="*/ 0 w 63"/>
                  <a:gd name="T15" fmla="*/ 0 h 57"/>
                  <a:gd name="T16" fmla="*/ 0 w 63"/>
                  <a:gd name="T17" fmla="*/ 0 h 57"/>
                  <a:gd name="T18" fmla="*/ 0 w 63"/>
                  <a:gd name="T19" fmla="*/ 0 h 57"/>
                  <a:gd name="T20" fmla="*/ 0 w 63"/>
                  <a:gd name="T21" fmla="*/ 0 h 57"/>
                  <a:gd name="T22" fmla="*/ 0 w 63"/>
                  <a:gd name="T23" fmla="*/ 0 h 57"/>
                  <a:gd name="T24" fmla="*/ 0 w 63"/>
                  <a:gd name="T25" fmla="*/ 0 h 57"/>
                  <a:gd name="T26" fmla="*/ 0 w 63"/>
                  <a:gd name="T27" fmla="*/ 0 h 57"/>
                  <a:gd name="T28" fmla="*/ 0 w 63"/>
                  <a:gd name="T29" fmla="*/ 0 h 57"/>
                  <a:gd name="T30" fmla="*/ 0 w 63"/>
                  <a:gd name="T31" fmla="*/ 0 h 57"/>
                  <a:gd name="T32" fmla="*/ 0 w 63"/>
                  <a:gd name="T33" fmla="*/ 0 h 57"/>
                  <a:gd name="T34" fmla="*/ 0 w 63"/>
                  <a:gd name="T35" fmla="*/ 0 h 57"/>
                  <a:gd name="T36" fmla="*/ 0 w 63"/>
                  <a:gd name="T37" fmla="*/ 0 h 57"/>
                  <a:gd name="T38" fmla="*/ 0 w 63"/>
                  <a:gd name="T39" fmla="*/ 0 h 57"/>
                  <a:gd name="T40" fmla="*/ 0 w 63"/>
                  <a:gd name="T41" fmla="*/ 0 h 57"/>
                  <a:gd name="T42" fmla="*/ 0 w 63"/>
                  <a:gd name="T43" fmla="*/ 0 h 57"/>
                  <a:gd name="T44" fmla="*/ 0 w 63"/>
                  <a:gd name="T45" fmla="*/ 0 h 57"/>
                  <a:gd name="T46" fmla="*/ 0 w 63"/>
                  <a:gd name="T47" fmla="*/ 0 h 57"/>
                  <a:gd name="T48" fmla="*/ 0 w 63"/>
                  <a:gd name="T49" fmla="*/ 0 h 5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3" h="57">
                    <a:moveTo>
                      <a:pt x="15" y="53"/>
                    </a:moveTo>
                    <a:lnTo>
                      <a:pt x="22" y="54"/>
                    </a:lnTo>
                    <a:lnTo>
                      <a:pt x="34" y="57"/>
                    </a:lnTo>
                    <a:lnTo>
                      <a:pt x="47" y="56"/>
                    </a:lnTo>
                    <a:lnTo>
                      <a:pt x="58" y="50"/>
                    </a:lnTo>
                    <a:lnTo>
                      <a:pt x="61" y="48"/>
                    </a:lnTo>
                    <a:lnTo>
                      <a:pt x="62" y="46"/>
                    </a:lnTo>
                    <a:lnTo>
                      <a:pt x="63" y="43"/>
                    </a:lnTo>
                    <a:lnTo>
                      <a:pt x="62" y="40"/>
                    </a:lnTo>
                    <a:lnTo>
                      <a:pt x="61" y="36"/>
                    </a:lnTo>
                    <a:lnTo>
                      <a:pt x="58" y="33"/>
                    </a:lnTo>
                    <a:lnTo>
                      <a:pt x="53" y="31"/>
                    </a:lnTo>
                    <a:lnTo>
                      <a:pt x="47" y="33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4" y="36"/>
                    </a:lnTo>
                    <a:lnTo>
                      <a:pt x="21" y="36"/>
                    </a:lnTo>
                    <a:lnTo>
                      <a:pt x="21" y="30"/>
                    </a:lnTo>
                    <a:lnTo>
                      <a:pt x="21" y="17"/>
                    </a:lnTo>
                    <a:lnTo>
                      <a:pt x="17" y="4"/>
                    </a:lnTo>
                    <a:lnTo>
                      <a:pt x="8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6" y="46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41" name="Freeform 193"/>
              <p:cNvSpPr>
                <a:spLocks/>
              </p:cNvSpPr>
              <p:nvPr/>
            </p:nvSpPr>
            <p:spPr bwMode="auto">
              <a:xfrm>
                <a:off x="8406" y="4814"/>
                <a:ext cx="21" cy="19"/>
              </a:xfrm>
              <a:custGeom>
                <a:avLst/>
                <a:gdLst>
                  <a:gd name="T0" fmla="*/ 0 w 65"/>
                  <a:gd name="T1" fmla="*/ 0 h 57"/>
                  <a:gd name="T2" fmla="*/ 0 w 65"/>
                  <a:gd name="T3" fmla="*/ 0 h 57"/>
                  <a:gd name="T4" fmla="*/ 0 w 65"/>
                  <a:gd name="T5" fmla="*/ 0 h 57"/>
                  <a:gd name="T6" fmla="*/ 0 w 65"/>
                  <a:gd name="T7" fmla="*/ 0 h 57"/>
                  <a:gd name="T8" fmla="*/ 0 w 65"/>
                  <a:gd name="T9" fmla="*/ 0 h 57"/>
                  <a:gd name="T10" fmla="*/ 0 w 65"/>
                  <a:gd name="T11" fmla="*/ 0 h 57"/>
                  <a:gd name="T12" fmla="*/ 0 w 65"/>
                  <a:gd name="T13" fmla="*/ 0 h 57"/>
                  <a:gd name="T14" fmla="*/ 0 w 65"/>
                  <a:gd name="T15" fmla="*/ 0 h 57"/>
                  <a:gd name="T16" fmla="*/ 0 w 65"/>
                  <a:gd name="T17" fmla="*/ 0 h 57"/>
                  <a:gd name="T18" fmla="*/ 0 w 65"/>
                  <a:gd name="T19" fmla="*/ 0 h 57"/>
                  <a:gd name="T20" fmla="*/ 0 w 65"/>
                  <a:gd name="T21" fmla="*/ 0 h 57"/>
                  <a:gd name="T22" fmla="*/ 0 w 65"/>
                  <a:gd name="T23" fmla="*/ 0 h 57"/>
                  <a:gd name="T24" fmla="*/ 0 w 65"/>
                  <a:gd name="T25" fmla="*/ 0 h 57"/>
                  <a:gd name="T26" fmla="*/ 0 w 65"/>
                  <a:gd name="T27" fmla="*/ 0 h 57"/>
                  <a:gd name="T28" fmla="*/ 0 w 65"/>
                  <a:gd name="T29" fmla="*/ 0 h 57"/>
                  <a:gd name="T30" fmla="*/ 0 w 65"/>
                  <a:gd name="T31" fmla="*/ 0 h 57"/>
                  <a:gd name="T32" fmla="*/ 0 w 65"/>
                  <a:gd name="T33" fmla="*/ 0 h 57"/>
                  <a:gd name="T34" fmla="*/ 0 w 65"/>
                  <a:gd name="T35" fmla="*/ 0 h 57"/>
                  <a:gd name="T36" fmla="*/ 0 w 65"/>
                  <a:gd name="T37" fmla="*/ 0 h 57"/>
                  <a:gd name="T38" fmla="*/ 0 w 65"/>
                  <a:gd name="T39" fmla="*/ 0 h 57"/>
                  <a:gd name="T40" fmla="*/ 0 w 65"/>
                  <a:gd name="T41" fmla="*/ 0 h 5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57">
                    <a:moveTo>
                      <a:pt x="24" y="52"/>
                    </a:moveTo>
                    <a:lnTo>
                      <a:pt x="32" y="57"/>
                    </a:lnTo>
                    <a:lnTo>
                      <a:pt x="41" y="55"/>
                    </a:lnTo>
                    <a:lnTo>
                      <a:pt x="50" y="52"/>
                    </a:lnTo>
                    <a:lnTo>
                      <a:pt x="59" y="48"/>
                    </a:lnTo>
                    <a:lnTo>
                      <a:pt x="63" y="45"/>
                    </a:lnTo>
                    <a:lnTo>
                      <a:pt x="65" y="42"/>
                    </a:lnTo>
                    <a:lnTo>
                      <a:pt x="65" y="38"/>
                    </a:lnTo>
                    <a:lnTo>
                      <a:pt x="63" y="34"/>
                    </a:lnTo>
                    <a:lnTo>
                      <a:pt x="53" y="28"/>
                    </a:lnTo>
                    <a:lnTo>
                      <a:pt x="46" y="29"/>
                    </a:lnTo>
                    <a:lnTo>
                      <a:pt x="40" y="35"/>
                    </a:lnTo>
                    <a:lnTo>
                      <a:pt x="35" y="39"/>
                    </a:lnTo>
                    <a:lnTo>
                      <a:pt x="32" y="32"/>
                    </a:lnTo>
                    <a:lnTo>
                      <a:pt x="25" y="18"/>
                    </a:lnTo>
                    <a:lnTo>
                      <a:pt x="16" y="5"/>
                    </a:lnTo>
                    <a:lnTo>
                      <a:pt x="6" y="0"/>
                    </a:lnTo>
                    <a:lnTo>
                      <a:pt x="0" y="21"/>
                    </a:lnTo>
                    <a:lnTo>
                      <a:pt x="7" y="36"/>
                    </a:lnTo>
                    <a:lnTo>
                      <a:pt x="18" y="48"/>
                    </a:lnTo>
                    <a:lnTo>
                      <a:pt x="24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42" name="Freeform 194"/>
              <p:cNvSpPr>
                <a:spLocks/>
              </p:cNvSpPr>
              <p:nvPr/>
            </p:nvSpPr>
            <p:spPr bwMode="auto">
              <a:xfrm>
                <a:off x="8371" y="4865"/>
                <a:ext cx="26" cy="26"/>
              </a:xfrm>
              <a:custGeom>
                <a:avLst/>
                <a:gdLst>
                  <a:gd name="T0" fmla="*/ 0 w 79"/>
                  <a:gd name="T1" fmla="*/ 0 h 80"/>
                  <a:gd name="T2" fmla="*/ 0 w 79"/>
                  <a:gd name="T3" fmla="*/ 0 h 80"/>
                  <a:gd name="T4" fmla="*/ 0 w 79"/>
                  <a:gd name="T5" fmla="*/ 0 h 80"/>
                  <a:gd name="T6" fmla="*/ 0 w 79"/>
                  <a:gd name="T7" fmla="*/ 0 h 80"/>
                  <a:gd name="T8" fmla="*/ 0 w 79"/>
                  <a:gd name="T9" fmla="*/ 0 h 80"/>
                  <a:gd name="T10" fmla="*/ 0 w 79"/>
                  <a:gd name="T11" fmla="*/ 0 h 80"/>
                  <a:gd name="T12" fmla="*/ 0 w 79"/>
                  <a:gd name="T13" fmla="*/ 0 h 80"/>
                  <a:gd name="T14" fmla="*/ 0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0 w 79"/>
                  <a:gd name="T21" fmla="*/ 0 h 80"/>
                  <a:gd name="T22" fmla="*/ 0 w 79"/>
                  <a:gd name="T23" fmla="*/ 0 h 80"/>
                  <a:gd name="T24" fmla="*/ 0 w 79"/>
                  <a:gd name="T25" fmla="*/ 0 h 80"/>
                  <a:gd name="T26" fmla="*/ 0 w 79"/>
                  <a:gd name="T27" fmla="*/ 0 h 80"/>
                  <a:gd name="T28" fmla="*/ 0 w 79"/>
                  <a:gd name="T29" fmla="*/ 0 h 80"/>
                  <a:gd name="T30" fmla="*/ 0 w 79"/>
                  <a:gd name="T31" fmla="*/ 0 h 80"/>
                  <a:gd name="T32" fmla="*/ 0 w 79"/>
                  <a:gd name="T33" fmla="*/ 0 h 80"/>
                  <a:gd name="T34" fmla="*/ 0 w 79"/>
                  <a:gd name="T35" fmla="*/ 0 h 80"/>
                  <a:gd name="T36" fmla="*/ 0 w 79"/>
                  <a:gd name="T37" fmla="*/ 0 h 80"/>
                  <a:gd name="T38" fmla="*/ 0 w 79"/>
                  <a:gd name="T39" fmla="*/ 0 h 80"/>
                  <a:gd name="T40" fmla="*/ 0 w 79"/>
                  <a:gd name="T41" fmla="*/ 0 h 80"/>
                  <a:gd name="T42" fmla="*/ 0 w 79"/>
                  <a:gd name="T43" fmla="*/ 0 h 80"/>
                  <a:gd name="T44" fmla="*/ 0 w 79"/>
                  <a:gd name="T45" fmla="*/ 0 h 80"/>
                  <a:gd name="T46" fmla="*/ 0 w 79"/>
                  <a:gd name="T47" fmla="*/ 0 h 80"/>
                  <a:gd name="T48" fmla="*/ 0 w 79"/>
                  <a:gd name="T49" fmla="*/ 0 h 80"/>
                  <a:gd name="T50" fmla="*/ 0 w 79"/>
                  <a:gd name="T51" fmla="*/ 0 h 80"/>
                  <a:gd name="T52" fmla="*/ 0 w 79"/>
                  <a:gd name="T53" fmla="*/ 0 h 80"/>
                  <a:gd name="T54" fmla="*/ 0 w 79"/>
                  <a:gd name="T55" fmla="*/ 0 h 80"/>
                  <a:gd name="T56" fmla="*/ 0 w 79"/>
                  <a:gd name="T57" fmla="*/ 0 h 8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9" h="80">
                    <a:moveTo>
                      <a:pt x="16" y="67"/>
                    </a:moveTo>
                    <a:lnTo>
                      <a:pt x="19" y="70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8" y="79"/>
                    </a:lnTo>
                    <a:lnTo>
                      <a:pt x="47" y="80"/>
                    </a:lnTo>
                    <a:lnTo>
                      <a:pt x="57" y="77"/>
                    </a:lnTo>
                    <a:lnTo>
                      <a:pt x="66" y="70"/>
                    </a:lnTo>
                    <a:lnTo>
                      <a:pt x="73" y="59"/>
                    </a:lnTo>
                    <a:lnTo>
                      <a:pt x="76" y="54"/>
                    </a:lnTo>
                    <a:lnTo>
                      <a:pt x="78" y="50"/>
                    </a:lnTo>
                    <a:lnTo>
                      <a:pt x="79" y="46"/>
                    </a:lnTo>
                    <a:lnTo>
                      <a:pt x="78" y="43"/>
                    </a:lnTo>
                    <a:lnTo>
                      <a:pt x="70" y="39"/>
                    </a:lnTo>
                    <a:lnTo>
                      <a:pt x="61" y="37"/>
                    </a:lnTo>
                    <a:lnTo>
                      <a:pt x="53" y="39"/>
                    </a:lnTo>
                    <a:lnTo>
                      <a:pt x="45" y="40"/>
                    </a:lnTo>
                    <a:lnTo>
                      <a:pt x="39" y="44"/>
                    </a:lnTo>
                    <a:lnTo>
                      <a:pt x="34" y="47"/>
                    </a:lnTo>
                    <a:lnTo>
                      <a:pt x="31" y="50"/>
                    </a:lnTo>
                    <a:lnTo>
                      <a:pt x="29" y="52"/>
                    </a:lnTo>
                    <a:lnTo>
                      <a:pt x="28" y="43"/>
                    </a:lnTo>
                    <a:lnTo>
                      <a:pt x="22" y="24"/>
                    </a:lnTo>
                    <a:lnTo>
                      <a:pt x="13" y="6"/>
                    </a:lnTo>
                    <a:lnTo>
                      <a:pt x="1" y="0"/>
                    </a:lnTo>
                    <a:lnTo>
                      <a:pt x="0" y="24"/>
                    </a:lnTo>
                    <a:lnTo>
                      <a:pt x="6" y="46"/>
                    </a:lnTo>
                    <a:lnTo>
                      <a:pt x="13" y="62"/>
                    </a:lnTo>
                    <a:lnTo>
                      <a:pt x="16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43" name="Freeform 195"/>
              <p:cNvSpPr>
                <a:spLocks/>
              </p:cNvSpPr>
              <p:nvPr/>
            </p:nvSpPr>
            <p:spPr bwMode="auto">
              <a:xfrm>
                <a:off x="8399" y="4855"/>
                <a:ext cx="27" cy="22"/>
              </a:xfrm>
              <a:custGeom>
                <a:avLst/>
                <a:gdLst>
                  <a:gd name="T0" fmla="*/ 0 w 79"/>
                  <a:gd name="T1" fmla="*/ 0 h 67"/>
                  <a:gd name="T2" fmla="*/ 0 w 79"/>
                  <a:gd name="T3" fmla="*/ 0 h 67"/>
                  <a:gd name="T4" fmla="*/ 0 w 79"/>
                  <a:gd name="T5" fmla="*/ 0 h 67"/>
                  <a:gd name="T6" fmla="*/ 0 w 79"/>
                  <a:gd name="T7" fmla="*/ 0 h 67"/>
                  <a:gd name="T8" fmla="*/ 0 w 79"/>
                  <a:gd name="T9" fmla="*/ 0 h 67"/>
                  <a:gd name="T10" fmla="*/ 0 w 79"/>
                  <a:gd name="T11" fmla="*/ 0 h 67"/>
                  <a:gd name="T12" fmla="*/ 0 w 79"/>
                  <a:gd name="T13" fmla="*/ 0 h 67"/>
                  <a:gd name="T14" fmla="*/ 0 w 79"/>
                  <a:gd name="T15" fmla="*/ 0 h 67"/>
                  <a:gd name="T16" fmla="*/ 0 w 79"/>
                  <a:gd name="T17" fmla="*/ 0 h 67"/>
                  <a:gd name="T18" fmla="*/ 0 w 79"/>
                  <a:gd name="T19" fmla="*/ 0 h 67"/>
                  <a:gd name="T20" fmla="*/ 0 w 79"/>
                  <a:gd name="T21" fmla="*/ 0 h 67"/>
                  <a:gd name="T22" fmla="*/ 0 w 79"/>
                  <a:gd name="T23" fmla="*/ 0 h 67"/>
                  <a:gd name="T24" fmla="*/ 0 w 79"/>
                  <a:gd name="T25" fmla="*/ 0 h 67"/>
                  <a:gd name="T26" fmla="*/ 0 w 79"/>
                  <a:gd name="T27" fmla="*/ 0 h 67"/>
                  <a:gd name="T28" fmla="*/ 0 w 79"/>
                  <a:gd name="T29" fmla="*/ 0 h 67"/>
                  <a:gd name="T30" fmla="*/ 0 w 79"/>
                  <a:gd name="T31" fmla="*/ 0 h 67"/>
                  <a:gd name="T32" fmla="*/ 0 w 79"/>
                  <a:gd name="T33" fmla="*/ 0 h 67"/>
                  <a:gd name="T34" fmla="*/ 0 w 79"/>
                  <a:gd name="T35" fmla="*/ 0 h 67"/>
                  <a:gd name="T36" fmla="*/ 0 w 79"/>
                  <a:gd name="T37" fmla="*/ 0 h 67"/>
                  <a:gd name="T38" fmla="*/ 0 w 79"/>
                  <a:gd name="T39" fmla="*/ 0 h 67"/>
                  <a:gd name="T40" fmla="*/ 0 w 79"/>
                  <a:gd name="T41" fmla="*/ 0 h 67"/>
                  <a:gd name="T42" fmla="*/ 0 w 79"/>
                  <a:gd name="T43" fmla="*/ 0 h 67"/>
                  <a:gd name="T44" fmla="*/ 0 w 79"/>
                  <a:gd name="T45" fmla="*/ 0 h 67"/>
                  <a:gd name="T46" fmla="*/ 0 w 79"/>
                  <a:gd name="T47" fmla="*/ 0 h 67"/>
                  <a:gd name="T48" fmla="*/ 0 w 79"/>
                  <a:gd name="T49" fmla="*/ 0 h 67"/>
                  <a:gd name="T50" fmla="*/ 0 w 79"/>
                  <a:gd name="T51" fmla="*/ 0 h 67"/>
                  <a:gd name="T52" fmla="*/ 0 w 79"/>
                  <a:gd name="T53" fmla="*/ 0 h 67"/>
                  <a:gd name="T54" fmla="*/ 0 w 79"/>
                  <a:gd name="T55" fmla="*/ 0 h 67"/>
                  <a:gd name="T56" fmla="*/ 0 w 79"/>
                  <a:gd name="T57" fmla="*/ 0 h 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9" h="67">
                    <a:moveTo>
                      <a:pt x="13" y="54"/>
                    </a:moveTo>
                    <a:lnTo>
                      <a:pt x="16" y="56"/>
                    </a:lnTo>
                    <a:lnTo>
                      <a:pt x="20" y="59"/>
                    </a:lnTo>
                    <a:lnTo>
                      <a:pt x="26" y="61"/>
                    </a:lnTo>
                    <a:lnTo>
                      <a:pt x="34" y="64"/>
                    </a:lnTo>
                    <a:lnTo>
                      <a:pt x="41" y="67"/>
                    </a:lnTo>
                    <a:lnTo>
                      <a:pt x="50" y="67"/>
                    </a:lnTo>
                    <a:lnTo>
                      <a:pt x="59" y="67"/>
                    </a:lnTo>
                    <a:lnTo>
                      <a:pt x="66" y="64"/>
                    </a:lnTo>
                    <a:lnTo>
                      <a:pt x="72" y="61"/>
                    </a:lnTo>
                    <a:lnTo>
                      <a:pt x="76" y="57"/>
                    </a:lnTo>
                    <a:lnTo>
                      <a:pt x="79" y="53"/>
                    </a:lnTo>
                    <a:lnTo>
                      <a:pt x="78" y="47"/>
                    </a:lnTo>
                    <a:lnTo>
                      <a:pt x="72" y="41"/>
                    </a:lnTo>
                    <a:lnTo>
                      <a:pt x="65" y="37"/>
                    </a:lnTo>
                    <a:lnTo>
                      <a:pt x="56" y="36"/>
                    </a:lnTo>
                    <a:lnTo>
                      <a:pt x="48" y="36"/>
                    </a:lnTo>
                    <a:lnTo>
                      <a:pt x="40" y="37"/>
                    </a:lnTo>
                    <a:lnTo>
                      <a:pt x="34" y="38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6" y="33"/>
                    </a:lnTo>
                    <a:lnTo>
                      <a:pt x="22" y="17"/>
                    </a:lnTo>
                    <a:lnTo>
                      <a:pt x="15" y="4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38"/>
                    </a:lnTo>
                    <a:lnTo>
                      <a:pt x="10" y="50"/>
                    </a:lnTo>
                    <a:lnTo>
                      <a:pt x="13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44" name="Freeform 196"/>
              <p:cNvSpPr>
                <a:spLocks/>
              </p:cNvSpPr>
              <p:nvPr/>
            </p:nvSpPr>
            <p:spPr bwMode="auto">
              <a:xfrm>
                <a:off x="8429" y="4851"/>
                <a:ext cx="26" cy="20"/>
              </a:xfrm>
              <a:custGeom>
                <a:avLst/>
                <a:gdLst>
                  <a:gd name="T0" fmla="*/ 0 w 77"/>
                  <a:gd name="T1" fmla="*/ 0 h 62"/>
                  <a:gd name="T2" fmla="*/ 0 w 77"/>
                  <a:gd name="T3" fmla="*/ 0 h 62"/>
                  <a:gd name="T4" fmla="*/ 0 w 77"/>
                  <a:gd name="T5" fmla="*/ 0 h 62"/>
                  <a:gd name="T6" fmla="*/ 0 w 77"/>
                  <a:gd name="T7" fmla="*/ 0 h 62"/>
                  <a:gd name="T8" fmla="*/ 0 w 77"/>
                  <a:gd name="T9" fmla="*/ 0 h 62"/>
                  <a:gd name="T10" fmla="*/ 0 w 77"/>
                  <a:gd name="T11" fmla="*/ 0 h 62"/>
                  <a:gd name="T12" fmla="*/ 0 w 77"/>
                  <a:gd name="T13" fmla="*/ 0 h 62"/>
                  <a:gd name="T14" fmla="*/ 0 w 77"/>
                  <a:gd name="T15" fmla="*/ 0 h 62"/>
                  <a:gd name="T16" fmla="*/ 0 w 77"/>
                  <a:gd name="T17" fmla="*/ 0 h 62"/>
                  <a:gd name="T18" fmla="*/ 0 w 77"/>
                  <a:gd name="T19" fmla="*/ 0 h 62"/>
                  <a:gd name="T20" fmla="*/ 0 w 77"/>
                  <a:gd name="T21" fmla="*/ 0 h 62"/>
                  <a:gd name="T22" fmla="*/ 0 w 77"/>
                  <a:gd name="T23" fmla="*/ 0 h 62"/>
                  <a:gd name="T24" fmla="*/ 0 w 77"/>
                  <a:gd name="T25" fmla="*/ 0 h 62"/>
                  <a:gd name="T26" fmla="*/ 0 w 77"/>
                  <a:gd name="T27" fmla="*/ 0 h 62"/>
                  <a:gd name="T28" fmla="*/ 0 w 77"/>
                  <a:gd name="T29" fmla="*/ 0 h 62"/>
                  <a:gd name="T30" fmla="*/ 0 w 77"/>
                  <a:gd name="T31" fmla="*/ 0 h 62"/>
                  <a:gd name="T32" fmla="*/ 0 w 77"/>
                  <a:gd name="T33" fmla="*/ 0 h 62"/>
                  <a:gd name="T34" fmla="*/ 0 w 77"/>
                  <a:gd name="T35" fmla="*/ 0 h 62"/>
                  <a:gd name="T36" fmla="*/ 0 w 77"/>
                  <a:gd name="T37" fmla="*/ 0 h 62"/>
                  <a:gd name="T38" fmla="*/ 0 w 77"/>
                  <a:gd name="T39" fmla="*/ 0 h 62"/>
                  <a:gd name="T40" fmla="*/ 0 w 77"/>
                  <a:gd name="T41" fmla="*/ 0 h 62"/>
                  <a:gd name="T42" fmla="*/ 0 w 77"/>
                  <a:gd name="T43" fmla="*/ 0 h 62"/>
                  <a:gd name="T44" fmla="*/ 0 w 77"/>
                  <a:gd name="T45" fmla="*/ 0 h 62"/>
                  <a:gd name="T46" fmla="*/ 0 w 77"/>
                  <a:gd name="T47" fmla="*/ 0 h 62"/>
                  <a:gd name="T48" fmla="*/ 0 w 77"/>
                  <a:gd name="T49" fmla="*/ 0 h 6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62">
                    <a:moveTo>
                      <a:pt x="9" y="58"/>
                    </a:moveTo>
                    <a:lnTo>
                      <a:pt x="17" y="60"/>
                    </a:lnTo>
                    <a:lnTo>
                      <a:pt x="27" y="62"/>
                    </a:lnTo>
                    <a:lnTo>
                      <a:pt x="40" y="62"/>
                    </a:lnTo>
                    <a:lnTo>
                      <a:pt x="53" y="60"/>
                    </a:lnTo>
                    <a:lnTo>
                      <a:pt x="65" y="58"/>
                    </a:lnTo>
                    <a:lnTo>
                      <a:pt x="72" y="55"/>
                    </a:lnTo>
                    <a:lnTo>
                      <a:pt x="77" y="49"/>
                    </a:lnTo>
                    <a:lnTo>
                      <a:pt x="75" y="42"/>
                    </a:lnTo>
                    <a:lnTo>
                      <a:pt x="69" y="36"/>
                    </a:lnTo>
                    <a:lnTo>
                      <a:pt x="62" y="33"/>
                    </a:lnTo>
                    <a:lnTo>
                      <a:pt x="53" y="32"/>
                    </a:lnTo>
                    <a:lnTo>
                      <a:pt x="46" y="32"/>
                    </a:lnTo>
                    <a:lnTo>
                      <a:pt x="39" y="33"/>
                    </a:lnTo>
                    <a:lnTo>
                      <a:pt x="33" y="35"/>
                    </a:lnTo>
                    <a:lnTo>
                      <a:pt x="28" y="37"/>
                    </a:lnTo>
                    <a:lnTo>
                      <a:pt x="27" y="37"/>
                    </a:lnTo>
                    <a:lnTo>
                      <a:pt x="25" y="30"/>
                    </a:lnTo>
                    <a:lnTo>
                      <a:pt x="21" y="16"/>
                    </a:lnTo>
                    <a:lnTo>
                      <a:pt x="14" y="3"/>
                    </a:lnTo>
                    <a:lnTo>
                      <a:pt x="2" y="0"/>
                    </a:lnTo>
                    <a:lnTo>
                      <a:pt x="0" y="17"/>
                    </a:lnTo>
                    <a:lnTo>
                      <a:pt x="3" y="36"/>
                    </a:lnTo>
                    <a:lnTo>
                      <a:pt x="8" y="52"/>
                    </a:lnTo>
                    <a:lnTo>
                      <a:pt x="9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45" name="Freeform 197"/>
              <p:cNvSpPr>
                <a:spLocks/>
              </p:cNvSpPr>
              <p:nvPr/>
            </p:nvSpPr>
            <p:spPr bwMode="auto">
              <a:xfrm>
                <a:off x="8258" y="4730"/>
                <a:ext cx="122" cy="281"/>
              </a:xfrm>
              <a:custGeom>
                <a:avLst/>
                <a:gdLst>
                  <a:gd name="T0" fmla="*/ 0 w 366"/>
                  <a:gd name="T1" fmla="*/ 0 h 845"/>
                  <a:gd name="T2" fmla="*/ 0 w 366"/>
                  <a:gd name="T3" fmla="*/ 0 h 845"/>
                  <a:gd name="T4" fmla="*/ 0 w 366"/>
                  <a:gd name="T5" fmla="*/ 0 h 845"/>
                  <a:gd name="T6" fmla="*/ 0 w 366"/>
                  <a:gd name="T7" fmla="*/ 1 h 845"/>
                  <a:gd name="T8" fmla="*/ 0 w 366"/>
                  <a:gd name="T9" fmla="*/ 1 h 845"/>
                  <a:gd name="T10" fmla="*/ 0 w 366"/>
                  <a:gd name="T11" fmla="*/ 1 h 845"/>
                  <a:gd name="T12" fmla="*/ 0 w 366"/>
                  <a:gd name="T13" fmla="*/ 1 h 845"/>
                  <a:gd name="T14" fmla="*/ 0 w 366"/>
                  <a:gd name="T15" fmla="*/ 1 h 845"/>
                  <a:gd name="T16" fmla="*/ 0 w 366"/>
                  <a:gd name="T17" fmla="*/ 1 h 845"/>
                  <a:gd name="T18" fmla="*/ 0 w 366"/>
                  <a:gd name="T19" fmla="*/ 1 h 845"/>
                  <a:gd name="T20" fmla="*/ 0 w 366"/>
                  <a:gd name="T21" fmla="*/ 1 h 845"/>
                  <a:gd name="T22" fmla="*/ 0 w 366"/>
                  <a:gd name="T23" fmla="*/ 1 h 845"/>
                  <a:gd name="T24" fmla="*/ 1 w 366"/>
                  <a:gd name="T25" fmla="*/ 1 h 845"/>
                  <a:gd name="T26" fmla="*/ 0 w 366"/>
                  <a:gd name="T27" fmla="*/ 1 h 845"/>
                  <a:gd name="T28" fmla="*/ 0 w 366"/>
                  <a:gd name="T29" fmla="*/ 1 h 845"/>
                  <a:gd name="T30" fmla="*/ 0 w 366"/>
                  <a:gd name="T31" fmla="*/ 1 h 845"/>
                  <a:gd name="T32" fmla="*/ 0 w 366"/>
                  <a:gd name="T33" fmla="*/ 1 h 845"/>
                  <a:gd name="T34" fmla="*/ 0 w 366"/>
                  <a:gd name="T35" fmla="*/ 1 h 845"/>
                  <a:gd name="T36" fmla="*/ 0 w 366"/>
                  <a:gd name="T37" fmla="*/ 1 h 845"/>
                  <a:gd name="T38" fmla="*/ 0 w 366"/>
                  <a:gd name="T39" fmla="*/ 1 h 845"/>
                  <a:gd name="T40" fmla="*/ 0 w 366"/>
                  <a:gd name="T41" fmla="*/ 1 h 845"/>
                  <a:gd name="T42" fmla="*/ 0 w 366"/>
                  <a:gd name="T43" fmla="*/ 1 h 845"/>
                  <a:gd name="T44" fmla="*/ 0 w 366"/>
                  <a:gd name="T45" fmla="*/ 1 h 845"/>
                  <a:gd name="T46" fmla="*/ 0 w 366"/>
                  <a:gd name="T47" fmla="*/ 0 h 845"/>
                  <a:gd name="T48" fmla="*/ 0 w 366"/>
                  <a:gd name="T49" fmla="*/ 0 h 845"/>
                  <a:gd name="T50" fmla="*/ 0 w 366"/>
                  <a:gd name="T51" fmla="*/ 0 h 845"/>
                  <a:gd name="T52" fmla="*/ 0 w 366"/>
                  <a:gd name="T53" fmla="*/ 0 h 845"/>
                  <a:gd name="T54" fmla="*/ 0 w 366"/>
                  <a:gd name="T55" fmla="*/ 0 h 845"/>
                  <a:gd name="T56" fmla="*/ 0 w 366"/>
                  <a:gd name="T57" fmla="*/ 0 h 845"/>
                  <a:gd name="T58" fmla="*/ 0 w 366"/>
                  <a:gd name="T59" fmla="*/ 0 h 845"/>
                  <a:gd name="T60" fmla="*/ 0 w 366"/>
                  <a:gd name="T61" fmla="*/ 0 h 845"/>
                  <a:gd name="T62" fmla="*/ 0 w 366"/>
                  <a:gd name="T63" fmla="*/ 0 h 84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6" h="845">
                    <a:moveTo>
                      <a:pt x="15" y="104"/>
                    </a:moveTo>
                    <a:lnTo>
                      <a:pt x="12" y="150"/>
                    </a:lnTo>
                    <a:lnTo>
                      <a:pt x="12" y="196"/>
                    </a:lnTo>
                    <a:lnTo>
                      <a:pt x="16" y="241"/>
                    </a:lnTo>
                    <a:lnTo>
                      <a:pt x="27" y="286"/>
                    </a:lnTo>
                    <a:lnTo>
                      <a:pt x="46" y="346"/>
                    </a:lnTo>
                    <a:lnTo>
                      <a:pt x="65" y="406"/>
                    </a:lnTo>
                    <a:lnTo>
                      <a:pt x="84" y="465"/>
                    </a:lnTo>
                    <a:lnTo>
                      <a:pt x="103" y="524"/>
                    </a:lnTo>
                    <a:lnTo>
                      <a:pt x="122" y="583"/>
                    </a:lnTo>
                    <a:lnTo>
                      <a:pt x="143" y="640"/>
                    </a:lnTo>
                    <a:lnTo>
                      <a:pt x="163" y="699"/>
                    </a:lnTo>
                    <a:lnTo>
                      <a:pt x="185" y="758"/>
                    </a:lnTo>
                    <a:lnTo>
                      <a:pt x="195" y="778"/>
                    </a:lnTo>
                    <a:lnTo>
                      <a:pt x="210" y="796"/>
                    </a:lnTo>
                    <a:lnTo>
                      <a:pt x="228" y="810"/>
                    </a:lnTo>
                    <a:lnTo>
                      <a:pt x="247" y="822"/>
                    </a:lnTo>
                    <a:lnTo>
                      <a:pt x="269" y="830"/>
                    </a:lnTo>
                    <a:lnTo>
                      <a:pt x="292" y="837"/>
                    </a:lnTo>
                    <a:lnTo>
                      <a:pt x="316" y="842"/>
                    </a:lnTo>
                    <a:lnTo>
                      <a:pt x="339" y="845"/>
                    </a:lnTo>
                    <a:lnTo>
                      <a:pt x="348" y="843"/>
                    </a:lnTo>
                    <a:lnTo>
                      <a:pt x="355" y="840"/>
                    </a:lnTo>
                    <a:lnTo>
                      <a:pt x="361" y="833"/>
                    </a:lnTo>
                    <a:lnTo>
                      <a:pt x="366" y="824"/>
                    </a:lnTo>
                    <a:lnTo>
                      <a:pt x="366" y="816"/>
                    </a:lnTo>
                    <a:lnTo>
                      <a:pt x="361" y="809"/>
                    </a:lnTo>
                    <a:lnTo>
                      <a:pt x="354" y="803"/>
                    </a:lnTo>
                    <a:lnTo>
                      <a:pt x="345" y="800"/>
                    </a:lnTo>
                    <a:lnTo>
                      <a:pt x="329" y="796"/>
                    </a:lnTo>
                    <a:lnTo>
                      <a:pt x="313" y="793"/>
                    </a:lnTo>
                    <a:lnTo>
                      <a:pt x="295" y="788"/>
                    </a:lnTo>
                    <a:lnTo>
                      <a:pt x="279" y="784"/>
                    </a:lnTo>
                    <a:lnTo>
                      <a:pt x="264" y="778"/>
                    </a:lnTo>
                    <a:lnTo>
                      <a:pt x="251" y="768"/>
                    </a:lnTo>
                    <a:lnTo>
                      <a:pt x="239" y="757"/>
                    </a:lnTo>
                    <a:lnTo>
                      <a:pt x="231" y="741"/>
                    </a:lnTo>
                    <a:lnTo>
                      <a:pt x="217" y="708"/>
                    </a:lnTo>
                    <a:lnTo>
                      <a:pt x="206" y="676"/>
                    </a:lnTo>
                    <a:lnTo>
                      <a:pt x="194" y="643"/>
                    </a:lnTo>
                    <a:lnTo>
                      <a:pt x="184" y="610"/>
                    </a:lnTo>
                    <a:lnTo>
                      <a:pt x="172" y="577"/>
                    </a:lnTo>
                    <a:lnTo>
                      <a:pt x="162" y="544"/>
                    </a:lnTo>
                    <a:lnTo>
                      <a:pt x="151" y="511"/>
                    </a:lnTo>
                    <a:lnTo>
                      <a:pt x="141" y="478"/>
                    </a:lnTo>
                    <a:lnTo>
                      <a:pt x="126" y="435"/>
                    </a:lnTo>
                    <a:lnTo>
                      <a:pt x="110" y="392"/>
                    </a:lnTo>
                    <a:lnTo>
                      <a:pt x="94" y="349"/>
                    </a:lnTo>
                    <a:lnTo>
                      <a:pt x="79" y="306"/>
                    </a:lnTo>
                    <a:lnTo>
                      <a:pt x="65" y="263"/>
                    </a:lnTo>
                    <a:lnTo>
                      <a:pt x="54" y="219"/>
                    </a:lnTo>
                    <a:lnTo>
                      <a:pt x="49" y="175"/>
                    </a:lnTo>
                    <a:lnTo>
                      <a:pt x="47" y="129"/>
                    </a:lnTo>
                    <a:lnTo>
                      <a:pt x="46" y="110"/>
                    </a:lnTo>
                    <a:lnTo>
                      <a:pt x="41" y="89"/>
                    </a:lnTo>
                    <a:lnTo>
                      <a:pt x="35" y="67"/>
                    </a:lnTo>
                    <a:lnTo>
                      <a:pt x="28" y="46"/>
                    </a:lnTo>
                    <a:lnTo>
                      <a:pt x="21" y="27"/>
                    </a:lnTo>
                    <a:lnTo>
                      <a:pt x="13" y="11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5" y="17"/>
                    </a:lnTo>
                    <a:lnTo>
                      <a:pt x="10" y="44"/>
                    </a:lnTo>
                    <a:lnTo>
                      <a:pt x="13" y="76"/>
                    </a:lnTo>
                    <a:lnTo>
                      <a:pt x="15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46" name="Freeform 198"/>
              <p:cNvSpPr>
                <a:spLocks/>
              </p:cNvSpPr>
              <p:nvPr/>
            </p:nvSpPr>
            <p:spPr bwMode="auto">
              <a:xfrm>
                <a:off x="8517" y="4850"/>
                <a:ext cx="29" cy="29"/>
              </a:xfrm>
              <a:custGeom>
                <a:avLst/>
                <a:gdLst>
                  <a:gd name="T0" fmla="*/ 0 w 88"/>
                  <a:gd name="T1" fmla="*/ 0 h 87"/>
                  <a:gd name="T2" fmla="*/ 0 w 88"/>
                  <a:gd name="T3" fmla="*/ 0 h 87"/>
                  <a:gd name="T4" fmla="*/ 0 w 88"/>
                  <a:gd name="T5" fmla="*/ 0 h 87"/>
                  <a:gd name="T6" fmla="*/ 0 w 88"/>
                  <a:gd name="T7" fmla="*/ 0 h 87"/>
                  <a:gd name="T8" fmla="*/ 0 w 88"/>
                  <a:gd name="T9" fmla="*/ 0 h 87"/>
                  <a:gd name="T10" fmla="*/ 0 w 88"/>
                  <a:gd name="T11" fmla="*/ 0 h 87"/>
                  <a:gd name="T12" fmla="*/ 0 w 88"/>
                  <a:gd name="T13" fmla="*/ 0 h 87"/>
                  <a:gd name="T14" fmla="*/ 0 w 88"/>
                  <a:gd name="T15" fmla="*/ 0 h 87"/>
                  <a:gd name="T16" fmla="*/ 0 w 88"/>
                  <a:gd name="T17" fmla="*/ 0 h 87"/>
                  <a:gd name="T18" fmla="*/ 0 w 88"/>
                  <a:gd name="T19" fmla="*/ 0 h 87"/>
                  <a:gd name="T20" fmla="*/ 0 w 88"/>
                  <a:gd name="T21" fmla="*/ 0 h 87"/>
                  <a:gd name="T22" fmla="*/ 0 w 88"/>
                  <a:gd name="T23" fmla="*/ 0 h 87"/>
                  <a:gd name="T24" fmla="*/ 0 w 88"/>
                  <a:gd name="T25" fmla="*/ 0 h 87"/>
                  <a:gd name="T26" fmla="*/ 0 w 88"/>
                  <a:gd name="T27" fmla="*/ 0 h 87"/>
                  <a:gd name="T28" fmla="*/ 0 w 88"/>
                  <a:gd name="T29" fmla="*/ 0 h 87"/>
                  <a:gd name="T30" fmla="*/ 0 w 88"/>
                  <a:gd name="T31" fmla="*/ 0 h 87"/>
                  <a:gd name="T32" fmla="*/ 0 w 88"/>
                  <a:gd name="T33" fmla="*/ 0 h 87"/>
                  <a:gd name="T34" fmla="*/ 0 w 88"/>
                  <a:gd name="T35" fmla="*/ 0 h 87"/>
                  <a:gd name="T36" fmla="*/ 0 w 88"/>
                  <a:gd name="T37" fmla="*/ 0 h 87"/>
                  <a:gd name="T38" fmla="*/ 0 w 88"/>
                  <a:gd name="T39" fmla="*/ 0 h 87"/>
                  <a:gd name="T40" fmla="*/ 0 w 88"/>
                  <a:gd name="T41" fmla="*/ 0 h 87"/>
                  <a:gd name="T42" fmla="*/ 0 w 88"/>
                  <a:gd name="T43" fmla="*/ 0 h 87"/>
                  <a:gd name="T44" fmla="*/ 0 w 88"/>
                  <a:gd name="T45" fmla="*/ 0 h 87"/>
                  <a:gd name="T46" fmla="*/ 0 w 88"/>
                  <a:gd name="T47" fmla="*/ 0 h 87"/>
                  <a:gd name="T48" fmla="*/ 0 w 88"/>
                  <a:gd name="T49" fmla="*/ 0 h 8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8" h="87">
                    <a:moveTo>
                      <a:pt x="84" y="23"/>
                    </a:moveTo>
                    <a:lnTo>
                      <a:pt x="88" y="18"/>
                    </a:lnTo>
                    <a:lnTo>
                      <a:pt x="87" y="13"/>
                    </a:lnTo>
                    <a:lnTo>
                      <a:pt x="84" y="7"/>
                    </a:lnTo>
                    <a:lnTo>
                      <a:pt x="77" y="3"/>
                    </a:lnTo>
                    <a:lnTo>
                      <a:pt x="71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7" y="5"/>
                    </a:lnTo>
                    <a:lnTo>
                      <a:pt x="41" y="11"/>
                    </a:lnTo>
                    <a:lnTo>
                      <a:pt x="34" y="20"/>
                    </a:lnTo>
                    <a:lnTo>
                      <a:pt x="25" y="31"/>
                    </a:lnTo>
                    <a:lnTo>
                      <a:pt x="16" y="43"/>
                    </a:lnTo>
                    <a:lnTo>
                      <a:pt x="9" y="56"/>
                    </a:lnTo>
                    <a:lnTo>
                      <a:pt x="3" y="69"/>
                    </a:lnTo>
                    <a:lnTo>
                      <a:pt x="0" y="79"/>
                    </a:lnTo>
                    <a:lnTo>
                      <a:pt x="3" y="87"/>
                    </a:lnTo>
                    <a:lnTo>
                      <a:pt x="15" y="80"/>
                    </a:lnTo>
                    <a:lnTo>
                      <a:pt x="27" y="70"/>
                    </a:lnTo>
                    <a:lnTo>
                      <a:pt x="40" y="60"/>
                    </a:lnTo>
                    <a:lnTo>
                      <a:pt x="52" y="50"/>
                    </a:lnTo>
                    <a:lnTo>
                      <a:pt x="63" y="41"/>
                    </a:lnTo>
                    <a:lnTo>
                      <a:pt x="72" y="33"/>
                    </a:lnTo>
                    <a:lnTo>
                      <a:pt x="80" y="27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47" name="Freeform 199"/>
              <p:cNvSpPr>
                <a:spLocks/>
              </p:cNvSpPr>
              <p:nvPr/>
            </p:nvSpPr>
            <p:spPr bwMode="auto">
              <a:xfrm>
                <a:off x="8536" y="4890"/>
                <a:ext cx="34" cy="9"/>
              </a:xfrm>
              <a:custGeom>
                <a:avLst/>
                <a:gdLst>
                  <a:gd name="T0" fmla="*/ 0 w 102"/>
                  <a:gd name="T1" fmla="*/ 0 h 28"/>
                  <a:gd name="T2" fmla="*/ 0 w 102"/>
                  <a:gd name="T3" fmla="*/ 0 h 28"/>
                  <a:gd name="T4" fmla="*/ 0 w 102"/>
                  <a:gd name="T5" fmla="*/ 0 h 28"/>
                  <a:gd name="T6" fmla="*/ 0 w 102"/>
                  <a:gd name="T7" fmla="*/ 0 h 28"/>
                  <a:gd name="T8" fmla="*/ 0 w 102"/>
                  <a:gd name="T9" fmla="*/ 0 h 28"/>
                  <a:gd name="T10" fmla="*/ 0 w 102"/>
                  <a:gd name="T11" fmla="*/ 0 h 28"/>
                  <a:gd name="T12" fmla="*/ 0 w 102"/>
                  <a:gd name="T13" fmla="*/ 0 h 28"/>
                  <a:gd name="T14" fmla="*/ 0 w 102"/>
                  <a:gd name="T15" fmla="*/ 0 h 28"/>
                  <a:gd name="T16" fmla="*/ 0 w 102"/>
                  <a:gd name="T17" fmla="*/ 0 h 28"/>
                  <a:gd name="T18" fmla="*/ 0 w 102"/>
                  <a:gd name="T19" fmla="*/ 0 h 28"/>
                  <a:gd name="T20" fmla="*/ 0 w 102"/>
                  <a:gd name="T21" fmla="*/ 0 h 28"/>
                  <a:gd name="T22" fmla="*/ 0 w 102"/>
                  <a:gd name="T23" fmla="*/ 0 h 28"/>
                  <a:gd name="T24" fmla="*/ 0 w 102"/>
                  <a:gd name="T25" fmla="*/ 0 h 28"/>
                  <a:gd name="T26" fmla="*/ 0 w 102"/>
                  <a:gd name="T27" fmla="*/ 0 h 28"/>
                  <a:gd name="T28" fmla="*/ 0 w 102"/>
                  <a:gd name="T29" fmla="*/ 0 h 28"/>
                  <a:gd name="T30" fmla="*/ 0 w 102"/>
                  <a:gd name="T31" fmla="*/ 0 h 28"/>
                  <a:gd name="T32" fmla="*/ 0 w 102"/>
                  <a:gd name="T33" fmla="*/ 0 h 28"/>
                  <a:gd name="T34" fmla="*/ 0 w 102"/>
                  <a:gd name="T35" fmla="*/ 0 h 28"/>
                  <a:gd name="T36" fmla="*/ 0 w 102"/>
                  <a:gd name="T37" fmla="*/ 0 h 28"/>
                  <a:gd name="T38" fmla="*/ 0 w 102"/>
                  <a:gd name="T39" fmla="*/ 0 h 28"/>
                  <a:gd name="T40" fmla="*/ 0 w 102"/>
                  <a:gd name="T41" fmla="*/ 0 h 28"/>
                  <a:gd name="T42" fmla="*/ 0 w 102"/>
                  <a:gd name="T43" fmla="*/ 0 h 28"/>
                  <a:gd name="T44" fmla="*/ 0 w 102"/>
                  <a:gd name="T45" fmla="*/ 0 h 28"/>
                  <a:gd name="T46" fmla="*/ 0 w 102"/>
                  <a:gd name="T47" fmla="*/ 0 h 28"/>
                  <a:gd name="T48" fmla="*/ 0 w 102"/>
                  <a:gd name="T49" fmla="*/ 0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2" h="28">
                    <a:moveTo>
                      <a:pt x="92" y="23"/>
                    </a:moveTo>
                    <a:lnTo>
                      <a:pt x="96" y="21"/>
                    </a:lnTo>
                    <a:lnTo>
                      <a:pt x="99" y="18"/>
                    </a:lnTo>
                    <a:lnTo>
                      <a:pt x="101" y="14"/>
                    </a:lnTo>
                    <a:lnTo>
                      <a:pt x="102" y="10"/>
                    </a:lnTo>
                    <a:lnTo>
                      <a:pt x="101" y="5"/>
                    </a:lnTo>
                    <a:lnTo>
                      <a:pt x="98" y="1"/>
                    </a:lnTo>
                    <a:lnTo>
                      <a:pt x="93" y="0"/>
                    </a:lnTo>
                    <a:lnTo>
                      <a:pt x="88" y="0"/>
                    </a:lnTo>
                    <a:lnTo>
                      <a:pt x="76" y="2"/>
                    </a:lnTo>
                    <a:lnTo>
                      <a:pt x="61" y="7"/>
                    </a:lnTo>
                    <a:lnTo>
                      <a:pt x="46" y="10"/>
                    </a:lnTo>
                    <a:lnTo>
                      <a:pt x="33" y="11"/>
                    </a:lnTo>
                    <a:lnTo>
                      <a:pt x="20" y="15"/>
                    </a:lnTo>
                    <a:lnTo>
                      <a:pt x="10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10" y="28"/>
                    </a:lnTo>
                    <a:lnTo>
                      <a:pt x="20" y="28"/>
                    </a:lnTo>
                    <a:lnTo>
                      <a:pt x="32" y="27"/>
                    </a:lnTo>
                    <a:lnTo>
                      <a:pt x="44" y="27"/>
                    </a:lnTo>
                    <a:lnTo>
                      <a:pt x="55" y="25"/>
                    </a:lnTo>
                    <a:lnTo>
                      <a:pt x="67" y="24"/>
                    </a:lnTo>
                    <a:lnTo>
                      <a:pt x="80" y="24"/>
                    </a:lnTo>
                    <a:lnTo>
                      <a:pt x="9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48" name="Freeform 200"/>
              <p:cNvSpPr>
                <a:spLocks/>
              </p:cNvSpPr>
              <p:nvPr/>
            </p:nvSpPr>
            <p:spPr bwMode="auto">
              <a:xfrm>
                <a:off x="8550" y="4921"/>
                <a:ext cx="47" cy="12"/>
              </a:xfrm>
              <a:custGeom>
                <a:avLst/>
                <a:gdLst>
                  <a:gd name="T0" fmla="*/ 0 w 142"/>
                  <a:gd name="T1" fmla="*/ 0 h 36"/>
                  <a:gd name="T2" fmla="*/ 0 w 142"/>
                  <a:gd name="T3" fmla="*/ 0 h 36"/>
                  <a:gd name="T4" fmla="*/ 0 w 142"/>
                  <a:gd name="T5" fmla="*/ 0 h 36"/>
                  <a:gd name="T6" fmla="*/ 0 w 142"/>
                  <a:gd name="T7" fmla="*/ 0 h 36"/>
                  <a:gd name="T8" fmla="*/ 0 w 142"/>
                  <a:gd name="T9" fmla="*/ 0 h 36"/>
                  <a:gd name="T10" fmla="*/ 0 w 142"/>
                  <a:gd name="T11" fmla="*/ 0 h 36"/>
                  <a:gd name="T12" fmla="*/ 0 w 142"/>
                  <a:gd name="T13" fmla="*/ 0 h 36"/>
                  <a:gd name="T14" fmla="*/ 0 w 142"/>
                  <a:gd name="T15" fmla="*/ 0 h 36"/>
                  <a:gd name="T16" fmla="*/ 0 w 142"/>
                  <a:gd name="T17" fmla="*/ 0 h 36"/>
                  <a:gd name="T18" fmla="*/ 0 w 142"/>
                  <a:gd name="T19" fmla="*/ 0 h 36"/>
                  <a:gd name="T20" fmla="*/ 0 w 142"/>
                  <a:gd name="T21" fmla="*/ 0 h 36"/>
                  <a:gd name="T22" fmla="*/ 0 w 142"/>
                  <a:gd name="T23" fmla="*/ 0 h 36"/>
                  <a:gd name="T24" fmla="*/ 0 w 142"/>
                  <a:gd name="T25" fmla="*/ 0 h 36"/>
                  <a:gd name="T26" fmla="*/ 0 w 142"/>
                  <a:gd name="T27" fmla="*/ 0 h 36"/>
                  <a:gd name="T28" fmla="*/ 0 w 142"/>
                  <a:gd name="T29" fmla="*/ 0 h 36"/>
                  <a:gd name="T30" fmla="*/ 0 w 142"/>
                  <a:gd name="T31" fmla="*/ 0 h 36"/>
                  <a:gd name="T32" fmla="*/ 0 w 142"/>
                  <a:gd name="T33" fmla="*/ 0 h 36"/>
                  <a:gd name="T34" fmla="*/ 0 w 142"/>
                  <a:gd name="T35" fmla="*/ 0 h 36"/>
                  <a:gd name="T36" fmla="*/ 0 w 142"/>
                  <a:gd name="T37" fmla="*/ 0 h 36"/>
                  <a:gd name="T38" fmla="*/ 0 w 142"/>
                  <a:gd name="T39" fmla="*/ 0 h 36"/>
                  <a:gd name="T40" fmla="*/ 0 w 142"/>
                  <a:gd name="T41" fmla="*/ 0 h 36"/>
                  <a:gd name="T42" fmla="*/ 0 w 142"/>
                  <a:gd name="T43" fmla="*/ 0 h 36"/>
                  <a:gd name="T44" fmla="*/ 0 w 142"/>
                  <a:gd name="T45" fmla="*/ 0 h 36"/>
                  <a:gd name="T46" fmla="*/ 0 w 142"/>
                  <a:gd name="T47" fmla="*/ 0 h 36"/>
                  <a:gd name="T48" fmla="*/ 0 w 142"/>
                  <a:gd name="T49" fmla="*/ 0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2" h="36">
                    <a:moveTo>
                      <a:pt x="123" y="36"/>
                    </a:moveTo>
                    <a:lnTo>
                      <a:pt x="129" y="36"/>
                    </a:lnTo>
                    <a:lnTo>
                      <a:pt x="135" y="32"/>
                    </a:lnTo>
                    <a:lnTo>
                      <a:pt x="139" y="28"/>
                    </a:lnTo>
                    <a:lnTo>
                      <a:pt x="142" y="20"/>
                    </a:lnTo>
                    <a:lnTo>
                      <a:pt x="141" y="15"/>
                    </a:lnTo>
                    <a:lnTo>
                      <a:pt x="138" y="9"/>
                    </a:lnTo>
                    <a:lnTo>
                      <a:pt x="133" y="5"/>
                    </a:lnTo>
                    <a:lnTo>
                      <a:pt x="126" y="3"/>
                    </a:lnTo>
                    <a:lnTo>
                      <a:pt x="108" y="3"/>
                    </a:lnTo>
                    <a:lnTo>
                      <a:pt x="88" y="3"/>
                    </a:lnTo>
                    <a:lnTo>
                      <a:pt x="67" y="2"/>
                    </a:lnTo>
                    <a:lnTo>
                      <a:pt x="47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10" y="12"/>
                    </a:lnTo>
                    <a:lnTo>
                      <a:pt x="22" y="16"/>
                    </a:lnTo>
                    <a:lnTo>
                      <a:pt x="38" y="19"/>
                    </a:lnTo>
                    <a:lnTo>
                      <a:pt x="54" y="22"/>
                    </a:lnTo>
                    <a:lnTo>
                      <a:pt x="72" y="25"/>
                    </a:lnTo>
                    <a:lnTo>
                      <a:pt x="89" y="29"/>
                    </a:lnTo>
                    <a:lnTo>
                      <a:pt x="107" y="32"/>
                    </a:lnTo>
                    <a:lnTo>
                      <a:pt x="12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49" name="Freeform 201"/>
              <p:cNvSpPr>
                <a:spLocks/>
              </p:cNvSpPr>
              <p:nvPr/>
            </p:nvSpPr>
            <p:spPr bwMode="auto">
              <a:xfrm>
                <a:off x="8416" y="4751"/>
                <a:ext cx="117" cy="200"/>
              </a:xfrm>
              <a:custGeom>
                <a:avLst/>
                <a:gdLst>
                  <a:gd name="T0" fmla="*/ 0 w 351"/>
                  <a:gd name="T1" fmla="*/ 0 h 601"/>
                  <a:gd name="T2" fmla="*/ 0 w 351"/>
                  <a:gd name="T3" fmla="*/ 0 h 601"/>
                  <a:gd name="T4" fmla="*/ 0 w 351"/>
                  <a:gd name="T5" fmla="*/ 1 h 601"/>
                  <a:gd name="T6" fmla="*/ 0 w 351"/>
                  <a:gd name="T7" fmla="*/ 1 h 601"/>
                  <a:gd name="T8" fmla="*/ 0 w 351"/>
                  <a:gd name="T9" fmla="*/ 1 h 601"/>
                  <a:gd name="T10" fmla="*/ 0 w 351"/>
                  <a:gd name="T11" fmla="*/ 1 h 601"/>
                  <a:gd name="T12" fmla="*/ 0 w 351"/>
                  <a:gd name="T13" fmla="*/ 1 h 601"/>
                  <a:gd name="T14" fmla="*/ 0 w 351"/>
                  <a:gd name="T15" fmla="*/ 1 h 601"/>
                  <a:gd name="T16" fmla="*/ 0 w 351"/>
                  <a:gd name="T17" fmla="*/ 1 h 601"/>
                  <a:gd name="T18" fmla="*/ 0 w 351"/>
                  <a:gd name="T19" fmla="*/ 1 h 601"/>
                  <a:gd name="T20" fmla="*/ 0 w 351"/>
                  <a:gd name="T21" fmla="*/ 1 h 601"/>
                  <a:gd name="T22" fmla="*/ 0 w 351"/>
                  <a:gd name="T23" fmla="*/ 1 h 601"/>
                  <a:gd name="T24" fmla="*/ 0 w 351"/>
                  <a:gd name="T25" fmla="*/ 1 h 601"/>
                  <a:gd name="T26" fmla="*/ 0 w 351"/>
                  <a:gd name="T27" fmla="*/ 1 h 601"/>
                  <a:gd name="T28" fmla="*/ 0 w 351"/>
                  <a:gd name="T29" fmla="*/ 1 h 601"/>
                  <a:gd name="T30" fmla="*/ 0 w 351"/>
                  <a:gd name="T31" fmla="*/ 1 h 601"/>
                  <a:gd name="T32" fmla="*/ 0 w 351"/>
                  <a:gd name="T33" fmla="*/ 1 h 601"/>
                  <a:gd name="T34" fmla="*/ 0 w 351"/>
                  <a:gd name="T35" fmla="*/ 1 h 601"/>
                  <a:gd name="T36" fmla="*/ 0 w 351"/>
                  <a:gd name="T37" fmla="*/ 1 h 601"/>
                  <a:gd name="T38" fmla="*/ 0 w 351"/>
                  <a:gd name="T39" fmla="*/ 1 h 601"/>
                  <a:gd name="T40" fmla="*/ 0 w 351"/>
                  <a:gd name="T41" fmla="*/ 1 h 601"/>
                  <a:gd name="T42" fmla="*/ 0 w 351"/>
                  <a:gd name="T43" fmla="*/ 1 h 601"/>
                  <a:gd name="T44" fmla="*/ 0 w 351"/>
                  <a:gd name="T45" fmla="*/ 0 h 601"/>
                  <a:gd name="T46" fmla="*/ 0 w 351"/>
                  <a:gd name="T47" fmla="*/ 0 h 601"/>
                  <a:gd name="T48" fmla="*/ 0 w 351"/>
                  <a:gd name="T49" fmla="*/ 0 h 601"/>
                  <a:gd name="T50" fmla="*/ 0 w 351"/>
                  <a:gd name="T51" fmla="*/ 0 h 601"/>
                  <a:gd name="T52" fmla="*/ 0 w 351"/>
                  <a:gd name="T53" fmla="*/ 0 h 601"/>
                  <a:gd name="T54" fmla="*/ 0 w 351"/>
                  <a:gd name="T55" fmla="*/ 0 h 601"/>
                  <a:gd name="T56" fmla="*/ 0 w 351"/>
                  <a:gd name="T57" fmla="*/ 0 h 601"/>
                  <a:gd name="T58" fmla="*/ 0 w 351"/>
                  <a:gd name="T59" fmla="*/ 0 h 601"/>
                  <a:gd name="T60" fmla="*/ 0 w 351"/>
                  <a:gd name="T61" fmla="*/ 0 h 601"/>
                  <a:gd name="T62" fmla="*/ 0 w 351"/>
                  <a:gd name="T63" fmla="*/ 0 h 601"/>
                  <a:gd name="T64" fmla="*/ 0 w 351"/>
                  <a:gd name="T65" fmla="*/ 0 h 601"/>
                  <a:gd name="T66" fmla="*/ 0 w 351"/>
                  <a:gd name="T67" fmla="*/ 0 h 601"/>
                  <a:gd name="T68" fmla="*/ 0 w 351"/>
                  <a:gd name="T69" fmla="*/ 0 h 601"/>
                  <a:gd name="T70" fmla="*/ 0 w 351"/>
                  <a:gd name="T71" fmla="*/ 0 h 601"/>
                  <a:gd name="T72" fmla="*/ 0 w 351"/>
                  <a:gd name="T73" fmla="*/ 0 h 601"/>
                  <a:gd name="T74" fmla="*/ 0 w 351"/>
                  <a:gd name="T75" fmla="*/ 0 h 601"/>
                  <a:gd name="T76" fmla="*/ 0 w 351"/>
                  <a:gd name="T77" fmla="*/ 0 h 601"/>
                  <a:gd name="T78" fmla="*/ 0 w 351"/>
                  <a:gd name="T79" fmla="*/ 0 h 601"/>
                  <a:gd name="T80" fmla="*/ 0 w 351"/>
                  <a:gd name="T81" fmla="*/ 0 h 60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51" h="601">
                    <a:moveTo>
                      <a:pt x="108" y="298"/>
                    </a:moveTo>
                    <a:lnTo>
                      <a:pt x="132" y="338"/>
                    </a:lnTo>
                    <a:lnTo>
                      <a:pt x="157" y="377"/>
                    </a:lnTo>
                    <a:lnTo>
                      <a:pt x="182" y="414"/>
                    </a:lnTo>
                    <a:lnTo>
                      <a:pt x="208" y="451"/>
                    </a:lnTo>
                    <a:lnTo>
                      <a:pt x="235" y="487"/>
                    </a:lnTo>
                    <a:lnTo>
                      <a:pt x="263" y="523"/>
                    </a:lnTo>
                    <a:lnTo>
                      <a:pt x="292" y="559"/>
                    </a:lnTo>
                    <a:lnTo>
                      <a:pt x="321" y="594"/>
                    </a:lnTo>
                    <a:lnTo>
                      <a:pt x="326" y="598"/>
                    </a:lnTo>
                    <a:lnTo>
                      <a:pt x="332" y="601"/>
                    </a:lnTo>
                    <a:lnTo>
                      <a:pt x="337" y="601"/>
                    </a:lnTo>
                    <a:lnTo>
                      <a:pt x="343" y="598"/>
                    </a:lnTo>
                    <a:lnTo>
                      <a:pt x="349" y="594"/>
                    </a:lnTo>
                    <a:lnTo>
                      <a:pt x="351" y="588"/>
                    </a:lnTo>
                    <a:lnTo>
                      <a:pt x="351" y="582"/>
                    </a:lnTo>
                    <a:lnTo>
                      <a:pt x="349" y="576"/>
                    </a:lnTo>
                    <a:lnTo>
                      <a:pt x="327" y="538"/>
                    </a:lnTo>
                    <a:lnTo>
                      <a:pt x="304" y="499"/>
                    </a:lnTo>
                    <a:lnTo>
                      <a:pt x="279" y="463"/>
                    </a:lnTo>
                    <a:lnTo>
                      <a:pt x="252" y="427"/>
                    </a:lnTo>
                    <a:lnTo>
                      <a:pt x="224" y="391"/>
                    </a:lnTo>
                    <a:lnTo>
                      <a:pt x="198" y="355"/>
                    </a:lnTo>
                    <a:lnTo>
                      <a:pt x="172" y="319"/>
                    </a:lnTo>
                    <a:lnTo>
                      <a:pt x="147" y="280"/>
                    </a:lnTo>
                    <a:lnTo>
                      <a:pt x="125" y="242"/>
                    </a:lnTo>
                    <a:lnTo>
                      <a:pt x="101" y="197"/>
                    </a:lnTo>
                    <a:lnTo>
                      <a:pt x="79" y="150"/>
                    </a:lnTo>
                    <a:lnTo>
                      <a:pt x="59" y="104"/>
                    </a:lnTo>
                    <a:lnTo>
                      <a:pt x="38" y="62"/>
                    </a:lnTo>
                    <a:lnTo>
                      <a:pt x="22" y="29"/>
                    </a:lnTo>
                    <a:lnTo>
                      <a:pt x="9" y="7"/>
                    </a:lnTo>
                    <a:lnTo>
                      <a:pt x="0" y="0"/>
                    </a:lnTo>
                    <a:lnTo>
                      <a:pt x="4" y="17"/>
                    </a:lnTo>
                    <a:lnTo>
                      <a:pt x="13" y="45"/>
                    </a:lnTo>
                    <a:lnTo>
                      <a:pt x="23" y="82"/>
                    </a:lnTo>
                    <a:lnTo>
                      <a:pt x="38" y="124"/>
                    </a:lnTo>
                    <a:lnTo>
                      <a:pt x="54" y="170"/>
                    </a:lnTo>
                    <a:lnTo>
                      <a:pt x="70" y="216"/>
                    </a:lnTo>
                    <a:lnTo>
                      <a:pt x="89" y="259"/>
                    </a:lnTo>
                    <a:lnTo>
                      <a:pt x="108" y="2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50" name="Freeform 202"/>
              <p:cNvSpPr>
                <a:spLocks/>
              </p:cNvSpPr>
              <p:nvPr/>
            </p:nvSpPr>
            <p:spPr bwMode="auto">
              <a:xfrm>
                <a:off x="8100" y="4623"/>
                <a:ext cx="541" cy="495"/>
              </a:xfrm>
              <a:custGeom>
                <a:avLst/>
                <a:gdLst>
                  <a:gd name="T0" fmla="*/ 0 w 2164"/>
                  <a:gd name="T1" fmla="*/ 0 h 1979"/>
                  <a:gd name="T2" fmla="*/ 0 w 2164"/>
                  <a:gd name="T3" fmla="*/ 0 h 1979"/>
                  <a:gd name="T4" fmla="*/ 0 w 2164"/>
                  <a:gd name="T5" fmla="*/ 0 h 1979"/>
                  <a:gd name="T6" fmla="*/ 0 w 2164"/>
                  <a:gd name="T7" fmla="*/ 0 h 1979"/>
                  <a:gd name="T8" fmla="*/ 0 w 2164"/>
                  <a:gd name="T9" fmla="*/ 0 h 1979"/>
                  <a:gd name="T10" fmla="*/ 0 w 2164"/>
                  <a:gd name="T11" fmla="*/ 0 h 1979"/>
                  <a:gd name="T12" fmla="*/ 0 w 2164"/>
                  <a:gd name="T13" fmla="*/ 0 h 1979"/>
                  <a:gd name="T14" fmla="*/ 0 w 2164"/>
                  <a:gd name="T15" fmla="*/ 0 h 1979"/>
                  <a:gd name="T16" fmla="*/ 0 w 2164"/>
                  <a:gd name="T17" fmla="*/ 0 h 1979"/>
                  <a:gd name="T18" fmla="*/ 1 w 2164"/>
                  <a:gd name="T19" fmla="*/ 0 h 1979"/>
                  <a:gd name="T20" fmla="*/ 1 w 2164"/>
                  <a:gd name="T21" fmla="*/ 0 h 1979"/>
                  <a:gd name="T22" fmla="*/ 1 w 2164"/>
                  <a:gd name="T23" fmla="*/ 0 h 1979"/>
                  <a:gd name="T24" fmla="*/ 1 w 2164"/>
                  <a:gd name="T25" fmla="*/ 0 h 1979"/>
                  <a:gd name="T26" fmla="*/ 1 w 2164"/>
                  <a:gd name="T27" fmla="*/ 0 h 1979"/>
                  <a:gd name="T28" fmla="*/ 1 w 2164"/>
                  <a:gd name="T29" fmla="*/ 0 h 1979"/>
                  <a:gd name="T30" fmla="*/ 1 w 2164"/>
                  <a:gd name="T31" fmla="*/ 0 h 1979"/>
                  <a:gd name="T32" fmla="*/ 1 w 2164"/>
                  <a:gd name="T33" fmla="*/ 0 h 1979"/>
                  <a:gd name="T34" fmla="*/ 1 w 2164"/>
                  <a:gd name="T35" fmla="*/ 0 h 1979"/>
                  <a:gd name="T36" fmla="*/ 1 w 2164"/>
                  <a:gd name="T37" fmla="*/ 0 h 1979"/>
                  <a:gd name="T38" fmla="*/ 1 w 2164"/>
                  <a:gd name="T39" fmla="*/ 0 h 1979"/>
                  <a:gd name="T40" fmla="*/ 1 w 2164"/>
                  <a:gd name="T41" fmla="*/ 1 h 1979"/>
                  <a:gd name="T42" fmla="*/ 1 w 2164"/>
                  <a:gd name="T43" fmla="*/ 1 h 1979"/>
                  <a:gd name="T44" fmla="*/ 1 w 2164"/>
                  <a:gd name="T45" fmla="*/ 1 h 1979"/>
                  <a:gd name="T46" fmla="*/ 1 w 2164"/>
                  <a:gd name="T47" fmla="*/ 1 h 1979"/>
                  <a:gd name="T48" fmla="*/ 1 w 2164"/>
                  <a:gd name="T49" fmla="*/ 1 h 1979"/>
                  <a:gd name="T50" fmla="*/ 1 w 2164"/>
                  <a:gd name="T51" fmla="*/ 1 h 1979"/>
                  <a:gd name="T52" fmla="*/ 0 w 2164"/>
                  <a:gd name="T53" fmla="*/ 1 h 1979"/>
                  <a:gd name="T54" fmla="*/ 0 w 2164"/>
                  <a:gd name="T55" fmla="*/ 1 h 1979"/>
                  <a:gd name="T56" fmla="*/ 0 w 2164"/>
                  <a:gd name="T57" fmla="*/ 1 h 1979"/>
                  <a:gd name="T58" fmla="*/ 0 w 2164"/>
                  <a:gd name="T59" fmla="*/ 1 h 1979"/>
                  <a:gd name="T60" fmla="*/ 0 w 2164"/>
                  <a:gd name="T61" fmla="*/ 1 h 1979"/>
                  <a:gd name="T62" fmla="*/ 0 w 2164"/>
                  <a:gd name="T63" fmla="*/ 1 h 1979"/>
                  <a:gd name="T64" fmla="*/ 0 w 2164"/>
                  <a:gd name="T65" fmla="*/ 1 h 1979"/>
                  <a:gd name="T66" fmla="*/ 0 w 2164"/>
                  <a:gd name="T67" fmla="*/ 1 h 1979"/>
                  <a:gd name="T68" fmla="*/ 0 w 2164"/>
                  <a:gd name="T69" fmla="*/ 1 h 1979"/>
                  <a:gd name="T70" fmla="*/ 0 w 2164"/>
                  <a:gd name="T71" fmla="*/ 1 h 1979"/>
                  <a:gd name="T72" fmla="*/ 0 w 2164"/>
                  <a:gd name="T73" fmla="*/ 1 h 1979"/>
                  <a:gd name="T74" fmla="*/ 0 w 2164"/>
                  <a:gd name="T75" fmla="*/ 1 h 1979"/>
                  <a:gd name="T76" fmla="*/ 0 w 2164"/>
                  <a:gd name="T77" fmla="*/ 1 h 1979"/>
                  <a:gd name="T78" fmla="*/ 0 w 2164"/>
                  <a:gd name="T79" fmla="*/ 1 h 1979"/>
                  <a:gd name="T80" fmla="*/ 0 w 2164"/>
                  <a:gd name="T81" fmla="*/ 1 h 1979"/>
                  <a:gd name="T82" fmla="*/ 0 w 2164"/>
                  <a:gd name="T83" fmla="*/ 1 h 1979"/>
                  <a:gd name="T84" fmla="*/ 0 w 2164"/>
                  <a:gd name="T85" fmla="*/ 0 h 1979"/>
                  <a:gd name="T86" fmla="*/ 0 w 2164"/>
                  <a:gd name="T87" fmla="*/ 0 h 1979"/>
                  <a:gd name="T88" fmla="*/ 0 w 2164"/>
                  <a:gd name="T89" fmla="*/ 0 h 1979"/>
                  <a:gd name="T90" fmla="*/ 0 w 2164"/>
                  <a:gd name="T91" fmla="*/ 0 h 1979"/>
                  <a:gd name="T92" fmla="*/ 0 w 2164"/>
                  <a:gd name="T93" fmla="*/ 0 h 197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164" h="1979">
                    <a:moveTo>
                      <a:pt x="743" y="0"/>
                    </a:moveTo>
                    <a:lnTo>
                      <a:pt x="746" y="0"/>
                    </a:lnTo>
                    <a:lnTo>
                      <a:pt x="753" y="0"/>
                    </a:lnTo>
                    <a:lnTo>
                      <a:pt x="763" y="0"/>
                    </a:lnTo>
                    <a:lnTo>
                      <a:pt x="778" y="0"/>
                    </a:lnTo>
                    <a:lnTo>
                      <a:pt x="798" y="1"/>
                    </a:lnTo>
                    <a:lnTo>
                      <a:pt x="822" y="1"/>
                    </a:lnTo>
                    <a:lnTo>
                      <a:pt x="848" y="2"/>
                    </a:lnTo>
                    <a:lnTo>
                      <a:pt x="878" y="3"/>
                    </a:lnTo>
                    <a:lnTo>
                      <a:pt x="912" y="5"/>
                    </a:lnTo>
                    <a:lnTo>
                      <a:pt x="949" y="7"/>
                    </a:lnTo>
                    <a:lnTo>
                      <a:pt x="987" y="10"/>
                    </a:lnTo>
                    <a:lnTo>
                      <a:pt x="1030" y="13"/>
                    </a:lnTo>
                    <a:lnTo>
                      <a:pt x="1074" y="16"/>
                    </a:lnTo>
                    <a:lnTo>
                      <a:pt x="1121" y="21"/>
                    </a:lnTo>
                    <a:lnTo>
                      <a:pt x="1171" y="27"/>
                    </a:lnTo>
                    <a:lnTo>
                      <a:pt x="1222" y="32"/>
                    </a:lnTo>
                    <a:lnTo>
                      <a:pt x="1275" y="39"/>
                    </a:lnTo>
                    <a:lnTo>
                      <a:pt x="1329" y="47"/>
                    </a:lnTo>
                    <a:lnTo>
                      <a:pt x="1386" y="56"/>
                    </a:lnTo>
                    <a:lnTo>
                      <a:pt x="1443" y="65"/>
                    </a:lnTo>
                    <a:lnTo>
                      <a:pt x="1502" y="75"/>
                    </a:lnTo>
                    <a:lnTo>
                      <a:pt x="1560" y="87"/>
                    </a:lnTo>
                    <a:lnTo>
                      <a:pt x="1620" y="100"/>
                    </a:lnTo>
                    <a:lnTo>
                      <a:pt x="1681" y="115"/>
                    </a:lnTo>
                    <a:lnTo>
                      <a:pt x="1742" y="129"/>
                    </a:lnTo>
                    <a:lnTo>
                      <a:pt x="1804" y="146"/>
                    </a:lnTo>
                    <a:lnTo>
                      <a:pt x="1865" y="164"/>
                    </a:lnTo>
                    <a:lnTo>
                      <a:pt x="1926" y="183"/>
                    </a:lnTo>
                    <a:lnTo>
                      <a:pt x="1987" y="204"/>
                    </a:lnTo>
                    <a:lnTo>
                      <a:pt x="2047" y="226"/>
                    </a:lnTo>
                    <a:lnTo>
                      <a:pt x="2105" y="250"/>
                    </a:lnTo>
                    <a:lnTo>
                      <a:pt x="2164" y="276"/>
                    </a:lnTo>
                    <a:lnTo>
                      <a:pt x="1975" y="1184"/>
                    </a:lnTo>
                    <a:lnTo>
                      <a:pt x="1980" y="1185"/>
                    </a:lnTo>
                    <a:lnTo>
                      <a:pt x="1990" y="1191"/>
                    </a:lnTo>
                    <a:lnTo>
                      <a:pt x="2005" y="1201"/>
                    </a:lnTo>
                    <a:lnTo>
                      <a:pt x="2020" y="1219"/>
                    </a:lnTo>
                    <a:lnTo>
                      <a:pt x="2031" y="1246"/>
                    </a:lnTo>
                    <a:lnTo>
                      <a:pt x="2035" y="1282"/>
                    </a:lnTo>
                    <a:lnTo>
                      <a:pt x="2030" y="1332"/>
                    </a:lnTo>
                    <a:lnTo>
                      <a:pt x="2011" y="1394"/>
                    </a:lnTo>
                    <a:lnTo>
                      <a:pt x="1681" y="1835"/>
                    </a:lnTo>
                    <a:lnTo>
                      <a:pt x="1636" y="1835"/>
                    </a:lnTo>
                    <a:lnTo>
                      <a:pt x="1512" y="1979"/>
                    </a:lnTo>
                    <a:lnTo>
                      <a:pt x="1510" y="1979"/>
                    </a:lnTo>
                    <a:lnTo>
                      <a:pt x="1502" y="1978"/>
                    </a:lnTo>
                    <a:lnTo>
                      <a:pt x="1490" y="1977"/>
                    </a:lnTo>
                    <a:lnTo>
                      <a:pt x="1474" y="1974"/>
                    </a:lnTo>
                    <a:lnTo>
                      <a:pt x="1451" y="1972"/>
                    </a:lnTo>
                    <a:lnTo>
                      <a:pt x="1427" y="1969"/>
                    </a:lnTo>
                    <a:lnTo>
                      <a:pt x="1397" y="1965"/>
                    </a:lnTo>
                    <a:lnTo>
                      <a:pt x="1364" y="1961"/>
                    </a:lnTo>
                    <a:lnTo>
                      <a:pt x="1328" y="1955"/>
                    </a:lnTo>
                    <a:lnTo>
                      <a:pt x="1288" y="1950"/>
                    </a:lnTo>
                    <a:lnTo>
                      <a:pt x="1246" y="1943"/>
                    </a:lnTo>
                    <a:lnTo>
                      <a:pt x="1200" y="1935"/>
                    </a:lnTo>
                    <a:lnTo>
                      <a:pt x="1152" y="1927"/>
                    </a:lnTo>
                    <a:lnTo>
                      <a:pt x="1101" y="1918"/>
                    </a:lnTo>
                    <a:lnTo>
                      <a:pt x="1049" y="1907"/>
                    </a:lnTo>
                    <a:lnTo>
                      <a:pt x="993" y="1896"/>
                    </a:lnTo>
                    <a:lnTo>
                      <a:pt x="937" y="1884"/>
                    </a:lnTo>
                    <a:lnTo>
                      <a:pt x="878" y="1871"/>
                    </a:lnTo>
                    <a:lnTo>
                      <a:pt x="818" y="1856"/>
                    </a:lnTo>
                    <a:lnTo>
                      <a:pt x="758" y="1841"/>
                    </a:lnTo>
                    <a:lnTo>
                      <a:pt x="696" y="1824"/>
                    </a:lnTo>
                    <a:lnTo>
                      <a:pt x="634" y="1806"/>
                    </a:lnTo>
                    <a:lnTo>
                      <a:pt x="572" y="1787"/>
                    </a:lnTo>
                    <a:lnTo>
                      <a:pt x="508" y="1768"/>
                    </a:lnTo>
                    <a:lnTo>
                      <a:pt x="445" y="1747"/>
                    </a:lnTo>
                    <a:lnTo>
                      <a:pt x="382" y="1724"/>
                    </a:lnTo>
                    <a:lnTo>
                      <a:pt x="319" y="1700"/>
                    </a:lnTo>
                    <a:lnTo>
                      <a:pt x="257" y="1674"/>
                    </a:lnTo>
                    <a:lnTo>
                      <a:pt x="196" y="1647"/>
                    </a:lnTo>
                    <a:lnTo>
                      <a:pt x="135" y="1620"/>
                    </a:lnTo>
                    <a:lnTo>
                      <a:pt x="76" y="1590"/>
                    </a:lnTo>
                    <a:lnTo>
                      <a:pt x="19" y="1559"/>
                    </a:lnTo>
                    <a:lnTo>
                      <a:pt x="18" y="1554"/>
                    </a:lnTo>
                    <a:lnTo>
                      <a:pt x="13" y="1538"/>
                    </a:lnTo>
                    <a:lnTo>
                      <a:pt x="8" y="1514"/>
                    </a:lnTo>
                    <a:lnTo>
                      <a:pt x="3" y="1486"/>
                    </a:lnTo>
                    <a:lnTo>
                      <a:pt x="0" y="1456"/>
                    </a:lnTo>
                    <a:lnTo>
                      <a:pt x="0" y="1424"/>
                    </a:lnTo>
                    <a:lnTo>
                      <a:pt x="3" y="1396"/>
                    </a:lnTo>
                    <a:lnTo>
                      <a:pt x="13" y="1371"/>
                    </a:lnTo>
                    <a:lnTo>
                      <a:pt x="443" y="1002"/>
                    </a:lnTo>
                    <a:lnTo>
                      <a:pt x="441" y="999"/>
                    </a:lnTo>
                    <a:lnTo>
                      <a:pt x="440" y="989"/>
                    </a:lnTo>
                    <a:lnTo>
                      <a:pt x="440" y="973"/>
                    </a:lnTo>
                    <a:lnTo>
                      <a:pt x="445" y="953"/>
                    </a:lnTo>
                    <a:lnTo>
                      <a:pt x="453" y="928"/>
                    </a:lnTo>
                    <a:lnTo>
                      <a:pt x="471" y="902"/>
                    </a:lnTo>
                    <a:lnTo>
                      <a:pt x="497" y="874"/>
                    </a:lnTo>
                    <a:lnTo>
                      <a:pt x="534" y="845"/>
                    </a:lnTo>
                    <a:lnTo>
                      <a:pt x="74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51" name="Freeform 203"/>
              <p:cNvSpPr>
                <a:spLocks/>
              </p:cNvSpPr>
              <p:nvPr/>
            </p:nvSpPr>
            <p:spPr bwMode="auto">
              <a:xfrm>
                <a:off x="8279" y="4656"/>
                <a:ext cx="311" cy="233"/>
              </a:xfrm>
              <a:custGeom>
                <a:avLst/>
                <a:gdLst>
                  <a:gd name="T0" fmla="*/ 0 w 1244"/>
                  <a:gd name="T1" fmla="*/ 0 h 930"/>
                  <a:gd name="T2" fmla="*/ 0 w 1244"/>
                  <a:gd name="T3" fmla="*/ 0 h 930"/>
                  <a:gd name="T4" fmla="*/ 0 w 1244"/>
                  <a:gd name="T5" fmla="*/ 0 h 930"/>
                  <a:gd name="T6" fmla="*/ 0 w 1244"/>
                  <a:gd name="T7" fmla="*/ 0 h 930"/>
                  <a:gd name="T8" fmla="*/ 0 w 1244"/>
                  <a:gd name="T9" fmla="*/ 0 h 9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4" h="930">
                    <a:moveTo>
                      <a:pt x="164" y="0"/>
                    </a:moveTo>
                    <a:lnTo>
                      <a:pt x="1244" y="214"/>
                    </a:lnTo>
                    <a:lnTo>
                      <a:pt x="1067" y="930"/>
                    </a:lnTo>
                    <a:lnTo>
                      <a:pt x="0" y="688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52" name="Freeform 204"/>
              <p:cNvSpPr>
                <a:spLocks/>
              </p:cNvSpPr>
              <p:nvPr/>
            </p:nvSpPr>
            <p:spPr bwMode="auto">
              <a:xfrm>
                <a:off x="8300" y="4672"/>
                <a:ext cx="237" cy="91"/>
              </a:xfrm>
              <a:custGeom>
                <a:avLst/>
                <a:gdLst>
                  <a:gd name="T0" fmla="*/ 0 w 952"/>
                  <a:gd name="T1" fmla="*/ 0 h 366"/>
                  <a:gd name="T2" fmla="*/ 0 w 952"/>
                  <a:gd name="T3" fmla="*/ 0 h 366"/>
                  <a:gd name="T4" fmla="*/ 0 w 952"/>
                  <a:gd name="T5" fmla="*/ 0 h 366"/>
                  <a:gd name="T6" fmla="*/ 0 w 952"/>
                  <a:gd name="T7" fmla="*/ 0 h 366"/>
                  <a:gd name="T8" fmla="*/ 0 w 952"/>
                  <a:gd name="T9" fmla="*/ 0 h 3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2" h="366">
                    <a:moveTo>
                      <a:pt x="112" y="0"/>
                    </a:moveTo>
                    <a:lnTo>
                      <a:pt x="952" y="153"/>
                    </a:lnTo>
                    <a:lnTo>
                      <a:pt x="200" y="108"/>
                    </a:lnTo>
                    <a:lnTo>
                      <a:pt x="0" y="36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53" name="Freeform 205"/>
              <p:cNvSpPr>
                <a:spLocks/>
              </p:cNvSpPr>
              <p:nvPr/>
            </p:nvSpPr>
            <p:spPr bwMode="auto">
              <a:xfrm>
                <a:off x="8222" y="4885"/>
                <a:ext cx="315" cy="84"/>
              </a:xfrm>
              <a:custGeom>
                <a:avLst/>
                <a:gdLst>
                  <a:gd name="T0" fmla="*/ 0 w 1259"/>
                  <a:gd name="T1" fmla="*/ 0 h 337"/>
                  <a:gd name="T2" fmla="*/ 0 w 1259"/>
                  <a:gd name="T3" fmla="*/ 0 h 337"/>
                  <a:gd name="T4" fmla="*/ 0 w 1259"/>
                  <a:gd name="T5" fmla="*/ 0 h 337"/>
                  <a:gd name="T6" fmla="*/ 0 w 1259"/>
                  <a:gd name="T7" fmla="*/ 0 h 337"/>
                  <a:gd name="T8" fmla="*/ 0 w 1259"/>
                  <a:gd name="T9" fmla="*/ 0 h 3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9" h="337">
                    <a:moveTo>
                      <a:pt x="40" y="0"/>
                    </a:moveTo>
                    <a:lnTo>
                      <a:pt x="1259" y="288"/>
                    </a:lnTo>
                    <a:lnTo>
                      <a:pt x="1226" y="337"/>
                    </a:lnTo>
                    <a:lnTo>
                      <a:pt x="0" y="3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54" name="Freeform 206"/>
              <p:cNvSpPr>
                <a:spLocks/>
              </p:cNvSpPr>
              <p:nvPr/>
            </p:nvSpPr>
            <p:spPr bwMode="auto">
              <a:xfrm>
                <a:off x="8193" y="4910"/>
                <a:ext cx="316" cy="86"/>
              </a:xfrm>
              <a:custGeom>
                <a:avLst/>
                <a:gdLst>
                  <a:gd name="T0" fmla="*/ 0 w 1265"/>
                  <a:gd name="T1" fmla="*/ 0 h 342"/>
                  <a:gd name="T2" fmla="*/ 0 w 1265"/>
                  <a:gd name="T3" fmla="*/ 0 h 342"/>
                  <a:gd name="T4" fmla="*/ 0 w 1265"/>
                  <a:gd name="T5" fmla="*/ 0 h 342"/>
                  <a:gd name="T6" fmla="*/ 0 w 1265"/>
                  <a:gd name="T7" fmla="*/ 0 h 342"/>
                  <a:gd name="T8" fmla="*/ 0 w 1265"/>
                  <a:gd name="T9" fmla="*/ 0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65" h="342">
                    <a:moveTo>
                      <a:pt x="46" y="0"/>
                    </a:moveTo>
                    <a:lnTo>
                      <a:pt x="1265" y="286"/>
                    </a:lnTo>
                    <a:lnTo>
                      <a:pt x="1226" y="342"/>
                    </a:lnTo>
                    <a:lnTo>
                      <a:pt x="0" y="37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55" name="Freeform 207"/>
              <p:cNvSpPr>
                <a:spLocks/>
              </p:cNvSpPr>
              <p:nvPr/>
            </p:nvSpPr>
            <p:spPr bwMode="auto">
              <a:xfrm>
                <a:off x="8165" y="4936"/>
                <a:ext cx="316" cy="86"/>
              </a:xfrm>
              <a:custGeom>
                <a:avLst/>
                <a:gdLst>
                  <a:gd name="T0" fmla="*/ 0 w 1264"/>
                  <a:gd name="T1" fmla="*/ 0 h 344"/>
                  <a:gd name="T2" fmla="*/ 0 w 1264"/>
                  <a:gd name="T3" fmla="*/ 0 h 344"/>
                  <a:gd name="T4" fmla="*/ 0 w 1264"/>
                  <a:gd name="T5" fmla="*/ 0 h 344"/>
                  <a:gd name="T6" fmla="*/ 0 w 1264"/>
                  <a:gd name="T7" fmla="*/ 0 h 344"/>
                  <a:gd name="T8" fmla="*/ 0 w 1264"/>
                  <a:gd name="T9" fmla="*/ 0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64" h="344">
                    <a:moveTo>
                      <a:pt x="45" y="0"/>
                    </a:moveTo>
                    <a:lnTo>
                      <a:pt x="1264" y="287"/>
                    </a:lnTo>
                    <a:lnTo>
                      <a:pt x="1224" y="344"/>
                    </a:lnTo>
                    <a:lnTo>
                      <a:pt x="0" y="37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56" name="Freeform 208"/>
              <p:cNvSpPr>
                <a:spLocks/>
              </p:cNvSpPr>
              <p:nvPr/>
            </p:nvSpPr>
            <p:spPr bwMode="auto">
              <a:xfrm>
                <a:off x="8243" y="4989"/>
                <a:ext cx="48" cy="19"/>
              </a:xfrm>
              <a:custGeom>
                <a:avLst/>
                <a:gdLst>
                  <a:gd name="T0" fmla="*/ 0 w 190"/>
                  <a:gd name="T1" fmla="*/ 0 h 79"/>
                  <a:gd name="T2" fmla="*/ 0 w 190"/>
                  <a:gd name="T3" fmla="*/ 0 h 79"/>
                  <a:gd name="T4" fmla="*/ 0 w 190"/>
                  <a:gd name="T5" fmla="*/ 0 h 79"/>
                  <a:gd name="T6" fmla="*/ 0 w 190"/>
                  <a:gd name="T7" fmla="*/ 0 h 79"/>
                  <a:gd name="T8" fmla="*/ 0 w 190"/>
                  <a:gd name="T9" fmla="*/ 0 h 79"/>
                  <a:gd name="T10" fmla="*/ 0 w 190"/>
                  <a:gd name="T11" fmla="*/ 0 h 79"/>
                  <a:gd name="T12" fmla="*/ 0 w 190"/>
                  <a:gd name="T13" fmla="*/ 0 h 79"/>
                  <a:gd name="T14" fmla="*/ 0 w 190"/>
                  <a:gd name="T15" fmla="*/ 0 h 79"/>
                  <a:gd name="T16" fmla="*/ 0 w 190"/>
                  <a:gd name="T17" fmla="*/ 0 h 79"/>
                  <a:gd name="T18" fmla="*/ 0 w 190"/>
                  <a:gd name="T19" fmla="*/ 0 h 79"/>
                  <a:gd name="T20" fmla="*/ 0 w 190"/>
                  <a:gd name="T21" fmla="*/ 0 h 79"/>
                  <a:gd name="T22" fmla="*/ 0 w 190"/>
                  <a:gd name="T23" fmla="*/ 0 h 79"/>
                  <a:gd name="T24" fmla="*/ 0 w 190"/>
                  <a:gd name="T25" fmla="*/ 0 h 79"/>
                  <a:gd name="T26" fmla="*/ 0 w 190"/>
                  <a:gd name="T27" fmla="*/ 0 h 79"/>
                  <a:gd name="T28" fmla="*/ 0 w 190"/>
                  <a:gd name="T29" fmla="*/ 0 h 79"/>
                  <a:gd name="T30" fmla="*/ 0 w 190"/>
                  <a:gd name="T31" fmla="*/ 0 h 79"/>
                  <a:gd name="T32" fmla="*/ 0 w 190"/>
                  <a:gd name="T33" fmla="*/ 0 h 79"/>
                  <a:gd name="T34" fmla="*/ 0 w 190"/>
                  <a:gd name="T35" fmla="*/ 0 h 79"/>
                  <a:gd name="T36" fmla="*/ 0 w 190"/>
                  <a:gd name="T37" fmla="*/ 0 h 79"/>
                  <a:gd name="T38" fmla="*/ 0 w 190"/>
                  <a:gd name="T39" fmla="*/ 0 h 79"/>
                  <a:gd name="T40" fmla="*/ 0 w 190"/>
                  <a:gd name="T41" fmla="*/ 0 h 79"/>
                  <a:gd name="T42" fmla="*/ 0 w 190"/>
                  <a:gd name="T43" fmla="*/ 0 h 79"/>
                  <a:gd name="T44" fmla="*/ 0 w 190"/>
                  <a:gd name="T45" fmla="*/ 0 h 79"/>
                  <a:gd name="T46" fmla="*/ 0 w 190"/>
                  <a:gd name="T47" fmla="*/ 0 h 79"/>
                  <a:gd name="T48" fmla="*/ 0 w 190"/>
                  <a:gd name="T49" fmla="*/ 0 h 79"/>
                  <a:gd name="T50" fmla="*/ 0 w 190"/>
                  <a:gd name="T51" fmla="*/ 0 h 79"/>
                  <a:gd name="T52" fmla="*/ 0 w 190"/>
                  <a:gd name="T53" fmla="*/ 0 h 79"/>
                  <a:gd name="T54" fmla="*/ 0 w 190"/>
                  <a:gd name="T55" fmla="*/ 0 h 79"/>
                  <a:gd name="T56" fmla="*/ 0 w 190"/>
                  <a:gd name="T57" fmla="*/ 0 h 79"/>
                  <a:gd name="T58" fmla="*/ 0 w 190"/>
                  <a:gd name="T59" fmla="*/ 0 h 79"/>
                  <a:gd name="T60" fmla="*/ 0 w 190"/>
                  <a:gd name="T61" fmla="*/ 0 h 79"/>
                  <a:gd name="T62" fmla="*/ 0 w 190"/>
                  <a:gd name="T63" fmla="*/ 0 h 79"/>
                  <a:gd name="T64" fmla="*/ 0 w 19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0" h="79">
                    <a:moveTo>
                      <a:pt x="18" y="1"/>
                    </a:moveTo>
                    <a:lnTo>
                      <a:pt x="23" y="1"/>
                    </a:lnTo>
                    <a:lnTo>
                      <a:pt x="40" y="0"/>
                    </a:lnTo>
                    <a:lnTo>
                      <a:pt x="62" y="0"/>
                    </a:lnTo>
                    <a:lnTo>
                      <a:pt x="90" y="3"/>
                    </a:lnTo>
                    <a:lnTo>
                      <a:pt x="120" y="8"/>
                    </a:lnTo>
                    <a:lnTo>
                      <a:pt x="148" y="18"/>
                    </a:lnTo>
                    <a:lnTo>
                      <a:pt x="173" y="34"/>
                    </a:lnTo>
                    <a:lnTo>
                      <a:pt x="190" y="57"/>
                    </a:lnTo>
                    <a:lnTo>
                      <a:pt x="190" y="58"/>
                    </a:lnTo>
                    <a:lnTo>
                      <a:pt x="190" y="62"/>
                    </a:lnTo>
                    <a:lnTo>
                      <a:pt x="189" y="68"/>
                    </a:lnTo>
                    <a:lnTo>
                      <a:pt x="187" y="74"/>
                    </a:lnTo>
                    <a:lnTo>
                      <a:pt x="181" y="78"/>
                    </a:lnTo>
                    <a:lnTo>
                      <a:pt x="173" y="79"/>
                    </a:lnTo>
                    <a:lnTo>
                      <a:pt x="160" y="78"/>
                    </a:lnTo>
                    <a:lnTo>
                      <a:pt x="143" y="71"/>
                    </a:lnTo>
                    <a:lnTo>
                      <a:pt x="143" y="69"/>
                    </a:lnTo>
                    <a:lnTo>
                      <a:pt x="142" y="65"/>
                    </a:lnTo>
                    <a:lnTo>
                      <a:pt x="139" y="58"/>
                    </a:lnTo>
                    <a:lnTo>
                      <a:pt x="130" y="50"/>
                    </a:lnTo>
                    <a:lnTo>
                      <a:pt x="116" y="42"/>
                    </a:lnTo>
                    <a:lnTo>
                      <a:pt x="94" y="35"/>
                    </a:lnTo>
                    <a:lnTo>
                      <a:pt x="63" y="32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5" y="30"/>
                    </a:lnTo>
                    <a:lnTo>
                      <a:pt x="9" y="27"/>
                    </a:lnTo>
                    <a:lnTo>
                      <a:pt x="5" y="24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6" y="8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57" name="Freeform 209"/>
              <p:cNvSpPr>
                <a:spLocks/>
              </p:cNvSpPr>
              <p:nvPr/>
            </p:nvSpPr>
            <p:spPr bwMode="auto">
              <a:xfrm>
                <a:off x="8246" y="5003"/>
                <a:ext cx="27" cy="15"/>
              </a:xfrm>
              <a:custGeom>
                <a:avLst/>
                <a:gdLst>
                  <a:gd name="T0" fmla="*/ 0 w 107"/>
                  <a:gd name="T1" fmla="*/ 0 h 63"/>
                  <a:gd name="T2" fmla="*/ 0 w 107"/>
                  <a:gd name="T3" fmla="*/ 0 h 63"/>
                  <a:gd name="T4" fmla="*/ 0 w 107"/>
                  <a:gd name="T5" fmla="*/ 0 h 63"/>
                  <a:gd name="T6" fmla="*/ 0 w 107"/>
                  <a:gd name="T7" fmla="*/ 0 h 63"/>
                  <a:gd name="T8" fmla="*/ 0 w 107"/>
                  <a:gd name="T9" fmla="*/ 0 h 63"/>
                  <a:gd name="T10" fmla="*/ 0 w 107"/>
                  <a:gd name="T11" fmla="*/ 0 h 63"/>
                  <a:gd name="T12" fmla="*/ 0 w 107"/>
                  <a:gd name="T13" fmla="*/ 0 h 63"/>
                  <a:gd name="T14" fmla="*/ 0 w 107"/>
                  <a:gd name="T15" fmla="*/ 0 h 63"/>
                  <a:gd name="T16" fmla="*/ 0 w 107"/>
                  <a:gd name="T17" fmla="*/ 0 h 63"/>
                  <a:gd name="T18" fmla="*/ 0 w 107"/>
                  <a:gd name="T19" fmla="*/ 0 h 63"/>
                  <a:gd name="T20" fmla="*/ 0 w 107"/>
                  <a:gd name="T21" fmla="*/ 0 h 63"/>
                  <a:gd name="T22" fmla="*/ 0 w 107"/>
                  <a:gd name="T23" fmla="*/ 0 h 63"/>
                  <a:gd name="T24" fmla="*/ 0 w 107"/>
                  <a:gd name="T25" fmla="*/ 0 h 63"/>
                  <a:gd name="T26" fmla="*/ 0 w 107"/>
                  <a:gd name="T27" fmla="*/ 0 h 63"/>
                  <a:gd name="T28" fmla="*/ 0 w 107"/>
                  <a:gd name="T29" fmla="*/ 0 h 63"/>
                  <a:gd name="T30" fmla="*/ 0 w 107"/>
                  <a:gd name="T31" fmla="*/ 0 h 63"/>
                  <a:gd name="T32" fmla="*/ 0 w 107"/>
                  <a:gd name="T33" fmla="*/ 0 h 63"/>
                  <a:gd name="T34" fmla="*/ 0 w 107"/>
                  <a:gd name="T35" fmla="*/ 0 h 63"/>
                  <a:gd name="T36" fmla="*/ 0 w 107"/>
                  <a:gd name="T37" fmla="*/ 0 h 63"/>
                  <a:gd name="T38" fmla="*/ 0 w 107"/>
                  <a:gd name="T39" fmla="*/ 0 h 63"/>
                  <a:gd name="T40" fmla="*/ 0 w 107"/>
                  <a:gd name="T41" fmla="*/ 0 h 63"/>
                  <a:gd name="T42" fmla="*/ 0 w 107"/>
                  <a:gd name="T43" fmla="*/ 0 h 63"/>
                  <a:gd name="T44" fmla="*/ 0 w 107"/>
                  <a:gd name="T45" fmla="*/ 0 h 63"/>
                  <a:gd name="T46" fmla="*/ 0 w 107"/>
                  <a:gd name="T47" fmla="*/ 0 h 63"/>
                  <a:gd name="T48" fmla="*/ 0 w 107"/>
                  <a:gd name="T49" fmla="*/ 0 h 63"/>
                  <a:gd name="T50" fmla="*/ 0 w 107"/>
                  <a:gd name="T51" fmla="*/ 0 h 63"/>
                  <a:gd name="T52" fmla="*/ 0 w 107"/>
                  <a:gd name="T53" fmla="*/ 0 h 63"/>
                  <a:gd name="T54" fmla="*/ 0 w 107"/>
                  <a:gd name="T55" fmla="*/ 0 h 63"/>
                  <a:gd name="T56" fmla="*/ 0 w 107"/>
                  <a:gd name="T57" fmla="*/ 0 h 63"/>
                  <a:gd name="T58" fmla="*/ 0 w 107"/>
                  <a:gd name="T59" fmla="*/ 0 h 63"/>
                  <a:gd name="T60" fmla="*/ 0 w 107"/>
                  <a:gd name="T61" fmla="*/ 0 h 63"/>
                  <a:gd name="T62" fmla="*/ 0 w 107"/>
                  <a:gd name="T63" fmla="*/ 0 h 63"/>
                  <a:gd name="T64" fmla="*/ 0 w 107"/>
                  <a:gd name="T65" fmla="*/ 0 h 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7" h="63">
                    <a:moveTo>
                      <a:pt x="43" y="58"/>
                    </a:moveTo>
                    <a:lnTo>
                      <a:pt x="54" y="61"/>
                    </a:lnTo>
                    <a:lnTo>
                      <a:pt x="64" y="63"/>
                    </a:lnTo>
                    <a:lnTo>
                      <a:pt x="74" y="63"/>
                    </a:lnTo>
                    <a:lnTo>
                      <a:pt x="83" y="63"/>
                    </a:lnTo>
                    <a:lnTo>
                      <a:pt x="91" y="61"/>
                    </a:lnTo>
                    <a:lnTo>
                      <a:pt x="97" y="57"/>
                    </a:lnTo>
                    <a:lnTo>
                      <a:pt x="102" y="54"/>
                    </a:lnTo>
                    <a:lnTo>
                      <a:pt x="106" y="48"/>
                    </a:lnTo>
                    <a:lnTo>
                      <a:pt x="107" y="43"/>
                    </a:lnTo>
                    <a:lnTo>
                      <a:pt x="106" y="37"/>
                    </a:lnTo>
                    <a:lnTo>
                      <a:pt x="102" y="30"/>
                    </a:lnTo>
                    <a:lnTo>
                      <a:pt x="97" y="24"/>
                    </a:lnTo>
                    <a:lnTo>
                      <a:pt x="90" y="19"/>
                    </a:lnTo>
                    <a:lnTo>
                      <a:pt x="82" y="13"/>
                    </a:lnTo>
                    <a:lnTo>
                      <a:pt x="74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1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3" y="10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9" y="38"/>
                    </a:lnTo>
                    <a:lnTo>
                      <a:pt x="16" y="44"/>
                    </a:lnTo>
                    <a:lnTo>
                      <a:pt x="25" y="49"/>
                    </a:lnTo>
                    <a:lnTo>
                      <a:pt x="33" y="54"/>
                    </a:lnTo>
                    <a:lnTo>
                      <a:pt x="43" y="58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58" name="Freeform 210"/>
              <p:cNvSpPr>
                <a:spLocks/>
              </p:cNvSpPr>
              <p:nvPr/>
            </p:nvSpPr>
            <p:spPr bwMode="auto">
              <a:xfrm>
                <a:off x="8113" y="4974"/>
                <a:ext cx="367" cy="131"/>
              </a:xfrm>
              <a:custGeom>
                <a:avLst/>
                <a:gdLst>
                  <a:gd name="T0" fmla="*/ 0 w 1469"/>
                  <a:gd name="T1" fmla="*/ 0 h 525"/>
                  <a:gd name="T2" fmla="*/ 0 w 1469"/>
                  <a:gd name="T3" fmla="*/ 0 h 525"/>
                  <a:gd name="T4" fmla="*/ 0 w 1469"/>
                  <a:gd name="T5" fmla="*/ 0 h 525"/>
                  <a:gd name="T6" fmla="*/ 0 w 1469"/>
                  <a:gd name="T7" fmla="*/ 0 h 525"/>
                  <a:gd name="T8" fmla="*/ 0 w 1469"/>
                  <a:gd name="T9" fmla="*/ 0 h 525"/>
                  <a:gd name="T10" fmla="*/ 0 w 1469"/>
                  <a:gd name="T11" fmla="*/ 0 h 525"/>
                  <a:gd name="T12" fmla="*/ 0 w 1469"/>
                  <a:gd name="T13" fmla="*/ 0 h 525"/>
                  <a:gd name="T14" fmla="*/ 0 w 1469"/>
                  <a:gd name="T15" fmla="*/ 0 h 525"/>
                  <a:gd name="T16" fmla="*/ 0 w 1469"/>
                  <a:gd name="T17" fmla="*/ 0 h 525"/>
                  <a:gd name="T18" fmla="*/ 0 w 1469"/>
                  <a:gd name="T19" fmla="*/ 0 h 525"/>
                  <a:gd name="T20" fmla="*/ 0 w 1469"/>
                  <a:gd name="T21" fmla="*/ 0 h 525"/>
                  <a:gd name="T22" fmla="*/ 0 w 1469"/>
                  <a:gd name="T23" fmla="*/ 0 h 525"/>
                  <a:gd name="T24" fmla="*/ 0 w 1469"/>
                  <a:gd name="T25" fmla="*/ 0 h 525"/>
                  <a:gd name="T26" fmla="*/ 0 w 1469"/>
                  <a:gd name="T27" fmla="*/ 0 h 525"/>
                  <a:gd name="T28" fmla="*/ 0 w 1469"/>
                  <a:gd name="T29" fmla="*/ 0 h 525"/>
                  <a:gd name="T30" fmla="*/ 0 w 1469"/>
                  <a:gd name="T31" fmla="*/ 0 h 525"/>
                  <a:gd name="T32" fmla="*/ 0 w 1469"/>
                  <a:gd name="T33" fmla="*/ 0 h 525"/>
                  <a:gd name="T34" fmla="*/ 0 w 1469"/>
                  <a:gd name="T35" fmla="*/ 0 h 525"/>
                  <a:gd name="T36" fmla="*/ 0 w 1469"/>
                  <a:gd name="T37" fmla="*/ 0 h 525"/>
                  <a:gd name="T38" fmla="*/ 0 w 1469"/>
                  <a:gd name="T39" fmla="*/ 0 h 525"/>
                  <a:gd name="T40" fmla="*/ 0 w 1469"/>
                  <a:gd name="T41" fmla="*/ 0 h 525"/>
                  <a:gd name="T42" fmla="*/ 0 w 1469"/>
                  <a:gd name="T43" fmla="*/ 0 h 525"/>
                  <a:gd name="T44" fmla="*/ 0 w 1469"/>
                  <a:gd name="T45" fmla="*/ 0 h 525"/>
                  <a:gd name="T46" fmla="*/ 0 w 1469"/>
                  <a:gd name="T47" fmla="*/ 0 h 525"/>
                  <a:gd name="T48" fmla="*/ 0 w 1469"/>
                  <a:gd name="T49" fmla="*/ 0 h 525"/>
                  <a:gd name="T50" fmla="*/ 0 w 1469"/>
                  <a:gd name="T51" fmla="*/ 0 h 525"/>
                  <a:gd name="T52" fmla="*/ 0 w 1469"/>
                  <a:gd name="T53" fmla="*/ 0 h 525"/>
                  <a:gd name="T54" fmla="*/ 0 w 1469"/>
                  <a:gd name="T55" fmla="*/ 0 h 525"/>
                  <a:gd name="T56" fmla="*/ 0 w 1469"/>
                  <a:gd name="T57" fmla="*/ 0 h 525"/>
                  <a:gd name="T58" fmla="*/ 0 w 1469"/>
                  <a:gd name="T59" fmla="*/ 0 h 525"/>
                  <a:gd name="T60" fmla="*/ 0 w 1469"/>
                  <a:gd name="T61" fmla="*/ 0 h 525"/>
                  <a:gd name="T62" fmla="*/ 0 w 1469"/>
                  <a:gd name="T63" fmla="*/ 0 h 525"/>
                  <a:gd name="T64" fmla="*/ 0 w 1469"/>
                  <a:gd name="T65" fmla="*/ 0 h 525"/>
                  <a:gd name="T66" fmla="*/ 0 w 1469"/>
                  <a:gd name="T67" fmla="*/ 0 h 525"/>
                  <a:gd name="T68" fmla="*/ 0 w 1469"/>
                  <a:gd name="T69" fmla="*/ 0 h 525"/>
                  <a:gd name="T70" fmla="*/ 0 w 1469"/>
                  <a:gd name="T71" fmla="*/ 0 h 525"/>
                  <a:gd name="T72" fmla="*/ 0 w 1469"/>
                  <a:gd name="T73" fmla="*/ 0 h 525"/>
                  <a:gd name="T74" fmla="*/ 0 w 1469"/>
                  <a:gd name="T75" fmla="*/ 0 h 525"/>
                  <a:gd name="T76" fmla="*/ 0 w 1469"/>
                  <a:gd name="T77" fmla="*/ 0 h 525"/>
                  <a:gd name="T78" fmla="*/ 0 w 1469"/>
                  <a:gd name="T79" fmla="*/ 0 h 5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69" h="525">
                    <a:moveTo>
                      <a:pt x="1468" y="407"/>
                    </a:moveTo>
                    <a:lnTo>
                      <a:pt x="1466" y="407"/>
                    </a:lnTo>
                    <a:lnTo>
                      <a:pt x="1458" y="406"/>
                    </a:lnTo>
                    <a:lnTo>
                      <a:pt x="1446" y="405"/>
                    </a:lnTo>
                    <a:lnTo>
                      <a:pt x="1429" y="402"/>
                    </a:lnTo>
                    <a:lnTo>
                      <a:pt x="1408" y="400"/>
                    </a:lnTo>
                    <a:lnTo>
                      <a:pt x="1382" y="397"/>
                    </a:lnTo>
                    <a:lnTo>
                      <a:pt x="1353" y="393"/>
                    </a:lnTo>
                    <a:lnTo>
                      <a:pt x="1321" y="389"/>
                    </a:lnTo>
                    <a:lnTo>
                      <a:pt x="1285" y="383"/>
                    </a:lnTo>
                    <a:lnTo>
                      <a:pt x="1245" y="376"/>
                    </a:lnTo>
                    <a:lnTo>
                      <a:pt x="1203" y="370"/>
                    </a:lnTo>
                    <a:lnTo>
                      <a:pt x="1158" y="363"/>
                    </a:lnTo>
                    <a:lnTo>
                      <a:pt x="1110" y="354"/>
                    </a:lnTo>
                    <a:lnTo>
                      <a:pt x="1060" y="345"/>
                    </a:lnTo>
                    <a:lnTo>
                      <a:pt x="1008" y="335"/>
                    </a:lnTo>
                    <a:lnTo>
                      <a:pt x="954" y="323"/>
                    </a:lnTo>
                    <a:lnTo>
                      <a:pt x="898" y="311"/>
                    </a:lnTo>
                    <a:lnTo>
                      <a:pt x="841" y="299"/>
                    </a:lnTo>
                    <a:lnTo>
                      <a:pt x="782" y="284"/>
                    </a:lnTo>
                    <a:lnTo>
                      <a:pt x="723" y="269"/>
                    </a:lnTo>
                    <a:lnTo>
                      <a:pt x="663" y="253"/>
                    </a:lnTo>
                    <a:lnTo>
                      <a:pt x="602" y="236"/>
                    </a:lnTo>
                    <a:lnTo>
                      <a:pt x="541" y="217"/>
                    </a:lnTo>
                    <a:lnTo>
                      <a:pt x="480" y="198"/>
                    </a:lnTo>
                    <a:lnTo>
                      <a:pt x="417" y="178"/>
                    </a:lnTo>
                    <a:lnTo>
                      <a:pt x="356" y="156"/>
                    </a:lnTo>
                    <a:lnTo>
                      <a:pt x="296" y="133"/>
                    </a:lnTo>
                    <a:lnTo>
                      <a:pt x="236" y="109"/>
                    </a:lnTo>
                    <a:lnTo>
                      <a:pt x="178" y="84"/>
                    </a:lnTo>
                    <a:lnTo>
                      <a:pt x="120" y="57"/>
                    </a:lnTo>
                    <a:lnTo>
                      <a:pt x="64" y="29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5" y="15"/>
                    </a:lnTo>
                    <a:lnTo>
                      <a:pt x="3" y="33"/>
                    </a:lnTo>
                    <a:lnTo>
                      <a:pt x="0" y="55"/>
                    </a:lnTo>
                    <a:lnTo>
                      <a:pt x="0" y="79"/>
                    </a:lnTo>
                    <a:lnTo>
                      <a:pt x="3" y="102"/>
                    </a:lnTo>
                    <a:lnTo>
                      <a:pt x="10" y="125"/>
                    </a:lnTo>
                    <a:lnTo>
                      <a:pt x="22" y="143"/>
                    </a:lnTo>
                    <a:lnTo>
                      <a:pt x="23" y="144"/>
                    </a:lnTo>
                    <a:lnTo>
                      <a:pt x="26" y="146"/>
                    </a:lnTo>
                    <a:lnTo>
                      <a:pt x="33" y="150"/>
                    </a:lnTo>
                    <a:lnTo>
                      <a:pt x="43" y="154"/>
                    </a:lnTo>
                    <a:lnTo>
                      <a:pt x="54" y="161"/>
                    </a:lnTo>
                    <a:lnTo>
                      <a:pt x="69" y="169"/>
                    </a:lnTo>
                    <a:lnTo>
                      <a:pt x="86" y="177"/>
                    </a:lnTo>
                    <a:lnTo>
                      <a:pt x="106" y="187"/>
                    </a:lnTo>
                    <a:lnTo>
                      <a:pt x="128" y="197"/>
                    </a:lnTo>
                    <a:lnTo>
                      <a:pt x="154" y="208"/>
                    </a:lnTo>
                    <a:lnTo>
                      <a:pt x="182" y="221"/>
                    </a:lnTo>
                    <a:lnTo>
                      <a:pt x="213" y="234"/>
                    </a:lnTo>
                    <a:lnTo>
                      <a:pt x="247" y="248"/>
                    </a:lnTo>
                    <a:lnTo>
                      <a:pt x="283" y="262"/>
                    </a:lnTo>
                    <a:lnTo>
                      <a:pt x="322" y="277"/>
                    </a:lnTo>
                    <a:lnTo>
                      <a:pt x="364" y="292"/>
                    </a:lnTo>
                    <a:lnTo>
                      <a:pt x="410" y="308"/>
                    </a:lnTo>
                    <a:lnTo>
                      <a:pt x="457" y="323"/>
                    </a:lnTo>
                    <a:lnTo>
                      <a:pt x="508" y="339"/>
                    </a:lnTo>
                    <a:lnTo>
                      <a:pt x="562" y="355"/>
                    </a:lnTo>
                    <a:lnTo>
                      <a:pt x="618" y="371"/>
                    </a:lnTo>
                    <a:lnTo>
                      <a:pt x="678" y="387"/>
                    </a:lnTo>
                    <a:lnTo>
                      <a:pt x="740" y="402"/>
                    </a:lnTo>
                    <a:lnTo>
                      <a:pt x="805" y="418"/>
                    </a:lnTo>
                    <a:lnTo>
                      <a:pt x="874" y="433"/>
                    </a:lnTo>
                    <a:lnTo>
                      <a:pt x="945" y="449"/>
                    </a:lnTo>
                    <a:lnTo>
                      <a:pt x="1018" y="462"/>
                    </a:lnTo>
                    <a:lnTo>
                      <a:pt x="1096" y="477"/>
                    </a:lnTo>
                    <a:lnTo>
                      <a:pt x="1176" y="490"/>
                    </a:lnTo>
                    <a:lnTo>
                      <a:pt x="1259" y="503"/>
                    </a:lnTo>
                    <a:lnTo>
                      <a:pt x="1346" y="514"/>
                    </a:lnTo>
                    <a:lnTo>
                      <a:pt x="1435" y="525"/>
                    </a:lnTo>
                    <a:lnTo>
                      <a:pt x="1436" y="523"/>
                    </a:lnTo>
                    <a:lnTo>
                      <a:pt x="1441" y="516"/>
                    </a:lnTo>
                    <a:lnTo>
                      <a:pt x="1447" y="506"/>
                    </a:lnTo>
                    <a:lnTo>
                      <a:pt x="1454" y="491"/>
                    </a:lnTo>
                    <a:lnTo>
                      <a:pt x="1461" y="474"/>
                    </a:lnTo>
                    <a:lnTo>
                      <a:pt x="1466" y="454"/>
                    </a:lnTo>
                    <a:lnTo>
                      <a:pt x="1469" y="432"/>
                    </a:lnTo>
                    <a:lnTo>
                      <a:pt x="1468" y="407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59" name="Freeform 211"/>
              <p:cNvSpPr>
                <a:spLocks/>
              </p:cNvSpPr>
              <p:nvPr/>
            </p:nvSpPr>
            <p:spPr bwMode="auto">
              <a:xfrm>
                <a:off x="8253" y="4846"/>
                <a:ext cx="42" cy="29"/>
              </a:xfrm>
              <a:custGeom>
                <a:avLst/>
                <a:gdLst>
                  <a:gd name="T0" fmla="*/ 0 w 170"/>
                  <a:gd name="T1" fmla="*/ 0 h 120"/>
                  <a:gd name="T2" fmla="*/ 0 w 170"/>
                  <a:gd name="T3" fmla="*/ 0 h 120"/>
                  <a:gd name="T4" fmla="*/ 0 w 170"/>
                  <a:gd name="T5" fmla="*/ 0 h 120"/>
                  <a:gd name="T6" fmla="*/ 0 w 170"/>
                  <a:gd name="T7" fmla="*/ 0 h 120"/>
                  <a:gd name="T8" fmla="*/ 0 w 170"/>
                  <a:gd name="T9" fmla="*/ 0 h 120"/>
                  <a:gd name="T10" fmla="*/ 0 w 170"/>
                  <a:gd name="T11" fmla="*/ 0 h 120"/>
                  <a:gd name="T12" fmla="*/ 0 w 170"/>
                  <a:gd name="T13" fmla="*/ 0 h 120"/>
                  <a:gd name="T14" fmla="*/ 0 w 170"/>
                  <a:gd name="T15" fmla="*/ 0 h 120"/>
                  <a:gd name="T16" fmla="*/ 0 w 170"/>
                  <a:gd name="T17" fmla="*/ 0 h 120"/>
                  <a:gd name="T18" fmla="*/ 0 w 170"/>
                  <a:gd name="T19" fmla="*/ 0 h 120"/>
                  <a:gd name="T20" fmla="*/ 0 w 170"/>
                  <a:gd name="T21" fmla="*/ 0 h 120"/>
                  <a:gd name="T22" fmla="*/ 0 w 170"/>
                  <a:gd name="T23" fmla="*/ 0 h 120"/>
                  <a:gd name="T24" fmla="*/ 0 w 170"/>
                  <a:gd name="T25" fmla="*/ 0 h 120"/>
                  <a:gd name="T26" fmla="*/ 0 w 170"/>
                  <a:gd name="T27" fmla="*/ 0 h 120"/>
                  <a:gd name="T28" fmla="*/ 0 w 170"/>
                  <a:gd name="T29" fmla="*/ 0 h 120"/>
                  <a:gd name="T30" fmla="*/ 0 w 170"/>
                  <a:gd name="T31" fmla="*/ 0 h 120"/>
                  <a:gd name="T32" fmla="*/ 0 w 170"/>
                  <a:gd name="T33" fmla="*/ 0 h 120"/>
                  <a:gd name="T34" fmla="*/ 0 w 170"/>
                  <a:gd name="T35" fmla="*/ 0 h 120"/>
                  <a:gd name="T36" fmla="*/ 0 w 170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0" h="120">
                    <a:moveTo>
                      <a:pt x="53" y="0"/>
                    </a:moveTo>
                    <a:lnTo>
                      <a:pt x="49" y="0"/>
                    </a:lnTo>
                    <a:lnTo>
                      <a:pt x="41" y="3"/>
                    </a:lnTo>
                    <a:lnTo>
                      <a:pt x="30" y="7"/>
                    </a:lnTo>
                    <a:lnTo>
                      <a:pt x="17" y="15"/>
                    </a:lnTo>
                    <a:lnTo>
                      <a:pt x="7" y="26"/>
                    </a:lnTo>
                    <a:lnTo>
                      <a:pt x="1" y="43"/>
                    </a:lnTo>
                    <a:lnTo>
                      <a:pt x="0" y="65"/>
                    </a:lnTo>
                    <a:lnTo>
                      <a:pt x="7" y="94"/>
                    </a:lnTo>
                    <a:lnTo>
                      <a:pt x="98" y="120"/>
                    </a:lnTo>
                    <a:lnTo>
                      <a:pt x="97" y="114"/>
                    </a:lnTo>
                    <a:lnTo>
                      <a:pt x="97" y="102"/>
                    </a:lnTo>
                    <a:lnTo>
                      <a:pt x="97" y="84"/>
                    </a:lnTo>
                    <a:lnTo>
                      <a:pt x="101" y="64"/>
                    </a:lnTo>
                    <a:lnTo>
                      <a:pt x="108" y="44"/>
                    </a:lnTo>
                    <a:lnTo>
                      <a:pt x="121" y="30"/>
                    </a:lnTo>
                    <a:lnTo>
                      <a:pt x="141" y="22"/>
                    </a:lnTo>
                    <a:lnTo>
                      <a:pt x="170" y="2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60" name="Freeform 212"/>
              <p:cNvSpPr>
                <a:spLocks/>
              </p:cNvSpPr>
              <p:nvPr/>
            </p:nvSpPr>
            <p:spPr bwMode="auto">
              <a:xfrm>
                <a:off x="8494" y="4901"/>
                <a:ext cx="43" cy="29"/>
              </a:xfrm>
              <a:custGeom>
                <a:avLst/>
                <a:gdLst>
                  <a:gd name="T0" fmla="*/ 0 w 170"/>
                  <a:gd name="T1" fmla="*/ 0 h 119"/>
                  <a:gd name="T2" fmla="*/ 0 w 170"/>
                  <a:gd name="T3" fmla="*/ 0 h 119"/>
                  <a:gd name="T4" fmla="*/ 0 w 170"/>
                  <a:gd name="T5" fmla="*/ 0 h 119"/>
                  <a:gd name="T6" fmla="*/ 0 w 170"/>
                  <a:gd name="T7" fmla="*/ 0 h 119"/>
                  <a:gd name="T8" fmla="*/ 0 w 170"/>
                  <a:gd name="T9" fmla="*/ 0 h 119"/>
                  <a:gd name="T10" fmla="*/ 0 w 170"/>
                  <a:gd name="T11" fmla="*/ 0 h 119"/>
                  <a:gd name="T12" fmla="*/ 0 w 170"/>
                  <a:gd name="T13" fmla="*/ 0 h 119"/>
                  <a:gd name="T14" fmla="*/ 0 w 170"/>
                  <a:gd name="T15" fmla="*/ 0 h 119"/>
                  <a:gd name="T16" fmla="*/ 0 w 170"/>
                  <a:gd name="T17" fmla="*/ 0 h 119"/>
                  <a:gd name="T18" fmla="*/ 0 w 170"/>
                  <a:gd name="T19" fmla="*/ 0 h 119"/>
                  <a:gd name="T20" fmla="*/ 0 w 170"/>
                  <a:gd name="T21" fmla="*/ 0 h 119"/>
                  <a:gd name="T22" fmla="*/ 0 w 170"/>
                  <a:gd name="T23" fmla="*/ 0 h 119"/>
                  <a:gd name="T24" fmla="*/ 0 w 170"/>
                  <a:gd name="T25" fmla="*/ 0 h 119"/>
                  <a:gd name="T26" fmla="*/ 0 w 170"/>
                  <a:gd name="T27" fmla="*/ 0 h 119"/>
                  <a:gd name="T28" fmla="*/ 0 w 170"/>
                  <a:gd name="T29" fmla="*/ 0 h 119"/>
                  <a:gd name="T30" fmla="*/ 0 w 170"/>
                  <a:gd name="T31" fmla="*/ 0 h 119"/>
                  <a:gd name="T32" fmla="*/ 0 w 170"/>
                  <a:gd name="T33" fmla="*/ 0 h 119"/>
                  <a:gd name="T34" fmla="*/ 0 w 170"/>
                  <a:gd name="T35" fmla="*/ 0 h 119"/>
                  <a:gd name="T36" fmla="*/ 0 w 170"/>
                  <a:gd name="T37" fmla="*/ 0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0" h="119">
                    <a:moveTo>
                      <a:pt x="53" y="0"/>
                    </a:moveTo>
                    <a:lnTo>
                      <a:pt x="49" y="0"/>
                    </a:lnTo>
                    <a:lnTo>
                      <a:pt x="41" y="3"/>
                    </a:lnTo>
                    <a:lnTo>
                      <a:pt x="29" y="7"/>
                    </a:lnTo>
                    <a:lnTo>
                      <a:pt x="18" y="14"/>
                    </a:lnTo>
                    <a:lnTo>
                      <a:pt x="7" y="25"/>
                    </a:lnTo>
                    <a:lnTo>
                      <a:pt x="0" y="42"/>
                    </a:lnTo>
                    <a:lnTo>
                      <a:pt x="0" y="65"/>
                    </a:lnTo>
                    <a:lnTo>
                      <a:pt x="7" y="94"/>
                    </a:lnTo>
                    <a:lnTo>
                      <a:pt x="97" y="119"/>
                    </a:lnTo>
                    <a:lnTo>
                      <a:pt x="96" y="114"/>
                    </a:lnTo>
                    <a:lnTo>
                      <a:pt x="96" y="101"/>
                    </a:lnTo>
                    <a:lnTo>
                      <a:pt x="96" y="83"/>
                    </a:lnTo>
                    <a:lnTo>
                      <a:pt x="100" y="62"/>
                    </a:lnTo>
                    <a:lnTo>
                      <a:pt x="107" y="44"/>
                    </a:lnTo>
                    <a:lnTo>
                      <a:pt x="120" y="30"/>
                    </a:lnTo>
                    <a:lnTo>
                      <a:pt x="141" y="22"/>
                    </a:lnTo>
                    <a:lnTo>
                      <a:pt x="170" y="2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61" name="Freeform 213"/>
              <p:cNvSpPr>
                <a:spLocks/>
              </p:cNvSpPr>
              <p:nvPr/>
            </p:nvSpPr>
            <p:spPr bwMode="auto">
              <a:xfrm>
                <a:off x="8299" y="4855"/>
                <a:ext cx="182" cy="50"/>
              </a:xfrm>
              <a:custGeom>
                <a:avLst/>
                <a:gdLst>
                  <a:gd name="T0" fmla="*/ 0 w 730"/>
                  <a:gd name="T1" fmla="*/ 0 h 200"/>
                  <a:gd name="T2" fmla="*/ 0 w 730"/>
                  <a:gd name="T3" fmla="*/ 0 h 200"/>
                  <a:gd name="T4" fmla="*/ 0 w 730"/>
                  <a:gd name="T5" fmla="*/ 0 h 200"/>
                  <a:gd name="T6" fmla="*/ 0 w 730"/>
                  <a:gd name="T7" fmla="*/ 0 h 200"/>
                  <a:gd name="T8" fmla="*/ 0 w 730"/>
                  <a:gd name="T9" fmla="*/ 0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0" h="200">
                    <a:moveTo>
                      <a:pt x="0" y="44"/>
                    </a:moveTo>
                    <a:lnTo>
                      <a:pt x="697" y="200"/>
                    </a:lnTo>
                    <a:lnTo>
                      <a:pt x="730" y="156"/>
                    </a:lnTo>
                    <a:lnTo>
                      <a:pt x="33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62" name="Freeform 214"/>
              <p:cNvSpPr>
                <a:spLocks/>
              </p:cNvSpPr>
              <p:nvPr/>
            </p:nvSpPr>
            <p:spPr bwMode="auto">
              <a:xfrm>
                <a:off x="8297" y="4875"/>
                <a:ext cx="176" cy="47"/>
              </a:xfrm>
              <a:custGeom>
                <a:avLst/>
                <a:gdLst>
                  <a:gd name="T0" fmla="*/ 0 w 703"/>
                  <a:gd name="T1" fmla="*/ 0 h 187"/>
                  <a:gd name="T2" fmla="*/ 0 w 703"/>
                  <a:gd name="T3" fmla="*/ 0 h 187"/>
                  <a:gd name="T4" fmla="*/ 0 w 703"/>
                  <a:gd name="T5" fmla="*/ 0 h 187"/>
                  <a:gd name="T6" fmla="*/ 0 w 703"/>
                  <a:gd name="T7" fmla="*/ 0 h 187"/>
                  <a:gd name="T8" fmla="*/ 0 w 703"/>
                  <a:gd name="T9" fmla="*/ 0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3" h="187">
                    <a:moveTo>
                      <a:pt x="0" y="30"/>
                    </a:moveTo>
                    <a:lnTo>
                      <a:pt x="696" y="187"/>
                    </a:lnTo>
                    <a:lnTo>
                      <a:pt x="703" y="157"/>
                    </a:lnTo>
                    <a:lnTo>
                      <a:pt x="6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63" name="Freeform 215"/>
              <p:cNvSpPr>
                <a:spLocks/>
              </p:cNvSpPr>
              <p:nvPr/>
            </p:nvSpPr>
            <p:spPr bwMode="auto">
              <a:xfrm>
                <a:off x="8486" y="4969"/>
                <a:ext cx="106" cy="127"/>
              </a:xfrm>
              <a:custGeom>
                <a:avLst/>
                <a:gdLst>
                  <a:gd name="T0" fmla="*/ 0 w 424"/>
                  <a:gd name="T1" fmla="*/ 0 h 508"/>
                  <a:gd name="T2" fmla="*/ 0 w 424"/>
                  <a:gd name="T3" fmla="*/ 0 h 508"/>
                  <a:gd name="T4" fmla="*/ 0 w 424"/>
                  <a:gd name="T5" fmla="*/ 0 h 508"/>
                  <a:gd name="T6" fmla="*/ 0 w 424"/>
                  <a:gd name="T7" fmla="*/ 0 h 508"/>
                  <a:gd name="T8" fmla="*/ 0 w 424"/>
                  <a:gd name="T9" fmla="*/ 0 h 508"/>
                  <a:gd name="T10" fmla="*/ 0 w 424"/>
                  <a:gd name="T11" fmla="*/ 0 h 508"/>
                  <a:gd name="T12" fmla="*/ 0 w 424"/>
                  <a:gd name="T13" fmla="*/ 0 h 508"/>
                  <a:gd name="T14" fmla="*/ 0 w 424"/>
                  <a:gd name="T15" fmla="*/ 0 h 5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4" h="508">
                    <a:moveTo>
                      <a:pt x="0" y="508"/>
                    </a:moveTo>
                    <a:lnTo>
                      <a:pt x="86" y="388"/>
                    </a:lnTo>
                    <a:lnTo>
                      <a:pt x="124" y="388"/>
                    </a:lnTo>
                    <a:lnTo>
                      <a:pt x="424" y="0"/>
                    </a:lnTo>
                    <a:lnTo>
                      <a:pt x="130" y="282"/>
                    </a:lnTo>
                    <a:lnTo>
                      <a:pt x="66" y="289"/>
                    </a:lnTo>
                    <a:lnTo>
                      <a:pt x="0" y="358"/>
                    </a:lnTo>
                    <a:lnTo>
                      <a:pt x="0" y="508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64" name="Freeform 216"/>
              <p:cNvSpPr>
                <a:spLocks/>
              </p:cNvSpPr>
              <p:nvPr/>
            </p:nvSpPr>
            <p:spPr bwMode="auto">
              <a:xfrm>
                <a:off x="8312" y="4637"/>
                <a:ext cx="296" cy="61"/>
              </a:xfrm>
              <a:custGeom>
                <a:avLst/>
                <a:gdLst>
                  <a:gd name="T0" fmla="*/ 0 w 1186"/>
                  <a:gd name="T1" fmla="*/ 0 h 245"/>
                  <a:gd name="T2" fmla="*/ 0 w 1186"/>
                  <a:gd name="T3" fmla="*/ 0 h 245"/>
                  <a:gd name="T4" fmla="*/ 0 w 1186"/>
                  <a:gd name="T5" fmla="*/ 0 h 245"/>
                  <a:gd name="T6" fmla="*/ 0 w 1186"/>
                  <a:gd name="T7" fmla="*/ 0 h 245"/>
                  <a:gd name="T8" fmla="*/ 0 w 1186"/>
                  <a:gd name="T9" fmla="*/ 0 h 245"/>
                  <a:gd name="T10" fmla="*/ 0 w 1186"/>
                  <a:gd name="T11" fmla="*/ 0 h 245"/>
                  <a:gd name="T12" fmla="*/ 0 w 1186"/>
                  <a:gd name="T13" fmla="*/ 0 h 245"/>
                  <a:gd name="T14" fmla="*/ 0 w 1186"/>
                  <a:gd name="T15" fmla="*/ 0 h 245"/>
                  <a:gd name="T16" fmla="*/ 0 w 1186"/>
                  <a:gd name="T17" fmla="*/ 0 h 245"/>
                  <a:gd name="T18" fmla="*/ 0 w 1186"/>
                  <a:gd name="T19" fmla="*/ 0 h 245"/>
                  <a:gd name="T20" fmla="*/ 0 w 1186"/>
                  <a:gd name="T21" fmla="*/ 0 h 245"/>
                  <a:gd name="T22" fmla="*/ 0 w 1186"/>
                  <a:gd name="T23" fmla="*/ 0 h 245"/>
                  <a:gd name="T24" fmla="*/ 0 w 1186"/>
                  <a:gd name="T25" fmla="*/ 0 h 245"/>
                  <a:gd name="T26" fmla="*/ 0 w 1186"/>
                  <a:gd name="T27" fmla="*/ 0 h 245"/>
                  <a:gd name="T28" fmla="*/ 0 w 1186"/>
                  <a:gd name="T29" fmla="*/ 0 h 245"/>
                  <a:gd name="T30" fmla="*/ 0 w 1186"/>
                  <a:gd name="T31" fmla="*/ 0 h 245"/>
                  <a:gd name="T32" fmla="*/ 0 w 1186"/>
                  <a:gd name="T33" fmla="*/ 0 h 245"/>
                  <a:gd name="T34" fmla="*/ 0 w 1186"/>
                  <a:gd name="T35" fmla="*/ 0 h 245"/>
                  <a:gd name="T36" fmla="*/ 0 w 1186"/>
                  <a:gd name="T37" fmla="*/ 0 h 245"/>
                  <a:gd name="T38" fmla="*/ 0 w 1186"/>
                  <a:gd name="T39" fmla="*/ 0 h 245"/>
                  <a:gd name="T40" fmla="*/ 0 w 1186"/>
                  <a:gd name="T41" fmla="*/ 0 h 245"/>
                  <a:gd name="T42" fmla="*/ 0 w 1186"/>
                  <a:gd name="T43" fmla="*/ 0 h 245"/>
                  <a:gd name="T44" fmla="*/ 0 w 1186"/>
                  <a:gd name="T45" fmla="*/ 0 h 245"/>
                  <a:gd name="T46" fmla="*/ 0 w 1186"/>
                  <a:gd name="T47" fmla="*/ 0 h 245"/>
                  <a:gd name="T48" fmla="*/ 0 w 1186"/>
                  <a:gd name="T49" fmla="*/ 0 h 245"/>
                  <a:gd name="T50" fmla="*/ 0 w 1186"/>
                  <a:gd name="T51" fmla="*/ 0 h 245"/>
                  <a:gd name="T52" fmla="*/ 0 w 1186"/>
                  <a:gd name="T53" fmla="*/ 0 h 245"/>
                  <a:gd name="T54" fmla="*/ 0 w 1186"/>
                  <a:gd name="T55" fmla="*/ 0 h 245"/>
                  <a:gd name="T56" fmla="*/ 0 w 1186"/>
                  <a:gd name="T57" fmla="*/ 0 h 245"/>
                  <a:gd name="T58" fmla="*/ 0 w 1186"/>
                  <a:gd name="T59" fmla="*/ 0 h 245"/>
                  <a:gd name="T60" fmla="*/ 0 w 1186"/>
                  <a:gd name="T61" fmla="*/ 0 h 245"/>
                  <a:gd name="T62" fmla="*/ 0 w 1186"/>
                  <a:gd name="T63" fmla="*/ 0 h 245"/>
                  <a:gd name="T64" fmla="*/ 0 w 1186"/>
                  <a:gd name="T65" fmla="*/ 0 h 245"/>
                  <a:gd name="T66" fmla="*/ 0 w 1186"/>
                  <a:gd name="T67" fmla="*/ 0 h 2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6" h="245">
                    <a:moveTo>
                      <a:pt x="0" y="0"/>
                    </a:moveTo>
                    <a:lnTo>
                      <a:pt x="1186" y="245"/>
                    </a:lnTo>
                    <a:lnTo>
                      <a:pt x="1184" y="244"/>
                    </a:lnTo>
                    <a:lnTo>
                      <a:pt x="1180" y="242"/>
                    </a:lnTo>
                    <a:lnTo>
                      <a:pt x="1172" y="239"/>
                    </a:lnTo>
                    <a:lnTo>
                      <a:pt x="1161" y="233"/>
                    </a:lnTo>
                    <a:lnTo>
                      <a:pt x="1147" y="228"/>
                    </a:lnTo>
                    <a:lnTo>
                      <a:pt x="1130" y="222"/>
                    </a:lnTo>
                    <a:lnTo>
                      <a:pt x="1112" y="214"/>
                    </a:lnTo>
                    <a:lnTo>
                      <a:pt x="1091" y="205"/>
                    </a:lnTo>
                    <a:lnTo>
                      <a:pt x="1066" y="196"/>
                    </a:lnTo>
                    <a:lnTo>
                      <a:pt x="1039" y="187"/>
                    </a:lnTo>
                    <a:lnTo>
                      <a:pt x="1010" y="177"/>
                    </a:lnTo>
                    <a:lnTo>
                      <a:pt x="979" y="166"/>
                    </a:lnTo>
                    <a:lnTo>
                      <a:pt x="945" y="154"/>
                    </a:lnTo>
                    <a:lnTo>
                      <a:pt x="910" y="143"/>
                    </a:lnTo>
                    <a:lnTo>
                      <a:pt x="871" y="132"/>
                    </a:lnTo>
                    <a:lnTo>
                      <a:pt x="832" y="121"/>
                    </a:lnTo>
                    <a:lnTo>
                      <a:pt x="790" y="108"/>
                    </a:lnTo>
                    <a:lnTo>
                      <a:pt x="747" y="97"/>
                    </a:lnTo>
                    <a:lnTo>
                      <a:pt x="702" y="86"/>
                    </a:lnTo>
                    <a:lnTo>
                      <a:pt x="655" y="74"/>
                    </a:lnTo>
                    <a:lnTo>
                      <a:pt x="607" y="64"/>
                    </a:lnTo>
                    <a:lnTo>
                      <a:pt x="557" y="54"/>
                    </a:lnTo>
                    <a:lnTo>
                      <a:pt x="506" y="45"/>
                    </a:lnTo>
                    <a:lnTo>
                      <a:pt x="454" y="36"/>
                    </a:lnTo>
                    <a:lnTo>
                      <a:pt x="400" y="28"/>
                    </a:lnTo>
                    <a:lnTo>
                      <a:pt x="346" y="20"/>
                    </a:lnTo>
                    <a:lnTo>
                      <a:pt x="290" y="15"/>
                    </a:lnTo>
                    <a:lnTo>
                      <a:pt x="233" y="9"/>
                    </a:lnTo>
                    <a:lnTo>
                      <a:pt x="176" y="4"/>
                    </a:lnTo>
                    <a:lnTo>
                      <a:pt x="118" y="2"/>
                    </a:lnTo>
                    <a:lnTo>
                      <a:pt x="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65" name="Freeform 217"/>
              <p:cNvSpPr>
                <a:spLocks/>
              </p:cNvSpPr>
              <p:nvPr/>
            </p:nvSpPr>
            <p:spPr bwMode="auto">
              <a:xfrm>
                <a:off x="8250" y="4639"/>
                <a:ext cx="60" cy="185"/>
              </a:xfrm>
              <a:custGeom>
                <a:avLst/>
                <a:gdLst>
                  <a:gd name="T0" fmla="*/ 0 w 241"/>
                  <a:gd name="T1" fmla="*/ 0 h 738"/>
                  <a:gd name="T2" fmla="*/ 0 w 241"/>
                  <a:gd name="T3" fmla="*/ 0 h 738"/>
                  <a:gd name="T4" fmla="*/ 0 w 241"/>
                  <a:gd name="T5" fmla="*/ 0 h 738"/>
                  <a:gd name="T6" fmla="*/ 0 w 241"/>
                  <a:gd name="T7" fmla="*/ 0 h 738"/>
                  <a:gd name="T8" fmla="*/ 0 w 241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738">
                    <a:moveTo>
                      <a:pt x="241" y="0"/>
                    </a:moveTo>
                    <a:lnTo>
                      <a:pt x="52" y="738"/>
                    </a:lnTo>
                    <a:lnTo>
                      <a:pt x="0" y="726"/>
                    </a:lnTo>
                    <a:lnTo>
                      <a:pt x="169" y="0"/>
                    </a:lnTo>
                    <a:lnTo>
                      <a:pt x="241" y="0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120848" name="Group 218"/>
          <p:cNvGrpSpPr>
            <a:grpSpLocks/>
          </p:cNvGrpSpPr>
          <p:nvPr/>
        </p:nvGrpSpPr>
        <p:grpSpPr bwMode="auto">
          <a:xfrm>
            <a:off x="7267575" y="3506788"/>
            <a:ext cx="203200" cy="330200"/>
            <a:chOff x="4544" y="808"/>
            <a:chExt cx="128" cy="208"/>
          </a:xfrm>
        </p:grpSpPr>
        <p:sp>
          <p:nvSpPr>
            <p:cNvPr id="55358" name="Line 219"/>
            <p:cNvSpPr>
              <a:spLocks noChangeShapeType="1"/>
            </p:cNvSpPr>
            <p:nvPr/>
          </p:nvSpPr>
          <p:spPr bwMode="auto">
            <a:xfrm flipH="1" flipV="1">
              <a:off x="4624" y="808"/>
              <a:ext cx="48" cy="128"/>
            </a:xfrm>
            <a:prstGeom prst="line">
              <a:avLst/>
            </a:prstGeom>
            <a:noFill/>
            <a:ln w="2857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5359" name="Line 220"/>
            <p:cNvSpPr>
              <a:spLocks noChangeShapeType="1"/>
            </p:cNvSpPr>
            <p:nvPr/>
          </p:nvSpPr>
          <p:spPr bwMode="auto">
            <a:xfrm flipH="1" flipV="1">
              <a:off x="4584" y="848"/>
              <a:ext cx="48" cy="128"/>
            </a:xfrm>
            <a:prstGeom prst="line">
              <a:avLst/>
            </a:prstGeom>
            <a:noFill/>
            <a:ln w="2857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5360" name="Line 221"/>
            <p:cNvSpPr>
              <a:spLocks noChangeShapeType="1"/>
            </p:cNvSpPr>
            <p:nvPr/>
          </p:nvSpPr>
          <p:spPr bwMode="auto">
            <a:xfrm flipH="1" flipV="1">
              <a:off x="4544" y="888"/>
              <a:ext cx="48" cy="128"/>
            </a:xfrm>
            <a:prstGeom prst="line">
              <a:avLst/>
            </a:prstGeom>
            <a:noFill/>
            <a:ln w="2857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</p:grpSp>
      <p:sp>
        <p:nvSpPr>
          <p:cNvPr id="55314" name="Line 222"/>
          <p:cNvSpPr>
            <a:spLocks noChangeShapeType="1"/>
          </p:cNvSpPr>
          <p:nvPr/>
        </p:nvSpPr>
        <p:spPr bwMode="auto">
          <a:xfrm>
            <a:off x="7546975" y="4027488"/>
            <a:ext cx="317500" cy="673100"/>
          </a:xfrm>
          <a:prstGeom prst="line">
            <a:avLst/>
          </a:prstGeom>
          <a:noFill/>
          <a:ln w="28575">
            <a:solidFill>
              <a:schemeClr val="bg2"/>
            </a:solidFill>
            <a:prstDash val="sysDot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/>
          </a:p>
        </p:txBody>
      </p:sp>
      <p:grpSp>
        <p:nvGrpSpPr>
          <p:cNvPr id="120850" name="Group 223"/>
          <p:cNvGrpSpPr>
            <a:grpSpLocks/>
          </p:cNvGrpSpPr>
          <p:nvPr/>
        </p:nvGrpSpPr>
        <p:grpSpPr bwMode="auto">
          <a:xfrm>
            <a:off x="7718425" y="4152901"/>
            <a:ext cx="357188" cy="366713"/>
            <a:chOff x="618" y="3500"/>
            <a:chExt cx="202" cy="231"/>
          </a:xfrm>
        </p:grpSpPr>
        <p:sp>
          <p:nvSpPr>
            <p:cNvPr id="55356" name="Oval 224"/>
            <p:cNvSpPr>
              <a:spLocks noChangeArrowheads="1"/>
            </p:cNvSpPr>
            <p:nvPr/>
          </p:nvSpPr>
          <p:spPr bwMode="auto">
            <a:xfrm>
              <a:off x="618" y="3520"/>
              <a:ext cx="202" cy="20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5357" name="Text Box 225"/>
            <p:cNvSpPr txBox="1">
              <a:spLocks noChangeArrowheads="1"/>
            </p:cNvSpPr>
            <p:nvPr/>
          </p:nvSpPr>
          <p:spPr bwMode="auto">
            <a:xfrm>
              <a:off x="628" y="3500"/>
              <a:ext cx="183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120851" name="Group 227"/>
          <p:cNvGrpSpPr>
            <a:grpSpLocks/>
          </p:cNvGrpSpPr>
          <p:nvPr/>
        </p:nvGrpSpPr>
        <p:grpSpPr bwMode="auto">
          <a:xfrm>
            <a:off x="6502401" y="4565651"/>
            <a:ext cx="339725" cy="366713"/>
            <a:chOff x="618" y="3500"/>
            <a:chExt cx="214" cy="231"/>
          </a:xfrm>
        </p:grpSpPr>
        <p:sp>
          <p:nvSpPr>
            <p:cNvPr id="55354" name="Oval 228"/>
            <p:cNvSpPr>
              <a:spLocks noChangeArrowheads="1"/>
            </p:cNvSpPr>
            <p:nvPr/>
          </p:nvSpPr>
          <p:spPr bwMode="auto">
            <a:xfrm>
              <a:off x="618" y="3520"/>
              <a:ext cx="202" cy="20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5355" name="Text Box 229"/>
            <p:cNvSpPr txBox="1">
              <a:spLocks noChangeArrowheads="1"/>
            </p:cNvSpPr>
            <p:nvPr/>
          </p:nvSpPr>
          <p:spPr bwMode="auto">
            <a:xfrm>
              <a:off x="628" y="3500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</a:rPr>
                <a:t>4</a:t>
              </a:r>
            </a:p>
          </p:txBody>
        </p:sp>
      </p:grpSp>
      <p:sp>
        <p:nvSpPr>
          <p:cNvPr id="55317" name="Text Box 230"/>
          <p:cNvSpPr txBox="1">
            <a:spLocks noChangeArrowheads="1"/>
          </p:cNvSpPr>
          <p:nvPr/>
        </p:nvSpPr>
        <p:spPr bwMode="auto">
          <a:xfrm>
            <a:off x="6559550" y="5686425"/>
            <a:ext cx="157003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dirty="0">
                <a:latin typeface="Arial" charset="0"/>
              </a:rPr>
              <a:t>new foreign</a:t>
            </a:r>
          </a:p>
          <a:p>
            <a:pPr>
              <a:defRPr/>
            </a:pPr>
            <a:r>
              <a:rPr lang="en-US" sz="1400" dirty="0">
                <a:latin typeface="Arial" charset="0"/>
              </a:rPr>
              <a:t>agent</a:t>
            </a:r>
          </a:p>
        </p:txBody>
      </p:sp>
      <p:sp>
        <p:nvSpPr>
          <p:cNvPr id="120853" name="Freeform 231"/>
          <p:cNvSpPr>
            <a:spLocks/>
          </p:cNvSpPr>
          <p:nvPr/>
        </p:nvSpPr>
        <p:spPr bwMode="auto">
          <a:xfrm flipH="1">
            <a:off x="7292975" y="4929188"/>
            <a:ext cx="546100" cy="419100"/>
          </a:xfrm>
          <a:custGeom>
            <a:avLst/>
            <a:gdLst>
              <a:gd name="T0" fmla="*/ 2147483647 w 376"/>
              <a:gd name="T1" fmla="*/ 2147483647 h 664"/>
              <a:gd name="T2" fmla="*/ 0 w 376"/>
              <a:gd name="T3" fmla="*/ 0 h 66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76" h="664">
                <a:moveTo>
                  <a:pt x="376" y="664"/>
                </a:moveTo>
                <a:lnTo>
                  <a:pt x="0" y="0"/>
                </a:lnTo>
              </a:path>
            </a:pathLst>
          </a:cu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20854" name="Group 232"/>
          <p:cNvGrpSpPr>
            <a:grpSpLocks/>
          </p:cNvGrpSpPr>
          <p:nvPr/>
        </p:nvGrpSpPr>
        <p:grpSpPr bwMode="auto">
          <a:xfrm>
            <a:off x="7391401" y="4938713"/>
            <a:ext cx="339725" cy="366712"/>
            <a:chOff x="618" y="3500"/>
            <a:chExt cx="214" cy="231"/>
          </a:xfrm>
        </p:grpSpPr>
        <p:sp>
          <p:nvSpPr>
            <p:cNvPr id="55352" name="Oval 233"/>
            <p:cNvSpPr>
              <a:spLocks noChangeArrowheads="1"/>
            </p:cNvSpPr>
            <p:nvPr/>
          </p:nvSpPr>
          <p:spPr bwMode="auto">
            <a:xfrm>
              <a:off x="618" y="3520"/>
              <a:ext cx="202" cy="20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5353" name="Text Box 234"/>
            <p:cNvSpPr txBox="1">
              <a:spLocks noChangeArrowheads="1"/>
            </p:cNvSpPr>
            <p:nvPr/>
          </p:nvSpPr>
          <p:spPr bwMode="auto">
            <a:xfrm>
              <a:off x="628" y="3500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</a:rPr>
                <a:t>3</a:t>
              </a:r>
            </a:p>
          </p:txBody>
        </p:sp>
      </p:grpSp>
      <p:grpSp>
        <p:nvGrpSpPr>
          <p:cNvPr id="120855" name="Group 238"/>
          <p:cNvGrpSpPr>
            <a:grpSpLocks/>
          </p:cNvGrpSpPr>
          <p:nvPr/>
        </p:nvGrpSpPr>
        <p:grpSpPr bwMode="auto">
          <a:xfrm>
            <a:off x="3751263" y="5605463"/>
            <a:ext cx="501650" cy="233362"/>
            <a:chOff x="3600" y="219"/>
            <a:chExt cx="360" cy="175"/>
          </a:xfrm>
        </p:grpSpPr>
        <p:sp>
          <p:nvSpPr>
            <p:cNvPr id="120874" name="Oval 239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20875" name="Line 240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20876" name="Line 241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20877" name="Rectangle 242"/>
            <p:cNvSpPr>
              <a:spLocks noChangeArrowheads="1"/>
            </p:cNvSpPr>
            <p:nvPr/>
          </p:nvSpPr>
          <p:spPr bwMode="auto">
            <a:xfrm>
              <a:off x="3603" y="284"/>
              <a:ext cx="231" cy="6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dirty="0"/>
            </a:p>
          </p:txBody>
        </p:sp>
        <p:sp>
          <p:nvSpPr>
            <p:cNvPr id="120878" name="Oval 243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grpSp>
          <p:nvGrpSpPr>
            <p:cNvPr id="120879" name="Group 244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20884" name="Line 245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0885" name="Line 246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0886" name="Line 247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</p:grpSp>
        <p:grpSp>
          <p:nvGrpSpPr>
            <p:cNvPr id="120880" name="Group 248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20881" name="Line 249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0882" name="Line 250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0883" name="Line 251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</p:grpSp>
      </p:grpSp>
      <p:sp>
        <p:nvSpPr>
          <p:cNvPr id="55321" name="Text Box 252"/>
          <p:cNvSpPr txBox="1">
            <a:spLocks noChangeArrowheads="1"/>
          </p:cNvSpPr>
          <p:nvPr/>
        </p:nvSpPr>
        <p:spPr bwMode="auto">
          <a:xfrm>
            <a:off x="4210050" y="5572125"/>
            <a:ext cx="143033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dirty="0">
                <a:latin typeface="Arial" charset="0"/>
              </a:rPr>
              <a:t>correspondent</a:t>
            </a:r>
          </a:p>
          <a:p>
            <a:pPr>
              <a:defRPr/>
            </a:pPr>
            <a:r>
              <a:rPr lang="en-US" sz="1400" dirty="0">
                <a:latin typeface="Arial" charset="0"/>
              </a:rPr>
              <a:t>agent</a:t>
            </a:r>
          </a:p>
        </p:txBody>
      </p:sp>
      <p:sp>
        <p:nvSpPr>
          <p:cNvPr id="55322" name="Text Box 253"/>
          <p:cNvSpPr txBox="1">
            <a:spLocks noChangeArrowheads="1"/>
          </p:cNvSpPr>
          <p:nvPr/>
        </p:nvSpPr>
        <p:spPr bwMode="auto">
          <a:xfrm>
            <a:off x="2686050" y="5978525"/>
            <a:ext cx="14303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dirty="0">
                <a:latin typeface="Arial" charset="0"/>
              </a:rPr>
              <a:t>correspondent</a:t>
            </a:r>
          </a:p>
        </p:txBody>
      </p:sp>
      <p:sp>
        <p:nvSpPr>
          <p:cNvPr id="55323" name="Text Box 254"/>
          <p:cNvSpPr txBox="1">
            <a:spLocks noChangeArrowheads="1"/>
          </p:cNvSpPr>
          <p:nvPr/>
        </p:nvSpPr>
        <p:spPr bwMode="auto">
          <a:xfrm>
            <a:off x="7905750" y="5356225"/>
            <a:ext cx="90963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400" dirty="0">
                <a:latin typeface="Arial" charset="0"/>
              </a:rPr>
              <a:t>new </a:t>
            </a:r>
          </a:p>
          <a:p>
            <a:pPr>
              <a:defRPr/>
            </a:pPr>
            <a:r>
              <a:rPr lang="en-US" sz="1400" dirty="0">
                <a:latin typeface="Arial" charset="0"/>
              </a:rPr>
              <a:t>foreign</a:t>
            </a:r>
          </a:p>
          <a:p>
            <a:pPr>
              <a:defRPr/>
            </a:pPr>
            <a:r>
              <a:rPr lang="en-US" sz="1400" dirty="0">
                <a:latin typeface="Arial" charset="0"/>
              </a:rPr>
              <a:t>network</a:t>
            </a:r>
          </a:p>
        </p:txBody>
      </p:sp>
      <p:sp>
        <p:nvSpPr>
          <p:cNvPr id="55325" name="Rectangle 257"/>
          <p:cNvSpPr>
            <a:spLocks noGrp="1" noChangeArrowheads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>
              <a:lnSpc>
                <a:spcPct val="90000"/>
              </a:lnSpc>
              <a:defRPr/>
            </a:pPr>
            <a:r>
              <a:rPr lang="en-US" dirty="0">
                <a:cs typeface="+mn-cs"/>
              </a:rPr>
              <a:t>anchor foreign agent: FA in first visited network</a:t>
            </a:r>
          </a:p>
          <a:p>
            <a:pPr>
              <a:lnSpc>
                <a:spcPct val="90000"/>
              </a:lnSpc>
              <a:defRPr/>
            </a:pPr>
            <a:r>
              <a:rPr lang="en-US" dirty="0">
                <a:cs typeface="+mn-cs"/>
              </a:rPr>
              <a:t>data always routed first to anchor FA</a:t>
            </a:r>
          </a:p>
          <a:p>
            <a:pPr>
              <a:lnSpc>
                <a:spcPct val="90000"/>
              </a:lnSpc>
              <a:defRPr/>
            </a:pPr>
            <a:r>
              <a:rPr lang="en-US" dirty="0">
                <a:cs typeface="+mn-cs"/>
              </a:rPr>
              <a:t>when mobile moves: new FA arranges to have data forwarded from old FA (chaining)</a:t>
            </a:r>
          </a:p>
        </p:txBody>
      </p:sp>
      <p:sp>
        <p:nvSpPr>
          <p:cNvPr id="55324" name="Rectangle 256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b="0" dirty="0"/>
              <a:t>Accommodating mobility with direct routing</a:t>
            </a:r>
          </a:p>
        </p:txBody>
      </p:sp>
      <p:pic>
        <p:nvPicPr>
          <p:cNvPr id="55326" name="Picture 17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5" y="5454651"/>
            <a:ext cx="781050" cy="682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5327" name="Picture 17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0114" y="4081464"/>
            <a:ext cx="6826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55328" name="Picture 17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1350" y="5413375"/>
            <a:ext cx="571500" cy="204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0864" name="Freeform 226"/>
          <p:cNvSpPr>
            <a:spLocks/>
          </p:cNvSpPr>
          <p:nvPr/>
        </p:nvSpPr>
        <p:spPr bwMode="auto">
          <a:xfrm>
            <a:off x="6111875" y="4408489"/>
            <a:ext cx="1828800" cy="1392237"/>
          </a:xfrm>
          <a:custGeom>
            <a:avLst/>
            <a:gdLst>
              <a:gd name="T0" fmla="*/ 0 w 1152"/>
              <a:gd name="T1" fmla="*/ 0 h 877"/>
              <a:gd name="T2" fmla="*/ 2147483647 w 1152"/>
              <a:gd name="T3" fmla="*/ 2147483647 h 877"/>
              <a:gd name="T4" fmla="*/ 2147483647 w 1152"/>
              <a:gd name="T5" fmla="*/ 2147483647 h 877"/>
              <a:gd name="T6" fmla="*/ 2147483647 w 1152"/>
              <a:gd name="T7" fmla="*/ 2147483647 h 8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52" h="877">
                <a:moveTo>
                  <a:pt x="0" y="0"/>
                </a:moveTo>
                <a:cubicBezTo>
                  <a:pt x="75" y="129"/>
                  <a:pt x="291" y="675"/>
                  <a:pt x="448" y="776"/>
                </a:cubicBezTo>
                <a:cubicBezTo>
                  <a:pt x="605" y="877"/>
                  <a:pt x="840" y="665"/>
                  <a:pt x="944" y="608"/>
                </a:cubicBezTo>
                <a:lnTo>
                  <a:pt x="1152" y="456"/>
                </a:lnTo>
              </a:path>
            </a:pathLst>
          </a:custGeom>
          <a:noFill/>
          <a:ln w="28575" cmpd="sng">
            <a:solidFill>
              <a:srgbClr val="FF0000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120865" name="Group 169"/>
          <p:cNvGrpSpPr>
            <a:grpSpLocks/>
          </p:cNvGrpSpPr>
          <p:nvPr/>
        </p:nvGrpSpPr>
        <p:grpSpPr bwMode="auto">
          <a:xfrm>
            <a:off x="7508875" y="4473575"/>
            <a:ext cx="1174750" cy="776288"/>
            <a:chOff x="4089854" y="1363889"/>
            <a:chExt cx="1091746" cy="791482"/>
          </a:xfrm>
        </p:grpSpPr>
        <p:sp>
          <p:nvSpPr>
            <p:cNvPr id="120870" name="Oval 26"/>
            <p:cNvSpPr>
              <a:spLocks noChangeArrowheads="1"/>
            </p:cNvSpPr>
            <p:nvPr/>
          </p:nvSpPr>
          <p:spPr bwMode="auto">
            <a:xfrm>
              <a:off x="4089854" y="1363889"/>
              <a:ext cx="1091746" cy="791482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Arial" charset="0"/>
                <a:cs typeface="Arial" charset="0"/>
              </a:endParaRPr>
            </a:p>
          </p:txBody>
        </p:sp>
        <p:grpSp>
          <p:nvGrpSpPr>
            <p:cNvPr id="120871" name="Group 356"/>
            <p:cNvGrpSpPr>
              <a:grpSpLocks/>
            </p:cNvGrpSpPr>
            <p:nvPr/>
          </p:nvGrpSpPr>
          <p:grpSpPr bwMode="auto">
            <a:xfrm>
              <a:off x="4245429" y="1426027"/>
              <a:ext cx="629104" cy="547461"/>
              <a:chOff x="313" y="1497"/>
              <a:chExt cx="1152" cy="1014"/>
            </a:xfrm>
          </p:grpSpPr>
          <p:pic>
            <p:nvPicPr>
              <p:cNvPr id="120872" name="Picture 354" descr="laptop_stylized_small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873" name="Picture 355" descr="antenna_stylized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20866" name="Group 235"/>
          <p:cNvGrpSpPr>
            <a:grpSpLocks/>
          </p:cNvGrpSpPr>
          <p:nvPr/>
        </p:nvGrpSpPr>
        <p:grpSpPr bwMode="auto">
          <a:xfrm>
            <a:off x="6375401" y="5073651"/>
            <a:ext cx="339725" cy="366713"/>
            <a:chOff x="618" y="3500"/>
            <a:chExt cx="214" cy="231"/>
          </a:xfrm>
        </p:grpSpPr>
        <p:sp>
          <p:nvSpPr>
            <p:cNvPr id="55333" name="Oval 236"/>
            <p:cNvSpPr>
              <a:spLocks noChangeArrowheads="1"/>
            </p:cNvSpPr>
            <p:nvPr/>
          </p:nvSpPr>
          <p:spPr bwMode="auto">
            <a:xfrm>
              <a:off x="618" y="3520"/>
              <a:ext cx="202" cy="20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5334" name="Text Box 237"/>
            <p:cNvSpPr txBox="1">
              <a:spLocks noChangeArrowheads="1"/>
            </p:cNvSpPr>
            <p:nvPr/>
          </p:nvSpPr>
          <p:spPr bwMode="auto">
            <a:xfrm>
              <a:off x="628" y="3500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56082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63341E-45BE-7EFB-B090-1D3688CC0F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B9F6F3-396A-C4C7-F396-A608E8284A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3CC5E64C-4369-5138-1DBA-015DA56322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27C4D3C-3D56-4253-B8B7-0F81DD0663D8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CF1E0561-C9A4-6B9F-6A33-FB3C0F0817A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CBD7F29-11EA-C3DA-91B1-1F83B1676CFF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8882C713-D338-8C1F-4FEE-22BD9F15CF1B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/>
              <a:t>Mobile IP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strike="sngStrike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strike="sngStrike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541408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60084DB9-E91F-E935-B0DB-669A7ACCB54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sz="3200" dirty="0">
                <a:cs typeface="+mn-cs"/>
              </a:rPr>
              <a:t>RFC 3344</a:t>
            </a:r>
          </a:p>
          <a:p>
            <a:pPr>
              <a:defRPr/>
            </a:pPr>
            <a:r>
              <a:rPr lang="en-US" sz="3200" dirty="0">
                <a:cs typeface="+mn-cs"/>
              </a:rPr>
              <a:t>has many features we’ve seen: </a:t>
            </a:r>
          </a:p>
          <a:p>
            <a:pPr lvl="1">
              <a:defRPr/>
            </a:pPr>
            <a:r>
              <a:rPr lang="en-US" sz="2800" dirty="0"/>
              <a:t>home agents, foreign agents, foreign-agent registration, care-of-addresses, encapsulation (packet-within-a-packet)</a:t>
            </a:r>
          </a:p>
          <a:p>
            <a:pPr>
              <a:defRPr/>
            </a:pPr>
            <a:r>
              <a:rPr lang="en-US" sz="3200" dirty="0">
                <a:cs typeface="+mn-cs"/>
              </a:rPr>
              <a:t>three components to standard:</a:t>
            </a:r>
          </a:p>
          <a:p>
            <a:pPr lvl="1">
              <a:defRPr/>
            </a:pPr>
            <a:r>
              <a:rPr lang="en-US" sz="2800" dirty="0"/>
              <a:t>indirect routing of datagrams</a:t>
            </a:r>
          </a:p>
          <a:p>
            <a:pPr lvl="1">
              <a:defRPr/>
            </a:pPr>
            <a:r>
              <a:rPr lang="en-US" sz="2800" dirty="0"/>
              <a:t>agent discovery</a:t>
            </a:r>
          </a:p>
          <a:p>
            <a:pPr lvl="1">
              <a:defRPr/>
            </a:pPr>
            <a:r>
              <a:rPr lang="en-US" sz="2800" dirty="0"/>
              <a:t>registration with home agent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52BA083-3D9E-8525-0C18-3DF95D3B4F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Mobile IP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D9C5890-E763-2B6D-5FD9-22A3A80A9E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 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5410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9" name="Freeform 2"/>
          <p:cNvSpPr>
            <a:spLocks/>
          </p:cNvSpPr>
          <p:nvPr/>
        </p:nvSpPr>
        <p:spPr bwMode="auto">
          <a:xfrm>
            <a:off x="5826126" y="4129089"/>
            <a:ext cx="1838325" cy="1089025"/>
          </a:xfrm>
          <a:custGeom>
            <a:avLst/>
            <a:gdLst>
              <a:gd name="T0" fmla="*/ 2147483647 w 3324"/>
              <a:gd name="T1" fmla="*/ 2147483647 h 1971"/>
              <a:gd name="T2" fmla="*/ 2147483647 w 3324"/>
              <a:gd name="T3" fmla="*/ 2147483647 h 1971"/>
              <a:gd name="T4" fmla="*/ 2147483647 w 3324"/>
              <a:gd name="T5" fmla="*/ 2147483647 h 1971"/>
              <a:gd name="T6" fmla="*/ 2147483647 w 3324"/>
              <a:gd name="T7" fmla="*/ 2147483647 h 1971"/>
              <a:gd name="T8" fmla="*/ 2147483647 w 3324"/>
              <a:gd name="T9" fmla="*/ 2147483647 h 1971"/>
              <a:gd name="T10" fmla="*/ 2147483647 w 3324"/>
              <a:gd name="T11" fmla="*/ 2147483647 h 1971"/>
              <a:gd name="T12" fmla="*/ 2147483647 w 3324"/>
              <a:gd name="T13" fmla="*/ 2147483647 h 1971"/>
              <a:gd name="T14" fmla="*/ 2147483647 w 3324"/>
              <a:gd name="T15" fmla="*/ 2147483647 h 1971"/>
              <a:gd name="T16" fmla="*/ 2147483647 w 3324"/>
              <a:gd name="T17" fmla="*/ 2147483647 h 1971"/>
              <a:gd name="T18" fmla="*/ 2147483647 w 3324"/>
              <a:gd name="T19" fmla="*/ 2147483647 h 1971"/>
              <a:gd name="T20" fmla="*/ 2147483647 w 3324"/>
              <a:gd name="T21" fmla="*/ 2147483647 h 1971"/>
              <a:gd name="T22" fmla="*/ 2147483647 w 3324"/>
              <a:gd name="T23" fmla="*/ 2147483647 h 1971"/>
              <a:gd name="T24" fmla="*/ 2147483647 w 3324"/>
              <a:gd name="T25" fmla="*/ 2147483647 h 19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324" h="1971">
                <a:moveTo>
                  <a:pt x="596" y="15"/>
                </a:moveTo>
                <a:cubicBezTo>
                  <a:pt x="335" y="29"/>
                  <a:pt x="248" y="155"/>
                  <a:pt x="149" y="330"/>
                </a:cubicBezTo>
                <a:cubicBezTo>
                  <a:pt x="50" y="505"/>
                  <a:pt x="0" y="853"/>
                  <a:pt x="3" y="1066"/>
                </a:cubicBezTo>
                <a:cubicBezTo>
                  <a:pt x="6" y="1279"/>
                  <a:pt x="67" y="1478"/>
                  <a:pt x="168" y="1606"/>
                </a:cubicBezTo>
                <a:cubicBezTo>
                  <a:pt x="269" y="1734"/>
                  <a:pt x="457" y="1811"/>
                  <a:pt x="609" y="1831"/>
                </a:cubicBezTo>
                <a:cubicBezTo>
                  <a:pt x="761" y="1851"/>
                  <a:pt x="927" y="1719"/>
                  <a:pt x="1083" y="1726"/>
                </a:cubicBezTo>
                <a:cubicBezTo>
                  <a:pt x="1239" y="1733"/>
                  <a:pt x="1333" y="1844"/>
                  <a:pt x="1548" y="1876"/>
                </a:cubicBezTo>
                <a:cubicBezTo>
                  <a:pt x="1763" y="1908"/>
                  <a:pt x="2091" y="1971"/>
                  <a:pt x="2373" y="1921"/>
                </a:cubicBezTo>
                <a:cubicBezTo>
                  <a:pt x="2655" y="1871"/>
                  <a:pt x="3162" y="1740"/>
                  <a:pt x="3243" y="1576"/>
                </a:cubicBezTo>
                <a:cubicBezTo>
                  <a:pt x="3324" y="1412"/>
                  <a:pt x="2947" y="1124"/>
                  <a:pt x="2859" y="935"/>
                </a:cubicBezTo>
                <a:cubicBezTo>
                  <a:pt x="2771" y="746"/>
                  <a:pt x="2905" y="559"/>
                  <a:pt x="2714" y="444"/>
                </a:cubicBezTo>
                <a:cubicBezTo>
                  <a:pt x="2523" y="328"/>
                  <a:pt x="2063" y="315"/>
                  <a:pt x="1714" y="242"/>
                </a:cubicBezTo>
                <a:cubicBezTo>
                  <a:pt x="1366" y="168"/>
                  <a:pt x="857" y="0"/>
                  <a:pt x="596" y="15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799A30E-3F17-54E7-4BF1-AFB989F48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Mobile IP: Indirect Routing</a:t>
            </a:r>
          </a:p>
        </p:txBody>
      </p:sp>
      <p:sp>
        <p:nvSpPr>
          <p:cNvPr id="126981" name="Freeform 4"/>
          <p:cNvSpPr>
            <a:spLocks/>
          </p:cNvSpPr>
          <p:nvPr/>
        </p:nvSpPr>
        <p:spPr bwMode="auto">
          <a:xfrm>
            <a:off x="3841750" y="3646488"/>
            <a:ext cx="1625600" cy="1384300"/>
          </a:xfrm>
          <a:custGeom>
            <a:avLst/>
            <a:gdLst>
              <a:gd name="T0" fmla="*/ 2147483647 w 1340"/>
              <a:gd name="T1" fmla="*/ 2147483647 h 1191"/>
              <a:gd name="T2" fmla="*/ 2147483647 w 1340"/>
              <a:gd name="T3" fmla="*/ 2147483647 h 1191"/>
              <a:gd name="T4" fmla="*/ 2147483647 w 1340"/>
              <a:gd name="T5" fmla="*/ 2147483647 h 1191"/>
              <a:gd name="T6" fmla="*/ 2147483647 w 1340"/>
              <a:gd name="T7" fmla="*/ 2147483647 h 1191"/>
              <a:gd name="T8" fmla="*/ 2147483647 w 1340"/>
              <a:gd name="T9" fmla="*/ 2147483647 h 1191"/>
              <a:gd name="T10" fmla="*/ 2147483647 w 1340"/>
              <a:gd name="T11" fmla="*/ 2147483647 h 1191"/>
              <a:gd name="T12" fmla="*/ 2147483647 w 1340"/>
              <a:gd name="T13" fmla="*/ 2147483647 h 1191"/>
              <a:gd name="T14" fmla="*/ 2147483647 w 1340"/>
              <a:gd name="T15" fmla="*/ 2147483647 h 1191"/>
              <a:gd name="T16" fmla="*/ 2147483647 w 1340"/>
              <a:gd name="T17" fmla="*/ 2147483647 h 1191"/>
              <a:gd name="T18" fmla="*/ 2147483647 w 1340"/>
              <a:gd name="T19" fmla="*/ 2147483647 h 1191"/>
              <a:gd name="T20" fmla="*/ 2147483647 w 1340"/>
              <a:gd name="T21" fmla="*/ 2147483647 h 1191"/>
              <a:gd name="T22" fmla="*/ 2147483647 w 1340"/>
              <a:gd name="T23" fmla="*/ 2147483647 h 11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40" h="1191">
                <a:moveTo>
                  <a:pt x="550" y="42"/>
                </a:moveTo>
                <a:cubicBezTo>
                  <a:pt x="437" y="4"/>
                  <a:pt x="164" y="0"/>
                  <a:pt x="82" y="60"/>
                </a:cubicBezTo>
                <a:cubicBezTo>
                  <a:pt x="0" y="120"/>
                  <a:pt x="67" y="292"/>
                  <a:pt x="58" y="402"/>
                </a:cubicBezTo>
                <a:cubicBezTo>
                  <a:pt x="49" y="512"/>
                  <a:pt x="19" y="642"/>
                  <a:pt x="28" y="720"/>
                </a:cubicBezTo>
                <a:cubicBezTo>
                  <a:pt x="37" y="798"/>
                  <a:pt x="27" y="844"/>
                  <a:pt x="112" y="870"/>
                </a:cubicBezTo>
                <a:cubicBezTo>
                  <a:pt x="197" y="896"/>
                  <a:pt x="450" y="833"/>
                  <a:pt x="538" y="876"/>
                </a:cubicBezTo>
                <a:cubicBezTo>
                  <a:pt x="626" y="919"/>
                  <a:pt x="524" y="1091"/>
                  <a:pt x="640" y="1128"/>
                </a:cubicBezTo>
                <a:cubicBezTo>
                  <a:pt x="756" y="1165"/>
                  <a:pt x="1128" y="1191"/>
                  <a:pt x="1234" y="1098"/>
                </a:cubicBezTo>
                <a:cubicBezTo>
                  <a:pt x="1340" y="1005"/>
                  <a:pt x="1281" y="696"/>
                  <a:pt x="1276" y="570"/>
                </a:cubicBezTo>
                <a:cubicBezTo>
                  <a:pt x="1271" y="444"/>
                  <a:pt x="1290" y="389"/>
                  <a:pt x="1204" y="342"/>
                </a:cubicBezTo>
                <a:cubicBezTo>
                  <a:pt x="1118" y="295"/>
                  <a:pt x="868" y="338"/>
                  <a:pt x="760" y="288"/>
                </a:cubicBezTo>
                <a:cubicBezTo>
                  <a:pt x="652" y="238"/>
                  <a:pt x="663" y="80"/>
                  <a:pt x="550" y="4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26982" name="Group 5"/>
          <p:cNvGrpSpPr>
            <a:grpSpLocks/>
          </p:cNvGrpSpPr>
          <p:nvPr/>
        </p:nvGrpSpPr>
        <p:grpSpPr bwMode="auto">
          <a:xfrm>
            <a:off x="4760913" y="4511675"/>
            <a:ext cx="436562" cy="203200"/>
            <a:chOff x="3600" y="219"/>
            <a:chExt cx="360" cy="175"/>
          </a:xfrm>
        </p:grpSpPr>
        <p:sp>
          <p:nvSpPr>
            <p:cNvPr id="127148" name="Oval 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>
                <a:cs typeface="Arial" charset="0"/>
              </a:endParaRPr>
            </a:p>
          </p:txBody>
        </p:sp>
        <p:sp>
          <p:nvSpPr>
            <p:cNvPr id="127149" name="Line 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27150" name="Line 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27151" name="Rectangle 9"/>
            <p:cNvSpPr>
              <a:spLocks noChangeArrowheads="1"/>
            </p:cNvSpPr>
            <p:nvPr/>
          </p:nvSpPr>
          <p:spPr bwMode="auto">
            <a:xfrm>
              <a:off x="3603" y="284"/>
              <a:ext cx="231" cy="6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dirty="0">
                <a:cs typeface="Arial" charset="0"/>
              </a:endParaRPr>
            </a:p>
          </p:txBody>
        </p:sp>
        <p:sp>
          <p:nvSpPr>
            <p:cNvPr id="127152" name="Oval 1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>
                <a:cs typeface="Arial" charset="0"/>
              </a:endParaRPr>
            </a:p>
          </p:txBody>
        </p:sp>
        <p:grpSp>
          <p:nvGrpSpPr>
            <p:cNvPr id="127153" name="Group 1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27158" name="Line 1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7159" name="Line 1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7160" name="Line 1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</p:grpSp>
        <p:grpSp>
          <p:nvGrpSpPr>
            <p:cNvPr id="127154" name="Group 1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27155" name="Line 1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7156" name="Line 1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7157" name="Line 1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26983" name="Group 19"/>
          <p:cNvGrpSpPr>
            <a:grpSpLocks/>
          </p:cNvGrpSpPr>
          <p:nvPr/>
        </p:nvGrpSpPr>
        <p:grpSpPr bwMode="auto">
          <a:xfrm>
            <a:off x="3979863" y="4211638"/>
            <a:ext cx="1160462" cy="298450"/>
            <a:chOff x="8025" y="5070"/>
            <a:chExt cx="2100" cy="540"/>
          </a:xfrm>
        </p:grpSpPr>
        <p:sp>
          <p:nvSpPr>
            <p:cNvPr id="127145" name="Line 20"/>
            <p:cNvSpPr>
              <a:spLocks noChangeShapeType="1"/>
            </p:cNvSpPr>
            <p:nvPr/>
          </p:nvSpPr>
          <p:spPr bwMode="auto">
            <a:xfrm>
              <a:off x="8025" y="5325"/>
              <a:ext cx="2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146" name="Line 21"/>
            <p:cNvSpPr>
              <a:spLocks noChangeShapeType="1"/>
            </p:cNvSpPr>
            <p:nvPr/>
          </p:nvSpPr>
          <p:spPr bwMode="auto">
            <a:xfrm>
              <a:off x="8355" y="5070"/>
              <a:ext cx="0" cy="27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147" name="Line 22"/>
            <p:cNvSpPr>
              <a:spLocks noChangeShapeType="1"/>
            </p:cNvSpPr>
            <p:nvPr/>
          </p:nvSpPr>
          <p:spPr bwMode="auto">
            <a:xfrm>
              <a:off x="9765" y="5340"/>
              <a:ext cx="0" cy="27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26984" name="Group 23"/>
          <p:cNvGrpSpPr>
            <a:grpSpLocks/>
          </p:cNvGrpSpPr>
          <p:nvPr/>
        </p:nvGrpSpPr>
        <p:grpSpPr bwMode="auto">
          <a:xfrm>
            <a:off x="3760789" y="3827463"/>
            <a:ext cx="796925" cy="512762"/>
            <a:chOff x="10665" y="3225"/>
            <a:chExt cx="1440" cy="930"/>
          </a:xfrm>
        </p:grpSpPr>
        <p:sp>
          <p:nvSpPr>
            <p:cNvPr id="127075" name="Oval 24"/>
            <p:cNvSpPr>
              <a:spLocks noChangeArrowheads="1"/>
            </p:cNvSpPr>
            <p:nvPr/>
          </p:nvSpPr>
          <p:spPr bwMode="auto">
            <a:xfrm>
              <a:off x="10665" y="3225"/>
              <a:ext cx="1440" cy="930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cs typeface="Arial" charset="0"/>
              </a:endParaRPr>
            </a:p>
          </p:txBody>
        </p:sp>
        <p:grpSp>
          <p:nvGrpSpPr>
            <p:cNvPr id="127076" name="Group 25"/>
            <p:cNvGrpSpPr>
              <a:grpSpLocks/>
            </p:cNvGrpSpPr>
            <p:nvPr/>
          </p:nvGrpSpPr>
          <p:grpSpPr bwMode="auto">
            <a:xfrm>
              <a:off x="11038" y="3281"/>
              <a:ext cx="618" cy="667"/>
              <a:chOff x="8023" y="4451"/>
              <a:chExt cx="618" cy="667"/>
            </a:xfrm>
          </p:grpSpPr>
          <p:sp>
            <p:nvSpPr>
              <p:cNvPr id="127077" name="Freeform 26"/>
              <p:cNvSpPr>
                <a:spLocks/>
              </p:cNvSpPr>
              <p:nvPr/>
            </p:nvSpPr>
            <p:spPr bwMode="auto">
              <a:xfrm>
                <a:off x="8279" y="4653"/>
                <a:ext cx="263" cy="380"/>
              </a:xfrm>
              <a:custGeom>
                <a:avLst/>
                <a:gdLst>
                  <a:gd name="T0" fmla="*/ 1 w 788"/>
                  <a:gd name="T1" fmla="*/ 0 h 1138"/>
                  <a:gd name="T2" fmla="*/ 1 w 788"/>
                  <a:gd name="T3" fmla="*/ 0 h 1138"/>
                  <a:gd name="T4" fmla="*/ 1 w 788"/>
                  <a:gd name="T5" fmla="*/ 0 h 1138"/>
                  <a:gd name="T6" fmla="*/ 1 w 788"/>
                  <a:gd name="T7" fmla="*/ 0 h 1138"/>
                  <a:gd name="T8" fmla="*/ 0 w 788"/>
                  <a:gd name="T9" fmla="*/ 0 h 1138"/>
                  <a:gd name="T10" fmla="*/ 0 w 788"/>
                  <a:gd name="T11" fmla="*/ 0 h 1138"/>
                  <a:gd name="T12" fmla="*/ 0 w 788"/>
                  <a:gd name="T13" fmla="*/ 0 h 1138"/>
                  <a:gd name="T14" fmla="*/ 0 w 788"/>
                  <a:gd name="T15" fmla="*/ 0 h 1138"/>
                  <a:gd name="T16" fmla="*/ 0 w 788"/>
                  <a:gd name="T17" fmla="*/ 1 h 1138"/>
                  <a:gd name="T18" fmla="*/ 0 w 788"/>
                  <a:gd name="T19" fmla="*/ 1 h 1138"/>
                  <a:gd name="T20" fmla="*/ 0 w 788"/>
                  <a:gd name="T21" fmla="*/ 1 h 1138"/>
                  <a:gd name="T22" fmla="*/ 0 w 788"/>
                  <a:gd name="T23" fmla="*/ 1 h 1138"/>
                  <a:gd name="T24" fmla="*/ 0 w 788"/>
                  <a:gd name="T25" fmla="*/ 2 h 1138"/>
                  <a:gd name="T26" fmla="*/ 1 w 788"/>
                  <a:gd name="T27" fmla="*/ 2 h 1138"/>
                  <a:gd name="T28" fmla="*/ 1 w 788"/>
                  <a:gd name="T29" fmla="*/ 3 h 1138"/>
                  <a:gd name="T30" fmla="*/ 1 w 788"/>
                  <a:gd name="T31" fmla="*/ 3 h 1138"/>
                  <a:gd name="T32" fmla="*/ 1 w 788"/>
                  <a:gd name="T33" fmla="*/ 4 h 1138"/>
                  <a:gd name="T34" fmla="*/ 1 w 788"/>
                  <a:gd name="T35" fmla="*/ 4 h 1138"/>
                  <a:gd name="T36" fmla="*/ 2 w 788"/>
                  <a:gd name="T37" fmla="*/ 5 h 1138"/>
                  <a:gd name="T38" fmla="*/ 2 w 788"/>
                  <a:gd name="T39" fmla="*/ 5 h 1138"/>
                  <a:gd name="T40" fmla="*/ 2 w 788"/>
                  <a:gd name="T41" fmla="*/ 5 h 1138"/>
                  <a:gd name="T42" fmla="*/ 2 w 788"/>
                  <a:gd name="T43" fmla="*/ 5 h 1138"/>
                  <a:gd name="T44" fmla="*/ 2 w 788"/>
                  <a:gd name="T45" fmla="*/ 4 h 1138"/>
                  <a:gd name="T46" fmla="*/ 3 w 788"/>
                  <a:gd name="T47" fmla="*/ 4 h 1138"/>
                  <a:gd name="T48" fmla="*/ 3 w 788"/>
                  <a:gd name="T49" fmla="*/ 4 h 1138"/>
                  <a:gd name="T50" fmla="*/ 3 w 788"/>
                  <a:gd name="T51" fmla="*/ 4 h 1138"/>
                  <a:gd name="T52" fmla="*/ 3 w 788"/>
                  <a:gd name="T53" fmla="*/ 4 h 1138"/>
                  <a:gd name="T54" fmla="*/ 3 w 788"/>
                  <a:gd name="T55" fmla="*/ 4 h 1138"/>
                  <a:gd name="T56" fmla="*/ 3 w 788"/>
                  <a:gd name="T57" fmla="*/ 4 h 1138"/>
                  <a:gd name="T58" fmla="*/ 3 w 788"/>
                  <a:gd name="T59" fmla="*/ 3 h 1138"/>
                  <a:gd name="T60" fmla="*/ 3 w 788"/>
                  <a:gd name="T61" fmla="*/ 3 h 1138"/>
                  <a:gd name="T62" fmla="*/ 2 w 788"/>
                  <a:gd name="T63" fmla="*/ 2 h 1138"/>
                  <a:gd name="T64" fmla="*/ 2 w 788"/>
                  <a:gd name="T65" fmla="*/ 2 h 1138"/>
                  <a:gd name="T66" fmla="*/ 2 w 788"/>
                  <a:gd name="T67" fmla="*/ 1 h 1138"/>
                  <a:gd name="T68" fmla="*/ 1 w 788"/>
                  <a:gd name="T69" fmla="*/ 1 h 1138"/>
                  <a:gd name="T70" fmla="*/ 1 w 788"/>
                  <a:gd name="T71" fmla="*/ 0 h 11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88" h="1138">
                    <a:moveTo>
                      <a:pt x="310" y="2"/>
                    </a:moveTo>
                    <a:lnTo>
                      <a:pt x="298" y="0"/>
                    </a:lnTo>
                    <a:lnTo>
                      <a:pt x="282" y="0"/>
                    </a:lnTo>
                    <a:lnTo>
                      <a:pt x="263" y="0"/>
                    </a:lnTo>
                    <a:lnTo>
                      <a:pt x="242" y="2"/>
                    </a:lnTo>
                    <a:lnTo>
                      <a:pt x="219" y="4"/>
                    </a:lnTo>
                    <a:lnTo>
                      <a:pt x="192" y="7"/>
                    </a:lnTo>
                    <a:lnTo>
                      <a:pt x="167" y="12"/>
                    </a:lnTo>
                    <a:lnTo>
                      <a:pt x="141" y="17"/>
                    </a:lnTo>
                    <a:lnTo>
                      <a:pt x="116" y="25"/>
                    </a:lnTo>
                    <a:lnTo>
                      <a:pt x="91" y="35"/>
                    </a:lnTo>
                    <a:lnTo>
                      <a:pt x="67" y="45"/>
                    </a:lnTo>
                    <a:lnTo>
                      <a:pt x="47" y="58"/>
                    </a:lnTo>
                    <a:lnTo>
                      <a:pt x="29" y="73"/>
                    </a:lnTo>
                    <a:lnTo>
                      <a:pt x="16" y="91"/>
                    </a:lnTo>
                    <a:lnTo>
                      <a:pt x="6" y="109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1" y="144"/>
                    </a:lnTo>
                    <a:lnTo>
                      <a:pt x="3" y="152"/>
                    </a:lnTo>
                    <a:lnTo>
                      <a:pt x="4" y="162"/>
                    </a:lnTo>
                    <a:lnTo>
                      <a:pt x="13" y="197"/>
                    </a:lnTo>
                    <a:lnTo>
                      <a:pt x="25" y="240"/>
                    </a:lnTo>
                    <a:lnTo>
                      <a:pt x="39" y="290"/>
                    </a:lnTo>
                    <a:lnTo>
                      <a:pt x="57" y="348"/>
                    </a:lnTo>
                    <a:lnTo>
                      <a:pt x="76" y="410"/>
                    </a:lnTo>
                    <a:lnTo>
                      <a:pt x="100" y="474"/>
                    </a:lnTo>
                    <a:lnTo>
                      <a:pt x="123" y="543"/>
                    </a:lnTo>
                    <a:lnTo>
                      <a:pt x="150" y="612"/>
                    </a:lnTo>
                    <a:lnTo>
                      <a:pt x="176" y="684"/>
                    </a:lnTo>
                    <a:lnTo>
                      <a:pt x="205" y="753"/>
                    </a:lnTo>
                    <a:lnTo>
                      <a:pt x="235" y="822"/>
                    </a:lnTo>
                    <a:lnTo>
                      <a:pt x="264" y="887"/>
                    </a:lnTo>
                    <a:lnTo>
                      <a:pt x="293" y="949"/>
                    </a:lnTo>
                    <a:lnTo>
                      <a:pt x="323" y="1005"/>
                    </a:lnTo>
                    <a:lnTo>
                      <a:pt x="352" y="1055"/>
                    </a:lnTo>
                    <a:lnTo>
                      <a:pt x="381" y="1098"/>
                    </a:lnTo>
                    <a:lnTo>
                      <a:pt x="389" y="1109"/>
                    </a:lnTo>
                    <a:lnTo>
                      <a:pt x="398" y="1120"/>
                    </a:lnTo>
                    <a:lnTo>
                      <a:pt x="406" y="1130"/>
                    </a:lnTo>
                    <a:lnTo>
                      <a:pt x="414" y="1138"/>
                    </a:lnTo>
                    <a:lnTo>
                      <a:pt x="436" y="1130"/>
                    </a:lnTo>
                    <a:lnTo>
                      <a:pt x="461" y="1121"/>
                    </a:lnTo>
                    <a:lnTo>
                      <a:pt x="487" y="1111"/>
                    </a:lnTo>
                    <a:lnTo>
                      <a:pt x="517" y="1099"/>
                    </a:lnTo>
                    <a:lnTo>
                      <a:pt x="547" y="1088"/>
                    </a:lnTo>
                    <a:lnTo>
                      <a:pt x="578" y="1075"/>
                    </a:lnTo>
                    <a:lnTo>
                      <a:pt x="609" y="1062"/>
                    </a:lnTo>
                    <a:lnTo>
                      <a:pt x="640" y="1049"/>
                    </a:lnTo>
                    <a:lnTo>
                      <a:pt x="669" y="1036"/>
                    </a:lnTo>
                    <a:lnTo>
                      <a:pt x="697" y="1023"/>
                    </a:lnTo>
                    <a:lnTo>
                      <a:pt x="722" y="1012"/>
                    </a:lnTo>
                    <a:lnTo>
                      <a:pt x="744" y="999"/>
                    </a:lnTo>
                    <a:lnTo>
                      <a:pt x="762" y="987"/>
                    </a:lnTo>
                    <a:lnTo>
                      <a:pt x="775" y="977"/>
                    </a:lnTo>
                    <a:lnTo>
                      <a:pt x="785" y="967"/>
                    </a:lnTo>
                    <a:lnTo>
                      <a:pt x="788" y="959"/>
                    </a:lnTo>
                    <a:lnTo>
                      <a:pt x="756" y="915"/>
                    </a:lnTo>
                    <a:lnTo>
                      <a:pt x="722" y="868"/>
                    </a:lnTo>
                    <a:lnTo>
                      <a:pt x="687" y="813"/>
                    </a:lnTo>
                    <a:lnTo>
                      <a:pt x="650" y="755"/>
                    </a:lnTo>
                    <a:lnTo>
                      <a:pt x="612" y="693"/>
                    </a:lnTo>
                    <a:lnTo>
                      <a:pt x="575" y="627"/>
                    </a:lnTo>
                    <a:lnTo>
                      <a:pt x="537" y="561"/>
                    </a:lnTo>
                    <a:lnTo>
                      <a:pt x="500" y="492"/>
                    </a:lnTo>
                    <a:lnTo>
                      <a:pt x="467" y="423"/>
                    </a:lnTo>
                    <a:lnTo>
                      <a:pt x="433" y="354"/>
                    </a:lnTo>
                    <a:lnTo>
                      <a:pt x="404" y="287"/>
                    </a:lnTo>
                    <a:lnTo>
                      <a:pt x="376" y="223"/>
                    </a:lnTo>
                    <a:lnTo>
                      <a:pt x="352" y="161"/>
                    </a:lnTo>
                    <a:lnTo>
                      <a:pt x="333" y="102"/>
                    </a:lnTo>
                    <a:lnTo>
                      <a:pt x="318" y="49"/>
                    </a:lnTo>
                    <a:lnTo>
                      <a:pt x="310" y="2"/>
                    </a:lnTo>
                    <a:close/>
                  </a:path>
                </a:pathLst>
              </a:custGeom>
              <a:solidFill>
                <a:srgbClr val="F4FCEA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78" name="Freeform 27"/>
              <p:cNvSpPr>
                <a:spLocks/>
              </p:cNvSpPr>
              <p:nvPr/>
            </p:nvSpPr>
            <p:spPr bwMode="auto">
              <a:xfrm>
                <a:off x="8264" y="4707"/>
                <a:ext cx="142" cy="312"/>
              </a:xfrm>
              <a:custGeom>
                <a:avLst/>
                <a:gdLst>
                  <a:gd name="T0" fmla="*/ 0 w 425"/>
                  <a:gd name="T1" fmla="*/ 0 h 936"/>
                  <a:gd name="T2" fmla="*/ 0 w 425"/>
                  <a:gd name="T3" fmla="*/ 0 h 936"/>
                  <a:gd name="T4" fmla="*/ 0 w 425"/>
                  <a:gd name="T5" fmla="*/ 0 h 936"/>
                  <a:gd name="T6" fmla="*/ 0 w 425"/>
                  <a:gd name="T7" fmla="*/ 0 h 936"/>
                  <a:gd name="T8" fmla="*/ 0 w 425"/>
                  <a:gd name="T9" fmla="*/ 0 h 936"/>
                  <a:gd name="T10" fmla="*/ 0 w 425"/>
                  <a:gd name="T11" fmla="*/ 0 h 936"/>
                  <a:gd name="T12" fmla="*/ 0 w 425"/>
                  <a:gd name="T13" fmla="*/ 0 h 936"/>
                  <a:gd name="T14" fmla="*/ 0 w 425"/>
                  <a:gd name="T15" fmla="*/ 0 h 936"/>
                  <a:gd name="T16" fmla="*/ 0 w 425"/>
                  <a:gd name="T17" fmla="*/ 0 h 936"/>
                  <a:gd name="T18" fmla="*/ 0 w 425"/>
                  <a:gd name="T19" fmla="*/ 1 h 936"/>
                  <a:gd name="T20" fmla="*/ 0 w 425"/>
                  <a:gd name="T21" fmla="*/ 1 h 936"/>
                  <a:gd name="T22" fmla="*/ 0 w 425"/>
                  <a:gd name="T23" fmla="*/ 1 h 936"/>
                  <a:gd name="T24" fmla="*/ 0 w 425"/>
                  <a:gd name="T25" fmla="*/ 1 h 936"/>
                  <a:gd name="T26" fmla="*/ 0 w 425"/>
                  <a:gd name="T27" fmla="*/ 1 h 936"/>
                  <a:gd name="T28" fmla="*/ 0 w 425"/>
                  <a:gd name="T29" fmla="*/ 2 h 936"/>
                  <a:gd name="T30" fmla="*/ 0 w 425"/>
                  <a:gd name="T31" fmla="*/ 2 h 936"/>
                  <a:gd name="T32" fmla="*/ 0 w 425"/>
                  <a:gd name="T33" fmla="*/ 2 h 936"/>
                  <a:gd name="T34" fmla="*/ 0 w 425"/>
                  <a:gd name="T35" fmla="*/ 2 h 936"/>
                  <a:gd name="T36" fmla="*/ 0 w 425"/>
                  <a:gd name="T37" fmla="*/ 3 h 936"/>
                  <a:gd name="T38" fmla="*/ 1 w 425"/>
                  <a:gd name="T39" fmla="*/ 3 h 936"/>
                  <a:gd name="T40" fmla="*/ 1 w 425"/>
                  <a:gd name="T41" fmla="*/ 3 h 936"/>
                  <a:gd name="T42" fmla="*/ 1 w 425"/>
                  <a:gd name="T43" fmla="*/ 3 h 936"/>
                  <a:gd name="T44" fmla="*/ 1 w 425"/>
                  <a:gd name="T45" fmla="*/ 3 h 936"/>
                  <a:gd name="T46" fmla="*/ 1 w 425"/>
                  <a:gd name="T47" fmla="*/ 3 h 936"/>
                  <a:gd name="T48" fmla="*/ 1 w 425"/>
                  <a:gd name="T49" fmla="*/ 3 h 936"/>
                  <a:gd name="T50" fmla="*/ 1 w 425"/>
                  <a:gd name="T51" fmla="*/ 4 h 936"/>
                  <a:gd name="T52" fmla="*/ 1 w 425"/>
                  <a:gd name="T53" fmla="*/ 4 h 936"/>
                  <a:gd name="T54" fmla="*/ 1 w 425"/>
                  <a:gd name="T55" fmla="*/ 4 h 936"/>
                  <a:gd name="T56" fmla="*/ 1 w 425"/>
                  <a:gd name="T57" fmla="*/ 4 h 936"/>
                  <a:gd name="T58" fmla="*/ 1 w 425"/>
                  <a:gd name="T59" fmla="*/ 4 h 936"/>
                  <a:gd name="T60" fmla="*/ 1 w 425"/>
                  <a:gd name="T61" fmla="*/ 4 h 936"/>
                  <a:gd name="T62" fmla="*/ 2 w 425"/>
                  <a:gd name="T63" fmla="*/ 4 h 936"/>
                  <a:gd name="T64" fmla="*/ 2 w 425"/>
                  <a:gd name="T65" fmla="*/ 4 h 936"/>
                  <a:gd name="T66" fmla="*/ 2 w 425"/>
                  <a:gd name="T67" fmla="*/ 4 h 936"/>
                  <a:gd name="T68" fmla="*/ 2 w 425"/>
                  <a:gd name="T69" fmla="*/ 3 h 936"/>
                  <a:gd name="T70" fmla="*/ 1 w 425"/>
                  <a:gd name="T71" fmla="*/ 3 h 936"/>
                  <a:gd name="T72" fmla="*/ 1 w 425"/>
                  <a:gd name="T73" fmla="*/ 3 h 936"/>
                  <a:gd name="T74" fmla="*/ 1 w 425"/>
                  <a:gd name="T75" fmla="*/ 3 h 936"/>
                  <a:gd name="T76" fmla="*/ 1 w 425"/>
                  <a:gd name="T77" fmla="*/ 2 h 936"/>
                  <a:gd name="T78" fmla="*/ 1 w 425"/>
                  <a:gd name="T79" fmla="*/ 2 h 936"/>
                  <a:gd name="T80" fmla="*/ 1 w 425"/>
                  <a:gd name="T81" fmla="*/ 2 h 936"/>
                  <a:gd name="T82" fmla="*/ 1 w 425"/>
                  <a:gd name="T83" fmla="*/ 2 h 936"/>
                  <a:gd name="T84" fmla="*/ 1 w 425"/>
                  <a:gd name="T85" fmla="*/ 1 h 936"/>
                  <a:gd name="T86" fmla="*/ 0 w 425"/>
                  <a:gd name="T87" fmla="*/ 1 h 936"/>
                  <a:gd name="T88" fmla="*/ 0 w 425"/>
                  <a:gd name="T89" fmla="*/ 1 h 936"/>
                  <a:gd name="T90" fmla="*/ 0 w 425"/>
                  <a:gd name="T91" fmla="*/ 1 h 936"/>
                  <a:gd name="T92" fmla="*/ 0 w 425"/>
                  <a:gd name="T93" fmla="*/ 0 h 936"/>
                  <a:gd name="T94" fmla="*/ 0 w 425"/>
                  <a:gd name="T95" fmla="*/ 0 h 936"/>
                  <a:gd name="T96" fmla="*/ 0 w 425"/>
                  <a:gd name="T97" fmla="*/ 0 h 9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25" h="936">
                    <a:moveTo>
                      <a:pt x="48" y="0"/>
                    </a:moveTo>
                    <a:lnTo>
                      <a:pt x="48" y="2"/>
                    </a:lnTo>
                    <a:lnTo>
                      <a:pt x="48" y="5"/>
                    </a:lnTo>
                    <a:lnTo>
                      <a:pt x="47" y="11"/>
                    </a:lnTo>
                    <a:lnTo>
                      <a:pt x="44" y="19"/>
                    </a:lnTo>
                    <a:lnTo>
                      <a:pt x="39" y="35"/>
                    </a:lnTo>
                    <a:lnTo>
                      <a:pt x="32" y="55"/>
                    </a:lnTo>
                    <a:lnTo>
                      <a:pt x="20" y="82"/>
                    </a:lnTo>
                    <a:lnTo>
                      <a:pt x="6" y="117"/>
                    </a:lnTo>
                    <a:lnTo>
                      <a:pt x="0" y="141"/>
                    </a:lnTo>
                    <a:lnTo>
                      <a:pt x="0" y="177"/>
                    </a:lnTo>
                    <a:lnTo>
                      <a:pt x="4" y="220"/>
                    </a:lnTo>
                    <a:lnTo>
                      <a:pt x="13" y="271"/>
                    </a:lnTo>
                    <a:lnTo>
                      <a:pt x="26" y="325"/>
                    </a:lnTo>
                    <a:lnTo>
                      <a:pt x="41" y="386"/>
                    </a:lnTo>
                    <a:lnTo>
                      <a:pt x="58" y="446"/>
                    </a:lnTo>
                    <a:lnTo>
                      <a:pt x="78" y="509"/>
                    </a:lnTo>
                    <a:lnTo>
                      <a:pt x="98" y="570"/>
                    </a:lnTo>
                    <a:lnTo>
                      <a:pt x="119" y="628"/>
                    </a:lnTo>
                    <a:lnTo>
                      <a:pt x="138" y="683"/>
                    </a:lnTo>
                    <a:lnTo>
                      <a:pt x="157" y="733"/>
                    </a:lnTo>
                    <a:lnTo>
                      <a:pt x="174" y="775"/>
                    </a:lnTo>
                    <a:lnTo>
                      <a:pt x="189" y="808"/>
                    </a:lnTo>
                    <a:lnTo>
                      <a:pt x="201" y="831"/>
                    </a:lnTo>
                    <a:lnTo>
                      <a:pt x="210" y="843"/>
                    </a:lnTo>
                    <a:lnTo>
                      <a:pt x="223" y="853"/>
                    </a:lnTo>
                    <a:lnTo>
                      <a:pt x="239" y="861"/>
                    </a:lnTo>
                    <a:lnTo>
                      <a:pt x="258" y="873"/>
                    </a:lnTo>
                    <a:lnTo>
                      <a:pt x="282" y="883"/>
                    </a:lnTo>
                    <a:lnTo>
                      <a:pt x="310" y="896"/>
                    </a:lnTo>
                    <a:lnTo>
                      <a:pt x="342" y="907"/>
                    </a:lnTo>
                    <a:lnTo>
                      <a:pt x="380" y="922"/>
                    </a:lnTo>
                    <a:lnTo>
                      <a:pt x="425" y="936"/>
                    </a:lnTo>
                    <a:lnTo>
                      <a:pt x="396" y="893"/>
                    </a:lnTo>
                    <a:lnTo>
                      <a:pt x="367" y="843"/>
                    </a:lnTo>
                    <a:lnTo>
                      <a:pt x="337" y="787"/>
                    </a:lnTo>
                    <a:lnTo>
                      <a:pt x="308" y="725"/>
                    </a:lnTo>
                    <a:lnTo>
                      <a:pt x="279" y="660"/>
                    </a:lnTo>
                    <a:lnTo>
                      <a:pt x="249" y="591"/>
                    </a:lnTo>
                    <a:lnTo>
                      <a:pt x="220" y="522"/>
                    </a:lnTo>
                    <a:lnTo>
                      <a:pt x="194" y="450"/>
                    </a:lnTo>
                    <a:lnTo>
                      <a:pt x="167" y="381"/>
                    </a:lnTo>
                    <a:lnTo>
                      <a:pt x="144" y="312"/>
                    </a:lnTo>
                    <a:lnTo>
                      <a:pt x="120" y="248"/>
                    </a:lnTo>
                    <a:lnTo>
                      <a:pt x="101" y="186"/>
                    </a:lnTo>
                    <a:lnTo>
                      <a:pt x="83" y="128"/>
                    </a:lnTo>
                    <a:lnTo>
                      <a:pt x="69" y="78"/>
                    </a:lnTo>
                    <a:lnTo>
                      <a:pt x="57" y="35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CCEF72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79" name="Freeform 28"/>
              <p:cNvSpPr>
                <a:spLocks/>
              </p:cNvSpPr>
              <p:nvPr/>
            </p:nvSpPr>
            <p:spPr bwMode="auto">
              <a:xfrm>
                <a:off x="8310" y="4696"/>
                <a:ext cx="64" cy="69"/>
              </a:xfrm>
              <a:custGeom>
                <a:avLst/>
                <a:gdLst>
                  <a:gd name="T0" fmla="*/ 0 w 192"/>
                  <a:gd name="T1" fmla="*/ 0 h 208"/>
                  <a:gd name="T2" fmla="*/ 0 w 192"/>
                  <a:gd name="T3" fmla="*/ 0 h 208"/>
                  <a:gd name="T4" fmla="*/ 0 w 192"/>
                  <a:gd name="T5" fmla="*/ 0 h 208"/>
                  <a:gd name="T6" fmla="*/ 0 w 192"/>
                  <a:gd name="T7" fmla="*/ 0 h 208"/>
                  <a:gd name="T8" fmla="*/ 0 w 192"/>
                  <a:gd name="T9" fmla="*/ 0 h 208"/>
                  <a:gd name="T10" fmla="*/ 0 w 192"/>
                  <a:gd name="T11" fmla="*/ 0 h 208"/>
                  <a:gd name="T12" fmla="*/ 0 w 192"/>
                  <a:gd name="T13" fmla="*/ 1 h 208"/>
                  <a:gd name="T14" fmla="*/ 0 w 192"/>
                  <a:gd name="T15" fmla="*/ 1 h 208"/>
                  <a:gd name="T16" fmla="*/ 0 w 192"/>
                  <a:gd name="T17" fmla="*/ 1 h 208"/>
                  <a:gd name="T18" fmla="*/ 0 w 192"/>
                  <a:gd name="T19" fmla="*/ 1 h 208"/>
                  <a:gd name="T20" fmla="*/ 0 w 192"/>
                  <a:gd name="T21" fmla="*/ 1 h 208"/>
                  <a:gd name="T22" fmla="*/ 0 w 192"/>
                  <a:gd name="T23" fmla="*/ 1 h 208"/>
                  <a:gd name="T24" fmla="*/ 0 w 192"/>
                  <a:gd name="T25" fmla="*/ 1 h 208"/>
                  <a:gd name="T26" fmla="*/ 1 w 192"/>
                  <a:gd name="T27" fmla="*/ 1 h 208"/>
                  <a:gd name="T28" fmla="*/ 1 w 192"/>
                  <a:gd name="T29" fmla="*/ 1 h 208"/>
                  <a:gd name="T30" fmla="*/ 1 w 192"/>
                  <a:gd name="T31" fmla="*/ 1 h 208"/>
                  <a:gd name="T32" fmla="*/ 1 w 192"/>
                  <a:gd name="T33" fmla="*/ 1 h 208"/>
                  <a:gd name="T34" fmla="*/ 1 w 192"/>
                  <a:gd name="T35" fmla="*/ 1 h 208"/>
                  <a:gd name="T36" fmla="*/ 1 w 192"/>
                  <a:gd name="T37" fmla="*/ 0 h 208"/>
                  <a:gd name="T38" fmla="*/ 1 w 192"/>
                  <a:gd name="T39" fmla="*/ 0 h 208"/>
                  <a:gd name="T40" fmla="*/ 1 w 192"/>
                  <a:gd name="T41" fmla="*/ 0 h 208"/>
                  <a:gd name="T42" fmla="*/ 1 w 192"/>
                  <a:gd name="T43" fmla="*/ 0 h 208"/>
                  <a:gd name="T44" fmla="*/ 1 w 192"/>
                  <a:gd name="T45" fmla="*/ 0 h 208"/>
                  <a:gd name="T46" fmla="*/ 1 w 192"/>
                  <a:gd name="T47" fmla="*/ 0 h 208"/>
                  <a:gd name="T48" fmla="*/ 0 w 192"/>
                  <a:gd name="T49" fmla="*/ 0 h 208"/>
                  <a:gd name="T50" fmla="*/ 0 w 192"/>
                  <a:gd name="T51" fmla="*/ 0 h 208"/>
                  <a:gd name="T52" fmla="*/ 0 w 192"/>
                  <a:gd name="T53" fmla="*/ 0 h 208"/>
                  <a:gd name="T54" fmla="*/ 0 w 192"/>
                  <a:gd name="T55" fmla="*/ 0 h 208"/>
                  <a:gd name="T56" fmla="*/ 0 w 192"/>
                  <a:gd name="T57" fmla="*/ 0 h 20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92" h="208">
                    <a:moveTo>
                      <a:pt x="26" y="11"/>
                    </a:moveTo>
                    <a:lnTo>
                      <a:pt x="13" y="24"/>
                    </a:lnTo>
                    <a:lnTo>
                      <a:pt x="4" y="43"/>
                    </a:lnTo>
                    <a:lnTo>
                      <a:pt x="0" y="67"/>
                    </a:lnTo>
                    <a:lnTo>
                      <a:pt x="0" y="93"/>
                    </a:lnTo>
                    <a:lnTo>
                      <a:pt x="3" y="120"/>
                    </a:lnTo>
                    <a:lnTo>
                      <a:pt x="10" y="148"/>
                    </a:lnTo>
                    <a:lnTo>
                      <a:pt x="20" y="171"/>
                    </a:lnTo>
                    <a:lnTo>
                      <a:pt x="35" y="189"/>
                    </a:lnTo>
                    <a:lnTo>
                      <a:pt x="51" y="201"/>
                    </a:lnTo>
                    <a:lnTo>
                      <a:pt x="70" y="206"/>
                    </a:lnTo>
                    <a:lnTo>
                      <a:pt x="91" y="208"/>
                    </a:lnTo>
                    <a:lnTo>
                      <a:pt x="111" y="204"/>
                    </a:lnTo>
                    <a:lnTo>
                      <a:pt x="130" y="196"/>
                    </a:lnTo>
                    <a:lnTo>
                      <a:pt x="148" y="186"/>
                    </a:lnTo>
                    <a:lnTo>
                      <a:pt x="163" y="176"/>
                    </a:lnTo>
                    <a:lnTo>
                      <a:pt x="174" y="163"/>
                    </a:lnTo>
                    <a:lnTo>
                      <a:pt x="189" y="130"/>
                    </a:lnTo>
                    <a:lnTo>
                      <a:pt x="192" y="89"/>
                    </a:lnTo>
                    <a:lnTo>
                      <a:pt x="185" y="50"/>
                    </a:lnTo>
                    <a:lnTo>
                      <a:pt x="166" y="27"/>
                    </a:lnTo>
                    <a:lnTo>
                      <a:pt x="152" y="21"/>
                    </a:lnTo>
                    <a:lnTo>
                      <a:pt x="138" y="14"/>
                    </a:lnTo>
                    <a:lnTo>
                      <a:pt x="122" y="8"/>
                    </a:lnTo>
                    <a:lnTo>
                      <a:pt x="104" y="2"/>
                    </a:lnTo>
                    <a:lnTo>
                      <a:pt x="85" y="0"/>
                    </a:lnTo>
                    <a:lnTo>
                      <a:pt x="66" y="0"/>
                    </a:lnTo>
                    <a:lnTo>
                      <a:pt x="47" y="2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CCEF72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80" name="Freeform 29"/>
              <p:cNvSpPr>
                <a:spLocks/>
              </p:cNvSpPr>
              <p:nvPr/>
            </p:nvSpPr>
            <p:spPr bwMode="auto">
              <a:xfrm>
                <a:off x="8406" y="4895"/>
                <a:ext cx="82" cy="84"/>
              </a:xfrm>
              <a:custGeom>
                <a:avLst/>
                <a:gdLst>
                  <a:gd name="T0" fmla="*/ 0 w 247"/>
                  <a:gd name="T1" fmla="*/ 0 h 251"/>
                  <a:gd name="T2" fmla="*/ 0 w 247"/>
                  <a:gd name="T3" fmla="*/ 0 h 251"/>
                  <a:gd name="T4" fmla="*/ 0 w 247"/>
                  <a:gd name="T5" fmla="*/ 0 h 251"/>
                  <a:gd name="T6" fmla="*/ 0 w 247"/>
                  <a:gd name="T7" fmla="*/ 0 h 251"/>
                  <a:gd name="T8" fmla="*/ 0 w 247"/>
                  <a:gd name="T9" fmla="*/ 0 h 251"/>
                  <a:gd name="T10" fmla="*/ 0 w 247"/>
                  <a:gd name="T11" fmla="*/ 0 h 251"/>
                  <a:gd name="T12" fmla="*/ 0 w 247"/>
                  <a:gd name="T13" fmla="*/ 1 h 251"/>
                  <a:gd name="T14" fmla="*/ 0 w 247"/>
                  <a:gd name="T15" fmla="*/ 1 h 251"/>
                  <a:gd name="T16" fmla="*/ 0 w 247"/>
                  <a:gd name="T17" fmla="*/ 1 h 251"/>
                  <a:gd name="T18" fmla="*/ 0 w 247"/>
                  <a:gd name="T19" fmla="*/ 1 h 251"/>
                  <a:gd name="T20" fmla="*/ 0 w 247"/>
                  <a:gd name="T21" fmla="*/ 1 h 251"/>
                  <a:gd name="T22" fmla="*/ 0 w 247"/>
                  <a:gd name="T23" fmla="*/ 1 h 251"/>
                  <a:gd name="T24" fmla="*/ 0 w 247"/>
                  <a:gd name="T25" fmla="*/ 1 h 251"/>
                  <a:gd name="T26" fmla="*/ 0 w 247"/>
                  <a:gd name="T27" fmla="*/ 1 h 251"/>
                  <a:gd name="T28" fmla="*/ 1 w 247"/>
                  <a:gd name="T29" fmla="*/ 1 h 251"/>
                  <a:gd name="T30" fmla="*/ 1 w 247"/>
                  <a:gd name="T31" fmla="*/ 1 h 251"/>
                  <a:gd name="T32" fmla="*/ 1 w 247"/>
                  <a:gd name="T33" fmla="*/ 1 h 251"/>
                  <a:gd name="T34" fmla="*/ 1 w 247"/>
                  <a:gd name="T35" fmla="*/ 1 h 251"/>
                  <a:gd name="T36" fmla="*/ 1 w 247"/>
                  <a:gd name="T37" fmla="*/ 1 h 251"/>
                  <a:gd name="T38" fmla="*/ 1 w 247"/>
                  <a:gd name="T39" fmla="*/ 1 h 251"/>
                  <a:gd name="T40" fmla="*/ 1 w 247"/>
                  <a:gd name="T41" fmla="*/ 1 h 251"/>
                  <a:gd name="T42" fmla="*/ 1 w 247"/>
                  <a:gd name="T43" fmla="*/ 1 h 251"/>
                  <a:gd name="T44" fmla="*/ 1 w 247"/>
                  <a:gd name="T45" fmla="*/ 1 h 251"/>
                  <a:gd name="T46" fmla="*/ 1 w 247"/>
                  <a:gd name="T47" fmla="*/ 1 h 251"/>
                  <a:gd name="T48" fmla="*/ 1 w 247"/>
                  <a:gd name="T49" fmla="*/ 1 h 251"/>
                  <a:gd name="T50" fmla="*/ 1 w 247"/>
                  <a:gd name="T51" fmla="*/ 1 h 251"/>
                  <a:gd name="T52" fmla="*/ 1 w 247"/>
                  <a:gd name="T53" fmla="*/ 0 h 251"/>
                  <a:gd name="T54" fmla="*/ 1 w 247"/>
                  <a:gd name="T55" fmla="*/ 0 h 251"/>
                  <a:gd name="T56" fmla="*/ 1 w 247"/>
                  <a:gd name="T57" fmla="*/ 0 h 251"/>
                  <a:gd name="T58" fmla="*/ 1 w 247"/>
                  <a:gd name="T59" fmla="*/ 0 h 251"/>
                  <a:gd name="T60" fmla="*/ 1 w 247"/>
                  <a:gd name="T61" fmla="*/ 0 h 251"/>
                  <a:gd name="T62" fmla="*/ 1 w 247"/>
                  <a:gd name="T63" fmla="*/ 0 h 251"/>
                  <a:gd name="T64" fmla="*/ 1 w 247"/>
                  <a:gd name="T65" fmla="*/ 0 h 251"/>
                  <a:gd name="T66" fmla="*/ 1 w 247"/>
                  <a:gd name="T67" fmla="*/ 0 h 251"/>
                  <a:gd name="T68" fmla="*/ 0 w 247"/>
                  <a:gd name="T69" fmla="*/ 0 h 251"/>
                  <a:gd name="T70" fmla="*/ 0 w 247"/>
                  <a:gd name="T71" fmla="*/ 0 h 251"/>
                  <a:gd name="T72" fmla="*/ 0 w 247"/>
                  <a:gd name="T73" fmla="*/ 0 h 251"/>
                  <a:gd name="T74" fmla="*/ 0 w 247"/>
                  <a:gd name="T75" fmla="*/ 0 h 251"/>
                  <a:gd name="T76" fmla="*/ 0 w 247"/>
                  <a:gd name="T77" fmla="*/ 0 h 251"/>
                  <a:gd name="T78" fmla="*/ 0 w 247"/>
                  <a:gd name="T79" fmla="*/ 0 h 251"/>
                  <a:gd name="T80" fmla="*/ 0 w 247"/>
                  <a:gd name="T81" fmla="*/ 0 h 2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7" h="251">
                    <a:moveTo>
                      <a:pt x="33" y="29"/>
                    </a:moveTo>
                    <a:lnTo>
                      <a:pt x="21" y="44"/>
                    </a:lnTo>
                    <a:lnTo>
                      <a:pt x="12" y="60"/>
                    </a:lnTo>
                    <a:lnTo>
                      <a:pt x="5" y="79"/>
                    </a:lnTo>
                    <a:lnTo>
                      <a:pt x="0" y="97"/>
                    </a:lnTo>
                    <a:lnTo>
                      <a:pt x="0" y="116"/>
                    </a:lnTo>
                    <a:lnTo>
                      <a:pt x="5" y="135"/>
                    </a:lnTo>
                    <a:lnTo>
                      <a:pt x="12" y="152"/>
                    </a:lnTo>
                    <a:lnTo>
                      <a:pt x="25" y="169"/>
                    </a:lnTo>
                    <a:lnTo>
                      <a:pt x="42" y="187"/>
                    </a:lnTo>
                    <a:lnTo>
                      <a:pt x="58" y="202"/>
                    </a:lnTo>
                    <a:lnTo>
                      <a:pt x="77" y="220"/>
                    </a:lnTo>
                    <a:lnTo>
                      <a:pt x="96" y="233"/>
                    </a:lnTo>
                    <a:lnTo>
                      <a:pt x="114" y="244"/>
                    </a:lnTo>
                    <a:lnTo>
                      <a:pt x="133" y="251"/>
                    </a:lnTo>
                    <a:lnTo>
                      <a:pt x="149" y="251"/>
                    </a:lnTo>
                    <a:lnTo>
                      <a:pt x="165" y="246"/>
                    </a:lnTo>
                    <a:lnTo>
                      <a:pt x="180" y="237"/>
                    </a:lnTo>
                    <a:lnTo>
                      <a:pt x="196" y="228"/>
                    </a:lnTo>
                    <a:lnTo>
                      <a:pt x="209" y="220"/>
                    </a:lnTo>
                    <a:lnTo>
                      <a:pt x="222" y="212"/>
                    </a:lnTo>
                    <a:lnTo>
                      <a:pt x="232" y="202"/>
                    </a:lnTo>
                    <a:lnTo>
                      <a:pt x="240" y="191"/>
                    </a:lnTo>
                    <a:lnTo>
                      <a:pt x="246" y="178"/>
                    </a:lnTo>
                    <a:lnTo>
                      <a:pt x="247" y="162"/>
                    </a:lnTo>
                    <a:lnTo>
                      <a:pt x="244" y="142"/>
                    </a:lnTo>
                    <a:lnTo>
                      <a:pt x="238" y="120"/>
                    </a:lnTo>
                    <a:lnTo>
                      <a:pt x="228" y="96"/>
                    </a:lnTo>
                    <a:lnTo>
                      <a:pt x="215" y="72"/>
                    </a:lnTo>
                    <a:lnTo>
                      <a:pt x="200" y="50"/>
                    </a:lnTo>
                    <a:lnTo>
                      <a:pt x="184" y="30"/>
                    </a:lnTo>
                    <a:lnTo>
                      <a:pt x="165" y="16"/>
                    </a:lnTo>
                    <a:lnTo>
                      <a:pt x="147" y="7"/>
                    </a:lnTo>
                    <a:lnTo>
                      <a:pt x="130" y="3"/>
                    </a:lnTo>
                    <a:lnTo>
                      <a:pt x="112" y="0"/>
                    </a:lnTo>
                    <a:lnTo>
                      <a:pt x="94" y="1"/>
                    </a:lnTo>
                    <a:lnTo>
                      <a:pt x="80" y="3"/>
                    </a:lnTo>
                    <a:lnTo>
                      <a:pt x="65" y="7"/>
                    </a:lnTo>
                    <a:lnTo>
                      <a:pt x="52" y="13"/>
                    </a:lnTo>
                    <a:lnTo>
                      <a:pt x="42" y="20"/>
                    </a:lnTo>
                    <a:lnTo>
                      <a:pt x="33" y="29"/>
                    </a:lnTo>
                    <a:close/>
                  </a:path>
                </a:pathLst>
              </a:custGeom>
              <a:solidFill>
                <a:srgbClr val="CCEF72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81" name="Freeform 30"/>
              <p:cNvSpPr>
                <a:spLocks/>
              </p:cNvSpPr>
              <p:nvPr/>
            </p:nvSpPr>
            <p:spPr bwMode="auto">
              <a:xfrm>
                <a:off x="8313" y="4687"/>
                <a:ext cx="75" cy="80"/>
              </a:xfrm>
              <a:custGeom>
                <a:avLst/>
                <a:gdLst>
                  <a:gd name="T0" fmla="*/ 0 w 226"/>
                  <a:gd name="T1" fmla="*/ 0 h 240"/>
                  <a:gd name="T2" fmla="*/ 0 w 226"/>
                  <a:gd name="T3" fmla="*/ 0 h 240"/>
                  <a:gd name="T4" fmla="*/ 0 w 226"/>
                  <a:gd name="T5" fmla="*/ 0 h 240"/>
                  <a:gd name="T6" fmla="*/ 0 w 226"/>
                  <a:gd name="T7" fmla="*/ 0 h 240"/>
                  <a:gd name="T8" fmla="*/ 0 w 226"/>
                  <a:gd name="T9" fmla="*/ 0 h 240"/>
                  <a:gd name="T10" fmla="*/ 0 w 226"/>
                  <a:gd name="T11" fmla="*/ 0 h 240"/>
                  <a:gd name="T12" fmla="*/ 0 w 226"/>
                  <a:gd name="T13" fmla="*/ 1 h 240"/>
                  <a:gd name="T14" fmla="*/ 0 w 226"/>
                  <a:gd name="T15" fmla="*/ 1 h 240"/>
                  <a:gd name="T16" fmla="*/ 0 w 226"/>
                  <a:gd name="T17" fmla="*/ 1 h 240"/>
                  <a:gd name="T18" fmla="*/ 0 w 226"/>
                  <a:gd name="T19" fmla="*/ 1 h 240"/>
                  <a:gd name="T20" fmla="*/ 0 w 226"/>
                  <a:gd name="T21" fmla="*/ 1 h 240"/>
                  <a:gd name="T22" fmla="*/ 0 w 226"/>
                  <a:gd name="T23" fmla="*/ 1 h 240"/>
                  <a:gd name="T24" fmla="*/ 1 w 226"/>
                  <a:gd name="T25" fmla="*/ 1 h 240"/>
                  <a:gd name="T26" fmla="*/ 1 w 226"/>
                  <a:gd name="T27" fmla="*/ 1 h 240"/>
                  <a:gd name="T28" fmla="*/ 1 w 226"/>
                  <a:gd name="T29" fmla="*/ 1 h 240"/>
                  <a:gd name="T30" fmla="*/ 1 w 226"/>
                  <a:gd name="T31" fmla="*/ 1 h 240"/>
                  <a:gd name="T32" fmla="*/ 1 w 226"/>
                  <a:gd name="T33" fmla="*/ 0 h 240"/>
                  <a:gd name="T34" fmla="*/ 1 w 226"/>
                  <a:gd name="T35" fmla="*/ 0 h 240"/>
                  <a:gd name="T36" fmla="*/ 1 w 226"/>
                  <a:gd name="T37" fmla="*/ 0 h 240"/>
                  <a:gd name="T38" fmla="*/ 1 w 226"/>
                  <a:gd name="T39" fmla="*/ 0 h 240"/>
                  <a:gd name="T40" fmla="*/ 1 w 226"/>
                  <a:gd name="T41" fmla="*/ 1 h 240"/>
                  <a:gd name="T42" fmla="*/ 1 w 226"/>
                  <a:gd name="T43" fmla="*/ 1 h 240"/>
                  <a:gd name="T44" fmla="*/ 1 w 226"/>
                  <a:gd name="T45" fmla="*/ 1 h 240"/>
                  <a:gd name="T46" fmla="*/ 1 w 226"/>
                  <a:gd name="T47" fmla="*/ 1 h 240"/>
                  <a:gd name="T48" fmla="*/ 0 w 226"/>
                  <a:gd name="T49" fmla="*/ 1 h 240"/>
                  <a:gd name="T50" fmla="*/ 0 w 226"/>
                  <a:gd name="T51" fmla="*/ 1 h 240"/>
                  <a:gd name="T52" fmla="*/ 0 w 226"/>
                  <a:gd name="T53" fmla="*/ 1 h 240"/>
                  <a:gd name="T54" fmla="*/ 0 w 226"/>
                  <a:gd name="T55" fmla="*/ 0 h 240"/>
                  <a:gd name="T56" fmla="*/ 0 w 226"/>
                  <a:gd name="T57" fmla="*/ 0 h 240"/>
                  <a:gd name="T58" fmla="*/ 0 w 226"/>
                  <a:gd name="T59" fmla="*/ 0 h 240"/>
                  <a:gd name="T60" fmla="*/ 0 w 226"/>
                  <a:gd name="T61" fmla="*/ 0 h 240"/>
                  <a:gd name="T62" fmla="*/ 0 w 226"/>
                  <a:gd name="T63" fmla="*/ 0 h 240"/>
                  <a:gd name="T64" fmla="*/ 0 w 226"/>
                  <a:gd name="T65" fmla="*/ 0 h 240"/>
                  <a:gd name="T66" fmla="*/ 0 w 226"/>
                  <a:gd name="T67" fmla="*/ 0 h 240"/>
                  <a:gd name="T68" fmla="*/ 1 w 226"/>
                  <a:gd name="T69" fmla="*/ 0 h 240"/>
                  <a:gd name="T70" fmla="*/ 1 w 226"/>
                  <a:gd name="T71" fmla="*/ 0 h 24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6" h="240">
                    <a:moveTo>
                      <a:pt x="125" y="6"/>
                    </a:moveTo>
                    <a:lnTo>
                      <a:pt x="115" y="3"/>
                    </a:lnTo>
                    <a:lnTo>
                      <a:pt x="104" y="0"/>
                    </a:lnTo>
                    <a:lnTo>
                      <a:pt x="93" y="0"/>
                    </a:lnTo>
                    <a:lnTo>
                      <a:pt x="79" y="0"/>
                    </a:lnTo>
                    <a:lnTo>
                      <a:pt x="66" y="2"/>
                    </a:lnTo>
                    <a:lnTo>
                      <a:pt x="54" y="6"/>
                    </a:lnTo>
                    <a:lnTo>
                      <a:pt x="43" y="12"/>
                    </a:lnTo>
                    <a:lnTo>
                      <a:pt x="32" y="19"/>
                    </a:lnTo>
                    <a:lnTo>
                      <a:pt x="16" y="37"/>
                    </a:lnTo>
                    <a:lnTo>
                      <a:pt x="6" y="58"/>
                    </a:lnTo>
                    <a:lnTo>
                      <a:pt x="0" y="79"/>
                    </a:lnTo>
                    <a:lnTo>
                      <a:pt x="0" y="101"/>
                    </a:lnTo>
                    <a:lnTo>
                      <a:pt x="2" y="124"/>
                    </a:lnTo>
                    <a:lnTo>
                      <a:pt x="7" y="145"/>
                    </a:lnTo>
                    <a:lnTo>
                      <a:pt x="15" y="168"/>
                    </a:lnTo>
                    <a:lnTo>
                      <a:pt x="24" y="188"/>
                    </a:lnTo>
                    <a:lnTo>
                      <a:pt x="32" y="201"/>
                    </a:lnTo>
                    <a:lnTo>
                      <a:pt x="43" y="213"/>
                    </a:lnTo>
                    <a:lnTo>
                      <a:pt x="56" y="223"/>
                    </a:lnTo>
                    <a:lnTo>
                      <a:pt x="69" y="231"/>
                    </a:lnTo>
                    <a:lnTo>
                      <a:pt x="84" y="237"/>
                    </a:lnTo>
                    <a:lnTo>
                      <a:pt x="98" y="240"/>
                    </a:lnTo>
                    <a:lnTo>
                      <a:pt x="113" y="240"/>
                    </a:lnTo>
                    <a:lnTo>
                      <a:pt x="129" y="237"/>
                    </a:lnTo>
                    <a:lnTo>
                      <a:pt x="151" y="229"/>
                    </a:lnTo>
                    <a:lnTo>
                      <a:pt x="172" y="219"/>
                    </a:lnTo>
                    <a:lnTo>
                      <a:pt x="189" y="204"/>
                    </a:lnTo>
                    <a:lnTo>
                      <a:pt x="206" y="188"/>
                    </a:lnTo>
                    <a:lnTo>
                      <a:pt x="216" y="171"/>
                    </a:lnTo>
                    <a:lnTo>
                      <a:pt x="223" y="152"/>
                    </a:lnTo>
                    <a:lnTo>
                      <a:pt x="226" y="131"/>
                    </a:lnTo>
                    <a:lnTo>
                      <a:pt x="223" y="109"/>
                    </a:lnTo>
                    <a:lnTo>
                      <a:pt x="222" y="104"/>
                    </a:lnTo>
                    <a:lnTo>
                      <a:pt x="219" y="98"/>
                    </a:lnTo>
                    <a:lnTo>
                      <a:pt x="213" y="95"/>
                    </a:lnTo>
                    <a:lnTo>
                      <a:pt x="207" y="95"/>
                    </a:lnTo>
                    <a:lnTo>
                      <a:pt x="201" y="96"/>
                    </a:lnTo>
                    <a:lnTo>
                      <a:pt x="197" y="99"/>
                    </a:lnTo>
                    <a:lnTo>
                      <a:pt x="194" y="105"/>
                    </a:lnTo>
                    <a:lnTo>
                      <a:pt x="192" y="111"/>
                    </a:lnTo>
                    <a:lnTo>
                      <a:pt x="191" y="127"/>
                    </a:lnTo>
                    <a:lnTo>
                      <a:pt x="188" y="142"/>
                    </a:lnTo>
                    <a:lnTo>
                      <a:pt x="182" y="158"/>
                    </a:lnTo>
                    <a:lnTo>
                      <a:pt x="173" y="171"/>
                    </a:lnTo>
                    <a:lnTo>
                      <a:pt x="162" y="183"/>
                    </a:lnTo>
                    <a:lnTo>
                      <a:pt x="147" y="191"/>
                    </a:lnTo>
                    <a:lnTo>
                      <a:pt x="131" y="197"/>
                    </a:lnTo>
                    <a:lnTo>
                      <a:pt x="110" y="200"/>
                    </a:lnTo>
                    <a:lnTo>
                      <a:pt x="90" y="197"/>
                    </a:lnTo>
                    <a:lnTo>
                      <a:pt x="74" y="190"/>
                    </a:lnTo>
                    <a:lnTo>
                      <a:pt x="60" y="177"/>
                    </a:lnTo>
                    <a:lnTo>
                      <a:pt x="51" y="161"/>
                    </a:lnTo>
                    <a:lnTo>
                      <a:pt x="44" y="144"/>
                    </a:lnTo>
                    <a:lnTo>
                      <a:pt x="38" y="124"/>
                    </a:lnTo>
                    <a:lnTo>
                      <a:pt x="34" y="105"/>
                    </a:lnTo>
                    <a:lnTo>
                      <a:pt x="32" y="86"/>
                    </a:lnTo>
                    <a:lnTo>
                      <a:pt x="32" y="76"/>
                    </a:lnTo>
                    <a:lnTo>
                      <a:pt x="35" y="66"/>
                    </a:lnTo>
                    <a:lnTo>
                      <a:pt x="41" y="56"/>
                    </a:lnTo>
                    <a:lnTo>
                      <a:pt x="47" y="46"/>
                    </a:lnTo>
                    <a:lnTo>
                      <a:pt x="54" y="39"/>
                    </a:lnTo>
                    <a:lnTo>
                      <a:pt x="63" y="32"/>
                    </a:lnTo>
                    <a:lnTo>
                      <a:pt x="74" y="26"/>
                    </a:lnTo>
                    <a:lnTo>
                      <a:pt x="84" y="25"/>
                    </a:lnTo>
                    <a:lnTo>
                      <a:pt x="87" y="25"/>
                    </a:lnTo>
                    <a:lnTo>
                      <a:pt x="94" y="23"/>
                    </a:lnTo>
                    <a:lnTo>
                      <a:pt x="106" y="25"/>
                    </a:lnTo>
                    <a:lnTo>
                      <a:pt x="119" y="26"/>
                    </a:lnTo>
                    <a:lnTo>
                      <a:pt x="126" y="25"/>
                    </a:lnTo>
                    <a:lnTo>
                      <a:pt x="131" y="19"/>
                    </a:lnTo>
                    <a:lnTo>
                      <a:pt x="129" y="12"/>
                    </a:lnTo>
                    <a:lnTo>
                      <a:pt x="125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82" name="Freeform 31"/>
              <p:cNvSpPr>
                <a:spLocks/>
              </p:cNvSpPr>
              <p:nvPr/>
            </p:nvSpPr>
            <p:spPr bwMode="auto">
              <a:xfrm>
                <a:off x="8412" y="4892"/>
                <a:ext cx="93" cy="90"/>
              </a:xfrm>
              <a:custGeom>
                <a:avLst/>
                <a:gdLst>
                  <a:gd name="T0" fmla="*/ 0 w 279"/>
                  <a:gd name="T1" fmla="*/ 0 h 270"/>
                  <a:gd name="T2" fmla="*/ 0 w 279"/>
                  <a:gd name="T3" fmla="*/ 0 h 270"/>
                  <a:gd name="T4" fmla="*/ 0 w 279"/>
                  <a:gd name="T5" fmla="*/ 0 h 270"/>
                  <a:gd name="T6" fmla="*/ 0 w 279"/>
                  <a:gd name="T7" fmla="*/ 0 h 270"/>
                  <a:gd name="T8" fmla="*/ 0 w 279"/>
                  <a:gd name="T9" fmla="*/ 0 h 270"/>
                  <a:gd name="T10" fmla="*/ 0 w 279"/>
                  <a:gd name="T11" fmla="*/ 1 h 270"/>
                  <a:gd name="T12" fmla="*/ 0 w 279"/>
                  <a:gd name="T13" fmla="*/ 1 h 270"/>
                  <a:gd name="T14" fmla="*/ 0 w 279"/>
                  <a:gd name="T15" fmla="*/ 1 h 270"/>
                  <a:gd name="T16" fmla="*/ 0 w 279"/>
                  <a:gd name="T17" fmla="*/ 1 h 270"/>
                  <a:gd name="T18" fmla="*/ 0 w 279"/>
                  <a:gd name="T19" fmla="*/ 1 h 270"/>
                  <a:gd name="T20" fmla="*/ 1 w 279"/>
                  <a:gd name="T21" fmla="*/ 1 h 270"/>
                  <a:gd name="T22" fmla="*/ 1 w 279"/>
                  <a:gd name="T23" fmla="*/ 1 h 270"/>
                  <a:gd name="T24" fmla="*/ 1 w 279"/>
                  <a:gd name="T25" fmla="*/ 1 h 270"/>
                  <a:gd name="T26" fmla="*/ 1 w 279"/>
                  <a:gd name="T27" fmla="*/ 1 h 270"/>
                  <a:gd name="T28" fmla="*/ 1 w 279"/>
                  <a:gd name="T29" fmla="*/ 1 h 270"/>
                  <a:gd name="T30" fmla="*/ 1 w 279"/>
                  <a:gd name="T31" fmla="*/ 1 h 270"/>
                  <a:gd name="T32" fmla="*/ 1 w 279"/>
                  <a:gd name="T33" fmla="*/ 1 h 270"/>
                  <a:gd name="T34" fmla="*/ 1 w 279"/>
                  <a:gd name="T35" fmla="*/ 0 h 270"/>
                  <a:gd name="T36" fmla="*/ 1 w 279"/>
                  <a:gd name="T37" fmla="*/ 0 h 270"/>
                  <a:gd name="T38" fmla="*/ 1 w 279"/>
                  <a:gd name="T39" fmla="*/ 1 h 270"/>
                  <a:gd name="T40" fmla="*/ 1 w 279"/>
                  <a:gd name="T41" fmla="*/ 1 h 270"/>
                  <a:gd name="T42" fmla="*/ 1 w 279"/>
                  <a:gd name="T43" fmla="*/ 1 h 270"/>
                  <a:gd name="T44" fmla="*/ 1 w 279"/>
                  <a:gd name="T45" fmla="*/ 1 h 270"/>
                  <a:gd name="T46" fmla="*/ 1 w 279"/>
                  <a:gd name="T47" fmla="*/ 1 h 270"/>
                  <a:gd name="T48" fmla="*/ 1 w 279"/>
                  <a:gd name="T49" fmla="*/ 1 h 270"/>
                  <a:gd name="T50" fmla="*/ 0 w 279"/>
                  <a:gd name="T51" fmla="*/ 1 h 270"/>
                  <a:gd name="T52" fmla="*/ 0 w 279"/>
                  <a:gd name="T53" fmla="*/ 1 h 270"/>
                  <a:gd name="T54" fmla="*/ 0 w 279"/>
                  <a:gd name="T55" fmla="*/ 0 h 270"/>
                  <a:gd name="T56" fmla="*/ 0 w 279"/>
                  <a:gd name="T57" fmla="*/ 0 h 270"/>
                  <a:gd name="T58" fmla="*/ 0 w 279"/>
                  <a:gd name="T59" fmla="*/ 0 h 270"/>
                  <a:gd name="T60" fmla="*/ 0 w 279"/>
                  <a:gd name="T61" fmla="*/ 0 h 270"/>
                  <a:gd name="T62" fmla="*/ 0 w 279"/>
                  <a:gd name="T63" fmla="*/ 0 h 270"/>
                  <a:gd name="T64" fmla="*/ 0 w 279"/>
                  <a:gd name="T65" fmla="*/ 0 h 270"/>
                  <a:gd name="T66" fmla="*/ 0 w 279"/>
                  <a:gd name="T67" fmla="*/ 0 h 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9" h="270">
                    <a:moveTo>
                      <a:pt x="75" y="3"/>
                    </a:moveTo>
                    <a:lnTo>
                      <a:pt x="60" y="8"/>
                    </a:lnTo>
                    <a:lnTo>
                      <a:pt x="47" y="17"/>
                    </a:lnTo>
                    <a:lnTo>
                      <a:pt x="34" y="27"/>
                    </a:lnTo>
                    <a:lnTo>
                      <a:pt x="24" y="39"/>
                    </a:lnTo>
                    <a:lnTo>
                      <a:pt x="15" y="50"/>
                    </a:lnTo>
                    <a:lnTo>
                      <a:pt x="7" y="64"/>
                    </a:lnTo>
                    <a:lnTo>
                      <a:pt x="3" y="80"/>
                    </a:lnTo>
                    <a:lnTo>
                      <a:pt x="0" y="96"/>
                    </a:lnTo>
                    <a:lnTo>
                      <a:pt x="0" y="112"/>
                    </a:lnTo>
                    <a:lnTo>
                      <a:pt x="2" y="129"/>
                    </a:lnTo>
                    <a:lnTo>
                      <a:pt x="6" y="145"/>
                    </a:lnTo>
                    <a:lnTo>
                      <a:pt x="12" y="161"/>
                    </a:lnTo>
                    <a:lnTo>
                      <a:pt x="18" y="175"/>
                    </a:lnTo>
                    <a:lnTo>
                      <a:pt x="27" y="189"/>
                    </a:lnTo>
                    <a:lnTo>
                      <a:pt x="37" y="204"/>
                    </a:lnTo>
                    <a:lnTo>
                      <a:pt x="49" y="217"/>
                    </a:lnTo>
                    <a:lnTo>
                      <a:pt x="65" y="231"/>
                    </a:lnTo>
                    <a:lnTo>
                      <a:pt x="82" y="244"/>
                    </a:lnTo>
                    <a:lnTo>
                      <a:pt x="101" y="257"/>
                    </a:lnTo>
                    <a:lnTo>
                      <a:pt x="122" y="266"/>
                    </a:lnTo>
                    <a:lnTo>
                      <a:pt x="142" y="270"/>
                    </a:lnTo>
                    <a:lnTo>
                      <a:pt x="165" y="270"/>
                    </a:lnTo>
                    <a:lnTo>
                      <a:pt x="185" y="263"/>
                    </a:lnTo>
                    <a:lnTo>
                      <a:pt x="206" y="250"/>
                    </a:lnTo>
                    <a:lnTo>
                      <a:pt x="219" y="240"/>
                    </a:lnTo>
                    <a:lnTo>
                      <a:pt x="232" y="228"/>
                    </a:lnTo>
                    <a:lnTo>
                      <a:pt x="244" y="215"/>
                    </a:lnTo>
                    <a:lnTo>
                      <a:pt x="254" y="202"/>
                    </a:lnTo>
                    <a:lnTo>
                      <a:pt x="263" y="188"/>
                    </a:lnTo>
                    <a:lnTo>
                      <a:pt x="270" y="174"/>
                    </a:lnTo>
                    <a:lnTo>
                      <a:pt x="276" y="158"/>
                    </a:lnTo>
                    <a:lnTo>
                      <a:pt x="279" y="141"/>
                    </a:lnTo>
                    <a:lnTo>
                      <a:pt x="279" y="133"/>
                    </a:lnTo>
                    <a:lnTo>
                      <a:pt x="278" y="126"/>
                    </a:lnTo>
                    <a:lnTo>
                      <a:pt x="273" y="120"/>
                    </a:lnTo>
                    <a:lnTo>
                      <a:pt x="266" y="116"/>
                    </a:lnTo>
                    <a:lnTo>
                      <a:pt x="258" y="116"/>
                    </a:lnTo>
                    <a:lnTo>
                      <a:pt x="251" y="118"/>
                    </a:lnTo>
                    <a:lnTo>
                      <a:pt x="245" y="122"/>
                    </a:lnTo>
                    <a:lnTo>
                      <a:pt x="241" y="129"/>
                    </a:lnTo>
                    <a:lnTo>
                      <a:pt x="241" y="132"/>
                    </a:lnTo>
                    <a:lnTo>
                      <a:pt x="238" y="139"/>
                    </a:lnTo>
                    <a:lnTo>
                      <a:pt x="235" y="151"/>
                    </a:lnTo>
                    <a:lnTo>
                      <a:pt x="229" y="164"/>
                    </a:lnTo>
                    <a:lnTo>
                      <a:pt x="220" y="176"/>
                    </a:lnTo>
                    <a:lnTo>
                      <a:pt x="210" y="191"/>
                    </a:lnTo>
                    <a:lnTo>
                      <a:pt x="198" y="201"/>
                    </a:lnTo>
                    <a:lnTo>
                      <a:pt x="182" y="210"/>
                    </a:lnTo>
                    <a:lnTo>
                      <a:pt x="154" y="211"/>
                    </a:lnTo>
                    <a:lnTo>
                      <a:pt x="126" y="207"/>
                    </a:lnTo>
                    <a:lnTo>
                      <a:pt x="100" y="197"/>
                    </a:lnTo>
                    <a:lnTo>
                      <a:pt x="78" y="181"/>
                    </a:lnTo>
                    <a:lnTo>
                      <a:pt x="59" y="162"/>
                    </a:lnTo>
                    <a:lnTo>
                      <a:pt x="46" y="139"/>
                    </a:lnTo>
                    <a:lnTo>
                      <a:pt x="40" y="113"/>
                    </a:lnTo>
                    <a:lnTo>
                      <a:pt x="40" y="86"/>
                    </a:lnTo>
                    <a:lnTo>
                      <a:pt x="44" y="73"/>
                    </a:lnTo>
                    <a:lnTo>
                      <a:pt x="50" y="62"/>
                    </a:lnTo>
                    <a:lnTo>
                      <a:pt x="60" y="50"/>
                    </a:lnTo>
                    <a:lnTo>
                      <a:pt x="71" y="39"/>
                    </a:lnTo>
                    <a:lnTo>
                      <a:pt x="81" y="30"/>
                    </a:lnTo>
                    <a:lnTo>
                      <a:pt x="93" y="21"/>
                    </a:lnTo>
                    <a:lnTo>
                      <a:pt x="103" y="16"/>
                    </a:lnTo>
                    <a:lnTo>
                      <a:pt x="112" y="11"/>
                    </a:lnTo>
                    <a:lnTo>
                      <a:pt x="109" y="4"/>
                    </a:lnTo>
                    <a:lnTo>
                      <a:pt x="100" y="0"/>
                    </a:lnTo>
                    <a:lnTo>
                      <a:pt x="88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83" name="Freeform 32"/>
              <p:cNvSpPr>
                <a:spLocks/>
              </p:cNvSpPr>
              <p:nvPr/>
            </p:nvSpPr>
            <p:spPr bwMode="auto">
              <a:xfrm>
                <a:off x="8347" y="4786"/>
                <a:ext cx="24" cy="25"/>
              </a:xfrm>
              <a:custGeom>
                <a:avLst/>
                <a:gdLst>
                  <a:gd name="T0" fmla="*/ 0 w 72"/>
                  <a:gd name="T1" fmla="*/ 0 h 75"/>
                  <a:gd name="T2" fmla="*/ 0 w 72"/>
                  <a:gd name="T3" fmla="*/ 0 h 75"/>
                  <a:gd name="T4" fmla="*/ 0 w 72"/>
                  <a:gd name="T5" fmla="*/ 0 h 75"/>
                  <a:gd name="T6" fmla="*/ 0 w 72"/>
                  <a:gd name="T7" fmla="*/ 0 h 75"/>
                  <a:gd name="T8" fmla="*/ 0 w 72"/>
                  <a:gd name="T9" fmla="*/ 0 h 75"/>
                  <a:gd name="T10" fmla="*/ 0 w 72"/>
                  <a:gd name="T11" fmla="*/ 0 h 75"/>
                  <a:gd name="T12" fmla="*/ 0 w 72"/>
                  <a:gd name="T13" fmla="*/ 0 h 75"/>
                  <a:gd name="T14" fmla="*/ 0 w 72"/>
                  <a:gd name="T15" fmla="*/ 0 h 75"/>
                  <a:gd name="T16" fmla="*/ 0 w 72"/>
                  <a:gd name="T17" fmla="*/ 0 h 75"/>
                  <a:gd name="T18" fmla="*/ 0 w 72"/>
                  <a:gd name="T19" fmla="*/ 0 h 75"/>
                  <a:gd name="T20" fmla="*/ 0 w 72"/>
                  <a:gd name="T21" fmla="*/ 0 h 75"/>
                  <a:gd name="T22" fmla="*/ 0 w 72"/>
                  <a:gd name="T23" fmla="*/ 0 h 75"/>
                  <a:gd name="T24" fmla="*/ 0 w 72"/>
                  <a:gd name="T25" fmla="*/ 0 h 75"/>
                  <a:gd name="T26" fmla="*/ 0 w 72"/>
                  <a:gd name="T27" fmla="*/ 0 h 75"/>
                  <a:gd name="T28" fmla="*/ 0 w 72"/>
                  <a:gd name="T29" fmla="*/ 0 h 75"/>
                  <a:gd name="T30" fmla="*/ 0 w 72"/>
                  <a:gd name="T31" fmla="*/ 0 h 75"/>
                  <a:gd name="T32" fmla="*/ 0 w 72"/>
                  <a:gd name="T33" fmla="*/ 0 h 75"/>
                  <a:gd name="T34" fmla="*/ 0 w 72"/>
                  <a:gd name="T35" fmla="*/ 0 h 75"/>
                  <a:gd name="T36" fmla="*/ 0 w 72"/>
                  <a:gd name="T37" fmla="*/ 0 h 75"/>
                  <a:gd name="T38" fmla="*/ 0 w 72"/>
                  <a:gd name="T39" fmla="*/ 0 h 75"/>
                  <a:gd name="T40" fmla="*/ 0 w 72"/>
                  <a:gd name="T41" fmla="*/ 0 h 75"/>
                  <a:gd name="T42" fmla="*/ 0 w 72"/>
                  <a:gd name="T43" fmla="*/ 0 h 75"/>
                  <a:gd name="T44" fmla="*/ 0 w 72"/>
                  <a:gd name="T45" fmla="*/ 0 h 75"/>
                  <a:gd name="T46" fmla="*/ 0 w 72"/>
                  <a:gd name="T47" fmla="*/ 0 h 75"/>
                  <a:gd name="T48" fmla="*/ 0 w 72"/>
                  <a:gd name="T49" fmla="*/ 0 h 75"/>
                  <a:gd name="T50" fmla="*/ 0 w 72"/>
                  <a:gd name="T51" fmla="*/ 0 h 75"/>
                  <a:gd name="T52" fmla="*/ 0 w 72"/>
                  <a:gd name="T53" fmla="*/ 0 h 75"/>
                  <a:gd name="T54" fmla="*/ 0 w 72"/>
                  <a:gd name="T55" fmla="*/ 0 h 75"/>
                  <a:gd name="T56" fmla="*/ 0 w 72"/>
                  <a:gd name="T57" fmla="*/ 0 h 7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" h="75">
                    <a:moveTo>
                      <a:pt x="7" y="65"/>
                    </a:moveTo>
                    <a:lnTo>
                      <a:pt x="15" y="72"/>
                    </a:lnTo>
                    <a:lnTo>
                      <a:pt x="25" y="75"/>
                    </a:lnTo>
                    <a:lnTo>
                      <a:pt x="32" y="75"/>
                    </a:lnTo>
                    <a:lnTo>
                      <a:pt x="37" y="73"/>
                    </a:lnTo>
                    <a:lnTo>
                      <a:pt x="39" y="72"/>
                    </a:lnTo>
                    <a:lnTo>
                      <a:pt x="47" y="71"/>
                    </a:lnTo>
                    <a:lnTo>
                      <a:pt x="56" y="66"/>
                    </a:lnTo>
                    <a:lnTo>
                      <a:pt x="64" y="60"/>
                    </a:lnTo>
                    <a:lnTo>
                      <a:pt x="69" y="56"/>
                    </a:lnTo>
                    <a:lnTo>
                      <a:pt x="72" y="52"/>
                    </a:lnTo>
                    <a:lnTo>
                      <a:pt x="72" y="49"/>
                    </a:lnTo>
                    <a:lnTo>
                      <a:pt x="70" y="45"/>
                    </a:lnTo>
                    <a:lnTo>
                      <a:pt x="67" y="40"/>
                    </a:lnTo>
                    <a:lnTo>
                      <a:pt x="63" y="39"/>
                    </a:lnTo>
                    <a:lnTo>
                      <a:pt x="59" y="38"/>
                    </a:lnTo>
                    <a:lnTo>
                      <a:pt x="54" y="39"/>
                    </a:lnTo>
                    <a:lnTo>
                      <a:pt x="48" y="42"/>
                    </a:lnTo>
                    <a:lnTo>
                      <a:pt x="39" y="46"/>
                    </a:lnTo>
                    <a:lnTo>
                      <a:pt x="32" y="50"/>
                    </a:lnTo>
                    <a:lnTo>
                      <a:pt x="29" y="52"/>
                    </a:lnTo>
                    <a:lnTo>
                      <a:pt x="26" y="43"/>
                    </a:lnTo>
                    <a:lnTo>
                      <a:pt x="20" y="25"/>
                    </a:lnTo>
                    <a:lnTo>
                      <a:pt x="12" y="7"/>
                    </a:lnTo>
                    <a:lnTo>
                      <a:pt x="1" y="0"/>
                    </a:lnTo>
                    <a:lnTo>
                      <a:pt x="0" y="17"/>
                    </a:lnTo>
                    <a:lnTo>
                      <a:pt x="3" y="39"/>
                    </a:lnTo>
                    <a:lnTo>
                      <a:pt x="6" y="58"/>
                    </a:lnTo>
                    <a:lnTo>
                      <a:pt x="7" y="6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84" name="Freeform 33"/>
              <p:cNvSpPr>
                <a:spLocks/>
              </p:cNvSpPr>
              <p:nvPr/>
            </p:nvSpPr>
            <p:spPr bwMode="auto">
              <a:xfrm>
                <a:off x="8370" y="4780"/>
                <a:ext cx="23" cy="20"/>
              </a:xfrm>
              <a:custGeom>
                <a:avLst/>
                <a:gdLst>
                  <a:gd name="T0" fmla="*/ 0 w 70"/>
                  <a:gd name="T1" fmla="*/ 0 h 59"/>
                  <a:gd name="T2" fmla="*/ 0 w 70"/>
                  <a:gd name="T3" fmla="*/ 0 h 59"/>
                  <a:gd name="T4" fmla="*/ 0 w 70"/>
                  <a:gd name="T5" fmla="*/ 0 h 59"/>
                  <a:gd name="T6" fmla="*/ 0 w 70"/>
                  <a:gd name="T7" fmla="*/ 0 h 59"/>
                  <a:gd name="T8" fmla="*/ 0 w 70"/>
                  <a:gd name="T9" fmla="*/ 0 h 59"/>
                  <a:gd name="T10" fmla="*/ 0 w 70"/>
                  <a:gd name="T11" fmla="*/ 0 h 59"/>
                  <a:gd name="T12" fmla="*/ 0 w 70"/>
                  <a:gd name="T13" fmla="*/ 0 h 59"/>
                  <a:gd name="T14" fmla="*/ 0 w 70"/>
                  <a:gd name="T15" fmla="*/ 0 h 59"/>
                  <a:gd name="T16" fmla="*/ 0 w 70"/>
                  <a:gd name="T17" fmla="*/ 0 h 59"/>
                  <a:gd name="T18" fmla="*/ 0 w 70"/>
                  <a:gd name="T19" fmla="*/ 0 h 59"/>
                  <a:gd name="T20" fmla="*/ 0 w 70"/>
                  <a:gd name="T21" fmla="*/ 0 h 59"/>
                  <a:gd name="T22" fmla="*/ 0 w 70"/>
                  <a:gd name="T23" fmla="*/ 0 h 59"/>
                  <a:gd name="T24" fmla="*/ 0 w 70"/>
                  <a:gd name="T25" fmla="*/ 0 h 59"/>
                  <a:gd name="T26" fmla="*/ 0 w 70"/>
                  <a:gd name="T27" fmla="*/ 0 h 59"/>
                  <a:gd name="T28" fmla="*/ 0 w 70"/>
                  <a:gd name="T29" fmla="*/ 0 h 59"/>
                  <a:gd name="T30" fmla="*/ 0 w 70"/>
                  <a:gd name="T31" fmla="*/ 0 h 59"/>
                  <a:gd name="T32" fmla="*/ 0 w 70"/>
                  <a:gd name="T33" fmla="*/ 0 h 59"/>
                  <a:gd name="T34" fmla="*/ 0 w 70"/>
                  <a:gd name="T35" fmla="*/ 0 h 59"/>
                  <a:gd name="T36" fmla="*/ 0 w 70"/>
                  <a:gd name="T37" fmla="*/ 0 h 59"/>
                  <a:gd name="T38" fmla="*/ 0 w 70"/>
                  <a:gd name="T39" fmla="*/ 0 h 59"/>
                  <a:gd name="T40" fmla="*/ 0 w 70"/>
                  <a:gd name="T41" fmla="*/ 0 h 59"/>
                  <a:gd name="T42" fmla="*/ 0 w 70"/>
                  <a:gd name="T43" fmla="*/ 0 h 59"/>
                  <a:gd name="T44" fmla="*/ 0 w 70"/>
                  <a:gd name="T45" fmla="*/ 0 h 59"/>
                  <a:gd name="T46" fmla="*/ 0 w 70"/>
                  <a:gd name="T47" fmla="*/ 0 h 59"/>
                  <a:gd name="T48" fmla="*/ 0 w 70"/>
                  <a:gd name="T49" fmla="*/ 0 h 5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0" h="59">
                    <a:moveTo>
                      <a:pt x="15" y="53"/>
                    </a:moveTo>
                    <a:lnTo>
                      <a:pt x="16" y="55"/>
                    </a:lnTo>
                    <a:lnTo>
                      <a:pt x="20" y="57"/>
                    </a:lnTo>
                    <a:lnTo>
                      <a:pt x="25" y="59"/>
                    </a:lnTo>
                    <a:lnTo>
                      <a:pt x="26" y="59"/>
                    </a:lnTo>
                    <a:lnTo>
                      <a:pt x="35" y="59"/>
                    </a:lnTo>
                    <a:lnTo>
                      <a:pt x="45" y="56"/>
                    </a:lnTo>
                    <a:lnTo>
                      <a:pt x="54" y="55"/>
                    </a:lnTo>
                    <a:lnTo>
                      <a:pt x="63" y="50"/>
                    </a:lnTo>
                    <a:lnTo>
                      <a:pt x="66" y="47"/>
                    </a:lnTo>
                    <a:lnTo>
                      <a:pt x="69" y="44"/>
                    </a:lnTo>
                    <a:lnTo>
                      <a:pt x="70" y="40"/>
                    </a:lnTo>
                    <a:lnTo>
                      <a:pt x="69" y="37"/>
                    </a:lnTo>
                    <a:lnTo>
                      <a:pt x="56" y="32"/>
                    </a:lnTo>
                    <a:lnTo>
                      <a:pt x="42" y="33"/>
                    </a:lnTo>
                    <a:lnTo>
                      <a:pt x="32" y="37"/>
                    </a:lnTo>
                    <a:lnTo>
                      <a:pt x="28" y="40"/>
                    </a:lnTo>
                    <a:lnTo>
                      <a:pt x="20" y="30"/>
                    </a:lnTo>
                    <a:lnTo>
                      <a:pt x="16" y="14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19"/>
                    </a:lnTo>
                    <a:lnTo>
                      <a:pt x="4" y="36"/>
                    </a:lnTo>
                    <a:lnTo>
                      <a:pt x="12" y="49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85" name="Freeform 34"/>
              <p:cNvSpPr>
                <a:spLocks/>
              </p:cNvSpPr>
              <p:nvPr/>
            </p:nvSpPr>
            <p:spPr bwMode="auto">
              <a:xfrm>
                <a:off x="8390" y="4771"/>
                <a:ext cx="22" cy="20"/>
              </a:xfrm>
              <a:custGeom>
                <a:avLst/>
                <a:gdLst>
                  <a:gd name="T0" fmla="*/ 0 w 65"/>
                  <a:gd name="T1" fmla="*/ 0 h 60"/>
                  <a:gd name="T2" fmla="*/ 0 w 65"/>
                  <a:gd name="T3" fmla="*/ 0 h 60"/>
                  <a:gd name="T4" fmla="*/ 0 w 65"/>
                  <a:gd name="T5" fmla="*/ 0 h 60"/>
                  <a:gd name="T6" fmla="*/ 0 w 65"/>
                  <a:gd name="T7" fmla="*/ 0 h 60"/>
                  <a:gd name="T8" fmla="*/ 0 w 65"/>
                  <a:gd name="T9" fmla="*/ 0 h 60"/>
                  <a:gd name="T10" fmla="*/ 0 w 65"/>
                  <a:gd name="T11" fmla="*/ 0 h 60"/>
                  <a:gd name="T12" fmla="*/ 0 w 65"/>
                  <a:gd name="T13" fmla="*/ 0 h 60"/>
                  <a:gd name="T14" fmla="*/ 0 w 65"/>
                  <a:gd name="T15" fmla="*/ 0 h 60"/>
                  <a:gd name="T16" fmla="*/ 0 w 65"/>
                  <a:gd name="T17" fmla="*/ 0 h 60"/>
                  <a:gd name="T18" fmla="*/ 0 w 65"/>
                  <a:gd name="T19" fmla="*/ 0 h 60"/>
                  <a:gd name="T20" fmla="*/ 0 w 65"/>
                  <a:gd name="T21" fmla="*/ 0 h 60"/>
                  <a:gd name="T22" fmla="*/ 0 w 65"/>
                  <a:gd name="T23" fmla="*/ 0 h 60"/>
                  <a:gd name="T24" fmla="*/ 0 w 65"/>
                  <a:gd name="T25" fmla="*/ 0 h 60"/>
                  <a:gd name="T26" fmla="*/ 0 w 65"/>
                  <a:gd name="T27" fmla="*/ 0 h 60"/>
                  <a:gd name="T28" fmla="*/ 0 w 65"/>
                  <a:gd name="T29" fmla="*/ 0 h 60"/>
                  <a:gd name="T30" fmla="*/ 0 w 65"/>
                  <a:gd name="T31" fmla="*/ 0 h 60"/>
                  <a:gd name="T32" fmla="*/ 0 w 65"/>
                  <a:gd name="T33" fmla="*/ 0 h 60"/>
                  <a:gd name="T34" fmla="*/ 0 w 65"/>
                  <a:gd name="T35" fmla="*/ 0 h 60"/>
                  <a:gd name="T36" fmla="*/ 0 w 65"/>
                  <a:gd name="T37" fmla="*/ 0 h 60"/>
                  <a:gd name="T38" fmla="*/ 0 w 65"/>
                  <a:gd name="T39" fmla="*/ 0 h 60"/>
                  <a:gd name="T40" fmla="*/ 0 w 65"/>
                  <a:gd name="T41" fmla="*/ 0 h 60"/>
                  <a:gd name="T42" fmla="*/ 0 w 65"/>
                  <a:gd name="T43" fmla="*/ 0 h 6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5" h="60">
                    <a:moveTo>
                      <a:pt x="4" y="46"/>
                    </a:moveTo>
                    <a:lnTo>
                      <a:pt x="9" y="56"/>
                    </a:lnTo>
                    <a:lnTo>
                      <a:pt x="21" y="60"/>
                    </a:lnTo>
                    <a:lnTo>
                      <a:pt x="31" y="60"/>
                    </a:lnTo>
                    <a:lnTo>
                      <a:pt x="35" y="60"/>
                    </a:lnTo>
                    <a:lnTo>
                      <a:pt x="44" y="57"/>
                    </a:lnTo>
                    <a:lnTo>
                      <a:pt x="54" y="51"/>
                    </a:lnTo>
                    <a:lnTo>
                      <a:pt x="62" y="46"/>
                    </a:lnTo>
                    <a:lnTo>
                      <a:pt x="65" y="40"/>
                    </a:lnTo>
                    <a:lnTo>
                      <a:pt x="63" y="36"/>
                    </a:lnTo>
                    <a:lnTo>
                      <a:pt x="60" y="34"/>
                    </a:lnTo>
                    <a:lnTo>
                      <a:pt x="56" y="33"/>
                    </a:lnTo>
                    <a:lnTo>
                      <a:pt x="51" y="33"/>
                    </a:lnTo>
                    <a:lnTo>
                      <a:pt x="26" y="37"/>
                    </a:lnTo>
                    <a:lnTo>
                      <a:pt x="24" y="30"/>
                    </a:lnTo>
                    <a:lnTo>
                      <a:pt x="18" y="15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" y="30"/>
                    </a:lnTo>
                    <a:lnTo>
                      <a:pt x="3" y="41"/>
                    </a:lnTo>
                    <a:lnTo>
                      <a:pt x="4" y="4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86" name="Freeform 35"/>
              <p:cNvSpPr>
                <a:spLocks/>
              </p:cNvSpPr>
              <p:nvPr/>
            </p:nvSpPr>
            <p:spPr bwMode="auto">
              <a:xfrm>
                <a:off x="8362" y="4825"/>
                <a:ext cx="23" cy="16"/>
              </a:xfrm>
              <a:custGeom>
                <a:avLst/>
                <a:gdLst>
                  <a:gd name="T0" fmla="*/ 0 w 69"/>
                  <a:gd name="T1" fmla="*/ 0 h 47"/>
                  <a:gd name="T2" fmla="*/ 0 w 69"/>
                  <a:gd name="T3" fmla="*/ 0 h 47"/>
                  <a:gd name="T4" fmla="*/ 0 w 69"/>
                  <a:gd name="T5" fmla="*/ 0 h 47"/>
                  <a:gd name="T6" fmla="*/ 0 w 69"/>
                  <a:gd name="T7" fmla="*/ 0 h 47"/>
                  <a:gd name="T8" fmla="*/ 0 w 69"/>
                  <a:gd name="T9" fmla="*/ 0 h 47"/>
                  <a:gd name="T10" fmla="*/ 0 w 69"/>
                  <a:gd name="T11" fmla="*/ 0 h 47"/>
                  <a:gd name="T12" fmla="*/ 0 w 69"/>
                  <a:gd name="T13" fmla="*/ 0 h 47"/>
                  <a:gd name="T14" fmla="*/ 0 w 69"/>
                  <a:gd name="T15" fmla="*/ 0 h 47"/>
                  <a:gd name="T16" fmla="*/ 0 w 69"/>
                  <a:gd name="T17" fmla="*/ 0 h 47"/>
                  <a:gd name="T18" fmla="*/ 0 w 69"/>
                  <a:gd name="T19" fmla="*/ 0 h 47"/>
                  <a:gd name="T20" fmla="*/ 0 w 69"/>
                  <a:gd name="T21" fmla="*/ 0 h 47"/>
                  <a:gd name="T22" fmla="*/ 0 w 69"/>
                  <a:gd name="T23" fmla="*/ 0 h 47"/>
                  <a:gd name="T24" fmla="*/ 0 w 69"/>
                  <a:gd name="T25" fmla="*/ 0 h 47"/>
                  <a:gd name="T26" fmla="*/ 0 w 69"/>
                  <a:gd name="T27" fmla="*/ 0 h 47"/>
                  <a:gd name="T28" fmla="*/ 0 w 69"/>
                  <a:gd name="T29" fmla="*/ 0 h 47"/>
                  <a:gd name="T30" fmla="*/ 0 w 69"/>
                  <a:gd name="T31" fmla="*/ 0 h 47"/>
                  <a:gd name="T32" fmla="*/ 0 w 69"/>
                  <a:gd name="T33" fmla="*/ 0 h 47"/>
                  <a:gd name="T34" fmla="*/ 0 w 69"/>
                  <a:gd name="T35" fmla="*/ 0 h 47"/>
                  <a:gd name="T36" fmla="*/ 0 w 69"/>
                  <a:gd name="T37" fmla="*/ 0 h 47"/>
                  <a:gd name="T38" fmla="*/ 0 w 69"/>
                  <a:gd name="T39" fmla="*/ 0 h 47"/>
                  <a:gd name="T40" fmla="*/ 0 w 69"/>
                  <a:gd name="T41" fmla="*/ 0 h 47"/>
                  <a:gd name="T42" fmla="*/ 0 w 69"/>
                  <a:gd name="T43" fmla="*/ 0 h 47"/>
                  <a:gd name="T44" fmla="*/ 0 w 69"/>
                  <a:gd name="T45" fmla="*/ 0 h 47"/>
                  <a:gd name="T46" fmla="*/ 0 w 69"/>
                  <a:gd name="T47" fmla="*/ 0 h 47"/>
                  <a:gd name="T48" fmla="*/ 0 w 69"/>
                  <a:gd name="T49" fmla="*/ 0 h 47"/>
                  <a:gd name="T50" fmla="*/ 0 w 69"/>
                  <a:gd name="T51" fmla="*/ 0 h 47"/>
                  <a:gd name="T52" fmla="*/ 0 w 69"/>
                  <a:gd name="T53" fmla="*/ 0 h 47"/>
                  <a:gd name="T54" fmla="*/ 0 w 69"/>
                  <a:gd name="T55" fmla="*/ 0 h 47"/>
                  <a:gd name="T56" fmla="*/ 0 w 69"/>
                  <a:gd name="T57" fmla="*/ 0 h 47"/>
                  <a:gd name="T58" fmla="*/ 0 w 69"/>
                  <a:gd name="T59" fmla="*/ 0 h 47"/>
                  <a:gd name="T60" fmla="*/ 0 w 69"/>
                  <a:gd name="T61" fmla="*/ 0 h 47"/>
                  <a:gd name="T62" fmla="*/ 0 w 69"/>
                  <a:gd name="T63" fmla="*/ 0 h 47"/>
                  <a:gd name="T64" fmla="*/ 0 w 69"/>
                  <a:gd name="T65" fmla="*/ 0 h 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9" h="47">
                    <a:moveTo>
                      <a:pt x="9" y="46"/>
                    </a:moveTo>
                    <a:lnTo>
                      <a:pt x="12" y="47"/>
                    </a:lnTo>
                    <a:lnTo>
                      <a:pt x="16" y="47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31" y="46"/>
                    </a:lnTo>
                    <a:lnTo>
                      <a:pt x="40" y="45"/>
                    </a:lnTo>
                    <a:lnTo>
                      <a:pt x="48" y="42"/>
                    </a:lnTo>
                    <a:lnTo>
                      <a:pt x="56" y="37"/>
                    </a:lnTo>
                    <a:lnTo>
                      <a:pt x="63" y="34"/>
                    </a:lnTo>
                    <a:lnTo>
                      <a:pt x="67" y="30"/>
                    </a:lnTo>
                    <a:lnTo>
                      <a:pt x="69" y="26"/>
                    </a:lnTo>
                    <a:lnTo>
                      <a:pt x="66" y="20"/>
                    </a:lnTo>
                    <a:lnTo>
                      <a:pt x="62" y="17"/>
                    </a:lnTo>
                    <a:lnTo>
                      <a:pt x="56" y="17"/>
                    </a:lnTo>
                    <a:lnTo>
                      <a:pt x="48" y="17"/>
                    </a:lnTo>
                    <a:lnTo>
                      <a:pt x="40" y="19"/>
                    </a:lnTo>
                    <a:lnTo>
                      <a:pt x="32" y="22"/>
                    </a:lnTo>
                    <a:lnTo>
                      <a:pt x="26" y="23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9" y="22"/>
                    </a:lnTo>
                    <a:lnTo>
                      <a:pt x="16" y="14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3" y="26"/>
                    </a:lnTo>
                    <a:lnTo>
                      <a:pt x="7" y="40"/>
                    </a:lnTo>
                    <a:lnTo>
                      <a:pt x="9" y="4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87" name="Freeform 36"/>
              <p:cNvSpPr>
                <a:spLocks/>
              </p:cNvSpPr>
              <p:nvPr/>
            </p:nvSpPr>
            <p:spPr bwMode="auto">
              <a:xfrm>
                <a:off x="8390" y="4813"/>
                <a:ext cx="20" cy="20"/>
              </a:xfrm>
              <a:custGeom>
                <a:avLst/>
                <a:gdLst>
                  <a:gd name="T0" fmla="*/ 0 w 60"/>
                  <a:gd name="T1" fmla="*/ 0 h 58"/>
                  <a:gd name="T2" fmla="*/ 0 w 60"/>
                  <a:gd name="T3" fmla="*/ 0 h 58"/>
                  <a:gd name="T4" fmla="*/ 0 w 60"/>
                  <a:gd name="T5" fmla="*/ 0 h 58"/>
                  <a:gd name="T6" fmla="*/ 0 w 60"/>
                  <a:gd name="T7" fmla="*/ 0 h 58"/>
                  <a:gd name="T8" fmla="*/ 0 w 60"/>
                  <a:gd name="T9" fmla="*/ 0 h 58"/>
                  <a:gd name="T10" fmla="*/ 0 w 60"/>
                  <a:gd name="T11" fmla="*/ 0 h 58"/>
                  <a:gd name="T12" fmla="*/ 0 w 60"/>
                  <a:gd name="T13" fmla="*/ 0 h 58"/>
                  <a:gd name="T14" fmla="*/ 0 w 60"/>
                  <a:gd name="T15" fmla="*/ 0 h 58"/>
                  <a:gd name="T16" fmla="*/ 0 w 60"/>
                  <a:gd name="T17" fmla="*/ 0 h 58"/>
                  <a:gd name="T18" fmla="*/ 0 w 60"/>
                  <a:gd name="T19" fmla="*/ 0 h 58"/>
                  <a:gd name="T20" fmla="*/ 0 w 60"/>
                  <a:gd name="T21" fmla="*/ 0 h 58"/>
                  <a:gd name="T22" fmla="*/ 0 w 60"/>
                  <a:gd name="T23" fmla="*/ 0 h 58"/>
                  <a:gd name="T24" fmla="*/ 0 w 60"/>
                  <a:gd name="T25" fmla="*/ 0 h 58"/>
                  <a:gd name="T26" fmla="*/ 0 w 60"/>
                  <a:gd name="T27" fmla="*/ 0 h 58"/>
                  <a:gd name="T28" fmla="*/ 0 w 60"/>
                  <a:gd name="T29" fmla="*/ 0 h 58"/>
                  <a:gd name="T30" fmla="*/ 0 w 60"/>
                  <a:gd name="T31" fmla="*/ 0 h 58"/>
                  <a:gd name="T32" fmla="*/ 0 w 60"/>
                  <a:gd name="T33" fmla="*/ 0 h 58"/>
                  <a:gd name="T34" fmla="*/ 0 w 60"/>
                  <a:gd name="T35" fmla="*/ 0 h 58"/>
                  <a:gd name="T36" fmla="*/ 0 w 60"/>
                  <a:gd name="T37" fmla="*/ 0 h 58"/>
                  <a:gd name="T38" fmla="*/ 0 w 60"/>
                  <a:gd name="T39" fmla="*/ 0 h 58"/>
                  <a:gd name="T40" fmla="*/ 0 w 60"/>
                  <a:gd name="T41" fmla="*/ 0 h 58"/>
                  <a:gd name="T42" fmla="*/ 0 w 60"/>
                  <a:gd name="T43" fmla="*/ 0 h 58"/>
                  <a:gd name="T44" fmla="*/ 0 w 60"/>
                  <a:gd name="T45" fmla="*/ 0 h 58"/>
                  <a:gd name="T46" fmla="*/ 0 w 60"/>
                  <a:gd name="T47" fmla="*/ 0 h 58"/>
                  <a:gd name="T48" fmla="*/ 0 w 60"/>
                  <a:gd name="T49" fmla="*/ 0 h 5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0" h="58">
                    <a:moveTo>
                      <a:pt x="13" y="52"/>
                    </a:moveTo>
                    <a:lnTo>
                      <a:pt x="20" y="55"/>
                    </a:lnTo>
                    <a:lnTo>
                      <a:pt x="32" y="58"/>
                    </a:lnTo>
                    <a:lnTo>
                      <a:pt x="45" y="56"/>
                    </a:lnTo>
                    <a:lnTo>
                      <a:pt x="55" y="50"/>
                    </a:lnTo>
                    <a:lnTo>
                      <a:pt x="58" y="49"/>
                    </a:lnTo>
                    <a:lnTo>
                      <a:pt x="60" y="46"/>
                    </a:lnTo>
                    <a:lnTo>
                      <a:pt x="60" y="42"/>
                    </a:lnTo>
                    <a:lnTo>
                      <a:pt x="60" y="39"/>
                    </a:lnTo>
                    <a:lnTo>
                      <a:pt x="58" y="36"/>
                    </a:lnTo>
                    <a:lnTo>
                      <a:pt x="54" y="33"/>
                    </a:lnTo>
                    <a:lnTo>
                      <a:pt x="49" y="32"/>
                    </a:lnTo>
                    <a:lnTo>
                      <a:pt x="45" y="32"/>
                    </a:lnTo>
                    <a:lnTo>
                      <a:pt x="36" y="35"/>
                    </a:lnTo>
                    <a:lnTo>
                      <a:pt x="27" y="36"/>
                    </a:lnTo>
                    <a:lnTo>
                      <a:pt x="20" y="35"/>
                    </a:lnTo>
                    <a:lnTo>
                      <a:pt x="17" y="35"/>
                    </a:lnTo>
                    <a:lnTo>
                      <a:pt x="17" y="29"/>
                    </a:lnTo>
                    <a:lnTo>
                      <a:pt x="17" y="16"/>
                    </a:lnTo>
                    <a:lnTo>
                      <a:pt x="14" y="3"/>
                    </a:lnTo>
                    <a:lnTo>
                      <a:pt x="5" y="0"/>
                    </a:lnTo>
                    <a:lnTo>
                      <a:pt x="1" y="12"/>
                    </a:lnTo>
                    <a:lnTo>
                      <a:pt x="0" y="26"/>
                    </a:lnTo>
                    <a:lnTo>
                      <a:pt x="3" y="40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88" name="Freeform 37"/>
              <p:cNvSpPr>
                <a:spLocks/>
              </p:cNvSpPr>
              <p:nvPr/>
            </p:nvSpPr>
            <p:spPr bwMode="auto">
              <a:xfrm>
                <a:off x="8411" y="4806"/>
                <a:ext cx="20" cy="18"/>
              </a:xfrm>
              <a:custGeom>
                <a:avLst/>
                <a:gdLst>
                  <a:gd name="T0" fmla="*/ 0 w 59"/>
                  <a:gd name="T1" fmla="*/ 0 h 55"/>
                  <a:gd name="T2" fmla="*/ 0 w 59"/>
                  <a:gd name="T3" fmla="*/ 0 h 55"/>
                  <a:gd name="T4" fmla="*/ 0 w 59"/>
                  <a:gd name="T5" fmla="*/ 0 h 55"/>
                  <a:gd name="T6" fmla="*/ 0 w 59"/>
                  <a:gd name="T7" fmla="*/ 0 h 55"/>
                  <a:gd name="T8" fmla="*/ 0 w 59"/>
                  <a:gd name="T9" fmla="*/ 0 h 55"/>
                  <a:gd name="T10" fmla="*/ 0 w 59"/>
                  <a:gd name="T11" fmla="*/ 0 h 55"/>
                  <a:gd name="T12" fmla="*/ 0 w 59"/>
                  <a:gd name="T13" fmla="*/ 0 h 55"/>
                  <a:gd name="T14" fmla="*/ 0 w 59"/>
                  <a:gd name="T15" fmla="*/ 0 h 55"/>
                  <a:gd name="T16" fmla="*/ 0 w 59"/>
                  <a:gd name="T17" fmla="*/ 0 h 55"/>
                  <a:gd name="T18" fmla="*/ 0 w 59"/>
                  <a:gd name="T19" fmla="*/ 0 h 55"/>
                  <a:gd name="T20" fmla="*/ 0 w 59"/>
                  <a:gd name="T21" fmla="*/ 0 h 55"/>
                  <a:gd name="T22" fmla="*/ 0 w 59"/>
                  <a:gd name="T23" fmla="*/ 0 h 55"/>
                  <a:gd name="T24" fmla="*/ 0 w 59"/>
                  <a:gd name="T25" fmla="*/ 0 h 55"/>
                  <a:gd name="T26" fmla="*/ 0 w 59"/>
                  <a:gd name="T27" fmla="*/ 0 h 55"/>
                  <a:gd name="T28" fmla="*/ 0 w 59"/>
                  <a:gd name="T29" fmla="*/ 0 h 55"/>
                  <a:gd name="T30" fmla="*/ 0 w 59"/>
                  <a:gd name="T31" fmla="*/ 0 h 55"/>
                  <a:gd name="T32" fmla="*/ 0 w 59"/>
                  <a:gd name="T33" fmla="*/ 0 h 55"/>
                  <a:gd name="T34" fmla="*/ 0 w 59"/>
                  <a:gd name="T35" fmla="*/ 0 h 55"/>
                  <a:gd name="T36" fmla="*/ 0 w 59"/>
                  <a:gd name="T37" fmla="*/ 0 h 55"/>
                  <a:gd name="T38" fmla="*/ 0 w 59"/>
                  <a:gd name="T39" fmla="*/ 0 h 55"/>
                  <a:gd name="T40" fmla="*/ 0 w 59"/>
                  <a:gd name="T41" fmla="*/ 0 h 5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" h="55">
                    <a:moveTo>
                      <a:pt x="19" y="52"/>
                    </a:moveTo>
                    <a:lnTo>
                      <a:pt x="31" y="55"/>
                    </a:lnTo>
                    <a:lnTo>
                      <a:pt x="43" y="54"/>
                    </a:lnTo>
                    <a:lnTo>
                      <a:pt x="53" y="46"/>
                    </a:lnTo>
                    <a:lnTo>
                      <a:pt x="59" y="35"/>
                    </a:lnTo>
                    <a:lnTo>
                      <a:pt x="57" y="31"/>
                    </a:lnTo>
                    <a:lnTo>
                      <a:pt x="54" y="29"/>
                    </a:lnTo>
                    <a:lnTo>
                      <a:pt x="49" y="28"/>
                    </a:lnTo>
                    <a:lnTo>
                      <a:pt x="44" y="29"/>
                    </a:lnTo>
                    <a:lnTo>
                      <a:pt x="41" y="32"/>
                    </a:lnTo>
                    <a:lnTo>
                      <a:pt x="38" y="35"/>
                    </a:lnTo>
                    <a:lnTo>
                      <a:pt x="34" y="36"/>
                    </a:lnTo>
                    <a:lnTo>
                      <a:pt x="31" y="39"/>
                    </a:lnTo>
                    <a:lnTo>
                      <a:pt x="28" y="32"/>
                    </a:lnTo>
                    <a:lnTo>
                      <a:pt x="21" y="18"/>
                    </a:lnTo>
                    <a:lnTo>
                      <a:pt x="10" y="5"/>
                    </a:lnTo>
                    <a:lnTo>
                      <a:pt x="0" y="0"/>
                    </a:lnTo>
                    <a:lnTo>
                      <a:pt x="2" y="18"/>
                    </a:lnTo>
                    <a:lnTo>
                      <a:pt x="9" y="35"/>
                    </a:lnTo>
                    <a:lnTo>
                      <a:pt x="16" y="46"/>
                    </a:lnTo>
                    <a:lnTo>
                      <a:pt x="19" y="5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89" name="Freeform 38"/>
              <p:cNvSpPr>
                <a:spLocks/>
              </p:cNvSpPr>
              <p:nvPr/>
            </p:nvSpPr>
            <p:spPr bwMode="auto">
              <a:xfrm>
                <a:off x="8374" y="4857"/>
                <a:ext cx="27" cy="25"/>
              </a:xfrm>
              <a:custGeom>
                <a:avLst/>
                <a:gdLst>
                  <a:gd name="T0" fmla="*/ 0 w 82"/>
                  <a:gd name="T1" fmla="*/ 0 h 76"/>
                  <a:gd name="T2" fmla="*/ 0 w 82"/>
                  <a:gd name="T3" fmla="*/ 0 h 76"/>
                  <a:gd name="T4" fmla="*/ 0 w 82"/>
                  <a:gd name="T5" fmla="*/ 0 h 76"/>
                  <a:gd name="T6" fmla="*/ 0 w 82"/>
                  <a:gd name="T7" fmla="*/ 0 h 76"/>
                  <a:gd name="T8" fmla="*/ 0 w 82"/>
                  <a:gd name="T9" fmla="*/ 0 h 76"/>
                  <a:gd name="T10" fmla="*/ 0 w 82"/>
                  <a:gd name="T11" fmla="*/ 0 h 76"/>
                  <a:gd name="T12" fmla="*/ 0 w 82"/>
                  <a:gd name="T13" fmla="*/ 0 h 76"/>
                  <a:gd name="T14" fmla="*/ 0 w 82"/>
                  <a:gd name="T15" fmla="*/ 0 h 76"/>
                  <a:gd name="T16" fmla="*/ 0 w 82"/>
                  <a:gd name="T17" fmla="*/ 0 h 76"/>
                  <a:gd name="T18" fmla="*/ 0 w 82"/>
                  <a:gd name="T19" fmla="*/ 0 h 76"/>
                  <a:gd name="T20" fmla="*/ 0 w 82"/>
                  <a:gd name="T21" fmla="*/ 0 h 76"/>
                  <a:gd name="T22" fmla="*/ 0 w 82"/>
                  <a:gd name="T23" fmla="*/ 0 h 76"/>
                  <a:gd name="T24" fmla="*/ 0 w 82"/>
                  <a:gd name="T25" fmla="*/ 0 h 76"/>
                  <a:gd name="T26" fmla="*/ 0 w 82"/>
                  <a:gd name="T27" fmla="*/ 0 h 76"/>
                  <a:gd name="T28" fmla="*/ 0 w 82"/>
                  <a:gd name="T29" fmla="*/ 0 h 76"/>
                  <a:gd name="T30" fmla="*/ 0 w 82"/>
                  <a:gd name="T31" fmla="*/ 0 h 76"/>
                  <a:gd name="T32" fmla="*/ 0 w 82"/>
                  <a:gd name="T33" fmla="*/ 0 h 76"/>
                  <a:gd name="T34" fmla="*/ 0 w 82"/>
                  <a:gd name="T35" fmla="*/ 0 h 76"/>
                  <a:gd name="T36" fmla="*/ 0 w 82"/>
                  <a:gd name="T37" fmla="*/ 0 h 76"/>
                  <a:gd name="T38" fmla="*/ 0 w 82"/>
                  <a:gd name="T39" fmla="*/ 0 h 76"/>
                  <a:gd name="T40" fmla="*/ 0 w 82"/>
                  <a:gd name="T41" fmla="*/ 0 h 76"/>
                  <a:gd name="T42" fmla="*/ 0 w 82"/>
                  <a:gd name="T43" fmla="*/ 0 h 76"/>
                  <a:gd name="T44" fmla="*/ 0 w 82"/>
                  <a:gd name="T45" fmla="*/ 0 h 76"/>
                  <a:gd name="T46" fmla="*/ 0 w 82"/>
                  <a:gd name="T47" fmla="*/ 0 h 76"/>
                  <a:gd name="T48" fmla="*/ 0 w 82"/>
                  <a:gd name="T49" fmla="*/ 0 h 76"/>
                  <a:gd name="T50" fmla="*/ 0 w 82"/>
                  <a:gd name="T51" fmla="*/ 0 h 76"/>
                  <a:gd name="T52" fmla="*/ 0 w 82"/>
                  <a:gd name="T53" fmla="*/ 0 h 76"/>
                  <a:gd name="T54" fmla="*/ 0 w 82"/>
                  <a:gd name="T55" fmla="*/ 0 h 76"/>
                  <a:gd name="T56" fmla="*/ 0 w 82"/>
                  <a:gd name="T57" fmla="*/ 0 h 76"/>
                  <a:gd name="T58" fmla="*/ 0 w 82"/>
                  <a:gd name="T59" fmla="*/ 0 h 76"/>
                  <a:gd name="T60" fmla="*/ 0 w 82"/>
                  <a:gd name="T61" fmla="*/ 0 h 76"/>
                  <a:gd name="T62" fmla="*/ 0 w 82"/>
                  <a:gd name="T63" fmla="*/ 0 h 76"/>
                  <a:gd name="T64" fmla="*/ 0 w 82"/>
                  <a:gd name="T65" fmla="*/ 0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2" h="76">
                    <a:moveTo>
                      <a:pt x="32" y="75"/>
                    </a:moveTo>
                    <a:lnTo>
                      <a:pt x="38" y="76"/>
                    </a:lnTo>
                    <a:lnTo>
                      <a:pt x="44" y="76"/>
                    </a:lnTo>
                    <a:lnTo>
                      <a:pt x="50" y="76"/>
                    </a:lnTo>
                    <a:lnTo>
                      <a:pt x="57" y="75"/>
                    </a:lnTo>
                    <a:lnTo>
                      <a:pt x="61" y="72"/>
                    </a:lnTo>
                    <a:lnTo>
                      <a:pt x="67" y="67"/>
                    </a:lnTo>
                    <a:lnTo>
                      <a:pt x="72" y="64"/>
                    </a:lnTo>
                    <a:lnTo>
                      <a:pt x="76" y="59"/>
                    </a:lnTo>
                    <a:lnTo>
                      <a:pt x="80" y="56"/>
                    </a:lnTo>
                    <a:lnTo>
                      <a:pt x="82" y="52"/>
                    </a:lnTo>
                    <a:lnTo>
                      <a:pt x="82" y="47"/>
                    </a:lnTo>
                    <a:lnTo>
                      <a:pt x="79" y="43"/>
                    </a:lnTo>
                    <a:lnTo>
                      <a:pt x="70" y="39"/>
                    </a:lnTo>
                    <a:lnTo>
                      <a:pt x="63" y="37"/>
                    </a:lnTo>
                    <a:lnTo>
                      <a:pt x="54" y="39"/>
                    </a:lnTo>
                    <a:lnTo>
                      <a:pt x="47" y="41"/>
                    </a:lnTo>
                    <a:lnTo>
                      <a:pt x="39" y="44"/>
                    </a:lnTo>
                    <a:lnTo>
                      <a:pt x="35" y="49"/>
                    </a:lnTo>
                    <a:lnTo>
                      <a:pt x="32" y="50"/>
                    </a:lnTo>
                    <a:lnTo>
                      <a:pt x="30" y="52"/>
                    </a:lnTo>
                    <a:lnTo>
                      <a:pt x="29" y="43"/>
                    </a:lnTo>
                    <a:lnTo>
                      <a:pt x="23" y="23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0" y="17"/>
                    </a:lnTo>
                    <a:lnTo>
                      <a:pt x="0" y="31"/>
                    </a:lnTo>
                    <a:lnTo>
                      <a:pt x="4" y="44"/>
                    </a:lnTo>
                    <a:lnTo>
                      <a:pt x="11" y="54"/>
                    </a:lnTo>
                    <a:lnTo>
                      <a:pt x="19" y="63"/>
                    </a:lnTo>
                    <a:lnTo>
                      <a:pt x="25" y="70"/>
                    </a:lnTo>
                    <a:lnTo>
                      <a:pt x="30" y="73"/>
                    </a:lnTo>
                    <a:lnTo>
                      <a:pt x="32" y="7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90" name="Freeform 39"/>
              <p:cNvSpPr>
                <a:spLocks/>
              </p:cNvSpPr>
              <p:nvPr/>
            </p:nvSpPr>
            <p:spPr bwMode="auto">
              <a:xfrm>
                <a:off x="8404" y="4847"/>
                <a:ext cx="25" cy="22"/>
              </a:xfrm>
              <a:custGeom>
                <a:avLst/>
                <a:gdLst>
                  <a:gd name="T0" fmla="*/ 0 w 75"/>
                  <a:gd name="T1" fmla="*/ 0 h 66"/>
                  <a:gd name="T2" fmla="*/ 0 w 75"/>
                  <a:gd name="T3" fmla="*/ 0 h 66"/>
                  <a:gd name="T4" fmla="*/ 0 w 75"/>
                  <a:gd name="T5" fmla="*/ 0 h 66"/>
                  <a:gd name="T6" fmla="*/ 0 w 75"/>
                  <a:gd name="T7" fmla="*/ 0 h 66"/>
                  <a:gd name="T8" fmla="*/ 0 w 75"/>
                  <a:gd name="T9" fmla="*/ 0 h 66"/>
                  <a:gd name="T10" fmla="*/ 0 w 75"/>
                  <a:gd name="T11" fmla="*/ 0 h 66"/>
                  <a:gd name="T12" fmla="*/ 0 w 75"/>
                  <a:gd name="T13" fmla="*/ 0 h 66"/>
                  <a:gd name="T14" fmla="*/ 0 w 75"/>
                  <a:gd name="T15" fmla="*/ 0 h 66"/>
                  <a:gd name="T16" fmla="*/ 0 w 75"/>
                  <a:gd name="T17" fmla="*/ 0 h 66"/>
                  <a:gd name="T18" fmla="*/ 0 w 75"/>
                  <a:gd name="T19" fmla="*/ 0 h 66"/>
                  <a:gd name="T20" fmla="*/ 0 w 75"/>
                  <a:gd name="T21" fmla="*/ 0 h 66"/>
                  <a:gd name="T22" fmla="*/ 0 w 75"/>
                  <a:gd name="T23" fmla="*/ 0 h 66"/>
                  <a:gd name="T24" fmla="*/ 0 w 75"/>
                  <a:gd name="T25" fmla="*/ 0 h 66"/>
                  <a:gd name="T26" fmla="*/ 0 w 75"/>
                  <a:gd name="T27" fmla="*/ 0 h 66"/>
                  <a:gd name="T28" fmla="*/ 0 w 75"/>
                  <a:gd name="T29" fmla="*/ 0 h 66"/>
                  <a:gd name="T30" fmla="*/ 0 w 75"/>
                  <a:gd name="T31" fmla="*/ 0 h 66"/>
                  <a:gd name="T32" fmla="*/ 0 w 75"/>
                  <a:gd name="T33" fmla="*/ 0 h 66"/>
                  <a:gd name="T34" fmla="*/ 0 w 75"/>
                  <a:gd name="T35" fmla="*/ 0 h 66"/>
                  <a:gd name="T36" fmla="*/ 0 w 75"/>
                  <a:gd name="T37" fmla="*/ 0 h 66"/>
                  <a:gd name="T38" fmla="*/ 0 w 75"/>
                  <a:gd name="T39" fmla="*/ 0 h 66"/>
                  <a:gd name="T40" fmla="*/ 0 w 75"/>
                  <a:gd name="T41" fmla="*/ 0 h 66"/>
                  <a:gd name="T42" fmla="*/ 0 w 75"/>
                  <a:gd name="T43" fmla="*/ 0 h 66"/>
                  <a:gd name="T44" fmla="*/ 0 w 75"/>
                  <a:gd name="T45" fmla="*/ 0 h 66"/>
                  <a:gd name="T46" fmla="*/ 0 w 75"/>
                  <a:gd name="T47" fmla="*/ 0 h 66"/>
                  <a:gd name="T48" fmla="*/ 0 w 75"/>
                  <a:gd name="T49" fmla="*/ 0 h 66"/>
                  <a:gd name="T50" fmla="*/ 0 w 75"/>
                  <a:gd name="T51" fmla="*/ 0 h 66"/>
                  <a:gd name="T52" fmla="*/ 0 w 75"/>
                  <a:gd name="T53" fmla="*/ 0 h 66"/>
                  <a:gd name="T54" fmla="*/ 0 w 75"/>
                  <a:gd name="T55" fmla="*/ 0 h 66"/>
                  <a:gd name="T56" fmla="*/ 0 w 75"/>
                  <a:gd name="T57" fmla="*/ 0 h 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5" h="66">
                    <a:moveTo>
                      <a:pt x="12" y="53"/>
                    </a:moveTo>
                    <a:lnTo>
                      <a:pt x="15" y="56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27" y="63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9" y="66"/>
                    </a:lnTo>
                    <a:lnTo>
                      <a:pt x="57" y="65"/>
                    </a:lnTo>
                    <a:lnTo>
                      <a:pt x="65" y="63"/>
                    </a:lnTo>
                    <a:lnTo>
                      <a:pt x="71" y="60"/>
                    </a:lnTo>
                    <a:lnTo>
                      <a:pt x="75" y="55"/>
                    </a:lnTo>
                    <a:lnTo>
                      <a:pt x="75" y="46"/>
                    </a:lnTo>
                    <a:lnTo>
                      <a:pt x="72" y="39"/>
                    </a:lnTo>
                    <a:lnTo>
                      <a:pt x="66" y="35"/>
                    </a:lnTo>
                    <a:lnTo>
                      <a:pt x="59" y="33"/>
                    </a:lnTo>
                    <a:lnTo>
                      <a:pt x="50" y="33"/>
                    </a:lnTo>
                    <a:lnTo>
                      <a:pt x="41" y="35"/>
                    </a:lnTo>
                    <a:lnTo>
                      <a:pt x="34" y="36"/>
                    </a:lnTo>
                    <a:lnTo>
                      <a:pt x="28" y="39"/>
                    </a:lnTo>
                    <a:lnTo>
                      <a:pt x="27" y="39"/>
                    </a:lnTo>
                    <a:lnTo>
                      <a:pt x="25" y="32"/>
                    </a:lnTo>
                    <a:lnTo>
                      <a:pt x="19" y="16"/>
                    </a:lnTo>
                    <a:lnTo>
                      <a:pt x="10" y="3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5" y="39"/>
                    </a:lnTo>
                    <a:lnTo>
                      <a:pt x="9" y="49"/>
                    </a:lnTo>
                    <a:lnTo>
                      <a:pt x="12" y="5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91" name="Freeform 40"/>
              <p:cNvSpPr>
                <a:spLocks/>
              </p:cNvSpPr>
              <p:nvPr/>
            </p:nvSpPr>
            <p:spPr bwMode="auto">
              <a:xfrm>
                <a:off x="8434" y="4844"/>
                <a:ext cx="25" cy="21"/>
              </a:xfrm>
              <a:custGeom>
                <a:avLst/>
                <a:gdLst>
                  <a:gd name="T0" fmla="*/ 0 w 75"/>
                  <a:gd name="T1" fmla="*/ 0 h 63"/>
                  <a:gd name="T2" fmla="*/ 0 w 75"/>
                  <a:gd name="T3" fmla="*/ 0 h 63"/>
                  <a:gd name="T4" fmla="*/ 0 w 75"/>
                  <a:gd name="T5" fmla="*/ 0 h 63"/>
                  <a:gd name="T6" fmla="*/ 0 w 75"/>
                  <a:gd name="T7" fmla="*/ 0 h 63"/>
                  <a:gd name="T8" fmla="*/ 0 w 75"/>
                  <a:gd name="T9" fmla="*/ 0 h 63"/>
                  <a:gd name="T10" fmla="*/ 0 w 75"/>
                  <a:gd name="T11" fmla="*/ 0 h 63"/>
                  <a:gd name="T12" fmla="*/ 0 w 75"/>
                  <a:gd name="T13" fmla="*/ 0 h 63"/>
                  <a:gd name="T14" fmla="*/ 0 w 75"/>
                  <a:gd name="T15" fmla="*/ 0 h 63"/>
                  <a:gd name="T16" fmla="*/ 0 w 75"/>
                  <a:gd name="T17" fmla="*/ 0 h 63"/>
                  <a:gd name="T18" fmla="*/ 0 w 75"/>
                  <a:gd name="T19" fmla="*/ 0 h 63"/>
                  <a:gd name="T20" fmla="*/ 0 w 75"/>
                  <a:gd name="T21" fmla="*/ 0 h 63"/>
                  <a:gd name="T22" fmla="*/ 0 w 75"/>
                  <a:gd name="T23" fmla="*/ 0 h 63"/>
                  <a:gd name="T24" fmla="*/ 0 w 75"/>
                  <a:gd name="T25" fmla="*/ 0 h 63"/>
                  <a:gd name="T26" fmla="*/ 0 w 75"/>
                  <a:gd name="T27" fmla="*/ 0 h 63"/>
                  <a:gd name="T28" fmla="*/ 0 w 75"/>
                  <a:gd name="T29" fmla="*/ 0 h 63"/>
                  <a:gd name="T30" fmla="*/ 0 w 75"/>
                  <a:gd name="T31" fmla="*/ 0 h 63"/>
                  <a:gd name="T32" fmla="*/ 0 w 75"/>
                  <a:gd name="T33" fmla="*/ 0 h 63"/>
                  <a:gd name="T34" fmla="*/ 0 w 75"/>
                  <a:gd name="T35" fmla="*/ 0 h 63"/>
                  <a:gd name="T36" fmla="*/ 0 w 75"/>
                  <a:gd name="T37" fmla="*/ 0 h 63"/>
                  <a:gd name="T38" fmla="*/ 0 w 75"/>
                  <a:gd name="T39" fmla="*/ 0 h 63"/>
                  <a:gd name="T40" fmla="*/ 0 w 75"/>
                  <a:gd name="T41" fmla="*/ 0 h 63"/>
                  <a:gd name="T42" fmla="*/ 0 w 75"/>
                  <a:gd name="T43" fmla="*/ 0 h 63"/>
                  <a:gd name="T44" fmla="*/ 0 w 75"/>
                  <a:gd name="T45" fmla="*/ 0 h 63"/>
                  <a:gd name="T46" fmla="*/ 0 w 75"/>
                  <a:gd name="T47" fmla="*/ 0 h 63"/>
                  <a:gd name="T48" fmla="*/ 0 w 75"/>
                  <a:gd name="T49" fmla="*/ 0 h 63"/>
                  <a:gd name="T50" fmla="*/ 0 w 75"/>
                  <a:gd name="T51" fmla="*/ 0 h 63"/>
                  <a:gd name="T52" fmla="*/ 0 w 75"/>
                  <a:gd name="T53" fmla="*/ 0 h 63"/>
                  <a:gd name="T54" fmla="*/ 0 w 75"/>
                  <a:gd name="T55" fmla="*/ 0 h 63"/>
                  <a:gd name="T56" fmla="*/ 0 w 75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5" h="63">
                    <a:moveTo>
                      <a:pt x="3" y="41"/>
                    </a:moveTo>
                    <a:lnTo>
                      <a:pt x="4" y="46"/>
                    </a:lnTo>
                    <a:lnTo>
                      <a:pt x="10" y="50"/>
                    </a:lnTo>
                    <a:lnTo>
                      <a:pt x="14" y="56"/>
                    </a:lnTo>
                    <a:lnTo>
                      <a:pt x="16" y="57"/>
                    </a:lnTo>
                    <a:lnTo>
                      <a:pt x="23" y="60"/>
                    </a:lnTo>
                    <a:lnTo>
                      <a:pt x="32" y="63"/>
                    </a:lnTo>
                    <a:lnTo>
                      <a:pt x="42" y="63"/>
                    </a:lnTo>
                    <a:lnTo>
                      <a:pt x="54" y="61"/>
                    </a:lnTo>
                    <a:lnTo>
                      <a:pt x="64" y="58"/>
                    </a:lnTo>
                    <a:lnTo>
                      <a:pt x="72" y="54"/>
                    </a:lnTo>
                    <a:lnTo>
                      <a:pt x="75" y="47"/>
                    </a:lnTo>
                    <a:lnTo>
                      <a:pt x="73" y="40"/>
                    </a:lnTo>
                    <a:lnTo>
                      <a:pt x="67" y="34"/>
                    </a:lnTo>
                    <a:lnTo>
                      <a:pt x="60" y="30"/>
                    </a:lnTo>
                    <a:lnTo>
                      <a:pt x="53" y="28"/>
                    </a:lnTo>
                    <a:lnTo>
                      <a:pt x="45" y="30"/>
                    </a:lnTo>
                    <a:lnTo>
                      <a:pt x="36" y="31"/>
                    </a:lnTo>
                    <a:lnTo>
                      <a:pt x="31" y="33"/>
                    </a:lnTo>
                    <a:lnTo>
                      <a:pt x="26" y="36"/>
                    </a:lnTo>
                    <a:lnTo>
                      <a:pt x="25" y="36"/>
                    </a:lnTo>
                    <a:lnTo>
                      <a:pt x="23" y="30"/>
                    </a:lnTo>
                    <a:lnTo>
                      <a:pt x="17" y="15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1" y="28"/>
                    </a:lnTo>
                    <a:lnTo>
                      <a:pt x="3" y="38"/>
                    </a:lnTo>
                    <a:lnTo>
                      <a:pt x="3" y="4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92" name="Freeform 41"/>
              <p:cNvSpPr>
                <a:spLocks/>
              </p:cNvSpPr>
              <p:nvPr/>
            </p:nvSpPr>
            <p:spPr bwMode="auto">
              <a:xfrm>
                <a:off x="8126" y="4482"/>
                <a:ext cx="83" cy="97"/>
              </a:xfrm>
              <a:custGeom>
                <a:avLst/>
                <a:gdLst>
                  <a:gd name="T0" fmla="*/ 0 w 250"/>
                  <a:gd name="T1" fmla="*/ 0 h 290"/>
                  <a:gd name="T2" fmla="*/ 0 w 250"/>
                  <a:gd name="T3" fmla="*/ 0 h 290"/>
                  <a:gd name="T4" fmla="*/ 0 w 250"/>
                  <a:gd name="T5" fmla="*/ 0 h 290"/>
                  <a:gd name="T6" fmla="*/ 0 w 250"/>
                  <a:gd name="T7" fmla="*/ 0 h 290"/>
                  <a:gd name="T8" fmla="*/ 0 w 250"/>
                  <a:gd name="T9" fmla="*/ 0 h 290"/>
                  <a:gd name="T10" fmla="*/ 0 w 250"/>
                  <a:gd name="T11" fmla="*/ 0 h 290"/>
                  <a:gd name="T12" fmla="*/ 0 w 250"/>
                  <a:gd name="T13" fmla="*/ 1 h 290"/>
                  <a:gd name="T14" fmla="*/ 0 w 250"/>
                  <a:gd name="T15" fmla="*/ 1 h 290"/>
                  <a:gd name="T16" fmla="*/ 0 w 250"/>
                  <a:gd name="T17" fmla="*/ 1 h 290"/>
                  <a:gd name="T18" fmla="*/ 0 w 250"/>
                  <a:gd name="T19" fmla="*/ 1 h 290"/>
                  <a:gd name="T20" fmla="*/ 0 w 250"/>
                  <a:gd name="T21" fmla="*/ 1 h 290"/>
                  <a:gd name="T22" fmla="*/ 0 w 250"/>
                  <a:gd name="T23" fmla="*/ 1 h 290"/>
                  <a:gd name="T24" fmla="*/ 0 w 250"/>
                  <a:gd name="T25" fmla="*/ 1 h 290"/>
                  <a:gd name="T26" fmla="*/ 0 w 250"/>
                  <a:gd name="T27" fmla="*/ 1 h 290"/>
                  <a:gd name="T28" fmla="*/ 0 w 250"/>
                  <a:gd name="T29" fmla="*/ 1 h 290"/>
                  <a:gd name="T30" fmla="*/ 1 w 250"/>
                  <a:gd name="T31" fmla="*/ 1 h 290"/>
                  <a:gd name="T32" fmla="*/ 1 w 250"/>
                  <a:gd name="T33" fmla="*/ 1 h 290"/>
                  <a:gd name="T34" fmla="*/ 1 w 250"/>
                  <a:gd name="T35" fmla="*/ 1 h 290"/>
                  <a:gd name="T36" fmla="*/ 1 w 250"/>
                  <a:gd name="T37" fmla="*/ 1 h 290"/>
                  <a:gd name="T38" fmla="*/ 1 w 250"/>
                  <a:gd name="T39" fmla="*/ 1 h 290"/>
                  <a:gd name="T40" fmla="*/ 1 w 250"/>
                  <a:gd name="T41" fmla="*/ 1 h 290"/>
                  <a:gd name="T42" fmla="*/ 1 w 250"/>
                  <a:gd name="T43" fmla="*/ 1 h 290"/>
                  <a:gd name="T44" fmla="*/ 1 w 250"/>
                  <a:gd name="T45" fmla="*/ 1 h 290"/>
                  <a:gd name="T46" fmla="*/ 1 w 250"/>
                  <a:gd name="T47" fmla="*/ 1 h 290"/>
                  <a:gd name="T48" fmla="*/ 1 w 250"/>
                  <a:gd name="T49" fmla="*/ 1 h 290"/>
                  <a:gd name="T50" fmla="*/ 1 w 250"/>
                  <a:gd name="T51" fmla="*/ 1 h 290"/>
                  <a:gd name="T52" fmla="*/ 1 w 250"/>
                  <a:gd name="T53" fmla="*/ 1 h 290"/>
                  <a:gd name="T54" fmla="*/ 0 w 250"/>
                  <a:gd name="T55" fmla="*/ 1 h 290"/>
                  <a:gd name="T56" fmla="*/ 0 w 250"/>
                  <a:gd name="T57" fmla="*/ 1 h 290"/>
                  <a:gd name="T58" fmla="*/ 0 w 250"/>
                  <a:gd name="T59" fmla="*/ 1 h 290"/>
                  <a:gd name="T60" fmla="*/ 0 w 250"/>
                  <a:gd name="T61" fmla="*/ 1 h 290"/>
                  <a:gd name="T62" fmla="*/ 0 w 250"/>
                  <a:gd name="T63" fmla="*/ 1 h 290"/>
                  <a:gd name="T64" fmla="*/ 0 w 250"/>
                  <a:gd name="T65" fmla="*/ 1 h 290"/>
                  <a:gd name="T66" fmla="*/ 0 w 250"/>
                  <a:gd name="T67" fmla="*/ 1 h 290"/>
                  <a:gd name="T68" fmla="*/ 0 w 250"/>
                  <a:gd name="T69" fmla="*/ 0 h 290"/>
                  <a:gd name="T70" fmla="*/ 0 w 250"/>
                  <a:gd name="T71" fmla="*/ 0 h 290"/>
                  <a:gd name="T72" fmla="*/ 0 w 250"/>
                  <a:gd name="T73" fmla="*/ 0 h 290"/>
                  <a:gd name="T74" fmla="*/ 1 w 250"/>
                  <a:gd name="T75" fmla="*/ 0 h 290"/>
                  <a:gd name="T76" fmla="*/ 1 w 250"/>
                  <a:gd name="T77" fmla="*/ 0 h 290"/>
                  <a:gd name="T78" fmla="*/ 1 w 250"/>
                  <a:gd name="T79" fmla="*/ 0 h 290"/>
                  <a:gd name="T80" fmla="*/ 1 w 250"/>
                  <a:gd name="T81" fmla="*/ 0 h 290"/>
                  <a:gd name="T82" fmla="*/ 1 w 250"/>
                  <a:gd name="T83" fmla="*/ 0 h 290"/>
                  <a:gd name="T84" fmla="*/ 1 w 250"/>
                  <a:gd name="T85" fmla="*/ 0 h 290"/>
                  <a:gd name="T86" fmla="*/ 1 w 250"/>
                  <a:gd name="T87" fmla="*/ 0 h 290"/>
                  <a:gd name="T88" fmla="*/ 1 w 250"/>
                  <a:gd name="T89" fmla="*/ 0 h 290"/>
                  <a:gd name="T90" fmla="*/ 1 w 250"/>
                  <a:gd name="T91" fmla="*/ 0 h 290"/>
                  <a:gd name="T92" fmla="*/ 1 w 250"/>
                  <a:gd name="T93" fmla="*/ 0 h 290"/>
                  <a:gd name="T94" fmla="*/ 0 w 250"/>
                  <a:gd name="T95" fmla="*/ 0 h 290"/>
                  <a:gd name="T96" fmla="*/ 0 w 250"/>
                  <a:gd name="T97" fmla="*/ 0 h 2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0" h="290">
                    <a:moveTo>
                      <a:pt x="88" y="37"/>
                    </a:moveTo>
                    <a:lnTo>
                      <a:pt x="69" y="49"/>
                    </a:lnTo>
                    <a:lnTo>
                      <a:pt x="53" y="63"/>
                    </a:lnTo>
                    <a:lnTo>
                      <a:pt x="39" y="79"/>
                    </a:lnTo>
                    <a:lnTo>
                      <a:pt x="25" y="96"/>
                    </a:lnTo>
                    <a:lnTo>
                      <a:pt x="15" y="115"/>
                    </a:lnTo>
                    <a:lnTo>
                      <a:pt x="8" y="135"/>
                    </a:lnTo>
                    <a:lnTo>
                      <a:pt x="3" y="157"/>
                    </a:lnTo>
                    <a:lnTo>
                      <a:pt x="0" y="178"/>
                    </a:lnTo>
                    <a:lnTo>
                      <a:pt x="3" y="208"/>
                    </a:lnTo>
                    <a:lnTo>
                      <a:pt x="15" y="233"/>
                    </a:lnTo>
                    <a:lnTo>
                      <a:pt x="33" y="254"/>
                    </a:lnTo>
                    <a:lnTo>
                      <a:pt x="56" y="270"/>
                    </a:lnTo>
                    <a:lnTo>
                      <a:pt x="83" y="283"/>
                    </a:lnTo>
                    <a:lnTo>
                      <a:pt x="110" y="289"/>
                    </a:lnTo>
                    <a:lnTo>
                      <a:pt x="140" y="290"/>
                    </a:lnTo>
                    <a:lnTo>
                      <a:pt x="168" y="286"/>
                    </a:lnTo>
                    <a:lnTo>
                      <a:pt x="174" y="286"/>
                    </a:lnTo>
                    <a:lnTo>
                      <a:pt x="179" y="283"/>
                    </a:lnTo>
                    <a:lnTo>
                      <a:pt x="184" y="279"/>
                    </a:lnTo>
                    <a:lnTo>
                      <a:pt x="185" y="273"/>
                    </a:lnTo>
                    <a:lnTo>
                      <a:pt x="182" y="266"/>
                    </a:lnTo>
                    <a:lnTo>
                      <a:pt x="176" y="260"/>
                    </a:lnTo>
                    <a:lnTo>
                      <a:pt x="169" y="254"/>
                    </a:lnTo>
                    <a:lnTo>
                      <a:pt x="162" y="252"/>
                    </a:lnTo>
                    <a:lnTo>
                      <a:pt x="147" y="247"/>
                    </a:lnTo>
                    <a:lnTo>
                      <a:pt x="132" y="244"/>
                    </a:lnTo>
                    <a:lnTo>
                      <a:pt x="118" y="242"/>
                    </a:lnTo>
                    <a:lnTo>
                      <a:pt x="105" y="239"/>
                    </a:lnTo>
                    <a:lnTo>
                      <a:pt x="91" y="234"/>
                    </a:lnTo>
                    <a:lnTo>
                      <a:pt x="78" y="229"/>
                    </a:lnTo>
                    <a:lnTo>
                      <a:pt x="66" y="221"/>
                    </a:lnTo>
                    <a:lnTo>
                      <a:pt x="55" y="210"/>
                    </a:lnTo>
                    <a:lnTo>
                      <a:pt x="50" y="161"/>
                    </a:lnTo>
                    <a:lnTo>
                      <a:pt x="62" y="121"/>
                    </a:lnTo>
                    <a:lnTo>
                      <a:pt x="85" y="89"/>
                    </a:lnTo>
                    <a:lnTo>
                      <a:pt x="118" y="63"/>
                    </a:lnTo>
                    <a:lnTo>
                      <a:pt x="153" y="43"/>
                    </a:lnTo>
                    <a:lnTo>
                      <a:pt x="190" y="27"/>
                    </a:lnTo>
                    <a:lnTo>
                      <a:pt x="223" y="16"/>
                    </a:lnTo>
                    <a:lnTo>
                      <a:pt x="250" y="6"/>
                    </a:lnTo>
                    <a:lnTo>
                      <a:pt x="234" y="2"/>
                    </a:lnTo>
                    <a:lnTo>
                      <a:pt x="216" y="0"/>
                    </a:lnTo>
                    <a:lnTo>
                      <a:pt x="196" y="3"/>
                    </a:lnTo>
                    <a:lnTo>
                      <a:pt x="174" y="6"/>
                    </a:lnTo>
                    <a:lnTo>
                      <a:pt x="152" y="13"/>
                    </a:lnTo>
                    <a:lnTo>
                      <a:pt x="130" y="20"/>
                    </a:lnTo>
                    <a:lnTo>
                      <a:pt x="107" y="29"/>
                    </a:lnTo>
                    <a:lnTo>
                      <a:pt x="88" y="3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93" name="Freeform 42"/>
              <p:cNvSpPr>
                <a:spLocks/>
              </p:cNvSpPr>
              <p:nvPr/>
            </p:nvSpPr>
            <p:spPr bwMode="auto">
              <a:xfrm>
                <a:off x="8268" y="4481"/>
                <a:ext cx="53" cy="75"/>
              </a:xfrm>
              <a:custGeom>
                <a:avLst/>
                <a:gdLst>
                  <a:gd name="T0" fmla="*/ 1 w 160"/>
                  <a:gd name="T1" fmla="*/ 0 h 225"/>
                  <a:gd name="T2" fmla="*/ 1 w 160"/>
                  <a:gd name="T3" fmla="*/ 0 h 225"/>
                  <a:gd name="T4" fmla="*/ 1 w 160"/>
                  <a:gd name="T5" fmla="*/ 0 h 225"/>
                  <a:gd name="T6" fmla="*/ 1 w 160"/>
                  <a:gd name="T7" fmla="*/ 1 h 225"/>
                  <a:gd name="T8" fmla="*/ 0 w 160"/>
                  <a:gd name="T9" fmla="*/ 1 h 225"/>
                  <a:gd name="T10" fmla="*/ 0 w 160"/>
                  <a:gd name="T11" fmla="*/ 1 h 225"/>
                  <a:gd name="T12" fmla="*/ 0 w 160"/>
                  <a:gd name="T13" fmla="*/ 1 h 225"/>
                  <a:gd name="T14" fmla="*/ 0 w 160"/>
                  <a:gd name="T15" fmla="*/ 1 h 225"/>
                  <a:gd name="T16" fmla="*/ 0 w 160"/>
                  <a:gd name="T17" fmla="*/ 1 h 225"/>
                  <a:gd name="T18" fmla="*/ 0 w 160"/>
                  <a:gd name="T19" fmla="*/ 1 h 225"/>
                  <a:gd name="T20" fmla="*/ 0 w 160"/>
                  <a:gd name="T21" fmla="*/ 1 h 225"/>
                  <a:gd name="T22" fmla="*/ 0 w 160"/>
                  <a:gd name="T23" fmla="*/ 1 h 225"/>
                  <a:gd name="T24" fmla="*/ 0 w 160"/>
                  <a:gd name="T25" fmla="*/ 1 h 225"/>
                  <a:gd name="T26" fmla="*/ 0 w 160"/>
                  <a:gd name="T27" fmla="*/ 1 h 225"/>
                  <a:gd name="T28" fmla="*/ 0 w 160"/>
                  <a:gd name="T29" fmla="*/ 1 h 225"/>
                  <a:gd name="T30" fmla="*/ 0 w 160"/>
                  <a:gd name="T31" fmla="*/ 1 h 225"/>
                  <a:gd name="T32" fmla="*/ 0 w 160"/>
                  <a:gd name="T33" fmla="*/ 1 h 225"/>
                  <a:gd name="T34" fmla="*/ 0 w 160"/>
                  <a:gd name="T35" fmla="*/ 1 h 225"/>
                  <a:gd name="T36" fmla="*/ 0 w 160"/>
                  <a:gd name="T37" fmla="*/ 1 h 225"/>
                  <a:gd name="T38" fmla="*/ 0 w 160"/>
                  <a:gd name="T39" fmla="*/ 1 h 225"/>
                  <a:gd name="T40" fmla="*/ 1 w 160"/>
                  <a:gd name="T41" fmla="*/ 1 h 225"/>
                  <a:gd name="T42" fmla="*/ 1 w 160"/>
                  <a:gd name="T43" fmla="*/ 1 h 225"/>
                  <a:gd name="T44" fmla="*/ 1 w 160"/>
                  <a:gd name="T45" fmla="*/ 0 h 225"/>
                  <a:gd name="T46" fmla="*/ 1 w 160"/>
                  <a:gd name="T47" fmla="*/ 0 h 225"/>
                  <a:gd name="T48" fmla="*/ 1 w 160"/>
                  <a:gd name="T49" fmla="*/ 0 h 225"/>
                  <a:gd name="T50" fmla="*/ 1 w 160"/>
                  <a:gd name="T51" fmla="*/ 0 h 225"/>
                  <a:gd name="T52" fmla="*/ 0 w 160"/>
                  <a:gd name="T53" fmla="*/ 0 h 225"/>
                  <a:gd name="T54" fmla="*/ 0 w 160"/>
                  <a:gd name="T55" fmla="*/ 0 h 225"/>
                  <a:gd name="T56" fmla="*/ 0 w 160"/>
                  <a:gd name="T57" fmla="*/ 0 h 225"/>
                  <a:gd name="T58" fmla="*/ 0 w 160"/>
                  <a:gd name="T59" fmla="*/ 0 h 225"/>
                  <a:gd name="T60" fmla="*/ 0 w 160"/>
                  <a:gd name="T61" fmla="*/ 0 h 225"/>
                  <a:gd name="T62" fmla="*/ 0 w 160"/>
                  <a:gd name="T63" fmla="*/ 0 h 225"/>
                  <a:gd name="T64" fmla="*/ 0 w 160"/>
                  <a:gd name="T65" fmla="*/ 0 h 225"/>
                  <a:gd name="T66" fmla="*/ 0 w 160"/>
                  <a:gd name="T67" fmla="*/ 0 h 225"/>
                  <a:gd name="T68" fmla="*/ 0 w 160"/>
                  <a:gd name="T69" fmla="*/ 0 h 225"/>
                  <a:gd name="T70" fmla="*/ 0 w 160"/>
                  <a:gd name="T71" fmla="*/ 0 h 225"/>
                  <a:gd name="T72" fmla="*/ 0 w 160"/>
                  <a:gd name="T73" fmla="*/ 0 h 225"/>
                  <a:gd name="T74" fmla="*/ 0 w 160"/>
                  <a:gd name="T75" fmla="*/ 0 h 225"/>
                  <a:gd name="T76" fmla="*/ 0 w 160"/>
                  <a:gd name="T77" fmla="*/ 0 h 225"/>
                  <a:gd name="T78" fmla="*/ 1 w 160"/>
                  <a:gd name="T79" fmla="*/ 0 h 225"/>
                  <a:gd name="T80" fmla="*/ 1 w 160"/>
                  <a:gd name="T81" fmla="*/ 0 h 2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0" h="225">
                    <a:moveTo>
                      <a:pt x="135" y="73"/>
                    </a:moveTo>
                    <a:lnTo>
                      <a:pt x="141" y="96"/>
                    </a:lnTo>
                    <a:lnTo>
                      <a:pt x="140" y="118"/>
                    </a:lnTo>
                    <a:lnTo>
                      <a:pt x="129" y="135"/>
                    </a:lnTo>
                    <a:lnTo>
                      <a:pt x="115" y="151"/>
                    </a:lnTo>
                    <a:lnTo>
                      <a:pt x="97" y="165"/>
                    </a:lnTo>
                    <a:lnTo>
                      <a:pt x="76" y="179"/>
                    </a:lnTo>
                    <a:lnTo>
                      <a:pt x="56" y="192"/>
                    </a:lnTo>
                    <a:lnTo>
                      <a:pt x="38" y="205"/>
                    </a:lnTo>
                    <a:lnTo>
                      <a:pt x="35" y="210"/>
                    </a:lnTo>
                    <a:lnTo>
                      <a:pt x="34" y="212"/>
                    </a:lnTo>
                    <a:lnTo>
                      <a:pt x="34" y="217"/>
                    </a:lnTo>
                    <a:lnTo>
                      <a:pt x="35" y="221"/>
                    </a:lnTo>
                    <a:lnTo>
                      <a:pt x="40" y="224"/>
                    </a:lnTo>
                    <a:lnTo>
                      <a:pt x="44" y="225"/>
                    </a:lnTo>
                    <a:lnTo>
                      <a:pt x="47" y="225"/>
                    </a:lnTo>
                    <a:lnTo>
                      <a:pt x="51" y="224"/>
                    </a:lnTo>
                    <a:lnTo>
                      <a:pt x="75" y="211"/>
                    </a:lnTo>
                    <a:lnTo>
                      <a:pt x="97" y="197"/>
                    </a:lnTo>
                    <a:lnTo>
                      <a:pt x="117" y="181"/>
                    </a:lnTo>
                    <a:lnTo>
                      <a:pt x="137" y="162"/>
                    </a:lnTo>
                    <a:lnTo>
                      <a:pt x="150" y="142"/>
                    </a:lnTo>
                    <a:lnTo>
                      <a:pt x="159" y="119"/>
                    </a:lnTo>
                    <a:lnTo>
                      <a:pt x="160" y="95"/>
                    </a:lnTo>
                    <a:lnTo>
                      <a:pt x="154" y="69"/>
                    </a:lnTo>
                    <a:lnTo>
                      <a:pt x="141" y="49"/>
                    </a:lnTo>
                    <a:lnTo>
                      <a:pt x="122" y="31"/>
                    </a:lnTo>
                    <a:lnTo>
                      <a:pt x="98" y="18"/>
                    </a:lnTo>
                    <a:lnTo>
                      <a:pt x="72" y="8"/>
                    </a:lnTo>
                    <a:lnTo>
                      <a:pt x="46" y="3"/>
                    </a:lnTo>
                    <a:lnTo>
                      <a:pt x="24" y="0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18" y="11"/>
                    </a:lnTo>
                    <a:lnTo>
                      <a:pt x="37" y="17"/>
                    </a:lnTo>
                    <a:lnTo>
                      <a:pt x="57" y="23"/>
                    </a:lnTo>
                    <a:lnTo>
                      <a:pt x="76" y="29"/>
                    </a:lnTo>
                    <a:lnTo>
                      <a:pt x="95" y="36"/>
                    </a:lnTo>
                    <a:lnTo>
                      <a:pt x="112" y="46"/>
                    </a:lnTo>
                    <a:lnTo>
                      <a:pt x="125" y="57"/>
                    </a:lnTo>
                    <a:lnTo>
                      <a:pt x="135" y="73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94" name="Freeform 43"/>
              <p:cNvSpPr>
                <a:spLocks/>
              </p:cNvSpPr>
              <p:nvPr/>
            </p:nvSpPr>
            <p:spPr bwMode="auto">
              <a:xfrm>
                <a:off x="8073" y="4463"/>
                <a:ext cx="135" cy="158"/>
              </a:xfrm>
              <a:custGeom>
                <a:avLst/>
                <a:gdLst>
                  <a:gd name="T0" fmla="*/ 1 w 404"/>
                  <a:gd name="T1" fmla="*/ 0 h 472"/>
                  <a:gd name="T2" fmla="*/ 0 w 404"/>
                  <a:gd name="T3" fmla="*/ 1 h 472"/>
                  <a:gd name="T4" fmla="*/ 0 w 404"/>
                  <a:gd name="T5" fmla="*/ 1 h 472"/>
                  <a:gd name="T6" fmla="*/ 0 w 404"/>
                  <a:gd name="T7" fmla="*/ 1 h 472"/>
                  <a:gd name="T8" fmla="*/ 0 w 404"/>
                  <a:gd name="T9" fmla="*/ 1 h 472"/>
                  <a:gd name="T10" fmla="*/ 0 w 404"/>
                  <a:gd name="T11" fmla="*/ 1 h 472"/>
                  <a:gd name="T12" fmla="*/ 0 w 404"/>
                  <a:gd name="T13" fmla="*/ 2 h 472"/>
                  <a:gd name="T14" fmla="*/ 0 w 404"/>
                  <a:gd name="T15" fmla="*/ 2 h 472"/>
                  <a:gd name="T16" fmla="*/ 0 w 404"/>
                  <a:gd name="T17" fmla="*/ 2 h 472"/>
                  <a:gd name="T18" fmla="*/ 0 w 404"/>
                  <a:gd name="T19" fmla="*/ 2 h 472"/>
                  <a:gd name="T20" fmla="*/ 1 w 404"/>
                  <a:gd name="T21" fmla="*/ 2 h 472"/>
                  <a:gd name="T22" fmla="*/ 1 w 404"/>
                  <a:gd name="T23" fmla="*/ 2 h 472"/>
                  <a:gd name="T24" fmla="*/ 1 w 404"/>
                  <a:gd name="T25" fmla="*/ 2 h 472"/>
                  <a:gd name="T26" fmla="*/ 1 w 404"/>
                  <a:gd name="T27" fmla="*/ 2 h 472"/>
                  <a:gd name="T28" fmla="*/ 1 w 404"/>
                  <a:gd name="T29" fmla="*/ 2 h 472"/>
                  <a:gd name="T30" fmla="*/ 1 w 404"/>
                  <a:gd name="T31" fmla="*/ 2 h 472"/>
                  <a:gd name="T32" fmla="*/ 2 w 404"/>
                  <a:gd name="T33" fmla="*/ 2 h 472"/>
                  <a:gd name="T34" fmla="*/ 2 w 404"/>
                  <a:gd name="T35" fmla="*/ 2 h 472"/>
                  <a:gd name="T36" fmla="*/ 2 w 404"/>
                  <a:gd name="T37" fmla="*/ 2 h 472"/>
                  <a:gd name="T38" fmla="*/ 2 w 404"/>
                  <a:gd name="T39" fmla="*/ 2 h 472"/>
                  <a:gd name="T40" fmla="*/ 2 w 404"/>
                  <a:gd name="T41" fmla="*/ 2 h 472"/>
                  <a:gd name="T42" fmla="*/ 1 w 404"/>
                  <a:gd name="T43" fmla="*/ 2 h 472"/>
                  <a:gd name="T44" fmla="*/ 1 w 404"/>
                  <a:gd name="T45" fmla="*/ 2 h 472"/>
                  <a:gd name="T46" fmla="*/ 1 w 404"/>
                  <a:gd name="T47" fmla="*/ 2 h 472"/>
                  <a:gd name="T48" fmla="*/ 1 w 404"/>
                  <a:gd name="T49" fmla="*/ 2 h 472"/>
                  <a:gd name="T50" fmla="*/ 1 w 404"/>
                  <a:gd name="T51" fmla="*/ 2 h 472"/>
                  <a:gd name="T52" fmla="*/ 1 w 404"/>
                  <a:gd name="T53" fmla="*/ 2 h 472"/>
                  <a:gd name="T54" fmla="*/ 0 w 404"/>
                  <a:gd name="T55" fmla="*/ 2 h 472"/>
                  <a:gd name="T56" fmla="*/ 0 w 404"/>
                  <a:gd name="T57" fmla="*/ 1 h 472"/>
                  <a:gd name="T58" fmla="*/ 0 w 404"/>
                  <a:gd name="T59" fmla="*/ 1 h 472"/>
                  <a:gd name="T60" fmla="*/ 0 w 404"/>
                  <a:gd name="T61" fmla="*/ 1 h 472"/>
                  <a:gd name="T62" fmla="*/ 0 w 404"/>
                  <a:gd name="T63" fmla="*/ 1 h 472"/>
                  <a:gd name="T64" fmla="*/ 0 w 404"/>
                  <a:gd name="T65" fmla="*/ 1 h 472"/>
                  <a:gd name="T66" fmla="*/ 0 w 404"/>
                  <a:gd name="T67" fmla="*/ 1 h 472"/>
                  <a:gd name="T68" fmla="*/ 0 w 404"/>
                  <a:gd name="T69" fmla="*/ 1 h 472"/>
                  <a:gd name="T70" fmla="*/ 1 w 404"/>
                  <a:gd name="T71" fmla="*/ 0 h 472"/>
                  <a:gd name="T72" fmla="*/ 1 w 404"/>
                  <a:gd name="T73" fmla="*/ 0 h 472"/>
                  <a:gd name="T74" fmla="*/ 1 w 404"/>
                  <a:gd name="T75" fmla="*/ 0 h 472"/>
                  <a:gd name="T76" fmla="*/ 1 w 404"/>
                  <a:gd name="T77" fmla="*/ 0 h 472"/>
                  <a:gd name="T78" fmla="*/ 1 w 404"/>
                  <a:gd name="T79" fmla="*/ 0 h 472"/>
                  <a:gd name="T80" fmla="*/ 1 w 404"/>
                  <a:gd name="T81" fmla="*/ 0 h 472"/>
                  <a:gd name="T82" fmla="*/ 1 w 404"/>
                  <a:gd name="T83" fmla="*/ 0 h 472"/>
                  <a:gd name="T84" fmla="*/ 1 w 404"/>
                  <a:gd name="T85" fmla="*/ 0 h 472"/>
                  <a:gd name="T86" fmla="*/ 1 w 404"/>
                  <a:gd name="T87" fmla="*/ 0 h 4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04" h="472">
                    <a:moveTo>
                      <a:pt x="157" y="61"/>
                    </a:moveTo>
                    <a:lnTo>
                      <a:pt x="127" y="87"/>
                    </a:lnTo>
                    <a:lnTo>
                      <a:pt x="96" y="113"/>
                    </a:lnTo>
                    <a:lnTo>
                      <a:pt x="68" y="143"/>
                    </a:lnTo>
                    <a:lnTo>
                      <a:pt x="43" y="175"/>
                    </a:lnTo>
                    <a:lnTo>
                      <a:pt x="22" y="208"/>
                    </a:lnTo>
                    <a:lnTo>
                      <a:pt x="8" y="244"/>
                    </a:lnTo>
                    <a:lnTo>
                      <a:pt x="0" y="283"/>
                    </a:lnTo>
                    <a:lnTo>
                      <a:pt x="2" y="323"/>
                    </a:lnTo>
                    <a:lnTo>
                      <a:pt x="5" y="333"/>
                    </a:lnTo>
                    <a:lnTo>
                      <a:pt x="8" y="344"/>
                    </a:lnTo>
                    <a:lnTo>
                      <a:pt x="12" y="353"/>
                    </a:lnTo>
                    <a:lnTo>
                      <a:pt x="18" y="363"/>
                    </a:lnTo>
                    <a:lnTo>
                      <a:pt x="25" y="372"/>
                    </a:lnTo>
                    <a:lnTo>
                      <a:pt x="34" y="380"/>
                    </a:lnTo>
                    <a:lnTo>
                      <a:pt x="41" y="388"/>
                    </a:lnTo>
                    <a:lnTo>
                      <a:pt x="52" y="393"/>
                    </a:lnTo>
                    <a:lnTo>
                      <a:pt x="71" y="405"/>
                    </a:lnTo>
                    <a:lnTo>
                      <a:pt x="90" y="415"/>
                    </a:lnTo>
                    <a:lnTo>
                      <a:pt x="109" y="424"/>
                    </a:lnTo>
                    <a:lnTo>
                      <a:pt x="129" y="431"/>
                    </a:lnTo>
                    <a:lnTo>
                      <a:pt x="150" y="438"/>
                    </a:lnTo>
                    <a:lnTo>
                      <a:pt x="171" y="444"/>
                    </a:lnTo>
                    <a:lnTo>
                      <a:pt x="191" y="449"/>
                    </a:lnTo>
                    <a:lnTo>
                      <a:pt x="212" y="454"/>
                    </a:lnTo>
                    <a:lnTo>
                      <a:pt x="234" y="458"/>
                    </a:lnTo>
                    <a:lnTo>
                      <a:pt x="254" y="461"/>
                    </a:lnTo>
                    <a:lnTo>
                      <a:pt x="276" y="464"/>
                    </a:lnTo>
                    <a:lnTo>
                      <a:pt x="298" y="467"/>
                    </a:lnTo>
                    <a:lnTo>
                      <a:pt x="319" y="468"/>
                    </a:lnTo>
                    <a:lnTo>
                      <a:pt x="341" y="470"/>
                    </a:lnTo>
                    <a:lnTo>
                      <a:pt x="363" y="471"/>
                    </a:lnTo>
                    <a:lnTo>
                      <a:pt x="383" y="472"/>
                    </a:lnTo>
                    <a:lnTo>
                      <a:pt x="391" y="472"/>
                    </a:lnTo>
                    <a:lnTo>
                      <a:pt x="397" y="470"/>
                    </a:lnTo>
                    <a:lnTo>
                      <a:pt x="401" y="464"/>
                    </a:lnTo>
                    <a:lnTo>
                      <a:pt x="404" y="458"/>
                    </a:lnTo>
                    <a:lnTo>
                      <a:pt x="404" y="451"/>
                    </a:lnTo>
                    <a:lnTo>
                      <a:pt x="401" y="445"/>
                    </a:lnTo>
                    <a:lnTo>
                      <a:pt x="395" y="441"/>
                    </a:lnTo>
                    <a:lnTo>
                      <a:pt x="388" y="438"/>
                    </a:lnTo>
                    <a:lnTo>
                      <a:pt x="369" y="434"/>
                    </a:lnTo>
                    <a:lnTo>
                      <a:pt x="350" y="431"/>
                    </a:lnTo>
                    <a:lnTo>
                      <a:pt x="331" y="426"/>
                    </a:lnTo>
                    <a:lnTo>
                      <a:pt x="310" y="424"/>
                    </a:lnTo>
                    <a:lnTo>
                      <a:pt x="291" y="421"/>
                    </a:lnTo>
                    <a:lnTo>
                      <a:pt x="272" y="418"/>
                    </a:lnTo>
                    <a:lnTo>
                      <a:pt x="251" y="415"/>
                    </a:lnTo>
                    <a:lnTo>
                      <a:pt x="232" y="411"/>
                    </a:lnTo>
                    <a:lnTo>
                      <a:pt x="213" y="408"/>
                    </a:lnTo>
                    <a:lnTo>
                      <a:pt x="194" y="403"/>
                    </a:lnTo>
                    <a:lnTo>
                      <a:pt x="175" y="398"/>
                    </a:lnTo>
                    <a:lnTo>
                      <a:pt x="156" y="393"/>
                    </a:lnTo>
                    <a:lnTo>
                      <a:pt x="138" y="386"/>
                    </a:lnTo>
                    <a:lnTo>
                      <a:pt x="119" y="379"/>
                    </a:lnTo>
                    <a:lnTo>
                      <a:pt x="102" y="372"/>
                    </a:lnTo>
                    <a:lnTo>
                      <a:pt x="84" y="362"/>
                    </a:lnTo>
                    <a:lnTo>
                      <a:pt x="69" y="352"/>
                    </a:lnTo>
                    <a:lnTo>
                      <a:pt x="58" y="339"/>
                    </a:lnTo>
                    <a:lnTo>
                      <a:pt x="49" y="324"/>
                    </a:lnTo>
                    <a:lnTo>
                      <a:pt x="44" y="307"/>
                    </a:lnTo>
                    <a:lnTo>
                      <a:pt x="43" y="290"/>
                    </a:lnTo>
                    <a:lnTo>
                      <a:pt x="44" y="270"/>
                    </a:lnTo>
                    <a:lnTo>
                      <a:pt x="49" y="250"/>
                    </a:lnTo>
                    <a:lnTo>
                      <a:pt x="55" y="234"/>
                    </a:lnTo>
                    <a:lnTo>
                      <a:pt x="65" y="212"/>
                    </a:lnTo>
                    <a:lnTo>
                      <a:pt x="77" y="191"/>
                    </a:lnTo>
                    <a:lnTo>
                      <a:pt x="90" y="172"/>
                    </a:lnTo>
                    <a:lnTo>
                      <a:pt x="104" y="155"/>
                    </a:lnTo>
                    <a:lnTo>
                      <a:pt x="119" y="138"/>
                    </a:lnTo>
                    <a:lnTo>
                      <a:pt x="135" y="120"/>
                    </a:lnTo>
                    <a:lnTo>
                      <a:pt x="154" y="103"/>
                    </a:lnTo>
                    <a:lnTo>
                      <a:pt x="173" y="86"/>
                    </a:lnTo>
                    <a:lnTo>
                      <a:pt x="193" y="71"/>
                    </a:lnTo>
                    <a:lnTo>
                      <a:pt x="218" y="59"/>
                    </a:lnTo>
                    <a:lnTo>
                      <a:pt x="245" y="47"/>
                    </a:lnTo>
                    <a:lnTo>
                      <a:pt x="273" y="36"/>
                    </a:lnTo>
                    <a:lnTo>
                      <a:pt x="298" y="25"/>
                    </a:lnTo>
                    <a:lnTo>
                      <a:pt x="319" y="17"/>
                    </a:lnTo>
                    <a:lnTo>
                      <a:pt x="332" y="8"/>
                    </a:lnTo>
                    <a:lnTo>
                      <a:pt x="336" y="2"/>
                    </a:lnTo>
                    <a:lnTo>
                      <a:pt x="322" y="0"/>
                    </a:lnTo>
                    <a:lnTo>
                      <a:pt x="301" y="1"/>
                    </a:lnTo>
                    <a:lnTo>
                      <a:pt x="278" y="5"/>
                    </a:lnTo>
                    <a:lnTo>
                      <a:pt x="253" y="13"/>
                    </a:lnTo>
                    <a:lnTo>
                      <a:pt x="226" y="23"/>
                    </a:lnTo>
                    <a:lnTo>
                      <a:pt x="201" y="34"/>
                    </a:lnTo>
                    <a:lnTo>
                      <a:pt x="178" y="47"/>
                    </a:lnTo>
                    <a:lnTo>
                      <a:pt x="157" y="61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95" name="Freeform 44"/>
              <p:cNvSpPr>
                <a:spLocks/>
              </p:cNvSpPr>
              <p:nvPr/>
            </p:nvSpPr>
            <p:spPr bwMode="auto">
              <a:xfrm>
                <a:off x="8263" y="4458"/>
                <a:ext cx="118" cy="105"/>
              </a:xfrm>
              <a:custGeom>
                <a:avLst/>
                <a:gdLst>
                  <a:gd name="T0" fmla="*/ 1 w 354"/>
                  <a:gd name="T1" fmla="*/ 0 h 315"/>
                  <a:gd name="T2" fmla="*/ 1 w 354"/>
                  <a:gd name="T3" fmla="*/ 0 h 315"/>
                  <a:gd name="T4" fmla="*/ 1 w 354"/>
                  <a:gd name="T5" fmla="*/ 1 h 315"/>
                  <a:gd name="T6" fmla="*/ 1 w 354"/>
                  <a:gd name="T7" fmla="*/ 1 h 315"/>
                  <a:gd name="T8" fmla="*/ 1 w 354"/>
                  <a:gd name="T9" fmla="*/ 1 h 315"/>
                  <a:gd name="T10" fmla="*/ 1 w 354"/>
                  <a:gd name="T11" fmla="*/ 1 h 315"/>
                  <a:gd name="T12" fmla="*/ 1 w 354"/>
                  <a:gd name="T13" fmla="*/ 1 h 315"/>
                  <a:gd name="T14" fmla="*/ 1 w 354"/>
                  <a:gd name="T15" fmla="*/ 1 h 315"/>
                  <a:gd name="T16" fmla="*/ 1 w 354"/>
                  <a:gd name="T17" fmla="*/ 1 h 315"/>
                  <a:gd name="T18" fmla="*/ 1 w 354"/>
                  <a:gd name="T19" fmla="*/ 1 h 315"/>
                  <a:gd name="T20" fmla="*/ 1 w 354"/>
                  <a:gd name="T21" fmla="*/ 1 h 315"/>
                  <a:gd name="T22" fmla="*/ 1 w 354"/>
                  <a:gd name="T23" fmla="*/ 1 h 315"/>
                  <a:gd name="T24" fmla="*/ 1 w 354"/>
                  <a:gd name="T25" fmla="*/ 1 h 315"/>
                  <a:gd name="T26" fmla="*/ 1 w 354"/>
                  <a:gd name="T27" fmla="*/ 1 h 315"/>
                  <a:gd name="T28" fmla="*/ 1 w 354"/>
                  <a:gd name="T29" fmla="*/ 1 h 315"/>
                  <a:gd name="T30" fmla="*/ 1 w 354"/>
                  <a:gd name="T31" fmla="*/ 1 h 315"/>
                  <a:gd name="T32" fmla="*/ 1 w 354"/>
                  <a:gd name="T33" fmla="*/ 1 h 315"/>
                  <a:gd name="T34" fmla="*/ 1 w 354"/>
                  <a:gd name="T35" fmla="*/ 1 h 315"/>
                  <a:gd name="T36" fmla="*/ 1 w 354"/>
                  <a:gd name="T37" fmla="*/ 1 h 315"/>
                  <a:gd name="T38" fmla="*/ 1 w 354"/>
                  <a:gd name="T39" fmla="*/ 1 h 315"/>
                  <a:gd name="T40" fmla="*/ 1 w 354"/>
                  <a:gd name="T41" fmla="*/ 1 h 315"/>
                  <a:gd name="T42" fmla="*/ 1 w 354"/>
                  <a:gd name="T43" fmla="*/ 1 h 315"/>
                  <a:gd name="T44" fmla="*/ 1 w 354"/>
                  <a:gd name="T45" fmla="*/ 1 h 315"/>
                  <a:gd name="T46" fmla="*/ 1 w 354"/>
                  <a:gd name="T47" fmla="*/ 1 h 315"/>
                  <a:gd name="T48" fmla="*/ 1 w 354"/>
                  <a:gd name="T49" fmla="*/ 1 h 315"/>
                  <a:gd name="T50" fmla="*/ 1 w 354"/>
                  <a:gd name="T51" fmla="*/ 1 h 315"/>
                  <a:gd name="T52" fmla="*/ 1 w 354"/>
                  <a:gd name="T53" fmla="*/ 1 h 315"/>
                  <a:gd name="T54" fmla="*/ 1 w 354"/>
                  <a:gd name="T55" fmla="*/ 0 h 315"/>
                  <a:gd name="T56" fmla="*/ 1 w 354"/>
                  <a:gd name="T57" fmla="*/ 0 h 315"/>
                  <a:gd name="T58" fmla="*/ 1 w 354"/>
                  <a:gd name="T59" fmla="*/ 0 h 315"/>
                  <a:gd name="T60" fmla="*/ 1 w 354"/>
                  <a:gd name="T61" fmla="*/ 0 h 315"/>
                  <a:gd name="T62" fmla="*/ 1 w 354"/>
                  <a:gd name="T63" fmla="*/ 0 h 315"/>
                  <a:gd name="T64" fmla="*/ 1 w 354"/>
                  <a:gd name="T65" fmla="*/ 0 h 315"/>
                  <a:gd name="T66" fmla="*/ 1 w 354"/>
                  <a:gd name="T67" fmla="*/ 0 h 315"/>
                  <a:gd name="T68" fmla="*/ 1 w 354"/>
                  <a:gd name="T69" fmla="*/ 0 h 315"/>
                  <a:gd name="T70" fmla="*/ 1 w 354"/>
                  <a:gd name="T71" fmla="*/ 0 h 315"/>
                  <a:gd name="T72" fmla="*/ 1 w 354"/>
                  <a:gd name="T73" fmla="*/ 0 h 315"/>
                  <a:gd name="T74" fmla="*/ 0 w 354"/>
                  <a:gd name="T75" fmla="*/ 0 h 315"/>
                  <a:gd name="T76" fmla="*/ 0 w 354"/>
                  <a:gd name="T77" fmla="*/ 0 h 315"/>
                  <a:gd name="T78" fmla="*/ 0 w 354"/>
                  <a:gd name="T79" fmla="*/ 0 h 315"/>
                  <a:gd name="T80" fmla="*/ 0 w 354"/>
                  <a:gd name="T81" fmla="*/ 0 h 315"/>
                  <a:gd name="T82" fmla="*/ 0 w 354"/>
                  <a:gd name="T83" fmla="*/ 0 h 315"/>
                  <a:gd name="T84" fmla="*/ 0 w 354"/>
                  <a:gd name="T85" fmla="*/ 0 h 315"/>
                  <a:gd name="T86" fmla="*/ 0 w 354"/>
                  <a:gd name="T87" fmla="*/ 0 h 315"/>
                  <a:gd name="T88" fmla="*/ 0 w 354"/>
                  <a:gd name="T89" fmla="*/ 0 h 315"/>
                  <a:gd name="T90" fmla="*/ 0 w 354"/>
                  <a:gd name="T91" fmla="*/ 0 h 315"/>
                  <a:gd name="T92" fmla="*/ 0 w 354"/>
                  <a:gd name="T93" fmla="*/ 0 h 315"/>
                  <a:gd name="T94" fmla="*/ 0 w 354"/>
                  <a:gd name="T95" fmla="*/ 0 h 315"/>
                  <a:gd name="T96" fmla="*/ 0 w 354"/>
                  <a:gd name="T97" fmla="*/ 0 h 315"/>
                  <a:gd name="T98" fmla="*/ 0 w 354"/>
                  <a:gd name="T99" fmla="*/ 0 h 315"/>
                  <a:gd name="T100" fmla="*/ 0 w 354"/>
                  <a:gd name="T101" fmla="*/ 0 h 315"/>
                  <a:gd name="T102" fmla="*/ 1 w 354"/>
                  <a:gd name="T103" fmla="*/ 0 h 315"/>
                  <a:gd name="T104" fmla="*/ 1 w 354"/>
                  <a:gd name="T105" fmla="*/ 0 h 315"/>
                  <a:gd name="T106" fmla="*/ 1 w 354"/>
                  <a:gd name="T107" fmla="*/ 0 h 315"/>
                  <a:gd name="T108" fmla="*/ 1 w 354"/>
                  <a:gd name="T109" fmla="*/ 0 h 315"/>
                  <a:gd name="T110" fmla="*/ 1 w 354"/>
                  <a:gd name="T111" fmla="*/ 0 h 315"/>
                  <a:gd name="T112" fmla="*/ 1 w 354"/>
                  <a:gd name="T113" fmla="*/ 0 h 315"/>
                  <a:gd name="T114" fmla="*/ 1 w 354"/>
                  <a:gd name="T115" fmla="*/ 0 h 315"/>
                  <a:gd name="T116" fmla="*/ 1 w 354"/>
                  <a:gd name="T117" fmla="*/ 0 h 315"/>
                  <a:gd name="T118" fmla="*/ 1 w 354"/>
                  <a:gd name="T119" fmla="*/ 0 h 315"/>
                  <a:gd name="T120" fmla="*/ 1 w 354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54" h="315">
                    <a:moveTo>
                      <a:pt x="294" y="96"/>
                    </a:moveTo>
                    <a:lnTo>
                      <a:pt x="310" y="113"/>
                    </a:lnTo>
                    <a:lnTo>
                      <a:pt x="320" y="133"/>
                    </a:lnTo>
                    <a:lnTo>
                      <a:pt x="325" y="155"/>
                    </a:lnTo>
                    <a:lnTo>
                      <a:pt x="325" y="178"/>
                    </a:lnTo>
                    <a:lnTo>
                      <a:pt x="322" y="197"/>
                    </a:lnTo>
                    <a:lnTo>
                      <a:pt x="316" y="212"/>
                    </a:lnTo>
                    <a:lnTo>
                      <a:pt x="306" y="228"/>
                    </a:lnTo>
                    <a:lnTo>
                      <a:pt x="295" y="241"/>
                    </a:lnTo>
                    <a:lnTo>
                      <a:pt x="282" y="256"/>
                    </a:lnTo>
                    <a:lnTo>
                      <a:pt x="269" y="267"/>
                    </a:lnTo>
                    <a:lnTo>
                      <a:pt x="256" y="280"/>
                    </a:lnTo>
                    <a:lnTo>
                      <a:pt x="243" y="293"/>
                    </a:lnTo>
                    <a:lnTo>
                      <a:pt x="240" y="297"/>
                    </a:lnTo>
                    <a:lnTo>
                      <a:pt x="240" y="302"/>
                    </a:lnTo>
                    <a:lnTo>
                      <a:pt x="240" y="306"/>
                    </a:lnTo>
                    <a:lnTo>
                      <a:pt x="243" y="310"/>
                    </a:lnTo>
                    <a:lnTo>
                      <a:pt x="247" y="313"/>
                    </a:lnTo>
                    <a:lnTo>
                      <a:pt x="253" y="315"/>
                    </a:lnTo>
                    <a:lnTo>
                      <a:pt x="257" y="313"/>
                    </a:lnTo>
                    <a:lnTo>
                      <a:pt x="262" y="310"/>
                    </a:lnTo>
                    <a:lnTo>
                      <a:pt x="291" y="292"/>
                    </a:lnTo>
                    <a:lnTo>
                      <a:pt x="316" y="267"/>
                    </a:lnTo>
                    <a:lnTo>
                      <a:pt x="335" y="240"/>
                    </a:lnTo>
                    <a:lnTo>
                      <a:pt x="348" y="208"/>
                    </a:lnTo>
                    <a:lnTo>
                      <a:pt x="354" y="177"/>
                    </a:lnTo>
                    <a:lnTo>
                      <a:pt x="351" y="143"/>
                    </a:lnTo>
                    <a:lnTo>
                      <a:pt x="339" y="113"/>
                    </a:lnTo>
                    <a:lnTo>
                      <a:pt x="316" y="86"/>
                    </a:lnTo>
                    <a:lnTo>
                      <a:pt x="298" y="72"/>
                    </a:lnTo>
                    <a:lnTo>
                      <a:pt x="278" y="60"/>
                    </a:lnTo>
                    <a:lnTo>
                      <a:pt x="256" y="49"/>
                    </a:lnTo>
                    <a:lnTo>
                      <a:pt x="231" y="39"/>
                    </a:lnTo>
                    <a:lnTo>
                      <a:pt x="206" y="29"/>
                    </a:lnTo>
                    <a:lnTo>
                      <a:pt x="181" y="21"/>
                    </a:lnTo>
                    <a:lnTo>
                      <a:pt x="155" y="16"/>
                    </a:lnTo>
                    <a:lnTo>
                      <a:pt x="130" y="10"/>
                    </a:lnTo>
                    <a:lnTo>
                      <a:pt x="105" y="6"/>
                    </a:lnTo>
                    <a:lnTo>
                      <a:pt x="83" y="3"/>
                    </a:lnTo>
                    <a:lnTo>
                      <a:pt x="61" y="0"/>
                    </a:lnTo>
                    <a:lnTo>
                      <a:pt x="43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5" y="3"/>
                    </a:lnTo>
                    <a:lnTo>
                      <a:pt x="0" y="6"/>
                    </a:lnTo>
                    <a:lnTo>
                      <a:pt x="15" y="8"/>
                    </a:lnTo>
                    <a:lnTo>
                      <a:pt x="30" y="10"/>
                    </a:lnTo>
                    <a:lnTo>
                      <a:pt x="47" y="13"/>
                    </a:lnTo>
                    <a:lnTo>
                      <a:pt x="65" y="16"/>
                    </a:lnTo>
                    <a:lnTo>
                      <a:pt x="83" y="20"/>
                    </a:lnTo>
                    <a:lnTo>
                      <a:pt x="103" y="23"/>
                    </a:lnTo>
                    <a:lnTo>
                      <a:pt x="122" y="27"/>
                    </a:lnTo>
                    <a:lnTo>
                      <a:pt x="143" y="31"/>
                    </a:lnTo>
                    <a:lnTo>
                      <a:pt x="162" y="37"/>
                    </a:lnTo>
                    <a:lnTo>
                      <a:pt x="182" y="43"/>
                    </a:lnTo>
                    <a:lnTo>
                      <a:pt x="203" y="49"/>
                    </a:lnTo>
                    <a:lnTo>
                      <a:pt x="222" y="56"/>
                    </a:lnTo>
                    <a:lnTo>
                      <a:pt x="241" y="64"/>
                    </a:lnTo>
                    <a:lnTo>
                      <a:pt x="260" y="75"/>
                    </a:lnTo>
                    <a:lnTo>
                      <a:pt x="278" y="85"/>
                    </a:lnTo>
                    <a:lnTo>
                      <a:pt x="294" y="9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6350" cmpd="sng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96" name="Freeform 45"/>
              <p:cNvSpPr>
                <a:spLocks/>
              </p:cNvSpPr>
              <p:nvPr/>
            </p:nvSpPr>
            <p:spPr bwMode="auto">
              <a:xfrm>
                <a:off x="8023" y="4506"/>
                <a:ext cx="47" cy="99"/>
              </a:xfrm>
              <a:custGeom>
                <a:avLst/>
                <a:gdLst>
                  <a:gd name="T0" fmla="*/ 0 w 143"/>
                  <a:gd name="T1" fmla="*/ 1 h 297"/>
                  <a:gd name="T2" fmla="*/ 0 w 143"/>
                  <a:gd name="T3" fmla="*/ 1 h 297"/>
                  <a:gd name="T4" fmla="*/ 0 w 143"/>
                  <a:gd name="T5" fmla="*/ 1 h 297"/>
                  <a:gd name="T6" fmla="*/ 0 w 143"/>
                  <a:gd name="T7" fmla="*/ 1 h 297"/>
                  <a:gd name="T8" fmla="*/ 0 w 143"/>
                  <a:gd name="T9" fmla="*/ 1 h 297"/>
                  <a:gd name="T10" fmla="*/ 0 w 143"/>
                  <a:gd name="T11" fmla="*/ 1 h 297"/>
                  <a:gd name="T12" fmla="*/ 0 w 143"/>
                  <a:gd name="T13" fmla="*/ 1 h 297"/>
                  <a:gd name="T14" fmla="*/ 0 w 143"/>
                  <a:gd name="T15" fmla="*/ 1 h 297"/>
                  <a:gd name="T16" fmla="*/ 0 w 143"/>
                  <a:gd name="T17" fmla="*/ 1 h 297"/>
                  <a:gd name="T18" fmla="*/ 0 w 143"/>
                  <a:gd name="T19" fmla="*/ 1 h 297"/>
                  <a:gd name="T20" fmla="*/ 1 w 143"/>
                  <a:gd name="T21" fmla="*/ 1 h 297"/>
                  <a:gd name="T22" fmla="*/ 1 w 143"/>
                  <a:gd name="T23" fmla="*/ 1 h 297"/>
                  <a:gd name="T24" fmla="*/ 1 w 143"/>
                  <a:gd name="T25" fmla="*/ 1 h 297"/>
                  <a:gd name="T26" fmla="*/ 1 w 143"/>
                  <a:gd name="T27" fmla="*/ 1 h 297"/>
                  <a:gd name="T28" fmla="*/ 1 w 143"/>
                  <a:gd name="T29" fmla="*/ 1 h 297"/>
                  <a:gd name="T30" fmla="*/ 1 w 143"/>
                  <a:gd name="T31" fmla="*/ 1 h 297"/>
                  <a:gd name="T32" fmla="*/ 0 w 143"/>
                  <a:gd name="T33" fmla="*/ 1 h 297"/>
                  <a:gd name="T34" fmla="*/ 0 w 143"/>
                  <a:gd name="T35" fmla="*/ 1 h 297"/>
                  <a:gd name="T36" fmla="*/ 0 w 143"/>
                  <a:gd name="T37" fmla="*/ 1 h 297"/>
                  <a:gd name="T38" fmla="*/ 0 w 143"/>
                  <a:gd name="T39" fmla="*/ 1 h 297"/>
                  <a:gd name="T40" fmla="*/ 0 w 143"/>
                  <a:gd name="T41" fmla="*/ 1 h 297"/>
                  <a:gd name="T42" fmla="*/ 0 w 143"/>
                  <a:gd name="T43" fmla="*/ 1 h 297"/>
                  <a:gd name="T44" fmla="*/ 0 w 143"/>
                  <a:gd name="T45" fmla="*/ 1 h 297"/>
                  <a:gd name="T46" fmla="*/ 0 w 143"/>
                  <a:gd name="T47" fmla="*/ 1 h 297"/>
                  <a:gd name="T48" fmla="*/ 0 w 143"/>
                  <a:gd name="T49" fmla="*/ 0 h 297"/>
                  <a:gd name="T50" fmla="*/ 0 w 143"/>
                  <a:gd name="T51" fmla="*/ 0 h 297"/>
                  <a:gd name="T52" fmla="*/ 0 w 143"/>
                  <a:gd name="T53" fmla="*/ 0 h 297"/>
                  <a:gd name="T54" fmla="*/ 0 w 143"/>
                  <a:gd name="T55" fmla="*/ 0 h 297"/>
                  <a:gd name="T56" fmla="*/ 0 w 143"/>
                  <a:gd name="T57" fmla="*/ 0 h 297"/>
                  <a:gd name="T58" fmla="*/ 0 w 143"/>
                  <a:gd name="T59" fmla="*/ 0 h 297"/>
                  <a:gd name="T60" fmla="*/ 0 w 143"/>
                  <a:gd name="T61" fmla="*/ 0 h 297"/>
                  <a:gd name="T62" fmla="*/ 1 w 143"/>
                  <a:gd name="T63" fmla="*/ 0 h 297"/>
                  <a:gd name="T64" fmla="*/ 1 w 143"/>
                  <a:gd name="T65" fmla="*/ 0 h 297"/>
                  <a:gd name="T66" fmla="*/ 1 w 143"/>
                  <a:gd name="T67" fmla="*/ 0 h 297"/>
                  <a:gd name="T68" fmla="*/ 0 w 143"/>
                  <a:gd name="T69" fmla="*/ 0 h 297"/>
                  <a:gd name="T70" fmla="*/ 0 w 143"/>
                  <a:gd name="T71" fmla="*/ 0 h 297"/>
                  <a:gd name="T72" fmla="*/ 0 w 143"/>
                  <a:gd name="T73" fmla="*/ 0 h 297"/>
                  <a:gd name="T74" fmla="*/ 0 w 143"/>
                  <a:gd name="T75" fmla="*/ 0 h 297"/>
                  <a:gd name="T76" fmla="*/ 0 w 143"/>
                  <a:gd name="T77" fmla="*/ 0 h 297"/>
                  <a:gd name="T78" fmla="*/ 0 w 143"/>
                  <a:gd name="T79" fmla="*/ 1 h 297"/>
                  <a:gd name="T80" fmla="*/ 0 w 143"/>
                  <a:gd name="T81" fmla="*/ 1 h 2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3" h="297">
                    <a:moveTo>
                      <a:pt x="0" y="162"/>
                    </a:moveTo>
                    <a:lnTo>
                      <a:pt x="0" y="187"/>
                    </a:lnTo>
                    <a:lnTo>
                      <a:pt x="5" y="210"/>
                    </a:lnTo>
                    <a:lnTo>
                      <a:pt x="16" y="231"/>
                    </a:lnTo>
                    <a:lnTo>
                      <a:pt x="30" y="250"/>
                    </a:lnTo>
                    <a:lnTo>
                      <a:pt x="48" y="266"/>
                    </a:lnTo>
                    <a:lnTo>
                      <a:pt x="69" y="280"/>
                    </a:lnTo>
                    <a:lnTo>
                      <a:pt x="92" y="290"/>
                    </a:lnTo>
                    <a:lnTo>
                      <a:pt x="116" y="296"/>
                    </a:lnTo>
                    <a:lnTo>
                      <a:pt x="123" y="297"/>
                    </a:lnTo>
                    <a:lnTo>
                      <a:pt x="130" y="295"/>
                    </a:lnTo>
                    <a:lnTo>
                      <a:pt x="136" y="290"/>
                    </a:lnTo>
                    <a:lnTo>
                      <a:pt x="139" y="284"/>
                    </a:lnTo>
                    <a:lnTo>
                      <a:pt x="139" y="277"/>
                    </a:lnTo>
                    <a:lnTo>
                      <a:pt x="138" y="270"/>
                    </a:lnTo>
                    <a:lnTo>
                      <a:pt x="133" y="264"/>
                    </a:lnTo>
                    <a:lnTo>
                      <a:pt x="126" y="261"/>
                    </a:lnTo>
                    <a:lnTo>
                      <a:pt x="102" y="253"/>
                    </a:lnTo>
                    <a:lnTo>
                      <a:pt x="80" y="241"/>
                    </a:lnTo>
                    <a:lnTo>
                      <a:pt x="63" y="226"/>
                    </a:lnTo>
                    <a:lnTo>
                      <a:pt x="50" y="208"/>
                    </a:lnTo>
                    <a:lnTo>
                      <a:pt x="41" y="187"/>
                    </a:lnTo>
                    <a:lnTo>
                      <a:pt x="36" y="164"/>
                    </a:lnTo>
                    <a:lnTo>
                      <a:pt x="36" y="139"/>
                    </a:lnTo>
                    <a:lnTo>
                      <a:pt x="44" y="113"/>
                    </a:lnTo>
                    <a:lnTo>
                      <a:pt x="52" y="95"/>
                    </a:lnTo>
                    <a:lnTo>
                      <a:pt x="64" y="78"/>
                    </a:lnTo>
                    <a:lnTo>
                      <a:pt x="77" y="62"/>
                    </a:lnTo>
                    <a:lnTo>
                      <a:pt x="92" y="47"/>
                    </a:lnTo>
                    <a:lnTo>
                      <a:pt x="105" y="34"/>
                    </a:lnTo>
                    <a:lnTo>
                      <a:pt x="120" y="23"/>
                    </a:lnTo>
                    <a:lnTo>
                      <a:pt x="133" y="11"/>
                    </a:lnTo>
                    <a:lnTo>
                      <a:pt x="143" y="1"/>
                    </a:lnTo>
                    <a:lnTo>
                      <a:pt x="133" y="0"/>
                    </a:lnTo>
                    <a:lnTo>
                      <a:pt x="117" y="7"/>
                    </a:lnTo>
                    <a:lnTo>
                      <a:pt x="95" y="23"/>
                    </a:lnTo>
                    <a:lnTo>
                      <a:pt x="70" y="44"/>
                    </a:lnTo>
                    <a:lnTo>
                      <a:pt x="47" y="72"/>
                    </a:lnTo>
                    <a:lnTo>
                      <a:pt x="25" y="101"/>
                    </a:lnTo>
                    <a:lnTo>
                      <a:pt x="8" y="132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97" name="Freeform 46"/>
              <p:cNvSpPr>
                <a:spLocks/>
              </p:cNvSpPr>
              <p:nvPr/>
            </p:nvSpPr>
            <p:spPr bwMode="auto">
              <a:xfrm>
                <a:off x="8360" y="4451"/>
                <a:ext cx="103" cy="129"/>
              </a:xfrm>
              <a:custGeom>
                <a:avLst/>
                <a:gdLst>
                  <a:gd name="T0" fmla="*/ 1 w 309"/>
                  <a:gd name="T1" fmla="*/ 1 h 388"/>
                  <a:gd name="T2" fmla="*/ 1 w 309"/>
                  <a:gd name="T3" fmla="*/ 1 h 388"/>
                  <a:gd name="T4" fmla="*/ 1 w 309"/>
                  <a:gd name="T5" fmla="*/ 1 h 388"/>
                  <a:gd name="T6" fmla="*/ 1 w 309"/>
                  <a:gd name="T7" fmla="*/ 1 h 388"/>
                  <a:gd name="T8" fmla="*/ 1 w 309"/>
                  <a:gd name="T9" fmla="*/ 1 h 388"/>
                  <a:gd name="T10" fmla="*/ 1 w 309"/>
                  <a:gd name="T11" fmla="*/ 1 h 388"/>
                  <a:gd name="T12" fmla="*/ 1 w 309"/>
                  <a:gd name="T13" fmla="*/ 1 h 388"/>
                  <a:gd name="T14" fmla="*/ 1 w 309"/>
                  <a:gd name="T15" fmla="*/ 1 h 388"/>
                  <a:gd name="T16" fmla="*/ 1 w 309"/>
                  <a:gd name="T17" fmla="*/ 1 h 388"/>
                  <a:gd name="T18" fmla="*/ 1 w 309"/>
                  <a:gd name="T19" fmla="*/ 1 h 388"/>
                  <a:gd name="T20" fmla="*/ 1 w 309"/>
                  <a:gd name="T21" fmla="*/ 2 h 388"/>
                  <a:gd name="T22" fmla="*/ 1 w 309"/>
                  <a:gd name="T23" fmla="*/ 2 h 388"/>
                  <a:gd name="T24" fmla="*/ 1 w 309"/>
                  <a:gd name="T25" fmla="*/ 2 h 388"/>
                  <a:gd name="T26" fmla="*/ 1 w 309"/>
                  <a:gd name="T27" fmla="*/ 2 h 388"/>
                  <a:gd name="T28" fmla="*/ 1 w 309"/>
                  <a:gd name="T29" fmla="*/ 2 h 388"/>
                  <a:gd name="T30" fmla="*/ 1 w 309"/>
                  <a:gd name="T31" fmla="*/ 1 h 388"/>
                  <a:gd name="T32" fmla="*/ 1 w 309"/>
                  <a:gd name="T33" fmla="*/ 1 h 388"/>
                  <a:gd name="T34" fmla="*/ 1 w 309"/>
                  <a:gd name="T35" fmla="*/ 1 h 388"/>
                  <a:gd name="T36" fmla="*/ 1 w 309"/>
                  <a:gd name="T37" fmla="*/ 1 h 388"/>
                  <a:gd name="T38" fmla="*/ 1 w 309"/>
                  <a:gd name="T39" fmla="*/ 1 h 388"/>
                  <a:gd name="T40" fmla="*/ 1 w 309"/>
                  <a:gd name="T41" fmla="*/ 1 h 388"/>
                  <a:gd name="T42" fmla="*/ 1 w 309"/>
                  <a:gd name="T43" fmla="*/ 0 h 388"/>
                  <a:gd name="T44" fmla="*/ 1 w 309"/>
                  <a:gd name="T45" fmla="*/ 0 h 388"/>
                  <a:gd name="T46" fmla="*/ 1 w 309"/>
                  <a:gd name="T47" fmla="*/ 0 h 388"/>
                  <a:gd name="T48" fmla="*/ 1 w 309"/>
                  <a:gd name="T49" fmla="*/ 0 h 388"/>
                  <a:gd name="T50" fmla="*/ 1 w 309"/>
                  <a:gd name="T51" fmla="*/ 0 h 388"/>
                  <a:gd name="T52" fmla="*/ 0 w 309"/>
                  <a:gd name="T53" fmla="*/ 0 h 388"/>
                  <a:gd name="T54" fmla="*/ 0 w 309"/>
                  <a:gd name="T55" fmla="*/ 0 h 388"/>
                  <a:gd name="T56" fmla="*/ 0 w 309"/>
                  <a:gd name="T57" fmla="*/ 0 h 388"/>
                  <a:gd name="T58" fmla="*/ 0 w 309"/>
                  <a:gd name="T59" fmla="*/ 0 h 388"/>
                  <a:gd name="T60" fmla="*/ 0 w 309"/>
                  <a:gd name="T61" fmla="*/ 0 h 388"/>
                  <a:gd name="T62" fmla="*/ 0 w 309"/>
                  <a:gd name="T63" fmla="*/ 0 h 388"/>
                  <a:gd name="T64" fmla="*/ 0 w 309"/>
                  <a:gd name="T65" fmla="*/ 0 h 388"/>
                  <a:gd name="T66" fmla="*/ 0 w 309"/>
                  <a:gd name="T67" fmla="*/ 0 h 388"/>
                  <a:gd name="T68" fmla="*/ 1 w 309"/>
                  <a:gd name="T69" fmla="*/ 0 h 388"/>
                  <a:gd name="T70" fmla="*/ 1 w 309"/>
                  <a:gd name="T71" fmla="*/ 0 h 388"/>
                  <a:gd name="T72" fmla="*/ 1 w 309"/>
                  <a:gd name="T73" fmla="*/ 0 h 388"/>
                  <a:gd name="T74" fmla="*/ 1 w 309"/>
                  <a:gd name="T75" fmla="*/ 1 h 3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9" h="388">
                    <a:moveTo>
                      <a:pt x="250" y="145"/>
                    </a:moveTo>
                    <a:lnTo>
                      <a:pt x="260" y="155"/>
                    </a:lnTo>
                    <a:lnTo>
                      <a:pt x="269" y="167"/>
                    </a:lnTo>
                    <a:lnTo>
                      <a:pt x="275" y="180"/>
                    </a:lnTo>
                    <a:lnTo>
                      <a:pt x="281" y="193"/>
                    </a:lnTo>
                    <a:lnTo>
                      <a:pt x="282" y="206"/>
                    </a:lnTo>
                    <a:lnTo>
                      <a:pt x="282" y="220"/>
                    </a:lnTo>
                    <a:lnTo>
                      <a:pt x="278" y="234"/>
                    </a:lnTo>
                    <a:lnTo>
                      <a:pt x="272" y="247"/>
                    </a:lnTo>
                    <a:lnTo>
                      <a:pt x="262" y="262"/>
                    </a:lnTo>
                    <a:lnTo>
                      <a:pt x="250" y="275"/>
                    </a:lnTo>
                    <a:lnTo>
                      <a:pt x="237" y="286"/>
                    </a:lnTo>
                    <a:lnTo>
                      <a:pt x="222" y="298"/>
                    </a:lnTo>
                    <a:lnTo>
                      <a:pt x="209" y="308"/>
                    </a:lnTo>
                    <a:lnTo>
                      <a:pt x="194" y="319"/>
                    </a:lnTo>
                    <a:lnTo>
                      <a:pt x="180" y="331"/>
                    </a:lnTo>
                    <a:lnTo>
                      <a:pt x="166" y="344"/>
                    </a:lnTo>
                    <a:lnTo>
                      <a:pt x="162" y="348"/>
                    </a:lnTo>
                    <a:lnTo>
                      <a:pt x="159" y="354"/>
                    </a:lnTo>
                    <a:lnTo>
                      <a:pt x="156" y="359"/>
                    </a:lnTo>
                    <a:lnTo>
                      <a:pt x="153" y="365"/>
                    </a:lnTo>
                    <a:lnTo>
                      <a:pt x="152" y="371"/>
                    </a:lnTo>
                    <a:lnTo>
                      <a:pt x="152" y="377"/>
                    </a:lnTo>
                    <a:lnTo>
                      <a:pt x="153" y="382"/>
                    </a:lnTo>
                    <a:lnTo>
                      <a:pt x="158" y="387"/>
                    </a:lnTo>
                    <a:lnTo>
                      <a:pt x="163" y="388"/>
                    </a:lnTo>
                    <a:lnTo>
                      <a:pt x="169" y="388"/>
                    </a:lnTo>
                    <a:lnTo>
                      <a:pt x="175" y="387"/>
                    </a:lnTo>
                    <a:lnTo>
                      <a:pt x="180" y="382"/>
                    </a:lnTo>
                    <a:lnTo>
                      <a:pt x="194" y="367"/>
                    </a:lnTo>
                    <a:lnTo>
                      <a:pt x="210" y="351"/>
                    </a:lnTo>
                    <a:lnTo>
                      <a:pt x="227" y="337"/>
                    </a:lnTo>
                    <a:lnTo>
                      <a:pt x="244" y="322"/>
                    </a:lnTo>
                    <a:lnTo>
                      <a:pt x="260" y="308"/>
                    </a:lnTo>
                    <a:lnTo>
                      <a:pt x="275" y="292"/>
                    </a:lnTo>
                    <a:lnTo>
                      <a:pt x="290" y="275"/>
                    </a:lnTo>
                    <a:lnTo>
                      <a:pt x="300" y="256"/>
                    </a:lnTo>
                    <a:lnTo>
                      <a:pt x="307" y="234"/>
                    </a:lnTo>
                    <a:lnTo>
                      <a:pt x="309" y="213"/>
                    </a:lnTo>
                    <a:lnTo>
                      <a:pt x="304" y="191"/>
                    </a:lnTo>
                    <a:lnTo>
                      <a:pt x="297" y="171"/>
                    </a:lnTo>
                    <a:lnTo>
                      <a:pt x="285" y="151"/>
                    </a:lnTo>
                    <a:lnTo>
                      <a:pt x="271" y="134"/>
                    </a:lnTo>
                    <a:lnTo>
                      <a:pt x="253" y="118"/>
                    </a:lnTo>
                    <a:lnTo>
                      <a:pt x="235" y="104"/>
                    </a:lnTo>
                    <a:lnTo>
                      <a:pt x="222" y="94"/>
                    </a:lnTo>
                    <a:lnTo>
                      <a:pt x="207" y="85"/>
                    </a:lnTo>
                    <a:lnTo>
                      <a:pt x="191" y="75"/>
                    </a:lnTo>
                    <a:lnTo>
                      <a:pt x="175" y="65"/>
                    </a:lnTo>
                    <a:lnTo>
                      <a:pt x="159" y="55"/>
                    </a:lnTo>
                    <a:lnTo>
                      <a:pt x="141" y="45"/>
                    </a:lnTo>
                    <a:lnTo>
                      <a:pt x="124" y="36"/>
                    </a:lnTo>
                    <a:lnTo>
                      <a:pt x="108" y="28"/>
                    </a:lnTo>
                    <a:lnTo>
                      <a:pt x="92" y="20"/>
                    </a:lnTo>
                    <a:lnTo>
                      <a:pt x="75" y="13"/>
                    </a:lnTo>
                    <a:lnTo>
                      <a:pt x="59" y="9"/>
                    </a:lnTo>
                    <a:lnTo>
                      <a:pt x="45" y="5"/>
                    </a:lnTo>
                    <a:lnTo>
                      <a:pt x="31" y="2"/>
                    </a:lnTo>
                    <a:lnTo>
                      <a:pt x="20" y="0"/>
                    </a:lnTo>
                    <a:lnTo>
                      <a:pt x="9" y="2"/>
                    </a:lnTo>
                    <a:lnTo>
                      <a:pt x="0" y="5"/>
                    </a:lnTo>
                    <a:lnTo>
                      <a:pt x="11" y="7"/>
                    </a:lnTo>
                    <a:lnTo>
                      <a:pt x="23" y="12"/>
                    </a:lnTo>
                    <a:lnTo>
                      <a:pt x="36" y="17"/>
                    </a:lnTo>
                    <a:lnTo>
                      <a:pt x="49" y="23"/>
                    </a:lnTo>
                    <a:lnTo>
                      <a:pt x="65" y="30"/>
                    </a:lnTo>
                    <a:lnTo>
                      <a:pt x="81" y="38"/>
                    </a:lnTo>
                    <a:lnTo>
                      <a:pt x="99" y="46"/>
                    </a:lnTo>
                    <a:lnTo>
                      <a:pt x="116" y="55"/>
                    </a:lnTo>
                    <a:lnTo>
                      <a:pt x="134" y="65"/>
                    </a:lnTo>
                    <a:lnTo>
                      <a:pt x="152" y="75"/>
                    </a:lnTo>
                    <a:lnTo>
                      <a:pt x="169" y="86"/>
                    </a:lnTo>
                    <a:lnTo>
                      <a:pt x="187" y="98"/>
                    </a:lnTo>
                    <a:lnTo>
                      <a:pt x="205" y="109"/>
                    </a:lnTo>
                    <a:lnTo>
                      <a:pt x="221" y="121"/>
                    </a:lnTo>
                    <a:lnTo>
                      <a:pt x="235" y="132"/>
                    </a:lnTo>
                    <a:lnTo>
                      <a:pt x="250" y="145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969696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98" name="Freeform 47"/>
              <p:cNvSpPr>
                <a:spLocks/>
              </p:cNvSpPr>
              <p:nvPr/>
            </p:nvSpPr>
            <p:spPr bwMode="auto">
              <a:xfrm>
                <a:off x="8279" y="4648"/>
                <a:ext cx="135" cy="97"/>
              </a:xfrm>
              <a:custGeom>
                <a:avLst/>
                <a:gdLst>
                  <a:gd name="T0" fmla="*/ 1 w 406"/>
                  <a:gd name="T1" fmla="*/ 0 h 292"/>
                  <a:gd name="T2" fmla="*/ 1 w 406"/>
                  <a:gd name="T3" fmla="*/ 1 h 292"/>
                  <a:gd name="T4" fmla="*/ 2 w 406"/>
                  <a:gd name="T5" fmla="*/ 1 h 292"/>
                  <a:gd name="T6" fmla="*/ 2 w 406"/>
                  <a:gd name="T7" fmla="*/ 1 h 292"/>
                  <a:gd name="T8" fmla="*/ 2 w 406"/>
                  <a:gd name="T9" fmla="*/ 1 h 292"/>
                  <a:gd name="T10" fmla="*/ 2 w 406"/>
                  <a:gd name="T11" fmla="*/ 1 h 292"/>
                  <a:gd name="T12" fmla="*/ 2 w 406"/>
                  <a:gd name="T13" fmla="*/ 1 h 292"/>
                  <a:gd name="T14" fmla="*/ 2 w 406"/>
                  <a:gd name="T15" fmla="*/ 1 h 292"/>
                  <a:gd name="T16" fmla="*/ 1 w 406"/>
                  <a:gd name="T17" fmla="*/ 1 h 292"/>
                  <a:gd name="T18" fmla="*/ 1 w 406"/>
                  <a:gd name="T19" fmla="*/ 1 h 292"/>
                  <a:gd name="T20" fmla="*/ 1 w 406"/>
                  <a:gd name="T21" fmla="*/ 0 h 292"/>
                  <a:gd name="T22" fmla="*/ 1 w 406"/>
                  <a:gd name="T23" fmla="*/ 0 h 292"/>
                  <a:gd name="T24" fmla="*/ 1 w 406"/>
                  <a:gd name="T25" fmla="*/ 0 h 292"/>
                  <a:gd name="T26" fmla="*/ 1 w 406"/>
                  <a:gd name="T27" fmla="*/ 0 h 292"/>
                  <a:gd name="T28" fmla="*/ 1 w 406"/>
                  <a:gd name="T29" fmla="*/ 0 h 292"/>
                  <a:gd name="T30" fmla="*/ 1 w 406"/>
                  <a:gd name="T31" fmla="*/ 0 h 292"/>
                  <a:gd name="T32" fmla="*/ 0 w 406"/>
                  <a:gd name="T33" fmla="*/ 0 h 292"/>
                  <a:gd name="T34" fmla="*/ 0 w 406"/>
                  <a:gd name="T35" fmla="*/ 0 h 292"/>
                  <a:gd name="T36" fmla="*/ 0 w 406"/>
                  <a:gd name="T37" fmla="*/ 1 h 292"/>
                  <a:gd name="T38" fmla="*/ 0 w 406"/>
                  <a:gd name="T39" fmla="*/ 1 h 292"/>
                  <a:gd name="T40" fmla="*/ 0 w 406"/>
                  <a:gd name="T41" fmla="*/ 1 h 292"/>
                  <a:gd name="T42" fmla="*/ 0 w 406"/>
                  <a:gd name="T43" fmla="*/ 0 h 292"/>
                  <a:gd name="T44" fmla="*/ 0 w 406"/>
                  <a:gd name="T45" fmla="*/ 0 h 292"/>
                  <a:gd name="T46" fmla="*/ 0 w 406"/>
                  <a:gd name="T47" fmla="*/ 0 h 292"/>
                  <a:gd name="T48" fmla="*/ 1 w 406"/>
                  <a:gd name="T49" fmla="*/ 0 h 292"/>
                  <a:gd name="T50" fmla="*/ 1 w 406"/>
                  <a:gd name="T51" fmla="*/ 0 h 292"/>
                  <a:gd name="T52" fmla="*/ 1 w 406"/>
                  <a:gd name="T53" fmla="*/ 0 h 292"/>
                  <a:gd name="T54" fmla="*/ 1 w 406"/>
                  <a:gd name="T55" fmla="*/ 0 h 292"/>
                  <a:gd name="T56" fmla="*/ 1 w 406"/>
                  <a:gd name="T57" fmla="*/ 0 h 292"/>
                  <a:gd name="T58" fmla="*/ 1 w 406"/>
                  <a:gd name="T59" fmla="*/ 0 h 292"/>
                  <a:gd name="T60" fmla="*/ 1 w 406"/>
                  <a:gd name="T61" fmla="*/ 0 h 292"/>
                  <a:gd name="T62" fmla="*/ 1 w 406"/>
                  <a:gd name="T63" fmla="*/ 0 h 2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06" h="292">
                    <a:moveTo>
                      <a:pt x="326" y="36"/>
                    </a:moveTo>
                    <a:lnTo>
                      <a:pt x="332" y="65"/>
                    </a:lnTo>
                    <a:lnTo>
                      <a:pt x="340" y="93"/>
                    </a:lnTo>
                    <a:lnTo>
                      <a:pt x="351" y="123"/>
                    </a:lnTo>
                    <a:lnTo>
                      <a:pt x="361" y="152"/>
                    </a:lnTo>
                    <a:lnTo>
                      <a:pt x="373" y="181"/>
                    </a:lnTo>
                    <a:lnTo>
                      <a:pt x="384" y="210"/>
                    </a:lnTo>
                    <a:lnTo>
                      <a:pt x="395" y="237"/>
                    </a:lnTo>
                    <a:lnTo>
                      <a:pt x="405" y="266"/>
                    </a:lnTo>
                    <a:lnTo>
                      <a:pt x="406" y="273"/>
                    </a:lnTo>
                    <a:lnTo>
                      <a:pt x="406" y="279"/>
                    </a:lnTo>
                    <a:lnTo>
                      <a:pt x="404" y="284"/>
                    </a:lnTo>
                    <a:lnTo>
                      <a:pt x="399" y="289"/>
                    </a:lnTo>
                    <a:lnTo>
                      <a:pt x="393" y="292"/>
                    </a:lnTo>
                    <a:lnTo>
                      <a:pt x="387" y="292"/>
                    </a:lnTo>
                    <a:lnTo>
                      <a:pt x="381" y="289"/>
                    </a:lnTo>
                    <a:lnTo>
                      <a:pt x="377" y="283"/>
                    </a:lnTo>
                    <a:lnTo>
                      <a:pt x="364" y="251"/>
                    </a:lnTo>
                    <a:lnTo>
                      <a:pt x="352" y="213"/>
                    </a:lnTo>
                    <a:lnTo>
                      <a:pt x="339" y="171"/>
                    </a:lnTo>
                    <a:lnTo>
                      <a:pt x="329" y="131"/>
                    </a:lnTo>
                    <a:lnTo>
                      <a:pt x="318" y="93"/>
                    </a:lnTo>
                    <a:lnTo>
                      <a:pt x="311" y="63"/>
                    </a:lnTo>
                    <a:lnTo>
                      <a:pt x="307" y="42"/>
                    </a:lnTo>
                    <a:lnTo>
                      <a:pt x="305" y="34"/>
                    </a:lnTo>
                    <a:lnTo>
                      <a:pt x="283" y="34"/>
                    </a:lnTo>
                    <a:lnTo>
                      <a:pt x="261" y="36"/>
                    </a:lnTo>
                    <a:lnTo>
                      <a:pt x="239" y="39"/>
                    </a:lnTo>
                    <a:lnTo>
                      <a:pt x="216" y="43"/>
                    </a:lnTo>
                    <a:lnTo>
                      <a:pt x="192" y="50"/>
                    </a:lnTo>
                    <a:lnTo>
                      <a:pt x="170" y="57"/>
                    </a:lnTo>
                    <a:lnTo>
                      <a:pt x="148" y="65"/>
                    </a:lnTo>
                    <a:lnTo>
                      <a:pt x="126" y="73"/>
                    </a:lnTo>
                    <a:lnTo>
                      <a:pt x="106" y="83"/>
                    </a:lnTo>
                    <a:lnTo>
                      <a:pt x="85" y="93"/>
                    </a:lnTo>
                    <a:lnTo>
                      <a:pt x="67" y="103"/>
                    </a:lnTo>
                    <a:lnTo>
                      <a:pt x="50" y="113"/>
                    </a:lnTo>
                    <a:lnTo>
                      <a:pt x="34" y="122"/>
                    </a:lnTo>
                    <a:lnTo>
                      <a:pt x="20" y="132"/>
                    </a:lnTo>
                    <a:lnTo>
                      <a:pt x="9" y="141"/>
                    </a:lnTo>
                    <a:lnTo>
                      <a:pt x="0" y="148"/>
                    </a:lnTo>
                    <a:lnTo>
                      <a:pt x="0" y="133"/>
                    </a:lnTo>
                    <a:lnTo>
                      <a:pt x="7" y="118"/>
                    </a:lnTo>
                    <a:lnTo>
                      <a:pt x="19" y="102"/>
                    </a:lnTo>
                    <a:lnTo>
                      <a:pt x="35" y="86"/>
                    </a:lnTo>
                    <a:lnTo>
                      <a:pt x="53" y="70"/>
                    </a:lnTo>
                    <a:lnTo>
                      <a:pt x="73" y="54"/>
                    </a:lnTo>
                    <a:lnTo>
                      <a:pt x="92" y="43"/>
                    </a:lnTo>
                    <a:lnTo>
                      <a:pt x="111" y="33"/>
                    </a:lnTo>
                    <a:lnTo>
                      <a:pt x="139" y="23"/>
                    </a:lnTo>
                    <a:lnTo>
                      <a:pt x="173" y="14"/>
                    </a:lnTo>
                    <a:lnTo>
                      <a:pt x="210" y="8"/>
                    </a:lnTo>
                    <a:lnTo>
                      <a:pt x="245" y="4"/>
                    </a:lnTo>
                    <a:lnTo>
                      <a:pt x="277" y="1"/>
                    </a:lnTo>
                    <a:lnTo>
                      <a:pt x="304" y="0"/>
                    </a:lnTo>
                    <a:lnTo>
                      <a:pt x="321" y="0"/>
                    </a:lnTo>
                    <a:lnTo>
                      <a:pt x="329" y="0"/>
                    </a:lnTo>
                    <a:lnTo>
                      <a:pt x="336" y="1"/>
                    </a:lnTo>
                    <a:lnTo>
                      <a:pt x="342" y="6"/>
                    </a:lnTo>
                    <a:lnTo>
                      <a:pt x="345" y="11"/>
                    </a:lnTo>
                    <a:lnTo>
                      <a:pt x="346" y="19"/>
                    </a:lnTo>
                    <a:lnTo>
                      <a:pt x="345" y="26"/>
                    </a:lnTo>
                    <a:lnTo>
                      <a:pt x="340" y="31"/>
                    </a:lnTo>
                    <a:lnTo>
                      <a:pt x="335" y="34"/>
                    </a:lnTo>
                    <a:lnTo>
                      <a:pt x="32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99" name="Freeform 48"/>
              <p:cNvSpPr>
                <a:spLocks/>
              </p:cNvSpPr>
              <p:nvPr/>
            </p:nvSpPr>
            <p:spPr bwMode="auto">
              <a:xfrm>
                <a:off x="8272" y="4697"/>
                <a:ext cx="146" cy="320"/>
              </a:xfrm>
              <a:custGeom>
                <a:avLst/>
                <a:gdLst>
                  <a:gd name="T0" fmla="*/ 0 w 439"/>
                  <a:gd name="T1" fmla="*/ 1 h 960"/>
                  <a:gd name="T2" fmla="*/ 0 w 439"/>
                  <a:gd name="T3" fmla="*/ 1 h 960"/>
                  <a:gd name="T4" fmla="*/ 0 w 439"/>
                  <a:gd name="T5" fmla="*/ 2 h 960"/>
                  <a:gd name="T6" fmla="*/ 1 w 439"/>
                  <a:gd name="T7" fmla="*/ 2 h 960"/>
                  <a:gd name="T8" fmla="*/ 1 w 439"/>
                  <a:gd name="T9" fmla="*/ 2 h 960"/>
                  <a:gd name="T10" fmla="*/ 1 w 439"/>
                  <a:gd name="T11" fmla="*/ 3 h 960"/>
                  <a:gd name="T12" fmla="*/ 1 w 439"/>
                  <a:gd name="T13" fmla="*/ 3 h 960"/>
                  <a:gd name="T14" fmla="*/ 1 w 439"/>
                  <a:gd name="T15" fmla="*/ 3 h 960"/>
                  <a:gd name="T16" fmla="*/ 1 w 439"/>
                  <a:gd name="T17" fmla="*/ 3 h 960"/>
                  <a:gd name="T18" fmla="*/ 2 w 439"/>
                  <a:gd name="T19" fmla="*/ 4 h 960"/>
                  <a:gd name="T20" fmla="*/ 2 w 439"/>
                  <a:gd name="T21" fmla="*/ 4 h 960"/>
                  <a:gd name="T22" fmla="*/ 2 w 439"/>
                  <a:gd name="T23" fmla="*/ 4 h 960"/>
                  <a:gd name="T24" fmla="*/ 2 w 439"/>
                  <a:gd name="T25" fmla="*/ 4 h 960"/>
                  <a:gd name="T26" fmla="*/ 2 w 439"/>
                  <a:gd name="T27" fmla="*/ 4 h 960"/>
                  <a:gd name="T28" fmla="*/ 2 w 439"/>
                  <a:gd name="T29" fmla="*/ 4 h 960"/>
                  <a:gd name="T30" fmla="*/ 2 w 439"/>
                  <a:gd name="T31" fmla="*/ 4 h 960"/>
                  <a:gd name="T32" fmla="*/ 2 w 439"/>
                  <a:gd name="T33" fmla="*/ 4 h 960"/>
                  <a:gd name="T34" fmla="*/ 2 w 439"/>
                  <a:gd name="T35" fmla="*/ 3 h 960"/>
                  <a:gd name="T36" fmla="*/ 1 w 439"/>
                  <a:gd name="T37" fmla="*/ 3 h 960"/>
                  <a:gd name="T38" fmla="*/ 1 w 439"/>
                  <a:gd name="T39" fmla="*/ 3 h 960"/>
                  <a:gd name="T40" fmla="*/ 1 w 439"/>
                  <a:gd name="T41" fmla="*/ 3 h 960"/>
                  <a:gd name="T42" fmla="*/ 1 w 439"/>
                  <a:gd name="T43" fmla="*/ 2 h 960"/>
                  <a:gd name="T44" fmla="*/ 1 w 439"/>
                  <a:gd name="T45" fmla="*/ 2 h 960"/>
                  <a:gd name="T46" fmla="*/ 1 w 439"/>
                  <a:gd name="T47" fmla="*/ 1 h 960"/>
                  <a:gd name="T48" fmla="*/ 0 w 439"/>
                  <a:gd name="T49" fmla="*/ 1 h 960"/>
                  <a:gd name="T50" fmla="*/ 0 w 439"/>
                  <a:gd name="T51" fmla="*/ 1 h 960"/>
                  <a:gd name="T52" fmla="*/ 0 w 439"/>
                  <a:gd name="T53" fmla="*/ 0 h 960"/>
                  <a:gd name="T54" fmla="*/ 0 w 439"/>
                  <a:gd name="T55" fmla="*/ 0 h 960"/>
                  <a:gd name="T56" fmla="*/ 0 w 439"/>
                  <a:gd name="T57" fmla="*/ 0 h 960"/>
                  <a:gd name="T58" fmla="*/ 0 w 439"/>
                  <a:gd name="T59" fmla="*/ 0 h 960"/>
                  <a:gd name="T60" fmla="*/ 0 w 439"/>
                  <a:gd name="T61" fmla="*/ 0 h 960"/>
                  <a:gd name="T62" fmla="*/ 0 w 439"/>
                  <a:gd name="T63" fmla="*/ 0 h 960"/>
                  <a:gd name="T64" fmla="*/ 0 w 439"/>
                  <a:gd name="T65" fmla="*/ 1 h 960"/>
                  <a:gd name="T66" fmla="*/ 0 w 439"/>
                  <a:gd name="T67" fmla="*/ 1 h 9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39" h="960">
                    <a:moveTo>
                      <a:pt x="72" y="270"/>
                    </a:moveTo>
                    <a:lnTo>
                      <a:pt x="82" y="289"/>
                    </a:lnTo>
                    <a:lnTo>
                      <a:pt x="85" y="302"/>
                    </a:lnTo>
                    <a:lnTo>
                      <a:pt x="87" y="316"/>
                    </a:lnTo>
                    <a:lnTo>
                      <a:pt x="93" y="336"/>
                    </a:lnTo>
                    <a:lnTo>
                      <a:pt x="107" y="376"/>
                    </a:lnTo>
                    <a:lnTo>
                      <a:pt x="124" y="417"/>
                    </a:lnTo>
                    <a:lnTo>
                      <a:pt x="141" y="455"/>
                    </a:lnTo>
                    <a:lnTo>
                      <a:pt x="157" y="494"/>
                    </a:lnTo>
                    <a:lnTo>
                      <a:pt x="175" y="533"/>
                    </a:lnTo>
                    <a:lnTo>
                      <a:pt x="193" y="572"/>
                    </a:lnTo>
                    <a:lnTo>
                      <a:pt x="210" y="611"/>
                    </a:lnTo>
                    <a:lnTo>
                      <a:pt x="229" y="649"/>
                    </a:lnTo>
                    <a:lnTo>
                      <a:pt x="248" y="687"/>
                    </a:lnTo>
                    <a:lnTo>
                      <a:pt x="267" y="726"/>
                    </a:lnTo>
                    <a:lnTo>
                      <a:pt x="287" y="763"/>
                    </a:lnTo>
                    <a:lnTo>
                      <a:pt x="307" y="802"/>
                    </a:lnTo>
                    <a:lnTo>
                      <a:pt x="326" y="839"/>
                    </a:lnTo>
                    <a:lnTo>
                      <a:pt x="347" y="878"/>
                    </a:lnTo>
                    <a:lnTo>
                      <a:pt x="367" y="915"/>
                    </a:lnTo>
                    <a:lnTo>
                      <a:pt x="388" y="954"/>
                    </a:lnTo>
                    <a:lnTo>
                      <a:pt x="391" y="957"/>
                    </a:lnTo>
                    <a:lnTo>
                      <a:pt x="397" y="958"/>
                    </a:lnTo>
                    <a:lnTo>
                      <a:pt x="404" y="960"/>
                    </a:lnTo>
                    <a:lnTo>
                      <a:pt x="413" y="960"/>
                    </a:lnTo>
                    <a:lnTo>
                      <a:pt x="420" y="960"/>
                    </a:lnTo>
                    <a:lnTo>
                      <a:pt x="427" y="958"/>
                    </a:lnTo>
                    <a:lnTo>
                      <a:pt x="433" y="957"/>
                    </a:lnTo>
                    <a:lnTo>
                      <a:pt x="436" y="954"/>
                    </a:lnTo>
                    <a:lnTo>
                      <a:pt x="439" y="948"/>
                    </a:lnTo>
                    <a:lnTo>
                      <a:pt x="439" y="943"/>
                    </a:lnTo>
                    <a:lnTo>
                      <a:pt x="436" y="937"/>
                    </a:lnTo>
                    <a:lnTo>
                      <a:pt x="432" y="932"/>
                    </a:lnTo>
                    <a:lnTo>
                      <a:pt x="414" y="902"/>
                    </a:lnTo>
                    <a:lnTo>
                      <a:pt x="398" y="874"/>
                    </a:lnTo>
                    <a:lnTo>
                      <a:pt x="380" y="843"/>
                    </a:lnTo>
                    <a:lnTo>
                      <a:pt x="364" y="813"/>
                    </a:lnTo>
                    <a:lnTo>
                      <a:pt x="348" y="784"/>
                    </a:lnTo>
                    <a:lnTo>
                      <a:pt x="332" y="754"/>
                    </a:lnTo>
                    <a:lnTo>
                      <a:pt x="314" y="724"/>
                    </a:lnTo>
                    <a:lnTo>
                      <a:pt x="298" y="694"/>
                    </a:lnTo>
                    <a:lnTo>
                      <a:pt x="269" y="638"/>
                    </a:lnTo>
                    <a:lnTo>
                      <a:pt x="242" y="585"/>
                    </a:lnTo>
                    <a:lnTo>
                      <a:pt x="216" y="532"/>
                    </a:lnTo>
                    <a:lnTo>
                      <a:pt x="193" y="477"/>
                    </a:lnTo>
                    <a:lnTo>
                      <a:pt x="169" y="424"/>
                    </a:lnTo>
                    <a:lnTo>
                      <a:pt x="149" y="369"/>
                    </a:lnTo>
                    <a:lnTo>
                      <a:pt x="128" y="312"/>
                    </a:lnTo>
                    <a:lnTo>
                      <a:pt x="107" y="253"/>
                    </a:lnTo>
                    <a:lnTo>
                      <a:pt x="91" y="220"/>
                    </a:lnTo>
                    <a:lnTo>
                      <a:pt x="75" y="181"/>
                    </a:lnTo>
                    <a:lnTo>
                      <a:pt x="60" y="139"/>
                    </a:lnTo>
                    <a:lnTo>
                      <a:pt x="47" y="99"/>
                    </a:lnTo>
                    <a:lnTo>
                      <a:pt x="35" y="62"/>
                    </a:lnTo>
                    <a:lnTo>
                      <a:pt x="25" y="31"/>
                    </a:lnTo>
                    <a:lnTo>
                      <a:pt x="15" y="1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6" y="47"/>
                    </a:lnTo>
                    <a:lnTo>
                      <a:pt x="11" y="82"/>
                    </a:lnTo>
                    <a:lnTo>
                      <a:pt x="16" y="115"/>
                    </a:lnTo>
                    <a:lnTo>
                      <a:pt x="24" y="146"/>
                    </a:lnTo>
                    <a:lnTo>
                      <a:pt x="33" y="179"/>
                    </a:lnTo>
                    <a:lnTo>
                      <a:pt x="43" y="211"/>
                    </a:lnTo>
                    <a:lnTo>
                      <a:pt x="56" y="241"/>
                    </a:lnTo>
                    <a:lnTo>
                      <a:pt x="72" y="2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00" name="Freeform 49"/>
              <p:cNvSpPr>
                <a:spLocks/>
              </p:cNvSpPr>
              <p:nvPr/>
            </p:nvSpPr>
            <p:spPr bwMode="auto">
              <a:xfrm>
                <a:off x="8416" y="4972"/>
                <a:ext cx="128" cy="66"/>
              </a:xfrm>
              <a:custGeom>
                <a:avLst/>
                <a:gdLst>
                  <a:gd name="T0" fmla="*/ 0 w 382"/>
                  <a:gd name="T1" fmla="*/ 1 h 198"/>
                  <a:gd name="T2" fmla="*/ 0 w 382"/>
                  <a:gd name="T3" fmla="*/ 1 h 198"/>
                  <a:gd name="T4" fmla="*/ 0 w 382"/>
                  <a:gd name="T5" fmla="*/ 1 h 198"/>
                  <a:gd name="T6" fmla="*/ 0 w 382"/>
                  <a:gd name="T7" fmla="*/ 1 h 198"/>
                  <a:gd name="T8" fmla="*/ 0 w 382"/>
                  <a:gd name="T9" fmla="*/ 1 h 198"/>
                  <a:gd name="T10" fmla="*/ 0 w 382"/>
                  <a:gd name="T11" fmla="*/ 1 h 198"/>
                  <a:gd name="T12" fmla="*/ 0 w 382"/>
                  <a:gd name="T13" fmla="*/ 1 h 198"/>
                  <a:gd name="T14" fmla="*/ 0 w 382"/>
                  <a:gd name="T15" fmla="*/ 1 h 198"/>
                  <a:gd name="T16" fmla="*/ 0 w 382"/>
                  <a:gd name="T17" fmla="*/ 1 h 198"/>
                  <a:gd name="T18" fmla="*/ 1 w 382"/>
                  <a:gd name="T19" fmla="*/ 1 h 198"/>
                  <a:gd name="T20" fmla="*/ 1 w 382"/>
                  <a:gd name="T21" fmla="*/ 1 h 198"/>
                  <a:gd name="T22" fmla="*/ 1 w 382"/>
                  <a:gd name="T23" fmla="*/ 1 h 198"/>
                  <a:gd name="T24" fmla="*/ 1 w 382"/>
                  <a:gd name="T25" fmla="*/ 0 h 198"/>
                  <a:gd name="T26" fmla="*/ 1 w 382"/>
                  <a:gd name="T27" fmla="*/ 0 h 198"/>
                  <a:gd name="T28" fmla="*/ 1 w 382"/>
                  <a:gd name="T29" fmla="*/ 0 h 198"/>
                  <a:gd name="T30" fmla="*/ 1 w 382"/>
                  <a:gd name="T31" fmla="*/ 0 h 198"/>
                  <a:gd name="T32" fmla="*/ 1 w 382"/>
                  <a:gd name="T33" fmla="*/ 0 h 198"/>
                  <a:gd name="T34" fmla="*/ 1 w 382"/>
                  <a:gd name="T35" fmla="*/ 0 h 198"/>
                  <a:gd name="T36" fmla="*/ 1 w 382"/>
                  <a:gd name="T37" fmla="*/ 0 h 198"/>
                  <a:gd name="T38" fmla="*/ 1 w 382"/>
                  <a:gd name="T39" fmla="*/ 0 h 198"/>
                  <a:gd name="T40" fmla="*/ 2 w 382"/>
                  <a:gd name="T41" fmla="*/ 0 h 198"/>
                  <a:gd name="T42" fmla="*/ 2 w 382"/>
                  <a:gd name="T43" fmla="*/ 0 h 198"/>
                  <a:gd name="T44" fmla="*/ 2 w 382"/>
                  <a:gd name="T45" fmla="*/ 0 h 198"/>
                  <a:gd name="T46" fmla="*/ 2 w 382"/>
                  <a:gd name="T47" fmla="*/ 0 h 198"/>
                  <a:gd name="T48" fmla="*/ 2 w 382"/>
                  <a:gd name="T49" fmla="*/ 0 h 198"/>
                  <a:gd name="T50" fmla="*/ 2 w 382"/>
                  <a:gd name="T51" fmla="*/ 0 h 198"/>
                  <a:gd name="T52" fmla="*/ 2 w 382"/>
                  <a:gd name="T53" fmla="*/ 0 h 198"/>
                  <a:gd name="T54" fmla="*/ 2 w 382"/>
                  <a:gd name="T55" fmla="*/ 0 h 198"/>
                  <a:gd name="T56" fmla="*/ 1 w 382"/>
                  <a:gd name="T57" fmla="*/ 0 h 198"/>
                  <a:gd name="T58" fmla="*/ 1 w 382"/>
                  <a:gd name="T59" fmla="*/ 0 h 198"/>
                  <a:gd name="T60" fmla="*/ 1 w 382"/>
                  <a:gd name="T61" fmla="*/ 0 h 198"/>
                  <a:gd name="T62" fmla="*/ 1 w 382"/>
                  <a:gd name="T63" fmla="*/ 0 h 198"/>
                  <a:gd name="T64" fmla="*/ 1 w 382"/>
                  <a:gd name="T65" fmla="*/ 0 h 198"/>
                  <a:gd name="T66" fmla="*/ 1 w 382"/>
                  <a:gd name="T67" fmla="*/ 0 h 198"/>
                  <a:gd name="T68" fmla="*/ 1 w 382"/>
                  <a:gd name="T69" fmla="*/ 0 h 198"/>
                  <a:gd name="T70" fmla="*/ 1 w 382"/>
                  <a:gd name="T71" fmla="*/ 0 h 198"/>
                  <a:gd name="T72" fmla="*/ 1 w 382"/>
                  <a:gd name="T73" fmla="*/ 0 h 198"/>
                  <a:gd name="T74" fmla="*/ 0 w 382"/>
                  <a:gd name="T75" fmla="*/ 1 h 198"/>
                  <a:gd name="T76" fmla="*/ 0 w 382"/>
                  <a:gd name="T77" fmla="*/ 1 h 198"/>
                  <a:gd name="T78" fmla="*/ 0 w 382"/>
                  <a:gd name="T79" fmla="*/ 1 h 198"/>
                  <a:gd name="T80" fmla="*/ 0 w 382"/>
                  <a:gd name="T81" fmla="*/ 1 h 198"/>
                  <a:gd name="T82" fmla="*/ 0 w 382"/>
                  <a:gd name="T83" fmla="*/ 1 h 198"/>
                  <a:gd name="T84" fmla="*/ 0 w 382"/>
                  <a:gd name="T85" fmla="*/ 1 h 198"/>
                  <a:gd name="T86" fmla="*/ 0 w 382"/>
                  <a:gd name="T87" fmla="*/ 1 h 198"/>
                  <a:gd name="T88" fmla="*/ 0 w 382"/>
                  <a:gd name="T89" fmla="*/ 1 h 198"/>
                  <a:gd name="T90" fmla="*/ 0 w 382"/>
                  <a:gd name="T91" fmla="*/ 1 h 19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82" h="198">
                    <a:moveTo>
                      <a:pt x="2" y="182"/>
                    </a:moveTo>
                    <a:lnTo>
                      <a:pt x="0" y="187"/>
                    </a:lnTo>
                    <a:lnTo>
                      <a:pt x="0" y="191"/>
                    </a:lnTo>
                    <a:lnTo>
                      <a:pt x="2" y="195"/>
                    </a:lnTo>
                    <a:lnTo>
                      <a:pt x="6" y="198"/>
                    </a:lnTo>
                    <a:lnTo>
                      <a:pt x="30" y="187"/>
                    </a:lnTo>
                    <a:lnTo>
                      <a:pt x="52" y="176"/>
                    </a:lnTo>
                    <a:lnTo>
                      <a:pt x="75" y="166"/>
                    </a:lnTo>
                    <a:lnTo>
                      <a:pt x="99" y="156"/>
                    </a:lnTo>
                    <a:lnTo>
                      <a:pt x="124" y="146"/>
                    </a:lnTo>
                    <a:lnTo>
                      <a:pt x="147" y="138"/>
                    </a:lnTo>
                    <a:lnTo>
                      <a:pt x="171" y="128"/>
                    </a:lnTo>
                    <a:lnTo>
                      <a:pt x="194" y="119"/>
                    </a:lnTo>
                    <a:lnTo>
                      <a:pt x="218" y="109"/>
                    </a:lnTo>
                    <a:lnTo>
                      <a:pt x="241" y="99"/>
                    </a:lnTo>
                    <a:lnTo>
                      <a:pt x="265" y="89"/>
                    </a:lnTo>
                    <a:lnTo>
                      <a:pt x="287" y="77"/>
                    </a:lnTo>
                    <a:lnTo>
                      <a:pt x="310" y="66"/>
                    </a:lnTo>
                    <a:lnTo>
                      <a:pt x="332" y="54"/>
                    </a:lnTo>
                    <a:lnTo>
                      <a:pt x="354" y="41"/>
                    </a:lnTo>
                    <a:lnTo>
                      <a:pt x="376" y="27"/>
                    </a:lnTo>
                    <a:lnTo>
                      <a:pt x="381" y="23"/>
                    </a:lnTo>
                    <a:lnTo>
                      <a:pt x="382" y="17"/>
                    </a:lnTo>
                    <a:lnTo>
                      <a:pt x="382" y="11"/>
                    </a:lnTo>
                    <a:lnTo>
                      <a:pt x="379" y="7"/>
                    </a:lnTo>
                    <a:lnTo>
                      <a:pt x="375" y="3"/>
                    </a:lnTo>
                    <a:lnTo>
                      <a:pt x="369" y="0"/>
                    </a:lnTo>
                    <a:lnTo>
                      <a:pt x="363" y="0"/>
                    </a:lnTo>
                    <a:lnTo>
                      <a:pt x="359" y="3"/>
                    </a:lnTo>
                    <a:lnTo>
                      <a:pt x="335" y="16"/>
                    </a:lnTo>
                    <a:lnTo>
                      <a:pt x="309" y="28"/>
                    </a:lnTo>
                    <a:lnTo>
                      <a:pt x="281" y="41"/>
                    </a:lnTo>
                    <a:lnTo>
                      <a:pt x="253" y="56"/>
                    </a:lnTo>
                    <a:lnTo>
                      <a:pt x="223" y="70"/>
                    </a:lnTo>
                    <a:lnTo>
                      <a:pt x="193" y="84"/>
                    </a:lnTo>
                    <a:lnTo>
                      <a:pt x="163" y="97"/>
                    </a:lnTo>
                    <a:lnTo>
                      <a:pt x="135" y="112"/>
                    </a:lnTo>
                    <a:lnTo>
                      <a:pt x="107" y="125"/>
                    </a:lnTo>
                    <a:lnTo>
                      <a:pt x="83" y="136"/>
                    </a:lnTo>
                    <a:lnTo>
                      <a:pt x="61" y="148"/>
                    </a:lnTo>
                    <a:lnTo>
                      <a:pt x="40" y="158"/>
                    </a:lnTo>
                    <a:lnTo>
                      <a:pt x="24" y="166"/>
                    </a:lnTo>
                    <a:lnTo>
                      <a:pt x="12" y="174"/>
                    </a:lnTo>
                    <a:lnTo>
                      <a:pt x="5" y="179"/>
                    </a:lnTo>
                    <a:lnTo>
                      <a:pt x="2" y="1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01" name="Freeform 50"/>
              <p:cNvSpPr>
                <a:spLocks/>
              </p:cNvSpPr>
              <p:nvPr/>
            </p:nvSpPr>
            <p:spPr bwMode="auto">
              <a:xfrm>
                <a:off x="8304" y="4693"/>
                <a:ext cx="76" cy="80"/>
              </a:xfrm>
              <a:custGeom>
                <a:avLst/>
                <a:gdLst>
                  <a:gd name="T0" fmla="*/ 0 w 229"/>
                  <a:gd name="T1" fmla="*/ 0 h 240"/>
                  <a:gd name="T2" fmla="*/ 0 w 229"/>
                  <a:gd name="T3" fmla="*/ 0 h 240"/>
                  <a:gd name="T4" fmla="*/ 0 w 229"/>
                  <a:gd name="T5" fmla="*/ 0 h 240"/>
                  <a:gd name="T6" fmla="*/ 0 w 229"/>
                  <a:gd name="T7" fmla="*/ 0 h 240"/>
                  <a:gd name="T8" fmla="*/ 0 w 229"/>
                  <a:gd name="T9" fmla="*/ 0 h 240"/>
                  <a:gd name="T10" fmla="*/ 0 w 229"/>
                  <a:gd name="T11" fmla="*/ 0 h 240"/>
                  <a:gd name="T12" fmla="*/ 0 w 229"/>
                  <a:gd name="T13" fmla="*/ 0 h 240"/>
                  <a:gd name="T14" fmla="*/ 0 w 229"/>
                  <a:gd name="T15" fmla="*/ 0 h 240"/>
                  <a:gd name="T16" fmla="*/ 0 w 229"/>
                  <a:gd name="T17" fmla="*/ 0 h 240"/>
                  <a:gd name="T18" fmla="*/ 0 w 229"/>
                  <a:gd name="T19" fmla="*/ 1 h 240"/>
                  <a:gd name="T20" fmla="*/ 0 w 229"/>
                  <a:gd name="T21" fmla="*/ 1 h 240"/>
                  <a:gd name="T22" fmla="*/ 0 w 229"/>
                  <a:gd name="T23" fmla="*/ 1 h 240"/>
                  <a:gd name="T24" fmla="*/ 0 w 229"/>
                  <a:gd name="T25" fmla="*/ 1 h 240"/>
                  <a:gd name="T26" fmla="*/ 0 w 229"/>
                  <a:gd name="T27" fmla="*/ 1 h 240"/>
                  <a:gd name="T28" fmla="*/ 1 w 229"/>
                  <a:gd name="T29" fmla="*/ 1 h 240"/>
                  <a:gd name="T30" fmla="*/ 1 w 229"/>
                  <a:gd name="T31" fmla="*/ 1 h 240"/>
                  <a:gd name="T32" fmla="*/ 1 w 229"/>
                  <a:gd name="T33" fmla="*/ 1 h 240"/>
                  <a:gd name="T34" fmla="*/ 1 w 229"/>
                  <a:gd name="T35" fmla="*/ 1 h 240"/>
                  <a:gd name="T36" fmla="*/ 1 w 229"/>
                  <a:gd name="T37" fmla="*/ 0 h 240"/>
                  <a:gd name="T38" fmla="*/ 1 w 229"/>
                  <a:gd name="T39" fmla="*/ 0 h 240"/>
                  <a:gd name="T40" fmla="*/ 1 w 229"/>
                  <a:gd name="T41" fmla="*/ 0 h 240"/>
                  <a:gd name="T42" fmla="*/ 1 w 229"/>
                  <a:gd name="T43" fmla="*/ 0 h 240"/>
                  <a:gd name="T44" fmla="*/ 1 w 229"/>
                  <a:gd name="T45" fmla="*/ 1 h 240"/>
                  <a:gd name="T46" fmla="*/ 1 w 229"/>
                  <a:gd name="T47" fmla="*/ 1 h 240"/>
                  <a:gd name="T48" fmla="*/ 1 w 229"/>
                  <a:gd name="T49" fmla="*/ 1 h 240"/>
                  <a:gd name="T50" fmla="*/ 1 w 229"/>
                  <a:gd name="T51" fmla="*/ 1 h 240"/>
                  <a:gd name="T52" fmla="*/ 0 w 229"/>
                  <a:gd name="T53" fmla="*/ 1 h 240"/>
                  <a:gd name="T54" fmla="*/ 0 w 229"/>
                  <a:gd name="T55" fmla="*/ 1 h 240"/>
                  <a:gd name="T56" fmla="*/ 0 w 229"/>
                  <a:gd name="T57" fmla="*/ 1 h 240"/>
                  <a:gd name="T58" fmla="*/ 0 w 229"/>
                  <a:gd name="T59" fmla="*/ 0 h 240"/>
                  <a:gd name="T60" fmla="*/ 0 w 229"/>
                  <a:gd name="T61" fmla="*/ 0 h 240"/>
                  <a:gd name="T62" fmla="*/ 0 w 229"/>
                  <a:gd name="T63" fmla="*/ 0 h 240"/>
                  <a:gd name="T64" fmla="*/ 0 w 229"/>
                  <a:gd name="T65" fmla="*/ 0 h 240"/>
                  <a:gd name="T66" fmla="*/ 0 w 229"/>
                  <a:gd name="T67" fmla="*/ 0 h 240"/>
                  <a:gd name="T68" fmla="*/ 0 w 229"/>
                  <a:gd name="T69" fmla="*/ 0 h 240"/>
                  <a:gd name="T70" fmla="*/ 0 w 229"/>
                  <a:gd name="T71" fmla="*/ 0 h 240"/>
                  <a:gd name="T72" fmla="*/ 1 w 229"/>
                  <a:gd name="T73" fmla="*/ 0 h 240"/>
                  <a:gd name="T74" fmla="*/ 1 w 229"/>
                  <a:gd name="T75" fmla="*/ 0 h 24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29" h="240">
                    <a:moveTo>
                      <a:pt x="126" y="4"/>
                    </a:moveTo>
                    <a:lnTo>
                      <a:pt x="119" y="3"/>
                    </a:lnTo>
                    <a:lnTo>
                      <a:pt x="111" y="3"/>
                    </a:lnTo>
                    <a:lnTo>
                      <a:pt x="105" y="1"/>
                    </a:lnTo>
                    <a:lnTo>
                      <a:pt x="102" y="1"/>
                    </a:lnTo>
                    <a:lnTo>
                      <a:pt x="94" y="0"/>
                    </a:lnTo>
                    <a:lnTo>
                      <a:pt x="83" y="0"/>
                    </a:lnTo>
                    <a:lnTo>
                      <a:pt x="75" y="1"/>
                    </a:lnTo>
                    <a:lnTo>
                      <a:pt x="66" y="3"/>
                    </a:lnTo>
                    <a:lnTo>
                      <a:pt x="57" y="4"/>
                    </a:lnTo>
                    <a:lnTo>
                      <a:pt x="48" y="9"/>
                    </a:lnTo>
                    <a:lnTo>
                      <a:pt x="41" y="13"/>
                    </a:lnTo>
                    <a:lnTo>
                      <a:pt x="33" y="17"/>
                    </a:lnTo>
                    <a:lnTo>
                      <a:pt x="17" y="34"/>
                    </a:lnTo>
                    <a:lnTo>
                      <a:pt x="6" y="55"/>
                    </a:lnTo>
                    <a:lnTo>
                      <a:pt x="1" y="76"/>
                    </a:lnTo>
                    <a:lnTo>
                      <a:pt x="0" y="98"/>
                    </a:lnTo>
                    <a:lnTo>
                      <a:pt x="3" y="121"/>
                    </a:lnTo>
                    <a:lnTo>
                      <a:pt x="8" y="144"/>
                    </a:lnTo>
                    <a:lnTo>
                      <a:pt x="16" y="167"/>
                    </a:lnTo>
                    <a:lnTo>
                      <a:pt x="26" y="187"/>
                    </a:lnTo>
                    <a:lnTo>
                      <a:pt x="35" y="200"/>
                    </a:lnTo>
                    <a:lnTo>
                      <a:pt x="45" y="213"/>
                    </a:lnTo>
                    <a:lnTo>
                      <a:pt x="57" y="223"/>
                    </a:lnTo>
                    <a:lnTo>
                      <a:pt x="70" y="230"/>
                    </a:lnTo>
                    <a:lnTo>
                      <a:pt x="85" y="236"/>
                    </a:lnTo>
                    <a:lnTo>
                      <a:pt x="101" y="240"/>
                    </a:lnTo>
                    <a:lnTo>
                      <a:pt x="116" y="240"/>
                    </a:lnTo>
                    <a:lnTo>
                      <a:pt x="132" y="237"/>
                    </a:lnTo>
                    <a:lnTo>
                      <a:pt x="154" y="228"/>
                    </a:lnTo>
                    <a:lnTo>
                      <a:pt x="174" y="218"/>
                    </a:lnTo>
                    <a:lnTo>
                      <a:pt x="192" y="204"/>
                    </a:lnTo>
                    <a:lnTo>
                      <a:pt x="208" y="188"/>
                    </a:lnTo>
                    <a:lnTo>
                      <a:pt x="218" y="171"/>
                    </a:lnTo>
                    <a:lnTo>
                      <a:pt x="226" y="151"/>
                    </a:lnTo>
                    <a:lnTo>
                      <a:pt x="229" y="131"/>
                    </a:lnTo>
                    <a:lnTo>
                      <a:pt x="226" y="109"/>
                    </a:lnTo>
                    <a:lnTo>
                      <a:pt x="224" y="103"/>
                    </a:lnTo>
                    <a:lnTo>
                      <a:pt x="221" y="98"/>
                    </a:lnTo>
                    <a:lnTo>
                      <a:pt x="215" y="95"/>
                    </a:lnTo>
                    <a:lnTo>
                      <a:pt x="210" y="93"/>
                    </a:lnTo>
                    <a:lnTo>
                      <a:pt x="204" y="95"/>
                    </a:lnTo>
                    <a:lnTo>
                      <a:pt x="198" y="99"/>
                    </a:lnTo>
                    <a:lnTo>
                      <a:pt x="195" y="105"/>
                    </a:lnTo>
                    <a:lnTo>
                      <a:pt x="195" y="111"/>
                    </a:lnTo>
                    <a:lnTo>
                      <a:pt x="193" y="126"/>
                    </a:lnTo>
                    <a:lnTo>
                      <a:pt x="189" y="142"/>
                    </a:lnTo>
                    <a:lnTo>
                      <a:pt x="183" y="158"/>
                    </a:lnTo>
                    <a:lnTo>
                      <a:pt x="174" y="171"/>
                    </a:lnTo>
                    <a:lnTo>
                      <a:pt x="164" y="181"/>
                    </a:lnTo>
                    <a:lnTo>
                      <a:pt x="149" y="190"/>
                    </a:lnTo>
                    <a:lnTo>
                      <a:pt x="133" y="195"/>
                    </a:lnTo>
                    <a:lnTo>
                      <a:pt x="113" y="198"/>
                    </a:lnTo>
                    <a:lnTo>
                      <a:pt x="92" y="197"/>
                    </a:lnTo>
                    <a:lnTo>
                      <a:pt x="76" y="188"/>
                    </a:lnTo>
                    <a:lnTo>
                      <a:pt x="63" y="177"/>
                    </a:lnTo>
                    <a:lnTo>
                      <a:pt x="54" y="161"/>
                    </a:lnTo>
                    <a:lnTo>
                      <a:pt x="47" y="142"/>
                    </a:lnTo>
                    <a:lnTo>
                      <a:pt x="41" y="124"/>
                    </a:lnTo>
                    <a:lnTo>
                      <a:pt x="36" y="103"/>
                    </a:lnTo>
                    <a:lnTo>
                      <a:pt x="35" y="85"/>
                    </a:lnTo>
                    <a:lnTo>
                      <a:pt x="35" y="73"/>
                    </a:lnTo>
                    <a:lnTo>
                      <a:pt x="36" y="62"/>
                    </a:lnTo>
                    <a:lnTo>
                      <a:pt x="41" y="50"/>
                    </a:lnTo>
                    <a:lnTo>
                      <a:pt x="48" y="40"/>
                    </a:lnTo>
                    <a:lnTo>
                      <a:pt x="55" y="33"/>
                    </a:lnTo>
                    <a:lnTo>
                      <a:pt x="66" y="26"/>
                    </a:lnTo>
                    <a:lnTo>
                      <a:pt x="77" y="21"/>
                    </a:lnTo>
                    <a:lnTo>
                      <a:pt x="92" y="19"/>
                    </a:lnTo>
                    <a:lnTo>
                      <a:pt x="97" y="19"/>
                    </a:lnTo>
                    <a:lnTo>
                      <a:pt x="105" y="19"/>
                    </a:lnTo>
                    <a:lnTo>
                      <a:pt x="120" y="19"/>
                    </a:lnTo>
                    <a:lnTo>
                      <a:pt x="135" y="21"/>
                    </a:lnTo>
                    <a:lnTo>
                      <a:pt x="139" y="20"/>
                    </a:lnTo>
                    <a:lnTo>
                      <a:pt x="139" y="14"/>
                    </a:lnTo>
                    <a:lnTo>
                      <a:pt x="133" y="9"/>
                    </a:lnTo>
                    <a:lnTo>
                      <a:pt x="12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02" name="Freeform 51"/>
              <p:cNvSpPr>
                <a:spLocks/>
              </p:cNvSpPr>
              <p:nvPr/>
            </p:nvSpPr>
            <p:spPr bwMode="auto">
              <a:xfrm>
                <a:off x="8401" y="4895"/>
                <a:ext cx="93" cy="90"/>
              </a:xfrm>
              <a:custGeom>
                <a:avLst/>
                <a:gdLst>
                  <a:gd name="T0" fmla="*/ 0 w 281"/>
                  <a:gd name="T1" fmla="*/ 0 h 270"/>
                  <a:gd name="T2" fmla="*/ 0 w 281"/>
                  <a:gd name="T3" fmla="*/ 0 h 270"/>
                  <a:gd name="T4" fmla="*/ 0 w 281"/>
                  <a:gd name="T5" fmla="*/ 0 h 270"/>
                  <a:gd name="T6" fmla="*/ 0 w 281"/>
                  <a:gd name="T7" fmla="*/ 0 h 270"/>
                  <a:gd name="T8" fmla="*/ 0 w 281"/>
                  <a:gd name="T9" fmla="*/ 0 h 270"/>
                  <a:gd name="T10" fmla="*/ 0 w 281"/>
                  <a:gd name="T11" fmla="*/ 1 h 270"/>
                  <a:gd name="T12" fmla="*/ 0 w 281"/>
                  <a:gd name="T13" fmla="*/ 1 h 270"/>
                  <a:gd name="T14" fmla="*/ 0 w 281"/>
                  <a:gd name="T15" fmla="*/ 1 h 270"/>
                  <a:gd name="T16" fmla="*/ 0 w 281"/>
                  <a:gd name="T17" fmla="*/ 1 h 270"/>
                  <a:gd name="T18" fmla="*/ 0 w 281"/>
                  <a:gd name="T19" fmla="*/ 1 h 270"/>
                  <a:gd name="T20" fmla="*/ 1 w 281"/>
                  <a:gd name="T21" fmla="*/ 1 h 270"/>
                  <a:gd name="T22" fmla="*/ 1 w 281"/>
                  <a:gd name="T23" fmla="*/ 1 h 270"/>
                  <a:gd name="T24" fmla="*/ 1 w 281"/>
                  <a:gd name="T25" fmla="*/ 1 h 270"/>
                  <a:gd name="T26" fmla="*/ 1 w 281"/>
                  <a:gd name="T27" fmla="*/ 1 h 270"/>
                  <a:gd name="T28" fmla="*/ 1 w 281"/>
                  <a:gd name="T29" fmla="*/ 1 h 270"/>
                  <a:gd name="T30" fmla="*/ 1 w 281"/>
                  <a:gd name="T31" fmla="*/ 1 h 270"/>
                  <a:gd name="T32" fmla="*/ 1 w 281"/>
                  <a:gd name="T33" fmla="*/ 1 h 270"/>
                  <a:gd name="T34" fmla="*/ 1 w 281"/>
                  <a:gd name="T35" fmla="*/ 0 h 270"/>
                  <a:gd name="T36" fmla="*/ 1 w 281"/>
                  <a:gd name="T37" fmla="*/ 0 h 270"/>
                  <a:gd name="T38" fmla="*/ 1 w 281"/>
                  <a:gd name="T39" fmla="*/ 1 h 270"/>
                  <a:gd name="T40" fmla="*/ 1 w 281"/>
                  <a:gd name="T41" fmla="*/ 1 h 270"/>
                  <a:gd name="T42" fmla="*/ 1 w 281"/>
                  <a:gd name="T43" fmla="*/ 1 h 270"/>
                  <a:gd name="T44" fmla="*/ 1 w 281"/>
                  <a:gd name="T45" fmla="*/ 1 h 270"/>
                  <a:gd name="T46" fmla="*/ 1 w 281"/>
                  <a:gd name="T47" fmla="*/ 1 h 270"/>
                  <a:gd name="T48" fmla="*/ 1 w 281"/>
                  <a:gd name="T49" fmla="*/ 1 h 270"/>
                  <a:gd name="T50" fmla="*/ 0 w 281"/>
                  <a:gd name="T51" fmla="*/ 1 h 270"/>
                  <a:gd name="T52" fmla="*/ 0 w 281"/>
                  <a:gd name="T53" fmla="*/ 1 h 270"/>
                  <a:gd name="T54" fmla="*/ 0 w 281"/>
                  <a:gd name="T55" fmla="*/ 0 h 270"/>
                  <a:gd name="T56" fmla="*/ 0 w 281"/>
                  <a:gd name="T57" fmla="*/ 0 h 270"/>
                  <a:gd name="T58" fmla="*/ 0 w 281"/>
                  <a:gd name="T59" fmla="*/ 0 h 270"/>
                  <a:gd name="T60" fmla="*/ 0 w 281"/>
                  <a:gd name="T61" fmla="*/ 0 h 270"/>
                  <a:gd name="T62" fmla="*/ 0 w 281"/>
                  <a:gd name="T63" fmla="*/ 0 h 270"/>
                  <a:gd name="T64" fmla="*/ 0 w 281"/>
                  <a:gd name="T65" fmla="*/ 0 h 270"/>
                  <a:gd name="T66" fmla="*/ 0 w 281"/>
                  <a:gd name="T67" fmla="*/ 0 h 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1" h="270">
                    <a:moveTo>
                      <a:pt x="75" y="5"/>
                    </a:moveTo>
                    <a:lnTo>
                      <a:pt x="61" y="10"/>
                    </a:lnTo>
                    <a:lnTo>
                      <a:pt x="47" y="19"/>
                    </a:lnTo>
                    <a:lnTo>
                      <a:pt x="34" y="28"/>
                    </a:lnTo>
                    <a:lnTo>
                      <a:pt x="24" y="39"/>
                    </a:lnTo>
                    <a:lnTo>
                      <a:pt x="15" y="52"/>
                    </a:lnTo>
                    <a:lnTo>
                      <a:pt x="8" y="65"/>
                    </a:lnTo>
                    <a:lnTo>
                      <a:pt x="3" y="81"/>
                    </a:lnTo>
                    <a:lnTo>
                      <a:pt x="0" y="97"/>
                    </a:lnTo>
                    <a:lnTo>
                      <a:pt x="0" y="114"/>
                    </a:lnTo>
                    <a:lnTo>
                      <a:pt x="2" y="130"/>
                    </a:lnTo>
                    <a:lnTo>
                      <a:pt x="6" y="145"/>
                    </a:lnTo>
                    <a:lnTo>
                      <a:pt x="12" y="161"/>
                    </a:lnTo>
                    <a:lnTo>
                      <a:pt x="18" y="176"/>
                    </a:lnTo>
                    <a:lnTo>
                      <a:pt x="27" y="191"/>
                    </a:lnTo>
                    <a:lnTo>
                      <a:pt x="37" y="204"/>
                    </a:lnTo>
                    <a:lnTo>
                      <a:pt x="49" y="217"/>
                    </a:lnTo>
                    <a:lnTo>
                      <a:pt x="65" y="232"/>
                    </a:lnTo>
                    <a:lnTo>
                      <a:pt x="83" y="245"/>
                    </a:lnTo>
                    <a:lnTo>
                      <a:pt x="102" y="258"/>
                    </a:lnTo>
                    <a:lnTo>
                      <a:pt x="122" y="266"/>
                    </a:lnTo>
                    <a:lnTo>
                      <a:pt x="143" y="270"/>
                    </a:lnTo>
                    <a:lnTo>
                      <a:pt x="165" y="270"/>
                    </a:lnTo>
                    <a:lnTo>
                      <a:pt x="185" y="265"/>
                    </a:lnTo>
                    <a:lnTo>
                      <a:pt x="206" y="252"/>
                    </a:lnTo>
                    <a:lnTo>
                      <a:pt x="219" y="240"/>
                    </a:lnTo>
                    <a:lnTo>
                      <a:pt x="232" y="229"/>
                    </a:lnTo>
                    <a:lnTo>
                      <a:pt x="244" y="216"/>
                    </a:lnTo>
                    <a:lnTo>
                      <a:pt x="254" y="203"/>
                    </a:lnTo>
                    <a:lnTo>
                      <a:pt x="263" y="189"/>
                    </a:lnTo>
                    <a:lnTo>
                      <a:pt x="270" y="174"/>
                    </a:lnTo>
                    <a:lnTo>
                      <a:pt x="276" y="158"/>
                    </a:lnTo>
                    <a:lnTo>
                      <a:pt x="279" y="141"/>
                    </a:lnTo>
                    <a:lnTo>
                      <a:pt x="281" y="134"/>
                    </a:lnTo>
                    <a:lnTo>
                      <a:pt x="279" y="127"/>
                    </a:lnTo>
                    <a:lnTo>
                      <a:pt x="275" y="121"/>
                    </a:lnTo>
                    <a:lnTo>
                      <a:pt x="268" y="117"/>
                    </a:lnTo>
                    <a:lnTo>
                      <a:pt x="259" y="117"/>
                    </a:lnTo>
                    <a:lnTo>
                      <a:pt x="251" y="118"/>
                    </a:lnTo>
                    <a:lnTo>
                      <a:pt x="245" y="122"/>
                    </a:lnTo>
                    <a:lnTo>
                      <a:pt x="243" y="130"/>
                    </a:lnTo>
                    <a:lnTo>
                      <a:pt x="243" y="133"/>
                    </a:lnTo>
                    <a:lnTo>
                      <a:pt x="240" y="140"/>
                    </a:lnTo>
                    <a:lnTo>
                      <a:pt x="235" y="151"/>
                    </a:lnTo>
                    <a:lnTo>
                      <a:pt x="229" y="164"/>
                    </a:lnTo>
                    <a:lnTo>
                      <a:pt x="222" y="179"/>
                    </a:lnTo>
                    <a:lnTo>
                      <a:pt x="210" y="191"/>
                    </a:lnTo>
                    <a:lnTo>
                      <a:pt x="199" y="203"/>
                    </a:lnTo>
                    <a:lnTo>
                      <a:pt x="182" y="210"/>
                    </a:lnTo>
                    <a:lnTo>
                      <a:pt x="154" y="212"/>
                    </a:lnTo>
                    <a:lnTo>
                      <a:pt x="127" y="207"/>
                    </a:lnTo>
                    <a:lnTo>
                      <a:pt x="100" y="197"/>
                    </a:lnTo>
                    <a:lnTo>
                      <a:pt x="78" y="181"/>
                    </a:lnTo>
                    <a:lnTo>
                      <a:pt x="59" y="163"/>
                    </a:lnTo>
                    <a:lnTo>
                      <a:pt x="46" y="140"/>
                    </a:lnTo>
                    <a:lnTo>
                      <a:pt x="40" y="114"/>
                    </a:lnTo>
                    <a:lnTo>
                      <a:pt x="40" y="87"/>
                    </a:lnTo>
                    <a:lnTo>
                      <a:pt x="44" y="74"/>
                    </a:lnTo>
                    <a:lnTo>
                      <a:pt x="50" y="62"/>
                    </a:lnTo>
                    <a:lnTo>
                      <a:pt x="59" y="51"/>
                    </a:lnTo>
                    <a:lnTo>
                      <a:pt x="69" y="41"/>
                    </a:lnTo>
                    <a:lnTo>
                      <a:pt x="80" y="31"/>
                    </a:lnTo>
                    <a:lnTo>
                      <a:pt x="91" y="23"/>
                    </a:lnTo>
                    <a:lnTo>
                      <a:pt x="102" y="19"/>
                    </a:lnTo>
                    <a:lnTo>
                      <a:pt x="112" y="16"/>
                    </a:lnTo>
                    <a:lnTo>
                      <a:pt x="110" y="5"/>
                    </a:lnTo>
                    <a:lnTo>
                      <a:pt x="102" y="0"/>
                    </a:lnTo>
                    <a:lnTo>
                      <a:pt x="88" y="2"/>
                    </a:lnTo>
                    <a:lnTo>
                      <a:pt x="75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03" name="Freeform 52"/>
              <p:cNvSpPr>
                <a:spLocks/>
              </p:cNvSpPr>
              <p:nvPr/>
            </p:nvSpPr>
            <p:spPr bwMode="auto">
              <a:xfrm>
                <a:off x="8431" y="4921"/>
                <a:ext cx="5" cy="4"/>
              </a:xfrm>
              <a:custGeom>
                <a:avLst/>
                <a:gdLst>
                  <a:gd name="T0" fmla="*/ 0 w 15"/>
                  <a:gd name="T1" fmla="*/ 0 h 13"/>
                  <a:gd name="T2" fmla="*/ 0 w 15"/>
                  <a:gd name="T3" fmla="*/ 0 h 13"/>
                  <a:gd name="T4" fmla="*/ 0 w 15"/>
                  <a:gd name="T5" fmla="*/ 0 h 13"/>
                  <a:gd name="T6" fmla="*/ 0 w 15"/>
                  <a:gd name="T7" fmla="*/ 0 h 13"/>
                  <a:gd name="T8" fmla="*/ 0 w 15"/>
                  <a:gd name="T9" fmla="*/ 0 h 13"/>
                  <a:gd name="T10" fmla="*/ 0 w 15"/>
                  <a:gd name="T11" fmla="*/ 0 h 13"/>
                  <a:gd name="T12" fmla="*/ 0 w 15"/>
                  <a:gd name="T13" fmla="*/ 0 h 13"/>
                  <a:gd name="T14" fmla="*/ 0 w 15"/>
                  <a:gd name="T15" fmla="*/ 0 h 13"/>
                  <a:gd name="T16" fmla="*/ 0 w 15"/>
                  <a:gd name="T17" fmla="*/ 0 h 13"/>
                  <a:gd name="T18" fmla="*/ 0 w 15"/>
                  <a:gd name="T19" fmla="*/ 0 h 13"/>
                  <a:gd name="T20" fmla="*/ 0 w 15"/>
                  <a:gd name="T21" fmla="*/ 0 h 13"/>
                  <a:gd name="T22" fmla="*/ 0 w 15"/>
                  <a:gd name="T23" fmla="*/ 0 h 13"/>
                  <a:gd name="T24" fmla="*/ 0 w 15"/>
                  <a:gd name="T25" fmla="*/ 0 h 13"/>
                  <a:gd name="T26" fmla="*/ 0 w 15"/>
                  <a:gd name="T27" fmla="*/ 0 h 13"/>
                  <a:gd name="T28" fmla="*/ 0 w 15"/>
                  <a:gd name="T29" fmla="*/ 0 h 13"/>
                  <a:gd name="T30" fmla="*/ 0 w 15"/>
                  <a:gd name="T31" fmla="*/ 0 h 13"/>
                  <a:gd name="T32" fmla="*/ 0 w 15"/>
                  <a:gd name="T33" fmla="*/ 0 h 13"/>
                  <a:gd name="T34" fmla="*/ 0 w 15"/>
                  <a:gd name="T35" fmla="*/ 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" h="13">
                    <a:moveTo>
                      <a:pt x="0" y="6"/>
                    </a:moveTo>
                    <a:lnTo>
                      <a:pt x="2" y="9"/>
                    </a:lnTo>
                    <a:lnTo>
                      <a:pt x="3" y="11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04" name="Freeform 53"/>
              <p:cNvSpPr>
                <a:spLocks/>
              </p:cNvSpPr>
              <p:nvPr/>
            </p:nvSpPr>
            <p:spPr bwMode="auto">
              <a:xfrm>
                <a:off x="8447" y="4911"/>
                <a:ext cx="6" cy="6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0 h 17"/>
                  <a:gd name="T4" fmla="*/ 0 w 17"/>
                  <a:gd name="T5" fmla="*/ 0 h 17"/>
                  <a:gd name="T6" fmla="*/ 0 w 17"/>
                  <a:gd name="T7" fmla="*/ 0 h 17"/>
                  <a:gd name="T8" fmla="*/ 0 w 17"/>
                  <a:gd name="T9" fmla="*/ 0 h 17"/>
                  <a:gd name="T10" fmla="*/ 0 w 17"/>
                  <a:gd name="T11" fmla="*/ 0 h 17"/>
                  <a:gd name="T12" fmla="*/ 0 w 17"/>
                  <a:gd name="T13" fmla="*/ 0 h 17"/>
                  <a:gd name="T14" fmla="*/ 0 w 17"/>
                  <a:gd name="T15" fmla="*/ 0 h 17"/>
                  <a:gd name="T16" fmla="*/ 0 w 17"/>
                  <a:gd name="T17" fmla="*/ 0 h 17"/>
                  <a:gd name="T18" fmla="*/ 0 w 17"/>
                  <a:gd name="T19" fmla="*/ 0 h 17"/>
                  <a:gd name="T20" fmla="*/ 0 w 17"/>
                  <a:gd name="T21" fmla="*/ 0 h 17"/>
                  <a:gd name="T22" fmla="*/ 0 w 17"/>
                  <a:gd name="T23" fmla="*/ 0 h 17"/>
                  <a:gd name="T24" fmla="*/ 0 w 17"/>
                  <a:gd name="T25" fmla="*/ 0 h 17"/>
                  <a:gd name="T26" fmla="*/ 0 w 17"/>
                  <a:gd name="T27" fmla="*/ 0 h 17"/>
                  <a:gd name="T28" fmla="*/ 0 w 17"/>
                  <a:gd name="T29" fmla="*/ 0 h 17"/>
                  <a:gd name="T30" fmla="*/ 0 w 17"/>
                  <a:gd name="T31" fmla="*/ 0 h 17"/>
                  <a:gd name="T32" fmla="*/ 0 w 17"/>
                  <a:gd name="T33" fmla="*/ 0 h 17"/>
                  <a:gd name="T34" fmla="*/ 0 w 17"/>
                  <a:gd name="T35" fmla="*/ 0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lnTo>
                      <a:pt x="1" y="13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7" y="13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05" name="Freeform 54"/>
              <p:cNvSpPr>
                <a:spLocks/>
              </p:cNvSpPr>
              <p:nvPr/>
            </p:nvSpPr>
            <p:spPr bwMode="auto">
              <a:xfrm>
                <a:off x="8468" y="4904"/>
                <a:ext cx="3" cy="3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0 h 9"/>
                  <a:gd name="T4" fmla="*/ 0 w 9"/>
                  <a:gd name="T5" fmla="*/ 0 h 9"/>
                  <a:gd name="T6" fmla="*/ 0 w 9"/>
                  <a:gd name="T7" fmla="*/ 0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0 h 9"/>
                  <a:gd name="T14" fmla="*/ 0 w 9"/>
                  <a:gd name="T15" fmla="*/ 0 h 9"/>
                  <a:gd name="T16" fmla="*/ 0 w 9"/>
                  <a:gd name="T17" fmla="*/ 0 h 9"/>
                  <a:gd name="T18" fmla="*/ 0 w 9"/>
                  <a:gd name="T19" fmla="*/ 0 h 9"/>
                  <a:gd name="T20" fmla="*/ 0 w 9"/>
                  <a:gd name="T21" fmla="*/ 0 h 9"/>
                  <a:gd name="T22" fmla="*/ 0 w 9"/>
                  <a:gd name="T23" fmla="*/ 0 h 9"/>
                  <a:gd name="T24" fmla="*/ 0 w 9"/>
                  <a:gd name="T25" fmla="*/ 0 h 9"/>
                  <a:gd name="T26" fmla="*/ 0 w 9"/>
                  <a:gd name="T27" fmla="*/ 0 h 9"/>
                  <a:gd name="T28" fmla="*/ 0 w 9"/>
                  <a:gd name="T29" fmla="*/ 0 h 9"/>
                  <a:gd name="T30" fmla="*/ 0 w 9"/>
                  <a:gd name="T31" fmla="*/ 0 h 9"/>
                  <a:gd name="T32" fmla="*/ 0 w 9"/>
                  <a:gd name="T33" fmla="*/ 0 h 9"/>
                  <a:gd name="T34" fmla="*/ 0 w 9"/>
                  <a:gd name="T35" fmla="*/ 0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06" name="Freeform 55"/>
              <p:cNvSpPr>
                <a:spLocks/>
              </p:cNvSpPr>
              <p:nvPr/>
            </p:nvSpPr>
            <p:spPr bwMode="auto">
              <a:xfrm>
                <a:off x="8459" y="4927"/>
                <a:ext cx="2" cy="3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0 h 8"/>
                  <a:gd name="T4" fmla="*/ 0 w 7"/>
                  <a:gd name="T5" fmla="*/ 0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0 h 8"/>
                  <a:gd name="T12" fmla="*/ 0 w 7"/>
                  <a:gd name="T13" fmla="*/ 0 h 8"/>
                  <a:gd name="T14" fmla="*/ 0 w 7"/>
                  <a:gd name="T15" fmla="*/ 0 h 8"/>
                  <a:gd name="T16" fmla="*/ 0 w 7"/>
                  <a:gd name="T17" fmla="*/ 0 h 8"/>
                  <a:gd name="T18" fmla="*/ 0 w 7"/>
                  <a:gd name="T19" fmla="*/ 0 h 8"/>
                  <a:gd name="T20" fmla="*/ 0 w 7"/>
                  <a:gd name="T21" fmla="*/ 0 h 8"/>
                  <a:gd name="T22" fmla="*/ 0 w 7"/>
                  <a:gd name="T23" fmla="*/ 0 h 8"/>
                  <a:gd name="T24" fmla="*/ 0 w 7"/>
                  <a:gd name="T25" fmla="*/ 0 h 8"/>
                  <a:gd name="T26" fmla="*/ 0 w 7"/>
                  <a:gd name="T27" fmla="*/ 0 h 8"/>
                  <a:gd name="T28" fmla="*/ 0 w 7"/>
                  <a:gd name="T29" fmla="*/ 0 h 8"/>
                  <a:gd name="T30" fmla="*/ 0 w 7"/>
                  <a:gd name="T31" fmla="*/ 0 h 8"/>
                  <a:gd name="T32" fmla="*/ 0 w 7"/>
                  <a:gd name="T33" fmla="*/ 0 h 8"/>
                  <a:gd name="T34" fmla="*/ 0 w 7"/>
                  <a:gd name="T35" fmla="*/ 0 h 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lnTo>
                      <a:pt x="0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07" name="Freeform 56"/>
              <p:cNvSpPr>
                <a:spLocks/>
              </p:cNvSpPr>
              <p:nvPr/>
            </p:nvSpPr>
            <p:spPr bwMode="auto">
              <a:xfrm>
                <a:off x="8443" y="4936"/>
                <a:ext cx="2" cy="3"/>
              </a:xfrm>
              <a:custGeom>
                <a:avLst/>
                <a:gdLst>
                  <a:gd name="T0" fmla="*/ 0 w 7"/>
                  <a:gd name="T1" fmla="*/ 0 h 9"/>
                  <a:gd name="T2" fmla="*/ 0 w 7"/>
                  <a:gd name="T3" fmla="*/ 0 h 9"/>
                  <a:gd name="T4" fmla="*/ 0 w 7"/>
                  <a:gd name="T5" fmla="*/ 0 h 9"/>
                  <a:gd name="T6" fmla="*/ 0 w 7"/>
                  <a:gd name="T7" fmla="*/ 0 h 9"/>
                  <a:gd name="T8" fmla="*/ 0 w 7"/>
                  <a:gd name="T9" fmla="*/ 0 h 9"/>
                  <a:gd name="T10" fmla="*/ 0 w 7"/>
                  <a:gd name="T11" fmla="*/ 0 h 9"/>
                  <a:gd name="T12" fmla="*/ 0 w 7"/>
                  <a:gd name="T13" fmla="*/ 0 h 9"/>
                  <a:gd name="T14" fmla="*/ 0 w 7"/>
                  <a:gd name="T15" fmla="*/ 0 h 9"/>
                  <a:gd name="T16" fmla="*/ 0 w 7"/>
                  <a:gd name="T17" fmla="*/ 0 h 9"/>
                  <a:gd name="T18" fmla="*/ 0 w 7"/>
                  <a:gd name="T19" fmla="*/ 0 h 9"/>
                  <a:gd name="T20" fmla="*/ 0 w 7"/>
                  <a:gd name="T21" fmla="*/ 0 h 9"/>
                  <a:gd name="T22" fmla="*/ 0 w 7"/>
                  <a:gd name="T23" fmla="*/ 0 h 9"/>
                  <a:gd name="T24" fmla="*/ 0 w 7"/>
                  <a:gd name="T25" fmla="*/ 0 h 9"/>
                  <a:gd name="T26" fmla="*/ 0 w 7"/>
                  <a:gd name="T27" fmla="*/ 0 h 9"/>
                  <a:gd name="T28" fmla="*/ 0 w 7"/>
                  <a:gd name="T29" fmla="*/ 0 h 9"/>
                  <a:gd name="T30" fmla="*/ 0 w 7"/>
                  <a:gd name="T31" fmla="*/ 0 h 9"/>
                  <a:gd name="T32" fmla="*/ 0 w 7"/>
                  <a:gd name="T33" fmla="*/ 0 h 9"/>
                  <a:gd name="T34" fmla="*/ 0 w 7"/>
                  <a:gd name="T35" fmla="*/ 0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" h="9">
                    <a:moveTo>
                      <a:pt x="0" y="4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08" name="Freeform 57"/>
              <p:cNvSpPr>
                <a:spLocks/>
              </p:cNvSpPr>
              <p:nvPr/>
            </p:nvSpPr>
            <p:spPr bwMode="auto">
              <a:xfrm>
                <a:off x="8474" y="4919"/>
                <a:ext cx="7" cy="6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0 w 20"/>
                  <a:gd name="T15" fmla="*/ 0 h 20"/>
                  <a:gd name="T16" fmla="*/ 0 w 20"/>
                  <a:gd name="T17" fmla="*/ 0 h 20"/>
                  <a:gd name="T18" fmla="*/ 0 w 20"/>
                  <a:gd name="T19" fmla="*/ 0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0 h 20"/>
                  <a:gd name="T26" fmla="*/ 0 w 20"/>
                  <a:gd name="T27" fmla="*/ 0 h 20"/>
                  <a:gd name="T28" fmla="*/ 0 w 20"/>
                  <a:gd name="T29" fmla="*/ 0 h 20"/>
                  <a:gd name="T30" fmla="*/ 0 w 20"/>
                  <a:gd name="T31" fmla="*/ 0 h 20"/>
                  <a:gd name="T32" fmla="*/ 0 w 20"/>
                  <a:gd name="T33" fmla="*/ 0 h 20"/>
                  <a:gd name="T34" fmla="*/ 0 w 20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lnTo>
                      <a:pt x="0" y="15"/>
                    </a:lnTo>
                    <a:lnTo>
                      <a:pt x="2" y="17"/>
                    </a:lnTo>
                    <a:lnTo>
                      <a:pt x="5" y="20"/>
                    </a:lnTo>
                    <a:lnTo>
                      <a:pt x="10" y="20"/>
                    </a:lnTo>
                    <a:lnTo>
                      <a:pt x="14" y="20"/>
                    </a:lnTo>
                    <a:lnTo>
                      <a:pt x="17" y="17"/>
                    </a:lnTo>
                    <a:lnTo>
                      <a:pt x="20" y="15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09" name="Freeform 58"/>
              <p:cNvSpPr>
                <a:spLocks/>
              </p:cNvSpPr>
              <p:nvPr/>
            </p:nvSpPr>
            <p:spPr bwMode="auto">
              <a:xfrm>
                <a:off x="8332" y="4713"/>
                <a:ext cx="4" cy="4"/>
              </a:xfrm>
              <a:custGeom>
                <a:avLst/>
                <a:gdLst>
                  <a:gd name="T0" fmla="*/ 0 w 12"/>
                  <a:gd name="T1" fmla="*/ 0 h 13"/>
                  <a:gd name="T2" fmla="*/ 0 w 12"/>
                  <a:gd name="T3" fmla="*/ 0 h 13"/>
                  <a:gd name="T4" fmla="*/ 0 w 12"/>
                  <a:gd name="T5" fmla="*/ 0 h 13"/>
                  <a:gd name="T6" fmla="*/ 0 w 12"/>
                  <a:gd name="T7" fmla="*/ 0 h 13"/>
                  <a:gd name="T8" fmla="*/ 0 w 12"/>
                  <a:gd name="T9" fmla="*/ 0 h 13"/>
                  <a:gd name="T10" fmla="*/ 0 w 12"/>
                  <a:gd name="T11" fmla="*/ 0 h 13"/>
                  <a:gd name="T12" fmla="*/ 0 w 12"/>
                  <a:gd name="T13" fmla="*/ 0 h 13"/>
                  <a:gd name="T14" fmla="*/ 0 w 12"/>
                  <a:gd name="T15" fmla="*/ 0 h 13"/>
                  <a:gd name="T16" fmla="*/ 0 w 12"/>
                  <a:gd name="T17" fmla="*/ 0 h 13"/>
                  <a:gd name="T18" fmla="*/ 0 w 12"/>
                  <a:gd name="T19" fmla="*/ 0 h 13"/>
                  <a:gd name="T20" fmla="*/ 0 w 12"/>
                  <a:gd name="T21" fmla="*/ 0 h 13"/>
                  <a:gd name="T22" fmla="*/ 0 w 12"/>
                  <a:gd name="T23" fmla="*/ 0 h 13"/>
                  <a:gd name="T24" fmla="*/ 0 w 12"/>
                  <a:gd name="T25" fmla="*/ 0 h 13"/>
                  <a:gd name="T26" fmla="*/ 0 w 12"/>
                  <a:gd name="T27" fmla="*/ 0 h 13"/>
                  <a:gd name="T28" fmla="*/ 0 w 12"/>
                  <a:gd name="T29" fmla="*/ 0 h 13"/>
                  <a:gd name="T30" fmla="*/ 0 w 12"/>
                  <a:gd name="T31" fmla="*/ 0 h 13"/>
                  <a:gd name="T32" fmla="*/ 0 w 12"/>
                  <a:gd name="T33" fmla="*/ 0 h 13"/>
                  <a:gd name="T34" fmla="*/ 0 w 12"/>
                  <a:gd name="T35" fmla="*/ 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13">
                    <a:moveTo>
                      <a:pt x="0" y="7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10" name="Freeform 59"/>
              <p:cNvSpPr>
                <a:spLocks/>
              </p:cNvSpPr>
              <p:nvPr/>
            </p:nvSpPr>
            <p:spPr bwMode="auto">
              <a:xfrm>
                <a:off x="8349" y="4708"/>
                <a:ext cx="5" cy="4"/>
              </a:xfrm>
              <a:custGeom>
                <a:avLst/>
                <a:gdLst>
                  <a:gd name="T0" fmla="*/ 0 w 13"/>
                  <a:gd name="T1" fmla="*/ 0 h 12"/>
                  <a:gd name="T2" fmla="*/ 0 w 13"/>
                  <a:gd name="T3" fmla="*/ 0 h 12"/>
                  <a:gd name="T4" fmla="*/ 0 w 13"/>
                  <a:gd name="T5" fmla="*/ 0 h 12"/>
                  <a:gd name="T6" fmla="*/ 0 w 13"/>
                  <a:gd name="T7" fmla="*/ 0 h 12"/>
                  <a:gd name="T8" fmla="*/ 0 w 13"/>
                  <a:gd name="T9" fmla="*/ 0 h 12"/>
                  <a:gd name="T10" fmla="*/ 0 w 13"/>
                  <a:gd name="T11" fmla="*/ 0 h 12"/>
                  <a:gd name="T12" fmla="*/ 0 w 13"/>
                  <a:gd name="T13" fmla="*/ 0 h 12"/>
                  <a:gd name="T14" fmla="*/ 0 w 13"/>
                  <a:gd name="T15" fmla="*/ 0 h 12"/>
                  <a:gd name="T16" fmla="*/ 0 w 13"/>
                  <a:gd name="T17" fmla="*/ 0 h 12"/>
                  <a:gd name="T18" fmla="*/ 0 w 13"/>
                  <a:gd name="T19" fmla="*/ 0 h 12"/>
                  <a:gd name="T20" fmla="*/ 0 w 13"/>
                  <a:gd name="T21" fmla="*/ 0 h 12"/>
                  <a:gd name="T22" fmla="*/ 0 w 13"/>
                  <a:gd name="T23" fmla="*/ 0 h 12"/>
                  <a:gd name="T24" fmla="*/ 0 w 13"/>
                  <a:gd name="T25" fmla="*/ 0 h 12"/>
                  <a:gd name="T26" fmla="*/ 0 w 13"/>
                  <a:gd name="T27" fmla="*/ 0 h 12"/>
                  <a:gd name="T28" fmla="*/ 0 w 13"/>
                  <a:gd name="T29" fmla="*/ 0 h 12"/>
                  <a:gd name="T30" fmla="*/ 0 w 13"/>
                  <a:gd name="T31" fmla="*/ 0 h 12"/>
                  <a:gd name="T32" fmla="*/ 0 w 13"/>
                  <a:gd name="T33" fmla="*/ 0 h 12"/>
                  <a:gd name="T34" fmla="*/ 0 w 13"/>
                  <a:gd name="T35" fmla="*/ 0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" h="12">
                    <a:moveTo>
                      <a:pt x="0" y="6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11" name="Freeform 60"/>
              <p:cNvSpPr>
                <a:spLocks/>
              </p:cNvSpPr>
              <p:nvPr/>
            </p:nvSpPr>
            <p:spPr bwMode="auto">
              <a:xfrm>
                <a:off x="8366" y="4704"/>
                <a:ext cx="2" cy="2"/>
              </a:xfrm>
              <a:custGeom>
                <a:avLst/>
                <a:gdLst>
                  <a:gd name="T0" fmla="*/ 0 w 8"/>
                  <a:gd name="T1" fmla="*/ 0 h 7"/>
                  <a:gd name="T2" fmla="*/ 0 w 8"/>
                  <a:gd name="T3" fmla="*/ 0 h 7"/>
                  <a:gd name="T4" fmla="*/ 0 w 8"/>
                  <a:gd name="T5" fmla="*/ 0 h 7"/>
                  <a:gd name="T6" fmla="*/ 0 w 8"/>
                  <a:gd name="T7" fmla="*/ 0 h 7"/>
                  <a:gd name="T8" fmla="*/ 0 w 8"/>
                  <a:gd name="T9" fmla="*/ 0 h 7"/>
                  <a:gd name="T10" fmla="*/ 0 w 8"/>
                  <a:gd name="T11" fmla="*/ 0 h 7"/>
                  <a:gd name="T12" fmla="*/ 0 w 8"/>
                  <a:gd name="T13" fmla="*/ 0 h 7"/>
                  <a:gd name="T14" fmla="*/ 0 w 8"/>
                  <a:gd name="T15" fmla="*/ 0 h 7"/>
                  <a:gd name="T16" fmla="*/ 0 w 8"/>
                  <a:gd name="T17" fmla="*/ 0 h 7"/>
                  <a:gd name="T18" fmla="*/ 0 w 8"/>
                  <a:gd name="T19" fmla="*/ 0 h 7"/>
                  <a:gd name="T20" fmla="*/ 0 w 8"/>
                  <a:gd name="T21" fmla="*/ 0 h 7"/>
                  <a:gd name="T22" fmla="*/ 0 w 8"/>
                  <a:gd name="T23" fmla="*/ 0 h 7"/>
                  <a:gd name="T24" fmla="*/ 0 w 8"/>
                  <a:gd name="T25" fmla="*/ 0 h 7"/>
                  <a:gd name="T26" fmla="*/ 0 w 8"/>
                  <a:gd name="T27" fmla="*/ 0 h 7"/>
                  <a:gd name="T28" fmla="*/ 0 w 8"/>
                  <a:gd name="T29" fmla="*/ 0 h 7"/>
                  <a:gd name="T30" fmla="*/ 0 w 8"/>
                  <a:gd name="T31" fmla="*/ 0 h 7"/>
                  <a:gd name="T32" fmla="*/ 0 w 8"/>
                  <a:gd name="T33" fmla="*/ 0 h 7"/>
                  <a:gd name="T34" fmla="*/ 0 w 8"/>
                  <a:gd name="T35" fmla="*/ 0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12" name="Freeform 61"/>
              <p:cNvSpPr>
                <a:spLocks/>
              </p:cNvSpPr>
              <p:nvPr/>
            </p:nvSpPr>
            <p:spPr bwMode="auto">
              <a:xfrm>
                <a:off x="8338" y="4730"/>
                <a:ext cx="2" cy="3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0 h 8"/>
                  <a:gd name="T4" fmla="*/ 0 w 7"/>
                  <a:gd name="T5" fmla="*/ 0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0 h 8"/>
                  <a:gd name="T12" fmla="*/ 0 w 7"/>
                  <a:gd name="T13" fmla="*/ 0 h 8"/>
                  <a:gd name="T14" fmla="*/ 0 w 7"/>
                  <a:gd name="T15" fmla="*/ 0 h 8"/>
                  <a:gd name="T16" fmla="*/ 0 w 7"/>
                  <a:gd name="T17" fmla="*/ 0 h 8"/>
                  <a:gd name="T18" fmla="*/ 0 w 7"/>
                  <a:gd name="T19" fmla="*/ 0 h 8"/>
                  <a:gd name="T20" fmla="*/ 0 w 7"/>
                  <a:gd name="T21" fmla="*/ 0 h 8"/>
                  <a:gd name="T22" fmla="*/ 0 w 7"/>
                  <a:gd name="T23" fmla="*/ 0 h 8"/>
                  <a:gd name="T24" fmla="*/ 0 w 7"/>
                  <a:gd name="T25" fmla="*/ 0 h 8"/>
                  <a:gd name="T26" fmla="*/ 0 w 7"/>
                  <a:gd name="T27" fmla="*/ 0 h 8"/>
                  <a:gd name="T28" fmla="*/ 0 w 7"/>
                  <a:gd name="T29" fmla="*/ 0 h 8"/>
                  <a:gd name="T30" fmla="*/ 0 w 7"/>
                  <a:gd name="T31" fmla="*/ 0 h 8"/>
                  <a:gd name="T32" fmla="*/ 0 w 7"/>
                  <a:gd name="T33" fmla="*/ 0 h 8"/>
                  <a:gd name="T34" fmla="*/ 0 w 7"/>
                  <a:gd name="T35" fmla="*/ 0 h 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13" name="Freeform 62"/>
              <p:cNvSpPr>
                <a:spLocks/>
              </p:cNvSpPr>
              <p:nvPr/>
            </p:nvSpPr>
            <p:spPr bwMode="auto">
              <a:xfrm>
                <a:off x="8370" y="4713"/>
                <a:ext cx="6" cy="6"/>
              </a:xfrm>
              <a:custGeom>
                <a:avLst/>
                <a:gdLst>
                  <a:gd name="T0" fmla="*/ 0 w 16"/>
                  <a:gd name="T1" fmla="*/ 0 h 17"/>
                  <a:gd name="T2" fmla="*/ 0 w 16"/>
                  <a:gd name="T3" fmla="*/ 0 h 17"/>
                  <a:gd name="T4" fmla="*/ 0 w 16"/>
                  <a:gd name="T5" fmla="*/ 0 h 17"/>
                  <a:gd name="T6" fmla="*/ 0 w 16"/>
                  <a:gd name="T7" fmla="*/ 0 h 17"/>
                  <a:gd name="T8" fmla="*/ 0 w 16"/>
                  <a:gd name="T9" fmla="*/ 0 h 17"/>
                  <a:gd name="T10" fmla="*/ 0 w 16"/>
                  <a:gd name="T11" fmla="*/ 0 h 17"/>
                  <a:gd name="T12" fmla="*/ 0 w 16"/>
                  <a:gd name="T13" fmla="*/ 0 h 17"/>
                  <a:gd name="T14" fmla="*/ 0 w 16"/>
                  <a:gd name="T15" fmla="*/ 0 h 17"/>
                  <a:gd name="T16" fmla="*/ 0 w 16"/>
                  <a:gd name="T17" fmla="*/ 0 h 17"/>
                  <a:gd name="T18" fmla="*/ 0 w 16"/>
                  <a:gd name="T19" fmla="*/ 0 h 17"/>
                  <a:gd name="T20" fmla="*/ 0 w 16"/>
                  <a:gd name="T21" fmla="*/ 0 h 17"/>
                  <a:gd name="T22" fmla="*/ 0 w 16"/>
                  <a:gd name="T23" fmla="*/ 0 h 17"/>
                  <a:gd name="T24" fmla="*/ 0 w 16"/>
                  <a:gd name="T25" fmla="*/ 0 h 17"/>
                  <a:gd name="T26" fmla="*/ 0 w 16"/>
                  <a:gd name="T27" fmla="*/ 0 h 17"/>
                  <a:gd name="T28" fmla="*/ 0 w 16"/>
                  <a:gd name="T29" fmla="*/ 0 h 17"/>
                  <a:gd name="T30" fmla="*/ 0 w 16"/>
                  <a:gd name="T31" fmla="*/ 0 h 17"/>
                  <a:gd name="T32" fmla="*/ 0 w 16"/>
                  <a:gd name="T33" fmla="*/ 0 h 17"/>
                  <a:gd name="T34" fmla="*/ 0 w 16"/>
                  <a:gd name="T35" fmla="*/ 0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6" h="17">
                    <a:moveTo>
                      <a:pt x="0" y="8"/>
                    </a:moveTo>
                    <a:lnTo>
                      <a:pt x="0" y="11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9" y="17"/>
                    </a:lnTo>
                    <a:lnTo>
                      <a:pt x="12" y="16"/>
                    </a:lnTo>
                    <a:lnTo>
                      <a:pt x="15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14" name="Freeform 63"/>
              <p:cNvSpPr>
                <a:spLocks/>
              </p:cNvSpPr>
              <p:nvPr/>
            </p:nvSpPr>
            <p:spPr bwMode="auto">
              <a:xfrm>
                <a:off x="8353" y="4721"/>
                <a:ext cx="4" cy="4"/>
              </a:xfrm>
              <a:custGeom>
                <a:avLst/>
                <a:gdLst>
                  <a:gd name="T0" fmla="*/ 0 w 12"/>
                  <a:gd name="T1" fmla="*/ 0 h 12"/>
                  <a:gd name="T2" fmla="*/ 0 w 12"/>
                  <a:gd name="T3" fmla="*/ 0 h 12"/>
                  <a:gd name="T4" fmla="*/ 0 w 12"/>
                  <a:gd name="T5" fmla="*/ 0 h 12"/>
                  <a:gd name="T6" fmla="*/ 0 w 12"/>
                  <a:gd name="T7" fmla="*/ 0 h 12"/>
                  <a:gd name="T8" fmla="*/ 0 w 12"/>
                  <a:gd name="T9" fmla="*/ 0 h 12"/>
                  <a:gd name="T10" fmla="*/ 0 w 12"/>
                  <a:gd name="T11" fmla="*/ 0 h 12"/>
                  <a:gd name="T12" fmla="*/ 0 w 12"/>
                  <a:gd name="T13" fmla="*/ 0 h 12"/>
                  <a:gd name="T14" fmla="*/ 0 w 12"/>
                  <a:gd name="T15" fmla="*/ 0 h 12"/>
                  <a:gd name="T16" fmla="*/ 0 w 12"/>
                  <a:gd name="T17" fmla="*/ 0 h 12"/>
                  <a:gd name="T18" fmla="*/ 0 w 12"/>
                  <a:gd name="T19" fmla="*/ 0 h 12"/>
                  <a:gd name="T20" fmla="*/ 0 w 12"/>
                  <a:gd name="T21" fmla="*/ 0 h 12"/>
                  <a:gd name="T22" fmla="*/ 0 w 12"/>
                  <a:gd name="T23" fmla="*/ 0 h 12"/>
                  <a:gd name="T24" fmla="*/ 0 w 12"/>
                  <a:gd name="T25" fmla="*/ 0 h 12"/>
                  <a:gd name="T26" fmla="*/ 0 w 12"/>
                  <a:gd name="T27" fmla="*/ 0 h 12"/>
                  <a:gd name="T28" fmla="*/ 0 w 12"/>
                  <a:gd name="T29" fmla="*/ 0 h 12"/>
                  <a:gd name="T30" fmla="*/ 0 w 12"/>
                  <a:gd name="T31" fmla="*/ 0 h 12"/>
                  <a:gd name="T32" fmla="*/ 0 w 12"/>
                  <a:gd name="T33" fmla="*/ 0 h 12"/>
                  <a:gd name="T34" fmla="*/ 0 w 12"/>
                  <a:gd name="T35" fmla="*/ 0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lnTo>
                      <a:pt x="0" y="7"/>
                    </a:lnTo>
                    <a:lnTo>
                      <a:pt x="1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15" name="Freeform 64"/>
              <p:cNvSpPr>
                <a:spLocks/>
              </p:cNvSpPr>
              <p:nvPr/>
            </p:nvSpPr>
            <p:spPr bwMode="auto">
              <a:xfrm>
                <a:off x="8343" y="4794"/>
                <a:ext cx="25" cy="25"/>
              </a:xfrm>
              <a:custGeom>
                <a:avLst/>
                <a:gdLst>
                  <a:gd name="T0" fmla="*/ 0 w 74"/>
                  <a:gd name="T1" fmla="*/ 0 h 75"/>
                  <a:gd name="T2" fmla="*/ 0 w 74"/>
                  <a:gd name="T3" fmla="*/ 0 h 75"/>
                  <a:gd name="T4" fmla="*/ 0 w 74"/>
                  <a:gd name="T5" fmla="*/ 0 h 75"/>
                  <a:gd name="T6" fmla="*/ 0 w 74"/>
                  <a:gd name="T7" fmla="*/ 0 h 75"/>
                  <a:gd name="T8" fmla="*/ 0 w 74"/>
                  <a:gd name="T9" fmla="*/ 0 h 75"/>
                  <a:gd name="T10" fmla="*/ 0 w 74"/>
                  <a:gd name="T11" fmla="*/ 0 h 75"/>
                  <a:gd name="T12" fmla="*/ 0 w 74"/>
                  <a:gd name="T13" fmla="*/ 0 h 75"/>
                  <a:gd name="T14" fmla="*/ 0 w 74"/>
                  <a:gd name="T15" fmla="*/ 0 h 75"/>
                  <a:gd name="T16" fmla="*/ 0 w 74"/>
                  <a:gd name="T17" fmla="*/ 0 h 75"/>
                  <a:gd name="T18" fmla="*/ 0 w 74"/>
                  <a:gd name="T19" fmla="*/ 0 h 75"/>
                  <a:gd name="T20" fmla="*/ 0 w 74"/>
                  <a:gd name="T21" fmla="*/ 0 h 75"/>
                  <a:gd name="T22" fmla="*/ 0 w 74"/>
                  <a:gd name="T23" fmla="*/ 0 h 75"/>
                  <a:gd name="T24" fmla="*/ 0 w 74"/>
                  <a:gd name="T25" fmla="*/ 0 h 75"/>
                  <a:gd name="T26" fmla="*/ 0 w 74"/>
                  <a:gd name="T27" fmla="*/ 0 h 75"/>
                  <a:gd name="T28" fmla="*/ 0 w 74"/>
                  <a:gd name="T29" fmla="*/ 0 h 75"/>
                  <a:gd name="T30" fmla="*/ 0 w 74"/>
                  <a:gd name="T31" fmla="*/ 0 h 75"/>
                  <a:gd name="T32" fmla="*/ 0 w 74"/>
                  <a:gd name="T33" fmla="*/ 0 h 75"/>
                  <a:gd name="T34" fmla="*/ 0 w 74"/>
                  <a:gd name="T35" fmla="*/ 0 h 75"/>
                  <a:gd name="T36" fmla="*/ 0 w 74"/>
                  <a:gd name="T37" fmla="*/ 0 h 75"/>
                  <a:gd name="T38" fmla="*/ 0 w 74"/>
                  <a:gd name="T39" fmla="*/ 0 h 75"/>
                  <a:gd name="T40" fmla="*/ 0 w 74"/>
                  <a:gd name="T41" fmla="*/ 0 h 75"/>
                  <a:gd name="T42" fmla="*/ 0 w 74"/>
                  <a:gd name="T43" fmla="*/ 0 h 75"/>
                  <a:gd name="T44" fmla="*/ 0 w 74"/>
                  <a:gd name="T45" fmla="*/ 0 h 75"/>
                  <a:gd name="T46" fmla="*/ 0 w 74"/>
                  <a:gd name="T47" fmla="*/ 0 h 75"/>
                  <a:gd name="T48" fmla="*/ 0 w 74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4" h="75">
                    <a:moveTo>
                      <a:pt x="7" y="65"/>
                    </a:moveTo>
                    <a:lnTo>
                      <a:pt x="15" y="72"/>
                    </a:lnTo>
                    <a:lnTo>
                      <a:pt x="25" y="75"/>
                    </a:lnTo>
                    <a:lnTo>
                      <a:pt x="32" y="75"/>
                    </a:lnTo>
                    <a:lnTo>
                      <a:pt x="37" y="73"/>
                    </a:lnTo>
                    <a:lnTo>
                      <a:pt x="38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9" y="65"/>
                    </a:lnTo>
                    <a:lnTo>
                      <a:pt x="65" y="60"/>
                    </a:lnTo>
                    <a:lnTo>
                      <a:pt x="71" y="56"/>
                    </a:lnTo>
                    <a:lnTo>
                      <a:pt x="74" y="50"/>
                    </a:lnTo>
                    <a:lnTo>
                      <a:pt x="72" y="45"/>
                    </a:lnTo>
                    <a:lnTo>
                      <a:pt x="59" y="35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31" y="52"/>
                    </a:lnTo>
                    <a:lnTo>
                      <a:pt x="29" y="43"/>
                    </a:lnTo>
                    <a:lnTo>
                      <a:pt x="24" y="26"/>
                    </a:lnTo>
                    <a:lnTo>
                      <a:pt x="13" y="7"/>
                    </a:lnTo>
                    <a:lnTo>
                      <a:pt x="2" y="0"/>
                    </a:lnTo>
                    <a:lnTo>
                      <a:pt x="0" y="19"/>
                    </a:lnTo>
                    <a:lnTo>
                      <a:pt x="3" y="40"/>
                    </a:lnTo>
                    <a:lnTo>
                      <a:pt x="6" y="58"/>
                    </a:lnTo>
                    <a:lnTo>
                      <a:pt x="7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16" name="Freeform 65"/>
              <p:cNvSpPr>
                <a:spLocks/>
              </p:cNvSpPr>
              <p:nvPr/>
            </p:nvSpPr>
            <p:spPr bwMode="auto">
              <a:xfrm>
                <a:off x="8367" y="4788"/>
                <a:ext cx="23" cy="20"/>
              </a:xfrm>
              <a:custGeom>
                <a:avLst/>
                <a:gdLst>
                  <a:gd name="T0" fmla="*/ 0 w 69"/>
                  <a:gd name="T1" fmla="*/ 0 h 59"/>
                  <a:gd name="T2" fmla="*/ 0 w 69"/>
                  <a:gd name="T3" fmla="*/ 0 h 59"/>
                  <a:gd name="T4" fmla="*/ 0 w 69"/>
                  <a:gd name="T5" fmla="*/ 0 h 59"/>
                  <a:gd name="T6" fmla="*/ 0 w 69"/>
                  <a:gd name="T7" fmla="*/ 0 h 59"/>
                  <a:gd name="T8" fmla="*/ 0 w 69"/>
                  <a:gd name="T9" fmla="*/ 0 h 59"/>
                  <a:gd name="T10" fmla="*/ 0 w 69"/>
                  <a:gd name="T11" fmla="*/ 0 h 59"/>
                  <a:gd name="T12" fmla="*/ 0 w 69"/>
                  <a:gd name="T13" fmla="*/ 0 h 59"/>
                  <a:gd name="T14" fmla="*/ 0 w 69"/>
                  <a:gd name="T15" fmla="*/ 0 h 59"/>
                  <a:gd name="T16" fmla="*/ 0 w 69"/>
                  <a:gd name="T17" fmla="*/ 0 h 59"/>
                  <a:gd name="T18" fmla="*/ 0 w 69"/>
                  <a:gd name="T19" fmla="*/ 0 h 59"/>
                  <a:gd name="T20" fmla="*/ 0 w 69"/>
                  <a:gd name="T21" fmla="*/ 0 h 59"/>
                  <a:gd name="T22" fmla="*/ 0 w 69"/>
                  <a:gd name="T23" fmla="*/ 0 h 59"/>
                  <a:gd name="T24" fmla="*/ 0 w 69"/>
                  <a:gd name="T25" fmla="*/ 0 h 59"/>
                  <a:gd name="T26" fmla="*/ 0 w 69"/>
                  <a:gd name="T27" fmla="*/ 0 h 59"/>
                  <a:gd name="T28" fmla="*/ 0 w 69"/>
                  <a:gd name="T29" fmla="*/ 0 h 59"/>
                  <a:gd name="T30" fmla="*/ 0 w 69"/>
                  <a:gd name="T31" fmla="*/ 0 h 59"/>
                  <a:gd name="T32" fmla="*/ 0 w 69"/>
                  <a:gd name="T33" fmla="*/ 0 h 59"/>
                  <a:gd name="T34" fmla="*/ 0 w 69"/>
                  <a:gd name="T35" fmla="*/ 0 h 59"/>
                  <a:gd name="T36" fmla="*/ 0 w 69"/>
                  <a:gd name="T37" fmla="*/ 0 h 59"/>
                  <a:gd name="T38" fmla="*/ 0 w 69"/>
                  <a:gd name="T39" fmla="*/ 0 h 59"/>
                  <a:gd name="T40" fmla="*/ 0 w 69"/>
                  <a:gd name="T41" fmla="*/ 0 h 5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59">
                    <a:moveTo>
                      <a:pt x="24" y="59"/>
                    </a:moveTo>
                    <a:lnTo>
                      <a:pt x="29" y="59"/>
                    </a:lnTo>
                    <a:lnTo>
                      <a:pt x="38" y="57"/>
                    </a:lnTo>
                    <a:lnTo>
                      <a:pt x="47" y="56"/>
                    </a:lnTo>
                    <a:lnTo>
                      <a:pt x="56" y="54"/>
                    </a:lnTo>
                    <a:lnTo>
                      <a:pt x="63" y="52"/>
                    </a:lnTo>
                    <a:lnTo>
                      <a:pt x="68" y="47"/>
                    </a:lnTo>
                    <a:lnTo>
                      <a:pt x="69" y="43"/>
                    </a:lnTo>
                    <a:lnTo>
                      <a:pt x="66" y="37"/>
                    </a:lnTo>
                    <a:lnTo>
                      <a:pt x="54" y="32"/>
                    </a:lnTo>
                    <a:lnTo>
                      <a:pt x="41" y="33"/>
                    </a:lnTo>
                    <a:lnTo>
                      <a:pt x="29" y="37"/>
                    </a:lnTo>
                    <a:lnTo>
                      <a:pt x="25" y="40"/>
                    </a:lnTo>
                    <a:lnTo>
                      <a:pt x="21" y="29"/>
                    </a:lnTo>
                    <a:lnTo>
                      <a:pt x="19" y="13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9" y="44"/>
                    </a:lnTo>
                    <a:lnTo>
                      <a:pt x="19" y="56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17" name="Freeform 66"/>
              <p:cNvSpPr>
                <a:spLocks/>
              </p:cNvSpPr>
              <p:nvPr/>
            </p:nvSpPr>
            <p:spPr bwMode="auto">
              <a:xfrm>
                <a:off x="8386" y="4779"/>
                <a:ext cx="23" cy="20"/>
              </a:xfrm>
              <a:custGeom>
                <a:avLst/>
                <a:gdLst>
                  <a:gd name="T0" fmla="*/ 0 w 69"/>
                  <a:gd name="T1" fmla="*/ 0 h 60"/>
                  <a:gd name="T2" fmla="*/ 0 w 69"/>
                  <a:gd name="T3" fmla="*/ 0 h 60"/>
                  <a:gd name="T4" fmla="*/ 0 w 69"/>
                  <a:gd name="T5" fmla="*/ 0 h 60"/>
                  <a:gd name="T6" fmla="*/ 0 w 69"/>
                  <a:gd name="T7" fmla="*/ 0 h 60"/>
                  <a:gd name="T8" fmla="*/ 0 w 69"/>
                  <a:gd name="T9" fmla="*/ 0 h 60"/>
                  <a:gd name="T10" fmla="*/ 0 w 69"/>
                  <a:gd name="T11" fmla="*/ 0 h 60"/>
                  <a:gd name="T12" fmla="*/ 0 w 69"/>
                  <a:gd name="T13" fmla="*/ 0 h 60"/>
                  <a:gd name="T14" fmla="*/ 0 w 69"/>
                  <a:gd name="T15" fmla="*/ 0 h 60"/>
                  <a:gd name="T16" fmla="*/ 0 w 69"/>
                  <a:gd name="T17" fmla="*/ 0 h 60"/>
                  <a:gd name="T18" fmla="*/ 0 w 69"/>
                  <a:gd name="T19" fmla="*/ 0 h 60"/>
                  <a:gd name="T20" fmla="*/ 0 w 69"/>
                  <a:gd name="T21" fmla="*/ 0 h 60"/>
                  <a:gd name="T22" fmla="*/ 0 w 69"/>
                  <a:gd name="T23" fmla="*/ 0 h 60"/>
                  <a:gd name="T24" fmla="*/ 0 w 69"/>
                  <a:gd name="T25" fmla="*/ 0 h 60"/>
                  <a:gd name="T26" fmla="*/ 0 w 69"/>
                  <a:gd name="T27" fmla="*/ 0 h 60"/>
                  <a:gd name="T28" fmla="*/ 0 w 69"/>
                  <a:gd name="T29" fmla="*/ 0 h 60"/>
                  <a:gd name="T30" fmla="*/ 0 w 69"/>
                  <a:gd name="T31" fmla="*/ 0 h 60"/>
                  <a:gd name="T32" fmla="*/ 0 w 69"/>
                  <a:gd name="T33" fmla="*/ 0 h 60"/>
                  <a:gd name="T34" fmla="*/ 0 w 69"/>
                  <a:gd name="T35" fmla="*/ 0 h 60"/>
                  <a:gd name="T36" fmla="*/ 0 w 69"/>
                  <a:gd name="T37" fmla="*/ 0 h 60"/>
                  <a:gd name="T38" fmla="*/ 0 w 69"/>
                  <a:gd name="T39" fmla="*/ 0 h 60"/>
                  <a:gd name="T40" fmla="*/ 0 w 69"/>
                  <a:gd name="T41" fmla="*/ 0 h 60"/>
                  <a:gd name="T42" fmla="*/ 0 w 69"/>
                  <a:gd name="T43" fmla="*/ 0 h 60"/>
                  <a:gd name="T44" fmla="*/ 0 w 69"/>
                  <a:gd name="T45" fmla="*/ 0 h 60"/>
                  <a:gd name="T46" fmla="*/ 0 w 69"/>
                  <a:gd name="T47" fmla="*/ 0 h 60"/>
                  <a:gd name="T48" fmla="*/ 0 w 69"/>
                  <a:gd name="T49" fmla="*/ 0 h 6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9" h="60">
                    <a:moveTo>
                      <a:pt x="6" y="46"/>
                    </a:moveTo>
                    <a:lnTo>
                      <a:pt x="15" y="54"/>
                    </a:lnTo>
                    <a:lnTo>
                      <a:pt x="22" y="59"/>
                    </a:lnTo>
                    <a:lnTo>
                      <a:pt x="31" y="60"/>
                    </a:lnTo>
                    <a:lnTo>
                      <a:pt x="38" y="60"/>
                    </a:lnTo>
                    <a:lnTo>
                      <a:pt x="45" y="59"/>
                    </a:lnTo>
                    <a:lnTo>
                      <a:pt x="51" y="56"/>
                    </a:lnTo>
                    <a:lnTo>
                      <a:pt x="57" y="53"/>
                    </a:lnTo>
                    <a:lnTo>
                      <a:pt x="60" y="51"/>
                    </a:lnTo>
                    <a:lnTo>
                      <a:pt x="64" y="50"/>
                    </a:lnTo>
                    <a:lnTo>
                      <a:pt x="67" y="47"/>
                    </a:lnTo>
                    <a:lnTo>
                      <a:pt x="69" y="43"/>
                    </a:lnTo>
                    <a:lnTo>
                      <a:pt x="67" y="40"/>
                    </a:lnTo>
                    <a:lnTo>
                      <a:pt x="54" y="31"/>
                    </a:lnTo>
                    <a:lnTo>
                      <a:pt x="41" y="31"/>
                    </a:lnTo>
                    <a:lnTo>
                      <a:pt x="32" y="34"/>
                    </a:lnTo>
                    <a:lnTo>
                      <a:pt x="28" y="37"/>
                    </a:lnTo>
                    <a:lnTo>
                      <a:pt x="26" y="30"/>
                    </a:lnTo>
                    <a:lnTo>
                      <a:pt x="20" y="15"/>
                    </a:lnTo>
                    <a:lnTo>
                      <a:pt x="12" y="2"/>
                    </a:lnTo>
                    <a:lnTo>
                      <a:pt x="1" y="0"/>
                    </a:lnTo>
                    <a:lnTo>
                      <a:pt x="0" y="14"/>
                    </a:lnTo>
                    <a:lnTo>
                      <a:pt x="1" y="30"/>
                    </a:lnTo>
                    <a:lnTo>
                      <a:pt x="4" y="41"/>
                    </a:lnTo>
                    <a:lnTo>
                      <a:pt x="6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18" name="Freeform 67"/>
              <p:cNvSpPr>
                <a:spLocks/>
              </p:cNvSpPr>
              <p:nvPr/>
            </p:nvSpPr>
            <p:spPr bwMode="auto">
              <a:xfrm>
                <a:off x="8357" y="4833"/>
                <a:ext cx="25" cy="16"/>
              </a:xfrm>
              <a:custGeom>
                <a:avLst/>
                <a:gdLst>
                  <a:gd name="T0" fmla="*/ 0 w 75"/>
                  <a:gd name="T1" fmla="*/ 0 h 48"/>
                  <a:gd name="T2" fmla="*/ 0 w 75"/>
                  <a:gd name="T3" fmla="*/ 0 h 48"/>
                  <a:gd name="T4" fmla="*/ 0 w 75"/>
                  <a:gd name="T5" fmla="*/ 0 h 48"/>
                  <a:gd name="T6" fmla="*/ 0 w 75"/>
                  <a:gd name="T7" fmla="*/ 0 h 48"/>
                  <a:gd name="T8" fmla="*/ 0 w 75"/>
                  <a:gd name="T9" fmla="*/ 0 h 48"/>
                  <a:gd name="T10" fmla="*/ 0 w 75"/>
                  <a:gd name="T11" fmla="*/ 0 h 48"/>
                  <a:gd name="T12" fmla="*/ 0 w 75"/>
                  <a:gd name="T13" fmla="*/ 0 h 48"/>
                  <a:gd name="T14" fmla="*/ 0 w 75"/>
                  <a:gd name="T15" fmla="*/ 0 h 48"/>
                  <a:gd name="T16" fmla="*/ 0 w 75"/>
                  <a:gd name="T17" fmla="*/ 0 h 48"/>
                  <a:gd name="T18" fmla="*/ 0 w 75"/>
                  <a:gd name="T19" fmla="*/ 0 h 48"/>
                  <a:gd name="T20" fmla="*/ 0 w 75"/>
                  <a:gd name="T21" fmla="*/ 0 h 48"/>
                  <a:gd name="T22" fmla="*/ 0 w 75"/>
                  <a:gd name="T23" fmla="*/ 0 h 48"/>
                  <a:gd name="T24" fmla="*/ 0 w 75"/>
                  <a:gd name="T25" fmla="*/ 0 h 48"/>
                  <a:gd name="T26" fmla="*/ 0 w 75"/>
                  <a:gd name="T27" fmla="*/ 0 h 48"/>
                  <a:gd name="T28" fmla="*/ 0 w 75"/>
                  <a:gd name="T29" fmla="*/ 0 h 48"/>
                  <a:gd name="T30" fmla="*/ 0 w 75"/>
                  <a:gd name="T31" fmla="*/ 0 h 48"/>
                  <a:gd name="T32" fmla="*/ 0 w 75"/>
                  <a:gd name="T33" fmla="*/ 0 h 48"/>
                  <a:gd name="T34" fmla="*/ 0 w 75"/>
                  <a:gd name="T35" fmla="*/ 0 h 48"/>
                  <a:gd name="T36" fmla="*/ 0 w 75"/>
                  <a:gd name="T37" fmla="*/ 0 h 48"/>
                  <a:gd name="T38" fmla="*/ 0 w 75"/>
                  <a:gd name="T39" fmla="*/ 0 h 48"/>
                  <a:gd name="T40" fmla="*/ 0 w 75"/>
                  <a:gd name="T41" fmla="*/ 0 h 48"/>
                  <a:gd name="T42" fmla="*/ 0 w 75"/>
                  <a:gd name="T43" fmla="*/ 0 h 48"/>
                  <a:gd name="T44" fmla="*/ 0 w 75"/>
                  <a:gd name="T45" fmla="*/ 0 h 48"/>
                  <a:gd name="T46" fmla="*/ 0 w 75"/>
                  <a:gd name="T47" fmla="*/ 0 h 48"/>
                  <a:gd name="T48" fmla="*/ 0 w 75"/>
                  <a:gd name="T49" fmla="*/ 0 h 48"/>
                  <a:gd name="T50" fmla="*/ 0 w 75"/>
                  <a:gd name="T51" fmla="*/ 0 h 48"/>
                  <a:gd name="T52" fmla="*/ 0 w 75"/>
                  <a:gd name="T53" fmla="*/ 0 h 48"/>
                  <a:gd name="T54" fmla="*/ 0 w 75"/>
                  <a:gd name="T55" fmla="*/ 0 h 48"/>
                  <a:gd name="T56" fmla="*/ 0 w 75"/>
                  <a:gd name="T57" fmla="*/ 0 h 4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5" h="48">
                    <a:moveTo>
                      <a:pt x="12" y="44"/>
                    </a:moveTo>
                    <a:lnTo>
                      <a:pt x="19" y="46"/>
                    </a:lnTo>
                    <a:lnTo>
                      <a:pt x="31" y="48"/>
                    </a:lnTo>
                    <a:lnTo>
                      <a:pt x="43" y="48"/>
                    </a:lnTo>
                    <a:lnTo>
                      <a:pt x="56" y="46"/>
                    </a:lnTo>
                    <a:lnTo>
                      <a:pt x="66" y="42"/>
                    </a:lnTo>
                    <a:lnTo>
                      <a:pt x="74" y="36"/>
                    </a:lnTo>
                    <a:lnTo>
                      <a:pt x="75" y="29"/>
                    </a:lnTo>
                    <a:lnTo>
                      <a:pt x="71" y="19"/>
                    </a:lnTo>
                    <a:lnTo>
                      <a:pt x="66" y="16"/>
                    </a:lnTo>
                    <a:lnTo>
                      <a:pt x="59" y="15"/>
                    </a:lnTo>
                    <a:lnTo>
                      <a:pt x="52" y="15"/>
                    </a:lnTo>
                    <a:lnTo>
                      <a:pt x="43" y="18"/>
                    </a:lnTo>
                    <a:lnTo>
                      <a:pt x="35" y="19"/>
                    </a:lnTo>
                    <a:lnTo>
                      <a:pt x="30" y="22"/>
                    </a:lnTo>
                    <a:lnTo>
                      <a:pt x="25" y="23"/>
                    </a:lnTo>
                    <a:lnTo>
                      <a:pt x="24" y="25"/>
                    </a:lnTo>
                    <a:lnTo>
                      <a:pt x="22" y="21"/>
                    </a:lnTo>
                    <a:lnTo>
                      <a:pt x="19" y="13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13"/>
                    </a:lnTo>
                    <a:lnTo>
                      <a:pt x="5" y="26"/>
                    </a:lnTo>
                    <a:lnTo>
                      <a:pt x="9" y="38"/>
                    </a:lnTo>
                    <a:lnTo>
                      <a:pt x="12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19" name="Freeform 68"/>
              <p:cNvSpPr>
                <a:spLocks/>
              </p:cNvSpPr>
              <p:nvPr/>
            </p:nvSpPr>
            <p:spPr bwMode="auto">
              <a:xfrm>
                <a:off x="8385" y="4821"/>
                <a:ext cx="21" cy="19"/>
              </a:xfrm>
              <a:custGeom>
                <a:avLst/>
                <a:gdLst>
                  <a:gd name="T0" fmla="*/ 0 w 63"/>
                  <a:gd name="T1" fmla="*/ 0 h 57"/>
                  <a:gd name="T2" fmla="*/ 0 w 63"/>
                  <a:gd name="T3" fmla="*/ 0 h 57"/>
                  <a:gd name="T4" fmla="*/ 0 w 63"/>
                  <a:gd name="T5" fmla="*/ 0 h 57"/>
                  <a:gd name="T6" fmla="*/ 0 w 63"/>
                  <a:gd name="T7" fmla="*/ 0 h 57"/>
                  <a:gd name="T8" fmla="*/ 0 w 63"/>
                  <a:gd name="T9" fmla="*/ 0 h 57"/>
                  <a:gd name="T10" fmla="*/ 0 w 63"/>
                  <a:gd name="T11" fmla="*/ 0 h 57"/>
                  <a:gd name="T12" fmla="*/ 0 w 63"/>
                  <a:gd name="T13" fmla="*/ 0 h 57"/>
                  <a:gd name="T14" fmla="*/ 0 w 63"/>
                  <a:gd name="T15" fmla="*/ 0 h 57"/>
                  <a:gd name="T16" fmla="*/ 0 w 63"/>
                  <a:gd name="T17" fmla="*/ 0 h 57"/>
                  <a:gd name="T18" fmla="*/ 0 w 63"/>
                  <a:gd name="T19" fmla="*/ 0 h 57"/>
                  <a:gd name="T20" fmla="*/ 0 w 63"/>
                  <a:gd name="T21" fmla="*/ 0 h 57"/>
                  <a:gd name="T22" fmla="*/ 0 w 63"/>
                  <a:gd name="T23" fmla="*/ 0 h 57"/>
                  <a:gd name="T24" fmla="*/ 0 w 63"/>
                  <a:gd name="T25" fmla="*/ 0 h 57"/>
                  <a:gd name="T26" fmla="*/ 0 w 63"/>
                  <a:gd name="T27" fmla="*/ 0 h 57"/>
                  <a:gd name="T28" fmla="*/ 0 w 63"/>
                  <a:gd name="T29" fmla="*/ 0 h 57"/>
                  <a:gd name="T30" fmla="*/ 0 w 63"/>
                  <a:gd name="T31" fmla="*/ 0 h 57"/>
                  <a:gd name="T32" fmla="*/ 0 w 63"/>
                  <a:gd name="T33" fmla="*/ 0 h 57"/>
                  <a:gd name="T34" fmla="*/ 0 w 63"/>
                  <a:gd name="T35" fmla="*/ 0 h 57"/>
                  <a:gd name="T36" fmla="*/ 0 w 63"/>
                  <a:gd name="T37" fmla="*/ 0 h 57"/>
                  <a:gd name="T38" fmla="*/ 0 w 63"/>
                  <a:gd name="T39" fmla="*/ 0 h 57"/>
                  <a:gd name="T40" fmla="*/ 0 w 63"/>
                  <a:gd name="T41" fmla="*/ 0 h 57"/>
                  <a:gd name="T42" fmla="*/ 0 w 63"/>
                  <a:gd name="T43" fmla="*/ 0 h 57"/>
                  <a:gd name="T44" fmla="*/ 0 w 63"/>
                  <a:gd name="T45" fmla="*/ 0 h 57"/>
                  <a:gd name="T46" fmla="*/ 0 w 63"/>
                  <a:gd name="T47" fmla="*/ 0 h 57"/>
                  <a:gd name="T48" fmla="*/ 0 w 63"/>
                  <a:gd name="T49" fmla="*/ 0 h 5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3" h="57">
                    <a:moveTo>
                      <a:pt x="15" y="53"/>
                    </a:moveTo>
                    <a:lnTo>
                      <a:pt x="22" y="54"/>
                    </a:lnTo>
                    <a:lnTo>
                      <a:pt x="34" y="57"/>
                    </a:lnTo>
                    <a:lnTo>
                      <a:pt x="47" y="56"/>
                    </a:lnTo>
                    <a:lnTo>
                      <a:pt x="58" y="50"/>
                    </a:lnTo>
                    <a:lnTo>
                      <a:pt x="61" y="48"/>
                    </a:lnTo>
                    <a:lnTo>
                      <a:pt x="62" y="46"/>
                    </a:lnTo>
                    <a:lnTo>
                      <a:pt x="63" y="43"/>
                    </a:lnTo>
                    <a:lnTo>
                      <a:pt x="62" y="40"/>
                    </a:lnTo>
                    <a:lnTo>
                      <a:pt x="61" y="36"/>
                    </a:lnTo>
                    <a:lnTo>
                      <a:pt x="58" y="33"/>
                    </a:lnTo>
                    <a:lnTo>
                      <a:pt x="53" y="31"/>
                    </a:lnTo>
                    <a:lnTo>
                      <a:pt x="47" y="33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4" y="36"/>
                    </a:lnTo>
                    <a:lnTo>
                      <a:pt x="21" y="36"/>
                    </a:lnTo>
                    <a:lnTo>
                      <a:pt x="21" y="30"/>
                    </a:lnTo>
                    <a:lnTo>
                      <a:pt x="21" y="17"/>
                    </a:lnTo>
                    <a:lnTo>
                      <a:pt x="17" y="4"/>
                    </a:lnTo>
                    <a:lnTo>
                      <a:pt x="8" y="0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6" y="46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20" name="Freeform 69"/>
              <p:cNvSpPr>
                <a:spLocks/>
              </p:cNvSpPr>
              <p:nvPr/>
            </p:nvSpPr>
            <p:spPr bwMode="auto">
              <a:xfrm>
                <a:off x="8406" y="4814"/>
                <a:ext cx="21" cy="19"/>
              </a:xfrm>
              <a:custGeom>
                <a:avLst/>
                <a:gdLst>
                  <a:gd name="T0" fmla="*/ 0 w 65"/>
                  <a:gd name="T1" fmla="*/ 0 h 57"/>
                  <a:gd name="T2" fmla="*/ 0 w 65"/>
                  <a:gd name="T3" fmla="*/ 0 h 57"/>
                  <a:gd name="T4" fmla="*/ 0 w 65"/>
                  <a:gd name="T5" fmla="*/ 0 h 57"/>
                  <a:gd name="T6" fmla="*/ 0 w 65"/>
                  <a:gd name="T7" fmla="*/ 0 h 57"/>
                  <a:gd name="T8" fmla="*/ 0 w 65"/>
                  <a:gd name="T9" fmla="*/ 0 h 57"/>
                  <a:gd name="T10" fmla="*/ 0 w 65"/>
                  <a:gd name="T11" fmla="*/ 0 h 57"/>
                  <a:gd name="T12" fmla="*/ 0 w 65"/>
                  <a:gd name="T13" fmla="*/ 0 h 57"/>
                  <a:gd name="T14" fmla="*/ 0 w 65"/>
                  <a:gd name="T15" fmla="*/ 0 h 57"/>
                  <a:gd name="T16" fmla="*/ 0 w 65"/>
                  <a:gd name="T17" fmla="*/ 0 h 57"/>
                  <a:gd name="T18" fmla="*/ 0 w 65"/>
                  <a:gd name="T19" fmla="*/ 0 h 57"/>
                  <a:gd name="T20" fmla="*/ 0 w 65"/>
                  <a:gd name="T21" fmla="*/ 0 h 57"/>
                  <a:gd name="T22" fmla="*/ 0 w 65"/>
                  <a:gd name="T23" fmla="*/ 0 h 57"/>
                  <a:gd name="T24" fmla="*/ 0 w 65"/>
                  <a:gd name="T25" fmla="*/ 0 h 57"/>
                  <a:gd name="T26" fmla="*/ 0 w 65"/>
                  <a:gd name="T27" fmla="*/ 0 h 57"/>
                  <a:gd name="T28" fmla="*/ 0 w 65"/>
                  <a:gd name="T29" fmla="*/ 0 h 57"/>
                  <a:gd name="T30" fmla="*/ 0 w 65"/>
                  <a:gd name="T31" fmla="*/ 0 h 57"/>
                  <a:gd name="T32" fmla="*/ 0 w 65"/>
                  <a:gd name="T33" fmla="*/ 0 h 57"/>
                  <a:gd name="T34" fmla="*/ 0 w 65"/>
                  <a:gd name="T35" fmla="*/ 0 h 57"/>
                  <a:gd name="T36" fmla="*/ 0 w 65"/>
                  <a:gd name="T37" fmla="*/ 0 h 57"/>
                  <a:gd name="T38" fmla="*/ 0 w 65"/>
                  <a:gd name="T39" fmla="*/ 0 h 57"/>
                  <a:gd name="T40" fmla="*/ 0 w 65"/>
                  <a:gd name="T41" fmla="*/ 0 h 5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57">
                    <a:moveTo>
                      <a:pt x="24" y="52"/>
                    </a:moveTo>
                    <a:lnTo>
                      <a:pt x="32" y="57"/>
                    </a:lnTo>
                    <a:lnTo>
                      <a:pt x="41" y="55"/>
                    </a:lnTo>
                    <a:lnTo>
                      <a:pt x="50" y="52"/>
                    </a:lnTo>
                    <a:lnTo>
                      <a:pt x="59" y="48"/>
                    </a:lnTo>
                    <a:lnTo>
                      <a:pt x="63" y="45"/>
                    </a:lnTo>
                    <a:lnTo>
                      <a:pt x="65" y="42"/>
                    </a:lnTo>
                    <a:lnTo>
                      <a:pt x="65" y="38"/>
                    </a:lnTo>
                    <a:lnTo>
                      <a:pt x="63" y="34"/>
                    </a:lnTo>
                    <a:lnTo>
                      <a:pt x="53" y="28"/>
                    </a:lnTo>
                    <a:lnTo>
                      <a:pt x="46" y="29"/>
                    </a:lnTo>
                    <a:lnTo>
                      <a:pt x="40" y="35"/>
                    </a:lnTo>
                    <a:lnTo>
                      <a:pt x="35" y="39"/>
                    </a:lnTo>
                    <a:lnTo>
                      <a:pt x="32" y="32"/>
                    </a:lnTo>
                    <a:lnTo>
                      <a:pt x="25" y="18"/>
                    </a:lnTo>
                    <a:lnTo>
                      <a:pt x="16" y="5"/>
                    </a:lnTo>
                    <a:lnTo>
                      <a:pt x="6" y="0"/>
                    </a:lnTo>
                    <a:lnTo>
                      <a:pt x="0" y="21"/>
                    </a:lnTo>
                    <a:lnTo>
                      <a:pt x="7" y="36"/>
                    </a:lnTo>
                    <a:lnTo>
                      <a:pt x="18" y="48"/>
                    </a:lnTo>
                    <a:lnTo>
                      <a:pt x="24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21" name="Freeform 70"/>
              <p:cNvSpPr>
                <a:spLocks/>
              </p:cNvSpPr>
              <p:nvPr/>
            </p:nvSpPr>
            <p:spPr bwMode="auto">
              <a:xfrm>
                <a:off x="8371" y="4865"/>
                <a:ext cx="26" cy="26"/>
              </a:xfrm>
              <a:custGeom>
                <a:avLst/>
                <a:gdLst>
                  <a:gd name="T0" fmla="*/ 0 w 79"/>
                  <a:gd name="T1" fmla="*/ 0 h 80"/>
                  <a:gd name="T2" fmla="*/ 0 w 79"/>
                  <a:gd name="T3" fmla="*/ 0 h 80"/>
                  <a:gd name="T4" fmla="*/ 0 w 79"/>
                  <a:gd name="T5" fmla="*/ 0 h 80"/>
                  <a:gd name="T6" fmla="*/ 0 w 79"/>
                  <a:gd name="T7" fmla="*/ 0 h 80"/>
                  <a:gd name="T8" fmla="*/ 0 w 79"/>
                  <a:gd name="T9" fmla="*/ 0 h 80"/>
                  <a:gd name="T10" fmla="*/ 0 w 79"/>
                  <a:gd name="T11" fmla="*/ 0 h 80"/>
                  <a:gd name="T12" fmla="*/ 0 w 79"/>
                  <a:gd name="T13" fmla="*/ 0 h 80"/>
                  <a:gd name="T14" fmla="*/ 0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0 w 79"/>
                  <a:gd name="T21" fmla="*/ 0 h 80"/>
                  <a:gd name="T22" fmla="*/ 0 w 79"/>
                  <a:gd name="T23" fmla="*/ 0 h 80"/>
                  <a:gd name="T24" fmla="*/ 0 w 79"/>
                  <a:gd name="T25" fmla="*/ 0 h 80"/>
                  <a:gd name="T26" fmla="*/ 0 w 79"/>
                  <a:gd name="T27" fmla="*/ 0 h 80"/>
                  <a:gd name="T28" fmla="*/ 0 w 79"/>
                  <a:gd name="T29" fmla="*/ 0 h 80"/>
                  <a:gd name="T30" fmla="*/ 0 w 79"/>
                  <a:gd name="T31" fmla="*/ 0 h 80"/>
                  <a:gd name="T32" fmla="*/ 0 w 79"/>
                  <a:gd name="T33" fmla="*/ 0 h 80"/>
                  <a:gd name="T34" fmla="*/ 0 w 79"/>
                  <a:gd name="T35" fmla="*/ 0 h 80"/>
                  <a:gd name="T36" fmla="*/ 0 w 79"/>
                  <a:gd name="T37" fmla="*/ 0 h 80"/>
                  <a:gd name="T38" fmla="*/ 0 w 79"/>
                  <a:gd name="T39" fmla="*/ 0 h 80"/>
                  <a:gd name="T40" fmla="*/ 0 w 79"/>
                  <a:gd name="T41" fmla="*/ 0 h 80"/>
                  <a:gd name="T42" fmla="*/ 0 w 79"/>
                  <a:gd name="T43" fmla="*/ 0 h 80"/>
                  <a:gd name="T44" fmla="*/ 0 w 79"/>
                  <a:gd name="T45" fmla="*/ 0 h 80"/>
                  <a:gd name="T46" fmla="*/ 0 w 79"/>
                  <a:gd name="T47" fmla="*/ 0 h 80"/>
                  <a:gd name="T48" fmla="*/ 0 w 79"/>
                  <a:gd name="T49" fmla="*/ 0 h 80"/>
                  <a:gd name="T50" fmla="*/ 0 w 79"/>
                  <a:gd name="T51" fmla="*/ 0 h 80"/>
                  <a:gd name="T52" fmla="*/ 0 w 79"/>
                  <a:gd name="T53" fmla="*/ 0 h 80"/>
                  <a:gd name="T54" fmla="*/ 0 w 79"/>
                  <a:gd name="T55" fmla="*/ 0 h 80"/>
                  <a:gd name="T56" fmla="*/ 0 w 79"/>
                  <a:gd name="T57" fmla="*/ 0 h 8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9" h="80">
                    <a:moveTo>
                      <a:pt x="16" y="67"/>
                    </a:moveTo>
                    <a:lnTo>
                      <a:pt x="19" y="70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8" y="79"/>
                    </a:lnTo>
                    <a:lnTo>
                      <a:pt x="47" y="80"/>
                    </a:lnTo>
                    <a:lnTo>
                      <a:pt x="57" y="77"/>
                    </a:lnTo>
                    <a:lnTo>
                      <a:pt x="66" y="70"/>
                    </a:lnTo>
                    <a:lnTo>
                      <a:pt x="73" y="59"/>
                    </a:lnTo>
                    <a:lnTo>
                      <a:pt x="76" y="54"/>
                    </a:lnTo>
                    <a:lnTo>
                      <a:pt x="78" y="50"/>
                    </a:lnTo>
                    <a:lnTo>
                      <a:pt x="79" y="46"/>
                    </a:lnTo>
                    <a:lnTo>
                      <a:pt x="78" y="43"/>
                    </a:lnTo>
                    <a:lnTo>
                      <a:pt x="70" y="39"/>
                    </a:lnTo>
                    <a:lnTo>
                      <a:pt x="61" y="37"/>
                    </a:lnTo>
                    <a:lnTo>
                      <a:pt x="53" y="39"/>
                    </a:lnTo>
                    <a:lnTo>
                      <a:pt x="45" y="40"/>
                    </a:lnTo>
                    <a:lnTo>
                      <a:pt x="39" y="44"/>
                    </a:lnTo>
                    <a:lnTo>
                      <a:pt x="34" y="47"/>
                    </a:lnTo>
                    <a:lnTo>
                      <a:pt x="31" y="50"/>
                    </a:lnTo>
                    <a:lnTo>
                      <a:pt x="29" y="52"/>
                    </a:lnTo>
                    <a:lnTo>
                      <a:pt x="28" y="43"/>
                    </a:lnTo>
                    <a:lnTo>
                      <a:pt x="22" y="24"/>
                    </a:lnTo>
                    <a:lnTo>
                      <a:pt x="13" y="6"/>
                    </a:lnTo>
                    <a:lnTo>
                      <a:pt x="1" y="0"/>
                    </a:lnTo>
                    <a:lnTo>
                      <a:pt x="0" y="24"/>
                    </a:lnTo>
                    <a:lnTo>
                      <a:pt x="6" y="46"/>
                    </a:lnTo>
                    <a:lnTo>
                      <a:pt x="13" y="62"/>
                    </a:lnTo>
                    <a:lnTo>
                      <a:pt x="16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22" name="Freeform 71"/>
              <p:cNvSpPr>
                <a:spLocks/>
              </p:cNvSpPr>
              <p:nvPr/>
            </p:nvSpPr>
            <p:spPr bwMode="auto">
              <a:xfrm>
                <a:off x="8399" y="4855"/>
                <a:ext cx="27" cy="22"/>
              </a:xfrm>
              <a:custGeom>
                <a:avLst/>
                <a:gdLst>
                  <a:gd name="T0" fmla="*/ 0 w 79"/>
                  <a:gd name="T1" fmla="*/ 0 h 67"/>
                  <a:gd name="T2" fmla="*/ 0 w 79"/>
                  <a:gd name="T3" fmla="*/ 0 h 67"/>
                  <a:gd name="T4" fmla="*/ 0 w 79"/>
                  <a:gd name="T5" fmla="*/ 0 h 67"/>
                  <a:gd name="T6" fmla="*/ 0 w 79"/>
                  <a:gd name="T7" fmla="*/ 0 h 67"/>
                  <a:gd name="T8" fmla="*/ 0 w 79"/>
                  <a:gd name="T9" fmla="*/ 0 h 67"/>
                  <a:gd name="T10" fmla="*/ 0 w 79"/>
                  <a:gd name="T11" fmla="*/ 0 h 67"/>
                  <a:gd name="T12" fmla="*/ 0 w 79"/>
                  <a:gd name="T13" fmla="*/ 0 h 67"/>
                  <a:gd name="T14" fmla="*/ 0 w 79"/>
                  <a:gd name="T15" fmla="*/ 0 h 67"/>
                  <a:gd name="T16" fmla="*/ 0 w 79"/>
                  <a:gd name="T17" fmla="*/ 0 h 67"/>
                  <a:gd name="T18" fmla="*/ 0 w 79"/>
                  <a:gd name="T19" fmla="*/ 0 h 67"/>
                  <a:gd name="T20" fmla="*/ 0 w 79"/>
                  <a:gd name="T21" fmla="*/ 0 h 67"/>
                  <a:gd name="T22" fmla="*/ 0 w 79"/>
                  <a:gd name="T23" fmla="*/ 0 h 67"/>
                  <a:gd name="T24" fmla="*/ 0 w 79"/>
                  <a:gd name="T25" fmla="*/ 0 h 67"/>
                  <a:gd name="T26" fmla="*/ 0 w 79"/>
                  <a:gd name="T27" fmla="*/ 0 h 67"/>
                  <a:gd name="T28" fmla="*/ 0 w 79"/>
                  <a:gd name="T29" fmla="*/ 0 h 67"/>
                  <a:gd name="T30" fmla="*/ 0 w 79"/>
                  <a:gd name="T31" fmla="*/ 0 h 67"/>
                  <a:gd name="T32" fmla="*/ 0 w 79"/>
                  <a:gd name="T33" fmla="*/ 0 h 67"/>
                  <a:gd name="T34" fmla="*/ 0 w 79"/>
                  <a:gd name="T35" fmla="*/ 0 h 67"/>
                  <a:gd name="T36" fmla="*/ 0 w 79"/>
                  <a:gd name="T37" fmla="*/ 0 h 67"/>
                  <a:gd name="T38" fmla="*/ 0 w 79"/>
                  <a:gd name="T39" fmla="*/ 0 h 67"/>
                  <a:gd name="T40" fmla="*/ 0 w 79"/>
                  <a:gd name="T41" fmla="*/ 0 h 67"/>
                  <a:gd name="T42" fmla="*/ 0 w 79"/>
                  <a:gd name="T43" fmla="*/ 0 h 67"/>
                  <a:gd name="T44" fmla="*/ 0 w 79"/>
                  <a:gd name="T45" fmla="*/ 0 h 67"/>
                  <a:gd name="T46" fmla="*/ 0 w 79"/>
                  <a:gd name="T47" fmla="*/ 0 h 67"/>
                  <a:gd name="T48" fmla="*/ 0 w 79"/>
                  <a:gd name="T49" fmla="*/ 0 h 67"/>
                  <a:gd name="T50" fmla="*/ 0 w 79"/>
                  <a:gd name="T51" fmla="*/ 0 h 67"/>
                  <a:gd name="T52" fmla="*/ 0 w 79"/>
                  <a:gd name="T53" fmla="*/ 0 h 67"/>
                  <a:gd name="T54" fmla="*/ 0 w 79"/>
                  <a:gd name="T55" fmla="*/ 0 h 67"/>
                  <a:gd name="T56" fmla="*/ 0 w 79"/>
                  <a:gd name="T57" fmla="*/ 0 h 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9" h="67">
                    <a:moveTo>
                      <a:pt x="13" y="54"/>
                    </a:moveTo>
                    <a:lnTo>
                      <a:pt x="16" y="56"/>
                    </a:lnTo>
                    <a:lnTo>
                      <a:pt x="20" y="59"/>
                    </a:lnTo>
                    <a:lnTo>
                      <a:pt x="26" y="61"/>
                    </a:lnTo>
                    <a:lnTo>
                      <a:pt x="34" y="64"/>
                    </a:lnTo>
                    <a:lnTo>
                      <a:pt x="41" y="67"/>
                    </a:lnTo>
                    <a:lnTo>
                      <a:pt x="50" y="67"/>
                    </a:lnTo>
                    <a:lnTo>
                      <a:pt x="59" y="67"/>
                    </a:lnTo>
                    <a:lnTo>
                      <a:pt x="66" y="64"/>
                    </a:lnTo>
                    <a:lnTo>
                      <a:pt x="72" y="61"/>
                    </a:lnTo>
                    <a:lnTo>
                      <a:pt x="76" y="57"/>
                    </a:lnTo>
                    <a:lnTo>
                      <a:pt x="79" y="53"/>
                    </a:lnTo>
                    <a:lnTo>
                      <a:pt x="78" y="47"/>
                    </a:lnTo>
                    <a:lnTo>
                      <a:pt x="72" y="41"/>
                    </a:lnTo>
                    <a:lnTo>
                      <a:pt x="65" y="37"/>
                    </a:lnTo>
                    <a:lnTo>
                      <a:pt x="56" y="36"/>
                    </a:lnTo>
                    <a:lnTo>
                      <a:pt x="48" y="36"/>
                    </a:lnTo>
                    <a:lnTo>
                      <a:pt x="40" y="37"/>
                    </a:lnTo>
                    <a:lnTo>
                      <a:pt x="34" y="38"/>
                    </a:lnTo>
                    <a:lnTo>
                      <a:pt x="29" y="40"/>
                    </a:lnTo>
                    <a:lnTo>
                      <a:pt x="28" y="40"/>
                    </a:lnTo>
                    <a:lnTo>
                      <a:pt x="26" y="33"/>
                    </a:lnTo>
                    <a:lnTo>
                      <a:pt x="22" y="17"/>
                    </a:lnTo>
                    <a:lnTo>
                      <a:pt x="15" y="4"/>
                    </a:lnTo>
                    <a:lnTo>
                      <a:pt x="3" y="0"/>
                    </a:lnTo>
                    <a:lnTo>
                      <a:pt x="0" y="21"/>
                    </a:lnTo>
                    <a:lnTo>
                      <a:pt x="4" y="38"/>
                    </a:lnTo>
                    <a:lnTo>
                      <a:pt x="10" y="50"/>
                    </a:lnTo>
                    <a:lnTo>
                      <a:pt x="13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23" name="Freeform 72"/>
              <p:cNvSpPr>
                <a:spLocks/>
              </p:cNvSpPr>
              <p:nvPr/>
            </p:nvSpPr>
            <p:spPr bwMode="auto">
              <a:xfrm>
                <a:off x="8429" y="4851"/>
                <a:ext cx="26" cy="20"/>
              </a:xfrm>
              <a:custGeom>
                <a:avLst/>
                <a:gdLst>
                  <a:gd name="T0" fmla="*/ 0 w 77"/>
                  <a:gd name="T1" fmla="*/ 0 h 62"/>
                  <a:gd name="T2" fmla="*/ 0 w 77"/>
                  <a:gd name="T3" fmla="*/ 0 h 62"/>
                  <a:gd name="T4" fmla="*/ 0 w 77"/>
                  <a:gd name="T5" fmla="*/ 0 h 62"/>
                  <a:gd name="T6" fmla="*/ 0 w 77"/>
                  <a:gd name="T7" fmla="*/ 0 h 62"/>
                  <a:gd name="T8" fmla="*/ 0 w 77"/>
                  <a:gd name="T9" fmla="*/ 0 h 62"/>
                  <a:gd name="T10" fmla="*/ 0 w 77"/>
                  <a:gd name="T11" fmla="*/ 0 h 62"/>
                  <a:gd name="T12" fmla="*/ 0 w 77"/>
                  <a:gd name="T13" fmla="*/ 0 h 62"/>
                  <a:gd name="T14" fmla="*/ 0 w 77"/>
                  <a:gd name="T15" fmla="*/ 0 h 62"/>
                  <a:gd name="T16" fmla="*/ 0 w 77"/>
                  <a:gd name="T17" fmla="*/ 0 h 62"/>
                  <a:gd name="T18" fmla="*/ 0 w 77"/>
                  <a:gd name="T19" fmla="*/ 0 h 62"/>
                  <a:gd name="T20" fmla="*/ 0 w 77"/>
                  <a:gd name="T21" fmla="*/ 0 h 62"/>
                  <a:gd name="T22" fmla="*/ 0 w 77"/>
                  <a:gd name="T23" fmla="*/ 0 h 62"/>
                  <a:gd name="T24" fmla="*/ 0 w 77"/>
                  <a:gd name="T25" fmla="*/ 0 h 62"/>
                  <a:gd name="T26" fmla="*/ 0 w 77"/>
                  <a:gd name="T27" fmla="*/ 0 h 62"/>
                  <a:gd name="T28" fmla="*/ 0 w 77"/>
                  <a:gd name="T29" fmla="*/ 0 h 62"/>
                  <a:gd name="T30" fmla="*/ 0 w 77"/>
                  <a:gd name="T31" fmla="*/ 0 h 62"/>
                  <a:gd name="T32" fmla="*/ 0 w 77"/>
                  <a:gd name="T33" fmla="*/ 0 h 62"/>
                  <a:gd name="T34" fmla="*/ 0 w 77"/>
                  <a:gd name="T35" fmla="*/ 0 h 62"/>
                  <a:gd name="T36" fmla="*/ 0 w 77"/>
                  <a:gd name="T37" fmla="*/ 0 h 62"/>
                  <a:gd name="T38" fmla="*/ 0 w 77"/>
                  <a:gd name="T39" fmla="*/ 0 h 62"/>
                  <a:gd name="T40" fmla="*/ 0 w 77"/>
                  <a:gd name="T41" fmla="*/ 0 h 62"/>
                  <a:gd name="T42" fmla="*/ 0 w 77"/>
                  <a:gd name="T43" fmla="*/ 0 h 62"/>
                  <a:gd name="T44" fmla="*/ 0 w 77"/>
                  <a:gd name="T45" fmla="*/ 0 h 62"/>
                  <a:gd name="T46" fmla="*/ 0 w 77"/>
                  <a:gd name="T47" fmla="*/ 0 h 62"/>
                  <a:gd name="T48" fmla="*/ 0 w 77"/>
                  <a:gd name="T49" fmla="*/ 0 h 6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62">
                    <a:moveTo>
                      <a:pt x="9" y="58"/>
                    </a:moveTo>
                    <a:lnTo>
                      <a:pt x="17" y="60"/>
                    </a:lnTo>
                    <a:lnTo>
                      <a:pt x="27" y="62"/>
                    </a:lnTo>
                    <a:lnTo>
                      <a:pt x="40" y="62"/>
                    </a:lnTo>
                    <a:lnTo>
                      <a:pt x="53" y="60"/>
                    </a:lnTo>
                    <a:lnTo>
                      <a:pt x="65" y="58"/>
                    </a:lnTo>
                    <a:lnTo>
                      <a:pt x="72" y="55"/>
                    </a:lnTo>
                    <a:lnTo>
                      <a:pt x="77" y="49"/>
                    </a:lnTo>
                    <a:lnTo>
                      <a:pt x="75" y="42"/>
                    </a:lnTo>
                    <a:lnTo>
                      <a:pt x="69" y="36"/>
                    </a:lnTo>
                    <a:lnTo>
                      <a:pt x="62" y="33"/>
                    </a:lnTo>
                    <a:lnTo>
                      <a:pt x="53" y="32"/>
                    </a:lnTo>
                    <a:lnTo>
                      <a:pt x="46" y="32"/>
                    </a:lnTo>
                    <a:lnTo>
                      <a:pt x="39" y="33"/>
                    </a:lnTo>
                    <a:lnTo>
                      <a:pt x="33" y="35"/>
                    </a:lnTo>
                    <a:lnTo>
                      <a:pt x="28" y="37"/>
                    </a:lnTo>
                    <a:lnTo>
                      <a:pt x="27" y="37"/>
                    </a:lnTo>
                    <a:lnTo>
                      <a:pt x="25" y="30"/>
                    </a:lnTo>
                    <a:lnTo>
                      <a:pt x="21" y="16"/>
                    </a:lnTo>
                    <a:lnTo>
                      <a:pt x="14" y="3"/>
                    </a:lnTo>
                    <a:lnTo>
                      <a:pt x="2" y="0"/>
                    </a:lnTo>
                    <a:lnTo>
                      <a:pt x="0" y="17"/>
                    </a:lnTo>
                    <a:lnTo>
                      <a:pt x="3" y="36"/>
                    </a:lnTo>
                    <a:lnTo>
                      <a:pt x="8" y="52"/>
                    </a:lnTo>
                    <a:lnTo>
                      <a:pt x="9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24" name="Freeform 73"/>
              <p:cNvSpPr>
                <a:spLocks/>
              </p:cNvSpPr>
              <p:nvPr/>
            </p:nvSpPr>
            <p:spPr bwMode="auto">
              <a:xfrm>
                <a:off x="8258" y="4730"/>
                <a:ext cx="122" cy="281"/>
              </a:xfrm>
              <a:custGeom>
                <a:avLst/>
                <a:gdLst>
                  <a:gd name="T0" fmla="*/ 0 w 366"/>
                  <a:gd name="T1" fmla="*/ 1 h 845"/>
                  <a:gd name="T2" fmla="*/ 0 w 366"/>
                  <a:gd name="T3" fmla="*/ 1 h 845"/>
                  <a:gd name="T4" fmla="*/ 0 w 366"/>
                  <a:gd name="T5" fmla="*/ 1 h 845"/>
                  <a:gd name="T6" fmla="*/ 0 w 366"/>
                  <a:gd name="T7" fmla="*/ 2 h 845"/>
                  <a:gd name="T8" fmla="*/ 1 w 366"/>
                  <a:gd name="T9" fmla="*/ 2 h 845"/>
                  <a:gd name="T10" fmla="*/ 1 w 366"/>
                  <a:gd name="T11" fmla="*/ 3 h 845"/>
                  <a:gd name="T12" fmla="*/ 1 w 366"/>
                  <a:gd name="T13" fmla="*/ 3 h 845"/>
                  <a:gd name="T14" fmla="*/ 1 w 366"/>
                  <a:gd name="T15" fmla="*/ 3 h 845"/>
                  <a:gd name="T16" fmla="*/ 1 w 366"/>
                  <a:gd name="T17" fmla="*/ 3 h 845"/>
                  <a:gd name="T18" fmla="*/ 1 w 366"/>
                  <a:gd name="T19" fmla="*/ 3 h 845"/>
                  <a:gd name="T20" fmla="*/ 1 w 366"/>
                  <a:gd name="T21" fmla="*/ 3 h 845"/>
                  <a:gd name="T22" fmla="*/ 1 w 366"/>
                  <a:gd name="T23" fmla="*/ 3 h 845"/>
                  <a:gd name="T24" fmla="*/ 2 w 366"/>
                  <a:gd name="T25" fmla="*/ 3 h 845"/>
                  <a:gd name="T26" fmla="*/ 1 w 366"/>
                  <a:gd name="T27" fmla="*/ 3 h 845"/>
                  <a:gd name="T28" fmla="*/ 1 w 366"/>
                  <a:gd name="T29" fmla="*/ 3 h 845"/>
                  <a:gd name="T30" fmla="*/ 1 w 366"/>
                  <a:gd name="T31" fmla="*/ 3 h 845"/>
                  <a:gd name="T32" fmla="*/ 1 w 366"/>
                  <a:gd name="T33" fmla="*/ 3 h 845"/>
                  <a:gd name="T34" fmla="*/ 1 w 366"/>
                  <a:gd name="T35" fmla="*/ 3 h 845"/>
                  <a:gd name="T36" fmla="*/ 1 w 366"/>
                  <a:gd name="T37" fmla="*/ 3 h 845"/>
                  <a:gd name="T38" fmla="*/ 1 w 366"/>
                  <a:gd name="T39" fmla="*/ 3 h 845"/>
                  <a:gd name="T40" fmla="*/ 1 w 366"/>
                  <a:gd name="T41" fmla="*/ 2 h 845"/>
                  <a:gd name="T42" fmla="*/ 1 w 366"/>
                  <a:gd name="T43" fmla="*/ 2 h 845"/>
                  <a:gd name="T44" fmla="*/ 1 w 366"/>
                  <a:gd name="T45" fmla="*/ 2 h 845"/>
                  <a:gd name="T46" fmla="*/ 0 w 366"/>
                  <a:gd name="T47" fmla="*/ 1 h 845"/>
                  <a:gd name="T48" fmla="*/ 0 w 366"/>
                  <a:gd name="T49" fmla="*/ 1 h 845"/>
                  <a:gd name="T50" fmla="*/ 0 w 366"/>
                  <a:gd name="T51" fmla="*/ 1 h 845"/>
                  <a:gd name="T52" fmla="*/ 0 w 366"/>
                  <a:gd name="T53" fmla="*/ 0 h 845"/>
                  <a:gd name="T54" fmla="*/ 0 w 366"/>
                  <a:gd name="T55" fmla="*/ 0 h 845"/>
                  <a:gd name="T56" fmla="*/ 0 w 366"/>
                  <a:gd name="T57" fmla="*/ 0 h 845"/>
                  <a:gd name="T58" fmla="*/ 0 w 366"/>
                  <a:gd name="T59" fmla="*/ 0 h 845"/>
                  <a:gd name="T60" fmla="*/ 0 w 366"/>
                  <a:gd name="T61" fmla="*/ 0 h 845"/>
                  <a:gd name="T62" fmla="*/ 0 w 366"/>
                  <a:gd name="T63" fmla="*/ 0 h 84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6" h="845">
                    <a:moveTo>
                      <a:pt x="15" y="104"/>
                    </a:moveTo>
                    <a:lnTo>
                      <a:pt x="12" y="150"/>
                    </a:lnTo>
                    <a:lnTo>
                      <a:pt x="12" y="196"/>
                    </a:lnTo>
                    <a:lnTo>
                      <a:pt x="16" y="241"/>
                    </a:lnTo>
                    <a:lnTo>
                      <a:pt x="27" y="286"/>
                    </a:lnTo>
                    <a:lnTo>
                      <a:pt x="46" y="346"/>
                    </a:lnTo>
                    <a:lnTo>
                      <a:pt x="65" y="406"/>
                    </a:lnTo>
                    <a:lnTo>
                      <a:pt x="84" y="465"/>
                    </a:lnTo>
                    <a:lnTo>
                      <a:pt x="103" y="524"/>
                    </a:lnTo>
                    <a:lnTo>
                      <a:pt x="122" y="583"/>
                    </a:lnTo>
                    <a:lnTo>
                      <a:pt x="143" y="640"/>
                    </a:lnTo>
                    <a:lnTo>
                      <a:pt x="163" y="699"/>
                    </a:lnTo>
                    <a:lnTo>
                      <a:pt x="185" y="758"/>
                    </a:lnTo>
                    <a:lnTo>
                      <a:pt x="195" y="778"/>
                    </a:lnTo>
                    <a:lnTo>
                      <a:pt x="210" y="796"/>
                    </a:lnTo>
                    <a:lnTo>
                      <a:pt x="228" y="810"/>
                    </a:lnTo>
                    <a:lnTo>
                      <a:pt x="247" y="822"/>
                    </a:lnTo>
                    <a:lnTo>
                      <a:pt x="269" y="830"/>
                    </a:lnTo>
                    <a:lnTo>
                      <a:pt x="292" y="837"/>
                    </a:lnTo>
                    <a:lnTo>
                      <a:pt x="316" y="842"/>
                    </a:lnTo>
                    <a:lnTo>
                      <a:pt x="339" y="845"/>
                    </a:lnTo>
                    <a:lnTo>
                      <a:pt x="348" y="843"/>
                    </a:lnTo>
                    <a:lnTo>
                      <a:pt x="355" y="840"/>
                    </a:lnTo>
                    <a:lnTo>
                      <a:pt x="361" y="833"/>
                    </a:lnTo>
                    <a:lnTo>
                      <a:pt x="366" y="824"/>
                    </a:lnTo>
                    <a:lnTo>
                      <a:pt x="366" y="816"/>
                    </a:lnTo>
                    <a:lnTo>
                      <a:pt x="361" y="809"/>
                    </a:lnTo>
                    <a:lnTo>
                      <a:pt x="354" y="803"/>
                    </a:lnTo>
                    <a:lnTo>
                      <a:pt x="345" y="800"/>
                    </a:lnTo>
                    <a:lnTo>
                      <a:pt x="329" y="796"/>
                    </a:lnTo>
                    <a:lnTo>
                      <a:pt x="313" y="793"/>
                    </a:lnTo>
                    <a:lnTo>
                      <a:pt x="295" y="788"/>
                    </a:lnTo>
                    <a:lnTo>
                      <a:pt x="279" y="784"/>
                    </a:lnTo>
                    <a:lnTo>
                      <a:pt x="264" y="778"/>
                    </a:lnTo>
                    <a:lnTo>
                      <a:pt x="251" y="768"/>
                    </a:lnTo>
                    <a:lnTo>
                      <a:pt x="239" y="757"/>
                    </a:lnTo>
                    <a:lnTo>
                      <a:pt x="231" y="741"/>
                    </a:lnTo>
                    <a:lnTo>
                      <a:pt x="217" y="708"/>
                    </a:lnTo>
                    <a:lnTo>
                      <a:pt x="206" y="676"/>
                    </a:lnTo>
                    <a:lnTo>
                      <a:pt x="194" y="643"/>
                    </a:lnTo>
                    <a:lnTo>
                      <a:pt x="184" y="610"/>
                    </a:lnTo>
                    <a:lnTo>
                      <a:pt x="172" y="577"/>
                    </a:lnTo>
                    <a:lnTo>
                      <a:pt x="162" y="544"/>
                    </a:lnTo>
                    <a:lnTo>
                      <a:pt x="151" y="511"/>
                    </a:lnTo>
                    <a:lnTo>
                      <a:pt x="141" y="478"/>
                    </a:lnTo>
                    <a:lnTo>
                      <a:pt x="126" y="435"/>
                    </a:lnTo>
                    <a:lnTo>
                      <a:pt x="110" y="392"/>
                    </a:lnTo>
                    <a:lnTo>
                      <a:pt x="94" y="349"/>
                    </a:lnTo>
                    <a:lnTo>
                      <a:pt x="79" y="306"/>
                    </a:lnTo>
                    <a:lnTo>
                      <a:pt x="65" y="263"/>
                    </a:lnTo>
                    <a:lnTo>
                      <a:pt x="54" y="219"/>
                    </a:lnTo>
                    <a:lnTo>
                      <a:pt x="49" y="175"/>
                    </a:lnTo>
                    <a:lnTo>
                      <a:pt x="47" y="129"/>
                    </a:lnTo>
                    <a:lnTo>
                      <a:pt x="46" y="110"/>
                    </a:lnTo>
                    <a:lnTo>
                      <a:pt x="41" y="89"/>
                    </a:lnTo>
                    <a:lnTo>
                      <a:pt x="35" y="67"/>
                    </a:lnTo>
                    <a:lnTo>
                      <a:pt x="28" y="46"/>
                    </a:lnTo>
                    <a:lnTo>
                      <a:pt x="21" y="27"/>
                    </a:lnTo>
                    <a:lnTo>
                      <a:pt x="13" y="11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5" y="17"/>
                    </a:lnTo>
                    <a:lnTo>
                      <a:pt x="10" y="44"/>
                    </a:lnTo>
                    <a:lnTo>
                      <a:pt x="13" y="76"/>
                    </a:lnTo>
                    <a:lnTo>
                      <a:pt x="15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25" name="Freeform 74"/>
              <p:cNvSpPr>
                <a:spLocks/>
              </p:cNvSpPr>
              <p:nvPr/>
            </p:nvSpPr>
            <p:spPr bwMode="auto">
              <a:xfrm>
                <a:off x="8517" y="4850"/>
                <a:ext cx="29" cy="29"/>
              </a:xfrm>
              <a:custGeom>
                <a:avLst/>
                <a:gdLst>
                  <a:gd name="T0" fmla="*/ 0 w 88"/>
                  <a:gd name="T1" fmla="*/ 0 h 87"/>
                  <a:gd name="T2" fmla="*/ 0 w 88"/>
                  <a:gd name="T3" fmla="*/ 0 h 87"/>
                  <a:gd name="T4" fmla="*/ 0 w 88"/>
                  <a:gd name="T5" fmla="*/ 0 h 87"/>
                  <a:gd name="T6" fmla="*/ 0 w 88"/>
                  <a:gd name="T7" fmla="*/ 0 h 87"/>
                  <a:gd name="T8" fmla="*/ 0 w 88"/>
                  <a:gd name="T9" fmla="*/ 0 h 87"/>
                  <a:gd name="T10" fmla="*/ 0 w 88"/>
                  <a:gd name="T11" fmla="*/ 0 h 87"/>
                  <a:gd name="T12" fmla="*/ 0 w 88"/>
                  <a:gd name="T13" fmla="*/ 0 h 87"/>
                  <a:gd name="T14" fmla="*/ 0 w 88"/>
                  <a:gd name="T15" fmla="*/ 0 h 87"/>
                  <a:gd name="T16" fmla="*/ 0 w 88"/>
                  <a:gd name="T17" fmla="*/ 0 h 87"/>
                  <a:gd name="T18" fmla="*/ 0 w 88"/>
                  <a:gd name="T19" fmla="*/ 0 h 87"/>
                  <a:gd name="T20" fmla="*/ 0 w 88"/>
                  <a:gd name="T21" fmla="*/ 0 h 87"/>
                  <a:gd name="T22" fmla="*/ 0 w 88"/>
                  <a:gd name="T23" fmla="*/ 0 h 87"/>
                  <a:gd name="T24" fmla="*/ 0 w 88"/>
                  <a:gd name="T25" fmla="*/ 0 h 87"/>
                  <a:gd name="T26" fmla="*/ 0 w 88"/>
                  <a:gd name="T27" fmla="*/ 0 h 87"/>
                  <a:gd name="T28" fmla="*/ 0 w 88"/>
                  <a:gd name="T29" fmla="*/ 0 h 87"/>
                  <a:gd name="T30" fmla="*/ 0 w 88"/>
                  <a:gd name="T31" fmla="*/ 0 h 87"/>
                  <a:gd name="T32" fmla="*/ 0 w 88"/>
                  <a:gd name="T33" fmla="*/ 0 h 87"/>
                  <a:gd name="T34" fmla="*/ 0 w 88"/>
                  <a:gd name="T35" fmla="*/ 0 h 87"/>
                  <a:gd name="T36" fmla="*/ 0 w 88"/>
                  <a:gd name="T37" fmla="*/ 0 h 87"/>
                  <a:gd name="T38" fmla="*/ 0 w 88"/>
                  <a:gd name="T39" fmla="*/ 0 h 87"/>
                  <a:gd name="T40" fmla="*/ 0 w 88"/>
                  <a:gd name="T41" fmla="*/ 0 h 87"/>
                  <a:gd name="T42" fmla="*/ 0 w 88"/>
                  <a:gd name="T43" fmla="*/ 0 h 87"/>
                  <a:gd name="T44" fmla="*/ 0 w 88"/>
                  <a:gd name="T45" fmla="*/ 0 h 87"/>
                  <a:gd name="T46" fmla="*/ 0 w 88"/>
                  <a:gd name="T47" fmla="*/ 0 h 87"/>
                  <a:gd name="T48" fmla="*/ 0 w 88"/>
                  <a:gd name="T49" fmla="*/ 0 h 8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8" h="87">
                    <a:moveTo>
                      <a:pt x="84" y="23"/>
                    </a:moveTo>
                    <a:lnTo>
                      <a:pt x="88" y="18"/>
                    </a:lnTo>
                    <a:lnTo>
                      <a:pt x="87" y="13"/>
                    </a:lnTo>
                    <a:lnTo>
                      <a:pt x="84" y="7"/>
                    </a:lnTo>
                    <a:lnTo>
                      <a:pt x="77" y="3"/>
                    </a:lnTo>
                    <a:lnTo>
                      <a:pt x="71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7" y="5"/>
                    </a:lnTo>
                    <a:lnTo>
                      <a:pt x="41" y="11"/>
                    </a:lnTo>
                    <a:lnTo>
                      <a:pt x="34" y="20"/>
                    </a:lnTo>
                    <a:lnTo>
                      <a:pt x="25" y="31"/>
                    </a:lnTo>
                    <a:lnTo>
                      <a:pt x="16" y="43"/>
                    </a:lnTo>
                    <a:lnTo>
                      <a:pt x="9" y="56"/>
                    </a:lnTo>
                    <a:lnTo>
                      <a:pt x="3" y="69"/>
                    </a:lnTo>
                    <a:lnTo>
                      <a:pt x="0" y="79"/>
                    </a:lnTo>
                    <a:lnTo>
                      <a:pt x="3" y="87"/>
                    </a:lnTo>
                    <a:lnTo>
                      <a:pt x="15" y="80"/>
                    </a:lnTo>
                    <a:lnTo>
                      <a:pt x="27" y="70"/>
                    </a:lnTo>
                    <a:lnTo>
                      <a:pt x="40" y="60"/>
                    </a:lnTo>
                    <a:lnTo>
                      <a:pt x="52" y="50"/>
                    </a:lnTo>
                    <a:lnTo>
                      <a:pt x="63" y="41"/>
                    </a:lnTo>
                    <a:lnTo>
                      <a:pt x="72" y="33"/>
                    </a:lnTo>
                    <a:lnTo>
                      <a:pt x="80" y="27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26" name="Freeform 75"/>
              <p:cNvSpPr>
                <a:spLocks/>
              </p:cNvSpPr>
              <p:nvPr/>
            </p:nvSpPr>
            <p:spPr bwMode="auto">
              <a:xfrm>
                <a:off x="8536" y="4890"/>
                <a:ext cx="34" cy="9"/>
              </a:xfrm>
              <a:custGeom>
                <a:avLst/>
                <a:gdLst>
                  <a:gd name="T0" fmla="*/ 0 w 102"/>
                  <a:gd name="T1" fmla="*/ 0 h 28"/>
                  <a:gd name="T2" fmla="*/ 0 w 102"/>
                  <a:gd name="T3" fmla="*/ 0 h 28"/>
                  <a:gd name="T4" fmla="*/ 0 w 102"/>
                  <a:gd name="T5" fmla="*/ 0 h 28"/>
                  <a:gd name="T6" fmla="*/ 0 w 102"/>
                  <a:gd name="T7" fmla="*/ 0 h 28"/>
                  <a:gd name="T8" fmla="*/ 0 w 102"/>
                  <a:gd name="T9" fmla="*/ 0 h 28"/>
                  <a:gd name="T10" fmla="*/ 0 w 102"/>
                  <a:gd name="T11" fmla="*/ 0 h 28"/>
                  <a:gd name="T12" fmla="*/ 0 w 102"/>
                  <a:gd name="T13" fmla="*/ 0 h 28"/>
                  <a:gd name="T14" fmla="*/ 0 w 102"/>
                  <a:gd name="T15" fmla="*/ 0 h 28"/>
                  <a:gd name="T16" fmla="*/ 0 w 102"/>
                  <a:gd name="T17" fmla="*/ 0 h 28"/>
                  <a:gd name="T18" fmla="*/ 0 w 102"/>
                  <a:gd name="T19" fmla="*/ 0 h 28"/>
                  <a:gd name="T20" fmla="*/ 0 w 102"/>
                  <a:gd name="T21" fmla="*/ 0 h 28"/>
                  <a:gd name="T22" fmla="*/ 0 w 102"/>
                  <a:gd name="T23" fmla="*/ 0 h 28"/>
                  <a:gd name="T24" fmla="*/ 0 w 102"/>
                  <a:gd name="T25" fmla="*/ 0 h 28"/>
                  <a:gd name="T26" fmla="*/ 0 w 102"/>
                  <a:gd name="T27" fmla="*/ 0 h 28"/>
                  <a:gd name="T28" fmla="*/ 0 w 102"/>
                  <a:gd name="T29" fmla="*/ 0 h 28"/>
                  <a:gd name="T30" fmla="*/ 0 w 102"/>
                  <a:gd name="T31" fmla="*/ 0 h 28"/>
                  <a:gd name="T32" fmla="*/ 0 w 102"/>
                  <a:gd name="T33" fmla="*/ 0 h 28"/>
                  <a:gd name="T34" fmla="*/ 0 w 102"/>
                  <a:gd name="T35" fmla="*/ 0 h 28"/>
                  <a:gd name="T36" fmla="*/ 0 w 102"/>
                  <a:gd name="T37" fmla="*/ 0 h 28"/>
                  <a:gd name="T38" fmla="*/ 0 w 102"/>
                  <a:gd name="T39" fmla="*/ 0 h 28"/>
                  <a:gd name="T40" fmla="*/ 0 w 102"/>
                  <a:gd name="T41" fmla="*/ 0 h 28"/>
                  <a:gd name="T42" fmla="*/ 0 w 102"/>
                  <a:gd name="T43" fmla="*/ 0 h 28"/>
                  <a:gd name="T44" fmla="*/ 0 w 102"/>
                  <a:gd name="T45" fmla="*/ 0 h 28"/>
                  <a:gd name="T46" fmla="*/ 0 w 102"/>
                  <a:gd name="T47" fmla="*/ 0 h 28"/>
                  <a:gd name="T48" fmla="*/ 0 w 102"/>
                  <a:gd name="T49" fmla="*/ 0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2" h="28">
                    <a:moveTo>
                      <a:pt x="92" y="23"/>
                    </a:moveTo>
                    <a:lnTo>
                      <a:pt x="96" y="21"/>
                    </a:lnTo>
                    <a:lnTo>
                      <a:pt x="99" y="18"/>
                    </a:lnTo>
                    <a:lnTo>
                      <a:pt x="101" y="14"/>
                    </a:lnTo>
                    <a:lnTo>
                      <a:pt x="102" y="10"/>
                    </a:lnTo>
                    <a:lnTo>
                      <a:pt x="101" y="5"/>
                    </a:lnTo>
                    <a:lnTo>
                      <a:pt x="98" y="1"/>
                    </a:lnTo>
                    <a:lnTo>
                      <a:pt x="93" y="0"/>
                    </a:lnTo>
                    <a:lnTo>
                      <a:pt x="88" y="0"/>
                    </a:lnTo>
                    <a:lnTo>
                      <a:pt x="76" y="2"/>
                    </a:lnTo>
                    <a:lnTo>
                      <a:pt x="61" y="7"/>
                    </a:lnTo>
                    <a:lnTo>
                      <a:pt x="46" y="10"/>
                    </a:lnTo>
                    <a:lnTo>
                      <a:pt x="33" y="11"/>
                    </a:lnTo>
                    <a:lnTo>
                      <a:pt x="20" y="15"/>
                    </a:lnTo>
                    <a:lnTo>
                      <a:pt x="10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10" y="28"/>
                    </a:lnTo>
                    <a:lnTo>
                      <a:pt x="20" y="28"/>
                    </a:lnTo>
                    <a:lnTo>
                      <a:pt x="32" y="27"/>
                    </a:lnTo>
                    <a:lnTo>
                      <a:pt x="44" y="27"/>
                    </a:lnTo>
                    <a:lnTo>
                      <a:pt x="55" y="25"/>
                    </a:lnTo>
                    <a:lnTo>
                      <a:pt x="67" y="24"/>
                    </a:lnTo>
                    <a:lnTo>
                      <a:pt x="80" y="24"/>
                    </a:lnTo>
                    <a:lnTo>
                      <a:pt x="9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27" name="Freeform 76"/>
              <p:cNvSpPr>
                <a:spLocks/>
              </p:cNvSpPr>
              <p:nvPr/>
            </p:nvSpPr>
            <p:spPr bwMode="auto">
              <a:xfrm>
                <a:off x="8550" y="4921"/>
                <a:ext cx="47" cy="12"/>
              </a:xfrm>
              <a:custGeom>
                <a:avLst/>
                <a:gdLst>
                  <a:gd name="T0" fmla="*/ 1 w 142"/>
                  <a:gd name="T1" fmla="*/ 0 h 36"/>
                  <a:gd name="T2" fmla="*/ 1 w 142"/>
                  <a:gd name="T3" fmla="*/ 0 h 36"/>
                  <a:gd name="T4" fmla="*/ 1 w 142"/>
                  <a:gd name="T5" fmla="*/ 0 h 36"/>
                  <a:gd name="T6" fmla="*/ 1 w 142"/>
                  <a:gd name="T7" fmla="*/ 0 h 36"/>
                  <a:gd name="T8" fmla="*/ 1 w 142"/>
                  <a:gd name="T9" fmla="*/ 0 h 36"/>
                  <a:gd name="T10" fmla="*/ 1 w 142"/>
                  <a:gd name="T11" fmla="*/ 0 h 36"/>
                  <a:gd name="T12" fmla="*/ 1 w 142"/>
                  <a:gd name="T13" fmla="*/ 0 h 36"/>
                  <a:gd name="T14" fmla="*/ 1 w 142"/>
                  <a:gd name="T15" fmla="*/ 0 h 36"/>
                  <a:gd name="T16" fmla="*/ 1 w 142"/>
                  <a:gd name="T17" fmla="*/ 0 h 36"/>
                  <a:gd name="T18" fmla="*/ 0 w 142"/>
                  <a:gd name="T19" fmla="*/ 0 h 36"/>
                  <a:gd name="T20" fmla="*/ 0 w 142"/>
                  <a:gd name="T21" fmla="*/ 0 h 36"/>
                  <a:gd name="T22" fmla="*/ 0 w 142"/>
                  <a:gd name="T23" fmla="*/ 0 h 36"/>
                  <a:gd name="T24" fmla="*/ 0 w 142"/>
                  <a:gd name="T25" fmla="*/ 0 h 36"/>
                  <a:gd name="T26" fmla="*/ 0 w 142"/>
                  <a:gd name="T27" fmla="*/ 0 h 36"/>
                  <a:gd name="T28" fmla="*/ 0 w 142"/>
                  <a:gd name="T29" fmla="*/ 0 h 36"/>
                  <a:gd name="T30" fmla="*/ 0 w 142"/>
                  <a:gd name="T31" fmla="*/ 0 h 36"/>
                  <a:gd name="T32" fmla="*/ 0 w 142"/>
                  <a:gd name="T33" fmla="*/ 0 h 36"/>
                  <a:gd name="T34" fmla="*/ 0 w 142"/>
                  <a:gd name="T35" fmla="*/ 0 h 36"/>
                  <a:gd name="T36" fmla="*/ 0 w 142"/>
                  <a:gd name="T37" fmla="*/ 0 h 36"/>
                  <a:gd name="T38" fmla="*/ 0 w 142"/>
                  <a:gd name="T39" fmla="*/ 0 h 36"/>
                  <a:gd name="T40" fmla="*/ 0 w 142"/>
                  <a:gd name="T41" fmla="*/ 0 h 36"/>
                  <a:gd name="T42" fmla="*/ 0 w 142"/>
                  <a:gd name="T43" fmla="*/ 0 h 36"/>
                  <a:gd name="T44" fmla="*/ 0 w 142"/>
                  <a:gd name="T45" fmla="*/ 0 h 36"/>
                  <a:gd name="T46" fmla="*/ 0 w 142"/>
                  <a:gd name="T47" fmla="*/ 0 h 36"/>
                  <a:gd name="T48" fmla="*/ 1 w 142"/>
                  <a:gd name="T49" fmla="*/ 0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2" h="36">
                    <a:moveTo>
                      <a:pt x="123" y="36"/>
                    </a:moveTo>
                    <a:lnTo>
                      <a:pt x="129" y="36"/>
                    </a:lnTo>
                    <a:lnTo>
                      <a:pt x="135" y="32"/>
                    </a:lnTo>
                    <a:lnTo>
                      <a:pt x="139" y="28"/>
                    </a:lnTo>
                    <a:lnTo>
                      <a:pt x="142" y="20"/>
                    </a:lnTo>
                    <a:lnTo>
                      <a:pt x="141" y="15"/>
                    </a:lnTo>
                    <a:lnTo>
                      <a:pt x="138" y="9"/>
                    </a:lnTo>
                    <a:lnTo>
                      <a:pt x="133" y="5"/>
                    </a:lnTo>
                    <a:lnTo>
                      <a:pt x="126" y="3"/>
                    </a:lnTo>
                    <a:lnTo>
                      <a:pt x="108" y="3"/>
                    </a:lnTo>
                    <a:lnTo>
                      <a:pt x="88" y="3"/>
                    </a:lnTo>
                    <a:lnTo>
                      <a:pt x="67" y="2"/>
                    </a:lnTo>
                    <a:lnTo>
                      <a:pt x="47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10" y="12"/>
                    </a:lnTo>
                    <a:lnTo>
                      <a:pt x="22" y="16"/>
                    </a:lnTo>
                    <a:lnTo>
                      <a:pt x="38" y="19"/>
                    </a:lnTo>
                    <a:lnTo>
                      <a:pt x="54" y="22"/>
                    </a:lnTo>
                    <a:lnTo>
                      <a:pt x="72" y="25"/>
                    </a:lnTo>
                    <a:lnTo>
                      <a:pt x="89" y="29"/>
                    </a:lnTo>
                    <a:lnTo>
                      <a:pt x="107" y="32"/>
                    </a:lnTo>
                    <a:lnTo>
                      <a:pt x="12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28" name="Freeform 77"/>
              <p:cNvSpPr>
                <a:spLocks/>
              </p:cNvSpPr>
              <p:nvPr/>
            </p:nvSpPr>
            <p:spPr bwMode="auto">
              <a:xfrm>
                <a:off x="8416" y="4751"/>
                <a:ext cx="117" cy="200"/>
              </a:xfrm>
              <a:custGeom>
                <a:avLst/>
                <a:gdLst>
                  <a:gd name="T0" fmla="*/ 0 w 351"/>
                  <a:gd name="T1" fmla="*/ 1 h 601"/>
                  <a:gd name="T2" fmla="*/ 1 w 351"/>
                  <a:gd name="T3" fmla="*/ 1 h 601"/>
                  <a:gd name="T4" fmla="*/ 1 w 351"/>
                  <a:gd name="T5" fmla="*/ 2 h 601"/>
                  <a:gd name="T6" fmla="*/ 1 w 351"/>
                  <a:gd name="T7" fmla="*/ 2 h 601"/>
                  <a:gd name="T8" fmla="*/ 1 w 351"/>
                  <a:gd name="T9" fmla="*/ 2 h 601"/>
                  <a:gd name="T10" fmla="*/ 1 w 351"/>
                  <a:gd name="T11" fmla="*/ 2 h 601"/>
                  <a:gd name="T12" fmla="*/ 1 w 351"/>
                  <a:gd name="T13" fmla="*/ 2 h 601"/>
                  <a:gd name="T14" fmla="*/ 1 w 351"/>
                  <a:gd name="T15" fmla="*/ 2 h 601"/>
                  <a:gd name="T16" fmla="*/ 1 w 351"/>
                  <a:gd name="T17" fmla="*/ 2 h 601"/>
                  <a:gd name="T18" fmla="*/ 1 w 351"/>
                  <a:gd name="T19" fmla="*/ 2 h 601"/>
                  <a:gd name="T20" fmla="*/ 1 w 351"/>
                  <a:gd name="T21" fmla="*/ 2 h 601"/>
                  <a:gd name="T22" fmla="*/ 1 w 351"/>
                  <a:gd name="T23" fmla="*/ 2 h 601"/>
                  <a:gd name="T24" fmla="*/ 1 w 351"/>
                  <a:gd name="T25" fmla="*/ 2 h 601"/>
                  <a:gd name="T26" fmla="*/ 1 w 351"/>
                  <a:gd name="T27" fmla="*/ 2 h 601"/>
                  <a:gd name="T28" fmla="*/ 1 w 351"/>
                  <a:gd name="T29" fmla="*/ 2 h 601"/>
                  <a:gd name="T30" fmla="*/ 1 w 351"/>
                  <a:gd name="T31" fmla="*/ 2 h 601"/>
                  <a:gd name="T32" fmla="*/ 1 w 351"/>
                  <a:gd name="T33" fmla="*/ 2 h 601"/>
                  <a:gd name="T34" fmla="*/ 1 w 351"/>
                  <a:gd name="T35" fmla="*/ 2 h 601"/>
                  <a:gd name="T36" fmla="*/ 1 w 351"/>
                  <a:gd name="T37" fmla="*/ 2 h 601"/>
                  <a:gd name="T38" fmla="*/ 1 w 351"/>
                  <a:gd name="T39" fmla="*/ 2 h 601"/>
                  <a:gd name="T40" fmla="*/ 1 w 351"/>
                  <a:gd name="T41" fmla="*/ 2 h 601"/>
                  <a:gd name="T42" fmla="*/ 1 w 351"/>
                  <a:gd name="T43" fmla="*/ 2 h 601"/>
                  <a:gd name="T44" fmla="*/ 1 w 351"/>
                  <a:gd name="T45" fmla="*/ 1 h 601"/>
                  <a:gd name="T46" fmla="*/ 1 w 351"/>
                  <a:gd name="T47" fmla="*/ 1 h 601"/>
                  <a:gd name="T48" fmla="*/ 1 w 351"/>
                  <a:gd name="T49" fmla="*/ 1 h 601"/>
                  <a:gd name="T50" fmla="*/ 1 w 351"/>
                  <a:gd name="T51" fmla="*/ 1 h 601"/>
                  <a:gd name="T52" fmla="*/ 0 w 351"/>
                  <a:gd name="T53" fmla="*/ 1 h 601"/>
                  <a:gd name="T54" fmla="*/ 0 w 351"/>
                  <a:gd name="T55" fmla="*/ 1 h 601"/>
                  <a:gd name="T56" fmla="*/ 0 w 351"/>
                  <a:gd name="T57" fmla="*/ 0 h 601"/>
                  <a:gd name="T58" fmla="*/ 0 w 351"/>
                  <a:gd name="T59" fmla="*/ 0 h 601"/>
                  <a:gd name="T60" fmla="*/ 0 w 351"/>
                  <a:gd name="T61" fmla="*/ 0 h 601"/>
                  <a:gd name="T62" fmla="*/ 0 w 351"/>
                  <a:gd name="T63" fmla="*/ 0 h 601"/>
                  <a:gd name="T64" fmla="*/ 0 w 351"/>
                  <a:gd name="T65" fmla="*/ 0 h 601"/>
                  <a:gd name="T66" fmla="*/ 0 w 351"/>
                  <a:gd name="T67" fmla="*/ 0 h 601"/>
                  <a:gd name="T68" fmla="*/ 0 w 351"/>
                  <a:gd name="T69" fmla="*/ 0 h 601"/>
                  <a:gd name="T70" fmla="*/ 0 w 351"/>
                  <a:gd name="T71" fmla="*/ 0 h 601"/>
                  <a:gd name="T72" fmla="*/ 0 w 351"/>
                  <a:gd name="T73" fmla="*/ 1 h 601"/>
                  <a:gd name="T74" fmla="*/ 0 w 351"/>
                  <a:gd name="T75" fmla="*/ 1 h 601"/>
                  <a:gd name="T76" fmla="*/ 0 w 351"/>
                  <a:gd name="T77" fmla="*/ 1 h 601"/>
                  <a:gd name="T78" fmla="*/ 0 w 351"/>
                  <a:gd name="T79" fmla="*/ 1 h 601"/>
                  <a:gd name="T80" fmla="*/ 0 w 351"/>
                  <a:gd name="T81" fmla="*/ 1 h 60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51" h="601">
                    <a:moveTo>
                      <a:pt x="108" y="298"/>
                    </a:moveTo>
                    <a:lnTo>
                      <a:pt x="132" y="338"/>
                    </a:lnTo>
                    <a:lnTo>
                      <a:pt x="157" y="377"/>
                    </a:lnTo>
                    <a:lnTo>
                      <a:pt x="182" y="414"/>
                    </a:lnTo>
                    <a:lnTo>
                      <a:pt x="208" y="451"/>
                    </a:lnTo>
                    <a:lnTo>
                      <a:pt x="235" y="487"/>
                    </a:lnTo>
                    <a:lnTo>
                      <a:pt x="263" y="523"/>
                    </a:lnTo>
                    <a:lnTo>
                      <a:pt x="292" y="559"/>
                    </a:lnTo>
                    <a:lnTo>
                      <a:pt x="321" y="594"/>
                    </a:lnTo>
                    <a:lnTo>
                      <a:pt x="326" y="598"/>
                    </a:lnTo>
                    <a:lnTo>
                      <a:pt x="332" y="601"/>
                    </a:lnTo>
                    <a:lnTo>
                      <a:pt x="337" y="601"/>
                    </a:lnTo>
                    <a:lnTo>
                      <a:pt x="343" y="598"/>
                    </a:lnTo>
                    <a:lnTo>
                      <a:pt x="349" y="594"/>
                    </a:lnTo>
                    <a:lnTo>
                      <a:pt x="351" y="588"/>
                    </a:lnTo>
                    <a:lnTo>
                      <a:pt x="351" y="582"/>
                    </a:lnTo>
                    <a:lnTo>
                      <a:pt x="349" y="576"/>
                    </a:lnTo>
                    <a:lnTo>
                      <a:pt x="327" y="538"/>
                    </a:lnTo>
                    <a:lnTo>
                      <a:pt x="304" y="499"/>
                    </a:lnTo>
                    <a:lnTo>
                      <a:pt x="279" y="463"/>
                    </a:lnTo>
                    <a:lnTo>
                      <a:pt x="252" y="427"/>
                    </a:lnTo>
                    <a:lnTo>
                      <a:pt x="224" y="391"/>
                    </a:lnTo>
                    <a:lnTo>
                      <a:pt x="198" y="355"/>
                    </a:lnTo>
                    <a:lnTo>
                      <a:pt x="172" y="319"/>
                    </a:lnTo>
                    <a:lnTo>
                      <a:pt x="147" y="280"/>
                    </a:lnTo>
                    <a:lnTo>
                      <a:pt x="125" y="242"/>
                    </a:lnTo>
                    <a:lnTo>
                      <a:pt x="101" y="197"/>
                    </a:lnTo>
                    <a:lnTo>
                      <a:pt x="79" y="150"/>
                    </a:lnTo>
                    <a:lnTo>
                      <a:pt x="59" y="104"/>
                    </a:lnTo>
                    <a:lnTo>
                      <a:pt x="38" y="62"/>
                    </a:lnTo>
                    <a:lnTo>
                      <a:pt x="22" y="29"/>
                    </a:lnTo>
                    <a:lnTo>
                      <a:pt x="9" y="7"/>
                    </a:lnTo>
                    <a:lnTo>
                      <a:pt x="0" y="0"/>
                    </a:lnTo>
                    <a:lnTo>
                      <a:pt x="4" y="17"/>
                    </a:lnTo>
                    <a:lnTo>
                      <a:pt x="13" y="45"/>
                    </a:lnTo>
                    <a:lnTo>
                      <a:pt x="23" y="82"/>
                    </a:lnTo>
                    <a:lnTo>
                      <a:pt x="38" y="124"/>
                    </a:lnTo>
                    <a:lnTo>
                      <a:pt x="54" y="170"/>
                    </a:lnTo>
                    <a:lnTo>
                      <a:pt x="70" y="216"/>
                    </a:lnTo>
                    <a:lnTo>
                      <a:pt x="89" y="259"/>
                    </a:lnTo>
                    <a:lnTo>
                      <a:pt x="108" y="2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29" name="Freeform 78"/>
              <p:cNvSpPr>
                <a:spLocks/>
              </p:cNvSpPr>
              <p:nvPr/>
            </p:nvSpPr>
            <p:spPr bwMode="auto">
              <a:xfrm>
                <a:off x="8100" y="4623"/>
                <a:ext cx="541" cy="495"/>
              </a:xfrm>
              <a:custGeom>
                <a:avLst/>
                <a:gdLst>
                  <a:gd name="T0" fmla="*/ 1 w 2164"/>
                  <a:gd name="T1" fmla="*/ 0 h 1979"/>
                  <a:gd name="T2" fmla="*/ 1 w 2164"/>
                  <a:gd name="T3" fmla="*/ 0 h 1979"/>
                  <a:gd name="T4" fmla="*/ 1 w 2164"/>
                  <a:gd name="T5" fmla="*/ 0 h 1979"/>
                  <a:gd name="T6" fmla="*/ 1 w 2164"/>
                  <a:gd name="T7" fmla="*/ 0 h 1979"/>
                  <a:gd name="T8" fmla="*/ 1 w 2164"/>
                  <a:gd name="T9" fmla="*/ 0 h 1979"/>
                  <a:gd name="T10" fmla="*/ 1 w 2164"/>
                  <a:gd name="T11" fmla="*/ 0 h 1979"/>
                  <a:gd name="T12" fmla="*/ 1 w 2164"/>
                  <a:gd name="T13" fmla="*/ 0 h 1979"/>
                  <a:gd name="T14" fmla="*/ 1 w 2164"/>
                  <a:gd name="T15" fmla="*/ 0 h 1979"/>
                  <a:gd name="T16" fmla="*/ 1 w 2164"/>
                  <a:gd name="T17" fmla="*/ 0 h 1979"/>
                  <a:gd name="T18" fmla="*/ 2 w 2164"/>
                  <a:gd name="T19" fmla="*/ 0 h 1979"/>
                  <a:gd name="T20" fmla="*/ 2 w 2164"/>
                  <a:gd name="T21" fmla="*/ 0 h 1979"/>
                  <a:gd name="T22" fmla="*/ 2 w 2164"/>
                  <a:gd name="T23" fmla="*/ 0 h 1979"/>
                  <a:gd name="T24" fmla="*/ 2 w 2164"/>
                  <a:gd name="T25" fmla="*/ 0 h 1979"/>
                  <a:gd name="T26" fmla="*/ 2 w 2164"/>
                  <a:gd name="T27" fmla="*/ 0 h 1979"/>
                  <a:gd name="T28" fmla="*/ 2 w 2164"/>
                  <a:gd name="T29" fmla="*/ 0 h 1979"/>
                  <a:gd name="T30" fmla="*/ 2 w 2164"/>
                  <a:gd name="T31" fmla="*/ 0 h 1979"/>
                  <a:gd name="T32" fmla="*/ 2 w 2164"/>
                  <a:gd name="T33" fmla="*/ 1 h 1979"/>
                  <a:gd name="T34" fmla="*/ 2 w 2164"/>
                  <a:gd name="T35" fmla="*/ 1 h 1979"/>
                  <a:gd name="T36" fmla="*/ 2 w 2164"/>
                  <a:gd name="T37" fmla="*/ 1 h 1979"/>
                  <a:gd name="T38" fmla="*/ 2 w 2164"/>
                  <a:gd name="T39" fmla="*/ 1 h 1979"/>
                  <a:gd name="T40" fmla="*/ 2 w 2164"/>
                  <a:gd name="T41" fmla="*/ 2 h 1979"/>
                  <a:gd name="T42" fmla="*/ 2 w 2164"/>
                  <a:gd name="T43" fmla="*/ 2 h 1979"/>
                  <a:gd name="T44" fmla="*/ 2 w 2164"/>
                  <a:gd name="T45" fmla="*/ 2 h 1979"/>
                  <a:gd name="T46" fmla="*/ 2 w 2164"/>
                  <a:gd name="T47" fmla="*/ 2 h 1979"/>
                  <a:gd name="T48" fmla="*/ 2 w 2164"/>
                  <a:gd name="T49" fmla="*/ 2 h 1979"/>
                  <a:gd name="T50" fmla="*/ 2 w 2164"/>
                  <a:gd name="T51" fmla="*/ 2 h 1979"/>
                  <a:gd name="T52" fmla="*/ 1 w 2164"/>
                  <a:gd name="T53" fmla="*/ 2 h 1979"/>
                  <a:gd name="T54" fmla="*/ 1 w 2164"/>
                  <a:gd name="T55" fmla="*/ 2 h 1979"/>
                  <a:gd name="T56" fmla="*/ 1 w 2164"/>
                  <a:gd name="T57" fmla="*/ 2 h 1979"/>
                  <a:gd name="T58" fmla="*/ 1 w 2164"/>
                  <a:gd name="T59" fmla="*/ 2 h 1979"/>
                  <a:gd name="T60" fmla="*/ 1 w 2164"/>
                  <a:gd name="T61" fmla="*/ 2 h 1979"/>
                  <a:gd name="T62" fmla="*/ 1 w 2164"/>
                  <a:gd name="T63" fmla="*/ 2 h 1979"/>
                  <a:gd name="T64" fmla="*/ 1 w 2164"/>
                  <a:gd name="T65" fmla="*/ 2 h 1979"/>
                  <a:gd name="T66" fmla="*/ 1 w 2164"/>
                  <a:gd name="T67" fmla="*/ 2 h 1979"/>
                  <a:gd name="T68" fmla="*/ 1 w 2164"/>
                  <a:gd name="T69" fmla="*/ 2 h 1979"/>
                  <a:gd name="T70" fmla="*/ 0 w 2164"/>
                  <a:gd name="T71" fmla="*/ 2 h 1979"/>
                  <a:gd name="T72" fmla="*/ 0 w 2164"/>
                  <a:gd name="T73" fmla="*/ 2 h 1979"/>
                  <a:gd name="T74" fmla="*/ 0 w 2164"/>
                  <a:gd name="T75" fmla="*/ 2 h 1979"/>
                  <a:gd name="T76" fmla="*/ 0 w 2164"/>
                  <a:gd name="T77" fmla="*/ 2 h 1979"/>
                  <a:gd name="T78" fmla="*/ 0 w 2164"/>
                  <a:gd name="T79" fmla="*/ 2 h 1979"/>
                  <a:gd name="T80" fmla="*/ 0 w 2164"/>
                  <a:gd name="T81" fmla="*/ 2 h 1979"/>
                  <a:gd name="T82" fmla="*/ 0 w 2164"/>
                  <a:gd name="T83" fmla="*/ 2 h 1979"/>
                  <a:gd name="T84" fmla="*/ 1 w 2164"/>
                  <a:gd name="T85" fmla="*/ 1 h 1979"/>
                  <a:gd name="T86" fmla="*/ 1 w 2164"/>
                  <a:gd name="T87" fmla="*/ 1 h 1979"/>
                  <a:gd name="T88" fmla="*/ 1 w 2164"/>
                  <a:gd name="T89" fmla="*/ 1 h 1979"/>
                  <a:gd name="T90" fmla="*/ 1 w 2164"/>
                  <a:gd name="T91" fmla="*/ 1 h 1979"/>
                  <a:gd name="T92" fmla="*/ 1 w 2164"/>
                  <a:gd name="T93" fmla="*/ 1 h 197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164" h="1979">
                    <a:moveTo>
                      <a:pt x="743" y="0"/>
                    </a:moveTo>
                    <a:lnTo>
                      <a:pt x="746" y="0"/>
                    </a:lnTo>
                    <a:lnTo>
                      <a:pt x="753" y="0"/>
                    </a:lnTo>
                    <a:lnTo>
                      <a:pt x="763" y="0"/>
                    </a:lnTo>
                    <a:lnTo>
                      <a:pt x="778" y="0"/>
                    </a:lnTo>
                    <a:lnTo>
                      <a:pt x="798" y="1"/>
                    </a:lnTo>
                    <a:lnTo>
                      <a:pt x="822" y="1"/>
                    </a:lnTo>
                    <a:lnTo>
                      <a:pt x="848" y="2"/>
                    </a:lnTo>
                    <a:lnTo>
                      <a:pt x="878" y="3"/>
                    </a:lnTo>
                    <a:lnTo>
                      <a:pt x="912" y="5"/>
                    </a:lnTo>
                    <a:lnTo>
                      <a:pt x="949" y="7"/>
                    </a:lnTo>
                    <a:lnTo>
                      <a:pt x="987" y="10"/>
                    </a:lnTo>
                    <a:lnTo>
                      <a:pt x="1030" y="13"/>
                    </a:lnTo>
                    <a:lnTo>
                      <a:pt x="1074" y="16"/>
                    </a:lnTo>
                    <a:lnTo>
                      <a:pt x="1121" y="21"/>
                    </a:lnTo>
                    <a:lnTo>
                      <a:pt x="1171" y="27"/>
                    </a:lnTo>
                    <a:lnTo>
                      <a:pt x="1222" y="32"/>
                    </a:lnTo>
                    <a:lnTo>
                      <a:pt x="1275" y="39"/>
                    </a:lnTo>
                    <a:lnTo>
                      <a:pt x="1329" y="47"/>
                    </a:lnTo>
                    <a:lnTo>
                      <a:pt x="1386" y="56"/>
                    </a:lnTo>
                    <a:lnTo>
                      <a:pt x="1443" y="65"/>
                    </a:lnTo>
                    <a:lnTo>
                      <a:pt x="1502" y="75"/>
                    </a:lnTo>
                    <a:lnTo>
                      <a:pt x="1560" y="87"/>
                    </a:lnTo>
                    <a:lnTo>
                      <a:pt x="1620" y="100"/>
                    </a:lnTo>
                    <a:lnTo>
                      <a:pt x="1681" y="115"/>
                    </a:lnTo>
                    <a:lnTo>
                      <a:pt x="1742" y="129"/>
                    </a:lnTo>
                    <a:lnTo>
                      <a:pt x="1804" y="146"/>
                    </a:lnTo>
                    <a:lnTo>
                      <a:pt x="1865" y="164"/>
                    </a:lnTo>
                    <a:lnTo>
                      <a:pt x="1926" y="183"/>
                    </a:lnTo>
                    <a:lnTo>
                      <a:pt x="1987" y="204"/>
                    </a:lnTo>
                    <a:lnTo>
                      <a:pt x="2047" y="226"/>
                    </a:lnTo>
                    <a:lnTo>
                      <a:pt x="2105" y="250"/>
                    </a:lnTo>
                    <a:lnTo>
                      <a:pt x="2164" y="276"/>
                    </a:lnTo>
                    <a:lnTo>
                      <a:pt x="1975" y="1184"/>
                    </a:lnTo>
                    <a:lnTo>
                      <a:pt x="1980" y="1185"/>
                    </a:lnTo>
                    <a:lnTo>
                      <a:pt x="1990" y="1191"/>
                    </a:lnTo>
                    <a:lnTo>
                      <a:pt x="2005" y="1201"/>
                    </a:lnTo>
                    <a:lnTo>
                      <a:pt x="2020" y="1219"/>
                    </a:lnTo>
                    <a:lnTo>
                      <a:pt x="2031" y="1246"/>
                    </a:lnTo>
                    <a:lnTo>
                      <a:pt x="2035" y="1282"/>
                    </a:lnTo>
                    <a:lnTo>
                      <a:pt x="2030" y="1332"/>
                    </a:lnTo>
                    <a:lnTo>
                      <a:pt x="2011" y="1394"/>
                    </a:lnTo>
                    <a:lnTo>
                      <a:pt x="1681" y="1835"/>
                    </a:lnTo>
                    <a:lnTo>
                      <a:pt x="1636" y="1835"/>
                    </a:lnTo>
                    <a:lnTo>
                      <a:pt x="1512" y="1979"/>
                    </a:lnTo>
                    <a:lnTo>
                      <a:pt x="1510" y="1979"/>
                    </a:lnTo>
                    <a:lnTo>
                      <a:pt x="1502" y="1978"/>
                    </a:lnTo>
                    <a:lnTo>
                      <a:pt x="1490" y="1977"/>
                    </a:lnTo>
                    <a:lnTo>
                      <a:pt x="1474" y="1974"/>
                    </a:lnTo>
                    <a:lnTo>
                      <a:pt x="1451" y="1972"/>
                    </a:lnTo>
                    <a:lnTo>
                      <a:pt x="1427" y="1969"/>
                    </a:lnTo>
                    <a:lnTo>
                      <a:pt x="1397" y="1965"/>
                    </a:lnTo>
                    <a:lnTo>
                      <a:pt x="1364" y="1961"/>
                    </a:lnTo>
                    <a:lnTo>
                      <a:pt x="1328" y="1955"/>
                    </a:lnTo>
                    <a:lnTo>
                      <a:pt x="1288" y="1950"/>
                    </a:lnTo>
                    <a:lnTo>
                      <a:pt x="1246" y="1943"/>
                    </a:lnTo>
                    <a:lnTo>
                      <a:pt x="1200" y="1935"/>
                    </a:lnTo>
                    <a:lnTo>
                      <a:pt x="1152" y="1927"/>
                    </a:lnTo>
                    <a:lnTo>
                      <a:pt x="1101" y="1918"/>
                    </a:lnTo>
                    <a:lnTo>
                      <a:pt x="1049" y="1907"/>
                    </a:lnTo>
                    <a:lnTo>
                      <a:pt x="993" y="1896"/>
                    </a:lnTo>
                    <a:lnTo>
                      <a:pt x="937" y="1884"/>
                    </a:lnTo>
                    <a:lnTo>
                      <a:pt x="878" y="1871"/>
                    </a:lnTo>
                    <a:lnTo>
                      <a:pt x="818" y="1856"/>
                    </a:lnTo>
                    <a:lnTo>
                      <a:pt x="758" y="1841"/>
                    </a:lnTo>
                    <a:lnTo>
                      <a:pt x="696" y="1824"/>
                    </a:lnTo>
                    <a:lnTo>
                      <a:pt x="634" y="1806"/>
                    </a:lnTo>
                    <a:lnTo>
                      <a:pt x="572" y="1787"/>
                    </a:lnTo>
                    <a:lnTo>
                      <a:pt x="508" y="1768"/>
                    </a:lnTo>
                    <a:lnTo>
                      <a:pt x="445" y="1747"/>
                    </a:lnTo>
                    <a:lnTo>
                      <a:pt x="382" y="1724"/>
                    </a:lnTo>
                    <a:lnTo>
                      <a:pt x="319" y="1700"/>
                    </a:lnTo>
                    <a:lnTo>
                      <a:pt x="257" y="1674"/>
                    </a:lnTo>
                    <a:lnTo>
                      <a:pt x="196" y="1647"/>
                    </a:lnTo>
                    <a:lnTo>
                      <a:pt x="135" y="1620"/>
                    </a:lnTo>
                    <a:lnTo>
                      <a:pt x="76" y="1590"/>
                    </a:lnTo>
                    <a:lnTo>
                      <a:pt x="19" y="1559"/>
                    </a:lnTo>
                    <a:lnTo>
                      <a:pt x="18" y="1554"/>
                    </a:lnTo>
                    <a:lnTo>
                      <a:pt x="13" y="1538"/>
                    </a:lnTo>
                    <a:lnTo>
                      <a:pt x="8" y="1514"/>
                    </a:lnTo>
                    <a:lnTo>
                      <a:pt x="3" y="1486"/>
                    </a:lnTo>
                    <a:lnTo>
                      <a:pt x="0" y="1456"/>
                    </a:lnTo>
                    <a:lnTo>
                      <a:pt x="0" y="1424"/>
                    </a:lnTo>
                    <a:lnTo>
                      <a:pt x="3" y="1396"/>
                    </a:lnTo>
                    <a:lnTo>
                      <a:pt x="13" y="1371"/>
                    </a:lnTo>
                    <a:lnTo>
                      <a:pt x="443" y="1002"/>
                    </a:lnTo>
                    <a:lnTo>
                      <a:pt x="441" y="999"/>
                    </a:lnTo>
                    <a:lnTo>
                      <a:pt x="440" y="989"/>
                    </a:lnTo>
                    <a:lnTo>
                      <a:pt x="440" y="973"/>
                    </a:lnTo>
                    <a:lnTo>
                      <a:pt x="445" y="953"/>
                    </a:lnTo>
                    <a:lnTo>
                      <a:pt x="453" y="928"/>
                    </a:lnTo>
                    <a:lnTo>
                      <a:pt x="471" y="902"/>
                    </a:lnTo>
                    <a:lnTo>
                      <a:pt x="497" y="874"/>
                    </a:lnTo>
                    <a:lnTo>
                      <a:pt x="534" y="845"/>
                    </a:lnTo>
                    <a:lnTo>
                      <a:pt x="74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30" name="Freeform 79"/>
              <p:cNvSpPr>
                <a:spLocks/>
              </p:cNvSpPr>
              <p:nvPr/>
            </p:nvSpPr>
            <p:spPr bwMode="auto">
              <a:xfrm>
                <a:off x="8279" y="4656"/>
                <a:ext cx="311" cy="233"/>
              </a:xfrm>
              <a:custGeom>
                <a:avLst/>
                <a:gdLst>
                  <a:gd name="T0" fmla="*/ 0 w 1244"/>
                  <a:gd name="T1" fmla="*/ 0 h 930"/>
                  <a:gd name="T2" fmla="*/ 1 w 1244"/>
                  <a:gd name="T3" fmla="*/ 0 h 930"/>
                  <a:gd name="T4" fmla="*/ 1 w 1244"/>
                  <a:gd name="T5" fmla="*/ 1 h 930"/>
                  <a:gd name="T6" fmla="*/ 0 w 1244"/>
                  <a:gd name="T7" fmla="*/ 1 h 930"/>
                  <a:gd name="T8" fmla="*/ 0 w 1244"/>
                  <a:gd name="T9" fmla="*/ 0 h 9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4" h="930">
                    <a:moveTo>
                      <a:pt x="164" y="0"/>
                    </a:moveTo>
                    <a:lnTo>
                      <a:pt x="1244" y="214"/>
                    </a:lnTo>
                    <a:lnTo>
                      <a:pt x="1067" y="930"/>
                    </a:lnTo>
                    <a:lnTo>
                      <a:pt x="0" y="688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31" name="Freeform 80"/>
              <p:cNvSpPr>
                <a:spLocks/>
              </p:cNvSpPr>
              <p:nvPr/>
            </p:nvSpPr>
            <p:spPr bwMode="auto">
              <a:xfrm>
                <a:off x="8300" y="4672"/>
                <a:ext cx="237" cy="91"/>
              </a:xfrm>
              <a:custGeom>
                <a:avLst/>
                <a:gdLst>
                  <a:gd name="T0" fmla="*/ 0 w 952"/>
                  <a:gd name="T1" fmla="*/ 0 h 366"/>
                  <a:gd name="T2" fmla="*/ 1 w 952"/>
                  <a:gd name="T3" fmla="*/ 0 h 366"/>
                  <a:gd name="T4" fmla="*/ 0 w 952"/>
                  <a:gd name="T5" fmla="*/ 0 h 366"/>
                  <a:gd name="T6" fmla="*/ 0 w 952"/>
                  <a:gd name="T7" fmla="*/ 0 h 366"/>
                  <a:gd name="T8" fmla="*/ 0 w 952"/>
                  <a:gd name="T9" fmla="*/ 0 h 3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2" h="366">
                    <a:moveTo>
                      <a:pt x="112" y="0"/>
                    </a:moveTo>
                    <a:lnTo>
                      <a:pt x="952" y="153"/>
                    </a:lnTo>
                    <a:lnTo>
                      <a:pt x="200" y="108"/>
                    </a:lnTo>
                    <a:lnTo>
                      <a:pt x="0" y="36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32" name="Freeform 81"/>
              <p:cNvSpPr>
                <a:spLocks/>
              </p:cNvSpPr>
              <p:nvPr/>
            </p:nvSpPr>
            <p:spPr bwMode="auto">
              <a:xfrm>
                <a:off x="8222" y="4885"/>
                <a:ext cx="315" cy="84"/>
              </a:xfrm>
              <a:custGeom>
                <a:avLst/>
                <a:gdLst>
                  <a:gd name="T0" fmla="*/ 0 w 1259"/>
                  <a:gd name="T1" fmla="*/ 0 h 337"/>
                  <a:gd name="T2" fmla="*/ 1 w 1259"/>
                  <a:gd name="T3" fmla="*/ 0 h 337"/>
                  <a:gd name="T4" fmla="*/ 1 w 1259"/>
                  <a:gd name="T5" fmla="*/ 0 h 337"/>
                  <a:gd name="T6" fmla="*/ 0 w 1259"/>
                  <a:gd name="T7" fmla="*/ 0 h 337"/>
                  <a:gd name="T8" fmla="*/ 0 w 1259"/>
                  <a:gd name="T9" fmla="*/ 0 h 3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9" h="337">
                    <a:moveTo>
                      <a:pt x="40" y="0"/>
                    </a:moveTo>
                    <a:lnTo>
                      <a:pt x="1259" y="288"/>
                    </a:lnTo>
                    <a:lnTo>
                      <a:pt x="1226" y="337"/>
                    </a:lnTo>
                    <a:lnTo>
                      <a:pt x="0" y="3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33" name="Freeform 82"/>
              <p:cNvSpPr>
                <a:spLocks/>
              </p:cNvSpPr>
              <p:nvPr/>
            </p:nvSpPr>
            <p:spPr bwMode="auto">
              <a:xfrm>
                <a:off x="8193" y="4910"/>
                <a:ext cx="316" cy="86"/>
              </a:xfrm>
              <a:custGeom>
                <a:avLst/>
                <a:gdLst>
                  <a:gd name="T0" fmla="*/ 0 w 1265"/>
                  <a:gd name="T1" fmla="*/ 0 h 342"/>
                  <a:gd name="T2" fmla="*/ 1 w 1265"/>
                  <a:gd name="T3" fmla="*/ 0 h 342"/>
                  <a:gd name="T4" fmla="*/ 1 w 1265"/>
                  <a:gd name="T5" fmla="*/ 1 h 342"/>
                  <a:gd name="T6" fmla="*/ 0 w 1265"/>
                  <a:gd name="T7" fmla="*/ 0 h 342"/>
                  <a:gd name="T8" fmla="*/ 0 w 1265"/>
                  <a:gd name="T9" fmla="*/ 0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65" h="342">
                    <a:moveTo>
                      <a:pt x="46" y="0"/>
                    </a:moveTo>
                    <a:lnTo>
                      <a:pt x="1265" y="286"/>
                    </a:lnTo>
                    <a:lnTo>
                      <a:pt x="1226" y="342"/>
                    </a:lnTo>
                    <a:lnTo>
                      <a:pt x="0" y="37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34" name="Freeform 83"/>
              <p:cNvSpPr>
                <a:spLocks/>
              </p:cNvSpPr>
              <p:nvPr/>
            </p:nvSpPr>
            <p:spPr bwMode="auto">
              <a:xfrm>
                <a:off x="8165" y="4936"/>
                <a:ext cx="316" cy="86"/>
              </a:xfrm>
              <a:custGeom>
                <a:avLst/>
                <a:gdLst>
                  <a:gd name="T0" fmla="*/ 0 w 1264"/>
                  <a:gd name="T1" fmla="*/ 0 h 344"/>
                  <a:gd name="T2" fmla="*/ 1 w 1264"/>
                  <a:gd name="T3" fmla="*/ 0 h 344"/>
                  <a:gd name="T4" fmla="*/ 1 w 1264"/>
                  <a:gd name="T5" fmla="*/ 1 h 344"/>
                  <a:gd name="T6" fmla="*/ 0 w 1264"/>
                  <a:gd name="T7" fmla="*/ 0 h 344"/>
                  <a:gd name="T8" fmla="*/ 0 w 1264"/>
                  <a:gd name="T9" fmla="*/ 0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64" h="344">
                    <a:moveTo>
                      <a:pt x="45" y="0"/>
                    </a:moveTo>
                    <a:lnTo>
                      <a:pt x="1264" y="287"/>
                    </a:lnTo>
                    <a:lnTo>
                      <a:pt x="1224" y="344"/>
                    </a:lnTo>
                    <a:lnTo>
                      <a:pt x="0" y="37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35" name="Freeform 84"/>
              <p:cNvSpPr>
                <a:spLocks/>
              </p:cNvSpPr>
              <p:nvPr/>
            </p:nvSpPr>
            <p:spPr bwMode="auto">
              <a:xfrm>
                <a:off x="8243" y="4989"/>
                <a:ext cx="48" cy="19"/>
              </a:xfrm>
              <a:custGeom>
                <a:avLst/>
                <a:gdLst>
                  <a:gd name="T0" fmla="*/ 0 w 190"/>
                  <a:gd name="T1" fmla="*/ 0 h 79"/>
                  <a:gd name="T2" fmla="*/ 0 w 190"/>
                  <a:gd name="T3" fmla="*/ 0 h 79"/>
                  <a:gd name="T4" fmla="*/ 0 w 190"/>
                  <a:gd name="T5" fmla="*/ 0 h 79"/>
                  <a:gd name="T6" fmla="*/ 0 w 190"/>
                  <a:gd name="T7" fmla="*/ 0 h 79"/>
                  <a:gd name="T8" fmla="*/ 0 w 190"/>
                  <a:gd name="T9" fmla="*/ 0 h 79"/>
                  <a:gd name="T10" fmla="*/ 0 w 190"/>
                  <a:gd name="T11" fmla="*/ 0 h 79"/>
                  <a:gd name="T12" fmla="*/ 0 w 190"/>
                  <a:gd name="T13" fmla="*/ 0 h 79"/>
                  <a:gd name="T14" fmla="*/ 0 w 190"/>
                  <a:gd name="T15" fmla="*/ 0 h 79"/>
                  <a:gd name="T16" fmla="*/ 0 w 190"/>
                  <a:gd name="T17" fmla="*/ 0 h 79"/>
                  <a:gd name="T18" fmla="*/ 0 w 190"/>
                  <a:gd name="T19" fmla="*/ 0 h 79"/>
                  <a:gd name="T20" fmla="*/ 0 w 190"/>
                  <a:gd name="T21" fmla="*/ 0 h 79"/>
                  <a:gd name="T22" fmla="*/ 0 w 190"/>
                  <a:gd name="T23" fmla="*/ 0 h 79"/>
                  <a:gd name="T24" fmla="*/ 0 w 190"/>
                  <a:gd name="T25" fmla="*/ 0 h 79"/>
                  <a:gd name="T26" fmla="*/ 0 w 190"/>
                  <a:gd name="T27" fmla="*/ 0 h 79"/>
                  <a:gd name="T28" fmla="*/ 0 w 190"/>
                  <a:gd name="T29" fmla="*/ 0 h 79"/>
                  <a:gd name="T30" fmla="*/ 0 w 190"/>
                  <a:gd name="T31" fmla="*/ 0 h 79"/>
                  <a:gd name="T32" fmla="*/ 0 w 190"/>
                  <a:gd name="T33" fmla="*/ 0 h 79"/>
                  <a:gd name="T34" fmla="*/ 0 w 190"/>
                  <a:gd name="T35" fmla="*/ 0 h 79"/>
                  <a:gd name="T36" fmla="*/ 0 w 190"/>
                  <a:gd name="T37" fmla="*/ 0 h 79"/>
                  <a:gd name="T38" fmla="*/ 0 w 190"/>
                  <a:gd name="T39" fmla="*/ 0 h 79"/>
                  <a:gd name="T40" fmla="*/ 0 w 190"/>
                  <a:gd name="T41" fmla="*/ 0 h 79"/>
                  <a:gd name="T42" fmla="*/ 0 w 190"/>
                  <a:gd name="T43" fmla="*/ 0 h 79"/>
                  <a:gd name="T44" fmla="*/ 0 w 190"/>
                  <a:gd name="T45" fmla="*/ 0 h 79"/>
                  <a:gd name="T46" fmla="*/ 0 w 190"/>
                  <a:gd name="T47" fmla="*/ 0 h 79"/>
                  <a:gd name="T48" fmla="*/ 0 w 190"/>
                  <a:gd name="T49" fmla="*/ 0 h 79"/>
                  <a:gd name="T50" fmla="*/ 0 w 190"/>
                  <a:gd name="T51" fmla="*/ 0 h 79"/>
                  <a:gd name="T52" fmla="*/ 0 w 190"/>
                  <a:gd name="T53" fmla="*/ 0 h 79"/>
                  <a:gd name="T54" fmla="*/ 0 w 190"/>
                  <a:gd name="T55" fmla="*/ 0 h 79"/>
                  <a:gd name="T56" fmla="*/ 0 w 190"/>
                  <a:gd name="T57" fmla="*/ 0 h 79"/>
                  <a:gd name="T58" fmla="*/ 0 w 190"/>
                  <a:gd name="T59" fmla="*/ 0 h 79"/>
                  <a:gd name="T60" fmla="*/ 0 w 190"/>
                  <a:gd name="T61" fmla="*/ 0 h 79"/>
                  <a:gd name="T62" fmla="*/ 0 w 190"/>
                  <a:gd name="T63" fmla="*/ 0 h 79"/>
                  <a:gd name="T64" fmla="*/ 0 w 19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0" h="79">
                    <a:moveTo>
                      <a:pt x="18" y="1"/>
                    </a:moveTo>
                    <a:lnTo>
                      <a:pt x="23" y="1"/>
                    </a:lnTo>
                    <a:lnTo>
                      <a:pt x="40" y="0"/>
                    </a:lnTo>
                    <a:lnTo>
                      <a:pt x="62" y="0"/>
                    </a:lnTo>
                    <a:lnTo>
                      <a:pt x="90" y="3"/>
                    </a:lnTo>
                    <a:lnTo>
                      <a:pt x="120" y="8"/>
                    </a:lnTo>
                    <a:lnTo>
                      <a:pt x="148" y="18"/>
                    </a:lnTo>
                    <a:lnTo>
                      <a:pt x="173" y="34"/>
                    </a:lnTo>
                    <a:lnTo>
                      <a:pt x="190" y="57"/>
                    </a:lnTo>
                    <a:lnTo>
                      <a:pt x="190" y="58"/>
                    </a:lnTo>
                    <a:lnTo>
                      <a:pt x="190" y="62"/>
                    </a:lnTo>
                    <a:lnTo>
                      <a:pt x="189" y="68"/>
                    </a:lnTo>
                    <a:lnTo>
                      <a:pt x="187" y="74"/>
                    </a:lnTo>
                    <a:lnTo>
                      <a:pt x="181" y="78"/>
                    </a:lnTo>
                    <a:lnTo>
                      <a:pt x="173" y="79"/>
                    </a:lnTo>
                    <a:lnTo>
                      <a:pt x="160" y="78"/>
                    </a:lnTo>
                    <a:lnTo>
                      <a:pt x="143" y="71"/>
                    </a:lnTo>
                    <a:lnTo>
                      <a:pt x="143" y="69"/>
                    </a:lnTo>
                    <a:lnTo>
                      <a:pt x="142" y="65"/>
                    </a:lnTo>
                    <a:lnTo>
                      <a:pt x="139" y="58"/>
                    </a:lnTo>
                    <a:lnTo>
                      <a:pt x="130" y="50"/>
                    </a:lnTo>
                    <a:lnTo>
                      <a:pt x="116" y="42"/>
                    </a:lnTo>
                    <a:lnTo>
                      <a:pt x="94" y="35"/>
                    </a:lnTo>
                    <a:lnTo>
                      <a:pt x="63" y="32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5" y="30"/>
                    </a:lnTo>
                    <a:lnTo>
                      <a:pt x="9" y="27"/>
                    </a:lnTo>
                    <a:lnTo>
                      <a:pt x="5" y="24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6" y="8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36" name="Freeform 85"/>
              <p:cNvSpPr>
                <a:spLocks/>
              </p:cNvSpPr>
              <p:nvPr/>
            </p:nvSpPr>
            <p:spPr bwMode="auto">
              <a:xfrm>
                <a:off x="8246" y="5003"/>
                <a:ext cx="27" cy="15"/>
              </a:xfrm>
              <a:custGeom>
                <a:avLst/>
                <a:gdLst>
                  <a:gd name="T0" fmla="*/ 0 w 107"/>
                  <a:gd name="T1" fmla="*/ 0 h 63"/>
                  <a:gd name="T2" fmla="*/ 0 w 107"/>
                  <a:gd name="T3" fmla="*/ 0 h 63"/>
                  <a:gd name="T4" fmla="*/ 0 w 107"/>
                  <a:gd name="T5" fmla="*/ 0 h 63"/>
                  <a:gd name="T6" fmla="*/ 0 w 107"/>
                  <a:gd name="T7" fmla="*/ 0 h 63"/>
                  <a:gd name="T8" fmla="*/ 0 w 107"/>
                  <a:gd name="T9" fmla="*/ 0 h 63"/>
                  <a:gd name="T10" fmla="*/ 0 w 107"/>
                  <a:gd name="T11" fmla="*/ 0 h 63"/>
                  <a:gd name="T12" fmla="*/ 0 w 107"/>
                  <a:gd name="T13" fmla="*/ 0 h 63"/>
                  <a:gd name="T14" fmla="*/ 0 w 107"/>
                  <a:gd name="T15" fmla="*/ 0 h 63"/>
                  <a:gd name="T16" fmla="*/ 0 w 107"/>
                  <a:gd name="T17" fmla="*/ 0 h 63"/>
                  <a:gd name="T18" fmla="*/ 0 w 107"/>
                  <a:gd name="T19" fmla="*/ 0 h 63"/>
                  <a:gd name="T20" fmla="*/ 0 w 107"/>
                  <a:gd name="T21" fmla="*/ 0 h 63"/>
                  <a:gd name="T22" fmla="*/ 0 w 107"/>
                  <a:gd name="T23" fmla="*/ 0 h 63"/>
                  <a:gd name="T24" fmla="*/ 0 w 107"/>
                  <a:gd name="T25" fmla="*/ 0 h 63"/>
                  <a:gd name="T26" fmla="*/ 0 w 107"/>
                  <a:gd name="T27" fmla="*/ 0 h 63"/>
                  <a:gd name="T28" fmla="*/ 0 w 107"/>
                  <a:gd name="T29" fmla="*/ 0 h 63"/>
                  <a:gd name="T30" fmla="*/ 0 w 107"/>
                  <a:gd name="T31" fmla="*/ 0 h 63"/>
                  <a:gd name="T32" fmla="*/ 0 w 107"/>
                  <a:gd name="T33" fmla="*/ 0 h 63"/>
                  <a:gd name="T34" fmla="*/ 0 w 107"/>
                  <a:gd name="T35" fmla="*/ 0 h 63"/>
                  <a:gd name="T36" fmla="*/ 0 w 107"/>
                  <a:gd name="T37" fmla="*/ 0 h 63"/>
                  <a:gd name="T38" fmla="*/ 0 w 107"/>
                  <a:gd name="T39" fmla="*/ 0 h 63"/>
                  <a:gd name="T40" fmla="*/ 0 w 107"/>
                  <a:gd name="T41" fmla="*/ 0 h 63"/>
                  <a:gd name="T42" fmla="*/ 0 w 107"/>
                  <a:gd name="T43" fmla="*/ 0 h 63"/>
                  <a:gd name="T44" fmla="*/ 0 w 107"/>
                  <a:gd name="T45" fmla="*/ 0 h 63"/>
                  <a:gd name="T46" fmla="*/ 0 w 107"/>
                  <a:gd name="T47" fmla="*/ 0 h 63"/>
                  <a:gd name="T48" fmla="*/ 0 w 107"/>
                  <a:gd name="T49" fmla="*/ 0 h 63"/>
                  <a:gd name="T50" fmla="*/ 0 w 107"/>
                  <a:gd name="T51" fmla="*/ 0 h 63"/>
                  <a:gd name="T52" fmla="*/ 0 w 107"/>
                  <a:gd name="T53" fmla="*/ 0 h 63"/>
                  <a:gd name="T54" fmla="*/ 0 w 107"/>
                  <a:gd name="T55" fmla="*/ 0 h 63"/>
                  <a:gd name="T56" fmla="*/ 0 w 107"/>
                  <a:gd name="T57" fmla="*/ 0 h 63"/>
                  <a:gd name="T58" fmla="*/ 0 w 107"/>
                  <a:gd name="T59" fmla="*/ 0 h 63"/>
                  <a:gd name="T60" fmla="*/ 0 w 107"/>
                  <a:gd name="T61" fmla="*/ 0 h 63"/>
                  <a:gd name="T62" fmla="*/ 0 w 107"/>
                  <a:gd name="T63" fmla="*/ 0 h 63"/>
                  <a:gd name="T64" fmla="*/ 0 w 107"/>
                  <a:gd name="T65" fmla="*/ 0 h 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7" h="63">
                    <a:moveTo>
                      <a:pt x="43" y="58"/>
                    </a:moveTo>
                    <a:lnTo>
                      <a:pt x="54" y="61"/>
                    </a:lnTo>
                    <a:lnTo>
                      <a:pt x="64" y="63"/>
                    </a:lnTo>
                    <a:lnTo>
                      <a:pt x="74" y="63"/>
                    </a:lnTo>
                    <a:lnTo>
                      <a:pt x="83" y="63"/>
                    </a:lnTo>
                    <a:lnTo>
                      <a:pt x="91" y="61"/>
                    </a:lnTo>
                    <a:lnTo>
                      <a:pt x="97" y="57"/>
                    </a:lnTo>
                    <a:lnTo>
                      <a:pt x="102" y="54"/>
                    </a:lnTo>
                    <a:lnTo>
                      <a:pt x="106" y="48"/>
                    </a:lnTo>
                    <a:lnTo>
                      <a:pt x="107" y="43"/>
                    </a:lnTo>
                    <a:lnTo>
                      <a:pt x="106" y="37"/>
                    </a:lnTo>
                    <a:lnTo>
                      <a:pt x="102" y="30"/>
                    </a:lnTo>
                    <a:lnTo>
                      <a:pt x="97" y="24"/>
                    </a:lnTo>
                    <a:lnTo>
                      <a:pt x="90" y="19"/>
                    </a:lnTo>
                    <a:lnTo>
                      <a:pt x="82" y="13"/>
                    </a:lnTo>
                    <a:lnTo>
                      <a:pt x="74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1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3" y="10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9" y="38"/>
                    </a:lnTo>
                    <a:lnTo>
                      <a:pt x="16" y="44"/>
                    </a:lnTo>
                    <a:lnTo>
                      <a:pt x="25" y="49"/>
                    </a:lnTo>
                    <a:lnTo>
                      <a:pt x="33" y="54"/>
                    </a:lnTo>
                    <a:lnTo>
                      <a:pt x="43" y="58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37" name="Freeform 86"/>
              <p:cNvSpPr>
                <a:spLocks/>
              </p:cNvSpPr>
              <p:nvPr/>
            </p:nvSpPr>
            <p:spPr bwMode="auto">
              <a:xfrm>
                <a:off x="8113" y="4974"/>
                <a:ext cx="367" cy="131"/>
              </a:xfrm>
              <a:custGeom>
                <a:avLst/>
                <a:gdLst>
                  <a:gd name="T0" fmla="*/ 1 w 1469"/>
                  <a:gd name="T1" fmla="*/ 0 h 525"/>
                  <a:gd name="T2" fmla="*/ 1 w 1469"/>
                  <a:gd name="T3" fmla="*/ 0 h 525"/>
                  <a:gd name="T4" fmla="*/ 1 w 1469"/>
                  <a:gd name="T5" fmla="*/ 0 h 525"/>
                  <a:gd name="T6" fmla="*/ 1 w 1469"/>
                  <a:gd name="T7" fmla="*/ 0 h 525"/>
                  <a:gd name="T8" fmla="*/ 1 w 1469"/>
                  <a:gd name="T9" fmla="*/ 0 h 525"/>
                  <a:gd name="T10" fmla="*/ 1 w 1469"/>
                  <a:gd name="T11" fmla="*/ 0 h 525"/>
                  <a:gd name="T12" fmla="*/ 1 w 1469"/>
                  <a:gd name="T13" fmla="*/ 0 h 525"/>
                  <a:gd name="T14" fmla="*/ 1 w 1469"/>
                  <a:gd name="T15" fmla="*/ 0 h 525"/>
                  <a:gd name="T16" fmla="*/ 1 w 1469"/>
                  <a:gd name="T17" fmla="*/ 0 h 525"/>
                  <a:gd name="T18" fmla="*/ 1 w 1469"/>
                  <a:gd name="T19" fmla="*/ 0 h 525"/>
                  <a:gd name="T20" fmla="*/ 0 w 1469"/>
                  <a:gd name="T21" fmla="*/ 0 h 525"/>
                  <a:gd name="T22" fmla="*/ 0 w 1469"/>
                  <a:gd name="T23" fmla="*/ 0 h 525"/>
                  <a:gd name="T24" fmla="*/ 0 w 1469"/>
                  <a:gd name="T25" fmla="*/ 0 h 525"/>
                  <a:gd name="T26" fmla="*/ 0 w 1469"/>
                  <a:gd name="T27" fmla="*/ 0 h 525"/>
                  <a:gd name="T28" fmla="*/ 0 w 1469"/>
                  <a:gd name="T29" fmla="*/ 0 h 525"/>
                  <a:gd name="T30" fmla="*/ 0 w 1469"/>
                  <a:gd name="T31" fmla="*/ 0 h 525"/>
                  <a:gd name="T32" fmla="*/ 0 w 1469"/>
                  <a:gd name="T33" fmla="*/ 0 h 525"/>
                  <a:gd name="T34" fmla="*/ 0 w 1469"/>
                  <a:gd name="T35" fmla="*/ 0 h 525"/>
                  <a:gd name="T36" fmla="*/ 0 w 1469"/>
                  <a:gd name="T37" fmla="*/ 0 h 525"/>
                  <a:gd name="T38" fmla="*/ 0 w 1469"/>
                  <a:gd name="T39" fmla="*/ 0 h 525"/>
                  <a:gd name="T40" fmla="*/ 0 w 1469"/>
                  <a:gd name="T41" fmla="*/ 0 h 525"/>
                  <a:gd name="T42" fmla="*/ 0 w 1469"/>
                  <a:gd name="T43" fmla="*/ 0 h 525"/>
                  <a:gd name="T44" fmla="*/ 0 w 1469"/>
                  <a:gd name="T45" fmla="*/ 0 h 525"/>
                  <a:gd name="T46" fmla="*/ 0 w 1469"/>
                  <a:gd name="T47" fmla="*/ 0 h 525"/>
                  <a:gd name="T48" fmla="*/ 0 w 1469"/>
                  <a:gd name="T49" fmla="*/ 0 h 525"/>
                  <a:gd name="T50" fmla="*/ 0 w 1469"/>
                  <a:gd name="T51" fmla="*/ 0 h 525"/>
                  <a:gd name="T52" fmla="*/ 0 w 1469"/>
                  <a:gd name="T53" fmla="*/ 0 h 525"/>
                  <a:gd name="T54" fmla="*/ 0 w 1469"/>
                  <a:gd name="T55" fmla="*/ 0 h 525"/>
                  <a:gd name="T56" fmla="*/ 0 w 1469"/>
                  <a:gd name="T57" fmla="*/ 0 h 525"/>
                  <a:gd name="T58" fmla="*/ 0 w 1469"/>
                  <a:gd name="T59" fmla="*/ 0 h 525"/>
                  <a:gd name="T60" fmla="*/ 0 w 1469"/>
                  <a:gd name="T61" fmla="*/ 0 h 525"/>
                  <a:gd name="T62" fmla="*/ 1 w 1469"/>
                  <a:gd name="T63" fmla="*/ 0 h 525"/>
                  <a:gd name="T64" fmla="*/ 1 w 1469"/>
                  <a:gd name="T65" fmla="*/ 0 h 525"/>
                  <a:gd name="T66" fmla="*/ 1 w 1469"/>
                  <a:gd name="T67" fmla="*/ 0 h 525"/>
                  <a:gd name="T68" fmla="*/ 1 w 1469"/>
                  <a:gd name="T69" fmla="*/ 0 h 525"/>
                  <a:gd name="T70" fmla="*/ 1 w 1469"/>
                  <a:gd name="T71" fmla="*/ 0 h 525"/>
                  <a:gd name="T72" fmla="*/ 1 w 1469"/>
                  <a:gd name="T73" fmla="*/ 0 h 525"/>
                  <a:gd name="T74" fmla="*/ 1 w 1469"/>
                  <a:gd name="T75" fmla="*/ 0 h 525"/>
                  <a:gd name="T76" fmla="*/ 1 w 1469"/>
                  <a:gd name="T77" fmla="*/ 0 h 525"/>
                  <a:gd name="T78" fmla="*/ 1 w 1469"/>
                  <a:gd name="T79" fmla="*/ 0 h 5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69" h="525">
                    <a:moveTo>
                      <a:pt x="1468" y="407"/>
                    </a:moveTo>
                    <a:lnTo>
                      <a:pt x="1466" y="407"/>
                    </a:lnTo>
                    <a:lnTo>
                      <a:pt x="1458" y="406"/>
                    </a:lnTo>
                    <a:lnTo>
                      <a:pt x="1446" y="405"/>
                    </a:lnTo>
                    <a:lnTo>
                      <a:pt x="1429" y="402"/>
                    </a:lnTo>
                    <a:lnTo>
                      <a:pt x="1408" y="400"/>
                    </a:lnTo>
                    <a:lnTo>
                      <a:pt x="1382" y="397"/>
                    </a:lnTo>
                    <a:lnTo>
                      <a:pt x="1353" y="393"/>
                    </a:lnTo>
                    <a:lnTo>
                      <a:pt x="1321" y="389"/>
                    </a:lnTo>
                    <a:lnTo>
                      <a:pt x="1285" y="383"/>
                    </a:lnTo>
                    <a:lnTo>
                      <a:pt x="1245" y="376"/>
                    </a:lnTo>
                    <a:lnTo>
                      <a:pt x="1203" y="370"/>
                    </a:lnTo>
                    <a:lnTo>
                      <a:pt x="1158" y="363"/>
                    </a:lnTo>
                    <a:lnTo>
                      <a:pt x="1110" y="354"/>
                    </a:lnTo>
                    <a:lnTo>
                      <a:pt x="1060" y="345"/>
                    </a:lnTo>
                    <a:lnTo>
                      <a:pt x="1008" y="335"/>
                    </a:lnTo>
                    <a:lnTo>
                      <a:pt x="954" y="323"/>
                    </a:lnTo>
                    <a:lnTo>
                      <a:pt x="898" y="311"/>
                    </a:lnTo>
                    <a:lnTo>
                      <a:pt x="841" y="299"/>
                    </a:lnTo>
                    <a:lnTo>
                      <a:pt x="782" y="284"/>
                    </a:lnTo>
                    <a:lnTo>
                      <a:pt x="723" y="269"/>
                    </a:lnTo>
                    <a:lnTo>
                      <a:pt x="663" y="253"/>
                    </a:lnTo>
                    <a:lnTo>
                      <a:pt x="602" y="236"/>
                    </a:lnTo>
                    <a:lnTo>
                      <a:pt x="541" y="217"/>
                    </a:lnTo>
                    <a:lnTo>
                      <a:pt x="480" y="198"/>
                    </a:lnTo>
                    <a:lnTo>
                      <a:pt x="417" y="178"/>
                    </a:lnTo>
                    <a:lnTo>
                      <a:pt x="356" y="156"/>
                    </a:lnTo>
                    <a:lnTo>
                      <a:pt x="296" y="133"/>
                    </a:lnTo>
                    <a:lnTo>
                      <a:pt x="236" y="109"/>
                    </a:lnTo>
                    <a:lnTo>
                      <a:pt x="178" y="84"/>
                    </a:lnTo>
                    <a:lnTo>
                      <a:pt x="120" y="57"/>
                    </a:lnTo>
                    <a:lnTo>
                      <a:pt x="64" y="29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5" y="15"/>
                    </a:lnTo>
                    <a:lnTo>
                      <a:pt x="3" y="33"/>
                    </a:lnTo>
                    <a:lnTo>
                      <a:pt x="0" y="55"/>
                    </a:lnTo>
                    <a:lnTo>
                      <a:pt x="0" y="79"/>
                    </a:lnTo>
                    <a:lnTo>
                      <a:pt x="3" y="102"/>
                    </a:lnTo>
                    <a:lnTo>
                      <a:pt x="10" y="125"/>
                    </a:lnTo>
                    <a:lnTo>
                      <a:pt x="22" y="143"/>
                    </a:lnTo>
                    <a:lnTo>
                      <a:pt x="23" y="144"/>
                    </a:lnTo>
                    <a:lnTo>
                      <a:pt x="26" y="146"/>
                    </a:lnTo>
                    <a:lnTo>
                      <a:pt x="33" y="150"/>
                    </a:lnTo>
                    <a:lnTo>
                      <a:pt x="43" y="154"/>
                    </a:lnTo>
                    <a:lnTo>
                      <a:pt x="54" y="161"/>
                    </a:lnTo>
                    <a:lnTo>
                      <a:pt x="69" y="169"/>
                    </a:lnTo>
                    <a:lnTo>
                      <a:pt x="86" y="177"/>
                    </a:lnTo>
                    <a:lnTo>
                      <a:pt x="106" y="187"/>
                    </a:lnTo>
                    <a:lnTo>
                      <a:pt x="128" y="197"/>
                    </a:lnTo>
                    <a:lnTo>
                      <a:pt x="154" y="208"/>
                    </a:lnTo>
                    <a:lnTo>
                      <a:pt x="182" y="221"/>
                    </a:lnTo>
                    <a:lnTo>
                      <a:pt x="213" y="234"/>
                    </a:lnTo>
                    <a:lnTo>
                      <a:pt x="247" y="248"/>
                    </a:lnTo>
                    <a:lnTo>
                      <a:pt x="283" y="262"/>
                    </a:lnTo>
                    <a:lnTo>
                      <a:pt x="322" y="277"/>
                    </a:lnTo>
                    <a:lnTo>
                      <a:pt x="364" y="292"/>
                    </a:lnTo>
                    <a:lnTo>
                      <a:pt x="410" y="308"/>
                    </a:lnTo>
                    <a:lnTo>
                      <a:pt x="457" y="323"/>
                    </a:lnTo>
                    <a:lnTo>
                      <a:pt x="508" y="339"/>
                    </a:lnTo>
                    <a:lnTo>
                      <a:pt x="562" y="355"/>
                    </a:lnTo>
                    <a:lnTo>
                      <a:pt x="618" y="371"/>
                    </a:lnTo>
                    <a:lnTo>
                      <a:pt x="678" y="387"/>
                    </a:lnTo>
                    <a:lnTo>
                      <a:pt x="740" y="402"/>
                    </a:lnTo>
                    <a:lnTo>
                      <a:pt x="805" y="418"/>
                    </a:lnTo>
                    <a:lnTo>
                      <a:pt x="874" y="433"/>
                    </a:lnTo>
                    <a:lnTo>
                      <a:pt x="945" y="449"/>
                    </a:lnTo>
                    <a:lnTo>
                      <a:pt x="1018" y="462"/>
                    </a:lnTo>
                    <a:lnTo>
                      <a:pt x="1096" y="477"/>
                    </a:lnTo>
                    <a:lnTo>
                      <a:pt x="1176" y="490"/>
                    </a:lnTo>
                    <a:lnTo>
                      <a:pt x="1259" y="503"/>
                    </a:lnTo>
                    <a:lnTo>
                      <a:pt x="1346" y="514"/>
                    </a:lnTo>
                    <a:lnTo>
                      <a:pt x="1435" y="525"/>
                    </a:lnTo>
                    <a:lnTo>
                      <a:pt x="1436" y="523"/>
                    </a:lnTo>
                    <a:lnTo>
                      <a:pt x="1441" y="516"/>
                    </a:lnTo>
                    <a:lnTo>
                      <a:pt x="1447" y="506"/>
                    </a:lnTo>
                    <a:lnTo>
                      <a:pt x="1454" y="491"/>
                    </a:lnTo>
                    <a:lnTo>
                      <a:pt x="1461" y="474"/>
                    </a:lnTo>
                    <a:lnTo>
                      <a:pt x="1466" y="454"/>
                    </a:lnTo>
                    <a:lnTo>
                      <a:pt x="1469" y="432"/>
                    </a:lnTo>
                    <a:lnTo>
                      <a:pt x="1468" y="407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38" name="Freeform 87"/>
              <p:cNvSpPr>
                <a:spLocks/>
              </p:cNvSpPr>
              <p:nvPr/>
            </p:nvSpPr>
            <p:spPr bwMode="auto">
              <a:xfrm>
                <a:off x="8253" y="4846"/>
                <a:ext cx="42" cy="29"/>
              </a:xfrm>
              <a:custGeom>
                <a:avLst/>
                <a:gdLst>
                  <a:gd name="T0" fmla="*/ 0 w 170"/>
                  <a:gd name="T1" fmla="*/ 0 h 120"/>
                  <a:gd name="T2" fmla="*/ 0 w 170"/>
                  <a:gd name="T3" fmla="*/ 0 h 120"/>
                  <a:gd name="T4" fmla="*/ 0 w 170"/>
                  <a:gd name="T5" fmla="*/ 0 h 120"/>
                  <a:gd name="T6" fmla="*/ 0 w 170"/>
                  <a:gd name="T7" fmla="*/ 0 h 120"/>
                  <a:gd name="T8" fmla="*/ 0 w 170"/>
                  <a:gd name="T9" fmla="*/ 0 h 120"/>
                  <a:gd name="T10" fmla="*/ 0 w 170"/>
                  <a:gd name="T11" fmla="*/ 0 h 120"/>
                  <a:gd name="T12" fmla="*/ 0 w 170"/>
                  <a:gd name="T13" fmla="*/ 0 h 120"/>
                  <a:gd name="T14" fmla="*/ 0 w 170"/>
                  <a:gd name="T15" fmla="*/ 0 h 120"/>
                  <a:gd name="T16" fmla="*/ 0 w 170"/>
                  <a:gd name="T17" fmla="*/ 0 h 120"/>
                  <a:gd name="T18" fmla="*/ 0 w 170"/>
                  <a:gd name="T19" fmla="*/ 0 h 120"/>
                  <a:gd name="T20" fmla="*/ 0 w 170"/>
                  <a:gd name="T21" fmla="*/ 0 h 120"/>
                  <a:gd name="T22" fmla="*/ 0 w 170"/>
                  <a:gd name="T23" fmla="*/ 0 h 120"/>
                  <a:gd name="T24" fmla="*/ 0 w 170"/>
                  <a:gd name="T25" fmla="*/ 0 h 120"/>
                  <a:gd name="T26" fmla="*/ 0 w 170"/>
                  <a:gd name="T27" fmla="*/ 0 h 120"/>
                  <a:gd name="T28" fmla="*/ 0 w 170"/>
                  <a:gd name="T29" fmla="*/ 0 h 120"/>
                  <a:gd name="T30" fmla="*/ 0 w 170"/>
                  <a:gd name="T31" fmla="*/ 0 h 120"/>
                  <a:gd name="T32" fmla="*/ 0 w 170"/>
                  <a:gd name="T33" fmla="*/ 0 h 120"/>
                  <a:gd name="T34" fmla="*/ 0 w 170"/>
                  <a:gd name="T35" fmla="*/ 0 h 120"/>
                  <a:gd name="T36" fmla="*/ 0 w 170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0" h="120">
                    <a:moveTo>
                      <a:pt x="53" y="0"/>
                    </a:moveTo>
                    <a:lnTo>
                      <a:pt x="49" y="0"/>
                    </a:lnTo>
                    <a:lnTo>
                      <a:pt x="41" y="3"/>
                    </a:lnTo>
                    <a:lnTo>
                      <a:pt x="30" y="7"/>
                    </a:lnTo>
                    <a:lnTo>
                      <a:pt x="17" y="15"/>
                    </a:lnTo>
                    <a:lnTo>
                      <a:pt x="7" y="26"/>
                    </a:lnTo>
                    <a:lnTo>
                      <a:pt x="1" y="43"/>
                    </a:lnTo>
                    <a:lnTo>
                      <a:pt x="0" y="65"/>
                    </a:lnTo>
                    <a:lnTo>
                      <a:pt x="7" y="94"/>
                    </a:lnTo>
                    <a:lnTo>
                      <a:pt x="98" y="120"/>
                    </a:lnTo>
                    <a:lnTo>
                      <a:pt x="97" y="114"/>
                    </a:lnTo>
                    <a:lnTo>
                      <a:pt x="97" y="102"/>
                    </a:lnTo>
                    <a:lnTo>
                      <a:pt x="97" y="84"/>
                    </a:lnTo>
                    <a:lnTo>
                      <a:pt x="101" y="64"/>
                    </a:lnTo>
                    <a:lnTo>
                      <a:pt x="108" y="44"/>
                    </a:lnTo>
                    <a:lnTo>
                      <a:pt x="121" y="30"/>
                    </a:lnTo>
                    <a:lnTo>
                      <a:pt x="141" y="22"/>
                    </a:lnTo>
                    <a:lnTo>
                      <a:pt x="170" y="2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39" name="Freeform 88"/>
              <p:cNvSpPr>
                <a:spLocks/>
              </p:cNvSpPr>
              <p:nvPr/>
            </p:nvSpPr>
            <p:spPr bwMode="auto">
              <a:xfrm>
                <a:off x="8494" y="4901"/>
                <a:ext cx="43" cy="29"/>
              </a:xfrm>
              <a:custGeom>
                <a:avLst/>
                <a:gdLst>
                  <a:gd name="T0" fmla="*/ 0 w 170"/>
                  <a:gd name="T1" fmla="*/ 0 h 119"/>
                  <a:gd name="T2" fmla="*/ 0 w 170"/>
                  <a:gd name="T3" fmla="*/ 0 h 119"/>
                  <a:gd name="T4" fmla="*/ 0 w 170"/>
                  <a:gd name="T5" fmla="*/ 0 h 119"/>
                  <a:gd name="T6" fmla="*/ 0 w 170"/>
                  <a:gd name="T7" fmla="*/ 0 h 119"/>
                  <a:gd name="T8" fmla="*/ 0 w 170"/>
                  <a:gd name="T9" fmla="*/ 0 h 119"/>
                  <a:gd name="T10" fmla="*/ 0 w 170"/>
                  <a:gd name="T11" fmla="*/ 0 h 119"/>
                  <a:gd name="T12" fmla="*/ 0 w 170"/>
                  <a:gd name="T13" fmla="*/ 0 h 119"/>
                  <a:gd name="T14" fmla="*/ 0 w 170"/>
                  <a:gd name="T15" fmla="*/ 0 h 119"/>
                  <a:gd name="T16" fmla="*/ 0 w 170"/>
                  <a:gd name="T17" fmla="*/ 0 h 119"/>
                  <a:gd name="T18" fmla="*/ 0 w 170"/>
                  <a:gd name="T19" fmla="*/ 0 h 119"/>
                  <a:gd name="T20" fmla="*/ 0 w 170"/>
                  <a:gd name="T21" fmla="*/ 0 h 119"/>
                  <a:gd name="T22" fmla="*/ 0 w 170"/>
                  <a:gd name="T23" fmla="*/ 0 h 119"/>
                  <a:gd name="T24" fmla="*/ 0 w 170"/>
                  <a:gd name="T25" fmla="*/ 0 h 119"/>
                  <a:gd name="T26" fmla="*/ 0 w 170"/>
                  <a:gd name="T27" fmla="*/ 0 h 119"/>
                  <a:gd name="T28" fmla="*/ 0 w 170"/>
                  <a:gd name="T29" fmla="*/ 0 h 119"/>
                  <a:gd name="T30" fmla="*/ 0 w 170"/>
                  <a:gd name="T31" fmla="*/ 0 h 119"/>
                  <a:gd name="T32" fmla="*/ 0 w 170"/>
                  <a:gd name="T33" fmla="*/ 0 h 119"/>
                  <a:gd name="T34" fmla="*/ 0 w 170"/>
                  <a:gd name="T35" fmla="*/ 0 h 119"/>
                  <a:gd name="T36" fmla="*/ 0 w 170"/>
                  <a:gd name="T37" fmla="*/ 0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0" h="119">
                    <a:moveTo>
                      <a:pt x="53" y="0"/>
                    </a:moveTo>
                    <a:lnTo>
                      <a:pt x="49" y="0"/>
                    </a:lnTo>
                    <a:lnTo>
                      <a:pt x="41" y="3"/>
                    </a:lnTo>
                    <a:lnTo>
                      <a:pt x="29" y="7"/>
                    </a:lnTo>
                    <a:lnTo>
                      <a:pt x="18" y="14"/>
                    </a:lnTo>
                    <a:lnTo>
                      <a:pt x="7" y="25"/>
                    </a:lnTo>
                    <a:lnTo>
                      <a:pt x="0" y="42"/>
                    </a:lnTo>
                    <a:lnTo>
                      <a:pt x="0" y="65"/>
                    </a:lnTo>
                    <a:lnTo>
                      <a:pt x="7" y="94"/>
                    </a:lnTo>
                    <a:lnTo>
                      <a:pt x="97" y="119"/>
                    </a:lnTo>
                    <a:lnTo>
                      <a:pt x="96" y="114"/>
                    </a:lnTo>
                    <a:lnTo>
                      <a:pt x="96" y="101"/>
                    </a:lnTo>
                    <a:lnTo>
                      <a:pt x="96" y="83"/>
                    </a:lnTo>
                    <a:lnTo>
                      <a:pt x="100" y="62"/>
                    </a:lnTo>
                    <a:lnTo>
                      <a:pt x="107" y="44"/>
                    </a:lnTo>
                    <a:lnTo>
                      <a:pt x="120" y="30"/>
                    </a:lnTo>
                    <a:lnTo>
                      <a:pt x="141" y="22"/>
                    </a:lnTo>
                    <a:lnTo>
                      <a:pt x="170" y="2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40" name="Freeform 89"/>
              <p:cNvSpPr>
                <a:spLocks/>
              </p:cNvSpPr>
              <p:nvPr/>
            </p:nvSpPr>
            <p:spPr bwMode="auto">
              <a:xfrm>
                <a:off x="8299" y="4855"/>
                <a:ext cx="182" cy="50"/>
              </a:xfrm>
              <a:custGeom>
                <a:avLst/>
                <a:gdLst>
                  <a:gd name="T0" fmla="*/ 0 w 730"/>
                  <a:gd name="T1" fmla="*/ 0 h 200"/>
                  <a:gd name="T2" fmla="*/ 1 w 730"/>
                  <a:gd name="T3" fmla="*/ 0 h 200"/>
                  <a:gd name="T4" fmla="*/ 1 w 730"/>
                  <a:gd name="T5" fmla="*/ 0 h 200"/>
                  <a:gd name="T6" fmla="*/ 0 w 730"/>
                  <a:gd name="T7" fmla="*/ 0 h 200"/>
                  <a:gd name="T8" fmla="*/ 0 w 730"/>
                  <a:gd name="T9" fmla="*/ 0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0" h="200">
                    <a:moveTo>
                      <a:pt x="0" y="44"/>
                    </a:moveTo>
                    <a:lnTo>
                      <a:pt x="697" y="200"/>
                    </a:lnTo>
                    <a:lnTo>
                      <a:pt x="730" y="156"/>
                    </a:lnTo>
                    <a:lnTo>
                      <a:pt x="33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41" name="Freeform 90"/>
              <p:cNvSpPr>
                <a:spLocks/>
              </p:cNvSpPr>
              <p:nvPr/>
            </p:nvSpPr>
            <p:spPr bwMode="auto">
              <a:xfrm>
                <a:off x="8297" y="4875"/>
                <a:ext cx="176" cy="47"/>
              </a:xfrm>
              <a:custGeom>
                <a:avLst/>
                <a:gdLst>
                  <a:gd name="T0" fmla="*/ 0 w 703"/>
                  <a:gd name="T1" fmla="*/ 0 h 187"/>
                  <a:gd name="T2" fmla="*/ 1 w 703"/>
                  <a:gd name="T3" fmla="*/ 0 h 187"/>
                  <a:gd name="T4" fmla="*/ 1 w 703"/>
                  <a:gd name="T5" fmla="*/ 0 h 187"/>
                  <a:gd name="T6" fmla="*/ 0 w 703"/>
                  <a:gd name="T7" fmla="*/ 0 h 187"/>
                  <a:gd name="T8" fmla="*/ 0 w 703"/>
                  <a:gd name="T9" fmla="*/ 0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3" h="187">
                    <a:moveTo>
                      <a:pt x="0" y="30"/>
                    </a:moveTo>
                    <a:lnTo>
                      <a:pt x="696" y="187"/>
                    </a:lnTo>
                    <a:lnTo>
                      <a:pt x="703" y="157"/>
                    </a:lnTo>
                    <a:lnTo>
                      <a:pt x="6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42" name="Freeform 91"/>
              <p:cNvSpPr>
                <a:spLocks/>
              </p:cNvSpPr>
              <p:nvPr/>
            </p:nvSpPr>
            <p:spPr bwMode="auto">
              <a:xfrm>
                <a:off x="8486" y="4969"/>
                <a:ext cx="106" cy="127"/>
              </a:xfrm>
              <a:custGeom>
                <a:avLst/>
                <a:gdLst>
                  <a:gd name="T0" fmla="*/ 0 w 424"/>
                  <a:gd name="T1" fmla="*/ 1 h 508"/>
                  <a:gd name="T2" fmla="*/ 0 w 424"/>
                  <a:gd name="T3" fmla="*/ 1 h 508"/>
                  <a:gd name="T4" fmla="*/ 0 w 424"/>
                  <a:gd name="T5" fmla="*/ 1 h 508"/>
                  <a:gd name="T6" fmla="*/ 1 w 424"/>
                  <a:gd name="T7" fmla="*/ 0 h 508"/>
                  <a:gd name="T8" fmla="*/ 0 w 424"/>
                  <a:gd name="T9" fmla="*/ 0 h 508"/>
                  <a:gd name="T10" fmla="*/ 0 w 424"/>
                  <a:gd name="T11" fmla="*/ 0 h 508"/>
                  <a:gd name="T12" fmla="*/ 0 w 424"/>
                  <a:gd name="T13" fmla="*/ 1 h 508"/>
                  <a:gd name="T14" fmla="*/ 0 w 424"/>
                  <a:gd name="T15" fmla="*/ 1 h 5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4" h="508">
                    <a:moveTo>
                      <a:pt x="0" y="508"/>
                    </a:moveTo>
                    <a:lnTo>
                      <a:pt x="86" y="388"/>
                    </a:lnTo>
                    <a:lnTo>
                      <a:pt x="124" y="388"/>
                    </a:lnTo>
                    <a:lnTo>
                      <a:pt x="424" y="0"/>
                    </a:lnTo>
                    <a:lnTo>
                      <a:pt x="130" y="282"/>
                    </a:lnTo>
                    <a:lnTo>
                      <a:pt x="66" y="289"/>
                    </a:lnTo>
                    <a:lnTo>
                      <a:pt x="0" y="358"/>
                    </a:lnTo>
                    <a:lnTo>
                      <a:pt x="0" y="508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43" name="Freeform 92"/>
              <p:cNvSpPr>
                <a:spLocks/>
              </p:cNvSpPr>
              <p:nvPr/>
            </p:nvSpPr>
            <p:spPr bwMode="auto">
              <a:xfrm>
                <a:off x="8312" y="4637"/>
                <a:ext cx="296" cy="61"/>
              </a:xfrm>
              <a:custGeom>
                <a:avLst/>
                <a:gdLst>
                  <a:gd name="T0" fmla="*/ 0 w 1186"/>
                  <a:gd name="T1" fmla="*/ 0 h 245"/>
                  <a:gd name="T2" fmla="*/ 1 w 1186"/>
                  <a:gd name="T3" fmla="*/ 0 h 245"/>
                  <a:gd name="T4" fmla="*/ 1 w 1186"/>
                  <a:gd name="T5" fmla="*/ 0 h 245"/>
                  <a:gd name="T6" fmla="*/ 1 w 1186"/>
                  <a:gd name="T7" fmla="*/ 0 h 245"/>
                  <a:gd name="T8" fmla="*/ 1 w 1186"/>
                  <a:gd name="T9" fmla="*/ 0 h 245"/>
                  <a:gd name="T10" fmla="*/ 1 w 1186"/>
                  <a:gd name="T11" fmla="*/ 0 h 245"/>
                  <a:gd name="T12" fmla="*/ 1 w 1186"/>
                  <a:gd name="T13" fmla="*/ 0 h 245"/>
                  <a:gd name="T14" fmla="*/ 1 w 1186"/>
                  <a:gd name="T15" fmla="*/ 0 h 245"/>
                  <a:gd name="T16" fmla="*/ 1 w 1186"/>
                  <a:gd name="T17" fmla="*/ 0 h 245"/>
                  <a:gd name="T18" fmla="*/ 1 w 1186"/>
                  <a:gd name="T19" fmla="*/ 0 h 245"/>
                  <a:gd name="T20" fmla="*/ 1 w 1186"/>
                  <a:gd name="T21" fmla="*/ 0 h 245"/>
                  <a:gd name="T22" fmla="*/ 1 w 1186"/>
                  <a:gd name="T23" fmla="*/ 0 h 245"/>
                  <a:gd name="T24" fmla="*/ 1 w 1186"/>
                  <a:gd name="T25" fmla="*/ 0 h 245"/>
                  <a:gd name="T26" fmla="*/ 1 w 1186"/>
                  <a:gd name="T27" fmla="*/ 0 h 245"/>
                  <a:gd name="T28" fmla="*/ 1 w 1186"/>
                  <a:gd name="T29" fmla="*/ 0 h 245"/>
                  <a:gd name="T30" fmla="*/ 1 w 1186"/>
                  <a:gd name="T31" fmla="*/ 0 h 245"/>
                  <a:gd name="T32" fmla="*/ 1 w 1186"/>
                  <a:gd name="T33" fmla="*/ 0 h 245"/>
                  <a:gd name="T34" fmla="*/ 1 w 1186"/>
                  <a:gd name="T35" fmla="*/ 0 h 245"/>
                  <a:gd name="T36" fmla="*/ 1 w 1186"/>
                  <a:gd name="T37" fmla="*/ 0 h 245"/>
                  <a:gd name="T38" fmla="*/ 1 w 1186"/>
                  <a:gd name="T39" fmla="*/ 0 h 245"/>
                  <a:gd name="T40" fmla="*/ 1 w 1186"/>
                  <a:gd name="T41" fmla="*/ 0 h 245"/>
                  <a:gd name="T42" fmla="*/ 0 w 1186"/>
                  <a:gd name="T43" fmla="*/ 0 h 245"/>
                  <a:gd name="T44" fmla="*/ 0 w 1186"/>
                  <a:gd name="T45" fmla="*/ 0 h 245"/>
                  <a:gd name="T46" fmla="*/ 0 w 1186"/>
                  <a:gd name="T47" fmla="*/ 0 h 245"/>
                  <a:gd name="T48" fmla="*/ 0 w 1186"/>
                  <a:gd name="T49" fmla="*/ 0 h 245"/>
                  <a:gd name="T50" fmla="*/ 0 w 1186"/>
                  <a:gd name="T51" fmla="*/ 0 h 245"/>
                  <a:gd name="T52" fmla="*/ 0 w 1186"/>
                  <a:gd name="T53" fmla="*/ 0 h 245"/>
                  <a:gd name="T54" fmla="*/ 0 w 1186"/>
                  <a:gd name="T55" fmla="*/ 0 h 245"/>
                  <a:gd name="T56" fmla="*/ 0 w 1186"/>
                  <a:gd name="T57" fmla="*/ 0 h 245"/>
                  <a:gd name="T58" fmla="*/ 0 w 1186"/>
                  <a:gd name="T59" fmla="*/ 0 h 245"/>
                  <a:gd name="T60" fmla="*/ 0 w 1186"/>
                  <a:gd name="T61" fmla="*/ 0 h 245"/>
                  <a:gd name="T62" fmla="*/ 0 w 1186"/>
                  <a:gd name="T63" fmla="*/ 0 h 245"/>
                  <a:gd name="T64" fmla="*/ 0 w 1186"/>
                  <a:gd name="T65" fmla="*/ 0 h 245"/>
                  <a:gd name="T66" fmla="*/ 0 w 1186"/>
                  <a:gd name="T67" fmla="*/ 0 h 2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86" h="245">
                    <a:moveTo>
                      <a:pt x="0" y="0"/>
                    </a:moveTo>
                    <a:lnTo>
                      <a:pt x="1186" y="245"/>
                    </a:lnTo>
                    <a:lnTo>
                      <a:pt x="1184" y="244"/>
                    </a:lnTo>
                    <a:lnTo>
                      <a:pt x="1180" y="242"/>
                    </a:lnTo>
                    <a:lnTo>
                      <a:pt x="1172" y="239"/>
                    </a:lnTo>
                    <a:lnTo>
                      <a:pt x="1161" y="233"/>
                    </a:lnTo>
                    <a:lnTo>
                      <a:pt x="1147" y="228"/>
                    </a:lnTo>
                    <a:lnTo>
                      <a:pt x="1130" y="222"/>
                    </a:lnTo>
                    <a:lnTo>
                      <a:pt x="1112" y="214"/>
                    </a:lnTo>
                    <a:lnTo>
                      <a:pt x="1091" y="205"/>
                    </a:lnTo>
                    <a:lnTo>
                      <a:pt x="1066" y="196"/>
                    </a:lnTo>
                    <a:lnTo>
                      <a:pt x="1039" y="187"/>
                    </a:lnTo>
                    <a:lnTo>
                      <a:pt x="1010" y="177"/>
                    </a:lnTo>
                    <a:lnTo>
                      <a:pt x="979" y="166"/>
                    </a:lnTo>
                    <a:lnTo>
                      <a:pt x="945" y="154"/>
                    </a:lnTo>
                    <a:lnTo>
                      <a:pt x="910" y="143"/>
                    </a:lnTo>
                    <a:lnTo>
                      <a:pt x="871" y="132"/>
                    </a:lnTo>
                    <a:lnTo>
                      <a:pt x="832" y="121"/>
                    </a:lnTo>
                    <a:lnTo>
                      <a:pt x="790" y="108"/>
                    </a:lnTo>
                    <a:lnTo>
                      <a:pt x="747" y="97"/>
                    </a:lnTo>
                    <a:lnTo>
                      <a:pt x="702" y="86"/>
                    </a:lnTo>
                    <a:lnTo>
                      <a:pt x="655" y="74"/>
                    </a:lnTo>
                    <a:lnTo>
                      <a:pt x="607" y="64"/>
                    </a:lnTo>
                    <a:lnTo>
                      <a:pt x="557" y="54"/>
                    </a:lnTo>
                    <a:lnTo>
                      <a:pt x="506" y="45"/>
                    </a:lnTo>
                    <a:lnTo>
                      <a:pt x="454" y="36"/>
                    </a:lnTo>
                    <a:lnTo>
                      <a:pt x="400" y="28"/>
                    </a:lnTo>
                    <a:lnTo>
                      <a:pt x="346" y="20"/>
                    </a:lnTo>
                    <a:lnTo>
                      <a:pt x="290" y="15"/>
                    </a:lnTo>
                    <a:lnTo>
                      <a:pt x="233" y="9"/>
                    </a:lnTo>
                    <a:lnTo>
                      <a:pt x="176" y="4"/>
                    </a:lnTo>
                    <a:lnTo>
                      <a:pt x="118" y="2"/>
                    </a:lnTo>
                    <a:lnTo>
                      <a:pt x="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44" name="Freeform 93"/>
              <p:cNvSpPr>
                <a:spLocks/>
              </p:cNvSpPr>
              <p:nvPr/>
            </p:nvSpPr>
            <p:spPr bwMode="auto">
              <a:xfrm>
                <a:off x="8250" y="4639"/>
                <a:ext cx="60" cy="185"/>
              </a:xfrm>
              <a:custGeom>
                <a:avLst/>
                <a:gdLst>
                  <a:gd name="T0" fmla="*/ 0 w 241"/>
                  <a:gd name="T1" fmla="*/ 0 h 738"/>
                  <a:gd name="T2" fmla="*/ 0 w 241"/>
                  <a:gd name="T3" fmla="*/ 1 h 738"/>
                  <a:gd name="T4" fmla="*/ 0 w 241"/>
                  <a:gd name="T5" fmla="*/ 1 h 738"/>
                  <a:gd name="T6" fmla="*/ 0 w 241"/>
                  <a:gd name="T7" fmla="*/ 0 h 738"/>
                  <a:gd name="T8" fmla="*/ 0 w 241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738">
                    <a:moveTo>
                      <a:pt x="241" y="0"/>
                    </a:moveTo>
                    <a:lnTo>
                      <a:pt x="52" y="738"/>
                    </a:lnTo>
                    <a:lnTo>
                      <a:pt x="0" y="726"/>
                    </a:lnTo>
                    <a:lnTo>
                      <a:pt x="169" y="0"/>
                    </a:lnTo>
                    <a:lnTo>
                      <a:pt x="241" y="0"/>
                    </a:lnTo>
                    <a:close/>
                  </a:path>
                </a:pathLst>
              </a:custGeom>
              <a:solidFill>
                <a:srgbClr val="F2E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sp>
        <p:nvSpPr>
          <p:cNvPr id="126985" name="Freeform 94"/>
          <p:cNvSpPr>
            <a:spLocks/>
          </p:cNvSpPr>
          <p:nvPr/>
        </p:nvSpPr>
        <p:spPr bwMode="auto">
          <a:xfrm>
            <a:off x="7969250" y="3305176"/>
            <a:ext cx="1600200" cy="1489075"/>
          </a:xfrm>
          <a:custGeom>
            <a:avLst/>
            <a:gdLst>
              <a:gd name="T0" fmla="*/ 2147483647 w 2894"/>
              <a:gd name="T1" fmla="*/ 2147483647 h 2693"/>
              <a:gd name="T2" fmla="*/ 2147483647 w 2894"/>
              <a:gd name="T3" fmla="*/ 2147483647 h 2693"/>
              <a:gd name="T4" fmla="*/ 2147483647 w 2894"/>
              <a:gd name="T5" fmla="*/ 2147483647 h 2693"/>
              <a:gd name="T6" fmla="*/ 2147483647 w 2894"/>
              <a:gd name="T7" fmla="*/ 2147483647 h 2693"/>
              <a:gd name="T8" fmla="*/ 2147483647 w 2894"/>
              <a:gd name="T9" fmla="*/ 2147483647 h 2693"/>
              <a:gd name="T10" fmla="*/ 2147483647 w 2894"/>
              <a:gd name="T11" fmla="*/ 2147483647 h 2693"/>
              <a:gd name="T12" fmla="*/ 2147483647 w 2894"/>
              <a:gd name="T13" fmla="*/ 2147483647 h 2693"/>
              <a:gd name="T14" fmla="*/ 2147483647 w 2894"/>
              <a:gd name="T15" fmla="*/ 2147483647 h 2693"/>
              <a:gd name="T16" fmla="*/ 2147483647 w 2894"/>
              <a:gd name="T17" fmla="*/ 2147483647 h 2693"/>
              <a:gd name="T18" fmla="*/ 2147483647 w 2894"/>
              <a:gd name="T19" fmla="*/ 2147483647 h 2693"/>
              <a:gd name="T20" fmla="*/ 2147483647 w 2894"/>
              <a:gd name="T21" fmla="*/ 2147483647 h 269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94" h="2693">
                <a:moveTo>
                  <a:pt x="4" y="1331"/>
                </a:moveTo>
                <a:cubicBezTo>
                  <a:pt x="4" y="1049"/>
                  <a:pt x="119" y="673"/>
                  <a:pt x="349" y="509"/>
                </a:cubicBezTo>
                <a:cubicBezTo>
                  <a:pt x="579" y="345"/>
                  <a:pt x="1010" y="400"/>
                  <a:pt x="1384" y="344"/>
                </a:cubicBezTo>
                <a:cubicBezTo>
                  <a:pt x="1758" y="288"/>
                  <a:pt x="2346" y="0"/>
                  <a:pt x="2596" y="170"/>
                </a:cubicBezTo>
                <a:cubicBezTo>
                  <a:pt x="2846" y="340"/>
                  <a:pt x="2874" y="1035"/>
                  <a:pt x="2884" y="1364"/>
                </a:cubicBezTo>
                <a:cubicBezTo>
                  <a:pt x="2894" y="1693"/>
                  <a:pt x="2789" y="1954"/>
                  <a:pt x="2659" y="2144"/>
                </a:cubicBezTo>
                <a:cubicBezTo>
                  <a:pt x="2529" y="2334"/>
                  <a:pt x="2274" y="2432"/>
                  <a:pt x="2104" y="2504"/>
                </a:cubicBezTo>
                <a:cubicBezTo>
                  <a:pt x="1934" y="2576"/>
                  <a:pt x="1816" y="2558"/>
                  <a:pt x="1639" y="2579"/>
                </a:cubicBezTo>
                <a:cubicBezTo>
                  <a:pt x="1462" y="2600"/>
                  <a:pt x="1259" y="2693"/>
                  <a:pt x="1044" y="2630"/>
                </a:cubicBezTo>
                <a:cubicBezTo>
                  <a:pt x="829" y="2567"/>
                  <a:pt x="520" y="2418"/>
                  <a:pt x="346" y="2201"/>
                </a:cubicBezTo>
                <a:cubicBezTo>
                  <a:pt x="173" y="1985"/>
                  <a:pt x="0" y="1682"/>
                  <a:pt x="4" y="1331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26986" name="Group 95"/>
          <p:cNvGrpSpPr>
            <a:grpSpLocks/>
          </p:cNvGrpSpPr>
          <p:nvPr/>
        </p:nvGrpSpPr>
        <p:grpSpPr bwMode="auto">
          <a:xfrm>
            <a:off x="8223251" y="4383088"/>
            <a:ext cx="436563" cy="203200"/>
            <a:chOff x="3600" y="219"/>
            <a:chExt cx="360" cy="175"/>
          </a:xfrm>
        </p:grpSpPr>
        <p:sp>
          <p:nvSpPr>
            <p:cNvPr id="127062" name="Oval 9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>
                <a:cs typeface="Arial" charset="0"/>
              </a:endParaRPr>
            </a:p>
          </p:txBody>
        </p:sp>
        <p:sp>
          <p:nvSpPr>
            <p:cNvPr id="127063" name="Line 9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27064" name="Line 9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27065" name="Rectangle 99"/>
            <p:cNvSpPr>
              <a:spLocks noChangeArrowheads="1"/>
            </p:cNvSpPr>
            <p:nvPr/>
          </p:nvSpPr>
          <p:spPr bwMode="auto">
            <a:xfrm>
              <a:off x="3603" y="284"/>
              <a:ext cx="231" cy="6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dirty="0">
                <a:cs typeface="Arial" charset="0"/>
              </a:endParaRPr>
            </a:p>
          </p:txBody>
        </p:sp>
        <p:sp>
          <p:nvSpPr>
            <p:cNvPr id="127066" name="Oval 10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>
                <a:cs typeface="Arial" charset="0"/>
              </a:endParaRPr>
            </a:p>
          </p:txBody>
        </p:sp>
        <p:grpSp>
          <p:nvGrpSpPr>
            <p:cNvPr id="127067" name="Group 10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27072" name="Line 10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7073" name="Line 10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7074" name="Line 10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</p:grpSp>
        <p:grpSp>
          <p:nvGrpSpPr>
            <p:cNvPr id="127068" name="Group 10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27069" name="Line 10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7070" name="Line 10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27071" name="Line 10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</p:grpSp>
      </p:grpSp>
      <p:sp>
        <p:nvSpPr>
          <p:cNvPr id="126987" name="Line 109"/>
          <p:cNvSpPr>
            <a:spLocks noChangeShapeType="1"/>
          </p:cNvSpPr>
          <p:nvPr/>
        </p:nvSpPr>
        <p:spPr bwMode="auto">
          <a:xfrm>
            <a:off x="8248650" y="4233863"/>
            <a:ext cx="11620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26988" name="Line 110"/>
          <p:cNvSpPr>
            <a:spLocks noChangeShapeType="1"/>
          </p:cNvSpPr>
          <p:nvPr/>
        </p:nvSpPr>
        <p:spPr bwMode="auto">
          <a:xfrm>
            <a:off x="8431213" y="4233864"/>
            <a:ext cx="0" cy="1492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26989" name="Line 111"/>
          <p:cNvSpPr>
            <a:spLocks noChangeShapeType="1"/>
          </p:cNvSpPr>
          <p:nvPr/>
        </p:nvSpPr>
        <p:spPr bwMode="auto">
          <a:xfrm>
            <a:off x="9174163" y="4089401"/>
            <a:ext cx="0" cy="1492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126990" name="Group 112"/>
          <p:cNvGrpSpPr>
            <a:grpSpLocks/>
          </p:cNvGrpSpPr>
          <p:nvPr/>
        </p:nvGrpSpPr>
        <p:grpSpPr bwMode="auto">
          <a:xfrm>
            <a:off x="8775701" y="3678238"/>
            <a:ext cx="796925" cy="514350"/>
            <a:chOff x="10665" y="3225"/>
            <a:chExt cx="1440" cy="930"/>
          </a:xfrm>
        </p:grpSpPr>
        <p:sp>
          <p:nvSpPr>
            <p:cNvPr id="127058" name="Oval 113"/>
            <p:cNvSpPr>
              <a:spLocks noChangeArrowheads="1"/>
            </p:cNvSpPr>
            <p:nvPr/>
          </p:nvSpPr>
          <p:spPr bwMode="auto">
            <a:xfrm>
              <a:off x="10665" y="3225"/>
              <a:ext cx="1440" cy="930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cs typeface="Arial" charset="0"/>
              </a:endParaRPr>
            </a:p>
          </p:txBody>
        </p:sp>
        <p:grpSp>
          <p:nvGrpSpPr>
            <p:cNvPr id="127059" name="Group 114"/>
            <p:cNvGrpSpPr>
              <a:grpSpLocks/>
            </p:cNvGrpSpPr>
            <p:nvPr/>
          </p:nvGrpSpPr>
          <p:grpSpPr bwMode="auto">
            <a:xfrm>
              <a:off x="11031" y="3335"/>
              <a:ext cx="565" cy="643"/>
              <a:chOff x="2870" y="1518"/>
              <a:chExt cx="292" cy="320"/>
            </a:xfrm>
          </p:grpSpPr>
          <p:graphicFrame>
            <p:nvGraphicFramePr>
              <p:cNvPr id="127060" name="Object 115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3" imgW="826829" imgH="840406" progId="">
                      <p:embed/>
                    </p:oleObj>
                  </mc:Choice>
                  <mc:Fallback>
                    <p:oleObj r:id="rId3" imgW="826829" imgH="840406" progId="">
                      <p:embed/>
                      <p:pic>
                        <p:nvPicPr>
                          <p:cNvPr id="127060" name="Object 11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7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27061" name="Object 116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5" imgW="1268295" imgH="1199426" progId="">
                      <p:embed/>
                    </p:oleObj>
                  </mc:Choice>
                  <mc:Fallback>
                    <p:oleObj r:id="rId5" imgW="1268295" imgH="1199426" progId="">
                      <p:embed/>
                      <p:pic>
                        <p:nvPicPr>
                          <p:cNvPr id="127061" name="Object 11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 xmlns="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xmlns="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 xmlns="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7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126991" name="Freeform 117"/>
          <p:cNvSpPr>
            <a:spLocks/>
          </p:cNvSpPr>
          <p:nvPr/>
        </p:nvSpPr>
        <p:spPr bwMode="auto">
          <a:xfrm>
            <a:off x="5221288" y="5489575"/>
            <a:ext cx="2565400" cy="793750"/>
          </a:xfrm>
          <a:custGeom>
            <a:avLst/>
            <a:gdLst>
              <a:gd name="T0" fmla="*/ 2147483647 w 4636"/>
              <a:gd name="T1" fmla="*/ 2147483647 h 1435"/>
              <a:gd name="T2" fmla="*/ 2147483647 w 4636"/>
              <a:gd name="T3" fmla="*/ 2147483647 h 1435"/>
              <a:gd name="T4" fmla="*/ 2147483647 w 4636"/>
              <a:gd name="T5" fmla="*/ 2147483647 h 1435"/>
              <a:gd name="T6" fmla="*/ 2147483647 w 4636"/>
              <a:gd name="T7" fmla="*/ 2147483647 h 1435"/>
              <a:gd name="T8" fmla="*/ 2147483647 w 4636"/>
              <a:gd name="T9" fmla="*/ 2147483647 h 1435"/>
              <a:gd name="T10" fmla="*/ 2147483647 w 4636"/>
              <a:gd name="T11" fmla="*/ 2147483647 h 1435"/>
              <a:gd name="T12" fmla="*/ 2147483647 w 4636"/>
              <a:gd name="T13" fmla="*/ 2147483647 h 1435"/>
              <a:gd name="T14" fmla="*/ 2147483647 w 4636"/>
              <a:gd name="T15" fmla="*/ 2147483647 h 1435"/>
              <a:gd name="T16" fmla="*/ 2147483647 w 4636"/>
              <a:gd name="T17" fmla="*/ 2147483647 h 1435"/>
              <a:gd name="T18" fmla="*/ 2147483647 w 4636"/>
              <a:gd name="T19" fmla="*/ 2147483647 h 14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636" h="1435">
                <a:moveTo>
                  <a:pt x="339" y="15"/>
                </a:moveTo>
                <a:cubicBezTo>
                  <a:pt x="0" y="110"/>
                  <a:pt x="112" y="438"/>
                  <a:pt x="189" y="645"/>
                </a:cubicBezTo>
                <a:cubicBezTo>
                  <a:pt x="266" y="852"/>
                  <a:pt x="509" y="1130"/>
                  <a:pt x="804" y="1260"/>
                </a:cubicBezTo>
                <a:cubicBezTo>
                  <a:pt x="1099" y="1390"/>
                  <a:pt x="1507" y="1415"/>
                  <a:pt x="1959" y="1425"/>
                </a:cubicBezTo>
                <a:cubicBezTo>
                  <a:pt x="2411" y="1435"/>
                  <a:pt x="3192" y="1395"/>
                  <a:pt x="3519" y="1320"/>
                </a:cubicBezTo>
                <a:cubicBezTo>
                  <a:pt x="3846" y="1245"/>
                  <a:pt x="3753" y="1067"/>
                  <a:pt x="3924" y="975"/>
                </a:cubicBezTo>
                <a:cubicBezTo>
                  <a:pt x="4095" y="883"/>
                  <a:pt x="4489" y="885"/>
                  <a:pt x="4543" y="769"/>
                </a:cubicBezTo>
                <a:cubicBezTo>
                  <a:pt x="4597" y="653"/>
                  <a:pt x="4636" y="393"/>
                  <a:pt x="4249" y="278"/>
                </a:cubicBezTo>
                <a:cubicBezTo>
                  <a:pt x="3863" y="162"/>
                  <a:pt x="2874" y="120"/>
                  <a:pt x="2222" y="76"/>
                </a:cubicBezTo>
                <a:cubicBezTo>
                  <a:pt x="1570" y="32"/>
                  <a:pt x="868" y="0"/>
                  <a:pt x="339" y="15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58386" name="Line 119"/>
          <p:cNvSpPr>
            <a:spLocks noChangeShapeType="1"/>
          </p:cNvSpPr>
          <p:nvPr/>
        </p:nvSpPr>
        <p:spPr bwMode="auto">
          <a:xfrm flipV="1">
            <a:off x="8583614" y="4052889"/>
            <a:ext cx="428625" cy="2889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  <p:sp>
        <p:nvSpPr>
          <p:cNvPr id="126994" name="Freeform 120"/>
          <p:cNvSpPr>
            <a:spLocks/>
          </p:cNvSpPr>
          <p:nvPr/>
        </p:nvSpPr>
        <p:spPr bwMode="auto">
          <a:xfrm>
            <a:off x="5219701" y="4630738"/>
            <a:ext cx="2970213" cy="292100"/>
          </a:xfrm>
          <a:custGeom>
            <a:avLst/>
            <a:gdLst>
              <a:gd name="T0" fmla="*/ 0 w 2196"/>
              <a:gd name="T1" fmla="*/ 0 h 318"/>
              <a:gd name="T2" fmla="*/ 2147483647 w 2196"/>
              <a:gd name="T3" fmla="*/ 2147483647 h 318"/>
              <a:gd name="T4" fmla="*/ 2147483647 w 2196"/>
              <a:gd name="T5" fmla="*/ 2147483647 h 31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96" h="318">
                <a:moveTo>
                  <a:pt x="0" y="0"/>
                </a:moveTo>
                <a:cubicBezTo>
                  <a:pt x="199" y="51"/>
                  <a:pt x="828" y="301"/>
                  <a:pt x="1194" y="306"/>
                </a:cubicBezTo>
                <a:cubicBezTo>
                  <a:pt x="1536" y="318"/>
                  <a:pt x="1987" y="88"/>
                  <a:pt x="2196" y="3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8388" name="Line 121"/>
          <p:cNvSpPr>
            <a:spLocks noChangeShapeType="1"/>
          </p:cNvSpPr>
          <p:nvPr/>
        </p:nvSpPr>
        <p:spPr bwMode="auto">
          <a:xfrm flipH="1" flipV="1">
            <a:off x="5184776" y="4743450"/>
            <a:ext cx="981075" cy="9144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  <p:sp>
        <p:nvSpPr>
          <p:cNvPr id="58389" name="Text Box 122"/>
          <p:cNvSpPr txBox="1">
            <a:spLocks noChangeArrowheads="1"/>
          </p:cNvSpPr>
          <p:nvPr/>
        </p:nvSpPr>
        <p:spPr bwMode="auto">
          <a:xfrm>
            <a:off x="1778001" y="3963989"/>
            <a:ext cx="210026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600" dirty="0">
                <a:latin typeface="+mn-lt"/>
                <a:cs typeface="Arial" charset="0"/>
              </a:rPr>
              <a:t>Permanent address: 128.119.40.186</a:t>
            </a:r>
          </a:p>
        </p:txBody>
      </p:sp>
      <p:sp>
        <p:nvSpPr>
          <p:cNvPr id="58390" name="Text Box 123"/>
          <p:cNvSpPr txBox="1">
            <a:spLocks noChangeArrowheads="1"/>
          </p:cNvSpPr>
          <p:nvPr/>
        </p:nvSpPr>
        <p:spPr bwMode="auto">
          <a:xfrm>
            <a:off x="7829551" y="4710113"/>
            <a:ext cx="21002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>
              <a:defRPr/>
            </a:pPr>
            <a:r>
              <a:rPr lang="en-US" sz="1600" dirty="0">
                <a:latin typeface="+mn-lt"/>
                <a:cs typeface="Arial" charset="0"/>
              </a:rPr>
              <a:t>Care-of address: 79.129.13.2</a:t>
            </a:r>
          </a:p>
        </p:txBody>
      </p:sp>
      <p:grpSp>
        <p:nvGrpSpPr>
          <p:cNvPr id="446588" name="Group 124"/>
          <p:cNvGrpSpPr>
            <a:grpSpLocks/>
          </p:cNvGrpSpPr>
          <p:nvPr/>
        </p:nvGrpSpPr>
        <p:grpSpPr bwMode="auto">
          <a:xfrm>
            <a:off x="2909888" y="5038725"/>
            <a:ext cx="3021012" cy="1068388"/>
            <a:chOff x="873" y="3174"/>
            <a:chExt cx="1903" cy="673"/>
          </a:xfrm>
        </p:grpSpPr>
        <p:grpSp>
          <p:nvGrpSpPr>
            <p:cNvPr id="127045" name="Group 125"/>
            <p:cNvGrpSpPr>
              <a:grpSpLocks/>
            </p:cNvGrpSpPr>
            <p:nvPr/>
          </p:nvGrpSpPr>
          <p:grpSpPr bwMode="auto">
            <a:xfrm>
              <a:off x="908" y="3174"/>
              <a:ext cx="1868" cy="286"/>
              <a:chOff x="527" y="2649"/>
              <a:chExt cx="1868" cy="286"/>
            </a:xfrm>
          </p:grpSpPr>
          <p:sp>
            <p:nvSpPr>
              <p:cNvPr id="58440" name="Rectangle 126"/>
              <p:cNvSpPr>
                <a:spLocks noChangeArrowheads="1"/>
              </p:cNvSpPr>
              <p:nvPr/>
            </p:nvSpPr>
            <p:spPr bwMode="auto">
              <a:xfrm>
                <a:off x="546" y="2680"/>
                <a:ext cx="1849" cy="23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  <p:sp>
            <p:nvSpPr>
              <p:cNvPr id="58441" name="Text Box 127"/>
              <p:cNvSpPr txBox="1">
                <a:spLocks noChangeArrowheads="1"/>
              </p:cNvSpPr>
              <p:nvPr/>
            </p:nvSpPr>
            <p:spPr bwMode="auto">
              <a:xfrm>
                <a:off x="527" y="2698"/>
                <a:ext cx="1780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dest: 128.119.40.186</a:t>
                </a:r>
              </a:p>
            </p:txBody>
          </p:sp>
          <p:sp>
            <p:nvSpPr>
              <p:cNvPr id="58442" name="Line 128"/>
              <p:cNvSpPr>
                <a:spLocks noChangeShapeType="1"/>
              </p:cNvSpPr>
              <p:nvPr/>
            </p:nvSpPr>
            <p:spPr bwMode="auto">
              <a:xfrm>
                <a:off x="1847" y="2680"/>
                <a:ext cx="3" cy="23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/>
              </a:p>
            </p:txBody>
          </p:sp>
          <p:grpSp>
            <p:nvGrpSpPr>
              <p:cNvPr id="127050" name="Group 129"/>
              <p:cNvGrpSpPr>
                <a:grpSpLocks/>
              </p:cNvGrpSpPr>
              <p:nvPr/>
            </p:nvGrpSpPr>
            <p:grpSpPr bwMode="auto">
              <a:xfrm>
                <a:off x="2148" y="2649"/>
                <a:ext cx="111" cy="109"/>
                <a:chOff x="1941" y="2928"/>
                <a:chExt cx="111" cy="109"/>
              </a:xfrm>
            </p:grpSpPr>
            <p:sp>
              <p:nvSpPr>
                <p:cNvPr id="127055" name="Freeform 130"/>
                <p:cNvSpPr>
                  <a:spLocks/>
                </p:cNvSpPr>
                <p:nvPr/>
              </p:nvSpPr>
              <p:spPr bwMode="auto">
                <a:xfrm>
                  <a:off x="1941" y="2928"/>
                  <a:ext cx="111" cy="108"/>
                </a:xfrm>
                <a:custGeom>
                  <a:avLst/>
                  <a:gdLst>
                    <a:gd name="T0" fmla="*/ 57 w 111"/>
                    <a:gd name="T1" fmla="*/ 0 h 108"/>
                    <a:gd name="T2" fmla="*/ 111 w 111"/>
                    <a:gd name="T3" fmla="*/ 0 h 108"/>
                    <a:gd name="T4" fmla="*/ 48 w 111"/>
                    <a:gd name="T5" fmla="*/ 108 h 108"/>
                    <a:gd name="T6" fmla="*/ 0 w 111"/>
                    <a:gd name="T7" fmla="*/ 105 h 108"/>
                    <a:gd name="T8" fmla="*/ 57 w 111"/>
                    <a:gd name="T9" fmla="*/ 0 h 1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1" h="108">
                      <a:moveTo>
                        <a:pt x="57" y="0"/>
                      </a:moveTo>
                      <a:lnTo>
                        <a:pt x="111" y="0"/>
                      </a:lnTo>
                      <a:lnTo>
                        <a:pt x="48" y="108"/>
                      </a:lnTo>
                      <a:lnTo>
                        <a:pt x="0" y="105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58449" name="Line 131"/>
                <p:cNvSpPr>
                  <a:spLocks noChangeShapeType="1"/>
                </p:cNvSpPr>
                <p:nvPr/>
              </p:nvSpPr>
              <p:spPr bwMode="auto">
                <a:xfrm flipH="1">
                  <a:off x="1943" y="2932"/>
                  <a:ext cx="57" cy="9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58450" name="Line 132"/>
                <p:cNvSpPr>
                  <a:spLocks noChangeShapeType="1"/>
                </p:cNvSpPr>
                <p:nvPr/>
              </p:nvSpPr>
              <p:spPr bwMode="auto">
                <a:xfrm flipH="1">
                  <a:off x="1985" y="2938"/>
                  <a:ext cx="57" cy="9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27051" name="Group 133"/>
              <p:cNvGrpSpPr>
                <a:grpSpLocks/>
              </p:cNvGrpSpPr>
              <p:nvPr/>
            </p:nvGrpSpPr>
            <p:grpSpPr bwMode="auto">
              <a:xfrm>
                <a:off x="2136" y="2826"/>
                <a:ext cx="111" cy="109"/>
                <a:chOff x="1941" y="2928"/>
                <a:chExt cx="111" cy="109"/>
              </a:xfrm>
            </p:grpSpPr>
            <p:sp>
              <p:nvSpPr>
                <p:cNvPr id="127052" name="Freeform 134"/>
                <p:cNvSpPr>
                  <a:spLocks/>
                </p:cNvSpPr>
                <p:nvPr/>
              </p:nvSpPr>
              <p:spPr bwMode="auto">
                <a:xfrm>
                  <a:off x="1941" y="2928"/>
                  <a:ext cx="111" cy="108"/>
                </a:xfrm>
                <a:custGeom>
                  <a:avLst/>
                  <a:gdLst>
                    <a:gd name="T0" fmla="*/ 57 w 111"/>
                    <a:gd name="T1" fmla="*/ 0 h 108"/>
                    <a:gd name="T2" fmla="*/ 111 w 111"/>
                    <a:gd name="T3" fmla="*/ 0 h 108"/>
                    <a:gd name="T4" fmla="*/ 48 w 111"/>
                    <a:gd name="T5" fmla="*/ 108 h 108"/>
                    <a:gd name="T6" fmla="*/ 0 w 111"/>
                    <a:gd name="T7" fmla="*/ 105 h 108"/>
                    <a:gd name="T8" fmla="*/ 57 w 111"/>
                    <a:gd name="T9" fmla="*/ 0 h 1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1" h="108">
                      <a:moveTo>
                        <a:pt x="57" y="0"/>
                      </a:moveTo>
                      <a:lnTo>
                        <a:pt x="111" y="0"/>
                      </a:lnTo>
                      <a:lnTo>
                        <a:pt x="48" y="108"/>
                      </a:lnTo>
                      <a:lnTo>
                        <a:pt x="0" y="105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58446" name="Line 135"/>
                <p:cNvSpPr>
                  <a:spLocks noChangeShapeType="1"/>
                </p:cNvSpPr>
                <p:nvPr/>
              </p:nvSpPr>
              <p:spPr bwMode="auto">
                <a:xfrm flipH="1">
                  <a:off x="1943" y="2932"/>
                  <a:ext cx="57" cy="9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58447" name="Line 136"/>
                <p:cNvSpPr>
                  <a:spLocks noChangeShapeType="1"/>
                </p:cNvSpPr>
                <p:nvPr/>
              </p:nvSpPr>
              <p:spPr bwMode="auto">
                <a:xfrm flipH="1">
                  <a:off x="1985" y="2938"/>
                  <a:ext cx="57" cy="9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en-US" dirty="0"/>
                </a:p>
              </p:txBody>
            </p:sp>
          </p:grpSp>
        </p:grpSp>
        <p:sp>
          <p:nvSpPr>
            <p:cNvPr id="58439" name="Text Box 137"/>
            <p:cNvSpPr txBox="1">
              <a:spLocks noChangeArrowheads="1"/>
            </p:cNvSpPr>
            <p:nvPr/>
          </p:nvSpPr>
          <p:spPr bwMode="auto">
            <a:xfrm>
              <a:off x="873" y="3443"/>
              <a:ext cx="1187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packet sent by correspondent</a:t>
              </a:r>
            </a:p>
          </p:txBody>
        </p:sp>
      </p:grpSp>
      <p:grpSp>
        <p:nvGrpSpPr>
          <p:cNvPr id="446602" name="Group 138"/>
          <p:cNvGrpSpPr>
            <a:grpSpLocks/>
          </p:cNvGrpSpPr>
          <p:nvPr/>
        </p:nvGrpSpPr>
        <p:grpSpPr bwMode="auto">
          <a:xfrm>
            <a:off x="2403476" y="2039939"/>
            <a:ext cx="5287963" cy="2814637"/>
            <a:chOff x="554" y="1285"/>
            <a:chExt cx="3331" cy="1773"/>
          </a:xfrm>
        </p:grpSpPr>
        <p:sp>
          <p:nvSpPr>
            <p:cNvPr id="58410" name="Rectangle 139"/>
            <p:cNvSpPr>
              <a:spLocks noChangeArrowheads="1"/>
            </p:cNvSpPr>
            <p:nvPr/>
          </p:nvSpPr>
          <p:spPr bwMode="auto">
            <a:xfrm>
              <a:off x="2931" y="2982"/>
              <a:ext cx="3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sp>
          <p:nvSpPr>
            <p:cNvPr id="127018" name="Freeform 140"/>
            <p:cNvSpPr>
              <a:spLocks/>
            </p:cNvSpPr>
            <p:nvPr/>
          </p:nvSpPr>
          <p:spPr bwMode="auto">
            <a:xfrm>
              <a:off x="576" y="2009"/>
              <a:ext cx="3303" cy="990"/>
            </a:xfrm>
            <a:custGeom>
              <a:avLst/>
              <a:gdLst>
                <a:gd name="T0" fmla="*/ 2439 w 3303"/>
                <a:gd name="T1" fmla="*/ 981 h 990"/>
                <a:gd name="T2" fmla="*/ 1490 w 3303"/>
                <a:gd name="T3" fmla="*/ 346 h 990"/>
                <a:gd name="T4" fmla="*/ 0 w 3303"/>
                <a:gd name="T5" fmla="*/ 41 h 990"/>
                <a:gd name="T6" fmla="*/ 3303 w 3303"/>
                <a:gd name="T7" fmla="*/ 49 h 990"/>
                <a:gd name="T8" fmla="*/ 2829 w 3303"/>
                <a:gd name="T9" fmla="*/ 337 h 990"/>
                <a:gd name="T10" fmla="*/ 2558 w 3303"/>
                <a:gd name="T11" fmla="*/ 973 h 990"/>
                <a:gd name="T12" fmla="*/ 2439 w 3303"/>
                <a:gd name="T13" fmla="*/ 981 h 9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03" h="990">
                  <a:moveTo>
                    <a:pt x="2439" y="981"/>
                  </a:moveTo>
                  <a:cubicBezTo>
                    <a:pt x="2439" y="981"/>
                    <a:pt x="1882" y="501"/>
                    <a:pt x="1490" y="346"/>
                  </a:cubicBezTo>
                  <a:cubicBezTo>
                    <a:pt x="1098" y="191"/>
                    <a:pt x="13" y="47"/>
                    <a:pt x="0" y="41"/>
                  </a:cubicBezTo>
                  <a:cubicBezTo>
                    <a:pt x="13" y="59"/>
                    <a:pt x="2832" y="0"/>
                    <a:pt x="3303" y="49"/>
                  </a:cubicBezTo>
                  <a:cubicBezTo>
                    <a:pt x="3301" y="41"/>
                    <a:pt x="2925" y="183"/>
                    <a:pt x="2829" y="337"/>
                  </a:cubicBezTo>
                  <a:cubicBezTo>
                    <a:pt x="2733" y="491"/>
                    <a:pt x="2550" y="990"/>
                    <a:pt x="2558" y="973"/>
                  </a:cubicBezTo>
                  <a:cubicBezTo>
                    <a:pt x="2558" y="990"/>
                    <a:pt x="2439" y="981"/>
                    <a:pt x="2439" y="98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grpSp>
          <p:nvGrpSpPr>
            <p:cNvPr id="127019" name="Group 141"/>
            <p:cNvGrpSpPr>
              <a:grpSpLocks/>
            </p:cNvGrpSpPr>
            <p:nvPr/>
          </p:nvGrpSpPr>
          <p:grpSpPr bwMode="auto">
            <a:xfrm>
              <a:off x="561" y="1649"/>
              <a:ext cx="3324" cy="464"/>
              <a:chOff x="1240" y="1226"/>
              <a:chExt cx="3324" cy="464"/>
            </a:xfrm>
          </p:grpSpPr>
          <p:grpSp>
            <p:nvGrpSpPr>
              <p:cNvPr id="127021" name="Group 142"/>
              <p:cNvGrpSpPr>
                <a:grpSpLocks/>
              </p:cNvGrpSpPr>
              <p:nvPr/>
            </p:nvGrpSpPr>
            <p:grpSpPr bwMode="auto">
              <a:xfrm>
                <a:off x="1240" y="1226"/>
                <a:ext cx="3324" cy="464"/>
                <a:chOff x="1198" y="3598"/>
                <a:chExt cx="3324" cy="464"/>
              </a:xfrm>
            </p:grpSpPr>
            <p:sp>
              <p:nvSpPr>
                <p:cNvPr id="58427" name="Rectangle 143"/>
                <p:cNvSpPr>
                  <a:spLocks noChangeArrowheads="1"/>
                </p:cNvSpPr>
                <p:nvPr/>
              </p:nvSpPr>
              <p:spPr bwMode="auto">
                <a:xfrm>
                  <a:off x="1221" y="3665"/>
                  <a:ext cx="3301" cy="343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Arial" charset="0"/>
                  </a:endParaRPr>
                </a:p>
              </p:txBody>
            </p:sp>
            <p:sp>
              <p:nvSpPr>
                <p:cNvPr id="58428" name="Text Box 144"/>
                <p:cNvSpPr txBox="1">
                  <a:spLocks noChangeArrowheads="1"/>
                </p:cNvSpPr>
                <p:nvPr/>
              </p:nvSpPr>
              <p:spPr bwMode="auto">
                <a:xfrm>
                  <a:off x="1198" y="3733"/>
                  <a:ext cx="1780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1600" dirty="0">
                      <a:latin typeface="+mn-lt"/>
                      <a:cs typeface="Arial" charset="0"/>
                    </a:rPr>
                    <a:t>dest: 79.129.13.2</a:t>
                  </a:r>
                </a:p>
              </p:txBody>
            </p:sp>
            <p:sp>
              <p:nvSpPr>
                <p:cNvPr id="58429" name="Line 145"/>
                <p:cNvSpPr>
                  <a:spLocks noChangeShapeType="1"/>
                </p:cNvSpPr>
                <p:nvPr/>
              </p:nvSpPr>
              <p:spPr bwMode="auto">
                <a:xfrm>
                  <a:off x="2311" y="3659"/>
                  <a:ext cx="8" cy="34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grpSp>
              <p:nvGrpSpPr>
                <p:cNvPr id="127037" name="Group 146"/>
                <p:cNvGrpSpPr>
                  <a:grpSpLocks/>
                </p:cNvGrpSpPr>
                <p:nvPr/>
              </p:nvGrpSpPr>
              <p:grpSpPr bwMode="auto">
                <a:xfrm>
                  <a:off x="4374" y="3598"/>
                  <a:ext cx="111" cy="109"/>
                  <a:chOff x="1941" y="2928"/>
                  <a:chExt cx="111" cy="109"/>
                </a:xfrm>
              </p:grpSpPr>
              <p:sp>
                <p:nvSpPr>
                  <p:cNvPr id="127042" name="Freeform 147"/>
                  <p:cNvSpPr>
                    <a:spLocks/>
                  </p:cNvSpPr>
                  <p:nvPr/>
                </p:nvSpPr>
                <p:spPr bwMode="auto">
                  <a:xfrm>
                    <a:off x="1941" y="2928"/>
                    <a:ext cx="111" cy="108"/>
                  </a:xfrm>
                  <a:custGeom>
                    <a:avLst/>
                    <a:gdLst>
                      <a:gd name="T0" fmla="*/ 57 w 111"/>
                      <a:gd name="T1" fmla="*/ 0 h 108"/>
                      <a:gd name="T2" fmla="*/ 111 w 111"/>
                      <a:gd name="T3" fmla="*/ 0 h 108"/>
                      <a:gd name="T4" fmla="*/ 48 w 111"/>
                      <a:gd name="T5" fmla="*/ 108 h 108"/>
                      <a:gd name="T6" fmla="*/ 0 w 111"/>
                      <a:gd name="T7" fmla="*/ 105 h 108"/>
                      <a:gd name="T8" fmla="*/ 57 w 111"/>
                      <a:gd name="T9" fmla="*/ 0 h 10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1" h="108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48" y="108"/>
                        </a:lnTo>
                        <a:lnTo>
                          <a:pt x="0" y="105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58436" name="Line 14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43" y="2932"/>
                    <a:ext cx="57" cy="99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>
                      <a:defRPr/>
                    </a:pPr>
                    <a:endParaRPr lang="en-US" dirty="0"/>
                  </a:p>
                </p:txBody>
              </p:sp>
              <p:sp>
                <p:nvSpPr>
                  <p:cNvPr id="58437" name="Line 14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85" y="2938"/>
                    <a:ext cx="57" cy="99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>
                      <a:defRPr/>
                    </a:pPr>
                    <a:endParaRPr lang="en-US" dirty="0"/>
                  </a:p>
                </p:txBody>
              </p:sp>
            </p:grpSp>
            <p:grpSp>
              <p:nvGrpSpPr>
                <p:cNvPr id="127038" name="Group 150"/>
                <p:cNvGrpSpPr>
                  <a:grpSpLocks/>
                </p:cNvGrpSpPr>
                <p:nvPr/>
              </p:nvGrpSpPr>
              <p:grpSpPr bwMode="auto">
                <a:xfrm>
                  <a:off x="4355" y="3953"/>
                  <a:ext cx="111" cy="109"/>
                  <a:chOff x="1941" y="2928"/>
                  <a:chExt cx="111" cy="109"/>
                </a:xfrm>
              </p:grpSpPr>
              <p:sp>
                <p:nvSpPr>
                  <p:cNvPr id="127039" name="Freeform 151"/>
                  <p:cNvSpPr>
                    <a:spLocks/>
                  </p:cNvSpPr>
                  <p:nvPr/>
                </p:nvSpPr>
                <p:spPr bwMode="auto">
                  <a:xfrm>
                    <a:off x="1941" y="2928"/>
                    <a:ext cx="111" cy="108"/>
                  </a:xfrm>
                  <a:custGeom>
                    <a:avLst/>
                    <a:gdLst>
                      <a:gd name="T0" fmla="*/ 57 w 111"/>
                      <a:gd name="T1" fmla="*/ 0 h 108"/>
                      <a:gd name="T2" fmla="*/ 111 w 111"/>
                      <a:gd name="T3" fmla="*/ 0 h 108"/>
                      <a:gd name="T4" fmla="*/ 48 w 111"/>
                      <a:gd name="T5" fmla="*/ 108 h 108"/>
                      <a:gd name="T6" fmla="*/ 0 w 111"/>
                      <a:gd name="T7" fmla="*/ 105 h 108"/>
                      <a:gd name="T8" fmla="*/ 57 w 111"/>
                      <a:gd name="T9" fmla="*/ 0 h 10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1" h="108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48" y="108"/>
                        </a:lnTo>
                        <a:lnTo>
                          <a:pt x="0" y="105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58433" name="Line 15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43" y="2932"/>
                    <a:ext cx="57" cy="99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>
                      <a:defRPr/>
                    </a:pPr>
                    <a:endParaRPr lang="en-US" dirty="0"/>
                  </a:p>
                </p:txBody>
              </p:sp>
              <p:sp>
                <p:nvSpPr>
                  <p:cNvPr id="58434" name="Line 1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85" y="2938"/>
                    <a:ext cx="57" cy="99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>
                      <a:defRPr/>
                    </a:pPr>
                    <a:endParaRPr lang="en-US" dirty="0"/>
                  </a:p>
                </p:txBody>
              </p:sp>
            </p:grpSp>
          </p:grpSp>
          <p:grpSp>
            <p:nvGrpSpPr>
              <p:cNvPr id="127022" name="Group 154"/>
              <p:cNvGrpSpPr>
                <a:grpSpLocks/>
              </p:cNvGrpSpPr>
              <p:nvPr/>
            </p:nvGrpSpPr>
            <p:grpSpPr bwMode="auto">
              <a:xfrm>
                <a:off x="2520" y="1313"/>
                <a:ext cx="1868" cy="286"/>
                <a:chOff x="527" y="2649"/>
                <a:chExt cx="1868" cy="286"/>
              </a:xfrm>
            </p:grpSpPr>
            <p:sp>
              <p:nvSpPr>
                <p:cNvPr id="58416" name="Rectangle 155"/>
                <p:cNvSpPr>
                  <a:spLocks noChangeArrowheads="1"/>
                </p:cNvSpPr>
                <p:nvPr/>
              </p:nvSpPr>
              <p:spPr bwMode="auto">
                <a:xfrm>
                  <a:off x="546" y="2680"/>
                  <a:ext cx="1849" cy="239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Arial" charset="0"/>
                  </a:endParaRPr>
                </a:p>
              </p:txBody>
            </p:sp>
            <p:sp>
              <p:nvSpPr>
                <p:cNvPr id="58417" name="Text Box 156"/>
                <p:cNvSpPr txBox="1">
                  <a:spLocks noChangeArrowheads="1"/>
                </p:cNvSpPr>
                <p:nvPr/>
              </p:nvSpPr>
              <p:spPr bwMode="auto">
                <a:xfrm>
                  <a:off x="527" y="2698"/>
                  <a:ext cx="1780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1600" dirty="0">
                      <a:latin typeface="+mn-lt"/>
                      <a:cs typeface="Arial" charset="0"/>
                    </a:rPr>
                    <a:t>dest: 128.119.40.186</a:t>
                  </a:r>
                </a:p>
              </p:txBody>
            </p:sp>
            <p:sp>
              <p:nvSpPr>
                <p:cNvPr id="58418" name="Line 157"/>
                <p:cNvSpPr>
                  <a:spLocks noChangeShapeType="1"/>
                </p:cNvSpPr>
                <p:nvPr/>
              </p:nvSpPr>
              <p:spPr bwMode="auto">
                <a:xfrm>
                  <a:off x="1847" y="2680"/>
                  <a:ext cx="3" cy="23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grpSp>
              <p:nvGrpSpPr>
                <p:cNvPr id="127026" name="Group 158"/>
                <p:cNvGrpSpPr>
                  <a:grpSpLocks/>
                </p:cNvGrpSpPr>
                <p:nvPr/>
              </p:nvGrpSpPr>
              <p:grpSpPr bwMode="auto">
                <a:xfrm>
                  <a:off x="2148" y="2649"/>
                  <a:ext cx="111" cy="109"/>
                  <a:chOff x="1941" y="2928"/>
                  <a:chExt cx="111" cy="109"/>
                </a:xfrm>
              </p:grpSpPr>
              <p:sp>
                <p:nvSpPr>
                  <p:cNvPr id="127031" name="Freeform 159"/>
                  <p:cNvSpPr>
                    <a:spLocks/>
                  </p:cNvSpPr>
                  <p:nvPr/>
                </p:nvSpPr>
                <p:spPr bwMode="auto">
                  <a:xfrm>
                    <a:off x="1941" y="2928"/>
                    <a:ext cx="111" cy="108"/>
                  </a:xfrm>
                  <a:custGeom>
                    <a:avLst/>
                    <a:gdLst>
                      <a:gd name="T0" fmla="*/ 57 w 111"/>
                      <a:gd name="T1" fmla="*/ 0 h 108"/>
                      <a:gd name="T2" fmla="*/ 111 w 111"/>
                      <a:gd name="T3" fmla="*/ 0 h 108"/>
                      <a:gd name="T4" fmla="*/ 48 w 111"/>
                      <a:gd name="T5" fmla="*/ 108 h 108"/>
                      <a:gd name="T6" fmla="*/ 0 w 111"/>
                      <a:gd name="T7" fmla="*/ 105 h 108"/>
                      <a:gd name="T8" fmla="*/ 57 w 111"/>
                      <a:gd name="T9" fmla="*/ 0 h 10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1" h="108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48" y="108"/>
                        </a:lnTo>
                        <a:lnTo>
                          <a:pt x="0" y="105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58425" name="Line 16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43" y="2932"/>
                    <a:ext cx="57" cy="99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>
                      <a:defRPr/>
                    </a:pPr>
                    <a:endParaRPr lang="en-US" dirty="0"/>
                  </a:p>
                </p:txBody>
              </p:sp>
              <p:sp>
                <p:nvSpPr>
                  <p:cNvPr id="58426" name="Line 16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85" y="2938"/>
                    <a:ext cx="57" cy="99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>
                      <a:defRPr/>
                    </a:pPr>
                    <a:endParaRPr lang="en-US" dirty="0"/>
                  </a:p>
                </p:txBody>
              </p:sp>
            </p:grpSp>
            <p:grpSp>
              <p:nvGrpSpPr>
                <p:cNvPr id="127027" name="Group 162"/>
                <p:cNvGrpSpPr>
                  <a:grpSpLocks/>
                </p:cNvGrpSpPr>
                <p:nvPr/>
              </p:nvGrpSpPr>
              <p:grpSpPr bwMode="auto">
                <a:xfrm>
                  <a:off x="2136" y="2826"/>
                  <a:ext cx="111" cy="109"/>
                  <a:chOff x="1941" y="2928"/>
                  <a:chExt cx="111" cy="109"/>
                </a:xfrm>
              </p:grpSpPr>
              <p:sp>
                <p:nvSpPr>
                  <p:cNvPr id="127028" name="Freeform 163"/>
                  <p:cNvSpPr>
                    <a:spLocks/>
                  </p:cNvSpPr>
                  <p:nvPr/>
                </p:nvSpPr>
                <p:spPr bwMode="auto">
                  <a:xfrm>
                    <a:off x="1941" y="2928"/>
                    <a:ext cx="111" cy="108"/>
                  </a:xfrm>
                  <a:custGeom>
                    <a:avLst/>
                    <a:gdLst>
                      <a:gd name="T0" fmla="*/ 57 w 111"/>
                      <a:gd name="T1" fmla="*/ 0 h 108"/>
                      <a:gd name="T2" fmla="*/ 111 w 111"/>
                      <a:gd name="T3" fmla="*/ 0 h 108"/>
                      <a:gd name="T4" fmla="*/ 48 w 111"/>
                      <a:gd name="T5" fmla="*/ 108 h 108"/>
                      <a:gd name="T6" fmla="*/ 0 w 111"/>
                      <a:gd name="T7" fmla="*/ 105 h 108"/>
                      <a:gd name="T8" fmla="*/ 57 w 111"/>
                      <a:gd name="T9" fmla="*/ 0 h 10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11" h="108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48" y="108"/>
                        </a:lnTo>
                        <a:lnTo>
                          <a:pt x="0" y="105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58422" name="Line 16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43" y="2932"/>
                    <a:ext cx="57" cy="99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>
                      <a:defRPr/>
                    </a:pPr>
                    <a:endParaRPr lang="en-US" dirty="0"/>
                  </a:p>
                </p:txBody>
              </p:sp>
              <p:sp>
                <p:nvSpPr>
                  <p:cNvPr id="58423" name="Line 16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85" y="2938"/>
                    <a:ext cx="57" cy="99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>
                      <a:defRPr/>
                    </a:pPr>
                    <a:endParaRPr lang="en-US" dirty="0"/>
                  </a:p>
                </p:txBody>
              </p:sp>
            </p:grpSp>
          </p:grpSp>
        </p:grpSp>
        <p:sp>
          <p:nvSpPr>
            <p:cNvPr id="58413" name="Text Box 166"/>
            <p:cNvSpPr txBox="1">
              <a:spLocks noChangeArrowheads="1"/>
            </p:cNvSpPr>
            <p:nvPr/>
          </p:nvSpPr>
          <p:spPr bwMode="auto">
            <a:xfrm>
              <a:off x="554" y="1285"/>
              <a:ext cx="2855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packet sent by home agent to foreign agent: a </a:t>
              </a:r>
              <a:r>
                <a:rPr lang="en-US" i="1" dirty="0">
                  <a:latin typeface="+mn-lt"/>
                  <a:cs typeface="Arial" charset="0"/>
                </a:rPr>
                <a:t>packet within a packet</a:t>
              </a:r>
            </a:p>
          </p:txBody>
        </p:sp>
      </p:grpSp>
      <p:grpSp>
        <p:nvGrpSpPr>
          <p:cNvPr id="446631" name="Group 167"/>
          <p:cNvGrpSpPr>
            <a:grpSpLocks/>
          </p:cNvGrpSpPr>
          <p:nvPr/>
        </p:nvGrpSpPr>
        <p:grpSpPr bwMode="auto">
          <a:xfrm>
            <a:off x="6950076" y="1611314"/>
            <a:ext cx="3567113" cy="2562225"/>
            <a:chOff x="3418" y="1015"/>
            <a:chExt cx="2247" cy="1614"/>
          </a:xfrm>
        </p:grpSpPr>
        <p:sp>
          <p:nvSpPr>
            <p:cNvPr id="58395" name="Rectangle 168"/>
            <p:cNvSpPr>
              <a:spLocks noChangeArrowheads="1"/>
            </p:cNvSpPr>
            <p:nvPr/>
          </p:nvSpPr>
          <p:spPr bwMode="auto">
            <a:xfrm>
              <a:off x="4382" y="2569"/>
              <a:ext cx="263" cy="6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sp>
          <p:nvSpPr>
            <p:cNvPr id="127003" name="Freeform 169"/>
            <p:cNvSpPr>
              <a:spLocks/>
            </p:cNvSpPr>
            <p:nvPr/>
          </p:nvSpPr>
          <p:spPr bwMode="auto">
            <a:xfrm>
              <a:off x="3693" y="1469"/>
              <a:ext cx="1849" cy="1132"/>
            </a:xfrm>
            <a:custGeom>
              <a:avLst/>
              <a:gdLst>
                <a:gd name="T0" fmla="*/ 779 w 1849"/>
                <a:gd name="T1" fmla="*/ 1132 h 1132"/>
                <a:gd name="T2" fmla="*/ 686 w 1849"/>
                <a:gd name="T3" fmla="*/ 344 h 1132"/>
                <a:gd name="T4" fmla="*/ 0 w 1849"/>
                <a:gd name="T5" fmla="*/ 39 h 1132"/>
                <a:gd name="T6" fmla="*/ 1849 w 1849"/>
                <a:gd name="T7" fmla="*/ 49 h 1132"/>
                <a:gd name="T8" fmla="*/ 1375 w 1849"/>
                <a:gd name="T9" fmla="*/ 337 h 1132"/>
                <a:gd name="T10" fmla="*/ 906 w 1849"/>
                <a:gd name="T11" fmla="*/ 996 h 1132"/>
                <a:gd name="T12" fmla="*/ 779 w 1849"/>
                <a:gd name="T13" fmla="*/ 1132 h 1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49" h="1132">
                  <a:moveTo>
                    <a:pt x="779" y="1132"/>
                  </a:moveTo>
                  <a:cubicBezTo>
                    <a:pt x="779" y="1132"/>
                    <a:pt x="1078" y="499"/>
                    <a:pt x="686" y="344"/>
                  </a:cubicBezTo>
                  <a:cubicBezTo>
                    <a:pt x="294" y="189"/>
                    <a:pt x="13" y="45"/>
                    <a:pt x="0" y="39"/>
                  </a:cubicBezTo>
                  <a:cubicBezTo>
                    <a:pt x="13" y="57"/>
                    <a:pt x="1378" y="0"/>
                    <a:pt x="1849" y="49"/>
                  </a:cubicBezTo>
                  <a:cubicBezTo>
                    <a:pt x="1847" y="41"/>
                    <a:pt x="1471" y="183"/>
                    <a:pt x="1375" y="337"/>
                  </a:cubicBezTo>
                  <a:cubicBezTo>
                    <a:pt x="1279" y="491"/>
                    <a:pt x="898" y="1013"/>
                    <a:pt x="906" y="996"/>
                  </a:cubicBezTo>
                  <a:cubicBezTo>
                    <a:pt x="906" y="1013"/>
                    <a:pt x="779" y="1132"/>
                    <a:pt x="779" y="1132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grpSp>
          <p:nvGrpSpPr>
            <p:cNvPr id="127004" name="Group 170"/>
            <p:cNvGrpSpPr>
              <a:grpSpLocks/>
            </p:cNvGrpSpPr>
            <p:nvPr/>
          </p:nvGrpSpPr>
          <p:grpSpPr bwMode="auto">
            <a:xfrm>
              <a:off x="3672" y="1254"/>
              <a:ext cx="1868" cy="286"/>
              <a:chOff x="527" y="2649"/>
              <a:chExt cx="1868" cy="286"/>
            </a:xfrm>
          </p:grpSpPr>
          <p:sp>
            <p:nvSpPr>
              <p:cNvPr id="58399" name="Rectangle 171"/>
              <p:cNvSpPr>
                <a:spLocks noChangeArrowheads="1"/>
              </p:cNvSpPr>
              <p:nvPr/>
            </p:nvSpPr>
            <p:spPr bwMode="auto">
              <a:xfrm>
                <a:off x="546" y="2680"/>
                <a:ext cx="1849" cy="23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  <p:sp>
            <p:nvSpPr>
              <p:cNvPr id="58400" name="Text Box 172"/>
              <p:cNvSpPr txBox="1">
                <a:spLocks noChangeArrowheads="1"/>
              </p:cNvSpPr>
              <p:nvPr/>
            </p:nvSpPr>
            <p:spPr bwMode="auto">
              <a:xfrm>
                <a:off x="527" y="2698"/>
                <a:ext cx="1780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dest: 128.119.40.186</a:t>
                </a:r>
              </a:p>
            </p:txBody>
          </p:sp>
          <p:sp>
            <p:nvSpPr>
              <p:cNvPr id="58401" name="Line 173"/>
              <p:cNvSpPr>
                <a:spLocks noChangeShapeType="1"/>
              </p:cNvSpPr>
              <p:nvPr/>
            </p:nvSpPr>
            <p:spPr bwMode="auto">
              <a:xfrm>
                <a:off x="1847" y="2680"/>
                <a:ext cx="3" cy="23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/>
              </a:p>
            </p:txBody>
          </p:sp>
          <p:grpSp>
            <p:nvGrpSpPr>
              <p:cNvPr id="127009" name="Group 174"/>
              <p:cNvGrpSpPr>
                <a:grpSpLocks/>
              </p:cNvGrpSpPr>
              <p:nvPr/>
            </p:nvGrpSpPr>
            <p:grpSpPr bwMode="auto">
              <a:xfrm>
                <a:off x="2148" y="2649"/>
                <a:ext cx="111" cy="109"/>
                <a:chOff x="1941" y="2928"/>
                <a:chExt cx="111" cy="109"/>
              </a:xfrm>
            </p:grpSpPr>
            <p:sp>
              <p:nvSpPr>
                <p:cNvPr id="127014" name="Freeform 175"/>
                <p:cNvSpPr>
                  <a:spLocks/>
                </p:cNvSpPr>
                <p:nvPr/>
              </p:nvSpPr>
              <p:spPr bwMode="auto">
                <a:xfrm>
                  <a:off x="1941" y="2928"/>
                  <a:ext cx="111" cy="108"/>
                </a:xfrm>
                <a:custGeom>
                  <a:avLst/>
                  <a:gdLst>
                    <a:gd name="T0" fmla="*/ 57 w 111"/>
                    <a:gd name="T1" fmla="*/ 0 h 108"/>
                    <a:gd name="T2" fmla="*/ 111 w 111"/>
                    <a:gd name="T3" fmla="*/ 0 h 108"/>
                    <a:gd name="T4" fmla="*/ 48 w 111"/>
                    <a:gd name="T5" fmla="*/ 108 h 108"/>
                    <a:gd name="T6" fmla="*/ 0 w 111"/>
                    <a:gd name="T7" fmla="*/ 105 h 108"/>
                    <a:gd name="T8" fmla="*/ 57 w 111"/>
                    <a:gd name="T9" fmla="*/ 0 h 1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1" h="108">
                      <a:moveTo>
                        <a:pt x="57" y="0"/>
                      </a:moveTo>
                      <a:lnTo>
                        <a:pt x="111" y="0"/>
                      </a:lnTo>
                      <a:lnTo>
                        <a:pt x="48" y="108"/>
                      </a:lnTo>
                      <a:lnTo>
                        <a:pt x="0" y="105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58408" name="Line 176"/>
                <p:cNvSpPr>
                  <a:spLocks noChangeShapeType="1"/>
                </p:cNvSpPr>
                <p:nvPr/>
              </p:nvSpPr>
              <p:spPr bwMode="auto">
                <a:xfrm flipH="1">
                  <a:off x="1943" y="2932"/>
                  <a:ext cx="57" cy="9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58409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1985" y="2938"/>
                  <a:ext cx="57" cy="9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en-US" dirty="0"/>
                </a:p>
              </p:txBody>
            </p:sp>
          </p:grpSp>
          <p:grpSp>
            <p:nvGrpSpPr>
              <p:cNvPr id="127010" name="Group 178"/>
              <p:cNvGrpSpPr>
                <a:grpSpLocks/>
              </p:cNvGrpSpPr>
              <p:nvPr/>
            </p:nvGrpSpPr>
            <p:grpSpPr bwMode="auto">
              <a:xfrm>
                <a:off x="2136" y="2826"/>
                <a:ext cx="111" cy="109"/>
                <a:chOff x="1941" y="2928"/>
                <a:chExt cx="111" cy="109"/>
              </a:xfrm>
            </p:grpSpPr>
            <p:sp>
              <p:nvSpPr>
                <p:cNvPr id="127011" name="Freeform 179"/>
                <p:cNvSpPr>
                  <a:spLocks/>
                </p:cNvSpPr>
                <p:nvPr/>
              </p:nvSpPr>
              <p:spPr bwMode="auto">
                <a:xfrm>
                  <a:off x="1941" y="2928"/>
                  <a:ext cx="111" cy="108"/>
                </a:xfrm>
                <a:custGeom>
                  <a:avLst/>
                  <a:gdLst>
                    <a:gd name="T0" fmla="*/ 57 w 111"/>
                    <a:gd name="T1" fmla="*/ 0 h 108"/>
                    <a:gd name="T2" fmla="*/ 111 w 111"/>
                    <a:gd name="T3" fmla="*/ 0 h 108"/>
                    <a:gd name="T4" fmla="*/ 48 w 111"/>
                    <a:gd name="T5" fmla="*/ 108 h 108"/>
                    <a:gd name="T6" fmla="*/ 0 w 111"/>
                    <a:gd name="T7" fmla="*/ 105 h 108"/>
                    <a:gd name="T8" fmla="*/ 57 w 111"/>
                    <a:gd name="T9" fmla="*/ 0 h 1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1" h="108">
                      <a:moveTo>
                        <a:pt x="57" y="0"/>
                      </a:moveTo>
                      <a:lnTo>
                        <a:pt x="111" y="0"/>
                      </a:lnTo>
                      <a:lnTo>
                        <a:pt x="48" y="108"/>
                      </a:lnTo>
                      <a:lnTo>
                        <a:pt x="0" y="105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58405" name="Line 180"/>
                <p:cNvSpPr>
                  <a:spLocks noChangeShapeType="1"/>
                </p:cNvSpPr>
                <p:nvPr/>
              </p:nvSpPr>
              <p:spPr bwMode="auto">
                <a:xfrm flipH="1">
                  <a:off x="1943" y="2932"/>
                  <a:ext cx="57" cy="9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58406" name="Line 181"/>
                <p:cNvSpPr>
                  <a:spLocks noChangeShapeType="1"/>
                </p:cNvSpPr>
                <p:nvPr/>
              </p:nvSpPr>
              <p:spPr bwMode="auto">
                <a:xfrm flipH="1">
                  <a:off x="1985" y="2938"/>
                  <a:ext cx="57" cy="9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>
                    <a:defRPr/>
                  </a:pPr>
                  <a:endParaRPr lang="en-US" dirty="0"/>
                </a:p>
              </p:txBody>
            </p:sp>
          </p:grpSp>
        </p:grpSp>
        <p:sp>
          <p:nvSpPr>
            <p:cNvPr id="58398" name="Text Box 182"/>
            <p:cNvSpPr txBox="1">
              <a:spLocks noChangeArrowheads="1"/>
            </p:cNvSpPr>
            <p:nvPr/>
          </p:nvSpPr>
          <p:spPr bwMode="auto">
            <a:xfrm>
              <a:off x="3418" y="1015"/>
              <a:ext cx="224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latin typeface="+mn-lt"/>
                  <a:cs typeface="Arial" charset="0"/>
                </a:rPr>
                <a:t>foreign-agent-to-mobile packet</a:t>
              </a:r>
            </a:p>
          </p:txBody>
        </p:sp>
      </p:grpSp>
      <p:grpSp>
        <p:nvGrpSpPr>
          <p:cNvPr id="188" name="Group 44"/>
          <p:cNvGrpSpPr>
            <a:grpSpLocks/>
          </p:cNvGrpSpPr>
          <p:nvPr/>
        </p:nvGrpSpPr>
        <p:grpSpPr bwMode="auto">
          <a:xfrm>
            <a:off x="5937589" y="5557985"/>
            <a:ext cx="568325" cy="481012"/>
            <a:chOff x="-44" y="1473"/>
            <a:chExt cx="981" cy="1105"/>
          </a:xfrm>
        </p:grpSpPr>
        <p:pic>
          <p:nvPicPr>
            <p:cNvPr id="189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0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33698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329531"/>
            <a:ext cx="5740400" cy="2569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1938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08699" y="3911600"/>
            <a:ext cx="533401" cy="109220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2954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8273" y="3898760"/>
            <a:ext cx="90435" cy="14469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45" name="Group 137">
            <a:extLst>
              <a:ext uri="{FF2B5EF4-FFF2-40B4-BE49-F238E27FC236}">
                <a16:creationId xmlns:a16="http://schemas.microsoft.com/office/drawing/2014/main" id="{88B7DCAA-0CB9-F545-9DFF-1E8694423511}"/>
              </a:ext>
            </a:extLst>
          </p:cNvPr>
          <p:cNvGrpSpPr>
            <a:grpSpLocks/>
          </p:cNvGrpSpPr>
          <p:nvPr/>
        </p:nvGrpSpPr>
        <p:grpSpPr bwMode="auto">
          <a:xfrm>
            <a:off x="9740900" y="952500"/>
            <a:ext cx="955675" cy="508000"/>
            <a:chOff x="4750" y="264"/>
            <a:chExt cx="455" cy="191"/>
          </a:xfrm>
        </p:grpSpPr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73DB9F87-D415-6743-A1D6-32BB86A4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98"/>
              <a:ext cx="82" cy="104"/>
            </a:xfrm>
            <a:custGeom>
              <a:avLst/>
              <a:gdLst>
                <a:gd name="T0" fmla="*/ 0 w 247"/>
                <a:gd name="T1" fmla="*/ 0 h 209"/>
                <a:gd name="T2" fmla="*/ 0 w 247"/>
                <a:gd name="T3" fmla="*/ 0 h 209"/>
                <a:gd name="T4" fmla="*/ 0 w 247"/>
                <a:gd name="T5" fmla="*/ 0 h 209"/>
                <a:gd name="T6" fmla="*/ 0 w 247"/>
                <a:gd name="T7" fmla="*/ 0 h 209"/>
                <a:gd name="T8" fmla="*/ 0 w 247"/>
                <a:gd name="T9" fmla="*/ 1 h 209"/>
                <a:gd name="T10" fmla="*/ 0 w 247"/>
                <a:gd name="T11" fmla="*/ 1 h 209"/>
                <a:gd name="T12" fmla="*/ 0 w 247"/>
                <a:gd name="T13" fmla="*/ 1 h 209"/>
                <a:gd name="T14" fmla="*/ 0 w 247"/>
                <a:gd name="T15" fmla="*/ 1 h 209"/>
                <a:gd name="T16" fmla="*/ 0 w 247"/>
                <a:gd name="T17" fmla="*/ 2 h 209"/>
                <a:gd name="T18" fmla="*/ 0 w 247"/>
                <a:gd name="T19" fmla="*/ 2 h 209"/>
                <a:gd name="T20" fmla="*/ 0 w 247"/>
                <a:gd name="T21" fmla="*/ 2 h 209"/>
                <a:gd name="T22" fmla="*/ 0 w 247"/>
                <a:gd name="T23" fmla="*/ 2 h 209"/>
                <a:gd name="T24" fmla="*/ 0 w 247"/>
                <a:gd name="T25" fmla="*/ 3 h 209"/>
                <a:gd name="T26" fmla="*/ 0 w 247"/>
                <a:gd name="T27" fmla="*/ 3 h 209"/>
                <a:gd name="T28" fmla="*/ 0 w 247"/>
                <a:gd name="T29" fmla="*/ 3 h 209"/>
                <a:gd name="T30" fmla="*/ 0 w 247"/>
                <a:gd name="T31" fmla="*/ 3 h 209"/>
                <a:gd name="T32" fmla="*/ 0 w 247"/>
                <a:gd name="T33" fmla="*/ 3 h 209"/>
                <a:gd name="T34" fmla="*/ 0 w 247"/>
                <a:gd name="T35" fmla="*/ 3 h 209"/>
                <a:gd name="T36" fmla="*/ 0 w 247"/>
                <a:gd name="T37" fmla="*/ 3 h 209"/>
                <a:gd name="T38" fmla="*/ 0 w 247"/>
                <a:gd name="T39" fmla="*/ 3 h 209"/>
                <a:gd name="T40" fmla="*/ 0 w 247"/>
                <a:gd name="T41" fmla="*/ 3 h 209"/>
                <a:gd name="T42" fmla="*/ 0 w 247"/>
                <a:gd name="T43" fmla="*/ 2 h 209"/>
                <a:gd name="T44" fmla="*/ 0 w 247"/>
                <a:gd name="T45" fmla="*/ 2 h 209"/>
                <a:gd name="T46" fmla="*/ 0 w 247"/>
                <a:gd name="T47" fmla="*/ 2 h 209"/>
                <a:gd name="T48" fmla="*/ 0 w 247"/>
                <a:gd name="T49" fmla="*/ 2 h 209"/>
                <a:gd name="T50" fmla="*/ 0 w 247"/>
                <a:gd name="T51" fmla="*/ 2 h 209"/>
                <a:gd name="T52" fmla="*/ 0 w 247"/>
                <a:gd name="T53" fmla="*/ 2 h 209"/>
                <a:gd name="T54" fmla="*/ 0 w 247"/>
                <a:gd name="T55" fmla="*/ 2 h 209"/>
                <a:gd name="T56" fmla="*/ 0 w 247"/>
                <a:gd name="T57" fmla="*/ 2 h 209"/>
                <a:gd name="T58" fmla="*/ 0 w 247"/>
                <a:gd name="T59" fmla="*/ 2 h 209"/>
                <a:gd name="T60" fmla="*/ 0 w 247"/>
                <a:gd name="T61" fmla="*/ 2 h 209"/>
                <a:gd name="T62" fmla="*/ 0 w 247"/>
                <a:gd name="T63" fmla="*/ 2 h 209"/>
                <a:gd name="T64" fmla="*/ 0 w 247"/>
                <a:gd name="T65" fmla="*/ 2 h 209"/>
                <a:gd name="T66" fmla="*/ 0 w 247"/>
                <a:gd name="T67" fmla="*/ 1 h 209"/>
                <a:gd name="T68" fmla="*/ 0 w 247"/>
                <a:gd name="T69" fmla="*/ 1 h 209"/>
                <a:gd name="T70" fmla="*/ 0 w 247"/>
                <a:gd name="T71" fmla="*/ 1 h 209"/>
                <a:gd name="T72" fmla="*/ 0 w 247"/>
                <a:gd name="T73" fmla="*/ 0 h 209"/>
                <a:gd name="T74" fmla="*/ 0 w 247"/>
                <a:gd name="T75" fmla="*/ 0 h 209"/>
                <a:gd name="T76" fmla="*/ 0 w 247"/>
                <a:gd name="T77" fmla="*/ 0 h 209"/>
                <a:gd name="T78" fmla="*/ 0 w 247"/>
                <a:gd name="T79" fmla="*/ 0 h 209"/>
                <a:gd name="T80" fmla="*/ 0 w 247"/>
                <a:gd name="T81" fmla="*/ 0 h 209"/>
                <a:gd name="T82" fmla="*/ 0 w 247"/>
                <a:gd name="T83" fmla="*/ 0 h 209"/>
                <a:gd name="T84" fmla="*/ 0 w 247"/>
                <a:gd name="T85" fmla="*/ 0 h 209"/>
                <a:gd name="T86" fmla="*/ 0 w 247"/>
                <a:gd name="T87" fmla="*/ 0 h 209"/>
                <a:gd name="T88" fmla="*/ 0 w 247"/>
                <a:gd name="T89" fmla="*/ 0 h 209"/>
                <a:gd name="T90" fmla="*/ 0 w 247"/>
                <a:gd name="T91" fmla="*/ 0 h 209"/>
                <a:gd name="T92" fmla="*/ 0 w 247"/>
                <a:gd name="T93" fmla="*/ 0 h 209"/>
                <a:gd name="T94" fmla="*/ 0 w 247"/>
                <a:gd name="T95" fmla="*/ 0 h 209"/>
                <a:gd name="T96" fmla="*/ 0 w 247"/>
                <a:gd name="T97" fmla="*/ 0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7" h="209">
                  <a:moveTo>
                    <a:pt x="87" y="27"/>
                  </a:moveTo>
                  <a:lnTo>
                    <a:pt x="68" y="35"/>
                  </a:lnTo>
                  <a:lnTo>
                    <a:pt x="52" y="46"/>
                  </a:lnTo>
                  <a:lnTo>
                    <a:pt x="37" y="57"/>
                  </a:lnTo>
                  <a:lnTo>
                    <a:pt x="24" y="69"/>
                  </a:lnTo>
                  <a:lnTo>
                    <a:pt x="14" y="83"/>
                  </a:lnTo>
                  <a:lnTo>
                    <a:pt x="7" y="97"/>
                  </a:lnTo>
                  <a:lnTo>
                    <a:pt x="2" y="113"/>
                  </a:lnTo>
                  <a:lnTo>
                    <a:pt x="0" y="128"/>
                  </a:lnTo>
                  <a:lnTo>
                    <a:pt x="2" y="150"/>
                  </a:lnTo>
                  <a:lnTo>
                    <a:pt x="14" y="167"/>
                  </a:lnTo>
                  <a:lnTo>
                    <a:pt x="32" y="183"/>
                  </a:lnTo>
                  <a:lnTo>
                    <a:pt x="55" y="194"/>
                  </a:lnTo>
                  <a:lnTo>
                    <a:pt x="81" y="203"/>
                  </a:lnTo>
                  <a:lnTo>
                    <a:pt x="109" y="208"/>
                  </a:lnTo>
                  <a:lnTo>
                    <a:pt x="138" y="209"/>
                  </a:lnTo>
                  <a:lnTo>
                    <a:pt x="165" y="206"/>
                  </a:lnTo>
                  <a:lnTo>
                    <a:pt x="171" y="206"/>
                  </a:lnTo>
                  <a:lnTo>
                    <a:pt x="177" y="203"/>
                  </a:lnTo>
                  <a:lnTo>
                    <a:pt x="181" y="200"/>
                  </a:lnTo>
                  <a:lnTo>
                    <a:pt x="183" y="196"/>
                  </a:lnTo>
                  <a:lnTo>
                    <a:pt x="180" y="191"/>
                  </a:lnTo>
                  <a:lnTo>
                    <a:pt x="174" y="187"/>
                  </a:lnTo>
                  <a:lnTo>
                    <a:pt x="167" y="183"/>
                  </a:lnTo>
                  <a:lnTo>
                    <a:pt x="159" y="181"/>
                  </a:lnTo>
                  <a:lnTo>
                    <a:pt x="145" y="178"/>
                  </a:lnTo>
                  <a:lnTo>
                    <a:pt x="130" y="176"/>
                  </a:lnTo>
                  <a:lnTo>
                    <a:pt x="116" y="174"/>
                  </a:lnTo>
                  <a:lnTo>
                    <a:pt x="103" y="171"/>
                  </a:lnTo>
                  <a:lnTo>
                    <a:pt x="90" y="168"/>
                  </a:lnTo>
                  <a:lnTo>
                    <a:pt x="77" y="164"/>
                  </a:lnTo>
                  <a:lnTo>
                    <a:pt x="65" y="159"/>
                  </a:lnTo>
                  <a:lnTo>
                    <a:pt x="53" y="151"/>
                  </a:lnTo>
                  <a:lnTo>
                    <a:pt x="49" y="116"/>
                  </a:lnTo>
                  <a:lnTo>
                    <a:pt x="61" y="87"/>
                  </a:lnTo>
                  <a:lnTo>
                    <a:pt x="84" y="64"/>
                  </a:lnTo>
                  <a:lnTo>
                    <a:pt x="116" y="46"/>
                  </a:lnTo>
                  <a:lnTo>
                    <a:pt x="151" y="31"/>
                  </a:lnTo>
                  <a:lnTo>
                    <a:pt x="187" y="20"/>
                  </a:lnTo>
                  <a:lnTo>
                    <a:pt x="220" y="12"/>
                  </a:lnTo>
                  <a:lnTo>
                    <a:pt x="247" y="5"/>
                  </a:lnTo>
                  <a:lnTo>
                    <a:pt x="231" y="1"/>
                  </a:lnTo>
                  <a:lnTo>
                    <a:pt x="213" y="0"/>
                  </a:lnTo>
                  <a:lnTo>
                    <a:pt x="193" y="2"/>
                  </a:lnTo>
                  <a:lnTo>
                    <a:pt x="171" y="5"/>
                  </a:lnTo>
                  <a:lnTo>
                    <a:pt x="149" y="10"/>
                  </a:lnTo>
                  <a:lnTo>
                    <a:pt x="127" y="15"/>
                  </a:lnTo>
                  <a:lnTo>
                    <a:pt x="106" y="21"/>
                  </a:lnTo>
                  <a:lnTo>
                    <a:pt x="87" y="27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4F4B0FF5-138A-D643-BB7F-D4B66697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97"/>
              <a:ext cx="53" cy="81"/>
            </a:xfrm>
            <a:custGeom>
              <a:avLst/>
              <a:gdLst>
                <a:gd name="T0" fmla="*/ 0 w 158"/>
                <a:gd name="T1" fmla="*/ 1 h 162"/>
                <a:gd name="T2" fmla="*/ 0 w 158"/>
                <a:gd name="T3" fmla="*/ 2 h 162"/>
                <a:gd name="T4" fmla="*/ 0 w 158"/>
                <a:gd name="T5" fmla="*/ 2 h 162"/>
                <a:gd name="T6" fmla="*/ 0 w 158"/>
                <a:gd name="T7" fmla="*/ 2 h 162"/>
                <a:gd name="T8" fmla="*/ 0 w 158"/>
                <a:gd name="T9" fmla="*/ 2 h 162"/>
                <a:gd name="T10" fmla="*/ 0 w 158"/>
                <a:gd name="T11" fmla="*/ 2 h 162"/>
                <a:gd name="T12" fmla="*/ 0 w 158"/>
                <a:gd name="T13" fmla="*/ 3 h 162"/>
                <a:gd name="T14" fmla="*/ 0 w 158"/>
                <a:gd name="T15" fmla="*/ 3 h 162"/>
                <a:gd name="T16" fmla="*/ 0 w 158"/>
                <a:gd name="T17" fmla="*/ 3 h 162"/>
                <a:gd name="T18" fmla="*/ 0 w 158"/>
                <a:gd name="T19" fmla="*/ 3 h 162"/>
                <a:gd name="T20" fmla="*/ 0 w 158"/>
                <a:gd name="T21" fmla="*/ 3 h 162"/>
                <a:gd name="T22" fmla="*/ 0 w 158"/>
                <a:gd name="T23" fmla="*/ 3 h 162"/>
                <a:gd name="T24" fmla="*/ 0 w 158"/>
                <a:gd name="T25" fmla="*/ 3 h 162"/>
                <a:gd name="T26" fmla="*/ 0 w 158"/>
                <a:gd name="T27" fmla="*/ 3 h 162"/>
                <a:gd name="T28" fmla="*/ 0 w 158"/>
                <a:gd name="T29" fmla="*/ 3 h 162"/>
                <a:gd name="T30" fmla="*/ 0 w 158"/>
                <a:gd name="T31" fmla="*/ 3 h 162"/>
                <a:gd name="T32" fmla="*/ 0 w 158"/>
                <a:gd name="T33" fmla="*/ 3 h 162"/>
                <a:gd name="T34" fmla="*/ 0 w 158"/>
                <a:gd name="T35" fmla="*/ 3 h 162"/>
                <a:gd name="T36" fmla="*/ 0 w 158"/>
                <a:gd name="T37" fmla="*/ 3 h 162"/>
                <a:gd name="T38" fmla="*/ 0 w 158"/>
                <a:gd name="T39" fmla="*/ 3 h 162"/>
                <a:gd name="T40" fmla="*/ 0 w 158"/>
                <a:gd name="T41" fmla="*/ 2 h 162"/>
                <a:gd name="T42" fmla="*/ 0 w 158"/>
                <a:gd name="T43" fmla="*/ 2 h 162"/>
                <a:gd name="T44" fmla="*/ 0 w 158"/>
                <a:gd name="T45" fmla="*/ 2 h 162"/>
                <a:gd name="T46" fmla="*/ 0 w 158"/>
                <a:gd name="T47" fmla="*/ 2 h 162"/>
                <a:gd name="T48" fmla="*/ 0 w 158"/>
                <a:gd name="T49" fmla="*/ 1 h 162"/>
                <a:gd name="T50" fmla="*/ 0 w 158"/>
                <a:gd name="T51" fmla="*/ 1 h 162"/>
                <a:gd name="T52" fmla="*/ 0 w 158"/>
                <a:gd name="T53" fmla="*/ 1 h 162"/>
                <a:gd name="T54" fmla="*/ 0 w 158"/>
                <a:gd name="T55" fmla="*/ 1 h 162"/>
                <a:gd name="T56" fmla="*/ 0 w 158"/>
                <a:gd name="T57" fmla="*/ 1 h 162"/>
                <a:gd name="T58" fmla="*/ 0 w 158"/>
                <a:gd name="T59" fmla="*/ 1 h 162"/>
                <a:gd name="T60" fmla="*/ 0 w 158"/>
                <a:gd name="T61" fmla="*/ 0 h 162"/>
                <a:gd name="T62" fmla="*/ 0 w 158"/>
                <a:gd name="T63" fmla="*/ 0 h 162"/>
                <a:gd name="T64" fmla="*/ 0 w 158"/>
                <a:gd name="T65" fmla="*/ 1 h 162"/>
                <a:gd name="T66" fmla="*/ 0 w 158"/>
                <a:gd name="T67" fmla="*/ 1 h 162"/>
                <a:gd name="T68" fmla="*/ 0 w 158"/>
                <a:gd name="T69" fmla="*/ 1 h 162"/>
                <a:gd name="T70" fmla="*/ 0 w 158"/>
                <a:gd name="T71" fmla="*/ 1 h 162"/>
                <a:gd name="T72" fmla="*/ 0 w 158"/>
                <a:gd name="T73" fmla="*/ 1 h 162"/>
                <a:gd name="T74" fmla="*/ 0 w 158"/>
                <a:gd name="T75" fmla="*/ 1 h 162"/>
                <a:gd name="T76" fmla="*/ 0 w 158"/>
                <a:gd name="T77" fmla="*/ 1 h 162"/>
                <a:gd name="T78" fmla="*/ 0 w 158"/>
                <a:gd name="T79" fmla="*/ 1 h 162"/>
                <a:gd name="T80" fmla="*/ 0 w 158"/>
                <a:gd name="T81" fmla="*/ 1 h 1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2">
                  <a:moveTo>
                    <a:pt x="134" y="53"/>
                  </a:moveTo>
                  <a:lnTo>
                    <a:pt x="140" y="69"/>
                  </a:lnTo>
                  <a:lnTo>
                    <a:pt x="138" y="85"/>
                  </a:lnTo>
                  <a:lnTo>
                    <a:pt x="128" y="97"/>
                  </a:lnTo>
                  <a:lnTo>
                    <a:pt x="113" y="109"/>
                  </a:lnTo>
                  <a:lnTo>
                    <a:pt x="96" y="119"/>
                  </a:lnTo>
                  <a:lnTo>
                    <a:pt x="76" y="129"/>
                  </a:lnTo>
                  <a:lnTo>
                    <a:pt x="55" y="138"/>
                  </a:lnTo>
                  <a:lnTo>
                    <a:pt x="38" y="148"/>
                  </a:lnTo>
                  <a:lnTo>
                    <a:pt x="35" y="151"/>
                  </a:lnTo>
                  <a:lnTo>
                    <a:pt x="33" y="153"/>
                  </a:lnTo>
                  <a:lnTo>
                    <a:pt x="33" y="156"/>
                  </a:lnTo>
                  <a:lnTo>
                    <a:pt x="35" y="159"/>
                  </a:lnTo>
                  <a:lnTo>
                    <a:pt x="39" y="161"/>
                  </a:lnTo>
                  <a:lnTo>
                    <a:pt x="44" y="162"/>
                  </a:lnTo>
                  <a:lnTo>
                    <a:pt x="46" y="162"/>
                  </a:lnTo>
                  <a:lnTo>
                    <a:pt x="51" y="161"/>
                  </a:lnTo>
                  <a:lnTo>
                    <a:pt x="74" y="152"/>
                  </a:lnTo>
                  <a:lnTo>
                    <a:pt x="96" y="142"/>
                  </a:lnTo>
                  <a:lnTo>
                    <a:pt x="116" y="130"/>
                  </a:lnTo>
                  <a:lnTo>
                    <a:pt x="135" y="117"/>
                  </a:lnTo>
                  <a:lnTo>
                    <a:pt x="148" y="102"/>
                  </a:lnTo>
                  <a:lnTo>
                    <a:pt x="157" y="86"/>
                  </a:lnTo>
                  <a:lnTo>
                    <a:pt x="158" y="68"/>
                  </a:lnTo>
                  <a:lnTo>
                    <a:pt x="153" y="50"/>
                  </a:lnTo>
                  <a:lnTo>
                    <a:pt x="140" y="35"/>
                  </a:lnTo>
                  <a:lnTo>
                    <a:pt x="121" y="23"/>
                  </a:lnTo>
                  <a:lnTo>
                    <a:pt x="97" y="14"/>
                  </a:lnTo>
                  <a:lnTo>
                    <a:pt x="71" y="6"/>
                  </a:lnTo>
                  <a:lnTo>
                    <a:pt x="45" y="2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3"/>
                  </a:lnTo>
                  <a:lnTo>
                    <a:pt x="17" y="9"/>
                  </a:lnTo>
                  <a:lnTo>
                    <a:pt x="36" y="13"/>
                  </a:lnTo>
                  <a:lnTo>
                    <a:pt x="57" y="17"/>
                  </a:lnTo>
                  <a:lnTo>
                    <a:pt x="76" y="21"/>
                  </a:lnTo>
                  <a:lnTo>
                    <a:pt x="94" y="26"/>
                  </a:lnTo>
                  <a:lnTo>
                    <a:pt x="110" y="33"/>
                  </a:lnTo>
                  <a:lnTo>
                    <a:pt x="124" y="42"/>
                  </a:lnTo>
                  <a:lnTo>
                    <a:pt x="134" y="53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28837DE4-B3C2-2648-B8CC-EE71BC8F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8"/>
              <a:ext cx="133" cy="169"/>
            </a:xfrm>
            <a:custGeom>
              <a:avLst/>
              <a:gdLst>
                <a:gd name="T0" fmla="*/ 0 w 400"/>
                <a:gd name="T1" fmla="*/ 0 h 339"/>
                <a:gd name="T2" fmla="*/ 0 w 400"/>
                <a:gd name="T3" fmla="*/ 1 h 339"/>
                <a:gd name="T4" fmla="*/ 0 w 400"/>
                <a:gd name="T5" fmla="*/ 2 h 339"/>
                <a:gd name="T6" fmla="*/ 0 w 400"/>
                <a:gd name="T7" fmla="*/ 3 h 339"/>
                <a:gd name="T8" fmla="*/ 0 w 400"/>
                <a:gd name="T9" fmla="*/ 3 h 339"/>
                <a:gd name="T10" fmla="*/ 0 w 400"/>
                <a:gd name="T11" fmla="*/ 3 h 339"/>
                <a:gd name="T12" fmla="*/ 0 w 400"/>
                <a:gd name="T13" fmla="*/ 4 h 339"/>
                <a:gd name="T14" fmla="*/ 0 w 400"/>
                <a:gd name="T15" fmla="*/ 4 h 339"/>
                <a:gd name="T16" fmla="*/ 0 w 400"/>
                <a:gd name="T17" fmla="*/ 4 h 339"/>
                <a:gd name="T18" fmla="*/ 0 w 400"/>
                <a:gd name="T19" fmla="*/ 4 h 339"/>
                <a:gd name="T20" fmla="*/ 0 w 400"/>
                <a:gd name="T21" fmla="*/ 4 h 339"/>
                <a:gd name="T22" fmla="*/ 0 w 400"/>
                <a:gd name="T23" fmla="*/ 5 h 339"/>
                <a:gd name="T24" fmla="*/ 0 w 400"/>
                <a:gd name="T25" fmla="*/ 5 h 339"/>
                <a:gd name="T26" fmla="*/ 0 w 400"/>
                <a:gd name="T27" fmla="*/ 5 h 339"/>
                <a:gd name="T28" fmla="*/ 0 w 400"/>
                <a:gd name="T29" fmla="*/ 5 h 339"/>
                <a:gd name="T30" fmla="*/ 0 w 400"/>
                <a:gd name="T31" fmla="*/ 5 h 339"/>
                <a:gd name="T32" fmla="*/ 1 w 400"/>
                <a:gd name="T33" fmla="*/ 5 h 339"/>
                <a:gd name="T34" fmla="*/ 1 w 400"/>
                <a:gd name="T35" fmla="*/ 5 h 339"/>
                <a:gd name="T36" fmla="*/ 1 w 400"/>
                <a:gd name="T37" fmla="*/ 5 h 339"/>
                <a:gd name="T38" fmla="*/ 1 w 400"/>
                <a:gd name="T39" fmla="*/ 4 h 339"/>
                <a:gd name="T40" fmla="*/ 0 w 400"/>
                <a:gd name="T41" fmla="*/ 4 h 339"/>
                <a:gd name="T42" fmla="*/ 0 w 400"/>
                <a:gd name="T43" fmla="*/ 4 h 339"/>
                <a:gd name="T44" fmla="*/ 0 w 400"/>
                <a:gd name="T45" fmla="*/ 4 h 339"/>
                <a:gd name="T46" fmla="*/ 0 w 400"/>
                <a:gd name="T47" fmla="*/ 4 h 339"/>
                <a:gd name="T48" fmla="*/ 0 w 400"/>
                <a:gd name="T49" fmla="*/ 4 h 339"/>
                <a:gd name="T50" fmla="*/ 0 w 400"/>
                <a:gd name="T51" fmla="*/ 4 h 339"/>
                <a:gd name="T52" fmla="*/ 0 w 400"/>
                <a:gd name="T53" fmla="*/ 4 h 339"/>
                <a:gd name="T54" fmla="*/ 0 w 400"/>
                <a:gd name="T55" fmla="*/ 4 h 339"/>
                <a:gd name="T56" fmla="*/ 0 w 400"/>
                <a:gd name="T57" fmla="*/ 3 h 339"/>
                <a:gd name="T58" fmla="*/ 0 w 400"/>
                <a:gd name="T59" fmla="*/ 3 h 339"/>
                <a:gd name="T60" fmla="*/ 0 w 400"/>
                <a:gd name="T61" fmla="*/ 3 h 339"/>
                <a:gd name="T62" fmla="*/ 0 w 400"/>
                <a:gd name="T63" fmla="*/ 2 h 339"/>
                <a:gd name="T64" fmla="*/ 0 w 400"/>
                <a:gd name="T65" fmla="*/ 2 h 339"/>
                <a:gd name="T66" fmla="*/ 0 w 400"/>
                <a:gd name="T67" fmla="*/ 1 h 339"/>
                <a:gd name="T68" fmla="*/ 0 w 400"/>
                <a:gd name="T69" fmla="*/ 1 h 339"/>
                <a:gd name="T70" fmla="*/ 0 w 400"/>
                <a:gd name="T71" fmla="*/ 1 h 339"/>
                <a:gd name="T72" fmla="*/ 0 w 400"/>
                <a:gd name="T73" fmla="*/ 0 h 339"/>
                <a:gd name="T74" fmla="*/ 0 w 400"/>
                <a:gd name="T75" fmla="*/ 0 h 339"/>
                <a:gd name="T76" fmla="*/ 0 w 400"/>
                <a:gd name="T77" fmla="*/ 0 h 339"/>
                <a:gd name="T78" fmla="*/ 0 w 400"/>
                <a:gd name="T79" fmla="*/ 0 h 339"/>
                <a:gd name="T80" fmla="*/ 0 w 400"/>
                <a:gd name="T81" fmla="*/ 0 h 339"/>
                <a:gd name="T82" fmla="*/ 0 w 400"/>
                <a:gd name="T83" fmla="*/ 0 h 339"/>
                <a:gd name="T84" fmla="*/ 0 w 400"/>
                <a:gd name="T85" fmla="*/ 0 h 339"/>
                <a:gd name="T86" fmla="*/ 0 w 400"/>
                <a:gd name="T87" fmla="*/ 0 h 3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39">
                  <a:moveTo>
                    <a:pt x="156" y="44"/>
                  </a:moveTo>
                  <a:lnTo>
                    <a:pt x="125" y="63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6"/>
                  </a:lnTo>
                  <a:lnTo>
                    <a:pt x="22" y="150"/>
                  </a:lnTo>
                  <a:lnTo>
                    <a:pt x="7" y="175"/>
                  </a:lnTo>
                  <a:lnTo>
                    <a:pt x="0" y="203"/>
                  </a:lnTo>
                  <a:lnTo>
                    <a:pt x="2" y="232"/>
                  </a:lnTo>
                  <a:lnTo>
                    <a:pt x="4" y="239"/>
                  </a:lnTo>
                  <a:lnTo>
                    <a:pt x="7" y="248"/>
                  </a:lnTo>
                  <a:lnTo>
                    <a:pt x="12" y="254"/>
                  </a:lnTo>
                  <a:lnTo>
                    <a:pt x="18" y="261"/>
                  </a:lnTo>
                  <a:lnTo>
                    <a:pt x="25" y="267"/>
                  </a:lnTo>
                  <a:lnTo>
                    <a:pt x="33" y="273"/>
                  </a:lnTo>
                  <a:lnTo>
                    <a:pt x="41" y="278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4"/>
                  </a:lnTo>
                  <a:lnTo>
                    <a:pt x="128" y="309"/>
                  </a:lnTo>
                  <a:lnTo>
                    <a:pt x="148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09" y="326"/>
                  </a:lnTo>
                  <a:lnTo>
                    <a:pt x="231" y="329"/>
                  </a:lnTo>
                  <a:lnTo>
                    <a:pt x="251" y="331"/>
                  </a:lnTo>
                  <a:lnTo>
                    <a:pt x="273" y="333"/>
                  </a:lnTo>
                  <a:lnTo>
                    <a:pt x="295" y="335"/>
                  </a:lnTo>
                  <a:lnTo>
                    <a:pt x="315" y="336"/>
                  </a:lnTo>
                  <a:lnTo>
                    <a:pt x="337" y="337"/>
                  </a:lnTo>
                  <a:lnTo>
                    <a:pt x="359" y="338"/>
                  </a:lnTo>
                  <a:lnTo>
                    <a:pt x="379" y="339"/>
                  </a:lnTo>
                  <a:lnTo>
                    <a:pt x="387" y="339"/>
                  </a:lnTo>
                  <a:lnTo>
                    <a:pt x="392" y="337"/>
                  </a:lnTo>
                  <a:lnTo>
                    <a:pt x="397" y="333"/>
                  </a:lnTo>
                  <a:lnTo>
                    <a:pt x="400" y="329"/>
                  </a:lnTo>
                  <a:lnTo>
                    <a:pt x="400" y="324"/>
                  </a:lnTo>
                  <a:lnTo>
                    <a:pt x="397" y="320"/>
                  </a:lnTo>
                  <a:lnTo>
                    <a:pt x="391" y="317"/>
                  </a:lnTo>
                  <a:lnTo>
                    <a:pt x="384" y="315"/>
                  </a:lnTo>
                  <a:lnTo>
                    <a:pt x="365" y="311"/>
                  </a:lnTo>
                  <a:lnTo>
                    <a:pt x="346" y="309"/>
                  </a:lnTo>
                  <a:lnTo>
                    <a:pt x="327" y="306"/>
                  </a:lnTo>
                  <a:lnTo>
                    <a:pt x="307" y="304"/>
                  </a:lnTo>
                  <a:lnTo>
                    <a:pt x="288" y="302"/>
                  </a:lnTo>
                  <a:lnTo>
                    <a:pt x="269" y="300"/>
                  </a:lnTo>
                  <a:lnTo>
                    <a:pt x="249" y="298"/>
                  </a:lnTo>
                  <a:lnTo>
                    <a:pt x="230" y="295"/>
                  </a:lnTo>
                  <a:lnTo>
                    <a:pt x="211" y="293"/>
                  </a:lnTo>
                  <a:lnTo>
                    <a:pt x="192" y="290"/>
                  </a:lnTo>
                  <a:lnTo>
                    <a:pt x="173" y="286"/>
                  </a:lnTo>
                  <a:lnTo>
                    <a:pt x="154" y="283"/>
                  </a:lnTo>
                  <a:lnTo>
                    <a:pt x="137" y="277"/>
                  </a:lnTo>
                  <a:lnTo>
                    <a:pt x="118" y="272"/>
                  </a:lnTo>
                  <a:lnTo>
                    <a:pt x="100" y="267"/>
                  </a:lnTo>
                  <a:lnTo>
                    <a:pt x="83" y="260"/>
                  </a:lnTo>
                  <a:lnTo>
                    <a:pt x="68" y="253"/>
                  </a:lnTo>
                  <a:lnTo>
                    <a:pt x="57" y="243"/>
                  </a:lnTo>
                  <a:lnTo>
                    <a:pt x="48" y="233"/>
                  </a:lnTo>
                  <a:lnTo>
                    <a:pt x="44" y="221"/>
                  </a:lnTo>
                  <a:lnTo>
                    <a:pt x="42" y="208"/>
                  </a:lnTo>
                  <a:lnTo>
                    <a:pt x="44" y="194"/>
                  </a:lnTo>
                  <a:lnTo>
                    <a:pt x="48" y="180"/>
                  </a:lnTo>
                  <a:lnTo>
                    <a:pt x="54" y="168"/>
                  </a:lnTo>
                  <a:lnTo>
                    <a:pt x="64" y="153"/>
                  </a:lnTo>
                  <a:lnTo>
                    <a:pt x="76" y="137"/>
                  </a:lnTo>
                  <a:lnTo>
                    <a:pt x="89" y="124"/>
                  </a:lnTo>
                  <a:lnTo>
                    <a:pt x="103" y="111"/>
                  </a:lnTo>
                  <a:lnTo>
                    <a:pt x="118" y="99"/>
                  </a:lnTo>
                  <a:lnTo>
                    <a:pt x="134" y="87"/>
                  </a:lnTo>
                  <a:lnTo>
                    <a:pt x="153" y="74"/>
                  </a:lnTo>
                  <a:lnTo>
                    <a:pt x="172" y="62"/>
                  </a:lnTo>
                  <a:lnTo>
                    <a:pt x="190" y="52"/>
                  </a:lnTo>
                  <a:lnTo>
                    <a:pt x="215" y="42"/>
                  </a:lnTo>
                  <a:lnTo>
                    <a:pt x="243" y="34"/>
                  </a:lnTo>
                  <a:lnTo>
                    <a:pt x="270" y="26"/>
                  </a:lnTo>
                  <a:lnTo>
                    <a:pt x="295" y="19"/>
                  </a:lnTo>
                  <a:lnTo>
                    <a:pt x="315" y="13"/>
                  </a:lnTo>
                  <a:lnTo>
                    <a:pt x="328" y="6"/>
                  </a:lnTo>
                  <a:lnTo>
                    <a:pt x="333" y="2"/>
                  </a:lnTo>
                  <a:lnTo>
                    <a:pt x="318" y="0"/>
                  </a:lnTo>
                  <a:lnTo>
                    <a:pt x="298" y="1"/>
                  </a:lnTo>
                  <a:lnTo>
                    <a:pt x="275" y="4"/>
                  </a:lnTo>
                  <a:lnTo>
                    <a:pt x="250" y="9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4"/>
                  </a:lnTo>
                  <a:lnTo>
                    <a:pt x="156" y="4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87C30CE3-162D-CD4D-9C1A-80D7C9307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72"/>
              <a:ext cx="117" cy="113"/>
            </a:xfrm>
            <a:custGeom>
              <a:avLst/>
              <a:gdLst>
                <a:gd name="T0" fmla="*/ 0 w 351"/>
                <a:gd name="T1" fmla="*/ 2 h 226"/>
                <a:gd name="T2" fmla="*/ 0 w 351"/>
                <a:gd name="T3" fmla="*/ 2 h 226"/>
                <a:gd name="T4" fmla="*/ 0 w 351"/>
                <a:gd name="T5" fmla="*/ 2 h 226"/>
                <a:gd name="T6" fmla="*/ 0 w 351"/>
                <a:gd name="T7" fmla="*/ 2 h 226"/>
                <a:gd name="T8" fmla="*/ 0 w 351"/>
                <a:gd name="T9" fmla="*/ 2 h 226"/>
                <a:gd name="T10" fmla="*/ 0 w 351"/>
                <a:gd name="T11" fmla="*/ 3 h 226"/>
                <a:gd name="T12" fmla="*/ 0 w 351"/>
                <a:gd name="T13" fmla="*/ 3 h 226"/>
                <a:gd name="T14" fmla="*/ 0 w 351"/>
                <a:gd name="T15" fmla="*/ 3 h 226"/>
                <a:gd name="T16" fmla="*/ 0 w 351"/>
                <a:gd name="T17" fmla="*/ 3 h 226"/>
                <a:gd name="T18" fmla="*/ 0 w 351"/>
                <a:gd name="T19" fmla="*/ 3 h 226"/>
                <a:gd name="T20" fmla="*/ 0 w 351"/>
                <a:gd name="T21" fmla="*/ 3 h 226"/>
                <a:gd name="T22" fmla="*/ 0 w 351"/>
                <a:gd name="T23" fmla="*/ 4 h 226"/>
                <a:gd name="T24" fmla="*/ 0 w 351"/>
                <a:gd name="T25" fmla="*/ 4 h 226"/>
                <a:gd name="T26" fmla="*/ 0 w 351"/>
                <a:gd name="T27" fmla="*/ 4 h 226"/>
                <a:gd name="T28" fmla="*/ 0 w 351"/>
                <a:gd name="T29" fmla="*/ 4 h 226"/>
                <a:gd name="T30" fmla="*/ 0 w 351"/>
                <a:gd name="T31" fmla="*/ 4 h 226"/>
                <a:gd name="T32" fmla="*/ 0 w 351"/>
                <a:gd name="T33" fmla="*/ 4 h 226"/>
                <a:gd name="T34" fmla="*/ 0 w 351"/>
                <a:gd name="T35" fmla="*/ 4 h 226"/>
                <a:gd name="T36" fmla="*/ 0 w 351"/>
                <a:gd name="T37" fmla="*/ 4 h 226"/>
                <a:gd name="T38" fmla="*/ 0 w 351"/>
                <a:gd name="T39" fmla="*/ 4 h 226"/>
                <a:gd name="T40" fmla="*/ 0 w 351"/>
                <a:gd name="T41" fmla="*/ 4 h 226"/>
                <a:gd name="T42" fmla="*/ 0 w 351"/>
                <a:gd name="T43" fmla="*/ 4 h 226"/>
                <a:gd name="T44" fmla="*/ 0 w 351"/>
                <a:gd name="T45" fmla="*/ 3 h 226"/>
                <a:gd name="T46" fmla="*/ 0 w 351"/>
                <a:gd name="T47" fmla="*/ 3 h 226"/>
                <a:gd name="T48" fmla="*/ 0 w 351"/>
                <a:gd name="T49" fmla="*/ 3 h 226"/>
                <a:gd name="T50" fmla="*/ 0 w 351"/>
                <a:gd name="T51" fmla="*/ 2 h 226"/>
                <a:gd name="T52" fmla="*/ 0 w 351"/>
                <a:gd name="T53" fmla="*/ 2 h 226"/>
                <a:gd name="T54" fmla="*/ 0 w 351"/>
                <a:gd name="T55" fmla="*/ 2 h 226"/>
                <a:gd name="T56" fmla="*/ 0 w 351"/>
                <a:gd name="T57" fmla="*/ 1 h 226"/>
                <a:gd name="T58" fmla="*/ 0 w 351"/>
                <a:gd name="T59" fmla="*/ 1 h 226"/>
                <a:gd name="T60" fmla="*/ 0 w 351"/>
                <a:gd name="T61" fmla="*/ 1 h 226"/>
                <a:gd name="T62" fmla="*/ 0 w 351"/>
                <a:gd name="T63" fmla="*/ 1 h 226"/>
                <a:gd name="T64" fmla="*/ 0 w 351"/>
                <a:gd name="T65" fmla="*/ 1 h 226"/>
                <a:gd name="T66" fmla="*/ 0 w 351"/>
                <a:gd name="T67" fmla="*/ 1 h 226"/>
                <a:gd name="T68" fmla="*/ 0 w 351"/>
                <a:gd name="T69" fmla="*/ 1 h 226"/>
                <a:gd name="T70" fmla="*/ 0 w 351"/>
                <a:gd name="T71" fmla="*/ 1 h 226"/>
                <a:gd name="T72" fmla="*/ 0 w 351"/>
                <a:gd name="T73" fmla="*/ 1 h 226"/>
                <a:gd name="T74" fmla="*/ 0 w 351"/>
                <a:gd name="T75" fmla="*/ 1 h 226"/>
                <a:gd name="T76" fmla="*/ 0 w 351"/>
                <a:gd name="T77" fmla="*/ 1 h 226"/>
                <a:gd name="T78" fmla="*/ 0 w 351"/>
                <a:gd name="T79" fmla="*/ 0 h 226"/>
                <a:gd name="T80" fmla="*/ 0 w 351"/>
                <a:gd name="T81" fmla="*/ 0 h 226"/>
                <a:gd name="T82" fmla="*/ 0 w 351"/>
                <a:gd name="T83" fmla="*/ 0 h 226"/>
                <a:gd name="T84" fmla="*/ 0 w 351"/>
                <a:gd name="T85" fmla="*/ 0 h 226"/>
                <a:gd name="T86" fmla="*/ 0 w 351"/>
                <a:gd name="T87" fmla="*/ 1 h 226"/>
                <a:gd name="T88" fmla="*/ 0 w 351"/>
                <a:gd name="T89" fmla="*/ 1 h 226"/>
                <a:gd name="T90" fmla="*/ 0 w 351"/>
                <a:gd name="T91" fmla="*/ 1 h 226"/>
                <a:gd name="T92" fmla="*/ 0 w 351"/>
                <a:gd name="T93" fmla="*/ 1 h 226"/>
                <a:gd name="T94" fmla="*/ 0 w 351"/>
                <a:gd name="T95" fmla="*/ 1 h 226"/>
                <a:gd name="T96" fmla="*/ 0 w 351"/>
                <a:gd name="T97" fmla="*/ 1 h 226"/>
                <a:gd name="T98" fmla="*/ 0 w 351"/>
                <a:gd name="T99" fmla="*/ 1 h 226"/>
                <a:gd name="T100" fmla="*/ 0 w 351"/>
                <a:gd name="T101" fmla="*/ 1 h 226"/>
                <a:gd name="T102" fmla="*/ 0 w 351"/>
                <a:gd name="T103" fmla="*/ 1 h 226"/>
                <a:gd name="T104" fmla="*/ 0 w 351"/>
                <a:gd name="T105" fmla="*/ 1 h 226"/>
                <a:gd name="T106" fmla="*/ 0 w 351"/>
                <a:gd name="T107" fmla="*/ 1 h 226"/>
                <a:gd name="T108" fmla="*/ 0 w 351"/>
                <a:gd name="T109" fmla="*/ 1 h 226"/>
                <a:gd name="T110" fmla="*/ 0 w 351"/>
                <a:gd name="T111" fmla="*/ 1 h 226"/>
                <a:gd name="T112" fmla="*/ 0 w 351"/>
                <a:gd name="T113" fmla="*/ 1 h 226"/>
                <a:gd name="T114" fmla="*/ 0 w 351"/>
                <a:gd name="T115" fmla="*/ 1 h 226"/>
                <a:gd name="T116" fmla="*/ 0 w 351"/>
                <a:gd name="T117" fmla="*/ 1 h 226"/>
                <a:gd name="T118" fmla="*/ 0 w 351"/>
                <a:gd name="T119" fmla="*/ 1 h 226"/>
                <a:gd name="T120" fmla="*/ 0 w 351"/>
                <a:gd name="T121" fmla="*/ 2 h 2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1" h="226">
                  <a:moveTo>
                    <a:pt x="291" y="69"/>
                  </a:moveTo>
                  <a:lnTo>
                    <a:pt x="307" y="81"/>
                  </a:lnTo>
                  <a:lnTo>
                    <a:pt x="317" y="96"/>
                  </a:lnTo>
                  <a:lnTo>
                    <a:pt x="322" y="111"/>
                  </a:lnTo>
                  <a:lnTo>
                    <a:pt x="322" y="128"/>
                  </a:lnTo>
                  <a:lnTo>
                    <a:pt x="319" y="141"/>
                  </a:lnTo>
                  <a:lnTo>
                    <a:pt x="313" y="152"/>
                  </a:lnTo>
                  <a:lnTo>
                    <a:pt x="303" y="164"/>
                  </a:lnTo>
                  <a:lnTo>
                    <a:pt x="293" y="173"/>
                  </a:lnTo>
                  <a:lnTo>
                    <a:pt x="279" y="183"/>
                  </a:lnTo>
                  <a:lnTo>
                    <a:pt x="266" y="192"/>
                  </a:lnTo>
                  <a:lnTo>
                    <a:pt x="253" y="201"/>
                  </a:lnTo>
                  <a:lnTo>
                    <a:pt x="240" y="210"/>
                  </a:lnTo>
                  <a:lnTo>
                    <a:pt x="237" y="213"/>
                  </a:lnTo>
                  <a:lnTo>
                    <a:pt x="237" y="216"/>
                  </a:lnTo>
                  <a:lnTo>
                    <a:pt x="237" y="219"/>
                  </a:lnTo>
                  <a:lnTo>
                    <a:pt x="240" y="222"/>
                  </a:lnTo>
                  <a:lnTo>
                    <a:pt x="245" y="225"/>
                  </a:lnTo>
                  <a:lnTo>
                    <a:pt x="250" y="226"/>
                  </a:lnTo>
                  <a:lnTo>
                    <a:pt x="255" y="225"/>
                  </a:lnTo>
                  <a:lnTo>
                    <a:pt x="259" y="222"/>
                  </a:lnTo>
                  <a:lnTo>
                    <a:pt x="288" y="209"/>
                  </a:lnTo>
                  <a:lnTo>
                    <a:pt x="313" y="192"/>
                  </a:lnTo>
                  <a:lnTo>
                    <a:pt x="332" y="172"/>
                  </a:lnTo>
                  <a:lnTo>
                    <a:pt x="345" y="149"/>
                  </a:lnTo>
                  <a:lnTo>
                    <a:pt x="351" y="127"/>
                  </a:lnTo>
                  <a:lnTo>
                    <a:pt x="348" y="103"/>
                  </a:lnTo>
                  <a:lnTo>
                    <a:pt x="336" y="81"/>
                  </a:lnTo>
                  <a:lnTo>
                    <a:pt x="313" y="62"/>
                  </a:lnTo>
                  <a:lnTo>
                    <a:pt x="295" y="51"/>
                  </a:lnTo>
                  <a:lnTo>
                    <a:pt x="275" y="43"/>
                  </a:lnTo>
                  <a:lnTo>
                    <a:pt x="253" y="35"/>
                  </a:lnTo>
                  <a:lnTo>
                    <a:pt x="229" y="28"/>
                  </a:lnTo>
                  <a:lnTo>
                    <a:pt x="204" y="20"/>
                  </a:lnTo>
                  <a:lnTo>
                    <a:pt x="179" y="15"/>
                  </a:lnTo>
                  <a:lnTo>
                    <a:pt x="153" y="11"/>
                  </a:lnTo>
                  <a:lnTo>
                    <a:pt x="128" y="7"/>
                  </a:lnTo>
                  <a:lnTo>
                    <a:pt x="104" y="4"/>
                  </a:lnTo>
                  <a:lnTo>
                    <a:pt x="82" y="2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15" y="6"/>
                  </a:lnTo>
                  <a:lnTo>
                    <a:pt x="30" y="7"/>
                  </a:lnTo>
                  <a:lnTo>
                    <a:pt x="47" y="9"/>
                  </a:lnTo>
                  <a:lnTo>
                    <a:pt x="64" y="11"/>
                  </a:lnTo>
                  <a:lnTo>
                    <a:pt x="82" y="14"/>
                  </a:lnTo>
                  <a:lnTo>
                    <a:pt x="102" y="16"/>
                  </a:lnTo>
                  <a:lnTo>
                    <a:pt x="121" y="19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1" y="31"/>
                  </a:lnTo>
                  <a:lnTo>
                    <a:pt x="201" y="35"/>
                  </a:lnTo>
                  <a:lnTo>
                    <a:pt x="220" y="40"/>
                  </a:lnTo>
                  <a:lnTo>
                    <a:pt x="239" y="46"/>
                  </a:lnTo>
                  <a:lnTo>
                    <a:pt x="258" y="53"/>
                  </a:lnTo>
                  <a:lnTo>
                    <a:pt x="275" y="61"/>
                  </a:lnTo>
                  <a:lnTo>
                    <a:pt x="291" y="69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0C797A02-92B0-854A-ADF5-34DAD3217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24"/>
              <a:ext cx="48" cy="107"/>
            </a:xfrm>
            <a:custGeom>
              <a:avLst/>
              <a:gdLst>
                <a:gd name="T0" fmla="*/ 0 w 142"/>
                <a:gd name="T1" fmla="*/ 2 h 213"/>
                <a:gd name="T2" fmla="*/ 0 w 142"/>
                <a:gd name="T3" fmla="*/ 3 h 213"/>
                <a:gd name="T4" fmla="*/ 0 w 142"/>
                <a:gd name="T5" fmla="*/ 3 h 213"/>
                <a:gd name="T6" fmla="*/ 0 w 142"/>
                <a:gd name="T7" fmla="*/ 3 h 213"/>
                <a:gd name="T8" fmla="*/ 0 w 142"/>
                <a:gd name="T9" fmla="*/ 3 h 213"/>
                <a:gd name="T10" fmla="*/ 0 w 142"/>
                <a:gd name="T11" fmla="*/ 3 h 213"/>
                <a:gd name="T12" fmla="*/ 0 w 142"/>
                <a:gd name="T13" fmla="*/ 4 h 213"/>
                <a:gd name="T14" fmla="*/ 0 w 142"/>
                <a:gd name="T15" fmla="*/ 4 h 213"/>
                <a:gd name="T16" fmla="*/ 0 w 142"/>
                <a:gd name="T17" fmla="*/ 4 h 213"/>
                <a:gd name="T18" fmla="*/ 0 w 142"/>
                <a:gd name="T19" fmla="*/ 4 h 213"/>
                <a:gd name="T20" fmla="*/ 0 w 142"/>
                <a:gd name="T21" fmla="*/ 4 h 213"/>
                <a:gd name="T22" fmla="*/ 0 w 142"/>
                <a:gd name="T23" fmla="*/ 4 h 213"/>
                <a:gd name="T24" fmla="*/ 0 w 142"/>
                <a:gd name="T25" fmla="*/ 4 h 213"/>
                <a:gd name="T26" fmla="*/ 0 w 142"/>
                <a:gd name="T27" fmla="*/ 4 h 213"/>
                <a:gd name="T28" fmla="*/ 0 w 142"/>
                <a:gd name="T29" fmla="*/ 4 h 213"/>
                <a:gd name="T30" fmla="*/ 0 w 142"/>
                <a:gd name="T31" fmla="*/ 3 h 213"/>
                <a:gd name="T32" fmla="*/ 0 w 142"/>
                <a:gd name="T33" fmla="*/ 3 h 213"/>
                <a:gd name="T34" fmla="*/ 0 w 142"/>
                <a:gd name="T35" fmla="*/ 3 h 213"/>
                <a:gd name="T36" fmla="*/ 0 w 142"/>
                <a:gd name="T37" fmla="*/ 3 h 213"/>
                <a:gd name="T38" fmla="*/ 0 w 142"/>
                <a:gd name="T39" fmla="*/ 3 h 213"/>
                <a:gd name="T40" fmla="*/ 0 w 142"/>
                <a:gd name="T41" fmla="*/ 3 h 213"/>
                <a:gd name="T42" fmla="*/ 0 w 142"/>
                <a:gd name="T43" fmla="*/ 3 h 213"/>
                <a:gd name="T44" fmla="*/ 0 w 142"/>
                <a:gd name="T45" fmla="*/ 2 h 213"/>
                <a:gd name="T46" fmla="*/ 0 w 142"/>
                <a:gd name="T47" fmla="*/ 2 h 213"/>
                <a:gd name="T48" fmla="*/ 0 w 142"/>
                <a:gd name="T49" fmla="*/ 2 h 213"/>
                <a:gd name="T50" fmla="*/ 0 w 142"/>
                <a:gd name="T51" fmla="*/ 2 h 213"/>
                <a:gd name="T52" fmla="*/ 0 w 142"/>
                <a:gd name="T53" fmla="*/ 1 h 213"/>
                <a:gd name="T54" fmla="*/ 0 w 142"/>
                <a:gd name="T55" fmla="*/ 1 h 213"/>
                <a:gd name="T56" fmla="*/ 0 w 142"/>
                <a:gd name="T57" fmla="*/ 1 h 213"/>
                <a:gd name="T58" fmla="*/ 0 w 142"/>
                <a:gd name="T59" fmla="*/ 1 h 213"/>
                <a:gd name="T60" fmla="*/ 0 w 142"/>
                <a:gd name="T61" fmla="*/ 1 h 213"/>
                <a:gd name="T62" fmla="*/ 0 w 142"/>
                <a:gd name="T63" fmla="*/ 1 h 213"/>
                <a:gd name="T64" fmla="*/ 0 w 142"/>
                <a:gd name="T65" fmla="*/ 1 h 213"/>
                <a:gd name="T66" fmla="*/ 0 w 142"/>
                <a:gd name="T67" fmla="*/ 0 h 213"/>
                <a:gd name="T68" fmla="*/ 0 w 142"/>
                <a:gd name="T69" fmla="*/ 1 h 213"/>
                <a:gd name="T70" fmla="*/ 0 w 142"/>
                <a:gd name="T71" fmla="*/ 1 h 213"/>
                <a:gd name="T72" fmla="*/ 0 w 142"/>
                <a:gd name="T73" fmla="*/ 1 h 213"/>
                <a:gd name="T74" fmla="*/ 0 w 142"/>
                <a:gd name="T75" fmla="*/ 1 h 213"/>
                <a:gd name="T76" fmla="*/ 0 w 142"/>
                <a:gd name="T77" fmla="*/ 2 h 213"/>
                <a:gd name="T78" fmla="*/ 0 w 142"/>
                <a:gd name="T79" fmla="*/ 2 h 213"/>
                <a:gd name="T80" fmla="*/ 0 w 142"/>
                <a:gd name="T81" fmla="*/ 2 h 2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2" h="213">
                  <a:moveTo>
                    <a:pt x="0" y="116"/>
                  </a:moveTo>
                  <a:lnTo>
                    <a:pt x="0" y="134"/>
                  </a:lnTo>
                  <a:lnTo>
                    <a:pt x="6" y="150"/>
                  </a:lnTo>
                  <a:lnTo>
                    <a:pt x="16" y="166"/>
                  </a:lnTo>
                  <a:lnTo>
                    <a:pt x="30" y="179"/>
                  </a:lnTo>
                  <a:lnTo>
                    <a:pt x="48" y="191"/>
                  </a:lnTo>
                  <a:lnTo>
                    <a:pt x="68" y="201"/>
                  </a:lnTo>
                  <a:lnTo>
                    <a:pt x="91" y="208"/>
                  </a:lnTo>
                  <a:lnTo>
                    <a:pt x="115" y="212"/>
                  </a:lnTo>
                  <a:lnTo>
                    <a:pt x="122" y="213"/>
                  </a:lnTo>
                  <a:lnTo>
                    <a:pt x="129" y="211"/>
                  </a:lnTo>
                  <a:lnTo>
                    <a:pt x="135" y="208"/>
                  </a:lnTo>
                  <a:lnTo>
                    <a:pt x="138" y="204"/>
                  </a:lnTo>
                  <a:lnTo>
                    <a:pt x="138" y="199"/>
                  </a:lnTo>
                  <a:lnTo>
                    <a:pt x="137" y="194"/>
                  </a:lnTo>
                  <a:lnTo>
                    <a:pt x="132" y="190"/>
                  </a:lnTo>
                  <a:lnTo>
                    <a:pt x="125" y="188"/>
                  </a:lnTo>
                  <a:lnTo>
                    <a:pt x="102" y="181"/>
                  </a:lnTo>
                  <a:lnTo>
                    <a:pt x="80" y="173"/>
                  </a:lnTo>
                  <a:lnTo>
                    <a:pt x="62" y="162"/>
                  </a:lnTo>
                  <a:lnTo>
                    <a:pt x="49" y="149"/>
                  </a:lnTo>
                  <a:lnTo>
                    <a:pt x="41" y="134"/>
                  </a:lnTo>
                  <a:lnTo>
                    <a:pt x="36" y="117"/>
                  </a:lnTo>
                  <a:lnTo>
                    <a:pt x="36" y="100"/>
                  </a:lnTo>
                  <a:lnTo>
                    <a:pt x="44" y="81"/>
                  </a:lnTo>
                  <a:lnTo>
                    <a:pt x="52" y="68"/>
                  </a:lnTo>
                  <a:lnTo>
                    <a:pt x="64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5" y="25"/>
                  </a:lnTo>
                  <a:lnTo>
                    <a:pt x="119" y="16"/>
                  </a:lnTo>
                  <a:lnTo>
                    <a:pt x="132" y="8"/>
                  </a:lnTo>
                  <a:lnTo>
                    <a:pt x="142" y="1"/>
                  </a:lnTo>
                  <a:lnTo>
                    <a:pt x="132" y="0"/>
                  </a:lnTo>
                  <a:lnTo>
                    <a:pt x="116" y="5"/>
                  </a:lnTo>
                  <a:lnTo>
                    <a:pt x="94" y="16"/>
                  </a:lnTo>
                  <a:lnTo>
                    <a:pt x="70" y="32"/>
                  </a:lnTo>
                  <a:lnTo>
                    <a:pt x="46" y="51"/>
                  </a:lnTo>
                  <a:lnTo>
                    <a:pt x="25" y="72"/>
                  </a:lnTo>
                  <a:lnTo>
                    <a:pt x="9" y="95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34C534AB-F22B-4A41-9360-94568C2B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64"/>
              <a:ext cx="101" cy="139"/>
            </a:xfrm>
            <a:custGeom>
              <a:avLst/>
              <a:gdLst>
                <a:gd name="T0" fmla="*/ 0 w 305"/>
                <a:gd name="T1" fmla="*/ 1 h 279"/>
                <a:gd name="T2" fmla="*/ 0 w 305"/>
                <a:gd name="T3" fmla="*/ 2 h 279"/>
                <a:gd name="T4" fmla="*/ 0 w 305"/>
                <a:gd name="T5" fmla="*/ 2 h 279"/>
                <a:gd name="T6" fmla="*/ 0 w 305"/>
                <a:gd name="T7" fmla="*/ 2 h 279"/>
                <a:gd name="T8" fmla="*/ 0 w 305"/>
                <a:gd name="T9" fmla="*/ 2 h 279"/>
                <a:gd name="T10" fmla="*/ 0 w 305"/>
                <a:gd name="T11" fmla="*/ 3 h 279"/>
                <a:gd name="T12" fmla="*/ 0 w 305"/>
                <a:gd name="T13" fmla="*/ 3 h 279"/>
                <a:gd name="T14" fmla="*/ 0 w 305"/>
                <a:gd name="T15" fmla="*/ 3 h 279"/>
                <a:gd name="T16" fmla="*/ 0 w 305"/>
                <a:gd name="T17" fmla="*/ 3 h 279"/>
                <a:gd name="T18" fmla="*/ 0 w 305"/>
                <a:gd name="T19" fmla="*/ 4 h 279"/>
                <a:gd name="T20" fmla="*/ 0 w 305"/>
                <a:gd name="T21" fmla="*/ 4 h 279"/>
                <a:gd name="T22" fmla="*/ 0 w 305"/>
                <a:gd name="T23" fmla="*/ 4 h 279"/>
                <a:gd name="T24" fmla="*/ 0 w 305"/>
                <a:gd name="T25" fmla="*/ 4 h 279"/>
                <a:gd name="T26" fmla="*/ 0 w 305"/>
                <a:gd name="T27" fmla="*/ 4 h 279"/>
                <a:gd name="T28" fmla="*/ 0 w 305"/>
                <a:gd name="T29" fmla="*/ 4 h 279"/>
                <a:gd name="T30" fmla="*/ 0 w 305"/>
                <a:gd name="T31" fmla="*/ 3 h 279"/>
                <a:gd name="T32" fmla="*/ 0 w 305"/>
                <a:gd name="T33" fmla="*/ 3 h 279"/>
                <a:gd name="T34" fmla="*/ 0 w 305"/>
                <a:gd name="T35" fmla="*/ 3 h 279"/>
                <a:gd name="T36" fmla="*/ 0 w 305"/>
                <a:gd name="T37" fmla="*/ 2 h 279"/>
                <a:gd name="T38" fmla="*/ 0 w 305"/>
                <a:gd name="T39" fmla="*/ 2 h 279"/>
                <a:gd name="T40" fmla="*/ 0 w 305"/>
                <a:gd name="T41" fmla="*/ 1 h 279"/>
                <a:gd name="T42" fmla="*/ 0 w 305"/>
                <a:gd name="T43" fmla="*/ 1 h 279"/>
                <a:gd name="T44" fmla="*/ 0 w 305"/>
                <a:gd name="T45" fmla="*/ 1 h 279"/>
                <a:gd name="T46" fmla="*/ 0 w 305"/>
                <a:gd name="T47" fmla="*/ 0 h 279"/>
                <a:gd name="T48" fmla="*/ 0 w 305"/>
                <a:gd name="T49" fmla="*/ 0 h 279"/>
                <a:gd name="T50" fmla="*/ 0 w 305"/>
                <a:gd name="T51" fmla="*/ 0 h 279"/>
                <a:gd name="T52" fmla="*/ 0 w 305"/>
                <a:gd name="T53" fmla="*/ 0 h 279"/>
                <a:gd name="T54" fmla="*/ 0 w 305"/>
                <a:gd name="T55" fmla="*/ 0 h 279"/>
                <a:gd name="T56" fmla="*/ 0 w 305"/>
                <a:gd name="T57" fmla="*/ 0 h 279"/>
                <a:gd name="T58" fmla="*/ 0 w 305"/>
                <a:gd name="T59" fmla="*/ 0 h 279"/>
                <a:gd name="T60" fmla="*/ 0 w 305"/>
                <a:gd name="T61" fmla="*/ 0 h 279"/>
                <a:gd name="T62" fmla="*/ 0 w 305"/>
                <a:gd name="T63" fmla="*/ 0 h 279"/>
                <a:gd name="T64" fmla="*/ 0 w 305"/>
                <a:gd name="T65" fmla="*/ 0 h 279"/>
                <a:gd name="T66" fmla="*/ 0 w 305"/>
                <a:gd name="T67" fmla="*/ 0 h 279"/>
                <a:gd name="T68" fmla="*/ 0 w 305"/>
                <a:gd name="T69" fmla="*/ 0 h 279"/>
                <a:gd name="T70" fmla="*/ 0 w 305"/>
                <a:gd name="T71" fmla="*/ 0 h 279"/>
                <a:gd name="T72" fmla="*/ 0 w 305"/>
                <a:gd name="T73" fmla="*/ 1 h 279"/>
                <a:gd name="T74" fmla="*/ 0 w 305"/>
                <a:gd name="T75" fmla="*/ 1 h 2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5" h="279">
                  <a:moveTo>
                    <a:pt x="247" y="104"/>
                  </a:moveTo>
                  <a:lnTo>
                    <a:pt x="257" y="112"/>
                  </a:lnTo>
                  <a:lnTo>
                    <a:pt x="266" y="120"/>
                  </a:lnTo>
                  <a:lnTo>
                    <a:pt x="271" y="129"/>
                  </a:lnTo>
                  <a:lnTo>
                    <a:pt x="277" y="138"/>
                  </a:lnTo>
                  <a:lnTo>
                    <a:pt x="279" y="148"/>
                  </a:lnTo>
                  <a:lnTo>
                    <a:pt x="279" y="158"/>
                  </a:lnTo>
                  <a:lnTo>
                    <a:pt x="274" y="168"/>
                  </a:lnTo>
                  <a:lnTo>
                    <a:pt x="268" y="178"/>
                  </a:lnTo>
                  <a:lnTo>
                    <a:pt x="258" y="188"/>
                  </a:lnTo>
                  <a:lnTo>
                    <a:pt x="247" y="197"/>
                  </a:lnTo>
                  <a:lnTo>
                    <a:pt x="234" y="205"/>
                  </a:lnTo>
                  <a:lnTo>
                    <a:pt x="219" y="214"/>
                  </a:lnTo>
                  <a:lnTo>
                    <a:pt x="206" y="221"/>
                  </a:lnTo>
                  <a:lnTo>
                    <a:pt x="191" y="229"/>
                  </a:lnTo>
                  <a:lnTo>
                    <a:pt x="177" y="237"/>
                  </a:lnTo>
                  <a:lnTo>
                    <a:pt x="164" y="247"/>
                  </a:lnTo>
                  <a:lnTo>
                    <a:pt x="160" y="250"/>
                  </a:lnTo>
                  <a:lnTo>
                    <a:pt x="157" y="254"/>
                  </a:lnTo>
                  <a:lnTo>
                    <a:pt x="154" y="258"/>
                  </a:lnTo>
                  <a:lnTo>
                    <a:pt x="151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5"/>
                  </a:lnTo>
                  <a:lnTo>
                    <a:pt x="155" y="278"/>
                  </a:lnTo>
                  <a:lnTo>
                    <a:pt x="161" y="279"/>
                  </a:lnTo>
                  <a:lnTo>
                    <a:pt x="167" y="279"/>
                  </a:lnTo>
                  <a:lnTo>
                    <a:pt x="173" y="278"/>
                  </a:lnTo>
                  <a:lnTo>
                    <a:pt x="177" y="275"/>
                  </a:lnTo>
                  <a:lnTo>
                    <a:pt x="191" y="263"/>
                  </a:lnTo>
                  <a:lnTo>
                    <a:pt x="207" y="252"/>
                  </a:lnTo>
                  <a:lnTo>
                    <a:pt x="223" y="242"/>
                  </a:lnTo>
                  <a:lnTo>
                    <a:pt x="241" y="231"/>
                  </a:lnTo>
                  <a:lnTo>
                    <a:pt x="257" y="221"/>
                  </a:lnTo>
                  <a:lnTo>
                    <a:pt x="271" y="210"/>
                  </a:lnTo>
                  <a:lnTo>
                    <a:pt x="286" y="197"/>
                  </a:lnTo>
                  <a:lnTo>
                    <a:pt x="296" y="184"/>
                  </a:lnTo>
                  <a:lnTo>
                    <a:pt x="303" y="168"/>
                  </a:lnTo>
                  <a:lnTo>
                    <a:pt x="305" y="153"/>
                  </a:lnTo>
                  <a:lnTo>
                    <a:pt x="300" y="137"/>
                  </a:lnTo>
                  <a:lnTo>
                    <a:pt x="293" y="123"/>
                  </a:lnTo>
                  <a:lnTo>
                    <a:pt x="282" y="109"/>
                  </a:lnTo>
                  <a:lnTo>
                    <a:pt x="267" y="96"/>
                  </a:lnTo>
                  <a:lnTo>
                    <a:pt x="250" y="85"/>
                  </a:lnTo>
                  <a:lnTo>
                    <a:pt x="232" y="75"/>
                  </a:lnTo>
                  <a:lnTo>
                    <a:pt x="219" y="67"/>
                  </a:lnTo>
                  <a:lnTo>
                    <a:pt x="205" y="61"/>
                  </a:lnTo>
                  <a:lnTo>
                    <a:pt x="189" y="54"/>
                  </a:lnTo>
                  <a:lnTo>
                    <a:pt x="173" y="47"/>
                  </a:lnTo>
                  <a:lnTo>
                    <a:pt x="157" y="40"/>
                  </a:lnTo>
                  <a:lnTo>
                    <a:pt x="139" y="32"/>
                  </a:lnTo>
                  <a:lnTo>
                    <a:pt x="122" y="26"/>
                  </a:lnTo>
                  <a:lnTo>
                    <a:pt x="106" y="20"/>
                  </a:lnTo>
                  <a:lnTo>
                    <a:pt x="90" y="15"/>
                  </a:lnTo>
                  <a:lnTo>
                    <a:pt x="74" y="10"/>
                  </a:lnTo>
                  <a:lnTo>
                    <a:pt x="58" y="7"/>
                  </a:lnTo>
                  <a:lnTo>
                    <a:pt x="43" y="3"/>
                  </a:lnTo>
                  <a:lnTo>
                    <a:pt x="30" y="1"/>
                  </a:lnTo>
                  <a:lnTo>
                    <a:pt x="19" y="0"/>
                  </a:lnTo>
                  <a:lnTo>
                    <a:pt x="8" y="1"/>
                  </a:lnTo>
                  <a:lnTo>
                    <a:pt x="0" y="3"/>
                  </a:lnTo>
                  <a:lnTo>
                    <a:pt x="10" y="6"/>
                  </a:lnTo>
                  <a:lnTo>
                    <a:pt x="21" y="9"/>
                  </a:lnTo>
                  <a:lnTo>
                    <a:pt x="35" y="13"/>
                  </a:lnTo>
                  <a:lnTo>
                    <a:pt x="48" y="17"/>
                  </a:lnTo>
                  <a:lnTo>
                    <a:pt x="64" y="22"/>
                  </a:lnTo>
                  <a:lnTo>
                    <a:pt x="80" y="27"/>
                  </a:lnTo>
                  <a:lnTo>
                    <a:pt x="97" y="33"/>
                  </a:lnTo>
                  <a:lnTo>
                    <a:pt x="114" y="40"/>
                  </a:lnTo>
                  <a:lnTo>
                    <a:pt x="132" y="47"/>
                  </a:lnTo>
                  <a:lnTo>
                    <a:pt x="149" y="54"/>
                  </a:lnTo>
                  <a:lnTo>
                    <a:pt x="167" y="62"/>
                  </a:lnTo>
                  <a:lnTo>
                    <a:pt x="184" y="70"/>
                  </a:lnTo>
                  <a:lnTo>
                    <a:pt x="202" y="79"/>
                  </a:lnTo>
                  <a:lnTo>
                    <a:pt x="218" y="87"/>
                  </a:lnTo>
                  <a:lnTo>
                    <a:pt x="232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2" name="Freeform 99">
              <a:extLst>
                <a:ext uri="{FF2B5EF4-FFF2-40B4-BE49-F238E27FC236}">
                  <a16:creationId xmlns:a16="http://schemas.microsoft.com/office/drawing/2014/main" id="{428FC368-1047-1340-A112-E31C32E8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82"/>
              <a:ext cx="18" cy="42"/>
            </a:xfrm>
            <a:custGeom>
              <a:avLst/>
              <a:gdLst>
                <a:gd name="T0" fmla="*/ 0 w 54"/>
                <a:gd name="T1" fmla="*/ 0 h 85"/>
                <a:gd name="T2" fmla="*/ 0 w 54"/>
                <a:gd name="T3" fmla="*/ 0 h 85"/>
                <a:gd name="T4" fmla="*/ 0 w 54"/>
                <a:gd name="T5" fmla="*/ 0 h 85"/>
                <a:gd name="T6" fmla="*/ 0 w 54"/>
                <a:gd name="T7" fmla="*/ 0 h 85"/>
                <a:gd name="T8" fmla="*/ 0 w 54"/>
                <a:gd name="T9" fmla="*/ 0 h 85"/>
                <a:gd name="T10" fmla="*/ 0 w 54"/>
                <a:gd name="T11" fmla="*/ 0 h 85"/>
                <a:gd name="T12" fmla="*/ 0 w 54"/>
                <a:gd name="T13" fmla="*/ 0 h 85"/>
                <a:gd name="T14" fmla="*/ 0 w 54"/>
                <a:gd name="T15" fmla="*/ 0 h 85"/>
                <a:gd name="T16" fmla="*/ 0 w 54"/>
                <a:gd name="T17" fmla="*/ 0 h 85"/>
                <a:gd name="T18" fmla="*/ 0 w 54"/>
                <a:gd name="T19" fmla="*/ 0 h 85"/>
                <a:gd name="T20" fmla="*/ 0 w 54"/>
                <a:gd name="T21" fmla="*/ 0 h 85"/>
                <a:gd name="T22" fmla="*/ 0 w 54"/>
                <a:gd name="T23" fmla="*/ 0 h 85"/>
                <a:gd name="T24" fmla="*/ 0 w 54"/>
                <a:gd name="T25" fmla="*/ 0 h 85"/>
                <a:gd name="T26" fmla="*/ 0 w 54"/>
                <a:gd name="T27" fmla="*/ 1 h 85"/>
                <a:gd name="T28" fmla="*/ 0 w 54"/>
                <a:gd name="T29" fmla="*/ 1 h 85"/>
                <a:gd name="T30" fmla="*/ 0 w 54"/>
                <a:gd name="T31" fmla="*/ 1 h 85"/>
                <a:gd name="T32" fmla="*/ 0 w 54"/>
                <a:gd name="T33" fmla="*/ 1 h 85"/>
                <a:gd name="T34" fmla="*/ 0 w 54"/>
                <a:gd name="T35" fmla="*/ 1 h 85"/>
                <a:gd name="T36" fmla="*/ 0 w 54"/>
                <a:gd name="T37" fmla="*/ 0 h 85"/>
                <a:gd name="T38" fmla="*/ 0 w 54"/>
                <a:gd name="T39" fmla="*/ 0 h 85"/>
                <a:gd name="T40" fmla="*/ 0 w 54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85">
                  <a:moveTo>
                    <a:pt x="28" y="10"/>
                  </a:moveTo>
                  <a:lnTo>
                    <a:pt x="27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5" y="34"/>
                  </a:lnTo>
                  <a:lnTo>
                    <a:pt x="11" y="47"/>
                  </a:lnTo>
                  <a:lnTo>
                    <a:pt x="18" y="59"/>
                  </a:lnTo>
                  <a:lnTo>
                    <a:pt x="27" y="70"/>
                  </a:lnTo>
                  <a:lnTo>
                    <a:pt x="35" y="79"/>
                  </a:lnTo>
                  <a:lnTo>
                    <a:pt x="46" y="84"/>
                  </a:lnTo>
                  <a:lnTo>
                    <a:pt x="53" y="85"/>
                  </a:lnTo>
                  <a:lnTo>
                    <a:pt x="54" y="68"/>
                  </a:lnTo>
                  <a:lnTo>
                    <a:pt x="47" y="49"/>
                  </a:lnTo>
                  <a:lnTo>
                    <a:pt x="38" y="29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3" name="Freeform 100">
              <a:extLst>
                <a:ext uri="{FF2B5EF4-FFF2-40B4-BE49-F238E27FC236}">
                  <a16:creationId xmlns:a16="http://schemas.microsoft.com/office/drawing/2014/main" id="{AB9C1CAC-5A46-BA41-BBAA-685BAA6C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351"/>
              <a:ext cx="15" cy="24"/>
            </a:xfrm>
            <a:custGeom>
              <a:avLst/>
              <a:gdLst>
                <a:gd name="T0" fmla="*/ 0 w 46"/>
                <a:gd name="T1" fmla="*/ 1 h 48"/>
                <a:gd name="T2" fmla="*/ 0 w 46"/>
                <a:gd name="T3" fmla="*/ 1 h 48"/>
                <a:gd name="T4" fmla="*/ 0 w 46"/>
                <a:gd name="T5" fmla="*/ 1 h 48"/>
                <a:gd name="T6" fmla="*/ 0 w 46"/>
                <a:gd name="T7" fmla="*/ 1 h 48"/>
                <a:gd name="T8" fmla="*/ 0 w 46"/>
                <a:gd name="T9" fmla="*/ 1 h 48"/>
                <a:gd name="T10" fmla="*/ 0 w 46"/>
                <a:gd name="T11" fmla="*/ 1 h 48"/>
                <a:gd name="T12" fmla="*/ 0 w 46"/>
                <a:gd name="T13" fmla="*/ 1 h 48"/>
                <a:gd name="T14" fmla="*/ 0 w 46"/>
                <a:gd name="T15" fmla="*/ 0 h 48"/>
                <a:gd name="T16" fmla="*/ 0 w 46"/>
                <a:gd name="T17" fmla="*/ 0 h 48"/>
                <a:gd name="T18" fmla="*/ 0 w 46"/>
                <a:gd name="T19" fmla="*/ 1 h 48"/>
                <a:gd name="T20" fmla="*/ 0 w 46"/>
                <a:gd name="T21" fmla="*/ 1 h 48"/>
                <a:gd name="T22" fmla="*/ 0 w 46"/>
                <a:gd name="T23" fmla="*/ 1 h 48"/>
                <a:gd name="T24" fmla="*/ 0 w 46"/>
                <a:gd name="T25" fmla="*/ 1 h 48"/>
                <a:gd name="T26" fmla="*/ 0 w 46"/>
                <a:gd name="T27" fmla="*/ 1 h 48"/>
                <a:gd name="T28" fmla="*/ 0 w 46"/>
                <a:gd name="T29" fmla="*/ 1 h 48"/>
                <a:gd name="T30" fmla="*/ 0 w 46"/>
                <a:gd name="T31" fmla="*/ 1 h 48"/>
                <a:gd name="T32" fmla="*/ 0 w 46"/>
                <a:gd name="T33" fmla="*/ 1 h 48"/>
                <a:gd name="T34" fmla="*/ 0 w 46"/>
                <a:gd name="T35" fmla="*/ 1 h 48"/>
                <a:gd name="T36" fmla="*/ 0 w 46"/>
                <a:gd name="T37" fmla="*/ 1 h 48"/>
                <a:gd name="T38" fmla="*/ 0 w 46"/>
                <a:gd name="T39" fmla="*/ 1 h 48"/>
                <a:gd name="T40" fmla="*/ 0 w 46"/>
                <a:gd name="T41" fmla="*/ 1 h 48"/>
                <a:gd name="T42" fmla="*/ 0 w 46"/>
                <a:gd name="T43" fmla="*/ 1 h 48"/>
                <a:gd name="T44" fmla="*/ 0 w 46"/>
                <a:gd name="T45" fmla="*/ 1 h 48"/>
                <a:gd name="T46" fmla="*/ 0 w 46"/>
                <a:gd name="T47" fmla="*/ 1 h 48"/>
                <a:gd name="T48" fmla="*/ 0 w 46"/>
                <a:gd name="T49" fmla="*/ 1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6" h="48">
                  <a:moveTo>
                    <a:pt x="25" y="6"/>
                  </a:moveTo>
                  <a:lnTo>
                    <a:pt x="25" y="7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21"/>
                  </a:lnTo>
                  <a:lnTo>
                    <a:pt x="10" y="28"/>
                  </a:lnTo>
                  <a:lnTo>
                    <a:pt x="17" y="35"/>
                  </a:lnTo>
                  <a:lnTo>
                    <a:pt x="25" y="41"/>
                  </a:lnTo>
                  <a:lnTo>
                    <a:pt x="33" y="45"/>
                  </a:lnTo>
                  <a:lnTo>
                    <a:pt x="41" y="48"/>
                  </a:lnTo>
                  <a:lnTo>
                    <a:pt x="46" y="48"/>
                  </a:lnTo>
                  <a:lnTo>
                    <a:pt x="45" y="38"/>
                  </a:lnTo>
                  <a:lnTo>
                    <a:pt x="39" y="25"/>
                  </a:lnTo>
                  <a:lnTo>
                    <a:pt x="30" y="14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4" name="Freeform 101">
              <a:extLst>
                <a:ext uri="{FF2B5EF4-FFF2-40B4-BE49-F238E27FC236}">
                  <a16:creationId xmlns:a16="http://schemas.microsoft.com/office/drawing/2014/main" id="{DAA1389C-22E9-514C-862D-56CAB778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31"/>
              <a:ext cx="21" cy="16"/>
            </a:xfrm>
            <a:custGeom>
              <a:avLst/>
              <a:gdLst>
                <a:gd name="T0" fmla="*/ 0 w 64"/>
                <a:gd name="T1" fmla="*/ 1 h 32"/>
                <a:gd name="T2" fmla="*/ 0 w 64"/>
                <a:gd name="T3" fmla="*/ 1 h 32"/>
                <a:gd name="T4" fmla="*/ 0 w 64"/>
                <a:gd name="T5" fmla="*/ 1 h 32"/>
                <a:gd name="T6" fmla="*/ 0 w 64"/>
                <a:gd name="T7" fmla="*/ 1 h 32"/>
                <a:gd name="T8" fmla="*/ 0 w 64"/>
                <a:gd name="T9" fmla="*/ 1 h 32"/>
                <a:gd name="T10" fmla="*/ 0 w 64"/>
                <a:gd name="T11" fmla="*/ 1 h 32"/>
                <a:gd name="T12" fmla="*/ 0 w 64"/>
                <a:gd name="T13" fmla="*/ 1 h 32"/>
                <a:gd name="T14" fmla="*/ 0 w 64"/>
                <a:gd name="T15" fmla="*/ 0 h 32"/>
                <a:gd name="T16" fmla="*/ 0 w 64"/>
                <a:gd name="T17" fmla="*/ 0 h 32"/>
                <a:gd name="T18" fmla="*/ 0 w 64"/>
                <a:gd name="T19" fmla="*/ 0 h 32"/>
                <a:gd name="T20" fmla="*/ 0 w 64"/>
                <a:gd name="T21" fmla="*/ 1 h 32"/>
                <a:gd name="T22" fmla="*/ 0 w 64"/>
                <a:gd name="T23" fmla="*/ 1 h 32"/>
                <a:gd name="T24" fmla="*/ 0 w 64"/>
                <a:gd name="T25" fmla="*/ 1 h 32"/>
                <a:gd name="T26" fmla="*/ 0 w 64"/>
                <a:gd name="T27" fmla="*/ 1 h 32"/>
                <a:gd name="T28" fmla="*/ 0 w 64"/>
                <a:gd name="T29" fmla="*/ 1 h 32"/>
                <a:gd name="T30" fmla="*/ 0 w 64"/>
                <a:gd name="T31" fmla="*/ 1 h 32"/>
                <a:gd name="T32" fmla="*/ 0 w 64"/>
                <a:gd name="T33" fmla="*/ 1 h 32"/>
                <a:gd name="T34" fmla="*/ 0 w 64"/>
                <a:gd name="T35" fmla="*/ 1 h 32"/>
                <a:gd name="T36" fmla="*/ 0 w 64"/>
                <a:gd name="T37" fmla="*/ 1 h 32"/>
                <a:gd name="T38" fmla="*/ 0 w 64"/>
                <a:gd name="T39" fmla="*/ 1 h 32"/>
                <a:gd name="T40" fmla="*/ 0 w 64"/>
                <a:gd name="T41" fmla="*/ 1 h 32"/>
                <a:gd name="T42" fmla="*/ 0 w 64"/>
                <a:gd name="T43" fmla="*/ 1 h 32"/>
                <a:gd name="T44" fmla="*/ 0 w 64"/>
                <a:gd name="T45" fmla="*/ 1 h 32"/>
                <a:gd name="T46" fmla="*/ 0 w 64"/>
                <a:gd name="T47" fmla="*/ 1 h 32"/>
                <a:gd name="T48" fmla="*/ 0 w 64"/>
                <a:gd name="T49" fmla="*/ 1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32">
                  <a:moveTo>
                    <a:pt x="50" y="24"/>
                  </a:moveTo>
                  <a:lnTo>
                    <a:pt x="56" y="22"/>
                  </a:lnTo>
                  <a:lnTo>
                    <a:pt x="62" y="19"/>
                  </a:lnTo>
                  <a:lnTo>
                    <a:pt x="64" y="15"/>
                  </a:lnTo>
                  <a:lnTo>
                    <a:pt x="64" y="11"/>
                  </a:lnTo>
                  <a:lnTo>
                    <a:pt x="61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6" y="8"/>
                  </a:lnTo>
                  <a:lnTo>
                    <a:pt x="7" y="14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21" y="32"/>
                  </a:lnTo>
                  <a:lnTo>
                    <a:pt x="29" y="30"/>
                  </a:lnTo>
                  <a:lnTo>
                    <a:pt x="36" y="29"/>
                  </a:lnTo>
                  <a:lnTo>
                    <a:pt x="43" y="27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5" name="Freeform 130">
              <a:extLst>
                <a:ext uri="{FF2B5EF4-FFF2-40B4-BE49-F238E27FC236}">
                  <a16:creationId xmlns:a16="http://schemas.microsoft.com/office/drawing/2014/main" id="{3332B559-5B8E-2F43-BCAF-A4365338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4"/>
              <a:ext cx="82" cy="106"/>
            </a:xfrm>
            <a:custGeom>
              <a:avLst/>
              <a:gdLst>
                <a:gd name="T0" fmla="*/ 0 w 246"/>
                <a:gd name="T1" fmla="*/ 1 h 211"/>
                <a:gd name="T2" fmla="*/ 0 w 246"/>
                <a:gd name="T3" fmla="*/ 1 h 211"/>
                <a:gd name="T4" fmla="*/ 0 w 246"/>
                <a:gd name="T5" fmla="*/ 1 h 211"/>
                <a:gd name="T6" fmla="*/ 0 w 246"/>
                <a:gd name="T7" fmla="*/ 1 h 211"/>
                <a:gd name="T8" fmla="*/ 0 w 246"/>
                <a:gd name="T9" fmla="*/ 2 h 211"/>
                <a:gd name="T10" fmla="*/ 0 w 246"/>
                <a:gd name="T11" fmla="*/ 2 h 211"/>
                <a:gd name="T12" fmla="*/ 0 w 246"/>
                <a:gd name="T13" fmla="*/ 2 h 211"/>
                <a:gd name="T14" fmla="*/ 0 w 246"/>
                <a:gd name="T15" fmla="*/ 2 h 211"/>
                <a:gd name="T16" fmla="*/ 0 w 246"/>
                <a:gd name="T17" fmla="*/ 3 h 211"/>
                <a:gd name="T18" fmla="*/ 0 w 246"/>
                <a:gd name="T19" fmla="*/ 3 h 211"/>
                <a:gd name="T20" fmla="*/ 0 w 246"/>
                <a:gd name="T21" fmla="*/ 3 h 211"/>
                <a:gd name="T22" fmla="*/ 0 w 246"/>
                <a:gd name="T23" fmla="*/ 3 h 211"/>
                <a:gd name="T24" fmla="*/ 0 w 246"/>
                <a:gd name="T25" fmla="*/ 4 h 211"/>
                <a:gd name="T26" fmla="*/ 0 w 246"/>
                <a:gd name="T27" fmla="*/ 4 h 211"/>
                <a:gd name="T28" fmla="*/ 0 w 246"/>
                <a:gd name="T29" fmla="*/ 4 h 211"/>
                <a:gd name="T30" fmla="*/ 0 w 246"/>
                <a:gd name="T31" fmla="*/ 4 h 211"/>
                <a:gd name="T32" fmla="*/ 0 w 246"/>
                <a:gd name="T33" fmla="*/ 4 h 211"/>
                <a:gd name="T34" fmla="*/ 0 w 246"/>
                <a:gd name="T35" fmla="*/ 4 h 211"/>
                <a:gd name="T36" fmla="*/ 0 w 246"/>
                <a:gd name="T37" fmla="*/ 4 h 211"/>
                <a:gd name="T38" fmla="*/ 0 w 246"/>
                <a:gd name="T39" fmla="*/ 4 h 211"/>
                <a:gd name="T40" fmla="*/ 0 w 246"/>
                <a:gd name="T41" fmla="*/ 4 h 211"/>
                <a:gd name="T42" fmla="*/ 0 w 246"/>
                <a:gd name="T43" fmla="*/ 4 h 211"/>
                <a:gd name="T44" fmla="*/ 0 w 246"/>
                <a:gd name="T45" fmla="*/ 4 h 211"/>
                <a:gd name="T46" fmla="*/ 0 w 246"/>
                <a:gd name="T47" fmla="*/ 4 h 211"/>
                <a:gd name="T48" fmla="*/ 0 w 246"/>
                <a:gd name="T49" fmla="*/ 4 h 211"/>
                <a:gd name="T50" fmla="*/ 0 w 246"/>
                <a:gd name="T51" fmla="*/ 4 h 211"/>
                <a:gd name="T52" fmla="*/ 0 w 246"/>
                <a:gd name="T53" fmla="*/ 4 h 211"/>
                <a:gd name="T54" fmla="*/ 0 w 246"/>
                <a:gd name="T55" fmla="*/ 4 h 211"/>
                <a:gd name="T56" fmla="*/ 0 w 246"/>
                <a:gd name="T57" fmla="*/ 4 h 211"/>
                <a:gd name="T58" fmla="*/ 0 w 246"/>
                <a:gd name="T59" fmla="*/ 4 h 211"/>
                <a:gd name="T60" fmla="*/ 0 w 246"/>
                <a:gd name="T61" fmla="*/ 4 h 211"/>
                <a:gd name="T62" fmla="*/ 0 w 246"/>
                <a:gd name="T63" fmla="*/ 3 h 211"/>
                <a:gd name="T64" fmla="*/ 0 w 246"/>
                <a:gd name="T65" fmla="*/ 3 h 211"/>
                <a:gd name="T66" fmla="*/ 0 w 246"/>
                <a:gd name="T67" fmla="*/ 3 h 211"/>
                <a:gd name="T68" fmla="*/ 0 w 246"/>
                <a:gd name="T69" fmla="*/ 3 h 211"/>
                <a:gd name="T70" fmla="*/ 0 w 246"/>
                <a:gd name="T71" fmla="*/ 3 h 211"/>
                <a:gd name="T72" fmla="*/ 0 w 246"/>
                <a:gd name="T73" fmla="*/ 3 h 211"/>
                <a:gd name="T74" fmla="*/ 0 w 246"/>
                <a:gd name="T75" fmla="*/ 3 h 211"/>
                <a:gd name="T76" fmla="*/ 0 w 246"/>
                <a:gd name="T77" fmla="*/ 2 h 211"/>
                <a:gd name="T78" fmla="*/ 0 w 246"/>
                <a:gd name="T79" fmla="*/ 2 h 211"/>
                <a:gd name="T80" fmla="*/ 0 w 246"/>
                <a:gd name="T81" fmla="*/ 2 h 211"/>
                <a:gd name="T82" fmla="*/ 0 w 246"/>
                <a:gd name="T83" fmla="*/ 2 h 211"/>
                <a:gd name="T84" fmla="*/ 0 w 246"/>
                <a:gd name="T85" fmla="*/ 2 h 211"/>
                <a:gd name="T86" fmla="*/ 0 w 246"/>
                <a:gd name="T87" fmla="*/ 1 h 211"/>
                <a:gd name="T88" fmla="*/ 0 w 246"/>
                <a:gd name="T89" fmla="*/ 1 h 211"/>
                <a:gd name="T90" fmla="*/ 0 w 246"/>
                <a:gd name="T91" fmla="*/ 1 h 211"/>
                <a:gd name="T92" fmla="*/ 0 w 246"/>
                <a:gd name="T93" fmla="*/ 1 h 211"/>
                <a:gd name="T94" fmla="*/ 0 w 246"/>
                <a:gd name="T95" fmla="*/ 1 h 211"/>
                <a:gd name="T96" fmla="*/ 0 w 246"/>
                <a:gd name="T97" fmla="*/ 1 h 211"/>
                <a:gd name="T98" fmla="*/ 0 w 246"/>
                <a:gd name="T99" fmla="*/ 1 h 211"/>
                <a:gd name="T100" fmla="*/ 0 w 246"/>
                <a:gd name="T101" fmla="*/ 1 h 211"/>
                <a:gd name="T102" fmla="*/ 0 w 246"/>
                <a:gd name="T103" fmla="*/ 1 h 211"/>
                <a:gd name="T104" fmla="*/ 0 w 246"/>
                <a:gd name="T105" fmla="*/ 1 h 211"/>
                <a:gd name="T106" fmla="*/ 0 w 246"/>
                <a:gd name="T107" fmla="*/ 1 h 211"/>
                <a:gd name="T108" fmla="*/ 0 w 246"/>
                <a:gd name="T109" fmla="*/ 0 h 211"/>
                <a:gd name="T110" fmla="*/ 0 w 246"/>
                <a:gd name="T111" fmla="*/ 1 h 211"/>
                <a:gd name="T112" fmla="*/ 0 w 246"/>
                <a:gd name="T113" fmla="*/ 1 h 211"/>
                <a:gd name="T114" fmla="*/ 0 w 246"/>
                <a:gd name="T115" fmla="*/ 1 h 211"/>
                <a:gd name="T116" fmla="*/ 0 w 246"/>
                <a:gd name="T117" fmla="*/ 1 h 211"/>
                <a:gd name="T118" fmla="*/ 0 w 246"/>
                <a:gd name="T119" fmla="*/ 1 h 211"/>
                <a:gd name="T120" fmla="*/ 0 w 246"/>
                <a:gd name="T121" fmla="*/ 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211">
                  <a:moveTo>
                    <a:pt x="90" y="32"/>
                  </a:moveTo>
                  <a:lnTo>
                    <a:pt x="73" y="41"/>
                  </a:lnTo>
                  <a:lnTo>
                    <a:pt x="57" y="51"/>
                  </a:lnTo>
                  <a:lnTo>
                    <a:pt x="41" y="64"/>
                  </a:lnTo>
                  <a:lnTo>
                    <a:pt x="28" y="76"/>
                  </a:lnTo>
                  <a:lnTo>
                    <a:pt x="18" y="89"/>
                  </a:lnTo>
                  <a:lnTo>
                    <a:pt x="9" y="103"/>
                  </a:lnTo>
                  <a:lnTo>
                    <a:pt x="3" y="116"/>
                  </a:lnTo>
                  <a:lnTo>
                    <a:pt x="0" y="131"/>
                  </a:lnTo>
                  <a:lnTo>
                    <a:pt x="3" y="152"/>
                  </a:lnTo>
                  <a:lnTo>
                    <a:pt x="15" y="170"/>
                  </a:lnTo>
                  <a:lnTo>
                    <a:pt x="32" y="185"/>
                  </a:lnTo>
                  <a:lnTo>
                    <a:pt x="54" y="197"/>
                  </a:lnTo>
                  <a:lnTo>
                    <a:pt x="80" y="205"/>
                  </a:lnTo>
                  <a:lnTo>
                    <a:pt x="109" y="210"/>
                  </a:lnTo>
                  <a:lnTo>
                    <a:pt x="137" y="211"/>
                  </a:lnTo>
                  <a:lnTo>
                    <a:pt x="164" y="208"/>
                  </a:lnTo>
                  <a:lnTo>
                    <a:pt x="170" y="208"/>
                  </a:lnTo>
                  <a:lnTo>
                    <a:pt x="176" y="206"/>
                  </a:lnTo>
                  <a:lnTo>
                    <a:pt x="180" y="202"/>
                  </a:lnTo>
                  <a:lnTo>
                    <a:pt x="182" y="198"/>
                  </a:lnTo>
                  <a:lnTo>
                    <a:pt x="180" y="196"/>
                  </a:lnTo>
                  <a:lnTo>
                    <a:pt x="176" y="196"/>
                  </a:lnTo>
                  <a:lnTo>
                    <a:pt x="170" y="195"/>
                  </a:lnTo>
                  <a:lnTo>
                    <a:pt x="163" y="195"/>
                  </a:lnTo>
                  <a:lnTo>
                    <a:pt x="154" y="195"/>
                  </a:lnTo>
                  <a:lnTo>
                    <a:pt x="147" y="195"/>
                  </a:lnTo>
                  <a:lnTo>
                    <a:pt x="140" y="195"/>
                  </a:lnTo>
                  <a:lnTo>
                    <a:pt x="135" y="195"/>
                  </a:lnTo>
                  <a:lnTo>
                    <a:pt x="121" y="194"/>
                  </a:lnTo>
                  <a:lnTo>
                    <a:pt x="108" y="193"/>
                  </a:lnTo>
                  <a:lnTo>
                    <a:pt x="93" y="191"/>
                  </a:lnTo>
                  <a:lnTo>
                    <a:pt x="79" y="188"/>
                  </a:lnTo>
                  <a:lnTo>
                    <a:pt x="64" y="185"/>
                  </a:lnTo>
                  <a:lnTo>
                    <a:pt x="50" y="178"/>
                  </a:lnTo>
                  <a:lnTo>
                    <a:pt x="37" y="169"/>
                  </a:lnTo>
                  <a:lnTo>
                    <a:pt x="22" y="155"/>
                  </a:lnTo>
                  <a:lnTo>
                    <a:pt x="19" y="140"/>
                  </a:lnTo>
                  <a:lnTo>
                    <a:pt x="21" y="126"/>
                  </a:lnTo>
                  <a:lnTo>
                    <a:pt x="26" y="111"/>
                  </a:lnTo>
                  <a:lnTo>
                    <a:pt x="35" y="98"/>
                  </a:lnTo>
                  <a:lnTo>
                    <a:pt x="48" y="85"/>
                  </a:lnTo>
                  <a:lnTo>
                    <a:pt x="63" y="73"/>
                  </a:lnTo>
                  <a:lnTo>
                    <a:pt x="79" y="63"/>
                  </a:lnTo>
                  <a:lnTo>
                    <a:pt x="98" y="52"/>
                  </a:lnTo>
                  <a:lnTo>
                    <a:pt x="117" y="43"/>
                  </a:lnTo>
                  <a:lnTo>
                    <a:pt x="137" y="35"/>
                  </a:lnTo>
                  <a:lnTo>
                    <a:pt x="157" y="28"/>
                  </a:lnTo>
                  <a:lnTo>
                    <a:pt x="176" y="21"/>
                  </a:lnTo>
                  <a:lnTo>
                    <a:pt x="196" y="16"/>
                  </a:lnTo>
                  <a:lnTo>
                    <a:pt x="214" y="11"/>
                  </a:lnTo>
                  <a:lnTo>
                    <a:pt x="231" y="8"/>
                  </a:lnTo>
                  <a:lnTo>
                    <a:pt x="246" y="6"/>
                  </a:lnTo>
                  <a:lnTo>
                    <a:pt x="236" y="2"/>
                  </a:lnTo>
                  <a:lnTo>
                    <a:pt x="220" y="0"/>
                  </a:lnTo>
                  <a:lnTo>
                    <a:pt x="201" y="2"/>
                  </a:lnTo>
                  <a:lnTo>
                    <a:pt x="179" y="5"/>
                  </a:lnTo>
                  <a:lnTo>
                    <a:pt x="154" y="10"/>
                  </a:lnTo>
                  <a:lnTo>
                    <a:pt x="131" y="16"/>
                  </a:lnTo>
                  <a:lnTo>
                    <a:pt x="109" y="24"/>
                  </a:lnTo>
                  <a:lnTo>
                    <a:pt x="9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id="{BE351027-A1EB-894A-9E56-6DC4C0E5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303"/>
              <a:ext cx="53" cy="82"/>
            </a:xfrm>
            <a:custGeom>
              <a:avLst/>
              <a:gdLst>
                <a:gd name="T0" fmla="*/ 0 w 158"/>
                <a:gd name="T1" fmla="*/ 1 h 164"/>
                <a:gd name="T2" fmla="*/ 0 w 158"/>
                <a:gd name="T3" fmla="*/ 2 h 164"/>
                <a:gd name="T4" fmla="*/ 0 w 158"/>
                <a:gd name="T5" fmla="*/ 2 h 164"/>
                <a:gd name="T6" fmla="*/ 0 w 158"/>
                <a:gd name="T7" fmla="*/ 2 h 164"/>
                <a:gd name="T8" fmla="*/ 0 w 158"/>
                <a:gd name="T9" fmla="*/ 2 h 164"/>
                <a:gd name="T10" fmla="*/ 0 w 158"/>
                <a:gd name="T11" fmla="*/ 2 h 164"/>
                <a:gd name="T12" fmla="*/ 0 w 158"/>
                <a:gd name="T13" fmla="*/ 3 h 164"/>
                <a:gd name="T14" fmla="*/ 0 w 158"/>
                <a:gd name="T15" fmla="*/ 3 h 164"/>
                <a:gd name="T16" fmla="*/ 0 w 158"/>
                <a:gd name="T17" fmla="*/ 3 h 164"/>
                <a:gd name="T18" fmla="*/ 0 w 158"/>
                <a:gd name="T19" fmla="*/ 3 h 164"/>
                <a:gd name="T20" fmla="*/ 0 w 158"/>
                <a:gd name="T21" fmla="*/ 3 h 164"/>
                <a:gd name="T22" fmla="*/ 0 w 158"/>
                <a:gd name="T23" fmla="*/ 3 h 164"/>
                <a:gd name="T24" fmla="*/ 0 w 158"/>
                <a:gd name="T25" fmla="*/ 3 h 164"/>
                <a:gd name="T26" fmla="*/ 0 w 158"/>
                <a:gd name="T27" fmla="*/ 3 h 164"/>
                <a:gd name="T28" fmla="*/ 0 w 158"/>
                <a:gd name="T29" fmla="*/ 3 h 164"/>
                <a:gd name="T30" fmla="*/ 0 w 158"/>
                <a:gd name="T31" fmla="*/ 3 h 164"/>
                <a:gd name="T32" fmla="*/ 0 w 158"/>
                <a:gd name="T33" fmla="*/ 3 h 164"/>
                <a:gd name="T34" fmla="*/ 0 w 158"/>
                <a:gd name="T35" fmla="*/ 3 h 164"/>
                <a:gd name="T36" fmla="*/ 0 w 158"/>
                <a:gd name="T37" fmla="*/ 3 h 164"/>
                <a:gd name="T38" fmla="*/ 0 w 158"/>
                <a:gd name="T39" fmla="*/ 3 h 164"/>
                <a:gd name="T40" fmla="*/ 0 w 158"/>
                <a:gd name="T41" fmla="*/ 2 h 164"/>
                <a:gd name="T42" fmla="*/ 0 w 158"/>
                <a:gd name="T43" fmla="*/ 2 h 164"/>
                <a:gd name="T44" fmla="*/ 0 w 158"/>
                <a:gd name="T45" fmla="*/ 2 h 164"/>
                <a:gd name="T46" fmla="*/ 0 w 158"/>
                <a:gd name="T47" fmla="*/ 2 h 164"/>
                <a:gd name="T48" fmla="*/ 0 w 158"/>
                <a:gd name="T49" fmla="*/ 1 h 164"/>
                <a:gd name="T50" fmla="*/ 0 w 158"/>
                <a:gd name="T51" fmla="*/ 1 h 164"/>
                <a:gd name="T52" fmla="*/ 0 w 158"/>
                <a:gd name="T53" fmla="*/ 1 h 164"/>
                <a:gd name="T54" fmla="*/ 0 w 158"/>
                <a:gd name="T55" fmla="*/ 1 h 164"/>
                <a:gd name="T56" fmla="*/ 0 w 158"/>
                <a:gd name="T57" fmla="*/ 1 h 164"/>
                <a:gd name="T58" fmla="*/ 0 w 158"/>
                <a:gd name="T59" fmla="*/ 1 h 164"/>
                <a:gd name="T60" fmla="*/ 0 w 158"/>
                <a:gd name="T61" fmla="*/ 0 h 164"/>
                <a:gd name="T62" fmla="*/ 0 w 158"/>
                <a:gd name="T63" fmla="*/ 1 h 164"/>
                <a:gd name="T64" fmla="*/ 0 w 158"/>
                <a:gd name="T65" fmla="*/ 1 h 164"/>
                <a:gd name="T66" fmla="*/ 0 w 158"/>
                <a:gd name="T67" fmla="*/ 1 h 164"/>
                <a:gd name="T68" fmla="*/ 0 w 158"/>
                <a:gd name="T69" fmla="*/ 1 h 164"/>
                <a:gd name="T70" fmla="*/ 0 w 158"/>
                <a:gd name="T71" fmla="*/ 1 h 164"/>
                <a:gd name="T72" fmla="*/ 0 w 158"/>
                <a:gd name="T73" fmla="*/ 1 h 164"/>
                <a:gd name="T74" fmla="*/ 0 w 158"/>
                <a:gd name="T75" fmla="*/ 1 h 164"/>
                <a:gd name="T76" fmla="*/ 0 w 158"/>
                <a:gd name="T77" fmla="*/ 1 h 164"/>
                <a:gd name="T78" fmla="*/ 0 w 158"/>
                <a:gd name="T79" fmla="*/ 1 h 164"/>
                <a:gd name="T80" fmla="*/ 0 w 158"/>
                <a:gd name="T81" fmla="*/ 1 h 1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4">
                  <a:moveTo>
                    <a:pt x="133" y="54"/>
                  </a:moveTo>
                  <a:lnTo>
                    <a:pt x="138" y="72"/>
                  </a:lnTo>
                  <a:lnTo>
                    <a:pt x="135" y="86"/>
                  </a:lnTo>
                  <a:lnTo>
                    <a:pt x="125" y="99"/>
                  </a:lnTo>
                  <a:lnTo>
                    <a:pt x="110" y="110"/>
                  </a:lnTo>
                  <a:lnTo>
                    <a:pt x="93" y="120"/>
                  </a:lnTo>
                  <a:lnTo>
                    <a:pt x="74" y="130"/>
                  </a:lnTo>
                  <a:lnTo>
                    <a:pt x="53" y="140"/>
                  </a:lnTo>
                  <a:lnTo>
                    <a:pt x="36" y="149"/>
                  </a:lnTo>
                  <a:lnTo>
                    <a:pt x="33" y="152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5" y="160"/>
                  </a:lnTo>
                  <a:lnTo>
                    <a:pt x="37" y="163"/>
                  </a:lnTo>
                  <a:lnTo>
                    <a:pt x="42" y="164"/>
                  </a:lnTo>
                  <a:lnTo>
                    <a:pt x="46" y="164"/>
                  </a:lnTo>
                  <a:lnTo>
                    <a:pt x="51" y="163"/>
                  </a:lnTo>
                  <a:lnTo>
                    <a:pt x="72" y="153"/>
                  </a:lnTo>
                  <a:lnTo>
                    <a:pt x="94" y="143"/>
                  </a:lnTo>
                  <a:lnTo>
                    <a:pt x="114" y="132"/>
                  </a:lnTo>
                  <a:lnTo>
                    <a:pt x="133" y="118"/>
                  </a:lnTo>
                  <a:lnTo>
                    <a:pt x="146" y="104"/>
                  </a:lnTo>
                  <a:lnTo>
                    <a:pt x="155" y="87"/>
                  </a:lnTo>
                  <a:lnTo>
                    <a:pt x="158" y="70"/>
                  </a:lnTo>
                  <a:lnTo>
                    <a:pt x="152" y="51"/>
                  </a:lnTo>
                  <a:lnTo>
                    <a:pt x="139" y="37"/>
                  </a:lnTo>
                  <a:lnTo>
                    <a:pt x="122" y="24"/>
                  </a:lnTo>
                  <a:lnTo>
                    <a:pt x="99" y="14"/>
                  </a:lnTo>
                  <a:lnTo>
                    <a:pt x="75" y="7"/>
                  </a:lnTo>
                  <a:lnTo>
                    <a:pt x="51" y="2"/>
                  </a:lnTo>
                  <a:lnTo>
                    <a:pt x="29" y="0"/>
                  </a:lnTo>
                  <a:lnTo>
                    <a:pt x="11" y="1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0" y="12"/>
                  </a:lnTo>
                  <a:lnTo>
                    <a:pt x="59" y="15"/>
                  </a:lnTo>
                  <a:lnTo>
                    <a:pt x="78" y="19"/>
                  </a:lnTo>
                  <a:lnTo>
                    <a:pt x="96" y="24"/>
                  </a:lnTo>
                  <a:lnTo>
                    <a:pt x="112" y="32"/>
                  </a:lnTo>
                  <a:lnTo>
                    <a:pt x="125" y="41"/>
                  </a:lnTo>
                  <a:lnTo>
                    <a:pt x="13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id="{F8644A5A-017F-394F-8B35-EE84D256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5"/>
              <a:ext cx="134" cy="170"/>
            </a:xfrm>
            <a:custGeom>
              <a:avLst/>
              <a:gdLst>
                <a:gd name="T0" fmla="*/ 0 w 400"/>
                <a:gd name="T1" fmla="*/ 1 h 340"/>
                <a:gd name="T2" fmla="*/ 0 w 400"/>
                <a:gd name="T3" fmla="*/ 2 h 340"/>
                <a:gd name="T4" fmla="*/ 0 w 400"/>
                <a:gd name="T5" fmla="*/ 3 h 340"/>
                <a:gd name="T6" fmla="*/ 0 w 400"/>
                <a:gd name="T7" fmla="*/ 4 h 340"/>
                <a:gd name="T8" fmla="*/ 0 w 400"/>
                <a:gd name="T9" fmla="*/ 4 h 340"/>
                <a:gd name="T10" fmla="*/ 0 w 400"/>
                <a:gd name="T11" fmla="*/ 4 h 340"/>
                <a:gd name="T12" fmla="*/ 0 w 400"/>
                <a:gd name="T13" fmla="*/ 5 h 340"/>
                <a:gd name="T14" fmla="*/ 0 w 400"/>
                <a:gd name="T15" fmla="*/ 5 h 340"/>
                <a:gd name="T16" fmla="*/ 0 w 400"/>
                <a:gd name="T17" fmla="*/ 5 h 340"/>
                <a:gd name="T18" fmla="*/ 0 w 400"/>
                <a:gd name="T19" fmla="*/ 5 h 340"/>
                <a:gd name="T20" fmla="*/ 0 w 400"/>
                <a:gd name="T21" fmla="*/ 5 h 340"/>
                <a:gd name="T22" fmla="*/ 0 w 400"/>
                <a:gd name="T23" fmla="*/ 6 h 340"/>
                <a:gd name="T24" fmla="*/ 0 w 400"/>
                <a:gd name="T25" fmla="*/ 6 h 340"/>
                <a:gd name="T26" fmla="*/ 0 w 400"/>
                <a:gd name="T27" fmla="*/ 6 h 340"/>
                <a:gd name="T28" fmla="*/ 0 w 400"/>
                <a:gd name="T29" fmla="*/ 6 h 340"/>
                <a:gd name="T30" fmla="*/ 0 w 400"/>
                <a:gd name="T31" fmla="*/ 6 h 340"/>
                <a:gd name="T32" fmla="*/ 1 w 400"/>
                <a:gd name="T33" fmla="*/ 6 h 340"/>
                <a:gd name="T34" fmla="*/ 1 w 400"/>
                <a:gd name="T35" fmla="*/ 6 h 340"/>
                <a:gd name="T36" fmla="*/ 1 w 400"/>
                <a:gd name="T37" fmla="*/ 6 h 340"/>
                <a:gd name="T38" fmla="*/ 1 w 400"/>
                <a:gd name="T39" fmla="*/ 5 h 340"/>
                <a:gd name="T40" fmla="*/ 1 w 400"/>
                <a:gd name="T41" fmla="*/ 5 h 340"/>
                <a:gd name="T42" fmla="*/ 0 w 400"/>
                <a:gd name="T43" fmla="*/ 5 h 340"/>
                <a:gd name="T44" fmla="*/ 0 w 400"/>
                <a:gd name="T45" fmla="*/ 5 h 340"/>
                <a:gd name="T46" fmla="*/ 0 w 400"/>
                <a:gd name="T47" fmla="*/ 5 h 340"/>
                <a:gd name="T48" fmla="*/ 0 w 400"/>
                <a:gd name="T49" fmla="*/ 5 h 340"/>
                <a:gd name="T50" fmla="*/ 0 w 400"/>
                <a:gd name="T51" fmla="*/ 5 h 340"/>
                <a:gd name="T52" fmla="*/ 0 w 400"/>
                <a:gd name="T53" fmla="*/ 5 h 340"/>
                <a:gd name="T54" fmla="*/ 0 w 400"/>
                <a:gd name="T55" fmla="*/ 5 h 340"/>
                <a:gd name="T56" fmla="*/ 0 w 400"/>
                <a:gd name="T57" fmla="*/ 5 h 340"/>
                <a:gd name="T58" fmla="*/ 0 w 400"/>
                <a:gd name="T59" fmla="*/ 4 h 340"/>
                <a:gd name="T60" fmla="*/ 0 w 400"/>
                <a:gd name="T61" fmla="*/ 4 h 340"/>
                <a:gd name="T62" fmla="*/ 0 w 400"/>
                <a:gd name="T63" fmla="*/ 3 h 340"/>
                <a:gd name="T64" fmla="*/ 0 w 400"/>
                <a:gd name="T65" fmla="*/ 3 h 340"/>
                <a:gd name="T66" fmla="*/ 0 w 400"/>
                <a:gd name="T67" fmla="*/ 2 h 340"/>
                <a:gd name="T68" fmla="*/ 0 w 400"/>
                <a:gd name="T69" fmla="*/ 2 h 340"/>
                <a:gd name="T70" fmla="*/ 0 w 400"/>
                <a:gd name="T71" fmla="*/ 2 h 340"/>
                <a:gd name="T72" fmla="*/ 0 w 400"/>
                <a:gd name="T73" fmla="*/ 1 h 340"/>
                <a:gd name="T74" fmla="*/ 0 w 400"/>
                <a:gd name="T75" fmla="*/ 1 h 340"/>
                <a:gd name="T76" fmla="*/ 0 w 400"/>
                <a:gd name="T77" fmla="*/ 1 h 340"/>
                <a:gd name="T78" fmla="*/ 0 w 400"/>
                <a:gd name="T79" fmla="*/ 1 h 340"/>
                <a:gd name="T80" fmla="*/ 0 w 400"/>
                <a:gd name="T81" fmla="*/ 0 h 340"/>
                <a:gd name="T82" fmla="*/ 0 w 400"/>
                <a:gd name="T83" fmla="*/ 1 h 340"/>
                <a:gd name="T84" fmla="*/ 0 w 400"/>
                <a:gd name="T85" fmla="*/ 1 h 340"/>
                <a:gd name="T86" fmla="*/ 0 w 400"/>
                <a:gd name="T87" fmla="*/ 1 h 3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40">
                  <a:moveTo>
                    <a:pt x="156" y="45"/>
                  </a:moveTo>
                  <a:lnTo>
                    <a:pt x="125" y="62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5"/>
                  </a:lnTo>
                  <a:lnTo>
                    <a:pt x="22" y="150"/>
                  </a:lnTo>
                  <a:lnTo>
                    <a:pt x="8" y="176"/>
                  </a:lnTo>
                  <a:lnTo>
                    <a:pt x="0" y="204"/>
                  </a:lnTo>
                  <a:lnTo>
                    <a:pt x="2" y="233"/>
                  </a:lnTo>
                  <a:lnTo>
                    <a:pt x="5" y="240"/>
                  </a:lnTo>
                  <a:lnTo>
                    <a:pt x="9" y="248"/>
                  </a:lnTo>
                  <a:lnTo>
                    <a:pt x="13" y="254"/>
                  </a:lnTo>
                  <a:lnTo>
                    <a:pt x="19" y="261"/>
                  </a:lnTo>
                  <a:lnTo>
                    <a:pt x="26" y="268"/>
                  </a:lnTo>
                  <a:lnTo>
                    <a:pt x="34" y="274"/>
                  </a:lnTo>
                  <a:lnTo>
                    <a:pt x="42" y="279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5"/>
                  </a:lnTo>
                  <a:lnTo>
                    <a:pt x="128" y="310"/>
                  </a:lnTo>
                  <a:lnTo>
                    <a:pt x="149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10" y="326"/>
                  </a:lnTo>
                  <a:lnTo>
                    <a:pt x="231" y="329"/>
                  </a:lnTo>
                  <a:lnTo>
                    <a:pt x="253" y="331"/>
                  </a:lnTo>
                  <a:lnTo>
                    <a:pt x="274" y="334"/>
                  </a:lnTo>
                  <a:lnTo>
                    <a:pt x="295" y="336"/>
                  </a:lnTo>
                  <a:lnTo>
                    <a:pt x="317" y="337"/>
                  </a:lnTo>
                  <a:lnTo>
                    <a:pt x="339" y="338"/>
                  </a:lnTo>
                  <a:lnTo>
                    <a:pt x="359" y="339"/>
                  </a:lnTo>
                  <a:lnTo>
                    <a:pt x="381" y="340"/>
                  </a:lnTo>
                  <a:lnTo>
                    <a:pt x="387" y="340"/>
                  </a:lnTo>
                  <a:lnTo>
                    <a:pt x="393" y="337"/>
                  </a:lnTo>
                  <a:lnTo>
                    <a:pt x="397" y="334"/>
                  </a:lnTo>
                  <a:lnTo>
                    <a:pt x="400" y="328"/>
                  </a:lnTo>
                  <a:lnTo>
                    <a:pt x="400" y="323"/>
                  </a:lnTo>
                  <a:lnTo>
                    <a:pt x="397" y="319"/>
                  </a:lnTo>
                  <a:lnTo>
                    <a:pt x="391" y="316"/>
                  </a:lnTo>
                  <a:lnTo>
                    <a:pt x="385" y="315"/>
                  </a:lnTo>
                  <a:lnTo>
                    <a:pt x="365" y="315"/>
                  </a:lnTo>
                  <a:lnTo>
                    <a:pt x="346" y="315"/>
                  </a:lnTo>
                  <a:lnTo>
                    <a:pt x="326" y="314"/>
                  </a:lnTo>
                  <a:lnTo>
                    <a:pt x="307" y="313"/>
                  </a:lnTo>
                  <a:lnTo>
                    <a:pt x="287" y="312"/>
                  </a:lnTo>
                  <a:lnTo>
                    <a:pt x="266" y="310"/>
                  </a:lnTo>
                  <a:lnTo>
                    <a:pt x="247" y="308"/>
                  </a:lnTo>
                  <a:lnTo>
                    <a:pt x="227" y="306"/>
                  </a:lnTo>
                  <a:lnTo>
                    <a:pt x="208" y="303"/>
                  </a:lnTo>
                  <a:lnTo>
                    <a:pt x="188" y="300"/>
                  </a:lnTo>
                  <a:lnTo>
                    <a:pt x="169" y="295"/>
                  </a:lnTo>
                  <a:lnTo>
                    <a:pt x="150" y="291"/>
                  </a:lnTo>
                  <a:lnTo>
                    <a:pt x="131" y="287"/>
                  </a:lnTo>
                  <a:lnTo>
                    <a:pt x="114" y="281"/>
                  </a:lnTo>
                  <a:lnTo>
                    <a:pt x="95" y="275"/>
                  </a:lnTo>
                  <a:lnTo>
                    <a:pt x="77" y="269"/>
                  </a:lnTo>
                  <a:lnTo>
                    <a:pt x="63" y="261"/>
                  </a:lnTo>
                  <a:lnTo>
                    <a:pt x="51" y="251"/>
                  </a:lnTo>
                  <a:lnTo>
                    <a:pt x="44" y="241"/>
                  </a:lnTo>
                  <a:lnTo>
                    <a:pt x="38" y="228"/>
                  </a:lnTo>
                  <a:lnTo>
                    <a:pt x="38" y="214"/>
                  </a:lnTo>
                  <a:lnTo>
                    <a:pt x="41" y="195"/>
                  </a:lnTo>
                  <a:lnTo>
                    <a:pt x="47" y="177"/>
                  </a:lnTo>
                  <a:lnTo>
                    <a:pt x="53" y="163"/>
                  </a:lnTo>
                  <a:lnTo>
                    <a:pt x="63" y="148"/>
                  </a:lnTo>
                  <a:lnTo>
                    <a:pt x="74" y="135"/>
                  </a:lnTo>
                  <a:lnTo>
                    <a:pt x="85" y="122"/>
                  </a:lnTo>
                  <a:lnTo>
                    <a:pt x="98" y="111"/>
                  </a:lnTo>
                  <a:lnTo>
                    <a:pt x="111" y="100"/>
                  </a:lnTo>
                  <a:lnTo>
                    <a:pt x="125" y="89"/>
                  </a:lnTo>
                  <a:lnTo>
                    <a:pt x="141" y="79"/>
                  </a:lnTo>
                  <a:lnTo>
                    <a:pt x="160" y="68"/>
                  </a:lnTo>
                  <a:lnTo>
                    <a:pt x="179" y="57"/>
                  </a:lnTo>
                  <a:lnTo>
                    <a:pt x="201" y="47"/>
                  </a:lnTo>
                  <a:lnTo>
                    <a:pt x="224" y="37"/>
                  </a:lnTo>
                  <a:lnTo>
                    <a:pt x="249" y="27"/>
                  </a:lnTo>
                  <a:lnTo>
                    <a:pt x="272" y="19"/>
                  </a:lnTo>
                  <a:lnTo>
                    <a:pt x="294" y="12"/>
                  </a:lnTo>
                  <a:lnTo>
                    <a:pt x="314" y="6"/>
                  </a:lnTo>
                  <a:lnTo>
                    <a:pt x="332" y="1"/>
                  </a:lnTo>
                  <a:lnTo>
                    <a:pt x="316" y="0"/>
                  </a:lnTo>
                  <a:lnTo>
                    <a:pt x="295" y="1"/>
                  </a:lnTo>
                  <a:lnTo>
                    <a:pt x="274" y="5"/>
                  </a:lnTo>
                  <a:lnTo>
                    <a:pt x="249" y="10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5"/>
                  </a:lnTo>
                  <a:lnTo>
                    <a:pt x="156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id="{C6EC1324-7077-4440-B83C-C489FCCD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79"/>
              <a:ext cx="117" cy="114"/>
            </a:xfrm>
            <a:custGeom>
              <a:avLst/>
              <a:gdLst>
                <a:gd name="T0" fmla="*/ 0 w 349"/>
                <a:gd name="T1" fmla="*/ 2 h 227"/>
                <a:gd name="T2" fmla="*/ 0 w 349"/>
                <a:gd name="T3" fmla="*/ 2 h 227"/>
                <a:gd name="T4" fmla="*/ 0 w 349"/>
                <a:gd name="T5" fmla="*/ 2 h 227"/>
                <a:gd name="T6" fmla="*/ 0 w 349"/>
                <a:gd name="T7" fmla="*/ 2 h 227"/>
                <a:gd name="T8" fmla="*/ 0 w 349"/>
                <a:gd name="T9" fmla="*/ 3 h 227"/>
                <a:gd name="T10" fmla="*/ 0 w 349"/>
                <a:gd name="T11" fmla="*/ 3 h 227"/>
                <a:gd name="T12" fmla="*/ 0 w 349"/>
                <a:gd name="T13" fmla="*/ 3 h 227"/>
                <a:gd name="T14" fmla="*/ 0 w 349"/>
                <a:gd name="T15" fmla="*/ 3 h 227"/>
                <a:gd name="T16" fmla="*/ 0 w 349"/>
                <a:gd name="T17" fmla="*/ 3 h 227"/>
                <a:gd name="T18" fmla="*/ 0 w 349"/>
                <a:gd name="T19" fmla="*/ 3 h 227"/>
                <a:gd name="T20" fmla="*/ 0 w 349"/>
                <a:gd name="T21" fmla="*/ 4 h 227"/>
                <a:gd name="T22" fmla="*/ 0 w 349"/>
                <a:gd name="T23" fmla="*/ 4 h 227"/>
                <a:gd name="T24" fmla="*/ 0 w 349"/>
                <a:gd name="T25" fmla="*/ 4 h 227"/>
                <a:gd name="T26" fmla="*/ 0 w 349"/>
                <a:gd name="T27" fmla="*/ 4 h 227"/>
                <a:gd name="T28" fmla="*/ 0 w 349"/>
                <a:gd name="T29" fmla="*/ 4 h 227"/>
                <a:gd name="T30" fmla="*/ 0 w 349"/>
                <a:gd name="T31" fmla="*/ 4 h 227"/>
                <a:gd name="T32" fmla="*/ 0 w 349"/>
                <a:gd name="T33" fmla="*/ 4 h 227"/>
                <a:gd name="T34" fmla="*/ 0 w 349"/>
                <a:gd name="T35" fmla="*/ 4 h 227"/>
                <a:gd name="T36" fmla="*/ 0 w 349"/>
                <a:gd name="T37" fmla="*/ 4 h 227"/>
                <a:gd name="T38" fmla="*/ 0 w 349"/>
                <a:gd name="T39" fmla="*/ 4 h 227"/>
                <a:gd name="T40" fmla="*/ 0 w 349"/>
                <a:gd name="T41" fmla="*/ 4 h 227"/>
                <a:gd name="T42" fmla="*/ 0 w 349"/>
                <a:gd name="T43" fmla="*/ 4 h 227"/>
                <a:gd name="T44" fmla="*/ 0 w 349"/>
                <a:gd name="T45" fmla="*/ 4 h 227"/>
                <a:gd name="T46" fmla="*/ 0 w 349"/>
                <a:gd name="T47" fmla="*/ 3 h 227"/>
                <a:gd name="T48" fmla="*/ 0 w 349"/>
                <a:gd name="T49" fmla="*/ 3 h 227"/>
                <a:gd name="T50" fmla="*/ 0 w 349"/>
                <a:gd name="T51" fmla="*/ 2 h 227"/>
                <a:gd name="T52" fmla="*/ 0 w 349"/>
                <a:gd name="T53" fmla="*/ 2 h 227"/>
                <a:gd name="T54" fmla="*/ 0 w 349"/>
                <a:gd name="T55" fmla="*/ 2 h 227"/>
                <a:gd name="T56" fmla="*/ 0 w 349"/>
                <a:gd name="T57" fmla="*/ 1 h 227"/>
                <a:gd name="T58" fmla="*/ 0 w 349"/>
                <a:gd name="T59" fmla="*/ 1 h 227"/>
                <a:gd name="T60" fmla="*/ 0 w 349"/>
                <a:gd name="T61" fmla="*/ 1 h 227"/>
                <a:gd name="T62" fmla="*/ 0 w 349"/>
                <a:gd name="T63" fmla="*/ 1 h 227"/>
                <a:gd name="T64" fmla="*/ 0 w 349"/>
                <a:gd name="T65" fmla="*/ 1 h 227"/>
                <a:gd name="T66" fmla="*/ 0 w 349"/>
                <a:gd name="T67" fmla="*/ 1 h 227"/>
                <a:gd name="T68" fmla="*/ 0 w 349"/>
                <a:gd name="T69" fmla="*/ 1 h 227"/>
                <a:gd name="T70" fmla="*/ 0 w 349"/>
                <a:gd name="T71" fmla="*/ 1 h 227"/>
                <a:gd name="T72" fmla="*/ 0 w 349"/>
                <a:gd name="T73" fmla="*/ 1 h 227"/>
                <a:gd name="T74" fmla="*/ 0 w 349"/>
                <a:gd name="T75" fmla="*/ 1 h 227"/>
                <a:gd name="T76" fmla="*/ 0 w 349"/>
                <a:gd name="T77" fmla="*/ 1 h 227"/>
                <a:gd name="T78" fmla="*/ 0 w 349"/>
                <a:gd name="T79" fmla="*/ 0 h 227"/>
                <a:gd name="T80" fmla="*/ 0 w 349"/>
                <a:gd name="T81" fmla="*/ 0 h 227"/>
                <a:gd name="T82" fmla="*/ 0 w 349"/>
                <a:gd name="T83" fmla="*/ 0 h 227"/>
                <a:gd name="T84" fmla="*/ 0 w 349"/>
                <a:gd name="T85" fmla="*/ 1 h 227"/>
                <a:gd name="T86" fmla="*/ 0 w 349"/>
                <a:gd name="T87" fmla="*/ 1 h 227"/>
                <a:gd name="T88" fmla="*/ 0 w 349"/>
                <a:gd name="T89" fmla="*/ 1 h 227"/>
                <a:gd name="T90" fmla="*/ 0 w 349"/>
                <a:gd name="T91" fmla="*/ 1 h 227"/>
                <a:gd name="T92" fmla="*/ 0 w 349"/>
                <a:gd name="T93" fmla="*/ 1 h 227"/>
                <a:gd name="T94" fmla="*/ 0 w 349"/>
                <a:gd name="T95" fmla="*/ 1 h 227"/>
                <a:gd name="T96" fmla="*/ 0 w 349"/>
                <a:gd name="T97" fmla="*/ 1 h 227"/>
                <a:gd name="T98" fmla="*/ 0 w 349"/>
                <a:gd name="T99" fmla="*/ 1 h 227"/>
                <a:gd name="T100" fmla="*/ 0 w 349"/>
                <a:gd name="T101" fmla="*/ 1 h 227"/>
                <a:gd name="T102" fmla="*/ 0 w 349"/>
                <a:gd name="T103" fmla="*/ 1 h 227"/>
                <a:gd name="T104" fmla="*/ 0 w 349"/>
                <a:gd name="T105" fmla="*/ 1 h 227"/>
                <a:gd name="T106" fmla="*/ 0 w 349"/>
                <a:gd name="T107" fmla="*/ 1 h 227"/>
                <a:gd name="T108" fmla="*/ 0 w 349"/>
                <a:gd name="T109" fmla="*/ 1 h 227"/>
                <a:gd name="T110" fmla="*/ 0 w 349"/>
                <a:gd name="T111" fmla="*/ 1 h 227"/>
                <a:gd name="T112" fmla="*/ 0 w 349"/>
                <a:gd name="T113" fmla="*/ 1 h 227"/>
                <a:gd name="T114" fmla="*/ 0 w 349"/>
                <a:gd name="T115" fmla="*/ 1 h 227"/>
                <a:gd name="T116" fmla="*/ 0 w 349"/>
                <a:gd name="T117" fmla="*/ 1 h 227"/>
                <a:gd name="T118" fmla="*/ 0 w 349"/>
                <a:gd name="T119" fmla="*/ 1 h 227"/>
                <a:gd name="T120" fmla="*/ 0 w 349"/>
                <a:gd name="T121" fmla="*/ 2 h 2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9" h="227">
                  <a:moveTo>
                    <a:pt x="291" y="70"/>
                  </a:moveTo>
                  <a:lnTo>
                    <a:pt x="307" y="83"/>
                  </a:lnTo>
                  <a:lnTo>
                    <a:pt x="316" y="97"/>
                  </a:lnTo>
                  <a:lnTo>
                    <a:pt x="321" y="113"/>
                  </a:lnTo>
                  <a:lnTo>
                    <a:pt x="321" y="129"/>
                  </a:lnTo>
                  <a:lnTo>
                    <a:pt x="318" y="142"/>
                  </a:lnTo>
                  <a:lnTo>
                    <a:pt x="313" y="154"/>
                  </a:lnTo>
                  <a:lnTo>
                    <a:pt x="302" y="165"/>
                  </a:lnTo>
                  <a:lnTo>
                    <a:pt x="292" y="174"/>
                  </a:lnTo>
                  <a:lnTo>
                    <a:pt x="279" y="185"/>
                  </a:lnTo>
                  <a:lnTo>
                    <a:pt x="266" y="193"/>
                  </a:lnTo>
                  <a:lnTo>
                    <a:pt x="253" y="202"/>
                  </a:lnTo>
                  <a:lnTo>
                    <a:pt x="240" y="212"/>
                  </a:lnTo>
                  <a:lnTo>
                    <a:pt x="237" y="215"/>
                  </a:lnTo>
                  <a:lnTo>
                    <a:pt x="236" y="218"/>
                  </a:lnTo>
                  <a:lnTo>
                    <a:pt x="237" y="221"/>
                  </a:lnTo>
                  <a:lnTo>
                    <a:pt x="240" y="224"/>
                  </a:lnTo>
                  <a:lnTo>
                    <a:pt x="244" y="226"/>
                  </a:lnTo>
                  <a:lnTo>
                    <a:pt x="249" y="227"/>
                  </a:lnTo>
                  <a:lnTo>
                    <a:pt x="254" y="226"/>
                  </a:lnTo>
                  <a:lnTo>
                    <a:pt x="259" y="224"/>
                  </a:lnTo>
                  <a:lnTo>
                    <a:pt x="288" y="211"/>
                  </a:lnTo>
                  <a:lnTo>
                    <a:pt x="311" y="193"/>
                  </a:lnTo>
                  <a:lnTo>
                    <a:pt x="331" y="172"/>
                  </a:lnTo>
                  <a:lnTo>
                    <a:pt x="345" y="151"/>
                  </a:lnTo>
                  <a:lnTo>
                    <a:pt x="349" y="127"/>
                  </a:lnTo>
                  <a:lnTo>
                    <a:pt x="346" y="104"/>
                  </a:lnTo>
                  <a:lnTo>
                    <a:pt x="334" y="83"/>
                  </a:lnTo>
                  <a:lnTo>
                    <a:pt x="311" y="63"/>
                  </a:lnTo>
                  <a:lnTo>
                    <a:pt x="294" y="53"/>
                  </a:lnTo>
                  <a:lnTo>
                    <a:pt x="273" y="44"/>
                  </a:lnTo>
                  <a:lnTo>
                    <a:pt x="250" y="35"/>
                  </a:lnTo>
                  <a:lnTo>
                    <a:pt x="227" y="28"/>
                  </a:lnTo>
                  <a:lnTo>
                    <a:pt x="202" y="22"/>
                  </a:lnTo>
                  <a:lnTo>
                    <a:pt x="176" y="17"/>
                  </a:lnTo>
                  <a:lnTo>
                    <a:pt x="151" y="12"/>
                  </a:lnTo>
                  <a:lnTo>
                    <a:pt x="125" y="7"/>
                  </a:lnTo>
                  <a:lnTo>
                    <a:pt x="102" y="4"/>
                  </a:lnTo>
                  <a:lnTo>
                    <a:pt x="79" y="2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12" y="1"/>
                  </a:lnTo>
                  <a:lnTo>
                    <a:pt x="5" y="3"/>
                  </a:lnTo>
                  <a:lnTo>
                    <a:pt x="0" y="5"/>
                  </a:lnTo>
                  <a:lnTo>
                    <a:pt x="15" y="7"/>
                  </a:lnTo>
                  <a:lnTo>
                    <a:pt x="31" y="9"/>
                  </a:lnTo>
                  <a:lnTo>
                    <a:pt x="47" y="11"/>
                  </a:lnTo>
                  <a:lnTo>
                    <a:pt x="64" y="13"/>
                  </a:lnTo>
                  <a:lnTo>
                    <a:pt x="83" y="15"/>
                  </a:lnTo>
                  <a:lnTo>
                    <a:pt x="102" y="17"/>
                  </a:lnTo>
                  <a:lnTo>
                    <a:pt x="121" y="20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0" y="31"/>
                  </a:lnTo>
                  <a:lnTo>
                    <a:pt x="201" y="36"/>
                  </a:lnTo>
                  <a:lnTo>
                    <a:pt x="220" y="41"/>
                  </a:lnTo>
                  <a:lnTo>
                    <a:pt x="238" y="48"/>
                  </a:lnTo>
                  <a:lnTo>
                    <a:pt x="257" y="54"/>
                  </a:lnTo>
                  <a:lnTo>
                    <a:pt x="275" y="62"/>
                  </a:lnTo>
                  <a:lnTo>
                    <a:pt x="29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6" name="Freeform 134">
              <a:extLst>
                <a:ext uri="{FF2B5EF4-FFF2-40B4-BE49-F238E27FC236}">
                  <a16:creationId xmlns:a16="http://schemas.microsoft.com/office/drawing/2014/main" id="{EC8CAC83-2A4D-AF47-9DDF-A50A222C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40"/>
              <a:ext cx="48" cy="107"/>
            </a:xfrm>
            <a:custGeom>
              <a:avLst/>
              <a:gdLst>
                <a:gd name="T0" fmla="*/ 0 w 143"/>
                <a:gd name="T1" fmla="*/ 2 h 212"/>
                <a:gd name="T2" fmla="*/ 0 w 143"/>
                <a:gd name="T3" fmla="*/ 3 h 212"/>
                <a:gd name="T4" fmla="*/ 0 w 143"/>
                <a:gd name="T5" fmla="*/ 3 h 212"/>
                <a:gd name="T6" fmla="*/ 0 w 143"/>
                <a:gd name="T7" fmla="*/ 3 h 212"/>
                <a:gd name="T8" fmla="*/ 0 w 143"/>
                <a:gd name="T9" fmla="*/ 3 h 212"/>
                <a:gd name="T10" fmla="*/ 0 w 143"/>
                <a:gd name="T11" fmla="*/ 3 h 212"/>
                <a:gd name="T12" fmla="*/ 0 w 143"/>
                <a:gd name="T13" fmla="*/ 4 h 212"/>
                <a:gd name="T14" fmla="*/ 0 w 143"/>
                <a:gd name="T15" fmla="*/ 4 h 212"/>
                <a:gd name="T16" fmla="*/ 0 w 143"/>
                <a:gd name="T17" fmla="*/ 4 h 212"/>
                <a:gd name="T18" fmla="*/ 0 w 143"/>
                <a:gd name="T19" fmla="*/ 4 h 212"/>
                <a:gd name="T20" fmla="*/ 0 w 143"/>
                <a:gd name="T21" fmla="*/ 4 h 212"/>
                <a:gd name="T22" fmla="*/ 0 w 143"/>
                <a:gd name="T23" fmla="*/ 4 h 212"/>
                <a:gd name="T24" fmla="*/ 0 w 143"/>
                <a:gd name="T25" fmla="*/ 4 h 212"/>
                <a:gd name="T26" fmla="*/ 0 w 143"/>
                <a:gd name="T27" fmla="*/ 4 h 212"/>
                <a:gd name="T28" fmla="*/ 0 w 143"/>
                <a:gd name="T29" fmla="*/ 4 h 212"/>
                <a:gd name="T30" fmla="*/ 0 w 143"/>
                <a:gd name="T31" fmla="*/ 3 h 212"/>
                <a:gd name="T32" fmla="*/ 0 w 143"/>
                <a:gd name="T33" fmla="*/ 3 h 212"/>
                <a:gd name="T34" fmla="*/ 0 w 143"/>
                <a:gd name="T35" fmla="*/ 3 h 212"/>
                <a:gd name="T36" fmla="*/ 0 w 143"/>
                <a:gd name="T37" fmla="*/ 3 h 212"/>
                <a:gd name="T38" fmla="*/ 0 w 143"/>
                <a:gd name="T39" fmla="*/ 3 h 212"/>
                <a:gd name="T40" fmla="*/ 0 w 143"/>
                <a:gd name="T41" fmla="*/ 3 h 212"/>
                <a:gd name="T42" fmla="*/ 0 w 143"/>
                <a:gd name="T43" fmla="*/ 3 h 212"/>
                <a:gd name="T44" fmla="*/ 0 w 143"/>
                <a:gd name="T45" fmla="*/ 2 h 212"/>
                <a:gd name="T46" fmla="*/ 0 w 143"/>
                <a:gd name="T47" fmla="*/ 2 h 212"/>
                <a:gd name="T48" fmla="*/ 0 w 143"/>
                <a:gd name="T49" fmla="*/ 2 h 212"/>
                <a:gd name="T50" fmla="*/ 0 w 143"/>
                <a:gd name="T51" fmla="*/ 2 h 212"/>
                <a:gd name="T52" fmla="*/ 0 w 143"/>
                <a:gd name="T53" fmla="*/ 1 h 212"/>
                <a:gd name="T54" fmla="*/ 0 w 143"/>
                <a:gd name="T55" fmla="*/ 1 h 212"/>
                <a:gd name="T56" fmla="*/ 0 w 143"/>
                <a:gd name="T57" fmla="*/ 1 h 212"/>
                <a:gd name="T58" fmla="*/ 0 w 143"/>
                <a:gd name="T59" fmla="*/ 1 h 212"/>
                <a:gd name="T60" fmla="*/ 0 w 143"/>
                <a:gd name="T61" fmla="*/ 1 h 212"/>
                <a:gd name="T62" fmla="*/ 0 w 143"/>
                <a:gd name="T63" fmla="*/ 1 h 212"/>
                <a:gd name="T64" fmla="*/ 0 w 143"/>
                <a:gd name="T65" fmla="*/ 0 h 212"/>
                <a:gd name="T66" fmla="*/ 0 w 143"/>
                <a:gd name="T67" fmla="*/ 1 h 212"/>
                <a:gd name="T68" fmla="*/ 0 w 143"/>
                <a:gd name="T69" fmla="*/ 1 h 212"/>
                <a:gd name="T70" fmla="*/ 0 w 143"/>
                <a:gd name="T71" fmla="*/ 1 h 212"/>
                <a:gd name="T72" fmla="*/ 0 w 143"/>
                <a:gd name="T73" fmla="*/ 1 h 212"/>
                <a:gd name="T74" fmla="*/ 0 w 143"/>
                <a:gd name="T75" fmla="*/ 1 h 212"/>
                <a:gd name="T76" fmla="*/ 0 w 143"/>
                <a:gd name="T77" fmla="*/ 2 h 212"/>
                <a:gd name="T78" fmla="*/ 0 w 143"/>
                <a:gd name="T79" fmla="*/ 2 h 212"/>
                <a:gd name="T80" fmla="*/ 0 w 143"/>
                <a:gd name="T81" fmla="*/ 2 h 2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3" h="212">
                  <a:moveTo>
                    <a:pt x="0" y="115"/>
                  </a:moveTo>
                  <a:lnTo>
                    <a:pt x="0" y="133"/>
                  </a:lnTo>
                  <a:lnTo>
                    <a:pt x="6" y="149"/>
                  </a:lnTo>
                  <a:lnTo>
                    <a:pt x="16" y="165"/>
                  </a:lnTo>
                  <a:lnTo>
                    <a:pt x="31" y="178"/>
                  </a:lnTo>
                  <a:lnTo>
                    <a:pt x="48" y="190"/>
                  </a:lnTo>
                  <a:lnTo>
                    <a:pt x="69" y="200"/>
                  </a:lnTo>
                  <a:lnTo>
                    <a:pt x="92" y="207"/>
                  </a:lnTo>
                  <a:lnTo>
                    <a:pt x="115" y="211"/>
                  </a:lnTo>
                  <a:lnTo>
                    <a:pt x="122" y="212"/>
                  </a:lnTo>
                  <a:lnTo>
                    <a:pt x="130" y="210"/>
                  </a:lnTo>
                  <a:lnTo>
                    <a:pt x="135" y="207"/>
                  </a:lnTo>
                  <a:lnTo>
                    <a:pt x="138" y="203"/>
                  </a:lnTo>
                  <a:lnTo>
                    <a:pt x="138" y="198"/>
                  </a:lnTo>
                  <a:lnTo>
                    <a:pt x="137" y="193"/>
                  </a:lnTo>
                  <a:lnTo>
                    <a:pt x="133" y="189"/>
                  </a:lnTo>
                  <a:lnTo>
                    <a:pt x="125" y="186"/>
                  </a:lnTo>
                  <a:lnTo>
                    <a:pt x="102" y="180"/>
                  </a:lnTo>
                  <a:lnTo>
                    <a:pt x="80" y="172"/>
                  </a:lnTo>
                  <a:lnTo>
                    <a:pt x="63" y="161"/>
                  </a:lnTo>
                  <a:lnTo>
                    <a:pt x="50" y="148"/>
                  </a:lnTo>
                  <a:lnTo>
                    <a:pt x="41" y="133"/>
                  </a:lnTo>
                  <a:lnTo>
                    <a:pt x="37" y="116"/>
                  </a:lnTo>
                  <a:lnTo>
                    <a:pt x="37" y="99"/>
                  </a:lnTo>
                  <a:lnTo>
                    <a:pt x="44" y="80"/>
                  </a:lnTo>
                  <a:lnTo>
                    <a:pt x="54" y="67"/>
                  </a:lnTo>
                  <a:lnTo>
                    <a:pt x="70" y="54"/>
                  </a:lnTo>
                  <a:lnTo>
                    <a:pt x="87" y="41"/>
                  </a:lnTo>
                  <a:lnTo>
                    <a:pt x="106" y="30"/>
                  </a:lnTo>
                  <a:lnTo>
                    <a:pt x="122" y="21"/>
                  </a:lnTo>
                  <a:lnTo>
                    <a:pt x="135" y="11"/>
                  </a:lnTo>
                  <a:lnTo>
                    <a:pt x="143" y="5"/>
                  </a:lnTo>
                  <a:lnTo>
                    <a:pt x="143" y="0"/>
                  </a:lnTo>
                  <a:lnTo>
                    <a:pt x="127" y="4"/>
                  </a:lnTo>
                  <a:lnTo>
                    <a:pt x="106" y="11"/>
                  </a:lnTo>
                  <a:lnTo>
                    <a:pt x="85" y="24"/>
                  </a:lnTo>
                  <a:lnTo>
                    <a:pt x="61" y="38"/>
                  </a:lnTo>
                  <a:lnTo>
                    <a:pt x="40" y="55"/>
                  </a:lnTo>
                  <a:lnTo>
                    <a:pt x="22" y="74"/>
                  </a:lnTo>
                  <a:lnTo>
                    <a:pt x="8" y="9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Freeform 135">
              <a:extLst>
                <a:ext uri="{FF2B5EF4-FFF2-40B4-BE49-F238E27FC236}">
                  <a16:creationId xmlns:a16="http://schemas.microsoft.com/office/drawing/2014/main" id="{06031132-C2BD-B24C-B4C1-99B2F3F2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72"/>
              <a:ext cx="101" cy="139"/>
            </a:xfrm>
            <a:custGeom>
              <a:avLst/>
              <a:gdLst>
                <a:gd name="T0" fmla="*/ 0 w 304"/>
                <a:gd name="T1" fmla="*/ 2 h 278"/>
                <a:gd name="T2" fmla="*/ 0 w 304"/>
                <a:gd name="T3" fmla="*/ 3 h 278"/>
                <a:gd name="T4" fmla="*/ 0 w 304"/>
                <a:gd name="T5" fmla="*/ 3 h 278"/>
                <a:gd name="T6" fmla="*/ 0 w 304"/>
                <a:gd name="T7" fmla="*/ 3 h 278"/>
                <a:gd name="T8" fmla="*/ 0 w 304"/>
                <a:gd name="T9" fmla="*/ 3 h 278"/>
                <a:gd name="T10" fmla="*/ 0 w 304"/>
                <a:gd name="T11" fmla="*/ 4 h 278"/>
                <a:gd name="T12" fmla="*/ 0 w 304"/>
                <a:gd name="T13" fmla="*/ 4 h 278"/>
                <a:gd name="T14" fmla="*/ 0 w 304"/>
                <a:gd name="T15" fmla="*/ 4 h 278"/>
                <a:gd name="T16" fmla="*/ 0 w 304"/>
                <a:gd name="T17" fmla="*/ 4 h 278"/>
                <a:gd name="T18" fmla="*/ 0 w 304"/>
                <a:gd name="T19" fmla="*/ 5 h 278"/>
                <a:gd name="T20" fmla="*/ 0 w 304"/>
                <a:gd name="T21" fmla="*/ 5 h 278"/>
                <a:gd name="T22" fmla="*/ 0 w 304"/>
                <a:gd name="T23" fmla="*/ 5 h 278"/>
                <a:gd name="T24" fmla="*/ 0 w 304"/>
                <a:gd name="T25" fmla="*/ 5 h 278"/>
                <a:gd name="T26" fmla="*/ 0 w 304"/>
                <a:gd name="T27" fmla="*/ 5 h 278"/>
                <a:gd name="T28" fmla="*/ 0 w 304"/>
                <a:gd name="T29" fmla="*/ 5 h 278"/>
                <a:gd name="T30" fmla="*/ 0 w 304"/>
                <a:gd name="T31" fmla="*/ 4 h 278"/>
                <a:gd name="T32" fmla="*/ 0 w 304"/>
                <a:gd name="T33" fmla="*/ 4 h 278"/>
                <a:gd name="T34" fmla="*/ 0 w 304"/>
                <a:gd name="T35" fmla="*/ 4 h 278"/>
                <a:gd name="T36" fmla="*/ 0 w 304"/>
                <a:gd name="T37" fmla="*/ 3 h 278"/>
                <a:gd name="T38" fmla="*/ 0 w 304"/>
                <a:gd name="T39" fmla="*/ 3 h 278"/>
                <a:gd name="T40" fmla="*/ 0 w 304"/>
                <a:gd name="T41" fmla="*/ 2 h 278"/>
                <a:gd name="T42" fmla="*/ 0 w 304"/>
                <a:gd name="T43" fmla="*/ 2 h 278"/>
                <a:gd name="T44" fmla="*/ 0 w 304"/>
                <a:gd name="T45" fmla="*/ 2 h 278"/>
                <a:gd name="T46" fmla="*/ 0 w 304"/>
                <a:gd name="T47" fmla="*/ 1 h 278"/>
                <a:gd name="T48" fmla="*/ 0 w 304"/>
                <a:gd name="T49" fmla="*/ 1 h 278"/>
                <a:gd name="T50" fmla="*/ 0 w 304"/>
                <a:gd name="T51" fmla="*/ 1 h 278"/>
                <a:gd name="T52" fmla="*/ 0 w 304"/>
                <a:gd name="T53" fmla="*/ 1 h 278"/>
                <a:gd name="T54" fmla="*/ 0 w 304"/>
                <a:gd name="T55" fmla="*/ 1 h 278"/>
                <a:gd name="T56" fmla="*/ 0 w 304"/>
                <a:gd name="T57" fmla="*/ 1 h 278"/>
                <a:gd name="T58" fmla="*/ 0 w 304"/>
                <a:gd name="T59" fmla="*/ 0 h 278"/>
                <a:gd name="T60" fmla="*/ 0 w 304"/>
                <a:gd name="T61" fmla="*/ 1 h 278"/>
                <a:gd name="T62" fmla="*/ 0 w 304"/>
                <a:gd name="T63" fmla="*/ 1 h 278"/>
                <a:gd name="T64" fmla="*/ 0 w 304"/>
                <a:gd name="T65" fmla="*/ 1 h 278"/>
                <a:gd name="T66" fmla="*/ 0 w 304"/>
                <a:gd name="T67" fmla="*/ 1 h 278"/>
                <a:gd name="T68" fmla="*/ 0 w 304"/>
                <a:gd name="T69" fmla="*/ 1 h 278"/>
                <a:gd name="T70" fmla="*/ 0 w 304"/>
                <a:gd name="T71" fmla="*/ 1 h 278"/>
                <a:gd name="T72" fmla="*/ 0 w 304"/>
                <a:gd name="T73" fmla="*/ 2 h 278"/>
                <a:gd name="T74" fmla="*/ 0 w 304"/>
                <a:gd name="T75" fmla="*/ 2 h 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4" h="278">
                  <a:moveTo>
                    <a:pt x="247" y="104"/>
                  </a:moveTo>
                  <a:lnTo>
                    <a:pt x="258" y="111"/>
                  </a:lnTo>
                  <a:lnTo>
                    <a:pt x="265" y="119"/>
                  </a:lnTo>
                  <a:lnTo>
                    <a:pt x="272" y="129"/>
                  </a:lnTo>
                  <a:lnTo>
                    <a:pt x="276" y="138"/>
                  </a:lnTo>
                  <a:lnTo>
                    <a:pt x="279" y="147"/>
                  </a:lnTo>
                  <a:lnTo>
                    <a:pt x="278" y="158"/>
                  </a:lnTo>
                  <a:lnTo>
                    <a:pt x="275" y="168"/>
                  </a:lnTo>
                  <a:lnTo>
                    <a:pt x="268" y="177"/>
                  </a:lnTo>
                  <a:lnTo>
                    <a:pt x="258" y="187"/>
                  </a:lnTo>
                  <a:lnTo>
                    <a:pt x="246" y="197"/>
                  </a:lnTo>
                  <a:lnTo>
                    <a:pt x="233" y="205"/>
                  </a:lnTo>
                  <a:lnTo>
                    <a:pt x="220" y="213"/>
                  </a:lnTo>
                  <a:lnTo>
                    <a:pt x="205" y="220"/>
                  </a:lnTo>
                  <a:lnTo>
                    <a:pt x="191" y="229"/>
                  </a:lnTo>
                  <a:lnTo>
                    <a:pt x="176" y="237"/>
                  </a:lnTo>
                  <a:lnTo>
                    <a:pt x="163" y="246"/>
                  </a:lnTo>
                  <a:lnTo>
                    <a:pt x="159" y="249"/>
                  </a:lnTo>
                  <a:lnTo>
                    <a:pt x="156" y="253"/>
                  </a:lnTo>
                  <a:lnTo>
                    <a:pt x="153" y="258"/>
                  </a:lnTo>
                  <a:lnTo>
                    <a:pt x="150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4"/>
                  </a:lnTo>
                  <a:lnTo>
                    <a:pt x="156" y="277"/>
                  </a:lnTo>
                  <a:lnTo>
                    <a:pt x="162" y="278"/>
                  </a:lnTo>
                  <a:lnTo>
                    <a:pt x="167" y="278"/>
                  </a:lnTo>
                  <a:lnTo>
                    <a:pt x="172" y="277"/>
                  </a:lnTo>
                  <a:lnTo>
                    <a:pt x="176" y="274"/>
                  </a:lnTo>
                  <a:lnTo>
                    <a:pt x="191" y="262"/>
                  </a:lnTo>
                  <a:lnTo>
                    <a:pt x="207" y="251"/>
                  </a:lnTo>
                  <a:lnTo>
                    <a:pt x="223" y="241"/>
                  </a:lnTo>
                  <a:lnTo>
                    <a:pt x="240" y="231"/>
                  </a:lnTo>
                  <a:lnTo>
                    <a:pt x="256" y="220"/>
                  </a:lnTo>
                  <a:lnTo>
                    <a:pt x="272" y="209"/>
                  </a:lnTo>
                  <a:lnTo>
                    <a:pt x="285" y="197"/>
                  </a:lnTo>
                  <a:lnTo>
                    <a:pt x="295" y="183"/>
                  </a:lnTo>
                  <a:lnTo>
                    <a:pt x="303" y="167"/>
                  </a:lnTo>
                  <a:lnTo>
                    <a:pt x="304" y="151"/>
                  </a:lnTo>
                  <a:lnTo>
                    <a:pt x="301" y="136"/>
                  </a:lnTo>
                  <a:lnTo>
                    <a:pt x="294" y="120"/>
                  </a:lnTo>
                  <a:lnTo>
                    <a:pt x="282" y="107"/>
                  </a:lnTo>
                  <a:lnTo>
                    <a:pt x="269" y="94"/>
                  </a:lnTo>
                  <a:lnTo>
                    <a:pt x="252" y="83"/>
                  </a:lnTo>
                  <a:lnTo>
                    <a:pt x="233" y="74"/>
                  </a:lnTo>
                  <a:lnTo>
                    <a:pt x="218" y="68"/>
                  </a:lnTo>
                  <a:lnTo>
                    <a:pt x="202" y="62"/>
                  </a:lnTo>
                  <a:lnTo>
                    <a:pt x="186" y="54"/>
                  </a:lnTo>
                  <a:lnTo>
                    <a:pt x="169" y="48"/>
                  </a:lnTo>
                  <a:lnTo>
                    <a:pt x="151" y="41"/>
                  </a:lnTo>
                  <a:lnTo>
                    <a:pt x="133" y="35"/>
                  </a:lnTo>
                  <a:lnTo>
                    <a:pt x="115" y="28"/>
                  </a:lnTo>
                  <a:lnTo>
                    <a:pt x="98" y="21"/>
                  </a:lnTo>
                  <a:lnTo>
                    <a:pt x="82" y="16"/>
                  </a:lnTo>
                  <a:lnTo>
                    <a:pt x="66" y="11"/>
                  </a:lnTo>
                  <a:lnTo>
                    <a:pt x="50" y="7"/>
                  </a:lnTo>
                  <a:lnTo>
                    <a:pt x="37" y="4"/>
                  </a:lnTo>
                  <a:lnTo>
                    <a:pt x="25" y="1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13" y="7"/>
                  </a:lnTo>
                  <a:lnTo>
                    <a:pt x="28" y="12"/>
                  </a:lnTo>
                  <a:lnTo>
                    <a:pt x="44" y="17"/>
                  </a:lnTo>
                  <a:lnTo>
                    <a:pt x="58" y="23"/>
                  </a:lnTo>
                  <a:lnTo>
                    <a:pt x="74" y="28"/>
                  </a:lnTo>
                  <a:lnTo>
                    <a:pt x="90" y="33"/>
                  </a:lnTo>
                  <a:lnTo>
                    <a:pt x="106" y="39"/>
                  </a:lnTo>
                  <a:lnTo>
                    <a:pt x="122" y="45"/>
                  </a:lnTo>
                  <a:lnTo>
                    <a:pt x="140" y="51"/>
                  </a:lnTo>
                  <a:lnTo>
                    <a:pt x="156" y="58"/>
                  </a:lnTo>
                  <a:lnTo>
                    <a:pt x="172" y="64"/>
                  </a:lnTo>
                  <a:lnTo>
                    <a:pt x="188" y="71"/>
                  </a:lnTo>
                  <a:lnTo>
                    <a:pt x="204" y="79"/>
                  </a:lnTo>
                  <a:lnTo>
                    <a:pt x="218" y="86"/>
                  </a:lnTo>
                  <a:lnTo>
                    <a:pt x="233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88" name="Rectangle 66">
            <a:extLst>
              <a:ext uri="{FF2B5EF4-FFF2-40B4-BE49-F238E27FC236}">
                <a16:creationId xmlns:a16="http://schemas.microsoft.com/office/drawing/2014/main" id="{FBD709F5-577B-5D47-8CCC-53923E118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9328" y="1080861"/>
            <a:ext cx="5635172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0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wireless link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used to connect mobile(s) to base station, also used as backbone link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multiple access protocol coordinates link access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various transmission rates and distances, frequency bands</a:t>
            </a: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08198" y="3898759"/>
            <a:ext cx="4547160" cy="77484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1412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43958CA-E887-B86C-B760-26E55C062FD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i="1" dirty="0">
                <a:solidFill>
                  <a:srgbClr val="C00000"/>
                </a:solidFill>
                <a:latin typeface="Arial" charset="0"/>
                <a:cs typeface="Arial" charset="0"/>
              </a:rPr>
              <a:t>agent advertisement: </a:t>
            </a:r>
            <a:r>
              <a:rPr lang="en-US" sz="2800" dirty="0">
                <a:latin typeface="Arial" charset="0"/>
                <a:cs typeface="Arial" charset="0"/>
              </a:rPr>
              <a:t>foreign/home agents advertise service by broadcasting ICMP messages</a:t>
            </a:r>
            <a:r>
              <a:rPr lang="en-US" sz="2400" dirty="0">
                <a:latin typeface="Arial" charset="0"/>
                <a:cs typeface="Arial" charset="0"/>
              </a:rPr>
              <a:t> (</a:t>
            </a:r>
            <a:r>
              <a:rPr lang="en-US" sz="2400" dirty="0" err="1">
                <a:latin typeface="Arial" charset="0"/>
                <a:cs typeface="Arial" charset="0"/>
              </a:rPr>
              <a:t>typefield</a:t>
            </a:r>
            <a:r>
              <a:rPr lang="en-US" sz="2400" dirty="0">
                <a:latin typeface="Arial" charset="0"/>
                <a:cs typeface="Arial" charset="0"/>
              </a:rPr>
              <a:t> = 9)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EF5EA66-F947-1028-BBB0-B7D39D4BCE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Mobile IP: agent discovery</a:t>
            </a:r>
          </a:p>
        </p:txBody>
      </p:sp>
      <p:graphicFrame>
        <p:nvGraphicFramePr>
          <p:cNvPr id="5" name="Object 4">
            <a:extLst>
              <a:ext uri="{FF2B5EF4-FFF2-40B4-BE49-F238E27FC236}">
                <a16:creationId xmlns:a16="http://schemas.microsoft.com/office/drawing/2014/main" id="{EAD4BE33-6E9C-B106-ABB3-08FFF6FAB7F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79914204"/>
              </p:ext>
            </p:extLst>
          </p:nvPr>
        </p:nvGraphicFramePr>
        <p:xfrm>
          <a:off x="4195764" y="2647950"/>
          <a:ext cx="5470525" cy="3951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icture" r:id="rId2" imgW="4051659" imgH="2919690" progId="Word.Picture.8">
                  <p:embed/>
                </p:oleObj>
              </mc:Choice>
              <mc:Fallback>
                <p:oleObj name="Picture" r:id="rId2" imgW="4051659" imgH="2919690" progId="Word.Picture.8">
                  <p:embed/>
                  <p:pic>
                    <p:nvPicPr>
                      <p:cNvPr id="129029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5764" y="2647950"/>
                        <a:ext cx="5470525" cy="3951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 Box 5">
            <a:extLst>
              <a:ext uri="{FF2B5EF4-FFF2-40B4-BE49-F238E27FC236}">
                <a16:creationId xmlns:a16="http://schemas.microsoft.com/office/drawing/2014/main" id="{560B88CB-569F-6C0C-8529-52ABC166C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975" y="4405313"/>
            <a:ext cx="23002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dirty="0">
                <a:latin typeface="Arial" charset="0"/>
                <a:cs typeface="Arial" charset="0"/>
              </a:rPr>
              <a:t>R bit: registration required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DAE779DC-D78D-1CDC-6A3E-1D7182ED7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6088" y="3471863"/>
            <a:ext cx="24574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dirty="0">
                <a:latin typeface="Arial" charset="0"/>
                <a:cs typeface="Arial" charset="0"/>
              </a:rPr>
              <a:t>H,F bits: home and/or foreign agent</a:t>
            </a:r>
          </a:p>
        </p:txBody>
      </p:sp>
      <p:sp>
        <p:nvSpPr>
          <p:cNvPr id="8" name="Line 7">
            <a:extLst>
              <a:ext uri="{FF2B5EF4-FFF2-40B4-BE49-F238E27FC236}">
                <a16:creationId xmlns:a16="http://schemas.microsoft.com/office/drawing/2014/main" id="{FC246D1C-5CC9-736A-E579-830ABD07B747}"/>
              </a:ext>
            </a:extLst>
          </p:cNvPr>
          <p:cNvSpPr>
            <a:spLocks noChangeShapeType="1"/>
          </p:cNvSpPr>
          <p:nvPr/>
        </p:nvSpPr>
        <p:spPr bwMode="auto">
          <a:xfrm>
            <a:off x="4162426" y="4010026"/>
            <a:ext cx="2538413" cy="1103313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  <p:sp>
        <p:nvSpPr>
          <p:cNvPr id="9" name="Line 8">
            <a:extLst>
              <a:ext uri="{FF2B5EF4-FFF2-40B4-BE49-F238E27FC236}">
                <a16:creationId xmlns:a16="http://schemas.microsoft.com/office/drawing/2014/main" id="{0BCC0F1A-EF13-B335-D026-3CB403C9860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3500" y="4589463"/>
            <a:ext cx="2490788" cy="582612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2773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A70B7F6-FEDA-70CD-B185-3A27B64B85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Mobile IP: registration example</a:t>
            </a:r>
          </a:p>
        </p:txBody>
      </p:sp>
      <p:sp>
        <p:nvSpPr>
          <p:cNvPr id="5" name="Text Box 40">
            <a:extLst>
              <a:ext uri="{FF2B5EF4-FFF2-40B4-BE49-F238E27FC236}">
                <a16:creationId xmlns:a16="http://schemas.microsoft.com/office/drawing/2014/main" id="{87A6CFBE-FFED-C964-0C04-2B5491EEA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8226" y="1176339"/>
            <a:ext cx="23225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00CC99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>
                <a:solidFill>
                  <a:srgbClr val="000099"/>
                </a:solidFill>
                <a:latin typeface="Gill Sans MT" charset="0"/>
                <a:ea typeface="ÇlÇr ñæí©" charset="0"/>
              </a:rPr>
              <a:t>visited network: 79.129.13/24</a:t>
            </a:r>
            <a:endParaRPr lang="en-US" sz="1400" dirty="0">
              <a:solidFill>
                <a:srgbClr val="000099"/>
              </a:solidFill>
              <a:latin typeface="Gill Sans MT" charset="0"/>
              <a:ea typeface="Gill Sans MT" charset="0"/>
              <a:cs typeface="Gill Sans MT" charset="0"/>
            </a:endParaRPr>
          </a:p>
        </p:txBody>
      </p:sp>
      <p:sp>
        <p:nvSpPr>
          <p:cNvPr id="6" name="Text Box 41">
            <a:extLst>
              <a:ext uri="{FF2B5EF4-FFF2-40B4-BE49-F238E27FC236}">
                <a16:creationId xmlns:a16="http://schemas.microsoft.com/office/drawing/2014/main" id="{E9533FA8-308E-1343-9000-BAC80A3DA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5913" y="1314451"/>
            <a:ext cx="1433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00CC99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/>
            <a:r>
              <a:rPr lang="en-US" sz="1400" dirty="0">
                <a:solidFill>
                  <a:srgbClr val="000099"/>
                </a:solidFill>
                <a:latin typeface="Gill Sans MT" charset="0"/>
                <a:ea typeface="ÇlÇr ñæí©" charset="0"/>
              </a:rPr>
              <a:t>home agent</a:t>
            </a:r>
          </a:p>
          <a:p>
            <a:pPr algn="ctr"/>
            <a:r>
              <a:rPr lang="en-US" sz="1400" dirty="0">
                <a:solidFill>
                  <a:srgbClr val="000099"/>
                </a:solidFill>
                <a:latin typeface="Gill Sans MT" charset="0"/>
                <a:ea typeface="ÇlÇr ñæí©" charset="0"/>
              </a:rPr>
              <a:t>HA: 128.119.40.7</a:t>
            </a:r>
            <a:endParaRPr lang="en-US" sz="1400" dirty="0">
              <a:solidFill>
                <a:srgbClr val="000099"/>
              </a:solidFill>
              <a:latin typeface="Gill Sans MT" charset="0"/>
              <a:ea typeface="Gill Sans MT" charset="0"/>
              <a:cs typeface="Gill Sans MT" charset="0"/>
            </a:endParaRPr>
          </a:p>
        </p:txBody>
      </p:sp>
      <p:sp>
        <p:nvSpPr>
          <p:cNvPr id="7" name="Text Box 42">
            <a:extLst>
              <a:ext uri="{FF2B5EF4-FFF2-40B4-BE49-F238E27FC236}">
                <a16:creationId xmlns:a16="http://schemas.microsoft.com/office/drawing/2014/main" id="{AD5268F7-DE28-247F-F085-DC1452A64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9863" y="1360488"/>
            <a:ext cx="1479550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00CC99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>
                <a:solidFill>
                  <a:srgbClr val="000099"/>
                </a:solidFill>
                <a:latin typeface="Gill Sans MT" charset="0"/>
                <a:ea typeface="ÇlÇr ñæí©" charset="0"/>
              </a:rPr>
              <a:t>foreign agent</a:t>
            </a:r>
          </a:p>
          <a:p>
            <a:r>
              <a:rPr lang="en-US" sz="1400" dirty="0">
                <a:solidFill>
                  <a:srgbClr val="000099"/>
                </a:solidFill>
                <a:latin typeface="Gill Sans MT" charset="0"/>
                <a:ea typeface="ÇlÇr ñæí©" charset="0"/>
              </a:rPr>
              <a:t>COA: 79.129.13.2</a:t>
            </a:r>
          </a:p>
          <a:p>
            <a:endParaRPr lang="en-US" sz="1800" dirty="0"/>
          </a:p>
        </p:txBody>
      </p:sp>
      <p:sp>
        <p:nvSpPr>
          <p:cNvPr id="8" name="Text Box 46">
            <a:extLst>
              <a:ext uri="{FF2B5EF4-FFF2-40B4-BE49-F238E27FC236}">
                <a16:creationId xmlns:a16="http://schemas.microsoft.com/office/drawing/2014/main" id="{D26A615E-0B22-6BB8-7187-AD47CC419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0575" y="1720850"/>
            <a:ext cx="162083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00CC99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>
                <a:solidFill>
                  <a:srgbClr val="000099"/>
                </a:solidFill>
                <a:latin typeface="Gill Sans MT" charset="0"/>
                <a:ea typeface="ÇlÇr ñæí©" charset="0"/>
              </a:rPr>
              <a:t>mobile agent</a:t>
            </a:r>
          </a:p>
          <a:p>
            <a:r>
              <a:rPr lang="en-US" sz="1400" dirty="0">
                <a:solidFill>
                  <a:srgbClr val="000099"/>
                </a:solidFill>
                <a:latin typeface="Gill Sans MT" charset="0"/>
                <a:ea typeface="ÇlÇr ñæí©" charset="0"/>
              </a:rPr>
              <a:t>MA: 128.119.40.186</a:t>
            </a:r>
            <a:endParaRPr lang="en-US" sz="1400" dirty="0">
              <a:solidFill>
                <a:srgbClr val="000099"/>
              </a:solidFill>
              <a:latin typeface="Gill Sans MT" charset="0"/>
              <a:ea typeface="Gill Sans MT" charset="0"/>
              <a:cs typeface="Gill Sans MT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F396273-0FBC-3DBA-B8DC-D460BB8DECF2}"/>
              </a:ext>
            </a:extLst>
          </p:cNvPr>
          <p:cNvGrpSpPr>
            <a:grpSpLocks/>
          </p:cNvGrpSpPr>
          <p:nvPr/>
        </p:nvGrpSpPr>
        <p:grpSpPr bwMode="auto">
          <a:xfrm>
            <a:off x="5980114" y="2897188"/>
            <a:ext cx="2390775" cy="1516062"/>
            <a:chOff x="4456543" y="2732527"/>
            <a:chExt cx="2389911" cy="1515110"/>
          </a:xfrm>
        </p:grpSpPr>
        <p:sp>
          <p:nvSpPr>
            <p:cNvPr id="10" name="Line 47">
              <a:extLst>
                <a:ext uri="{FF2B5EF4-FFF2-40B4-BE49-F238E27FC236}">
                  <a16:creationId xmlns:a16="http://schemas.microsoft.com/office/drawing/2014/main" id="{458858C1-4DAE-BA36-97C5-EAC316CB8E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6543" y="2886364"/>
              <a:ext cx="2389911" cy="3579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" name="Group 48">
              <a:extLst>
                <a:ext uri="{FF2B5EF4-FFF2-40B4-BE49-F238E27FC236}">
                  <a16:creationId xmlns:a16="http://schemas.microsoft.com/office/drawing/2014/main" id="{6AE0FC68-5B54-D0F0-673A-744EBF8B98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17712" y="2732527"/>
              <a:ext cx="1882140" cy="1515110"/>
              <a:chOff x="13860" y="6885"/>
              <a:chExt cx="2964" cy="2386"/>
            </a:xfrm>
          </p:grpSpPr>
          <p:sp>
            <p:nvSpPr>
              <p:cNvPr id="12" name="Text Box 49">
                <a:extLst>
                  <a:ext uri="{FF2B5EF4-FFF2-40B4-BE49-F238E27FC236}">
                    <a16:creationId xmlns:a16="http://schemas.microsoft.com/office/drawing/2014/main" id="{2D3CDE1C-9A41-605F-271D-249AB0346A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860" y="6885"/>
                <a:ext cx="2510" cy="4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600" dirty="0">
                    <a:solidFill>
                      <a:srgbClr val="C00000"/>
                    </a:solidFill>
                    <a:latin typeface="Gill Sans MT" charset="0"/>
                    <a:ea typeface="ÇlÇr ñæí©" charset="0"/>
                  </a:rPr>
                  <a:t>registration req. </a:t>
                </a:r>
                <a:endParaRPr lang="en-US" sz="1600" dirty="0">
                  <a:solidFill>
                    <a:srgbClr val="C00000"/>
                  </a:solidFill>
                  <a:latin typeface="Gill Sans MT" charset="0"/>
                  <a:ea typeface="Gill Sans MT" charset="0"/>
                  <a:cs typeface="Gill Sans MT" charset="0"/>
                </a:endParaRPr>
              </a:p>
            </p:txBody>
          </p:sp>
          <p:sp>
            <p:nvSpPr>
              <p:cNvPr id="13" name="Text Box 50">
                <a:extLst>
                  <a:ext uri="{FF2B5EF4-FFF2-40B4-BE49-F238E27FC236}">
                    <a16:creationId xmlns:a16="http://schemas.microsoft.com/office/drawing/2014/main" id="{F2580E03-DED0-11C5-E176-29A1506B68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132" y="7394"/>
                <a:ext cx="2692" cy="187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200" dirty="0">
                    <a:latin typeface="Arial" charset="0"/>
                    <a:ea typeface="ÇlÇr ñæí©" charset="0"/>
                    <a:cs typeface="ÇlÇr ñæí©" charset="0"/>
                  </a:rPr>
                  <a:t>COA: 79.129.13.2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  <a:cs typeface="ÇlÇr ñæí©" charset="0"/>
                  </a:rPr>
                  <a:t>HA: 128.119.40.7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  <a:cs typeface="ÇlÇr ñæí©" charset="0"/>
                  </a:rPr>
                  <a:t>MA: 128.119.40.186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  <a:cs typeface="ÇlÇr ñæí©" charset="0"/>
                  </a:rPr>
                  <a:t>Lifetime: 9999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  <a:cs typeface="ÇlÇr ñæí©" charset="0"/>
                  </a:rPr>
                  <a:t>identification:714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  <a:cs typeface="ÇlÇr ñæí©" charset="0"/>
                  </a:rPr>
                  <a:t>….</a:t>
                </a:r>
              </a:p>
              <a:p>
                <a:endParaRPr lang="en-US" sz="1800" dirty="0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BE93E78-B94D-3384-AFEF-E509954D3359}"/>
              </a:ext>
            </a:extLst>
          </p:cNvPr>
          <p:cNvGrpSpPr>
            <a:grpSpLocks/>
          </p:cNvGrpSpPr>
          <p:nvPr/>
        </p:nvGrpSpPr>
        <p:grpSpPr bwMode="auto">
          <a:xfrm>
            <a:off x="3546476" y="4772026"/>
            <a:ext cx="2422525" cy="1489075"/>
            <a:chOff x="2023162" y="4606595"/>
            <a:chExt cx="2421839" cy="1489368"/>
          </a:xfrm>
        </p:grpSpPr>
        <p:sp>
          <p:nvSpPr>
            <p:cNvPr id="15" name="Line 57">
              <a:extLst>
                <a:ext uri="{FF2B5EF4-FFF2-40B4-BE49-F238E27FC236}">
                  <a16:creationId xmlns:a16="http://schemas.microsoft.com/office/drawing/2014/main" id="{51E6AEC5-C936-17B6-3C3F-C6902BDC30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3162" y="4887778"/>
              <a:ext cx="2421839" cy="4115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6" name="Group 54">
              <a:extLst>
                <a:ext uri="{FF2B5EF4-FFF2-40B4-BE49-F238E27FC236}">
                  <a16:creationId xmlns:a16="http://schemas.microsoft.com/office/drawing/2014/main" id="{C7F36ECF-228F-F40E-A76A-DE79B1F1EE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55497" y="4606595"/>
              <a:ext cx="1823720" cy="1489368"/>
              <a:chOff x="6012" y="8219"/>
              <a:chExt cx="2872" cy="1726"/>
            </a:xfrm>
          </p:grpSpPr>
          <p:sp>
            <p:nvSpPr>
              <p:cNvPr id="17" name="Text Box 55">
                <a:extLst>
                  <a:ext uri="{FF2B5EF4-FFF2-40B4-BE49-F238E27FC236}">
                    <a16:creationId xmlns:a16="http://schemas.microsoft.com/office/drawing/2014/main" id="{D002D179-7212-F486-B3C8-8B4615537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12" y="8219"/>
                <a:ext cx="2872" cy="4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600" dirty="0">
                    <a:solidFill>
                      <a:srgbClr val="C00000"/>
                    </a:solidFill>
                    <a:latin typeface="Gill Sans MT" charset="0"/>
                    <a:ea typeface="ÇlÇr ñæí©" charset="0"/>
                  </a:rPr>
                  <a:t>registration reply </a:t>
                </a:r>
                <a:endParaRPr lang="en-US" sz="1600" dirty="0">
                  <a:solidFill>
                    <a:srgbClr val="C00000"/>
                  </a:solidFill>
                  <a:latin typeface="Gill Sans MT" charset="0"/>
                  <a:ea typeface="Gill Sans MT" charset="0"/>
                  <a:cs typeface="Gill Sans MT" charset="0"/>
                </a:endParaRPr>
              </a:p>
            </p:txBody>
          </p:sp>
          <p:sp>
            <p:nvSpPr>
              <p:cNvPr id="18" name="Text Box 56">
                <a:extLst>
                  <a:ext uri="{FF2B5EF4-FFF2-40B4-BE49-F238E27FC236}">
                    <a16:creationId xmlns:a16="http://schemas.microsoft.com/office/drawing/2014/main" id="{23267AE4-3D3F-5093-7A6C-01024961EA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84" y="8580"/>
                <a:ext cx="2751" cy="1365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HA: 128.119.40.7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MA: 128.119.40.186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Lifetime: 4999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Identification: 714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encapsulation format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….</a:t>
                </a:r>
              </a:p>
              <a:p>
                <a:endParaRPr lang="en-US" sz="1200" dirty="0"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74E92E0-9BC8-A04E-6B81-54233AF48C31}"/>
              </a:ext>
            </a:extLst>
          </p:cNvPr>
          <p:cNvGrpSpPr>
            <a:grpSpLocks/>
          </p:cNvGrpSpPr>
          <p:nvPr/>
        </p:nvGrpSpPr>
        <p:grpSpPr bwMode="auto">
          <a:xfrm>
            <a:off x="5973764" y="4970464"/>
            <a:ext cx="2422525" cy="1520825"/>
            <a:chOff x="4450016" y="4805226"/>
            <a:chExt cx="2421839" cy="1521673"/>
          </a:xfrm>
        </p:grpSpPr>
        <p:sp>
          <p:nvSpPr>
            <p:cNvPr id="20" name="Line 57">
              <a:extLst>
                <a:ext uri="{FF2B5EF4-FFF2-40B4-BE49-F238E27FC236}">
                  <a16:creationId xmlns:a16="http://schemas.microsoft.com/office/drawing/2014/main" id="{97FCD197-35FF-DDA4-E4A4-02A78B66B0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0016" y="5467360"/>
              <a:ext cx="2421839" cy="4115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Text Box 58">
              <a:extLst>
                <a:ext uri="{FF2B5EF4-FFF2-40B4-BE49-F238E27FC236}">
                  <a16:creationId xmlns:a16="http://schemas.microsoft.com/office/drawing/2014/main" id="{0E0C9EB0-5DD2-B441-306E-1D11A97EF5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80345" y="4805226"/>
              <a:ext cx="1750471" cy="285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600" dirty="0">
                  <a:solidFill>
                    <a:srgbClr val="C00000"/>
                  </a:solidFill>
                  <a:latin typeface="Gill Sans MT" charset="0"/>
                  <a:ea typeface="ÇlÇr ñæí©" charset="0"/>
                </a:rPr>
                <a:t>registration reply </a:t>
              </a:r>
              <a:endParaRPr lang="en-US" sz="1600" dirty="0">
                <a:solidFill>
                  <a:srgbClr val="C00000"/>
                </a:solidFill>
                <a:latin typeface="Gill Sans MT" charset="0"/>
                <a:ea typeface="Gill Sans MT" charset="0"/>
                <a:cs typeface="Gill Sans MT" charset="0"/>
              </a:endParaRPr>
            </a:p>
          </p:txBody>
        </p:sp>
        <p:sp>
          <p:nvSpPr>
            <p:cNvPr id="22" name="Text Box 59">
              <a:extLst>
                <a:ext uri="{FF2B5EF4-FFF2-40B4-BE49-F238E27FC236}">
                  <a16:creationId xmlns:a16="http://schemas.microsoft.com/office/drawing/2014/main" id="{423D36C3-E606-A255-FD96-B226968F4F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0602" y="5123591"/>
              <a:ext cx="1697939" cy="120330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200" dirty="0">
                  <a:latin typeface="Arial" charset="0"/>
                  <a:ea typeface="ÇlÇr ñæí©" charset="0"/>
                  <a:cs typeface="ÇlÇr ñæí©" charset="0"/>
                </a:rPr>
                <a:t>HA: 128.119.40.7</a:t>
              </a:r>
            </a:p>
            <a:p>
              <a:r>
                <a:rPr lang="en-US" sz="1200" dirty="0">
                  <a:latin typeface="Arial" charset="0"/>
                  <a:ea typeface="ÇlÇr ñæí©" charset="0"/>
                  <a:cs typeface="ÇlÇr ñæí©" charset="0"/>
                </a:rPr>
                <a:t>MA: 128.119.40.186</a:t>
              </a:r>
            </a:p>
            <a:p>
              <a:r>
                <a:rPr lang="en-US" sz="1200" dirty="0">
                  <a:latin typeface="Arial" charset="0"/>
                  <a:ea typeface="ÇlÇr ñæí©" charset="0"/>
                  <a:cs typeface="ÇlÇr ñæí©" charset="0"/>
                </a:rPr>
                <a:t>Lifetime: 4999</a:t>
              </a:r>
            </a:p>
            <a:p>
              <a:r>
                <a:rPr lang="en-US" sz="1200" dirty="0">
                  <a:latin typeface="Arial" charset="0"/>
                  <a:ea typeface="ÇlÇr ñæí©" charset="0"/>
                  <a:cs typeface="ÇlÇr ñæí©" charset="0"/>
                </a:rPr>
                <a:t>Identification: 714</a:t>
              </a:r>
            </a:p>
            <a:p>
              <a:r>
                <a:rPr lang="en-US" sz="1200" dirty="0">
                  <a:latin typeface="Arial" charset="0"/>
                  <a:ea typeface="ÇlÇr ñæí©" charset="0"/>
                  <a:cs typeface="ÇlÇr ñæí©" charset="0"/>
                </a:rPr>
                <a:t>….</a:t>
              </a:r>
            </a:p>
            <a:p>
              <a:endParaRPr lang="en-US" sz="1800" dirty="0"/>
            </a:p>
          </p:txBody>
        </p:sp>
      </p:grpSp>
      <p:sp>
        <p:nvSpPr>
          <p:cNvPr id="23" name="Text Box 61">
            <a:extLst>
              <a:ext uri="{FF2B5EF4-FFF2-40B4-BE49-F238E27FC236}">
                <a16:creationId xmlns:a16="http://schemas.microsoft.com/office/drawing/2014/main" id="{9F816443-F717-C28C-64D9-D0997BEEA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2114" y="6213475"/>
            <a:ext cx="1004887" cy="342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600" dirty="0">
                <a:latin typeface="Gill Sans MT" charset="0"/>
                <a:ea typeface="ÇlÇr ñæí©" charset="0"/>
              </a:rPr>
              <a:t>time</a:t>
            </a:r>
            <a:endParaRPr lang="en-US" sz="1600" dirty="0">
              <a:latin typeface="Gill Sans MT" charset="0"/>
              <a:ea typeface="Gill Sans MT" charset="0"/>
              <a:cs typeface="Gill Sans MT" charset="0"/>
            </a:endParaRPr>
          </a:p>
        </p:txBody>
      </p:sp>
      <p:grpSp>
        <p:nvGrpSpPr>
          <p:cNvPr id="24" name="Group 332">
            <a:extLst>
              <a:ext uri="{FF2B5EF4-FFF2-40B4-BE49-F238E27FC236}">
                <a16:creationId xmlns:a16="http://schemas.microsoft.com/office/drawing/2014/main" id="{AC5F4686-806F-94C0-9C17-8D325DAFEDEC}"/>
              </a:ext>
            </a:extLst>
          </p:cNvPr>
          <p:cNvGrpSpPr>
            <a:grpSpLocks/>
          </p:cNvGrpSpPr>
          <p:nvPr/>
        </p:nvGrpSpPr>
        <p:grpSpPr bwMode="auto">
          <a:xfrm>
            <a:off x="3211513" y="1836739"/>
            <a:ext cx="749300" cy="314325"/>
            <a:chOff x="2356" y="1300"/>
            <a:chExt cx="555" cy="194"/>
          </a:xfrm>
        </p:grpSpPr>
        <p:sp>
          <p:nvSpPr>
            <p:cNvPr id="25" name="Oval 407">
              <a:extLst>
                <a:ext uri="{FF2B5EF4-FFF2-40B4-BE49-F238E27FC236}">
                  <a16:creationId xmlns:a16="http://schemas.microsoft.com/office/drawing/2014/main" id="{0BA0D1DF-7EFC-72D8-D047-139D752E4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 dirty="0">
                <a:latin typeface="Times New Roman" charset="0"/>
              </a:endParaRPr>
            </a:p>
          </p:txBody>
        </p:sp>
        <p:sp>
          <p:nvSpPr>
            <p:cNvPr id="26" name="Rectangle 410">
              <a:extLst>
                <a:ext uri="{FF2B5EF4-FFF2-40B4-BE49-F238E27FC236}">
                  <a16:creationId xmlns:a16="http://schemas.microsoft.com/office/drawing/2014/main" id="{1189AEEA-F7D4-CEEC-5705-82057FE24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 dirty="0">
                <a:latin typeface="Times New Roman" charset="0"/>
              </a:endParaRPr>
            </a:p>
          </p:txBody>
        </p:sp>
        <p:sp>
          <p:nvSpPr>
            <p:cNvPr id="27" name="Oval 411">
              <a:extLst>
                <a:ext uri="{FF2B5EF4-FFF2-40B4-BE49-F238E27FC236}">
                  <a16:creationId xmlns:a16="http://schemas.microsoft.com/office/drawing/2014/main" id="{91C0C174-9D32-69F3-88C8-14A32377E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28" name="Group 329">
              <a:extLst>
                <a:ext uri="{FF2B5EF4-FFF2-40B4-BE49-F238E27FC236}">
                  <a16:creationId xmlns:a16="http://schemas.microsoft.com/office/drawing/2014/main" id="{0BEF66F7-5FF4-8446-989F-60E51BA6BA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31" name="Freeform 326">
                <a:extLst>
                  <a:ext uri="{FF2B5EF4-FFF2-40B4-BE49-F238E27FC236}">
                    <a16:creationId xmlns:a16="http://schemas.microsoft.com/office/drawing/2014/main" id="{301E68CC-D111-B138-BD06-28506D285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" name="Freeform 327">
                <a:extLst>
                  <a:ext uri="{FF2B5EF4-FFF2-40B4-BE49-F238E27FC236}">
                    <a16:creationId xmlns:a16="http://schemas.microsoft.com/office/drawing/2014/main" id="{037EBAF6-3423-9803-50F7-00EF8AA32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9" name="Line 330">
              <a:extLst>
                <a:ext uri="{FF2B5EF4-FFF2-40B4-BE49-F238E27FC236}">
                  <a16:creationId xmlns:a16="http://schemas.microsoft.com/office/drawing/2014/main" id="{56E367F8-5E53-DD73-8C7E-486D68C762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0" name="Line 331">
              <a:extLst>
                <a:ext uri="{FF2B5EF4-FFF2-40B4-BE49-F238E27FC236}">
                  <a16:creationId xmlns:a16="http://schemas.microsoft.com/office/drawing/2014/main" id="{C0F87E70-3A7B-CEA1-76C1-912FB4AE47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</p:grpSp>
      <p:grpSp>
        <p:nvGrpSpPr>
          <p:cNvPr id="33" name="Group 332">
            <a:extLst>
              <a:ext uri="{FF2B5EF4-FFF2-40B4-BE49-F238E27FC236}">
                <a16:creationId xmlns:a16="http://schemas.microsoft.com/office/drawing/2014/main" id="{5D35957D-E1A4-51B2-A413-22D28BAA3344}"/>
              </a:ext>
            </a:extLst>
          </p:cNvPr>
          <p:cNvGrpSpPr>
            <a:grpSpLocks/>
          </p:cNvGrpSpPr>
          <p:nvPr/>
        </p:nvGrpSpPr>
        <p:grpSpPr bwMode="auto">
          <a:xfrm>
            <a:off x="5573713" y="1838325"/>
            <a:ext cx="749300" cy="312738"/>
            <a:chOff x="2356" y="1300"/>
            <a:chExt cx="555" cy="194"/>
          </a:xfrm>
        </p:grpSpPr>
        <p:sp>
          <p:nvSpPr>
            <p:cNvPr id="34" name="Oval 407">
              <a:extLst>
                <a:ext uri="{FF2B5EF4-FFF2-40B4-BE49-F238E27FC236}">
                  <a16:creationId xmlns:a16="http://schemas.microsoft.com/office/drawing/2014/main" id="{B8B48F8A-8D43-42C6-8145-10E94A719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 dirty="0">
                <a:latin typeface="Times New Roman" charset="0"/>
              </a:endParaRPr>
            </a:p>
          </p:txBody>
        </p:sp>
        <p:sp>
          <p:nvSpPr>
            <p:cNvPr id="35" name="Rectangle 410">
              <a:extLst>
                <a:ext uri="{FF2B5EF4-FFF2-40B4-BE49-F238E27FC236}">
                  <a16:creationId xmlns:a16="http://schemas.microsoft.com/office/drawing/2014/main" id="{323F0DFD-CA98-B3BC-04F3-9D6F8F114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 dirty="0">
                <a:latin typeface="Times New Roman" charset="0"/>
              </a:endParaRPr>
            </a:p>
          </p:txBody>
        </p:sp>
        <p:sp>
          <p:nvSpPr>
            <p:cNvPr id="36" name="Oval 411">
              <a:extLst>
                <a:ext uri="{FF2B5EF4-FFF2-40B4-BE49-F238E27FC236}">
                  <a16:creationId xmlns:a16="http://schemas.microsoft.com/office/drawing/2014/main" id="{39CDCCDF-90AB-A5D6-31EA-2A35E7081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7" name="Group 329">
              <a:extLst>
                <a:ext uri="{FF2B5EF4-FFF2-40B4-BE49-F238E27FC236}">
                  <a16:creationId xmlns:a16="http://schemas.microsoft.com/office/drawing/2014/main" id="{D8AD2FEF-5F66-9C63-1667-05CB35058B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0" name="Freeform 326">
                <a:extLst>
                  <a:ext uri="{FF2B5EF4-FFF2-40B4-BE49-F238E27FC236}">
                    <a16:creationId xmlns:a16="http://schemas.microsoft.com/office/drawing/2014/main" id="{F65576CC-4613-A5DA-8DAD-6FD298214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" name="Freeform 327">
                <a:extLst>
                  <a:ext uri="{FF2B5EF4-FFF2-40B4-BE49-F238E27FC236}">
                    <a16:creationId xmlns:a16="http://schemas.microsoft.com/office/drawing/2014/main" id="{DFA9B717-2844-3C03-DC13-6F964F465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38" name="Line 330">
              <a:extLst>
                <a:ext uri="{FF2B5EF4-FFF2-40B4-BE49-F238E27FC236}">
                  <a16:creationId xmlns:a16="http://schemas.microsoft.com/office/drawing/2014/main" id="{EC96057C-C08C-3C5C-5EC2-AC29144E06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9" name="Line 331">
              <a:extLst>
                <a:ext uri="{FF2B5EF4-FFF2-40B4-BE49-F238E27FC236}">
                  <a16:creationId xmlns:a16="http://schemas.microsoft.com/office/drawing/2014/main" id="{7FDD7E4B-00B8-E573-74CC-6FAD290E82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</p:grp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8AEA229-1B7B-71A4-D93C-365FB6A001B8}"/>
              </a:ext>
            </a:extLst>
          </p:cNvPr>
          <p:cNvCxnSpPr/>
          <p:nvPr/>
        </p:nvCxnSpPr>
        <p:spPr bwMode="auto">
          <a:xfrm>
            <a:off x="3544888" y="2208213"/>
            <a:ext cx="0" cy="426085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65000"/>
              </a:schemeClr>
            </a:solidFill>
            <a:prstDash val="sysDash"/>
            <a:round/>
            <a:headEnd type="non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F702447D-A188-BD26-0C71-EC0B6B35E375}"/>
              </a:ext>
            </a:extLst>
          </p:cNvPr>
          <p:cNvCxnSpPr/>
          <p:nvPr/>
        </p:nvCxnSpPr>
        <p:spPr bwMode="auto">
          <a:xfrm>
            <a:off x="5948363" y="2303463"/>
            <a:ext cx="0" cy="426085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6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21577EE4-E8A3-545A-F64E-6347A9E2D957}"/>
              </a:ext>
            </a:extLst>
          </p:cNvPr>
          <p:cNvCxnSpPr/>
          <p:nvPr/>
        </p:nvCxnSpPr>
        <p:spPr bwMode="auto">
          <a:xfrm>
            <a:off x="8408988" y="2097088"/>
            <a:ext cx="0" cy="426085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6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5" name="Group 356">
            <a:extLst>
              <a:ext uri="{FF2B5EF4-FFF2-40B4-BE49-F238E27FC236}">
                <a16:creationId xmlns:a16="http://schemas.microsoft.com/office/drawing/2014/main" id="{9D7FFC5C-9DCC-2B20-8142-8CE477CEB35E}"/>
              </a:ext>
            </a:extLst>
          </p:cNvPr>
          <p:cNvGrpSpPr>
            <a:grpSpLocks/>
          </p:cNvGrpSpPr>
          <p:nvPr/>
        </p:nvGrpSpPr>
        <p:grpSpPr bwMode="auto">
          <a:xfrm>
            <a:off x="7700964" y="1644651"/>
            <a:ext cx="750887" cy="587375"/>
            <a:chOff x="313" y="1497"/>
            <a:chExt cx="1152" cy="1014"/>
          </a:xfrm>
        </p:grpSpPr>
        <p:pic>
          <p:nvPicPr>
            <p:cNvPr id="46" name="Picture 354" descr="laptop_stylized_small">
              <a:extLst>
                <a:ext uri="{FF2B5EF4-FFF2-40B4-BE49-F238E27FC236}">
                  <a16:creationId xmlns:a16="http://schemas.microsoft.com/office/drawing/2014/main" id="{DD214D82-DF24-2404-2A20-A6ED168291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" name="Picture 355" descr="antenna_stylized">
              <a:extLst>
                <a:ext uri="{FF2B5EF4-FFF2-40B4-BE49-F238E27FC236}">
                  <a16:creationId xmlns:a16="http://schemas.microsoft.com/office/drawing/2014/main" id="{DCFA92C9-E3A2-5E4F-3D84-8DFAF8E815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85B549EE-36F1-1475-A622-DD746B30EAF1}"/>
              </a:ext>
            </a:extLst>
          </p:cNvPr>
          <p:cNvGrpSpPr>
            <a:grpSpLocks/>
          </p:cNvGrpSpPr>
          <p:nvPr/>
        </p:nvGrpSpPr>
        <p:grpSpPr bwMode="auto">
          <a:xfrm>
            <a:off x="5888039" y="2082801"/>
            <a:ext cx="2528887" cy="773113"/>
            <a:chOff x="4364182" y="1918294"/>
            <a:chExt cx="2528454" cy="771797"/>
          </a:xfrm>
        </p:grpSpPr>
        <p:sp>
          <p:nvSpPr>
            <p:cNvPr id="49" name="Line 43">
              <a:extLst>
                <a:ext uri="{FF2B5EF4-FFF2-40B4-BE49-F238E27FC236}">
                  <a16:creationId xmlns:a16="http://schemas.microsoft.com/office/drawing/2014/main" id="{402E2EBE-9450-0221-6358-177581AFB1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4182" y="2158999"/>
              <a:ext cx="2528454" cy="40409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Text Box 45">
              <a:extLst>
                <a:ext uri="{FF2B5EF4-FFF2-40B4-BE49-F238E27FC236}">
                  <a16:creationId xmlns:a16="http://schemas.microsoft.com/office/drawing/2014/main" id="{5470DF1D-639B-7FD7-7D03-F86AD3F8BF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8630" y="1918294"/>
              <a:ext cx="1641369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600" dirty="0">
                  <a:solidFill>
                    <a:srgbClr val="C00000"/>
                  </a:solidFill>
                  <a:latin typeface="Gill Sans MT" charset="0"/>
                  <a:ea typeface="ÇlÇr ñæí©" charset="0"/>
                </a:rPr>
                <a:t>ICMP agent adv.</a:t>
              </a:r>
              <a:endParaRPr lang="en-US" sz="1600" dirty="0">
                <a:solidFill>
                  <a:srgbClr val="C00000"/>
                </a:solidFill>
                <a:latin typeface="Gill Sans MT" charset="0"/>
                <a:ea typeface="Gill Sans MT" charset="0"/>
                <a:cs typeface="Gill Sans MT" charset="0"/>
              </a:endParaRPr>
            </a:p>
          </p:txBody>
        </p:sp>
        <p:sp>
          <p:nvSpPr>
            <p:cNvPr id="51" name="Text Box 44">
              <a:extLst>
                <a:ext uri="{FF2B5EF4-FFF2-40B4-BE49-F238E27FC236}">
                  <a16:creationId xmlns:a16="http://schemas.microsoft.com/office/drawing/2014/main" id="{56FB9755-3348-3293-2BBD-D6D320B2D2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3694" y="2210105"/>
              <a:ext cx="1397757" cy="47998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200" dirty="0">
                  <a:latin typeface="Arial" charset="0"/>
                  <a:ea typeface="ÇlÇr ñæí©" charset="0"/>
                  <a:cs typeface="ÇlÇr ñæí©" charset="0"/>
                </a:rPr>
                <a:t>COA: 79.129.13.2</a:t>
              </a:r>
            </a:p>
            <a:p>
              <a:r>
                <a:rPr lang="en-US" sz="1200" dirty="0">
                  <a:latin typeface="Arial" charset="0"/>
                  <a:ea typeface="ÇlÇr ñæí©" charset="0"/>
                  <a:cs typeface="ÇlÇr ñæí©" charset="0"/>
                </a:rPr>
                <a:t>….</a:t>
              </a:r>
            </a:p>
            <a:p>
              <a:endParaRPr lang="en-US" sz="1800" dirty="0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F332A48-D728-BE8C-CDA9-FC9AF41D1EE5}"/>
              </a:ext>
            </a:extLst>
          </p:cNvPr>
          <p:cNvGrpSpPr>
            <a:grpSpLocks/>
          </p:cNvGrpSpPr>
          <p:nvPr/>
        </p:nvGrpSpPr>
        <p:grpSpPr bwMode="auto">
          <a:xfrm>
            <a:off x="3556000" y="3025776"/>
            <a:ext cx="2414588" cy="1700213"/>
            <a:chOff x="2031999" y="2860165"/>
            <a:chExt cx="2415307" cy="1700283"/>
          </a:xfrm>
        </p:grpSpPr>
        <p:sp>
          <p:nvSpPr>
            <p:cNvPr id="53" name="Line 47">
              <a:extLst>
                <a:ext uri="{FF2B5EF4-FFF2-40B4-BE49-F238E27FC236}">
                  <a16:creationId xmlns:a16="http://schemas.microsoft.com/office/drawing/2014/main" id="{BE4C8228-8AC9-716F-E606-1D843D890A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31999" y="3396671"/>
              <a:ext cx="2415307" cy="3440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4" name="Group 51">
              <a:extLst>
                <a:ext uri="{FF2B5EF4-FFF2-40B4-BE49-F238E27FC236}">
                  <a16:creationId xmlns:a16="http://schemas.microsoft.com/office/drawing/2014/main" id="{B0AA2168-D200-5440-77C4-69D3BE75C9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5896" y="2860165"/>
              <a:ext cx="1870307" cy="1700283"/>
              <a:chOff x="7385" y="5757"/>
              <a:chExt cx="2779" cy="2043"/>
            </a:xfrm>
          </p:grpSpPr>
          <p:sp>
            <p:nvSpPr>
              <p:cNvPr id="55" name="Text Box 52">
                <a:extLst>
                  <a:ext uri="{FF2B5EF4-FFF2-40B4-BE49-F238E27FC236}">
                    <a16:creationId xmlns:a16="http://schemas.microsoft.com/office/drawing/2014/main" id="{78309B12-B437-57B8-175C-205EC905FA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85" y="5757"/>
                <a:ext cx="2779" cy="4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600" dirty="0">
                    <a:solidFill>
                      <a:srgbClr val="C00000"/>
                    </a:solidFill>
                    <a:latin typeface="Gill Sans MT" charset="0"/>
                    <a:ea typeface="ÇlÇr ñæí©" charset="0"/>
                  </a:rPr>
                  <a:t>registration req. </a:t>
                </a:r>
                <a:endParaRPr lang="en-US" sz="1600" dirty="0">
                  <a:solidFill>
                    <a:srgbClr val="C00000"/>
                  </a:solidFill>
                  <a:latin typeface="Gill Sans MT" charset="0"/>
                  <a:ea typeface="Gill Sans MT" charset="0"/>
                  <a:cs typeface="Gill Sans MT" charset="0"/>
                </a:endParaRPr>
              </a:p>
            </p:txBody>
          </p:sp>
          <p:sp>
            <p:nvSpPr>
              <p:cNvPr id="56" name="Text Box 53">
                <a:extLst>
                  <a:ext uri="{FF2B5EF4-FFF2-40B4-BE49-F238E27FC236}">
                    <a16:creationId xmlns:a16="http://schemas.microsoft.com/office/drawing/2014/main" id="{B02FCE86-BDF5-58B8-6227-BCD1BBF41D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11" y="6150"/>
                <a:ext cx="2618" cy="165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COA: 79.129.13.2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HA: 128.119.40.7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MA: 128.119.40.186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Lifetime: 9999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identification: 714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encapsulation format</a:t>
                </a:r>
              </a:p>
              <a:p>
                <a:r>
                  <a:rPr lang="en-US" sz="1200" dirty="0">
                    <a:latin typeface="Arial" charset="0"/>
                    <a:ea typeface="ÇlÇr ñæí©" charset="0"/>
                  </a:rPr>
                  <a:t>….</a:t>
                </a:r>
              </a:p>
              <a:p>
                <a:endParaRPr lang="en-US" sz="1200" dirty="0"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139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r>
              <a:rPr lang="en-US" dirty="0"/>
              <a:t>mobile IP architecture standardized ~20 years ago </a:t>
            </a:r>
            <a:r>
              <a:rPr lang="en-US" sz="2400" dirty="0"/>
              <a:t>[RFC 5944]</a:t>
            </a:r>
          </a:p>
          <a:p>
            <a:pPr lvl="1"/>
            <a:r>
              <a:rPr lang="en-US" dirty="0"/>
              <a:t>long before ubiquitous smartphones, 4G support for Internet protocols</a:t>
            </a:r>
          </a:p>
          <a:p>
            <a:pPr lvl="1"/>
            <a:r>
              <a:rPr lang="en-US" dirty="0"/>
              <a:t>did not see wide deployment/use</a:t>
            </a:r>
          </a:p>
          <a:p>
            <a:pPr lvl="1"/>
            <a:r>
              <a:rPr lang="en-US" dirty="0"/>
              <a:t>perhaps WiFi for Internet, and 2G/3G phones for voice were “good enough” at the time</a:t>
            </a:r>
          </a:p>
          <a:p>
            <a:r>
              <a:rPr lang="en-US" sz="2400" dirty="0"/>
              <a:t>mobile IP architecture:</a:t>
            </a:r>
          </a:p>
          <a:p>
            <a:pPr lvl="1"/>
            <a:r>
              <a:rPr lang="en-US" dirty="0"/>
              <a:t>indirect routing to node (via home network) using tunnels</a:t>
            </a:r>
          </a:p>
          <a:p>
            <a:pPr lvl="1"/>
            <a:r>
              <a:rPr lang="en-US" dirty="0"/>
              <a:t>mobile IP home agent: combined roles of 4G HSS and home P-GW</a:t>
            </a:r>
          </a:p>
          <a:p>
            <a:pPr lvl="1"/>
            <a:r>
              <a:rPr lang="en-US" dirty="0"/>
              <a:t>mobile IP foreign agent: combined roles of 4G MME and S-GW</a:t>
            </a:r>
          </a:p>
          <a:p>
            <a:pPr lvl="1"/>
            <a:r>
              <a:rPr lang="en-US" dirty="0"/>
              <a:t>protocols for agent discovery in visited network, registration of visited location in home network via ICMP extensions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Mobile IP (skipped)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98937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4173C30-CB27-3244-B2C9-421435F9DB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545644"/>
          </a:xfrm>
        </p:spPr>
        <p:txBody>
          <a:bodyPr/>
          <a:lstStyle/>
          <a:p>
            <a:pPr indent="-336550"/>
            <a:r>
              <a:rPr lang="en-US" sz="3200" dirty="0"/>
              <a:t>spectrum of mobility, from the </a:t>
            </a:r>
            <a:r>
              <a:rPr lang="en-US" sz="3200" dirty="0">
                <a:solidFill>
                  <a:srgbClr val="C00000"/>
                </a:solidFill>
              </a:rPr>
              <a:t>network</a:t>
            </a:r>
            <a:r>
              <a:rPr lang="en-US" sz="3200" dirty="0"/>
              <a:t> perspective: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mobility?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E1C9095-1094-BA4C-995A-67D9351D69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grpSp>
        <p:nvGrpSpPr>
          <p:cNvPr id="18" name="Group 4">
            <a:extLst>
              <a:ext uri="{FF2B5EF4-FFF2-40B4-BE49-F238E27FC236}">
                <a16:creationId xmlns:a16="http://schemas.microsoft.com/office/drawing/2014/main" id="{4E3668B0-42BB-7B40-8F8C-5B83D0EBC0E4}"/>
              </a:ext>
            </a:extLst>
          </p:cNvPr>
          <p:cNvGrpSpPr>
            <a:grpSpLocks/>
          </p:cNvGrpSpPr>
          <p:nvPr/>
        </p:nvGrpSpPr>
        <p:grpSpPr bwMode="auto">
          <a:xfrm>
            <a:off x="1241671" y="2491695"/>
            <a:ext cx="10249213" cy="855663"/>
            <a:chOff x="367" y="837"/>
            <a:chExt cx="4882" cy="539"/>
          </a:xfrm>
        </p:grpSpPr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DA159490-C12E-FA4E-82CD-7BA4950A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" y="1120"/>
              <a:ext cx="4587" cy="256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90000"/>
                  </a:srgbClr>
                </a:gs>
                <a:gs pos="100000">
                  <a:srgbClr val="3333CC"/>
                </a:gs>
              </a:gsLst>
              <a:lin ang="0" scaled="1"/>
            </a:gradFill>
            <a:ln w="9525">
              <a:solidFill>
                <a:srgbClr val="3333CC">
                  <a:alpha val="52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0" name="Text Box 6">
              <a:extLst>
                <a:ext uri="{FF2B5EF4-FFF2-40B4-BE49-F238E27FC236}">
                  <a16:creationId xmlns:a16="http://schemas.microsoft.com/office/drawing/2014/main" id="{A22DCF4B-242C-5646-A05C-D14B58C01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" y="837"/>
              <a:ext cx="861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no mobility</a:t>
              </a:r>
            </a:p>
          </p:txBody>
        </p:sp>
        <p:sp>
          <p:nvSpPr>
            <p:cNvPr id="21" name="Text Box 7">
              <a:extLst>
                <a:ext uri="{FF2B5EF4-FFF2-40B4-BE49-F238E27FC236}">
                  <a16:creationId xmlns:a16="http://schemas.microsoft.com/office/drawing/2014/main" id="{5AD16F7A-7D81-C84A-BE49-2C281F6B9F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5" y="837"/>
              <a:ext cx="974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high mobility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F032723-162B-8844-8470-5329C51FF58F}"/>
              </a:ext>
            </a:extLst>
          </p:cNvPr>
          <p:cNvGrpSpPr/>
          <p:nvPr/>
        </p:nvGrpSpPr>
        <p:grpSpPr>
          <a:xfrm>
            <a:off x="1208316" y="3429001"/>
            <a:ext cx="2432955" cy="2553748"/>
            <a:chOff x="1208316" y="3429001"/>
            <a:chExt cx="2432955" cy="2553748"/>
          </a:xfrm>
        </p:grpSpPr>
        <p:sp>
          <p:nvSpPr>
            <p:cNvPr id="22" name="Text Box 8">
              <a:extLst>
                <a:ext uri="{FF2B5EF4-FFF2-40B4-BE49-F238E27FC236}">
                  <a16:creationId xmlns:a16="http://schemas.microsoft.com/office/drawing/2014/main" id="{FD95BCB7-5E08-6440-A1E2-782357445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316" y="4228423"/>
              <a:ext cx="2432955" cy="1754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between networks, but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powers down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moving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F03315C-9A01-E245-AC91-7768E1FEAFB6}"/>
                </a:ext>
              </a:extLst>
            </p:cNvPr>
            <p:cNvCxnSpPr/>
            <p:nvPr/>
          </p:nvCxnSpPr>
          <p:spPr>
            <a:xfrm>
              <a:off x="1371600" y="3429001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CCD3A69-3E81-EE47-B2E3-AE841CFD0983}"/>
              </a:ext>
            </a:extLst>
          </p:cNvPr>
          <p:cNvGrpSpPr/>
          <p:nvPr/>
        </p:nvGrpSpPr>
        <p:grpSpPr>
          <a:xfrm>
            <a:off x="3396346" y="3434443"/>
            <a:ext cx="2400299" cy="2228609"/>
            <a:chOff x="3396346" y="3434443"/>
            <a:chExt cx="2400299" cy="2228609"/>
          </a:xfrm>
        </p:grpSpPr>
        <p:sp>
          <p:nvSpPr>
            <p:cNvPr id="24" name="Text Box 10">
              <a:extLst>
                <a:ext uri="{FF2B5EF4-FFF2-40B4-BE49-F238E27FC236}">
                  <a16:creationId xmlns:a16="http://schemas.microsoft.com/office/drawing/2014/main" id="{25D71873-8BD7-A845-91F8-5F4761087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6346" y="4241124"/>
              <a:ext cx="2400299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within same AP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C25E02C0-5557-0E43-A8EE-613CBDC5E5B4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B32811E-0BA2-FF4C-9889-115AE9E07D41}"/>
              </a:ext>
            </a:extLst>
          </p:cNvPr>
          <p:cNvGrpSpPr/>
          <p:nvPr/>
        </p:nvGrpSpPr>
        <p:grpSpPr>
          <a:xfrm>
            <a:off x="8392886" y="3390900"/>
            <a:ext cx="2645228" cy="2935362"/>
            <a:chOff x="8392886" y="3390900"/>
            <a:chExt cx="2645228" cy="2935362"/>
          </a:xfrm>
        </p:grpSpPr>
        <p:sp>
          <p:nvSpPr>
            <p:cNvPr id="23" name="Text Box 9">
              <a:extLst>
                <a:ext uri="{FF2B5EF4-FFF2-40B4-BE49-F238E27FC236}">
                  <a16:creationId xmlns:a16="http://schemas.microsoft.com/office/drawing/2014/main" id="{36768ABE-0162-A043-B0F9-0D8DBB263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2886" y="4239537"/>
              <a:ext cx="2645228" cy="20867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among multiple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provider networks,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maintaining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ongoing connections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9EE2CC5A-4D10-C44E-8916-400E6B8D3E3B}"/>
                </a:ext>
              </a:extLst>
            </p:cNvPr>
            <p:cNvCxnSpPr/>
            <p:nvPr/>
          </p:nvCxnSpPr>
          <p:spPr>
            <a:xfrm>
              <a:off x="10869385" y="3390900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B9DBBE5-E67E-1A40-884A-0A4ADE9CE83D}"/>
              </a:ext>
            </a:extLst>
          </p:cNvPr>
          <p:cNvGrpSpPr/>
          <p:nvPr/>
        </p:nvGrpSpPr>
        <p:grpSpPr>
          <a:xfrm>
            <a:off x="6095999" y="3423556"/>
            <a:ext cx="2155372" cy="2212280"/>
            <a:chOff x="3526970" y="3434443"/>
            <a:chExt cx="2155372" cy="2212280"/>
          </a:xfrm>
        </p:grpSpPr>
        <p:sp>
          <p:nvSpPr>
            <p:cNvPr id="36" name="Text Box 10">
              <a:extLst>
                <a:ext uri="{FF2B5EF4-FFF2-40B4-BE49-F238E27FC236}">
                  <a16:creationId xmlns:a16="http://schemas.microsoft.com/office/drawing/2014/main" id="{3C06299C-91BF-C34A-8ED9-B9E97BE7A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6970" y="4224795"/>
              <a:ext cx="2155372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among APs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26CC5455-EAB3-5E44-B55B-592A65F7E856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CC4D136-0DAA-6343-B0C2-178A439A6EE2}"/>
              </a:ext>
            </a:extLst>
          </p:cNvPr>
          <p:cNvGrpSpPr/>
          <p:nvPr/>
        </p:nvGrpSpPr>
        <p:grpSpPr>
          <a:xfrm>
            <a:off x="4735773" y="3944203"/>
            <a:ext cx="6933062" cy="2511189"/>
            <a:chOff x="4735773" y="3944203"/>
            <a:chExt cx="6933062" cy="2511189"/>
          </a:xfrm>
        </p:grpSpPr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EF8553F8-7617-914D-8CB1-5B6FEF44D8B0}"/>
                </a:ext>
              </a:extLst>
            </p:cNvPr>
            <p:cNvSpPr/>
            <p:nvPr/>
          </p:nvSpPr>
          <p:spPr>
            <a:xfrm>
              <a:off x="6141492" y="3944203"/>
              <a:ext cx="5527343" cy="2511189"/>
            </a:xfrm>
            <a:prstGeom prst="roundRect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BB4EFB8-6D3B-B140-865D-B286EB9B6721}"/>
                </a:ext>
              </a:extLst>
            </p:cNvPr>
            <p:cNvSpPr txBox="1"/>
            <p:nvPr/>
          </p:nvSpPr>
          <p:spPr>
            <a:xfrm>
              <a:off x="4735773" y="5745707"/>
              <a:ext cx="289643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We’re interested in these!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945582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challenge: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914398" y="1650087"/>
            <a:ext cx="4244677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0"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If a device moves from one network another:</a:t>
            </a:r>
          </a:p>
          <a:p>
            <a:pPr indent="-339725">
              <a:defRPr/>
            </a:pPr>
            <a:r>
              <a:rPr lang="en-US" sz="3200" dirty="0"/>
              <a:t>How will the “network” know to forward packets to the </a:t>
            </a:r>
            <a:r>
              <a:rPr lang="en-US" sz="3200" i="1" dirty="0"/>
              <a:t>new </a:t>
            </a:r>
            <a:r>
              <a:rPr lang="en-US" sz="3200" dirty="0"/>
              <a:t>network?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1252149B-9AFF-69AD-85B6-9FD8497C481A}"/>
              </a:ext>
            </a:extLst>
          </p:cNvPr>
          <p:cNvSpPr/>
          <p:nvPr/>
        </p:nvSpPr>
        <p:spPr>
          <a:xfrm>
            <a:off x="7030094" y="1464167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34EA654-F639-847B-FAAC-62F817494790}"/>
              </a:ext>
            </a:extLst>
          </p:cNvPr>
          <p:cNvCxnSpPr/>
          <p:nvPr/>
        </p:nvCxnSpPr>
        <p:spPr>
          <a:xfrm flipH="1">
            <a:off x="9622489" y="2594238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Freeform 9">
            <a:extLst>
              <a:ext uri="{FF2B5EF4-FFF2-40B4-BE49-F238E27FC236}">
                <a16:creationId xmlns:a16="http://schemas.microsoft.com/office/drawing/2014/main" id="{491987EB-D3D4-3295-8D26-869B9BE7EE72}"/>
              </a:ext>
            </a:extLst>
          </p:cNvPr>
          <p:cNvSpPr/>
          <p:nvPr/>
        </p:nvSpPr>
        <p:spPr>
          <a:xfrm>
            <a:off x="9305907" y="4118103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F8621E1-69D7-625E-F9AA-727CA9AA05A1}"/>
              </a:ext>
            </a:extLst>
          </p:cNvPr>
          <p:cNvCxnSpPr/>
          <p:nvPr/>
        </p:nvCxnSpPr>
        <p:spPr>
          <a:xfrm>
            <a:off x="9002914" y="5002015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9421B887-33BD-B114-8CDE-E9C8F6E22307}"/>
              </a:ext>
            </a:extLst>
          </p:cNvPr>
          <p:cNvCxnSpPr>
            <a:cxnSpLocks/>
          </p:cNvCxnSpPr>
          <p:nvPr/>
        </p:nvCxnSpPr>
        <p:spPr>
          <a:xfrm>
            <a:off x="10619884" y="3619558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Freeform 17">
            <a:extLst>
              <a:ext uri="{FF2B5EF4-FFF2-40B4-BE49-F238E27FC236}">
                <a16:creationId xmlns:a16="http://schemas.microsoft.com/office/drawing/2014/main" id="{DDD0B1D2-7C6B-F7DF-CCDA-6CB7EF8C0554}"/>
              </a:ext>
            </a:extLst>
          </p:cNvPr>
          <p:cNvSpPr/>
          <p:nvPr/>
        </p:nvSpPr>
        <p:spPr>
          <a:xfrm>
            <a:off x="9985050" y="2420846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D6CA53C-CF5C-7F14-B2B5-7D78BF87A814}"/>
              </a:ext>
            </a:extLst>
          </p:cNvPr>
          <p:cNvSpPr txBox="1"/>
          <p:nvPr/>
        </p:nvSpPr>
        <p:spPr>
          <a:xfrm>
            <a:off x="10194669" y="2932712"/>
            <a:ext cx="1567031" cy="319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7F3C780-5D88-3CCC-CD1F-591BCCA4A40D}"/>
              </a:ext>
            </a:extLst>
          </p:cNvPr>
          <p:cNvGrpSpPr/>
          <p:nvPr/>
        </p:nvGrpSpPr>
        <p:grpSpPr>
          <a:xfrm>
            <a:off x="10279841" y="4218670"/>
            <a:ext cx="763454" cy="878723"/>
            <a:chOff x="7270567" y="5238206"/>
            <a:chExt cx="763454" cy="878723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C409707-3419-C307-3FEF-DD1665A4ED3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96B8E2A9-3C33-53C7-337E-FF4157D80F7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5FE990F5-624D-2489-0679-CCDC203D09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D26EAC3-AF95-A798-DE78-30B470940A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FD1E2D4-1B5A-CAB1-8196-DF5819AA1F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E672E405-8AD5-3FD0-83A5-D52B04BACA9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4D462D70-ECC0-A377-F2B4-8A20F0313E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CEADF446-6C13-7E40-8E0B-D39F93C859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77F5E66-DE77-9757-A8C1-5A18F4EBF416}"/>
                </a:ext>
              </a:extLst>
            </p:cNvPr>
            <p:cNvSpPr txBox="1"/>
            <p:nvPr/>
          </p:nvSpPr>
          <p:spPr>
            <a:xfrm>
              <a:off x="7270567" y="5778375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AT&amp;T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F249FA6-DEB1-2650-CFE1-DE95C6368151}"/>
              </a:ext>
            </a:extLst>
          </p:cNvPr>
          <p:cNvGrpSpPr/>
          <p:nvPr/>
        </p:nvGrpSpPr>
        <p:grpSpPr>
          <a:xfrm>
            <a:off x="9150500" y="2243953"/>
            <a:ext cx="591681" cy="375090"/>
            <a:chOff x="7493876" y="2774731"/>
            <a:chExt cx="1481958" cy="89462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175BEAA8-BD9F-EBDC-9766-8522BE693B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A7A7EC87-44C9-116A-471D-69CCA4D9093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A2FCA963-FE5F-D240-D55E-3A0FCA5AF23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987FEC9A-9447-2D2E-8DB1-E2506EC292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139F4F8-C702-7D58-F30D-A10AA2626F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2FCF6480-4659-79B0-BB8C-C89B5075BF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E9047756-8022-C727-8023-5023F1BCB91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763178D9-FC16-38A5-5EE4-E80664740D47}"/>
              </a:ext>
            </a:extLst>
          </p:cNvPr>
          <p:cNvSpPr txBox="1"/>
          <p:nvPr/>
        </p:nvSpPr>
        <p:spPr>
          <a:xfrm>
            <a:off x="7916888" y="2077015"/>
            <a:ext cx="959750" cy="34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Verizon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C3B4A02-33D0-2B92-BF9E-2B59A8F17A31}"/>
              </a:ext>
            </a:extLst>
          </p:cNvPr>
          <p:cNvGrpSpPr/>
          <p:nvPr/>
        </p:nvGrpSpPr>
        <p:grpSpPr>
          <a:xfrm>
            <a:off x="5545933" y="1247395"/>
            <a:ext cx="1874623" cy="1214848"/>
            <a:chOff x="9013371" y="2795450"/>
            <a:chExt cx="1874623" cy="1214848"/>
          </a:xfrm>
        </p:grpSpPr>
        <p:sp>
          <p:nvSpPr>
            <p:cNvPr id="53" name="Hexagon 52">
              <a:extLst>
                <a:ext uri="{FF2B5EF4-FFF2-40B4-BE49-F238E27FC236}">
                  <a16:creationId xmlns:a16="http://schemas.microsoft.com/office/drawing/2014/main" id="{9BE33FEC-21DE-B9A5-AE7F-BB4D0FFFC6B8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A243F24C-74DF-FC88-640E-A4C95B5754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DBA61E2B-53F4-413F-FFA4-339538ADEB28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BE970726-C232-4A7E-539E-8C278E472217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81" name="Group 817">
                  <a:extLst>
                    <a:ext uri="{FF2B5EF4-FFF2-40B4-BE49-F238E27FC236}">
                      <a16:creationId xmlns:a16="http://schemas.microsoft.com/office/drawing/2014/main" id="{9D3E93FF-15EB-1745-1343-D343ACFBBB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98" name="Oval 818">
                    <a:extLst>
                      <a:ext uri="{FF2B5EF4-FFF2-40B4-BE49-F238E27FC236}">
                        <a16:creationId xmlns:a16="http://schemas.microsoft.com/office/drawing/2014/main" id="{3108393A-2A53-E6E7-8A5C-45B40F366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99" name="Group 819">
                    <a:extLst>
                      <a:ext uri="{FF2B5EF4-FFF2-40B4-BE49-F238E27FC236}">
                        <a16:creationId xmlns:a16="http://schemas.microsoft.com/office/drawing/2014/main" id="{A2DA2255-E388-73BA-B405-91F0F69E1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101" name="Oval 820">
                      <a:extLst>
                        <a:ext uri="{FF2B5EF4-FFF2-40B4-BE49-F238E27FC236}">
                          <a16:creationId xmlns:a16="http://schemas.microsoft.com/office/drawing/2014/main" id="{30ED0CE4-5553-2C88-AC99-D930448E15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2" name="Oval 821">
                      <a:extLst>
                        <a:ext uri="{FF2B5EF4-FFF2-40B4-BE49-F238E27FC236}">
                          <a16:creationId xmlns:a16="http://schemas.microsoft.com/office/drawing/2014/main" id="{111676BE-BFD3-24BC-57C2-BC9204D3D8B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3" name="Oval 822">
                      <a:extLst>
                        <a:ext uri="{FF2B5EF4-FFF2-40B4-BE49-F238E27FC236}">
                          <a16:creationId xmlns:a16="http://schemas.microsoft.com/office/drawing/2014/main" id="{0BA1DA16-03A9-0C73-5488-D257B65EBEB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4" name="Oval 823">
                      <a:extLst>
                        <a:ext uri="{FF2B5EF4-FFF2-40B4-BE49-F238E27FC236}">
                          <a16:creationId xmlns:a16="http://schemas.microsoft.com/office/drawing/2014/main" id="{2D998ADE-29F2-9F56-D0D9-205EA91FCF7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5" name="Freeform 824">
                      <a:extLst>
                        <a:ext uri="{FF2B5EF4-FFF2-40B4-BE49-F238E27FC236}">
                          <a16:creationId xmlns:a16="http://schemas.microsoft.com/office/drawing/2014/main" id="{44ECF292-D04E-3F85-B48F-202520332C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00" name="Freeform 825">
                    <a:extLst>
                      <a:ext uri="{FF2B5EF4-FFF2-40B4-BE49-F238E27FC236}">
                        <a16:creationId xmlns:a16="http://schemas.microsoft.com/office/drawing/2014/main" id="{75FD817C-D5FA-0E9A-878C-69FB7DD20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82" name="Group 398">
                  <a:extLst>
                    <a:ext uri="{FF2B5EF4-FFF2-40B4-BE49-F238E27FC236}">
                      <a16:creationId xmlns:a16="http://schemas.microsoft.com/office/drawing/2014/main" id="{6635C6B2-4C36-60E3-FAF7-D32F8064EA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83" name="Line 270">
                    <a:extLst>
                      <a:ext uri="{FF2B5EF4-FFF2-40B4-BE49-F238E27FC236}">
                        <a16:creationId xmlns:a16="http://schemas.microsoft.com/office/drawing/2014/main" id="{0D49C89B-A671-6D2E-EC6D-64B586B0BD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4" name="Line 271">
                    <a:extLst>
                      <a:ext uri="{FF2B5EF4-FFF2-40B4-BE49-F238E27FC236}">
                        <a16:creationId xmlns:a16="http://schemas.microsoft.com/office/drawing/2014/main" id="{5503A5B7-DC36-8B01-E981-FA7F457690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5" name="Line 272">
                    <a:extLst>
                      <a:ext uri="{FF2B5EF4-FFF2-40B4-BE49-F238E27FC236}">
                        <a16:creationId xmlns:a16="http://schemas.microsoft.com/office/drawing/2014/main" id="{E64B0CA4-584C-6B40-C1E1-00ED1F1AD4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6" name="Line 273">
                    <a:extLst>
                      <a:ext uri="{FF2B5EF4-FFF2-40B4-BE49-F238E27FC236}">
                        <a16:creationId xmlns:a16="http://schemas.microsoft.com/office/drawing/2014/main" id="{0B2090FA-E637-B7D0-E898-94806C1FB0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7" name="Line 274">
                    <a:extLst>
                      <a:ext uri="{FF2B5EF4-FFF2-40B4-BE49-F238E27FC236}">
                        <a16:creationId xmlns:a16="http://schemas.microsoft.com/office/drawing/2014/main" id="{EF97533C-ADD9-CE4D-ACFE-CA23F1C18B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8" name="Line 275">
                    <a:extLst>
                      <a:ext uri="{FF2B5EF4-FFF2-40B4-BE49-F238E27FC236}">
                        <a16:creationId xmlns:a16="http://schemas.microsoft.com/office/drawing/2014/main" id="{B5BAA7BB-1976-1E2F-5DA5-FE1CA1A758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9" name="Line 276">
                    <a:extLst>
                      <a:ext uri="{FF2B5EF4-FFF2-40B4-BE49-F238E27FC236}">
                        <a16:creationId xmlns:a16="http://schemas.microsoft.com/office/drawing/2014/main" id="{444699F9-B48D-15D4-23D9-8919008D38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" name="Line 277">
                    <a:extLst>
                      <a:ext uri="{FF2B5EF4-FFF2-40B4-BE49-F238E27FC236}">
                        <a16:creationId xmlns:a16="http://schemas.microsoft.com/office/drawing/2014/main" id="{DC45AD9D-34DC-8753-FF84-3E5D16D70E7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" name="Line 278">
                    <a:extLst>
                      <a:ext uri="{FF2B5EF4-FFF2-40B4-BE49-F238E27FC236}">
                        <a16:creationId xmlns:a16="http://schemas.microsoft.com/office/drawing/2014/main" id="{A6EFBE76-50F5-D255-8080-A4CB485428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2" name="Line 279">
                    <a:extLst>
                      <a:ext uri="{FF2B5EF4-FFF2-40B4-BE49-F238E27FC236}">
                        <a16:creationId xmlns:a16="http://schemas.microsoft.com/office/drawing/2014/main" id="{38EB70A6-A359-FD07-412B-C97D87AC97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3" name="Line 280">
                    <a:extLst>
                      <a:ext uri="{FF2B5EF4-FFF2-40B4-BE49-F238E27FC236}">
                        <a16:creationId xmlns:a16="http://schemas.microsoft.com/office/drawing/2014/main" id="{4D012951-971F-2F40-DD31-5687EE78C6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4" name="Line 281">
                    <a:extLst>
                      <a:ext uri="{FF2B5EF4-FFF2-40B4-BE49-F238E27FC236}">
                        <a16:creationId xmlns:a16="http://schemas.microsoft.com/office/drawing/2014/main" id="{22B65446-0ED7-1FEF-6413-6F777CA68F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" name="Line 282">
                    <a:extLst>
                      <a:ext uri="{FF2B5EF4-FFF2-40B4-BE49-F238E27FC236}">
                        <a16:creationId xmlns:a16="http://schemas.microsoft.com/office/drawing/2014/main" id="{B120BAB6-3E56-53DE-263C-76F629754B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6" name="Line 283">
                    <a:extLst>
                      <a:ext uri="{FF2B5EF4-FFF2-40B4-BE49-F238E27FC236}">
                        <a16:creationId xmlns:a16="http://schemas.microsoft.com/office/drawing/2014/main" id="{CD6CFA24-FAD7-1C04-3D7C-39D39CE9DF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" name="Line 284">
                    <a:extLst>
                      <a:ext uri="{FF2B5EF4-FFF2-40B4-BE49-F238E27FC236}">
                        <a16:creationId xmlns:a16="http://schemas.microsoft.com/office/drawing/2014/main" id="{F0BC4932-468B-205D-C172-0329EEE79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2B0D3944-60E2-54F1-B574-770359F816B0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" name="Group 57">
                  <a:extLst>
                    <a:ext uri="{FF2B5EF4-FFF2-40B4-BE49-F238E27FC236}">
                      <a16:creationId xmlns:a16="http://schemas.microsoft.com/office/drawing/2014/main" id="{61820DB9-B61E-F939-4D77-B300FA546875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79" name="Freeform 78">
                    <a:extLst>
                      <a:ext uri="{FF2B5EF4-FFF2-40B4-BE49-F238E27FC236}">
                        <a16:creationId xmlns:a16="http://schemas.microsoft.com/office/drawing/2014/main" id="{559055FE-F82D-90D4-176F-AA792861034F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80" name="Oval 79">
                    <a:extLst>
                      <a:ext uri="{FF2B5EF4-FFF2-40B4-BE49-F238E27FC236}">
                        <a16:creationId xmlns:a16="http://schemas.microsoft.com/office/drawing/2014/main" id="{F0EC094B-3D4A-4735-2A34-95810C805D89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1D652569-5F2E-5B82-8372-C73B312CADBB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60" name="Group 59">
                    <a:extLst>
                      <a:ext uri="{FF2B5EF4-FFF2-40B4-BE49-F238E27FC236}">
                        <a16:creationId xmlns:a16="http://schemas.microsoft.com/office/drawing/2014/main" id="{86F5FC4C-C384-E4EF-F362-33CFB8BECF7C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77" name="Parallelogram 76">
                      <a:extLst>
                        <a:ext uri="{FF2B5EF4-FFF2-40B4-BE49-F238E27FC236}">
                          <a16:creationId xmlns:a16="http://schemas.microsoft.com/office/drawing/2014/main" id="{40EF4744-809F-CF5E-D9C3-896ADF91C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8" name="Parallelogram 77">
                      <a:extLst>
                        <a:ext uri="{FF2B5EF4-FFF2-40B4-BE49-F238E27FC236}">
                          <a16:creationId xmlns:a16="http://schemas.microsoft.com/office/drawing/2014/main" id="{AF7FB79F-F408-98D0-5EC6-962B4D714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61" name="Group 60">
                    <a:extLst>
                      <a:ext uri="{FF2B5EF4-FFF2-40B4-BE49-F238E27FC236}">
                        <a16:creationId xmlns:a16="http://schemas.microsoft.com/office/drawing/2014/main" id="{1EABD0BC-9127-9630-8849-34B71B4E8D0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75" name="Parallelogram 74">
                      <a:extLst>
                        <a:ext uri="{FF2B5EF4-FFF2-40B4-BE49-F238E27FC236}">
                          <a16:creationId xmlns:a16="http://schemas.microsoft.com/office/drawing/2014/main" id="{4EA4F608-D518-8BE7-7B4F-CAD2E7A694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6" name="Parallelogram 75">
                      <a:extLst>
                        <a:ext uri="{FF2B5EF4-FFF2-40B4-BE49-F238E27FC236}">
                          <a16:creationId xmlns:a16="http://schemas.microsoft.com/office/drawing/2014/main" id="{722969F9-04D5-AC9A-5731-93B11B64D5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2" name="Parallelogram 61">
                    <a:extLst>
                      <a:ext uri="{FF2B5EF4-FFF2-40B4-BE49-F238E27FC236}">
                        <a16:creationId xmlns:a16="http://schemas.microsoft.com/office/drawing/2014/main" id="{589AF8A9-7CC2-0016-0D98-BB8ED92F11AA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" name="Parallelogram 62">
                    <a:extLst>
                      <a:ext uri="{FF2B5EF4-FFF2-40B4-BE49-F238E27FC236}">
                        <a16:creationId xmlns:a16="http://schemas.microsoft.com/office/drawing/2014/main" id="{6E351886-CF63-1597-4393-5CF0B2000292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4" name="Parallelogram 63">
                    <a:extLst>
                      <a:ext uri="{FF2B5EF4-FFF2-40B4-BE49-F238E27FC236}">
                        <a16:creationId xmlns:a16="http://schemas.microsoft.com/office/drawing/2014/main" id="{B1D5E73C-0052-543F-8C97-C38FDC17285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5" name="Parallelogram 64">
                    <a:extLst>
                      <a:ext uri="{FF2B5EF4-FFF2-40B4-BE49-F238E27FC236}">
                        <a16:creationId xmlns:a16="http://schemas.microsoft.com/office/drawing/2014/main" id="{E8F4299D-AD6F-3F78-FC6E-6A346F1F2677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6" name="Parallelogram 65">
                    <a:extLst>
                      <a:ext uri="{FF2B5EF4-FFF2-40B4-BE49-F238E27FC236}">
                        <a16:creationId xmlns:a16="http://schemas.microsoft.com/office/drawing/2014/main" id="{5E2AF400-E51C-8CD1-7071-8B403413A713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7" name="Parallelogram 66">
                    <a:extLst>
                      <a:ext uri="{FF2B5EF4-FFF2-40B4-BE49-F238E27FC236}">
                        <a16:creationId xmlns:a16="http://schemas.microsoft.com/office/drawing/2014/main" id="{FFCC51CA-4956-9699-AAED-20986B78C3E3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68" name="Group 67">
                    <a:extLst>
                      <a:ext uri="{FF2B5EF4-FFF2-40B4-BE49-F238E27FC236}">
                        <a16:creationId xmlns:a16="http://schemas.microsoft.com/office/drawing/2014/main" id="{0606A9E7-5962-39E8-3B54-1AB7501B79DA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71" name="Parallelogram 70">
                      <a:extLst>
                        <a:ext uri="{FF2B5EF4-FFF2-40B4-BE49-F238E27FC236}">
                          <a16:creationId xmlns:a16="http://schemas.microsoft.com/office/drawing/2014/main" id="{B143D489-6077-14BF-6434-6EFEC14F2420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2" name="Parallelogram 71">
                      <a:extLst>
                        <a:ext uri="{FF2B5EF4-FFF2-40B4-BE49-F238E27FC236}">
                          <a16:creationId xmlns:a16="http://schemas.microsoft.com/office/drawing/2014/main" id="{58765E6D-50FD-F7CA-6F93-CBD2AD37CA8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3" name="Parallelogram 72">
                      <a:extLst>
                        <a:ext uri="{FF2B5EF4-FFF2-40B4-BE49-F238E27FC236}">
                          <a16:creationId xmlns:a16="http://schemas.microsoft.com/office/drawing/2014/main" id="{8DDC56B2-25C5-3ECA-571A-0F63F5FC9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4" name="Parallelogram 73">
                      <a:extLst>
                        <a:ext uri="{FF2B5EF4-FFF2-40B4-BE49-F238E27FC236}">
                          <a16:creationId xmlns:a16="http://schemas.microsoft.com/office/drawing/2014/main" id="{8303047E-7D1E-BF47-4F3B-F3917EE08E7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9" name="Parallelogram 68">
                    <a:extLst>
                      <a:ext uri="{FF2B5EF4-FFF2-40B4-BE49-F238E27FC236}">
                        <a16:creationId xmlns:a16="http://schemas.microsoft.com/office/drawing/2014/main" id="{A9E1B568-8987-0900-3BC5-8A343E356951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" name="Parallelogram 69">
                    <a:extLst>
                      <a:ext uri="{FF2B5EF4-FFF2-40B4-BE49-F238E27FC236}">
                        <a16:creationId xmlns:a16="http://schemas.microsoft.com/office/drawing/2014/main" id="{2830B4B8-412A-C00B-67C1-E076CCEB390E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CBD7B1B3-AA7A-59F9-2322-103DB07C5695}"/>
              </a:ext>
            </a:extLst>
          </p:cNvPr>
          <p:cNvGrpSpPr/>
          <p:nvPr/>
        </p:nvGrpSpPr>
        <p:grpSpPr>
          <a:xfrm>
            <a:off x="8343329" y="4589018"/>
            <a:ext cx="719669" cy="694685"/>
            <a:chOff x="9493249" y="5053913"/>
            <a:chExt cx="719669" cy="694685"/>
          </a:xfrm>
        </p:grpSpPr>
        <p:sp>
          <p:nvSpPr>
            <p:cNvPr id="254" name="Hexagon 253">
              <a:extLst>
                <a:ext uri="{FF2B5EF4-FFF2-40B4-BE49-F238E27FC236}">
                  <a16:creationId xmlns:a16="http://schemas.microsoft.com/office/drawing/2014/main" id="{894EC751-BEFE-5D4D-3651-94353BE622D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Oval 818">
              <a:extLst>
                <a:ext uri="{FF2B5EF4-FFF2-40B4-BE49-F238E27FC236}">
                  <a16:creationId xmlns:a16="http://schemas.microsoft.com/office/drawing/2014/main" id="{3D739C41-B591-87B8-C337-E29602B35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256" name="Group 819">
              <a:extLst>
                <a:ext uri="{FF2B5EF4-FFF2-40B4-BE49-F238E27FC236}">
                  <a16:creationId xmlns:a16="http://schemas.microsoft.com/office/drawing/2014/main" id="{F6519420-E096-4D20-9BC6-F11BDC2E2C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297" name="Oval 820">
                <a:extLst>
                  <a:ext uri="{FF2B5EF4-FFF2-40B4-BE49-F238E27FC236}">
                    <a16:creationId xmlns:a16="http://schemas.microsoft.com/office/drawing/2014/main" id="{31A00702-818B-A7A2-980B-561D923BB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98" name="Oval 821">
                <a:extLst>
                  <a:ext uri="{FF2B5EF4-FFF2-40B4-BE49-F238E27FC236}">
                    <a16:creationId xmlns:a16="http://schemas.microsoft.com/office/drawing/2014/main" id="{EC15824F-402B-0CED-D644-49F5CEF89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99" name="Oval 822">
                <a:extLst>
                  <a:ext uri="{FF2B5EF4-FFF2-40B4-BE49-F238E27FC236}">
                    <a16:creationId xmlns:a16="http://schemas.microsoft.com/office/drawing/2014/main" id="{C295B1C8-56F8-B346-8523-001E58B0B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300" name="Oval 823">
                <a:extLst>
                  <a:ext uri="{FF2B5EF4-FFF2-40B4-BE49-F238E27FC236}">
                    <a16:creationId xmlns:a16="http://schemas.microsoft.com/office/drawing/2014/main" id="{AAE86481-64F1-9CC7-2C5C-2D813178B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301" name="Freeform 824">
                <a:extLst>
                  <a:ext uri="{FF2B5EF4-FFF2-40B4-BE49-F238E27FC236}">
                    <a16:creationId xmlns:a16="http://schemas.microsoft.com/office/drawing/2014/main" id="{10C8ED28-5349-D937-B3AE-8997CDF8A13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57" name="Freeform 825">
              <a:extLst>
                <a:ext uri="{FF2B5EF4-FFF2-40B4-BE49-F238E27FC236}">
                  <a16:creationId xmlns:a16="http://schemas.microsoft.com/office/drawing/2014/main" id="{746E256E-7BA8-7616-636A-D9570F93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Line 270">
              <a:extLst>
                <a:ext uri="{FF2B5EF4-FFF2-40B4-BE49-F238E27FC236}">
                  <a16:creationId xmlns:a16="http://schemas.microsoft.com/office/drawing/2014/main" id="{2E07B33B-DB3B-6609-FAFF-CD2FB6FEFC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9" name="Line 271">
              <a:extLst>
                <a:ext uri="{FF2B5EF4-FFF2-40B4-BE49-F238E27FC236}">
                  <a16:creationId xmlns:a16="http://schemas.microsoft.com/office/drawing/2014/main" id="{00459077-87A7-D4B3-C86A-53F02BEAA7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0" name="Line 272">
              <a:extLst>
                <a:ext uri="{FF2B5EF4-FFF2-40B4-BE49-F238E27FC236}">
                  <a16:creationId xmlns:a16="http://schemas.microsoft.com/office/drawing/2014/main" id="{822E7F76-9DD6-1A8B-4AC1-34CEBFF43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Line 273">
              <a:extLst>
                <a:ext uri="{FF2B5EF4-FFF2-40B4-BE49-F238E27FC236}">
                  <a16:creationId xmlns:a16="http://schemas.microsoft.com/office/drawing/2014/main" id="{D9A130C9-AD63-384A-34B9-3623982F9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Line 274">
              <a:extLst>
                <a:ext uri="{FF2B5EF4-FFF2-40B4-BE49-F238E27FC236}">
                  <a16:creationId xmlns:a16="http://schemas.microsoft.com/office/drawing/2014/main" id="{E48FB9D4-5DCD-D450-A25E-95FDB8BB4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75">
              <a:extLst>
                <a:ext uri="{FF2B5EF4-FFF2-40B4-BE49-F238E27FC236}">
                  <a16:creationId xmlns:a16="http://schemas.microsoft.com/office/drawing/2014/main" id="{326EEFAB-5CAE-3642-EEA5-AACC83349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76">
              <a:extLst>
                <a:ext uri="{FF2B5EF4-FFF2-40B4-BE49-F238E27FC236}">
                  <a16:creationId xmlns:a16="http://schemas.microsoft.com/office/drawing/2014/main" id="{0D199B9D-F66B-ACBB-8144-C9D9BD96F8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Line 277">
              <a:extLst>
                <a:ext uri="{FF2B5EF4-FFF2-40B4-BE49-F238E27FC236}">
                  <a16:creationId xmlns:a16="http://schemas.microsoft.com/office/drawing/2014/main" id="{95A1CA38-5A2D-9EF6-08F8-4F1D9AE7A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Line 278">
              <a:extLst>
                <a:ext uri="{FF2B5EF4-FFF2-40B4-BE49-F238E27FC236}">
                  <a16:creationId xmlns:a16="http://schemas.microsoft.com/office/drawing/2014/main" id="{82E40494-7A26-3684-3C3E-8E178C5915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Line 279">
              <a:extLst>
                <a:ext uri="{FF2B5EF4-FFF2-40B4-BE49-F238E27FC236}">
                  <a16:creationId xmlns:a16="http://schemas.microsoft.com/office/drawing/2014/main" id="{C7BBFE60-47D1-6BD0-CF80-78424D0BF5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80">
              <a:extLst>
                <a:ext uri="{FF2B5EF4-FFF2-40B4-BE49-F238E27FC236}">
                  <a16:creationId xmlns:a16="http://schemas.microsoft.com/office/drawing/2014/main" id="{4E19275C-CE16-189C-000C-061BDDC5F4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81">
              <a:extLst>
                <a:ext uri="{FF2B5EF4-FFF2-40B4-BE49-F238E27FC236}">
                  <a16:creationId xmlns:a16="http://schemas.microsoft.com/office/drawing/2014/main" id="{25395803-2095-1511-B9B4-ED09DC489B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Line 282">
              <a:extLst>
                <a:ext uri="{FF2B5EF4-FFF2-40B4-BE49-F238E27FC236}">
                  <a16:creationId xmlns:a16="http://schemas.microsoft.com/office/drawing/2014/main" id="{E2FD6F1B-1512-7E31-DE13-29B59A7664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Line 283">
              <a:extLst>
                <a:ext uri="{FF2B5EF4-FFF2-40B4-BE49-F238E27FC236}">
                  <a16:creationId xmlns:a16="http://schemas.microsoft.com/office/drawing/2014/main" id="{436271D7-3327-231F-7AFC-784AAA2A91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Line 284">
              <a:extLst>
                <a:ext uri="{FF2B5EF4-FFF2-40B4-BE49-F238E27FC236}">
                  <a16:creationId xmlns:a16="http://schemas.microsoft.com/office/drawing/2014/main" id="{7B6A4E01-8F7A-727C-89ED-8BD05A5FB8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CC7FC059-CA2F-3C0F-FB84-BFC09138121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274" name="Group 273">
                <a:extLst>
                  <a:ext uri="{FF2B5EF4-FFF2-40B4-BE49-F238E27FC236}">
                    <a16:creationId xmlns:a16="http://schemas.microsoft.com/office/drawing/2014/main" id="{98102F05-1A27-7341-6B0B-38297DEAFEB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8AB40953-EA68-D2A2-EB54-B3F6A8DE58B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96" name="Oval 295">
                  <a:extLst>
                    <a:ext uri="{FF2B5EF4-FFF2-40B4-BE49-F238E27FC236}">
                      <a16:creationId xmlns:a16="http://schemas.microsoft.com/office/drawing/2014/main" id="{47B7F251-0B94-2233-F74B-1669F988DC4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5BCE23E5-561E-8B07-FD16-E41CC27215B8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DF1B479A-E70E-405B-4CD7-691375BD3F31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93" name="Parallelogram 292">
                    <a:extLst>
                      <a:ext uri="{FF2B5EF4-FFF2-40B4-BE49-F238E27FC236}">
                        <a16:creationId xmlns:a16="http://schemas.microsoft.com/office/drawing/2014/main" id="{5CB6D6BA-99B3-7859-224E-C64EB33D9DB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4" name="Parallelogram 293">
                    <a:extLst>
                      <a:ext uri="{FF2B5EF4-FFF2-40B4-BE49-F238E27FC236}">
                        <a16:creationId xmlns:a16="http://schemas.microsoft.com/office/drawing/2014/main" id="{75FEB7E3-9659-B518-0167-C23B21763A3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77" name="Group 276">
                  <a:extLst>
                    <a:ext uri="{FF2B5EF4-FFF2-40B4-BE49-F238E27FC236}">
                      <a16:creationId xmlns:a16="http://schemas.microsoft.com/office/drawing/2014/main" id="{76B4D284-8ECD-2226-D0F8-EA0A3E78395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91" name="Parallelogram 290">
                    <a:extLst>
                      <a:ext uri="{FF2B5EF4-FFF2-40B4-BE49-F238E27FC236}">
                        <a16:creationId xmlns:a16="http://schemas.microsoft.com/office/drawing/2014/main" id="{E72DC062-0AB9-B4A5-DA6E-CA8C8275702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2" name="Parallelogram 291">
                    <a:extLst>
                      <a:ext uri="{FF2B5EF4-FFF2-40B4-BE49-F238E27FC236}">
                        <a16:creationId xmlns:a16="http://schemas.microsoft.com/office/drawing/2014/main" id="{30FB9E65-9358-28AB-FB63-4D3B4C74184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6F8A8CB2-25CB-7F10-BD72-E53A0DE23125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Parallelogram 278">
                  <a:extLst>
                    <a:ext uri="{FF2B5EF4-FFF2-40B4-BE49-F238E27FC236}">
                      <a16:creationId xmlns:a16="http://schemas.microsoft.com/office/drawing/2014/main" id="{ED3234C9-E736-EAD8-6CE7-A5136191C6A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Parallelogram 279">
                  <a:extLst>
                    <a:ext uri="{FF2B5EF4-FFF2-40B4-BE49-F238E27FC236}">
                      <a16:creationId xmlns:a16="http://schemas.microsoft.com/office/drawing/2014/main" id="{8408FD8D-D0FA-FDD7-E299-E01DB6802A54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1" name="Parallelogram 280">
                  <a:extLst>
                    <a:ext uri="{FF2B5EF4-FFF2-40B4-BE49-F238E27FC236}">
                      <a16:creationId xmlns:a16="http://schemas.microsoft.com/office/drawing/2014/main" id="{2F7FB497-0841-D893-CEB9-E3E433502B2A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Parallelogram 281">
                  <a:extLst>
                    <a:ext uri="{FF2B5EF4-FFF2-40B4-BE49-F238E27FC236}">
                      <a16:creationId xmlns:a16="http://schemas.microsoft.com/office/drawing/2014/main" id="{FCCD1BB9-5590-3FEF-4239-D146D506018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3" name="Parallelogram 282">
                  <a:extLst>
                    <a:ext uri="{FF2B5EF4-FFF2-40B4-BE49-F238E27FC236}">
                      <a16:creationId xmlns:a16="http://schemas.microsoft.com/office/drawing/2014/main" id="{E7B93924-7106-B37A-138F-AFC7A2EDA356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84" name="Group 283">
                  <a:extLst>
                    <a:ext uri="{FF2B5EF4-FFF2-40B4-BE49-F238E27FC236}">
                      <a16:creationId xmlns:a16="http://schemas.microsoft.com/office/drawing/2014/main" id="{AC26C6D1-6811-F4ED-D41D-A0AFFE5D9A1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87" name="Parallelogram 286">
                    <a:extLst>
                      <a:ext uri="{FF2B5EF4-FFF2-40B4-BE49-F238E27FC236}">
                        <a16:creationId xmlns:a16="http://schemas.microsoft.com/office/drawing/2014/main" id="{841D95E1-7728-3122-5984-6EFACF725DC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8" name="Parallelogram 287">
                    <a:extLst>
                      <a:ext uri="{FF2B5EF4-FFF2-40B4-BE49-F238E27FC236}">
                        <a16:creationId xmlns:a16="http://schemas.microsoft.com/office/drawing/2014/main" id="{AE39463F-1FEA-D25B-E8B1-ABFB0D4C60E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Parallelogram 288">
                    <a:extLst>
                      <a:ext uri="{FF2B5EF4-FFF2-40B4-BE49-F238E27FC236}">
                        <a16:creationId xmlns:a16="http://schemas.microsoft.com/office/drawing/2014/main" id="{56496833-910C-B30F-6265-5732568E8E5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0" name="Parallelogram 289">
                    <a:extLst>
                      <a:ext uri="{FF2B5EF4-FFF2-40B4-BE49-F238E27FC236}">
                        <a16:creationId xmlns:a16="http://schemas.microsoft.com/office/drawing/2014/main" id="{95373F9C-409F-4CF0-079C-1CE12BBA81C3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85" name="Parallelogram 284">
                  <a:extLst>
                    <a:ext uri="{FF2B5EF4-FFF2-40B4-BE49-F238E27FC236}">
                      <a16:creationId xmlns:a16="http://schemas.microsoft.com/office/drawing/2014/main" id="{94908ACA-9003-B83B-9649-077D39B559A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Parallelogram 285">
                  <a:extLst>
                    <a:ext uri="{FF2B5EF4-FFF2-40B4-BE49-F238E27FC236}">
                      <a16:creationId xmlns:a16="http://schemas.microsoft.com/office/drawing/2014/main" id="{EAF82198-4F97-EAB3-B7DD-DCE09D322C3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B746B564-4CF4-9B06-EFA1-B24BE23A3BBE}"/>
              </a:ext>
            </a:extLst>
          </p:cNvPr>
          <p:cNvGrpSpPr/>
          <p:nvPr/>
        </p:nvGrpSpPr>
        <p:grpSpPr>
          <a:xfrm>
            <a:off x="5709962" y="4425608"/>
            <a:ext cx="2560307" cy="800732"/>
            <a:chOff x="1632637" y="5774722"/>
            <a:chExt cx="2560307" cy="800732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3C579653-CD84-B726-69EA-32D46D307295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AA19A2F-05BD-20ED-C8C8-C6ABE1F9CF5A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id="{909D308C-D07A-BAE0-F04D-2848A99D7F56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800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 err="1"/>
                <a:t>sevice</a:t>
              </a:r>
              <a:r>
                <a:rPr lang="en-US" dirty="0"/>
                <a:t> moves from Verizon to AT&amp;T</a:t>
              </a:r>
            </a:p>
          </p:txBody>
        </p:sp>
      </p:grpSp>
      <p:grpSp>
        <p:nvGrpSpPr>
          <p:cNvPr id="359" name="Group 652">
            <a:extLst>
              <a:ext uri="{FF2B5EF4-FFF2-40B4-BE49-F238E27FC236}">
                <a16:creationId xmlns:a16="http://schemas.microsoft.com/office/drawing/2014/main" id="{59A72F81-75EC-7AFB-43F3-36E3DC3D1C65}"/>
              </a:ext>
            </a:extLst>
          </p:cNvPr>
          <p:cNvGrpSpPr>
            <a:grpSpLocks/>
          </p:cNvGrpSpPr>
          <p:nvPr/>
        </p:nvGrpSpPr>
        <p:grpSpPr bwMode="auto">
          <a:xfrm>
            <a:off x="5577760" y="3298646"/>
            <a:ext cx="1120235" cy="1033731"/>
            <a:chOff x="2751" y="1851"/>
            <a:chExt cx="462" cy="478"/>
          </a:xfrm>
        </p:grpSpPr>
        <p:pic>
          <p:nvPicPr>
            <p:cNvPr id="362" name="Picture 653" descr="iphone_stylized_small">
              <a:extLst>
                <a:ext uri="{FF2B5EF4-FFF2-40B4-BE49-F238E27FC236}">
                  <a16:creationId xmlns:a16="http://schemas.microsoft.com/office/drawing/2014/main" id="{C895CCCD-BA1E-9401-5772-F4E7D7A3FA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3" name="Picture 654" descr="antenna_radiation_stylized">
              <a:extLst>
                <a:ext uri="{FF2B5EF4-FFF2-40B4-BE49-F238E27FC236}">
                  <a16:creationId xmlns:a16="http://schemas.microsoft.com/office/drawing/2014/main" id="{3B96F81D-F69B-FDBD-0D75-C6BBADCA9C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5" name="Freeform 364">
            <a:extLst>
              <a:ext uri="{FF2B5EF4-FFF2-40B4-BE49-F238E27FC236}">
                <a16:creationId xmlns:a16="http://schemas.microsoft.com/office/drawing/2014/main" id="{C0A989AE-1C8C-5119-9B1F-FBFB6D2AAAD6}"/>
              </a:ext>
            </a:extLst>
          </p:cNvPr>
          <p:cNvSpPr/>
          <p:nvPr/>
        </p:nvSpPr>
        <p:spPr>
          <a:xfrm rot="9344246" flipH="1">
            <a:off x="5762141" y="2426014"/>
            <a:ext cx="87885" cy="802460"/>
          </a:xfrm>
          <a:custGeom>
            <a:avLst/>
            <a:gdLst>
              <a:gd name="connsiteX0" fmla="*/ 308919 w 308919"/>
              <a:gd name="connsiteY0" fmla="*/ 1754659 h 1754659"/>
              <a:gd name="connsiteX1" fmla="*/ 0 w 308919"/>
              <a:gd name="connsiteY1" fmla="*/ 827903 h 1754659"/>
              <a:gd name="connsiteX2" fmla="*/ 222421 w 308919"/>
              <a:gd name="connsiteY2" fmla="*/ 0 h 1754659"/>
              <a:gd name="connsiteX0" fmla="*/ 309817 w 309817"/>
              <a:gd name="connsiteY0" fmla="*/ 1754659 h 1754659"/>
              <a:gd name="connsiteX1" fmla="*/ 898 w 309817"/>
              <a:gd name="connsiteY1" fmla="*/ 827903 h 1754659"/>
              <a:gd name="connsiteX2" fmla="*/ 223319 w 309817"/>
              <a:gd name="connsiteY2" fmla="*/ 0 h 1754659"/>
              <a:gd name="connsiteX0" fmla="*/ 308940 w 308940"/>
              <a:gd name="connsiteY0" fmla="*/ 1754659 h 1754659"/>
              <a:gd name="connsiteX1" fmla="*/ 21 w 308940"/>
              <a:gd name="connsiteY1" fmla="*/ 827903 h 1754659"/>
              <a:gd name="connsiteX2" fmla="*/ 222442 w 308940"/>
              <a:gd name="connsiteY2" fmla="*/ 0 h 1754659"/>
              <a:gd name="connsiteX0" fmla="*/ 308959 w 308959"/>
              <a:gd name="connsiteY0" fmla="*/ 1754659 h 1754659"/>
              <a:gd name="connsiteX1" fmla="*/ 40 w 308959"/>
              <a:gd name="connsiteY1" fmla="*/ 827903 h 1754659"/>
              <a:gd name="connsiteX2" fmla="*/ 222461 w 308959"/>
              <a:gd name="connsiteY2" fmla="*/ 0 h 1754659"/>
              <a:gd name="connsiteX0" fmla="*/ 308959 w 308959"/>
              <a:gd name="connsiteY0" fmla="*/ 1754659 h 1754659"/>
              <a:gd name="connsiteX1" fmla="*/ 40 w 308959"/>
              <a:gd name="connsiteY1" fmla="*/ 827903 h 1754659"/>
              <a:gd name="connsiteX2" fmla="*/ 222461 w 308959"/>
              <a:gd name="connsiteY2" fmla="*/ 0 h 1754659"/>
              <a:gd name="connsiteX0" fmla="*/ 383080 w 383080"/>
              <a:gd name="connsiteY0" fmla="*/ 1754659 h 1754659"/>
              <a:gd name="connsiteX1" fmla="*/ 20 w 383080"/>
              <a:gd name="connsiteY1" fmla="*/ 840259 h 1754659"/>
              <a:gd name="connsiteX2" fmla="*/ 296582 w 383080"/>
              <a:gd name="connsiteY2" fmla="*/ 0 h 1754659"/>
              <a:gd name="connsiteX0" fmla="*/ 383087 w 383087"/>
              <a:gd name="connsiteY0" fmla="*/ 1754659 h 1754659"/>
              <a:gd name="connsiteX1" fmla="*/ 27 w 383087"/>
              <a:gd name="connsiteY1" fmla="*/ 840259 h 1754659"/>
              <a:gd name="connsiteX2" fmla="*/ 296589 w 383087"/>
              <a:gd name="connsiteY2" fmla="*/ 0 h 1754659"/>
              <a:gd name="connsiteX0" fmla="*/ 447747 w 447747"/>
              <a:gd name="connsiteY0" fmla="*/ 1767015 h 1767015"/>
              <a:gd name="connsiteX1" fmla="*/ 2904 w 447747"/>
              <a:gd name="connsiteY1" fmla="*/ 840259 h 1767015"/>
              <a:gd name="connsiteX2" fmla="*/ 299466 w 447747"/>
              <a:gd name="connsiteY2" fmla="*/ 0 h 1767015"/>
              <a:gd name="connsiteX0" fmla="*/ 447747 w 447747"/>
              <a:gd name="connsiteY0" fmla="*/ 1767015 h 1767015"/>
              <a:gd name="connsiteX1" fmla="*/ 2904 w 447747"/>
              <a:gd name="connsiteY1" fmla="*/ 840259 h 1767015"/>
              <a:gd name="connsiteX2" fmla="*/ 299466 w 447747"/>
              <a:gd name="connsiteY2" fmla="*/ 0 h 1767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7747" h="1767015">
                <a:moveTo>
                  <a:pt x="447747" y="1767015"/>
                </a:moveTo>
                <a:cubicBezTo>
                  <a:pt x="221206" y="1507523"/>
                  <a:pt x="27618" y="1134762"/>
                  <a:pt x="2904" y="840259"/>
                </a:cubicBezTo>
                <a:cubicBezTo>
                  <a:pt x="-21810" y="545757"/>
                  <a:pt x="114115" y="263612"/>
                  <a:pt x="299466" y="0"/>
                </a:cubicBezTo>
              </a:path>
            </a:pathLst>
          </a:custGeom>
          <a:noFill/>
          <a:ln w="57150" cap="sq">
            <a:solidFill>
              <a:srgbClr val="C00000"/>
            </a:solidFill>
            <a:headEnd type="none" w="med" len="med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503D255B-3BA2-6E48-F7E1-4F637ADE4769}"/>
              </a:ext>
            </a:extLst>
          </p:cNvPr>
          <p:cNvSpPr/>
          <p:nvPr/>
        </p:nvSpPr>
        <p:spPr>
          <a:xfrm>
            <a:off x="10252126" y="331409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BF77BAFA-562B-1D02-3551-2807F200FD05}"/>
              </a:ext>
            </a:extLst>
          </p:cNvPr>
          <p:cNvGrpSpPr/>
          <p:nvPr/>
        </p:nvGrpSpPr>
        <p:grpSpPr>
          <a:xfrm>
            <a:off x="10867680" y="1079919"/>
            <a:ext cx="687393" cy="721548"/>
            <a:chOff x="5203089" y="1751190"/>
            <a:chExt cx="858331" cy="662414"/>
          </a:xfrm>
        </p:grpSpPr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3E5B7F8A-D85D-23B1-4935-4512A21A70D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B985556A-4758-5CF5-4D12-4D236E5E2AFB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DA7D3A9B-1FE4-4960-6C0D-CECEF167273D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BDBA7E3-1C08-58FF-D00F-4F03E79537D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360E613C-E43C-34EE-3516-2D9114E5970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9ADF1D0F-4B26-9FC9-CEC3-EB78DA9FA1B4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AD4B5101-0BDA-270D-C508-B8CEBA51BF35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E7043121-3D47-741C-7A2F-8C079E83F08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9E3B3058-C14F-752A-F437-3008EA69877C}"/>
              </a:ext>
            </a:extLst>
          </p:cNvPr>
          <p:cNvGrpSpPr/>
          <p:nvPr/>
        </p:nvGrpSpPr>
        <p:grpSpPr>
          <a:xfrm>
            <a:off x="10801151" y="346040"/>
            <a:ext cx="594613" cy="648336"/>
            <a:chOff x="5203089" y="1751190"/>
            <a:chExt cx="858331" cy="662414"/>
          </a:xfrm>
        </p:grpSpPr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F66CA672-E7E3-250F-DD61-B8EC7A07D6B1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FE15ED07-B44A-1FBA-B32D-85A000BD0F00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1" name="Straight Connector 380">
              <a:extLst>
                <a:ext uri="{FF2B5EF4-FFF2-40B4-BE49-F238E27FC236}">
                  <a16:creationId xmlns:a16="http://schemas.microsoft.com/office/drawing/2014/main" id="{AED41A63-E29C-A806-75C8-72AB767212C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AB5BBA96-441D-08F5-A46E-C89006587D74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5F3A81DB-20AE-FB6B-2932-5A8B07416D58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84D8DD6-BA7D-79EB-873E-0EF13C18AEF6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78642ABE-DDBC-DFB1-460A-8B2D02C675C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F513EF79-AF16-4D75-1FEA-AA8F358CB93A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7" name="TextBox 386">
            <a:extLst>
              <a:ext uri="{FF2B5EF4-FFF2-40B4-BE49-F238E27FC236}">
                <a16:creationId xmlns:a16="http://schemas.microsoft.com/office/drawing/2014/main" id="{90548537-CFF2-570F-34D4-5527C9AD609B}"/>
              </a:ext>
            </a:extLst>
          </p:cNvPr>
          <p:cNvSpPr txBox="1"/>
          <p:nvPr/>
        </p:nvSpPr>
        <p:spPr>
          <a:xfrm>
            <a:off x="10947747" y="1829806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388" name="TextBox 387">
            <a:extLst>
              <a:ext uri="{FF2B5EF4-FFF2-40B4-BE49-F238E27FC236}">
                <a16:creationId xmlns:a16="http://schemas.microsoft.com/office/drawing/2014/main" id="{9347164F-9170-1FCA-8635-AE9DB2030174}"/>
              </a:ext>
            </a:extLst>
          </p:cNvPr>
          <p:cNvSpPr txBox="1"/>
          <p:nvPr/>
        </p:nvSpPr>
        <p:spPr>
          <a:xfrm>
            <a:off x="10092998" y="1380117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CACD12A7-9CA5-A198-9515-8286F110071C}"/>
              </a:ext>
            </a:extLst>
          </p:cNvPr>
          <p:cNvCxnSpPr>
            <a:cxnSpLocks/>
            <a:endCxn id="18" idx="7"/>
          </p:cNvCxnSpPr>
          <p:nvPr/>
        </p:nvCxnSpPr>
        <p:spPr>
          <a:xfrm flipH="1">
            <a:off x="10899443" y="1808247"/>
            <a:ext cx="22742" cy="79911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41025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4G/5G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580284" y="3007662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674611"/>
            <a:chOff x="153945" y="4485503"/>
            <a:chExt cx="2436745" cy="1674611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10361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</a:t>
              </a:r>
              <a:r>
                <a:rPr lang="en-US" i="1" dirty="0">
                  <a:solidFill>
                    <a:srgbClr val="011199"/>
                  </a:solidFill>
                </a:rPr>
                <a:t>global</a:t>
              </a:r>
              <a:r>
                <a:rPr lang="en-US" dirty="0"/>
                <a:t> identify info including  home network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57329"/>
            <a:ext cx="7006281" cy="1593206"/>
            <a:chOff x="4905633" y="1557329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043" y="1557329"/>
              <a:ext cx="405787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(paid) service plan with cellular provider, e.g., Verizon, Orange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home network HSS stores identify &amp; services info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294841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39D9C8FB-27B9-5145-B9CE-99561DEB6107}"/>
              </a:ext>
            </a:extLst>
          </p:cNvPr>
          <p:cNvGrpSpPr/>
          <p:nvPr/>
        </p:nvGrpSpPr>
        <p:grpSpPr>
          <a:xfrm>
            <a:off x="6645728" y="4044712"/>
            <a:ext cx="5255301" cy="2176473"/>
            <a:chOff x="6656614" y="1508341"/>
            <a:chExt cx="5255301" cy="2176473"/>
          </a:xfrm>
        </p:grpSpPr>
        <p:sp>
          <p:nvSpPr>
            <p:cNvPr id="368" name="Rectangle 4">
              <a:extLst>
                <a:ext uri="{FF2B5EF4-FFF2-40B4-BE49-F238E27FC236}">
                  <a16:creationId xmlns:a16="http://schemas.microsoft.com/office/drawing/2014/main" id="{F9A9C184-3C18-184C-9284-8A0C20110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7587" y="1508341"/>
              <a:ext cx="4014328" cy="21764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visited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any network other than your home network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service agreement with other networks: to provide access to visiting mobile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469B8B4D-8876-E34D-8C8E-91AC46630DCA}"/>
                </a:ext>
              </a:extLst>
            </p:cNvPr>
            <p:cNvCxnSpPr>
              <a:cxnSpLocks/>
            </p:cNvCxnSpPr>
            <p:nvPr/>
          </p:nvCxnSpPr>
          <p:spPr>
            <a:xfrm>
              <a:off x="6656614" y="2386765"/>
              <a:ext cx="152400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17086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ISP/WiFi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878285" y="3072976"/>
            <a:ext cx="1061357" cy="5410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D614B020-ED5D-5644-AECB-0544E2761C00}"/>
              </a:ext>
            </a:extLst>
          </p:cNvPr>
          <p:cNvGrpSpPr/>
          <p:nvPr/>
        </p:nvGrpSpPr>
        <p:grpSpPr>
          <a:xfrm>
            <a:off x="4623470" y="2613088"/>
            <a:ext cx="591681" cy="375090"/>
            <a:chOff x="7493876" y="2774731"/>
            <a:chExt cx="1481958" cy="894622"/>
          </a:xfrm>
        </p:grpSpPr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20122CEA-C90E-C343-A412-D71D11DF7B5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43807674-4BD1-E84F-A598-9AE45A9607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581F774-7914-534A-9989-AF909D8067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9879E72-F3AD-F644-9C83-FDDD85AAD7B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DF935CA5-74F1-1244-9CEC-C5567C1D09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CD517E56-85D1-A44C-A630-86D05449F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2E012050-BD17-E54D-BF24-93E68E6783C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305166" y="2114504"/>
            <a:ext cx="1707651" cy="736694"/>
            <a:chOff x="3056709" y="2599509"/>
            <a:chExt cx="1707651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cxnSp>
        <p:nvCxnSpPr>
          <p:cNvPr id="529" name="Straight Connector 528">
            <a:extLst>
              <a:ext uri="{FF2B5EF4-FFF2-40B4-BE49-F238E27FC236}">
                <a16:creationId xmlns:a16="http://schemas.microsoft.com/office/drawing/2014/main" id="{69AE70FE-61CC-B148-B52F-5A99CC4D3D21}"/>
              </a:ext>
            </a:extLst>
          </p:cNvPr>
          <p:cNvCxnSpPr>
            <a:cxnSpLocks/>
          </p:cNvCxnSpPr>
          <p:nvPr/>
        </p:nvCxnSpPr>
        <p:spPr>
          <a:xfrm flipH="1">
            <a:off x="1966116" y="2345807"/>
            <a:ext cx="927410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3" y="2743200"/>
            <a:ext cx="1188308" cy="1767015"/>
            <a:chOff x="297593" y="2743200"/>
            <a:chExt cx="1188308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3" y="3558745"/>
              <a:ext cx="1188308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attach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2425929" y="5791050"/>
            <a:ext cx="1767015" cy="329834"/>
            <a:chOff x="2425929" y="5791050"/>
            <a:chExt cx="1767015" cy="329834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2449287" y="5791050"/>
              <a:ext cx="1051723" cy="329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attach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3D41F3D-AFCE-D443-B02F-25DA166E2858}"/>
              </a:ext>
            </a:extLst>
          </p:cNvPr>
          <p:cNvGrpSpPr/>
          <p:nvPr/>
        </p:nvGrpSpPr>
        <p:grpSpPr>
          <a:xfrm>
            <a:off x="1132111" y="1715180"/>
            <a:ext cx="1038225" cy="1004887"/>
            <a:chOff x="8790214" y="1617209"/>
            <a:chExt cx="1038225" cy="1004887"/>
          </a:xfrm>
        </p:grpSpPr>
        <p:sp>
          <p:nvSpPr>
            <p:cNvPr id="371" name="Oval 23">
              <a:extLst>
                <a:ext uri="{FF2B5EF4-FFF2-40B4-BE49-F238E27FC236}">
                  <a16:creationId xmlns:a16="http://schemas.microsoft.com/office/drawing/2014/main" id="{5952E974-B93B-8B44-886C-B2E788777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72" name="Group 361">
              <a:extLst>
                <a:ext uri="{FF2B5EF4-FFF2-40B4-BE49-F238E27FC236}">
                  <a16:creationId xmlns:a16="http://schemas.microsoft.com/office/drawing/2014/main" id="{C2BA1641-94ED-C448-8AE6-6DB618C45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73" name="Picture 358" descr="access_point_stylized_small">
                <a:extLst>
                  <a:ext uri="{FF2B5EF4-FFF2-40B4-BE49-F238E27FC236}">
                    <a16:creationId xmlns:a16="http://schemas.microsoft.com/office/drawing/2014/main" id="{AE084EE0-E940-8E4E-808A-2AA060C247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4" name="Picture 360" descr="antenna_radiation_stylized">
                <a:extLst>
                  <a:ext uri="{FF2B5EF4-FFF2-40B4-BE49-F238E27FC236}">
                    <a16:creationId xmlns:a16="http://schemas.microsoft.com/office/drawing/2014/main" id="{82F0C39A-0B16-EA40-9268-092A48B3BD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5" name="Group 356">
              <a:extLst>
                <a:ext uri="{FF2B5EF4-FFF2-40B4-BE49-F238E27FC236}">
                  <a16:creationId xmlns:a16="http://schemas.microsoft.com/office/drawing/2014/main" id="{CC1CB608-AC80-0147-B36D-9A2EE45CA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76" name="Picture 354" descr="laptop_stylized_small">
                <a:extLst>
                  <a:ext uri="{FF2B5EF4-FFF2-40B4-BE49-F238E27FC236}">
                    <a16:creationId xmlns:a16="http://schemas.microsoft.com/office/drawing/2014/main" id="{6E2EA505-E0D6-764B-9D5C-BCD2FEFB8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7" name="Picture 355" descr="antenna_stylized">
                <a:extLst>
                  <a:ext uri="{FF2B5EF4-FFF2-40B4-BE49-F238E27FC236}">
                    <a16:creationId xmlns:a16="http://schemas.microsoft.com/office/drawing/2014/main" id="{A85FBB02-569E-AB47-8C1C-C034D29CB6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8" name="Group 403">
              <a:extLst>
                <a:ext uri="{FF2B5EF4-FFF2-40B4-BE49-F238E27FC236}">
                  <a16:creationId xmlns:a16="http://schemas.microsoft.com/office/drawing/2014/main" id="{BD3F7468-5992-734C-B2B0-2A9FD45F82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79" name="Picture 364" descr="iphone_stylized_small">
                <a:extLst>
                  <a:ext uri="{FF2B5EF4-FFF2-40B4-BE49-F238E27FC236}">
                    <a16:creationId xmlns:a16="http://schemas.microsoft.com/office/drawing/2014/main" id="{90183E2E-B05B-7641-B0FB-A84336B6F7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0" name="Picture 402" descr="antenna_radiation_stylized">
                <a:extLst>
                  <a:ext uri="{FF2B5EF4-FFF2-40B4-BE49-F238E27FC236}">
                    <a16:creationId xmlns:a16="http://schemas.microsoft.com/office/drawing/2014/main" id="{0BCD87B1-7C64-9642-9EDB-93863AAEA3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8A63E586-45C4-414D-A89D-A45C108CCA5E}"/>
              </a:ext>
            </a:extLst>
          </p:cNvPr>
          <p:cNvGrpSpPr/>
          <p:nvPr/>
        </p:nvGrpSpPr>
        <p:grpSpPr>
          <a:xfrm>
            <a:off x="1631950" y="2736850"/>
            <a:ext cx="751114" cy="702128"/>
            <a:chOff x="8790214" y="1617209"/>
            <a:chExt cx="1038225" cy="1004887"/>
          </a:xfrm>
        </p:grpSpPr>
        <p:sp>
          <p:nvSpPr>
            <p:cNvPr id="382" name="Oval 23">
              <a:extLst>
                <a:ext uri="{FF2B5EF4-FFF2-40B4-BE49-F238E27FC236}">
                  <a16:creationId xmlns:a16="http://schemas.microsoft.com/office/drawing/2014/main" id="{69FB5EE9-A00A-0D45-9343-A5B94A315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83" name="Group 361">
              <a:extLst>
                <a:ext uri="{FF2B5EF4-FFF2-40B4-BE49-F238E27FC236}">
                  <a16:creationId xmlns:a16="http://schemas.microsoft.com/office/drawing/2014/main" id="{A858EF67-8D41-C242-A415-10D99818B9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90" name="Picture 358" descr="access_point_stylized_small">
                <a:extLst>
                  <a:ext uri="{FF2B5EF4-FFF2-40B4-BE49-F238E27FC236}">
                    <a16:creationId xmlns:a16="http://schemas.microsoft.com/office/drawing/2014/main" id="{547FDFB0-87B6-3941-A102-F072DC5A01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1" name="Picture 360" descr="antenna_radiation_stylized">
                <a:extLst>
                  <a:ext uri="{FF2B5EF4-FFF2-40B4-BE49-F238E27FC236}">
                    <a16:creationId xmlns:a16="http://schemas.microsoft.com/office/drawing/2014/main" id="{A72F20D0-2C15-964A-9606-B68E231029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4" name="Group 356">
              <a:extLst>
                <a:ext uri="{FF2B5EF4-FFF2-40B4-BE49-F238E27FC236}">
                  <a16:creationId xmlns:a16="http://schemas.microsoft.com/office/drawing/2014/main" id="{04DB64A5-F11E-8846-B2BA-F59DFB34C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88" name="Picture 354" descr="laptop_stylized_small">
                <a:extLst>
                  <a:ext uri="{FF2B5EF4-FFF2-40B4-BE49-F238E27FC236}">
                    <a16:creationId xmlns:a16="http://schemas.microsoft.com/office/drawing/2014/main" id="{3997BDFA-BB50-7145-BDA6-95B0AA8A1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9" name="Picture 355" descr="antenna_stylized">
                <a:extLst>
                  <a:ext uri="{FF2B5EF4-FFF2-40B4-BE49-F238E27FC236}">
                    <a16:creationId xmlns:a16="http://schemas.microsoft.com/office/drawing/2014/main" id="{21393C64-F6B8-E643-9084-DA69DBD01B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5" name="Group 403">
              <a:extLst>
                <a:ext uri="{FF2B5EF4-FFF2-40B4-BE49-F238E27FC236}">
                  <a16:creationId xmlns:a16="http://schemas.microsoft.com/office/drawing/2014/main" id="{84A12335-E573-8241-B7A7-457D54541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86" name="Picture 364" descr="iphone_stylized_small">
                <a:extLst>
                  <a:ext uri="{FF2B5EF4-FFF2-40B4-BE49-F238E27FC236}">
                    <a16:creationId xmlns:a16="http://schemas.microsoft.com/office/drawing/2014/main" id="{3E8555BA-D804-764A-AC6F-8A7D58D612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7" name="Picture 402" descr="antenna_radiation_stylized">
                <a:extLst>
                  <a:ext uri="{FF2B5EF4-FFF2-40B4-BE49-F238E27FC236}">
                    <a16:creationId xmlns:a16="http://schemas.microsoft.com/office/drawing/2014/main" id="{B5092C44-639A-2F46-B117-B56BC091C3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82CCC946-F332-0444-8738-9B4A789C216A}"/>
              </a:ext>
            </a:extLst>
          </p:cNvPr>
          <p:cNvGrpSpPr/>
          <p:nvPr/>
        </p:nvGrpSpPr>
        <p:grpSpPr>
          <a:xfrm>
            <a:off x="2460175" y="3346678"/>
            <a:ext cx="751114" cy="702128"/>
            <a:chOff x="8790214" y="1617209"/>
            <a:chExt cx="1038225" cy="1004887"/>
          </a:xfrm>
        </p:grpSpPr>
        <p:sp>
          <p:nvSpPr>
            <p:cNvPr id="393" name="Oval 23">
              <a:extLst>
                <a:ext uri="{FF2B5EF4-FFF2-40B4-BE49-F238E27FC236}">
                  <a16:creationId xmlns:a16="http://schemas.microsoft.com/office/drawing/2014/main" id="{330F0250-B67A-7C47-B809-E2741C728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94" name="Group 361">
              <a:extLst>
                <a:ext uri="{FF2B5EF4-FFF2-40B4-BE49-F238E27FC236}">
                  <a16:creationId xmlns:a16="http://schemas.microsoft.com/office/drawing/2014/main" id="{107DFA4B-0CE9-8844-B4B5-1CD06B44EB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01" name="Picture 358" descr="access_point_stylized_small">
                <a:extLst>
                  <a:ext uri="{FF2B5EF4-FFF2-40B4-BE49-F238E27FC236}">
                    <a16:creationId xmlns:a16="http://schemas.microsoft.com/office/drawing/2014/main" id="{3FC8BC7D-3171-FA44-92B0-512A0DDEA1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2" name="Picture 360" descr="antenna_radiation_stylized">
                <a:extLst>
                  <a:ext uri="{FF2B5EF4-FFF2-40B4-BE49-F238E27FC236}">
                    <a16:creationId xmlns:a16="http://schemas.microsoft.com/office/drawing/2014/main" id="{8CDFA272-7B97-5F4A-AB8F-397CE2275A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5" name="Group 356">
              <a:extLst>
                <a:ext uri="{FF2B5EF4-FFF2-40B4-BE49-F238E27FC236}">
                  <a16:creationId xmlns:a16="http://schemas.microsoft.com/office/drawing/2014/main" id="{8CB65A57-672F-7A44-B85A-92FFCE2DB1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99" name="Picture 354" descr="laptop_stylized_small">
                <a:extLst>
                  <a:ext uri="{FF2B5EF4-FFF2-40B4-BE49-F238E27FC236}">
                    <a16:creationId xmlns:a16="http://schemas.microsoft.com/office/drawing/2014/main" id="{60371BD7-72E6-8045-807F-3125521401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" name="Picture 355" descr="antenna_stylized">
                <a:extLst>
                  <a:ext uri="{FF2B5EF4-FFF2-40B4-BE49-F238E27FC236}">
                    <a16:creationId xmlns:a16="http://schemas.microsoft.com/office/drawing/2014/main" id="{866491C5-EFE9-F049-900B-3705951E76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6" name="Group 403">
              <a:extLst>
                <a:ext uri="{FF2B5EF4-FFF2-40B4-BE49-F238E27FC236}">
                  <a16:creationId xmlns:a16="http://schemas.microsoft.com/office/drawing/2014/main" id="{20E9540C-B106-5143-8526-5C19121A8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97" name="Picture 364" descr="iphone_stylized_small">
                <a:extLst>
                  <a:ext uri="{FF2B5EF4-FFF2-40B4-BE49-F238E27FC236}">
                    <a16:creationId xmlns:a16="http://schemas.microsoft.com/office/drawing/2014/main" id="{D2C80B71-3FAD-C143-9CAE-EC5DBA7DEE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8" name="Picture 402" descr="antenna_radiation_stylized">
                <a:extLst>
                  <a:ext uri="{FF2B5EF4-FFF2-40B4-BE49-F238E27FC236}">
                    <a16:creationId xmlns:a16="http://schemas.microsoft.com/office/drawing/2014/main" id="{0562F7D4-5B6E-8C4D-B449-8AF8728F24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52EE72C1-3F74-4F40-89BE-5DD7A200707F}"/>
              </a:ext>
            </a:extLst>
          </p:cNvPr>
          <p:cNvGrpSpPr/>
          <p:nvPr/>
        </p:nvGrpSpPr>
        <p:grpSpPr>
          <a:xfrm>
            <a:off x="4152907" y="4182836"/>
            <a:ext cx="751114" cy="702128"/>
            <a:chOff x="8790214" y="1617209"/>
            <a:chExt cx="1038225" cy="1004887"/>
          </a:xfrm>
        </p:grpSpPr>
        <p:sp>
          <p:nvSpPr>
            <p:cNvPr id="404" name="Oval 23">
              <a:extLst>
                <a:ext uri="{FF2B5EF4-FFF2-40B4-BE49-F238E27FC236}">
                  <a16:creationId xmlns:a16="http://schemas.microsoft.com/office/drawing/2014/main" id="{39486161-1BD3-664B-8E3A-F31ECF46B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05" name="Group 361">
              <a:extLst>
                <a:ext uri="{FF2B5EF4-FFF2-40B4-BE49-F238E27FC236}">
                  <a16:creationId xmlns:a16="http://schemas.microsoft.com/office/drawing/2014/main" id="{FDF4A396-785B-6743-94B6-0DBE4835B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12" name="Picture 358" descr="access_point_stylized_small">
                <a:extLst>
                  <a:ext uri="{FF2B5EF4-FFF2-40B4-BE49-F238E27FC236}">
                    <a16:creationId xmlns:a16="http://schemas.microsoft.com/office/drawing/2014/main" id="{EDEE91F2-8F72-5947-B8AD-DAFE1E823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3" name="Picture 360" descr="antenna_radiation_stylized">
                <a:extLst>
                  <a:ext uri="{FF2B5EF4-FFF2-40B4-BE49-F238E27FC236}">
                    <a16:creationId xmlns:a16="http://schemas.microsoft.com/office/drawing/2014/main" id="{83E9D0C1-6EAB-E942-AC6A-ECCA9C5D4A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6" name="Group 356">
              <a:extLst>
                <a:ext uri="{FF2B5EF4-FFF2-40B4-BE49-F238E27FC236}">
                  <a16:creationId xmlns:a16="http://schemas.microsoft.com/office/drawing/2014/main" id="{EBDFE2A8-3DA2-1546-98DC-F2E92B429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10" name="Picture 354" descr="laptop_stylized_small">
                <a:extLst>
                  <a:ext uri="{FF2B5EF4-FFF2-40B4-BE49-F238E27FC236}">
                    <a16:creationId xmlns:a16="http://schemas.microsoft.com/office/drawing/2014/main" id="{34454A1B-ED13-7842-8231-884439107D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1" name="Picture 355" descr="antenna_stylized">
                <a:extLst>
                  <a:ext uri="{FF2B5EF4-FFF2-40B4-BE49-F238E27FC236}">
                    <a16:creationId xmlns:a16="http://schemas.microsoft.com/office/drawing/2014/main" id="{84AB0168-C972-F047-BA2B-CC666D14A9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7" name="Group 403">
              <a:extLst>
                <a:ext uri="{FF2B5EF4-FFF2-40B4-BE49-F238E27FC236}">
                  <a16:creationId xmlns:a16="http://schemas.microsoft.com/office/drawing/2014/main" id="{7E31A31B-7617-EC40-AD6C-1C8F60A5D4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08" name="Picture 364" descr="iphone_stylized_small">
                <a:extLst>
                  <a:ext uri="{FF2B5EF4-FFF2-40B4-BE49-F238E27FC236}">
                    <a16:creationId xmlns:a16="http://schemas.microsoft.com/office/drawing/2014/main" id="{7E039DD0-9F4A-AF42-98DD-B4A1009B84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9" name="Picture 402" descr="antenna_radiation_stylized">
                <a:extLst>
                  <a:ext uri="{FF2B5EF4-FFF2-40B4-BE49-F238E27FC236}">
                    <a16:creationId xmlns:a16="http://schemas.microsoft.com/office/drawing/2014/main" id="{6168528C-F7B0-E24F-99C0-5DF27B9F99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8B56345A-A248-1541-B5CC-5C3E4290B691}"/>
              </a:ext>
            </a:extLst>
          </p:cNvPr>
          <p:cNvGrpSpPr/>
          <p:nvPr/>
        </p:nvGrpSpPr>
        <p:grpSpPr>
          <a:xfrm>
            <a:off x="3837225" y="4872036"/>
            <a:ext cx="751114" cy="702128"/>
            <a:chOff x="8790214" y="1617209"/>
            <a:chExt cx="1038225" cy="1004887"/>
          </a:xfrm>
        </p:grpSpPr>
        <p:sp>
          <p:nvSpPr>
            <p:cNvPr id="415" name="Oval 23">
              <a:extLst>
                <a:ext uri="{FF2B5EF4-FFF2-40B4-BE49-F238E27FC236}">
                  <a16:creationId xmlns:a16="http://schemas.microsoft.com/office/drawing/2014/main" id="{B8A49987-ACD2-ED40-9D56-E12266A44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361">
              <a:extLst>
                <a:ext uri="{FF2B5EF4-FFF2-40B4-BE49-F238E27FC236}">
                  <a16:creationId xmlns:a16="http://schemas.microsoft.com/office/drawing/2014/main" id="{D521E02F-9A96-E548-B19F-AA138DE3B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23" name="Picture 358" descr="access_point_stylized_small">
                <a:extLst>
                  <a:ext uri="{FF2B5EF4-FFF2-40B4-BE49-F238E27FC236}">
                    <a16:creationId xmlns:a16="http://schemas.microsoft.com/office/drawing/2014/main" id="{FFC36A9A-7051-3E4B-8998-F2264408B2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4" name="Picture 360" descr="antenna_radiation_stylized">
                <a:extLst>
                  <a:ext uri="{FF2B5EF4-FFF2-40B4-BE49-F238E27FC236}">
                    <a16:creationId xmlns:a16="http://schemas.microsoft.com/office/drawing/2014/main" id="{BB59752D-3958-0E42-B2A6-6F2871DDF7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7" name="Group 356">
              <a:extLst>
                <a:ext uri="{FF2B5EF4-FFF2-40B4-BE49-F238E27FC236}">
                  <a16:creationId xmlns:a16="http://schemas.microsoft.com/office/drawing/2014/main" id="{4985CE08-EBE6-CB48-B922-AC4CB38BC3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21" name="Picture 354" descr="laptop_stylized_small">
                <a:extLst>
                  <a:ext uri="{FF2B5EF4-FFF2-40B4-BE49-F238E27FC236}">
                    <a16:creationId xmlns:a16="http://schemas.microsoft.com/office/drawing/2014/main" id="{0F3F4BBB-FEAE-E24E-B1F1-90BD4F41E9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2" name="Picture 355" descr="antenna_stylized">
                <a:extLst>
                  <a:ext uri="{FF2B5EF4-FFF2-40B4-BE49-F238E27FC236}">
                    <a16:creationId xmlns:a16="http://schemas.microsoft.com/office/drawing/2014/main" id="{26764A5D-7FB7-1F4A-9280-2DEB782B2E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8" name="Group 403">
              <a:extLst>
                <a:ext uri="{FF2B5EF4-FFF2-40B4-BE49-F238E27FC236}">
                  <a16:creationId xmlns:a16="http://schemas.microsoft.com/office/drawing/2014/main" id="{8D6E283D-4418-134A-9296-F6C104BC2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19" name="Picture 364" descr="iphone_stylized_small">
                <a:extLst>
                  <a:ext uri="{FF2B5EF4-FFF2-40B4-BE49-F238E27FC236}">
                    <a16:creationId xmlns:a16="http://schemas.microsoft.com/office/drawing/2014/main" id="{B50C9924-6E3E-7044-A6A5-51CD57DBD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0" name="Picture 402" descr="antenna_radiation_stylized">
                <a:extLst>
                  <a:ext uri="{FF2B5EF4-FFF2-40B4-BE49-F238E27FC236}">
                    <a16:creationId xmlns:a16="http://schemas.microsoft.com/office/drawing/2014/main" id="{86795628-5D6A-0C42-A6B3-8F63BD7F27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43A1635D-6776-5340-BFDF-600711A109ED}"/>
              </a:ext>
            </a:extLst>
          </p:cNvPr>
          <p:cNvGrpSpPr/>
          <p:nvPr/>
        </p:nvGrpSpPr>
        <p:grpSpPr>
          <a:xfrm>
            <a:off x="4566572" y="5757178"/>
            <a:ext cx="751114" cy="702128"/>
            <a:chOff x="8790214" y="1617209"/>
            <a:chExt cx="1038225" cy="1004887"/>
          </a:xfrm>
        </p:grpSpPr>
        <p:sp>
          <p:nvSpPr>
            <p:cNvPr id="426" name="Oval 23">
              <a:extLst>
                <a:ext uri="{FF2B5EF4-FFF2-40B4-BE49-F238E27FC236}">
                  <a16:creationId xmlns:a16="http://schemas.microsoft.com/office/drawing/2014/main" id="{64AE3E01-A722-F143-9C63-5B4B273CF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7" name="Group 361">
              <a:extLst>
                <a:ext uri="{FF2B5EF4-FFF2-40B4-BE49-F238E27FC236}">
                  <a16:creationId xmlns:a16="http://schemas.microsoft.com/office/drawing/2014/main" id="{DC7C5F8C-F556-9A44-8B24-21BD1B11A8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34" name="Picture 358" descr="access_point_stylized_small">
                <a:extLst>
                  <a:ext uri="{FF2B5EF4-FFF2-40B4-BE49-F238E27FC236}">
                    <a16:creationId xmlns:a16="http://schemas.microsoft.com/office/drawing/2014/main" id="{99558A3F-FEBA-1A4A-ABB7-B5DF7ECAA0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5" name="Picture 360" descr="antenna_radiation_stylized">
                <a:extLst>
                  <a:ext uri="{FF2B5EF4-FFF2-40B4-BE49-F238E27FC236}">
                    <a16:creationId xmlns:a16="http://schemas.microsoft.com/office/drawing/2014/main" id="{CE567380-1149-EF4D-9295-7FCB018D3D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8" name="Group 356">
              <a:extLst>
                <a:ext uri="{FF2B5EF4-FFF2-40B4-BE49-F238E27FC236}">
                  <a16:creationId xmlns:a16="http://schemas.microsoft.com/office/drawing/2014/main" id="{415D2D32-9CCA-6D49-94CB-9C8293884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32" name="Picture 354" descr="laptop_stylized_small">
                <a:extLst>
                  <a:ext uri="{FF2B5EF4-FFF2-40B4-BE49-F238E27FC236}">
                    <a16:creationId xmlns:a16="http://schemas.microsoft.com/office/drawing/2014/main" id="{713403ED-F466-B94C-939C-B791CAB5E1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3" name="Picture 355" descr="antenna_stylized">
                <a:extLst>
                  <a:ext uri="{FF2B5EF4-FFF2-40B4-BE49-F238E27FC236}">
                    <a16:creationId xmlns:a16="http://schemas.microsoft.com/office/drawing/2014/main" id="{DC8233F4-1507-0B4D-BEFF-02CACEFAEB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9" name="Group 403">
              <a:extLst>
                <a:ext uri="{FF2B5EF4-FFF2-40B4-BE49-F238E27FC236}">
                  <a16:creationId xmlns:a16="http://schemas.microsoft.com/office/drawing/2014/main" id="{B4FF0B20-F826-764C-9332-5D2A1EE78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30" name="Picture 364" descr="iphone_stylized_small">
                <a:extLst>
                  <a:ext uri="{FF2B5EF4-FFF2-40B4-BE49-F238E27FC236}">
                    <a16:creationId xmlns:a16="http://schemas.microsoft.com/office/drawing/2014/main" id="{C9F91536-9D8F-9F4E-B0B3-44CD959143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1" name="Picture 402" descr="antenna_radiation_stylized">
                <a:extLst>
                  <a:ext uri="{FF2B5EF4-FFF2-40B4-BE49-F238E27FC236}">
                    <a16:creationId xmlns:a16="http://schemas.microsoft.com/office/drawing/2014/main" id="{39AB3849-8279-2747-85F4-95282115D7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86A389B9-8F54-B449-959E-1BD8825EF998}"/>
              </a:ext>
            </a:extLst>
          </p:cNvPr>
          <p:cNvGrpSpPr/>
          <p:nvPr/>
        </p:nvGrpSpPr>
        <p:grpSpPr>
          <a:xfrm>
            <a:off x="5351681" y="4961119"/>
            <a:ext cx="1707651" cy="736694"/>
            <a:chOff x="3056709" y="2599509"/>
            <a:chExt cx="1707651" cy="736694"/>
          </a:xfrm>
        </p:grpSpPr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466D3AC6-9251-E948-9AD7-CB6AACA87187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BB9A4D78-AA96-664B-A1DF-12C0C7E51781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001E42BB-16EB-1841-A6AE-7104294EFED8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442" name="Rectangle 441">
                  <a:extLst>
                    <a:ext uri="{FF2B5EF4-FFF2-40B4-BE49-F238E27FC236}">
                      <a16:creationId xmlns:a16="http://schemas.microsoft.com/office/drawing/2014/main" id="{692C8361-45AC-474C-B35B-D7E0F5159E56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3" name="Oval 442">
                  <a:extLst>
                    <a:ext uri="{FF2B5EF4-FFF2-40B4-BE49-F238E27FC236}">
                      <a16:creationId xmlns:a16="http://schemas.microsoft.com/office/drawing/2014/main" id="{B29686B0-DBC3-EE42-AA0B-2AF1280FEBC3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4" name="Oval 443">
                  <a:extLst>
                    <a:ext uri="{FF2B5EF4-FFF2-40B4-BE49-F238E27FC236}">
                      <a16:creationId xmlns:a16="http://schemas.microsoft.com/office/drawing/2014/main" id="{42E9F79C-2C78-1B4B-B220-27A3C1C38D32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5" name="Rectangle 444">
                  <a:extLst>
                    <a:ext uri="{FF2B5EF4-FFF2-40B4-BE49-F238E27FC236}">
                      <a16:creationId xmlns:a16="http://schemas.microsoft.com/office/drawing/2014/main" id="{3EF894B5-3205-A444-B464-FFD21DEFBE87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440" name="Can 439">
                <a:extLst>
                  <a:ext uri="{FF2B5EF4-FFF2-40B4-BE49-F238E27FC236}">
                    <a16:creationId xmlns:a16="http://schemas.microsoft.com/office/drawing/2014/main" id="{7EA9FC0D-1BE4-224A-A58E-3866A8EEABDA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441" name="Picture 440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1E10AB5F-A5FB-1A40-8C43-345A0E0AEB0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9DFC788E-C5BF-AA48-86A3-6B5F366BE7C6}"/>
              </a:ext>
            </a:extLst>
          </p:cNvPr>
          <p:cNvGrpSpPr/>
          <p:nvPr/>
        </p:nvGrpSpPr>
        <p:grpSpPr>
          <a:xfrm>
            <a:off x="1266874" y="4533900"/>
            <a:ext cx="1019126" cy="952130"/>
            <a:chOff x="7432700" y="2327293"/>
            <a:chExt cx="534987" cy="407988"/>
          </a:xfrm>
        </p:grpSpPr>
        <p:pic>
          <p:nvPicPr>
            <p:cNvPr id="447" name="Picture 1017" descr="antenna_stylized">
              <a:extLst>
                <a:ext uri="{FF2B5EF4-FFF2-40B4-BE49-F238E27FC236}">
                  <a16:creationId xmlns:a16="http://schemas.microsoft.com/office/drawing/2014/main" id="{AE542E63-9A2B-B44E-843B-0C20DA2CB5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8" name="Picture 1018" descr="laptop_keyboard">
              <a:extLst>
                <a:ext uri="{FF2B5EF4-FFF2-40B4-BE49-F238E27FC236}">
                  <a16:creationId xmlns:a16="http://schemas.microsoft.com/office/drawing/2014/main" id="{326B978D-F98F-B546-8E24-D7C5D7471D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9" name="Freeform 1019">
              <a:extLst>
                <a:ext uri="{FF2B5EF4-FFF2-40B4-BE49-F238E27FC236}">
                  <a16:creationId xmlns:a16="http://schemas.microsoft.com/office/drawing/2014/main" id="{A637125D-826D-F840-AC90-A4DC5498F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50" name="Picture 1020" descr="screen">
              <a:extLst>
                <a:ext uri="{FF2B5EF4-FFF2-40B4-BE49-F238E27FC236}">
                  <a16:creationId xmlns:a16="http://schemas.microsoft.com/office/drawing/2014/main" id="{6F0E0D1A-2347-A74B-B5D7-5C3782D705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" name="Freeform 1021">
              <a:extLst>
                <a:ext uri="{FF2B5EF4-FFF2-40B4-BE49-F238E27FC236}">
                  <a16:creationId xmlns:a16="http://schemas.microsoft.com/office/drawing/2014/main" id="{1EAB11A2-8CE1-5E4A-BCD5-B2E22189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 1022">
              <a:extLst>
                <a:ext uri="{FF2B5EF4-FFF2-40B4-BE49-F238E27FC236}">
                  <a16:creationId xmlns:a16="http://schemas.microsoft.com/office/drawing/2014/main" id="{CB815F07-32FD-0C40-8AB4-1CCF80360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 1023">
              <a:extLst>
                <a:ext uri="{FF2B5EF4-FFF2-40B4-BE49-F238E27FC236}">
                  <a16:creationId xmlns:a16="http://schemas.microsoft.com/office/drawing/2014/main" id="{81A31836-51B2-EF48-A125-37A7E50C7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 1024">
              <a:extLst>
                <a:ext uri="{FF2B5EF4-FFF2-40B4-BE49-F238E27FC236}">
                  <a16:creationId xmlns:a16="http://schemas.microsoft.com/office/drawing/2014/main" id="{6A0CC77E-7C0A-9141-BB41-E76E31E62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 1025">
              <a:extLst>
                <a:ext uri="{FF2B5EF4-FFF2-40B4-BE49-F238E27FC236}">
                  <a16:creationId xmlns:a16="http://schemas.microsoft.com/office/drawing/2014/main" id="{C386F23C-8030-5847-AAE2-053FF3EE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 1026">
              <a:extLst>
                <a:ext uri="{FF2B5EF4-FFF2-40B4-BE49-F238E27FC236}">
                  <a16:creationId xmlns:a16="http://schemas.microsoft.com/office/drawing/2014/main" id="{DFB858DE-85CF-334A-AC13-866A72F8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7" name="Group 1027">
              <a:extLst>
                <a:ext uri="{FF2B5EF4-FFF2-40B4-BE49-F238E27FC236}">
                  <a16:creationId xmlns:a16="http://schemas.microsoft.com/office/drawing/2014/main" id="{19C35F65-1EF7-E64F-B8CF-97AD21BF95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464" name="Freeform 1028">
                <a:extLst>
                  <a:ext uri="{FF2B5EF4-FFF2-40B4-BE49-F238E27FC236}">
                    <a16:creationId xmlns:a16="http://schemas.microsoft.com/office/drawing/2014/main" id="{91EAD8C7-BA6E-6042-8AE0-053E7EA5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1029">
                <a:extLst>
                  <a:ext uri="{FF2B5EF4-FFF2-40B4-BE49-F238E27FC236}">
                    <a16:creationId xmlns:a16="http://schemas.microsoft.com/office/drawing/2014/main" id="{8D2D3880-4CF3-594C-89DE-1C528932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1030">
                <a:extLst>
                  <a:ext uri="{FF2B5EF4-FFF2-40B4-BE49-F238E27FC236}">
                    <a16:creationId xmlns:a16="http://schemas.microsoft.com/office/drawing/2014/main" id="{8D68A719-56EE-C941-9A97-C2F785930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1031">
                <a:extLst>
                  <a:ext uri="{FF2B5EF4-FFF2-40B4-BE49-F238E27FC236}">
                    <a16:creationId xmlns:a16="http://schemas.microsoft.com/office/drawing/2014/main" id="{30F32EA2-C02E-5349-B944-0D4D9D6E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1032">
                <a:extLst>
                  <a:ext uri="{FF2B5EF4-FFF2-40B4-BE49-F238E27FC236}">
                    <a16:creationId xmlns:a16="http://schemas.microsoft.com/office/drawing/2014/main" id="{C34FDEAB-61FB-2D43-BDA7-1266A7400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1033">
                <a:extLst>
                  <a:ext uri="{FF2B5EF4-FFF2-40B4-BE49-F238E27FC236}">
                    <a16:creationId xmlns:a16="http://schemas.microsoft.com/office/drawing/2014/main" id="{CDE0D39D-80F5-1040-A7A0-AE116439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58" name="Freeform 1034">
              <a:extLst>
                <a:ext uri="{FF2B5EF4-FFF2-40B4-BE49-F238E27FC236}">
                  <a16:creationId xmlns:a16="http://schemas.microsoft.com/office/drawing/2014/main" id="{6A006EB5-142A-884B-BE28-2798675A4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 1035">
              <a:extLst>
                <a:ext uri="{FF2B5EF4-FFF2-40B4-BE49-F238E27FC236}">
                  <a16:creationId xmlns:a16="http://schemas.microsoft.com/office/drawing/2014/main" id="{AB7CD916-EAB8-D142-B916-1EBC56462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 1036">
              <a:extLst>
                <a:ext uri="{FF2B5EF4-FFF2-40B4-BE49-F238E27FC236}">
                  <a16:creationId xmlns:a16="http://schemas.microsoft.com/office/drawing/2014/main" id="{11B30E92-FE0D-6D45-805E-26ACAEB73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 1037">
              <a:extLst>
                <a:ext uri="{FF2B5EF4-FFF2-40B4-BE49-F238E27FC236}">
                  <a16:creationId xmlns:a16="http://schemas.microsoft.com/office/drawing/2014/main" id="{18BAAE0C-EED3-4F48-9D1F-CE7279D7F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 1038">
              <a:extLst>
                <a:ext uri="{FF2B5EF4-FFF2-40B4-BE49-F238E27FC236}">
                  <a16:creationId xmlns:a16="http://schemas.microsoft.com/office/drawing/2014/main" id="{4DC6716A-D0EB-2344-B5B5-34192B17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 1039">
              <a:extLst>
                <a:ext uri="{FF2B5EF4-FFF2-40B4-BE49-F238E27FC236}">
                  <a16:creationId xmlns:a16="http://schemas.microsoft.com/office/drawing/2014/main" id="{1A91F4BB-2898-9A42-B592-E72FA4340D9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71" name="Rectangle 4">
            <a:extLst>
              <a:ext uri="{FF2B5EF4-FFF2-40B4-BE49-F238E27FC236}">
                <a16:creationId xmlns:a16="http://schemas.microsoft.com/office/drawing/2014/main" id="{D1FEE552-BC4D-614B-8800-A433A11E6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550" y="1557329"/>
            <a:ext cx="5977720" cy="8446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ISP/WiFi: no notion of global  “home”</a:t>
            </a:r>
          </a:p>
          <a:p>
            <a:pPr marL="517525"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473" name="Rectangle 4">
            <a:extLst>
              <a:ext uri="{FF2B5EF4-FFF2-40B4-BE49-F238E27FC236}">
                <a16:creationId xmlns:a16="http://schemas.microsoft.com/office/drawing/2014/main" id="{8CB29973-307B-A240-945D-CD00F0822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6268" y="2009981"/>
            <a:ext cx="4424149" cy="40928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credentials from ISP (e.g., username, password) stored on device or with user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ISPs may have national, international presence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different networks: different credentials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cs typeface="+mn-cs"/>
              </a:rPr>
              <a:t>some exceptions (e.g., eduroam)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architectures exist (mobile IP) for 4G-like mobility, but not used</a:t>
            </a:r>
            <a:endParaRPr lang="en-US" sz="2400" dirty="0">
              <a:cs typeface="+mn-cs"/>
            </a:endParaRPr>
          </a:p>
          <a:p>
            <a:pPr marL="860425" lvl="1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8538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generic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8F1AECB1-AC73-5545-BF06-CD7027918FB7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9BDBC390-BAD0-5A42-B7A6-4075B2606878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1389983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/>
      <p:bldP spid="166" grpId="0"/>
      <p:bldP spid="204" grpId="0"/>
      <p:bldP spid="158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sp>
        <p:nvSpPr>
          <p:cNvPr id="69" name="Rectangle 22">
            <a:extLst>
              <a:ext uri="{FF2B5EF4-FFF2-40B4-BE49-F238E27FC236}">
                <a16:creationId xmlns:a16="http://schemas.microsoft.com/office/drawing/2014/main" id="{3C0793A8-3B36-744C-8476-1985E3A78602}"/>
              </a:ext>
            </a:extLst>
          </p:cNvPr>
          <p:cNvSpPr txBox="1">
            <a:spLocks noChangeArrowheads="1"/>
          </p:cNvSpPr>
          <p:nvPr/>
        </p:nvSpPr>
        <p:spPr>
          <a:xfrm>
            <a:off x="939114" y="4744995"/>
            <a:ext cx="7772400" cy="14704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end result:</a:t>
            </a:r>
          </a:p>
          <a:p>
            <a:pPr marL="517525" indent="-271463">
              <a:spcBef>
                <a:spcPts val="600"/>
              </a:spcBef>
              <a:defRPr/>
            </a:pPr>
            <a:r>
              <a:rPr lang="en-US" dirty="0"/>
              <a:t>visited mobility manager knows about mobile</a:t>
            </a:r>
          </a:p>
          <a:p>
            <a:pPr marL="517525" indent="-271463">
              <a:spcBef>
                <a:spcPts val="0"/>
              </a:spcBef>
              <a:defRPr/>
            </a:pPr>
            <a:r>
              <a:rPr lang="en-US" dirty="0"/>
              <a:t>home HSS knows location of mobile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D62E789E-B681-7146-B2FD-D5E6739345F6}"/>
              </a:ext>
            </a:extLst>
          </p:cNvPr>
          <p:cNvGrpSpPr/>
          <p:nvPr/>
        </p:nvGrpSpPr>
        <p:grpSpPr>
          <a:xfrm>
            <a:off x="5325762" y="2486788"/>
            <a:ext cx="6627514" cy="2161709"/>
            <a:chOff x="5325762" y="2486788"/>
            <a:chExt cx="6627514" cy="2161709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6B0A1B7D-D016-6B49-83CF-67CB3F28EC01}"/>
                </a:ext>
              </a:extLst>
            </p:cNvPr>
            <p:cNvGrpSpPr/>
            <p:nvPr/>
          </p:nvGrpSpPr>
          <p:grpSpPr>
            <a:xfrm>
              <a:off x="5325762" y="2486788"/>
              <a:ext cx="2557848" cy="400110"/>
              <a:chOff x="8649730" y="4550367"/>
              <a:chExt cx="2557848" cy="400110"/>
            </a:xfrm>
          </p:grpSpPr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C0542208-4BF3-7542-BBEE-563DE9383C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49730" y="4757351"/>
                <a:ext cx="2557848" cy="0"/>
              </a:xfrm>
              <a:prstGeom prst="straightConnector1">
                <a:avLst/>
              </a:prstGeom>
              <a:ln w="254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649A4FE0-CE39-0742-8223-6BA980B96F0A}"/>
                  </a:ext>
                </a:extLst>
              </p:cNvPr>
              <p:cNvGrpSpPr/>
              <p:nvPr/>
            </p:nvGrpSpPr>
            <p:grpSpPr>
              <a:xfrm>
                <a:off x="9376891" y="4550367"/>
                <a:ext cx="320675" cy="400110"/>
                <a:chOff x="7581042" y="5188800"/>
                <a:chExt cx="320675" cy="400110"/>
              </a:xfrm>
            </p:grpSpPr>
            <p:sp>
              <p:nvSpPr>
                <p:cNvPr id="84" name="Oval 124">
                  <a:extLst>
                    <a:ext uri="{FF2B5EF4-FFF2-40B4-BE49-F238E27FC236}">
                      <a16:creationId xmlns:a16="http://schemas.microsoft.com/office/drawing/2014/main" id="{D32D593A-E821-FE43-9485-898BC148FF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85" name="Text Box 125">
                  <a:extLst>
                    <a:ext uri="{FF2B5EF4-FFF2-40B4-BE49-F238E27FC236}">
                      <a16:creationId xmlns:a16="http://schemas.microsoft.com/office/drawing/2014/main" id="{08BF6377-30D3-C64A-A34A-A3A9EFCAB7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2</a:t>
                  </a: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28A7437C-0723-A044-B124-69CEBB3865DC}"/>
                </a:ext>
              </a:extLst>
            </p:cNvPr>
            <p:cNvGrpSpPr/>
            <p:nvPr/>
          </p:nvGrpSpPr>
          <p:grpSpPr>
            <a:xfrm>
              <a:off x="6339017" y="2852478"/>
              <a:ext cx="5614259" cy="1796019"/>
              <a:chOff x="6174260" y="1414976"/>
              <a:chExt cx="5614259" cy="1796019"/>
            </a:xfrm>
          </p:grpSpPr>
          <p:sp>
            <p:nvSpPr>
              <p:cNvPr id="80" name="Text Box 126">
                <a:extLst>
                  <a:ext uri="{FF2B5EF4-FFF2-40B4-BE49-F238E27FC236}">
                    <a16:creationId xmlns:a16="http://schemas.microsoft.com/office/drawing/2014/main" id="{EB87002D-8781-CD43-9CCE-69B3A96D82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0731" y="1789067"/>
                <a:ext cx="2617788" cy="14219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lnSpc>
                    <a:spcPct val="90000"/>
                  </a:lnSpc>
                  <a:defRPr/>
                </a:pPr>
                <a:r>
                  <a:rPr lang="en-US" sz="2400" dirty="0">
                    <a:latin typeface="+mn-lt"/>
                    <a:cs typeface="Arial" charset="0"/>
                  </a:rPr>
                  <a:t>visited mobility manager </a:t>
                </a:r>
                <a:r>
                  <a:rPr lang="en-US" sz="2400" i="1" dirty="0">
                    <a:solidFill>
                      <a:srgbClr val="011199"/>
                    </a:solidFill>
                    <a:latin typeface="+mn-lt"/>
                    <a:cs typeface="Arial" charset="0"/>
                  </a:rPr>
                  <a:t>registers</a:t>
                </a:r>
                <a:r>
                  <a:rPr lang="en-US" sz="2400" dirty="0">
                    <a:latin typeface="+mn-lt"/>
                    <a:cs typeface="Arial" charset="0"/>
                  </a:rPr>
                  <a:t> mobile’s location with home HSS</a:t>
                </a:r>
              </a:p>
            </p:txBody>
          </p:sp>
          <p:sp>
            <p:nvSpPr>
              <p:cNvPr id="81" name="Line 127">
                <a:extLst>
                  <a:ext uri="{FF2B5EF4-FFF2-40B4-BE49-F238E27FC236}">
                    <a16:creationId xmlns:a16="http://schemas.microsoft.com/office/drawing/2014/main" id="{8ACAB241-A9FA-894E-92D1-8FDC34CBC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74260" y="1414976"/>
                <a:ext cx="2977978" cy="570344"/>
              </a:xfrm>
              <a:prstGeom prst="line">
                <a:avLst/>
              </a:prstGeom>
              <a:noFill/>
              <a:ln w="1270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90BD3E4-FE4D-954A-BAE0-1BCA3612E586}"/>
              </a:ext>
            </a:extLst>
          </p:cNvPr>
          <p:cNvGrpSpPr/>
          <p:nvPr/>
        </p:nvGrpSpPr>
        <p:grpSpPr>
          <a:xfrm>
            <a:off x="7216346" y="1999134"/>
            <a:ext cx="4738000" cy="1089529"/>
            <a:chOff x="7216346" y="1999134"/>
            <a:chExt cx="4738000" cy="1089529"/>
          </a:xfrm>
        </p:grpSpPr>
        <p:sp>
          <p:nvSpPr>
            <p:cNvPr id="73" name="Text Box 126">
              <a:extLst>
                <a:ext uri="{FF2B5EF4-FFF2-40B4-BE49-F238E27FC236}">
                  <a16:creationId xmlns:a16="http://schemas.microsoft.com/office/drawing/2014/main" id="{1269B2BC-1688-044C-9022-A969D0775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6558" y="1999134"/>
              <a:ext cx="2617788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mobile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associates</a:t>
              </a:r>
              <a:r>
                <a:rPr lang="en-US" sz="2400" dirty="0">
                  <a:latin typeface="+mn-lt"/>
                  <a:cs typeface="Arial" charset="0"/>
                </a:rPr>
                <a:t> with visited mobility manager</a:t>
              </a: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8FE0DC6-9BA2-F541-8C04-5DC68DC3010A}"/>
                </a:ext>
              </a:extLst>
            </p:cNvPr>
            <p:cNvGrpSpPr/>
            <p:nvPr/>
          </p:nvGrpSpPr>
          <p:grpSpPr>
            <a:xfrm>
              <a:off x="7216346" y="2013113"/>
              <a:ext cx="605481" cy="445881"/>
              <a:chOff x="7216346" y="2013113"/>
              <a:chExt cx="605481" cy="445881"/>
            </a:xfrm>
          </p:grpSpPr>
          <p:sp>
            <p:nvSpPr>
              <p:cNvPr id="86" name="Line 122">
                <a:extLst>
                  <a:ext uri="{FF2B5EF4-FFF2-40B4-BE49-F238E27FC236}">
                    <a16:creationId xmlns:a16="http://schemas.microsoft.com/office/drawing/2014/main" id="{86BE8E76-117C-DD4C-AD58-31C4A1EAF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16346" y="2026508"/>
                <a:ext cx="605481" cy="432486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AC546F72-1250-EC41-AB15-D44C49455C90}"/>
                  </a:ext>
                </a:extLst>
              </p:cNvPr>
              <p:cNvGrpSpPr/>
              <p:nvPr/>
            </p:nvGrpSpPr>
            <p:grpSpPr>
              <a:xfrm>
                <a:off x="7358621" y="2013113"/>
                <a:ext cx="320675" cy="400110"/>
                <a:chOff x="7581042" y="5188800"/>
                <a:chExt cx="320675" cy="400110"/>
              </a:xfrm>
            </p:grpSpPr>
            <p:sp>
              <p:nvSpPr>
                <p:cNvPr id="75" name="Oval 124">
                  <a:extLst>
                    <a:ext uri="{FF2B5EF4-FFF2-40B4-BE49-F238E27FC236}">
                      <a16:creationId xmlns:a16="http://schemas.microsoft.com/office/drawing/2014/main" id="{7659E1CD-C1C3-5446-9569-C9DDC5DDE0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76" name="Text Box 125">
                  <a:extLst>
                    <a:ext uri="{FF2B5EF4-FFF2-40B4-BE49-F238E27FC236}">
                      <a16:creationId xmlns:a16="http://schemas.microsoft.com/office/drawing/2014/main" id="{41D97DCC-4813-DF47-AD7A-EF1D315372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1</a:t>
                  </a:r>
                </a:p>
              </p:txBody>
            </p:sp>
          </p:grp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2496A45-33F2-A845-9D26-07A350BC82C3}"/>
                </a:ext>
              </a:extLst>
            </p:cNvPr>
            <p:cNvCxnSpPr>
              <a:cxnSpLocks/>
            </p:cNvCxnSpPr>
            <p:nvPr/>
          </p:nvCxnSpPr>
          <p:spPr>
            <a:xfrm>
              <a:off x="7735330" y="2199502"/>
              <a:ext cx="1569308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4" name="Title 2">
            <a:extLst>
              <a:ext uri="{FF2B5EF4-FFF2-40B4-BE49-F238E27FC236}">
                <a16:creationId xmlns:a16="http://schemas.microsoft.com/office/drawing/2014/main" id="{992DA82E-9A73-2948-83D9-4853655151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38878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Registration: home needs to know where you are!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D9D720B-391B-8E45-895B-B6D9E62A2162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2325712-B497-4B4A-AAFD-6043AE7EBA6F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2594977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CDF9A25-948E-DF45-A460-5FF04CB84A84}"/>
              </a:ext>
            </a:extLst>
          </p:cNvPr>
          <p:cNvGrpSpPr/>
          <p:nvPr/>
        </p:nvGrpSpPr>
        <p:grpSpPr>
          <a:xfrm>
            <a:off x="741921" y="4646142"/>
            <a:ext cx="4287279" cy="1582254"/>
            <a:chOff x="704850" y="4250726"/>
            <a:chExt cx="4287279" cy="1582254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850" y="4743451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uses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address as datagram destination address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53015" y="4250726"/>
              <a:ext cx="939114" cy="704334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D4DDB9-1A10-2042-8AB0-207A561B4622}"/>
              </a:ext>
            </a:extLst>
          </p:cNvPr>
          <p:cNvGrpSpPr/>
          <p:nvPr/>
        </p:nvGrpSpPr>
        <p:grpSpPr>
          <a:xfrm>
            <a:off x="370745" y="3410339"/>
            <a:ext cx="4891720" cy="1625716"/>
            <a:chOff x="370745" y="3410339"/>
            <a:chExt cx="4891720" cy="1625716"/>
          </a:xfrm>
        </p:grpSpPr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1763587A-5CF8-B64D-A794-820B4B8C4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745" y="3946526"/>
              <a:ext cx="3830551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home gateway receives datagram, forwards (tunnels)  to remote gateway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8D6F4AD8-4F2D-3546-8400-949BFAB822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72250" y="3410339"/>
              <a:ext cx="1790215" cy="82802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1001BFB-F729-9446-A2C0-7037F1487006}"/>
              </a:ext>
            </a:extLst>
          </p:cNvPr>
          <p:cNvGrpSpPr/>
          <p:nvPr/>
        </p:nvGrpSpPr>
        <p:grpSpPr>
          <a:xfrm>
            <a:off x="4584357" y="3115736"/>
            <a:ext cx="2137719" cy="369332"/>
            <a:chOff x="4534929" y="3177521"/>
            <a:chExt cx="2137719" cy="369332"/>
          </a:xfrm>
        </p:grpSpPr>
        <p:cxnSp>
          <p:nvCxnSpPr>
            <p:cNvPr id="98" name="Straight Arrow Connector 97">
              <a:extLst>
                <a:ext uri="{FF2B5EF4-FFF2-40B4-BE49-F238E27FC236}">
                  <a16:creationId xmlns:a16="http://schemas.microsoft.com/office/drawing/2014/main" id="{2DB81F6A-4D6E-E245-9F9B-CB69935DA108}"/>
                </a:ext>
              </a:extLst>
            </p:cNvPr>
            <p:cNvCxnSpPr>
              <a:cxnSpLocks/>
            </p:cNvCxnSpPr>
            <p:nvPr/>
          </p:nvCxnSpPr>
          <p:spPr>
            <a:xfrm>
              <a:off x="4534929" y="3299255"/>
              <a:ext cx="2137719" cy="222422"/>
            </a:xfrm>
            <a:prstGeom prst="straightConnector1">
              <a:avLst/>
            </a:prstGeom>
            <a:ln w="2540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569F105C-1731-AD4D-8A7D-ECB8BA5725D2}"/>
                </a:ext>
              </a:extLst>
            </p:cNvPr>
            <p:cNvGrpSpPr/>
            <p:nvPr/>
          </p:nvGrpSpPr>
          <p:grpSpPr>
            <a:xfrm>
              <a:off x="5252793" y="3177521"/>
              <a:ext cx="318711" cy="369332"/>
              <a:chOff x="201265" y="5990352"/>
              <a:chExt cx="318711" cy="369332"/>
            </a:xfrm>
          </p:grpSpPr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B349D114-71E8-5F42-A13A-784BA999E2ED}"/>
                  </a:ext>
                </a:extLst>
              </p:cNvPr>
              <p:cNvSpPr/>
              <p:nvPr/>
            </p:nvSpPr>
            <p:spPr>
              <a:xfrm>
                <a:off x="201265" y="603138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DA6EA962-9CB9-C54C-842E-6EB5A19EE881}"/>
                  </a:ext>
                </a:extLst>
              </p:cNvPr>
              <p:cNvSpPr txBox="1"/>
              <p:nvPr/>
            </p:nvSpPr>
            <p:spPr>
              <a:xfrm>
                <a:off x="208933" y="5990352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6F3B3C5-001A-7A47-BBDD-583E844F012D}"/>
              </a:ext>
            </a:extLst>
          </p:cNvPr>
          <p:cNvGrpSpPr/>
          <p:nvPr/>
        </p:nvGrpSpPr>
        <p:grpSpPr>
          <a:xfrm>
            <a:off x="4704570" y="3409989"/>
            <a:ext cx="2054831" cy="1741728"/>
            <a:chOff x="4704570" y="3409989"/>
            <a:chExt cx="2054831" cy="1741728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2498F2C-8AE6-714C-A69C-8B8005F507FC}"/>
                </a:ext>
              </a:extLst>
            </p:cNvPr>
            <p:cNvSpPr/>
            <p:nvPr/>
          </p:nvSpPr>
          <p:spPr>
            <a:xfrm>
              <a:off x="4704570" y="3427364"/>
              <a:ext cx="2019342" cy="1724353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1081882 w 2019342"/>
                <a:gd name="connsiteY0" fmla="*/ 1662569 h 1662569"/>
                <a:gd name="connsiteX1" fmla="*/ 0 w 2019342"/>
                <a:gd name="connsiteY1" fmla="*/ 0 h 1662569"/>
                <a:gd name="connsiteX2" fmla="*/ 2019342 w 2019342"/>
                <a:gd name="connsiteY2" fmla="*/ 212452 h 1662569"/>
                <a:gd name="connsiteX0" fmla="*/ 1180736 w 2019342"/>
                <a:gd name="connsiteY0" fmla="*/ 1724353 h 1724353"/>
                <a:gd name="connsiteX1" fmla="*/ 0 w 2019342"/>
                <a:gd name="connsiteY1" fmla="*/ 0 h 1724353"/>
                <a:gd name="connsiteX2" fmla="*/ 2019342 w 2019342"/>
                <a:gd name="connsiteY2" fmla="*/ 212452 h 17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9342" h="1724353">
                  <a:moveTo>
                    <a:pt x="1180736" y="1724353"/>
                  </a:moveTo>
                  <a:cubicBezTo>
                    <a:pt x="1011576" y="1508613"/>
                    <a:pt x="53322" y="171133"/>
                    <a:pt x="0" y="0"/>
                  </a:cubicBezTo>
                  <a:cubicBezTo>
                    <a:pt x="142553" y="5776"/>
                    <a:pt x="1613826" y="156754"/>
                    <a:pt x="2019342" y="212452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BC9A9D5-A533-D94B-A7E6-664DBB37CA06}"/>
                </a:ext>
              </a:extLst>
            </p:cNvPr>
            <p:cNvSpPr/>
            <p:nvPr/>
          </p:nvSpPr>
          <p:spPr>
            <a:xfrm>
              <a:off x="6025968" y="3716938"/>
              <a:ext cx="733433" cy="1379498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0 w 533072"/>
                <a:gd name="connsiteY0" fmla="*/ 1108934 h 1108934"/>
                <a:gd name="connsiteX1" fmla="*/ 533072 w 533072"/>
                <a:gd name="connsiteY1" fmla="*/ 0 h 1108934"/>
                <a:gd name="connsiteX0" fmla="*/ 0 w 520435"/>
                <a:gd name="connsiteY0" fmla="*/ 1014161 h 1014161"/>
                <a:gd name="connsiteX1" fmla="*/ 520435 w 520435"/>
                <a:gd name="connsiteY1" fmla="*/ 0 h 1014161"/>
                <a:gd name="connsiteX0" fmla="*/ 0 w 886911"/>
                <a:gd name="connsiteY0" fmla="*/ 1336389 h 1336389"/>
                <a:gd name="connsiteX1" fmla="*/ 886911 w 886911"/>
                <a:gd name="connsiteY1" fmla="*/ 0 h 1336389"/>
                <a:gd name="connsiteX0" fmla="*/ 0 w 931141"/>
                <a:gd name="connsiteY0" fmla="*/ 1330071 h 1330071"/>
                <a:gd name="connsiteX1" fmla="*/ 931141 w 931141"/>
                <a:gd name="connsiteY1" fmla="*/ 0 h 1330071"/>
                <a:gd name="connsiteX0" fmla="*/ 0 w 733433"/>
                <a:gd name="connsiteY0" fmla="*/ 1379498 h 1379498"/>
                <a:gd name="connsiteX1" fmla="*/ 733433 w 733433"/>
                <a:gd name="connsiteY1" fmla="*/ 0 h 137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3433" h="1379498">
                  <a:moveTo>
                    <a:pt x="0" y="1379498"/>
                  </a:moveTo>
                  <a:cubicBezTo>
                    <a:pt x="310380" y="936141"/>
                    <a:pt x="423053" y="443357"/>
                    <a:pt x="733433" y="0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104B8BBA-F5B2-DA4A-8028-9E922E0EEDAA}"/>
                </a:ext>
              </a:extLst>
            </p:cNvPr>
            <p:cNvGrpSpPr/>
            <p:nvPr/>
          </p:nvGrpSpPr>
          <p:grpSpPr>
            <a:xfrm>
              <a:off x="5840610" y="3409989"/>
              <a:ext cx="464084" cy="369332"/>
              <a:chOff x="4620433" y="4568517"/>
              <a:chExt cx="464084" cy="369332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A0061C8-4418-9A4E-ACB6-879E10712810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972D838E-55A2-194E-A51D-E329C55C51E8}"/>
                  </a:ext>
                </a:extLst>
              </p:cNvPr>
              <p:cNvSpPr txBox="1"/>
              <p:nvPr/>
            </p:nvSpPr>
            <p:spPr>
              <a:xfrm>
                <a:off x="4620433" y="456851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4a</a:t>
                </a: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BEF2FF40-530D-A040-991B-F5101F3D7955}"/>
                </a:ext>
              </a:extLst>
            </p:cNvPr>
            <p:cNvGrpSpPr/>
            <p:nvPr/>
          </p:nvGrpSpPr>
          <p:grpSpPr>
            <a:xfrm>
              <a:off x="6032356" y="4558079"/>
              <a:ext cx="464084" cy="369332"/>
              <a:chOff x="4604558" y="4574867"/>
              <a:chExt cx="464084" cy="369332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35E0ED51-7040-F84F-BCB0-57949432F4CB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7A60306B-6194-444D-B073-1650D30F3D45}"/>
                  </a:ext>
                </a:extLst>
              </p:cNvPr>
              <p:cNvSpPr txBox="1"/>
              <p:nvPr/>
            </p:nvSpPr>
            <p:spPr>
              <a:xfrm>
                <a:off x="4604558" y="457486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4b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/>
            <p:nvPr/>
          </p:nvCxnSpPr>
          <p:spPr>
            <a:xfrm>
              <a:off x="7834184" y="269377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AF7E5C9E-5D05-D741-8FBC-C346AA9FBCE0}"/>
              </a:ext>
            </a:extLst>
          </p:cNvPr>
          <p:cNvGrpSpPr/>
          <p:nvPr/>
        </p:nvGrpSpPr>
        <p:grpSpPr>
          <a:xfrm>
            <a:off x="6760175" y="4032422"/>
            <a:ext cx="5301049" cy="1761944"/>
            <a:chOff x="6598508" y="1989438"/>
            <a:chExt cx="5301049" cy="1761944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A7F1DE8-477D-B945-B7F0-3DD2EB634E9F}"/>
                </a:ext>
              </a:extLst>
            </p:cNvPr>
            <p:cNvSpPr txBox="1"/>
            <p:nvPr/>
          </p:nvSpPr>
          <p:spPr>
            <a:xfrm>
              <a:off x="7615881" y="2384854"/>
              <a:ext cx="4283676" cy="13665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reply to correspondent via home network (4a) or directly (4b)</a:t>
              </a:r>
            </a:p>
            <a:p>
              <a:endParaRPr lang="en-US" dirty="0"/>
            </a:p>
          </p:txBody>
        </p: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AAF43734-07B0-4E47-B538-7C3FD63BEB3E}"/>
                </a:ext>
              </a:extLst>
            </p:cNvPr>
            <p:cNvCxnSpPr>
              <a:cxnSpLocks/>
            </p:cNvCxnSpPr>
            <p:nvPr/>
          </p:nvCxnSpPr>
          <p:spPr>
            <a:xfrm>
              <a:off x="6598508" y="1989438"/>
              <a:ext cx="1054444" cy="601362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5251621" y="4691746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40" name="Group 201">
            <a:extLst>
              <a:ext uri="{FF2B5EF4-FFF2-40B4-BE49-F238E27FC236}">
                <a16:creationId xmlns:a16="http://schemas.microsoft.com/office/drawing/2014/main" id="{A82965DD-13BE-154C-A612-FDB3340B17CB}"/>
              </a:ext>
            </a:extLst>
          </p:cNvPr>
          <p:cNvGrpSpPr>
            <a:grpSpLocks/>
          </p:cNvGrpSpPr>
          <p:nvPr/>
        </p:nvGrpSpPr>
        <p:grpSpPr bwMode="auto">
          <a:xfrm>
            <a:off x="6602626" y="3497259"/>
            <a:ext cx="358347" cy="362168"/>
            <a:chOff x="375561" y="297711"/>
            <a:chExt cx="1252683" cy="2138362"/>
          </a:xfrm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41069D72-0BEF-CD49-80E1-B0B7FA3042F7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D7C30C9-5CD1-F442-906F-7107A904396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E7DFB986-BE0D-184A-9AB9-D3D9D27D6AD6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768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Characteristics of selected wireless links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311" name="Rectangle 310">
            <a:extLst>
              <a:ext uri="{FF2B5EF4-FFF2-40B4-BE49-F238E27FC236}">
                <a16:creationId xmlns:a16="http://schemas.microsoft.com/office/drawing/2014/main" id="{A44EDA04-068E-3B42-A494-5C9068D9A40F}"/>
              </a:ext>
            </a:extLst>
          </p:cNvPr>
          <p:cNvSpPr/>
          <p:nvPr/>
        </p:nvSpPr>
        <p:spPr>
          <a:xfrm>
            <a:off x="2773087" y="1353412"/>
            <a:ext cx="7805489" cy="3730148"/>
          </a:xfrm>
          <a:prstGeom prst="rect">
            <a:avLst/>
          </a:prstGeom>
          <a:gradFill flip="none" rotWithShape="1">
            <a:gsLst>
              <a:gs pos="1000">
                <a:schemeClr val="accent5">
                  <a:lumMod val="20000"/>
                  <a:lumOff val="80000"/>
                </a:schemeClr>
              </a:gs>
              <a:gs pos="100000">
                <a:prstClr val="white"/>
              </a:gs>
            </a:gsLst>
            <a:lin ang="10800000" scaled="0"/>
            <a:tileRect/>
          </a:gra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98ACCA7C-345E-314E-AB98-39C61AD2934C}"/>
              </a:ext>
            </a:extLst>
          </p:cNvPr>
          <p:cNvSpPr txBox="1"/>
          <p:nvPr/>
        </p:nvSpPr>
        <p:spPr>
          <a:xfrm>
            <a:off x="3200852" y="5119273"/>
            <a:ext cx="80983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Indoor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BB99AD61-03FB-5D4F-A4E4-4B7D9B3621B7}"/>
              </a:ext>
            </a:extLst>
          </p:cNvPr>
          <p:cNvSpPr txBox="1"/>
          <p:nvPr/>
        </p:nvSpPr>
        <p:spPr>
          <a:xfrm>
            <a:off x="5121770" y="5118959"/>
            <a:ext cx="98135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1A1F7179-DCFA-F947-89D9-11B31CD1EC42}"/>
              </a:ext>
            </a:extLst>
          </p:cNvPr>
          <p:cNvSpPr txBox="1"/>
          <p:nvPr/>
        </p:nvSpPr>
        <p:spPr>
          <a:xfrm>
            <a:off x="7150140" y="5118661"/>
            <a:ext cx="1093569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Midrange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24182A1C-7EC9-3942-A026-387D2706F572}"/>
              </a:ext>
            </a:extLst>
          </p:cNvPr>
          <p:cNvSpPr txBox="1"/>
          <p:nvPr/>
        </p:nvSpPr>
        <p:spPr>
          <a:xfrm>
            <a:off x="9005314" y="5118343"/>
            <a:ext cx="1225015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Long 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CBC5DE18-98B0-5F4F-9D16-D6207F682E21}"/>
              </a:ext>
            </a:extLst>
          </p:cNvPr>
          <p:cNvSpPr txBox="1"/>
          <p:nvPr/>
        </p:nvSpPr>
        <p:spPr>
          <a:xfrm>
            <a:off x="3155486" y="5700942"/>
            <a:ext cx="90762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10-30m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6F063B18-CAD6-C243-B2C4-9602DCADB40C}"/>
              </a:ext>
            </a:extLst>
          </p:cNvPr>
          <p:cNvSpPr txBox="1"/>
          <p:nvPr/>
        </p:nvSpPr>
        <p:spPr>
          <a:xfrm>
            <a:off x="5095454" y="5678478"/>
            <a:ext cx="1024640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50-200m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B4346EBB-CDE2-9F48-876C-4AD996BD671D}"/>
              </a:ext>
            </a:extLst>
          </p:cNvPr>
          <p:cNvSpPr txBox="1"/>
          <p:nvPr/>
        </p:nvSpPr>
        <p:spPr>
          <a:xfrm>
            <a:off x="7102508" y="5700266"/>
            <a:ext cx="121219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200m-4Km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E2935B9E-0175-8144-8BB5-BF49B201D9B5}"/>
              </a:ext>
            </a:extLst>
          </p:cNvPr>
          <p:cNvSpPr txBox="1"/>
          <p:nvPr/>
        </p:nvSpPr>
        <p:spPr>
          <a:xfrm>
            <a:off x="9028727" y="5700266"/>
            <a:ext cx="121539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4Km-15Km</a:t>
            </a:r>
          </a:p>
        </p:txBody>
      </p:sp>
      <p:cxnSp>
        <p:nvCxnSpPr>
          <p:cNvPr id="320" name="Straight Arrow Connector 319">
            <a:extLst>
              <a:ext uri="{FF2B5EF4-FFF2-40B4-BE49-F238E27FC236}">
                <a16:creationId xmlns:a16="http://schemas.microsoft.com/office/drawing/2014/main" id="{2DC986FD-135A-9A4C-8BA9-9755178FE60C}"/>
              </a:ext>
            </a:extLst>
          </p:cNvPr>
          <p:cNvCxnSpPr/>
          <p:nvPr/>
        </p:nvCxnSpPr>
        <p:spPr>
          <a:xfrm flipV="1">
            <a:off x="2830067" y="5103388"/>
            <a:ext cx="8053833" cy="389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  <p:sp>
        <p:nvSpPr>
          <p:cNvPr id="321" name="TextBox 320">
            <a:extLst>
              <a:ext uri="{FF2B5EF4-FFF2-40B4-BE49-F238E27FC236}">
                <a16:creationId xmlns:a16="http://schemas.microsoft.com/office/drawing/2014/main" id="{5A471DF8-36B6-1E40-82BF-B2215B7C2F3D}"/>
              </a:ext>
            </a:extLst>
          </p:cNvPr>
          <p:cNvSpPr txBox="1"/>
          <p:nvPr/>
        </p:nvSpPr>
        <p:spPr>
          <a:xfrm>
            <a:off x="1268349" y="4745282"/>
            <a:ext cx="885178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 Mbps</a:t>
            </a:r>
          </a:p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22" name="Rectangle 321">
            <a:extLst>
              <a:ext uri="{FF2B5EF4-FFF2-40B4-BE49-F238E27FC236}">
                <a16:creationId xmlns:a16="http://schemas.microsoft.com/office/drawing/2014/main" id="{A41B8E29-A400-AA4E-9C9E-612B59F4006E}"/>
              </a:ext>
            </a:extLst>
          </p:cNvPr>
          <p:cNvSpPr/>
          <p:nvPr/>
        </p:nvSpPr>
        <p:spPr>
          <a:xfrm>
            <a:off x="2840676" y="3588594"/>
            <a:ext cx="4845968" cy="48938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3" name="Rectangle 322">
            <a:extLst>
              <a:ext uri="{FF2B5EF4-FFF2-40B4-BE49-F238E27FC236}">
                <a16:creationId xmlns:a16="http://schemas.microsoft.com/office/drawing/2014/main" id="{4E0EB526-4A23-104C-8223-95B8B18C3897}"/>
              </a:ext>
            </a:extLst>
          </p:cNvPr>
          <p:cNvSpPr/>
          <p:nvPr/>
        </p:nvSpPr>
        <p:spPr>
          <a:xfrm>
            <a:off x="2840679" y="3683322"/>
            <a:ext cx="7045618" cy="299515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8B1A470C-3991-464B-BD3F-2A8B25EEB300}"/>
              </a:ext>
            </a:extLst>
          </p:cNvPr>
          <p:cNvSpPr txBox="1"/>
          <p:nvPr/>
        </p:nvSpPr>
        <p:spPr>
          <a:xfrm>
            <a:off x="8729724" y="3654195"/>
            <a:ext cx="8915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4G LTE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045005FD-AE61-C148-853F-1121FC487B80}"/>
              </a:ext>
            </a:extLst>
          </p:cNvPr>
          <p:cNvGrpSpPr/>
          <p:nvPr/>
        </p:nvGrpSpPr>
        <p:grpSpPr>
          <a:xfrm>
            <a:off x="2826866" y="2958920"/>
            <a:ext cx="2502239" cy="400111"/>
            <a:chOff x="1532480" y="2933848"/>
            <a:chExt cx="1331008" cy="327410"/>
          </a:xfrm>
        </p:grpSpPr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E0DA3370-7464-214B-AEC0-D9EE25AF9A8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3506552A-C5C5-EF4A-9FC1-573002207B95}"/>
                </a:ext>
              </a:extLst>
            </p:cNvPr>
            <p:cNvSpPr txBox="1"/>
            <p:nvPr/>
          </p:nvSpPr>
          <p:spPr>
            <a:xfrm>
              <a:off x="1770300" y="2933848"/>
              <a:ext cx="601310" cy="3274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9F3A583D-15EC-CC46-9395-28FB26694B7D}"/>
              </a:ext>
            </a:extLst>
          </p:cNvPr>
          <p:cNvGrpSpPr/>
          <p:nvPr/>
        </p:nvGrpSpPr>
        <p:grpSpPr>
          <a:xfrm>
            <a:off x="2826866" y="3430306"/>
            <a:ext cx="2502239" cy="400110"/>
            <a:chOff x="1532480" y="2929994"/>
            <a:chExt cx="1331008" cy="3559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30C697A-81DA-714A-80C1-76DBE9F6574A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0D6EE909-8090-4E49-9B40-3B01E9548D2A}"/>
                </a:ext>
              </a:extLst>
            </p:cNvPr>
            <p:cNvSpPr txBox="1"/>
            <p:nvPr/>
          </p:nvSpPr>
          <p:spPr>
            <a:xfrm>
              <a:off x="1876434" y="2929994"/>
              <a:ext cx="549297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802.11n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A1331FDB-AEA0-774C-A9EA-C8676B647602}"/>
              </a:ext>
            </a:extLst>
          </p:cNvPr>
          <p:cNvGrpSpPr/>
          <p:nvPr/>
        </p:nvGrpSpPr>
        <p:grpSpPr>
          <a:xfrm>
            <a:off x="2827930" y="4080433"/>
            <a:ext cx="1569608" cy="400110"/>
            <a:chOff x="1532480" y="2918323"/>
            <a:chExt cx="1331008" cy="3559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AB46FA29-20DF-B145-9493-92268F1348B5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16BD9F7B-2651-5C40-ADDB-ACDE4C51962D}"/>
                </a:ext>
              </a:extLst>
            </p:cNvPr>
            <p:cNvSpPr txBox="1"/>
            <p:nvPr/>
          </p:nvSpPr>
          <p:spPr>
            <a:xfrm>
              <a:off x="1649067" y="2918323"/>
              <a:ext cx="863444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802.11g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AE3D5A25-69CC-0D4D-86CC-185860DE69A3}"/>
              </a:ext>
            </a:extLst>
          </p:cNvPr>
          <p:cNvGrpSpPr/>
          <p:nvPr/>
        </p:nvGrpSpPr>
        <p:grpSpPr>
          <a:xfrm>
            <a:off x="2827932" y="4377291"/>
            <a:ext cx="1578709" cy="400110"/>
            <a:chOff x="1532480" y="2921428"/>
            <a:chExt cx="917147" cy="3559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851DAA26-CF3C-1242-8190-ADD7935C740C}"/>
                </a:ext>
              </a:extLst>
            </p:cNvPr>
            <p:cNvSpPr/>
            <p:nvPr/>
          </p:nvSpPr>
          <p:spPr>
            <a:xfrm>
              <a:off x="1532480" y="2966630"/>
              <a:ext cx="917147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A218A2AF-BA6A-4E4F-8D3C-672FC63DF84C}"/>
                </a:ext>
              </a:extLst>
            </p:cNvPr>
            <p:cNvSpPr txBox="1"/>
            <p:nvPr/>
          </p:nvSpPr>
          <p:spPr>
            <a:xfrm>
              <a:off x="1614325" y="2921428"/>
              <a:ext cx="599918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37" name="TextBox 336">
            <a:extLst>
              <a:ext uri="{FF2B5EF4-FFF2-40B4-BE49-F238E27FC236}">
                <a16:creationId xmlns:a16="http://schemas.microsoft.com/office/drawing/2014/main" id="{0F402A10-6FD0-9B4F-86F7-F806A641DFED}"/>
              </a:ext>
            </a:extLst>
          </p:cNvPr>
          <p:cNvSpPr txBox="1"/>
          <p:nvPr/>
        </p:nvSpPr>
        <p:spPr>
          <a:xfrm>
            <a:off x="1303853" y="2947357"/>
            <a:ext cx="1008609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3.5 Gbps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E976E4C8-80B6-C24A-8A1A-03271253CE6C}"/>
              </a:ext>
            </a:extLst>
          </p:cNvPr>
          <p:cNvSpPr txBox="1"/>
          <p:nvPr/>
        </p:nvSpPr>
        <p:spPr>
          <a:xfrm>
            <a:off x="1291168" y="3433503"/>
            <a:ext cx="111921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600 Mbps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94385C9E-ED62-4D48-8D01-B6C7481DAF80}"/>
              </a:ext>
            </a:extLst>
          </p:cNvPr>
          <p:cNvSpPr txBox="1"/>
          <p:nvPr/>
        </p:nvSpPr>
        <p:spPr>
          <a:xfrm>
            <a:off x="1265819" y="407797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54 Mbps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F4E39943-F576-C041-8A66-0E93476330F1}"/>
              </a:ext>
            </a:extLst>
          </p:cNvPr>
          <p:cNvSpPr txBox="1"/>
          <p:nvPr/>
        </p:nvSpPr>
        <p:spPr>
          <a:xfrm>
            <a:off x="1265819" y="438081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11 Mbps</a:t>
            </a:r>
          </a:p>
        </p:txBody>
      </p: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7F24FD35-187D-1D46-AC2A-2A1CA8FCACEB}"/>
              </a:ext>
            </a:extLst>
          </p:cNvPr>
          <p:cNvGrpSpPr/>
          <p:nvPr/>
        </p:nvGrpSpPr>
        <p:grpSpPr>
          <a:xfrm>
            <a:off x="2816146" y="4727041"/>
            <a:ext cx="1231538" cy="400110"/>
            <a:chOff x="1521586" y="2918342"/>
            <a:chExt cx="1138679" cy="355992"/>
          </a:xfrm>
        </p:grpSpPr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AF3C8963-1507-954C-B253-1DB41D77D268}"/>
                </a:ext>
              </a:extLst>
            </p:cNvPr>
            <p:cNvSpPr/>
            <p:nvPr/>
          </p:nvSpPr>
          <p:spPr>
            <a:xfrm>
              <a:off x="1532480" y="2966630"/>
              <a:ext cx="1127785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id="{7ECE36E8-A989-4A4A-A0BB-FEF4B0CE313E}"/>
                </a:ext>
              </a:extLst>
            </p:cNvPr>
            <p:cNvSpPr txBox="1"/>
            <p:nvPr/>
          </p:nvSpPr>
          <p:spPr>
            <a:xfrm>
              <a:off x="1521586" y="2918342"/>
              <a:ext cx="1131169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Bluetooth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6760BB77-C23E-ED44-91B8-05A2342BE33C}"/>
              </a:ext>
            </a:extLst>
          </p:cNvPr>
          <p:cNvGrpSpPr/>
          <p:nvPr/>
        </p:nvGrpSpPr>
        <p:grpSpPr>
          <a:xfrm>
            <a:off x="2840692" y="1990874"/>
            <a:ext cx="2488414" cy="400110"/>
            <a:chOff x="1532480" y="2933848"/>
            <a:chExt cx="1331008" cy="344437"/>
          </a:xfrm>
        </p:grpSpPr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ADFD30A0-5943-CE43-B324-8106D669524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79B3F892-6627-9640-B085-BE9EE6603AD8}"/>
                </a:ext>
              </a:extLst>
            </p:cNvPr>
            <p:cNvSpPr txBox="1"/>
            <p:nvPr/>
          </p:nvSpPr>
          <p:spPr>
            <a:xfrm>
              <a:off x="1839189" y="2933848"/>
              <a:ext cx="605508" cy="3444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802.11ax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47" name="TextBox 346">
            <a:extLst>
              <a:ext uri="{FF2B5EF4-FFF2-40B4-BE49-F238E27FC236}">
                <a16:creationId xmlns:a16="http://schemas.microsoft.com/office/drawing/2014/main" id="{33E0151E-8CE8-2A41-8B51-C9664BC622E3}"/>
              </a:ext>
            </a:extLst>
          </p:cNvPr>
          <p:cNvSpPr txBox="1"/>
          <p:nvPr/>
        </p:nvSpPr>
        <p:spPr>
          <a:xfrm>
            <a:off x="1317677" y="1990877"/>
            <a:ext cx="9509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14 Gbps</a:t>
            </a:r>
          </a:p>
        </p:txBody>
      </p:sp>
      <p:sp>
        <p:nvSpPr>
          <p:cNvPr id="348" name="Rectangle 347">
            <a:extLst>
              <a:ext uri="{FF2B5EF4-FFF2-40B4-BE49-F238E27FC236}">
                <a16:creationId xmlns:a16="http://schemas.microsoft.com/office/drawing/2014/main" id="{768B9DED-7771-2345-AC0E-BA3248DE4DA0}"/>
              </a:ext>
            </a:extLst>
          </p:cNvPr>
          <p:cNvSpPr/>
          <p:nvPr/>
        </p:nvSpPr>
        <p:spPr>
          <a:xfrm>
            <a:off x="2840678" y="2348407"/>
            <a:ext cx="4526141" cy="26490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D739FFD6-58B0-544B-90D6-1F321AE925E0}"/>
              </a:ext>
            </a:extLst>
          </p:cNvPr>
          <p:cNvSpPr txBox="1"/>
          <p:nvPr/>
        </p:nvSpPr>
        <p:spPr>
          <a:xfrm>
            <a:off x="6658504" y="2297321"/>
            <a:ext cx="4764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5G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8265561-FD3C-2248-9DD2-282AE799A38D}"/>
              </a:ext>
            </a:extLst>
          </p:cNvPr>
          <p:cNvSpPr txBox="1"/>
          <p:nvPr/>
        </p:nvSpPr>
        <p:spPr>
          <a:xfrm>
            <a:off x="1311995" y="2301465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 Gbps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848EB939-C446-B14F-956B-444135D753F7}"/>
              </a:ext>
            </a:extLst>
          </p:cNvPr>
          <p:cNvSpPr txBox="1"/>
          <p:nvPr/>
        </p:nvSpPr>
        <p:spPr>
          <a:xfrm>
            <a:off x="6112771" y="3162137"/>
            <a:ext cx="14798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802.11 af,ah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18B62895-3CCA-A64D-82D9-14F8140CC733}"/>
              </a:ext>
            </a:extLst>
          </p:cNvPr>
          <p:cNvCxnSpPr/>
          <p:nvPr/>
        </p:nvCxnSpPr>
        <p:spPr>
          <a:xfrm flipH="1">
            <a:off x="6745831" y="3458924"/>
            <a:ext cx="2" cy="180642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53" name="Straight Arrow Connector 352">
            <a:extLst>
              <a:ext uri="{FF2B5EF4-FFF2-40B4-BE49-F238E27FC236}">
                <a16:creationId xmlns:a16="http://schemas.microsoft.com/office/drawing/2014/main" id="{B395DFEF-C276-7E49-A8E3-052287931078}"/>
              </a:ext>
            </a:extLst>
          </p:cNvPr>
          <p:cNvCxnSpPr/>
          <p:nvPr/>
        </p:nvCxnSpPr>
        <p:spPr>
          <a:xfrm flipV="1">
            <a:off x="2822750" y="1878388"/>
            <a:ext cx="0" cy="323055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931892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A44660B0-B1C7-EC47-A4FF-C31002FDA0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5612027" cy="1451659"/>
          </a:xfrm>
        </p:spPr>
        <p:txBody>
          <a:bodyPr>
            <a:normAutofit/>
          </a:bodyPr>
          <a:lstStyle/>
          <a:p>
            <a:r>
              <a:rPr lang="en-US" dirty="0"/>
              <a:t>triangle routing:</a:t>
            </a:r>
          </a:p>
          <a:p>
            <a:pPr lvl="1"/>
            <a:r>
              <a:rPr lang="en-US" sz="2800" dirty="0"/>
              <a:t>inefficient when correspondent and mobile are in same network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routing: comments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171" name="Content Placeholder 1">
            <a:extLst>
              <a:ext uri="{FF2B5EF4-FFF2-40B4-BE49-F238E27FC236}">
                <a16:creationId xmlns:a16="http://schemas.microsoft.com/office/drawing/2014/main" id="{849E3BC1-CD52-9F4C-8EC5-72D5FA2A4513}"/>
              </a:ext>
            </a:extLst>
          </p:cNvPr>
          <p:cNvSpPr txBox="1">
            <a:spLocks/>
          </p:cNvSpPr>
          <p:nvPr/>
        </p:nvSpPr>
        <p:spPr>
          <a:xfrm>
            <a:off x="891745" y="3173884"/>
            <a:ext cx="10773033" cy="31404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mobile moves among visited networks: transparent to correspondent!</a:t>
            </a:r>
          </a:p>
          <a:p>
            <a:pPr lvl="1">
              <a:defRPr/>
            </a:pPr>
            <a:r>
              <a:rPr lang="en-US" sz="2800" dirty="0"/>
              <a:t>registers in new visited network</a:t>
            </a:r>
          </a:p>
          <a:p>
            <a:pPr lvl="1">
              <a:defRPr/>
            </a:pPr>
            <a:r>
              <a:rPr lang="en-US" sz="2800" dirty="0"/>
              <a:t>new visited network registers with home HSS</a:t>
            </a:r>
          </a:p>
          <a:p>
            <a:pPr lvl="1">
              <a:defRPr/>
            </a:pPr>
            <a:r>
              <a:rPr lang="en-US" sz="2800" dirty="0"/>
              <a:t>datagrams continue to be forwarded from home network to mobile in new network  </a:t>
            </a:r>
          </a:p>
          <a:p>
            <a:pPr lvl="1">
              <a:defRPr/>
            </a:pPr>
            <a:r>
              <a:rPr lang="en-US" sz="2800" i="1" dirty="0">
                <a:solidFill>
                  <a:srgbClr val="011199"/>
                </a:solidFill>
              </a:rPr>
              <a:t>on-going (e.g., TCP) connections between correspondent and mobile can be maintained!</a:t>
            </a:r>
          </a:p>
          <a:p>
            <a:endParaRPr lang="en-US" dirty="0"/>
          </a:p>
          <a:p>
            <a:pPr marL="463550" lvl="1" indent="0">
              <a:buFont typeface="Arial" panose="020B0604020202020204" pitchFamily="34" charset="0"/>
              <a:buNone/>
            </a:pPr>
            <a:endParaRPr lang="en-US" dirty="0"/>
          </a:p>
          <a:p>
            <a:endParaRPr lang="en-US" dirty="0"/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A50DC78-A347-0D47-88E3-D499829F9A72}"/>
              </a:ext>
            </a:extLst>
          </p:cNvPr>
          <p:cNvGrpSpPr/>
          <p:nvPr/>
        </p:nvGrpSpPr>
        <p:grpSpPr>
          <a:xfrm>
            <a:off x="7249726" y="1470453"/>
            <a:ext cx="2295440" cy="1485237"/>
            <a:chOff x="2733837" y="1551322"/>
            <a:chExt cx="6172468" cy="4493558"/>
          </a:xfrm>
        </p:grpSpPr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F1EBF5C8-49E1-AF4C-9EC4-87A2C48A9097}"/>
                </a:ext>
              </a:extLst>
            </p:cNvPr>
            <p:cNvSpPr/>
            <p:nvPr/>
          </p:nvSpPr>
          <p:spPr>
            <a:xfrm>
              <a:off x="2733837" y="1585690"/>
              <a:ext cx="2536501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  <a:gd name="connsiteX0" fmla="*/ 910971 w 2491918"/>
                <a:gd name="connsiteY0" fmla="*/ 57599 h 2518288"/>
                <a:gd name="connsiteX1" fmla="*/ 459082 w 2491918"/>
                <a:gd name="connsiteY1" fmla="*/ 200298 h 2518288"/>
                <a:gd name="connsiteX2" fmla="*/ 154652 w 2491918"/>
                <a:gd name="connsiteY2" fmla="*/ 647420 h 2518288"/>
                <a:gd name="connsiteX3" fmla="*/ 7194 w 2491918"/>
                <a:gd name="connsiteY3" fmla="*/ 1151621 h 2518288"/>
                <a:gd name="connsiteX4" fmla="*/ 50004 w 2491918"/>
                <a:gd name="connsiteY4" fmla="*/ 1679605 h 2518288"/>
                <a:gd name="connsiteX5" fmla="*/ 283084 w 2491918"/>
                <a:gd name="connsiteY5" fmla="*/ 2236129 h 2518288"/>
                <a:gd name="connsiteX6" fmla="*/ 929997 w 2491918"/>
                <a:gd name="connsiteY6" fmla="*/ 2502500 h 2518288"/>
                <a:gd name="connsiteX7" fmla="*/ 1434210 w 2491918"/>
                <a:gd name="connsiteY7" fmla="*/ 2483473 h 2518288"/>
                <a:gd name="connsiteX8" fmla="*/ 1919395 w 2491918"/>
                <a:gd name="connsiteY8" fmla="*/ 2450177 h 2518288"/>
                <a:gd name="connsiteX9" fmla="*/ 2380797 w 2491918"/>
                <a:gd name="connsiteY9" fmla="*/ 1831817 h 2518288"/>
                <a:gd name="connsiteX10" fmla="*/ 2471174 w 2491918"/>
                <a:gd name="connsiteY10" fmla="*/ 1246753 h 2518288"/>
                <a:gd name="connsiteX11" fmla="*/ 2452444 w 2491918"/>
                <a:gd name="connsiteY11" fmla="*/ 688289 h 2518288"/>
                <a:gd name="connsiteX12" fmla="*/ 2066853 w 2491918"/>
                <a:gd name="connsiteY12" fmla="*/ 371536 h 2518288"/>
                <a:gd name="connsiteX13" fmla="*/ 1838531 w 2491918"/>
                <a:gd name="connsiteY13" fmla="*/ 86139 h 2518288"/>
                <a:gd name="connsiteX14" fmla="*/ 1258211 w 2491918"/>
                <a:gd name="connsiteY14" fmla="*/ 520 h 2518288"/>
                <a:gd name="connsiteX15" fmla="*/ 910971 w 2491918"/>
                <a:gd name="connsiteY15" fmla="*/ 57599 h 2518288"/>
                <a:gd name="connsiteX0" fmla="*/ 910971 w 2518269"/>
                <a:gd name="connsiteY0" fmla="*/ 57599 h 2518288"/>
                <a:gd name="connsiteX1" fmla="*/ 459082 w 2518269"/>
                <a:gd name="connsiteY1" fmla="*/ 200298 h 2518288"/>
                <a:gd name="connsiteX2" fmla="*/ 154652 w 2518269"/>
                <a:gd name="connsiteY2" fmla="*/ 647420 h 2518288"/>
                <a:gd name="connsiteX3" fmla="*/ 7194 w 2518269"/>
                <a:gd name="connsiteY3" fmla="*/ 1151621 h 2518288"/>
                <a:gd name="connsiteX4" fmla="*/ 50004 w 2518269"/>
                <a:gd name="connsiteY4" fmla="*/ 1679605 h 2518288"/>
                <a:gd name="connsiteX5" fmla="*/ 283084 w 2518269"/>
                <a:gd name="connsiteY5" fmla="*/ 2236129 h 2518288"/>
                <a:gd name="connsiteX6" fmla="*/ 929997 w 2518269"/>
                <a:gd name="connsiteY6" fmla="*/ 2502500 h 2518288"/>
                <a:gd name="connsiteX7" fmla="*/ 1434210 w 2518269"/>
                <a:gd name="connsiteY7" fmla="*/ 2483473 h 2518288"/>
                <a:gd name="connsiteX8" fmla="*/ 1919395 w 2518269"/>
                <a:gd name="connsiteY8" fmla="*/ 2450177 h 2518288"/>
                <a:gd name="connsiteX9" fmla="*/ 2380797 w 2518269"/>
                <a:gd name="connsiteY9" fmla="*/ 1831817 h 2518288"/>
                <a:gd name="connsiteX10" fmla="*/ 2471174 w 2518269"/>
                <a:gd name="connsiteY10" fmla="*/ 1246753 h 2518288"/>
                <a:gd name="connsiteX11" fmla="*/ 2452444 w 2518269"/>
                <a:gd name="connsiteY11" fmla="*/ 688289 h 2518288"/>
                <a:gd name="connsiteX12" fmla="*/ 2066853 w 2518269"/>
                <a:gd name="connsiteY12" fmla="*/ 371536 h 2518288"/>
                <a:gd name="connsiteX13" fmla="*/ 1838531 w 2518269"/>
                <a:gd name="connsiteY13" fmla="*/ 86139 h 2518288"/>
                <a:gd name="connsiteX14" fmla="*/ 1258211 w 2518269"/>
                <a:gd name="connsiteY14" fmla="*/ 520 h 2518288"/>
                <a:gd name="connsiteX15" fmla="*/ 910971 w 2518269"/>
                <a:gd name="connsiteY15" fmla="*/ 57599 h 2518288"/>
                <a:gd name="connsiteX0" fmla="*/ 910971 w 2536501"/>
                <a:gd name="connsiteY0" fmla="*/ 57599 h 2518288"/>
                <a:gd name="connsiteX1" fmla="*/ 459082 w 2536501"/>
                <a:gd name="connsiteY1" fmla="*/ 200298 h 2518288"/>
                <a:gd name="connsiteX2" fmla="*/ 154652 w 2536501"/>
                <a:gd name="connsiteY2" fmla="*/ 647420 h 2518288"/>
                <a:gd name="connsiteX3" fmla="*/ 7194 w 2536501"/>
                <a:gd name="connsiteY3" fmla="*/ 1151621 h 2518288"/>
                <a:gd name="connsiteX4" fmla="*/ 50004 w 2536501"/>
                <a:gd name="connsiteY4" fmla="*/ 1679605 h 2518288"/>
                <a:gd name="connsiteX5" fmla="*/ 283084 w 2536501"/>
                <a:gd name="connsiteY5" fmla="*/ 2236129 h 2518288"/>
                <a:gd name="connsiteX6" fmla="*/ 929997 w 2536501"/>
                <a:gd name="connsiteY6" fmla="*/ 2502500 h 2518288"/>
                <a:gd name="connsiteX7" fmla="*/ 1434210 w 2536501"/>
                <a:gd name="connsiteY7" fmla="*/ 2483473 h 2518288"/>
                <a:gd name="connsiteX8" fmla="*/ 1919395 w 2536501"/>
                <a:gd name="connsiteY8" fmla="*/ 2450177 h 2518288"/>
                <a:gd name="connsiteX9" fmla="*/ 2380797 w 2536501"/>
                <a:gd name="connsiteY9" fmla="*/ 1831817 h 2518288"/>
                <a:gd name="connsiteX10" fmla="*/ 2532819 w 2536501"/>
                <a:gd name="connsiteY10" fmla="*/ 1394709 h 2518288"/>
                <a:gd name="connsiteX11" fmla="*/ 2452444 w 2536501"/>
                <a:gd name="connsiteY11" fmla="*/ 688289 h 2518288"/>
                <a:gd name="connsiteX12" fmla="*/ 2066853 w 2536501"/>
                <a:gd name="connsiteY12" fmla="*/ 371536 h 2518288"/>
                <a:gd name="connsiteX13" fmla="*/ 1838531 w 2536501"/>
                <a:gd name="connsiteY13" fmla="*/ 86139 h 2518288"/>
                <a:gd name="connsiteX14" fmla="*/ 1258211 w 2536501"/>
                <a:gd name="connsiteY14" fmla="*/ 520 h 2518288"/>
                <a:gd name="connsiteX15" fmla="*/ 910971 w 2536501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36501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78560" y="2007728"/>
                    <a:pt x="2380797" y="1831817"/>
                  </a:cubicBezTo>
                  <a:cubicBezTo>
                    <a:pt x="2483034" y="1655906"/>
                    <a:pt x="2520878" y="1585297"/>
                    <a:pt x="2532819" y="1394709"/>
                  </a:cubicBezTo>
                  <a:cubicBezTo>
                    <a:pt x="2544760" y="1204121"/>
                    <a:pt x="2530105" y="858818"/>
                    <a:pt x="2452444" y="688289"/>
                  </a:cubicBezTo>
                  <a:cubicBezTo>
                    <a:pt x="2374783" y="517760"/>
                    <a:pt x="2169172" y="471894"/>
                    <a:pt x="2066853" y="371536"/>
                  </a:cubicBezTo>
                  <a:cubicBezTo>
                    <a:pt x="1964534" y="271178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36F2FDA7-2329-BE42-9F95-6E8865829CF0}"/>
                </a:ext>
              </a:extLst>
            </p:cNvPr>
            <p:cNvSpPr/>
            <p:nvPr/>
          </p:nvSpPr>
          <p:spPr>
            <a:xfrm>
              <a:off x="6426611" y="1551322"/>
              <a:ext cx="2479694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79694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88834" y="2032388"/>
                    <a:pt x="2380797" y="1831817"/>
                  </a:cubicBezTo>
                  <a:cubicBezTo>
                    <a:pt x="2472760" y="1631246"/>
                    <a:pt x="2494165" y="1439396"/>
                    <a:pt x="2471174" y="1246753"/>
                  </a:cubicBezTo>
                  <a:cubicBezTo>
                    <a:pt x="2448183" y="1054110"/>
                    <a:pt x="2310239" y="821828"/>
                    <a:pt x="2242852" y="675959"/>
                  </a:cubicBezTo>
                  <a:cubicBezTo>
                    <a:pt x="2175465" y="530090"/>
                    <a:pt x="2134240" y="469839"/>
                    <a:pt x="2066853" y="371536"/>
                  </a:cubicBezTo>
                  <a:cubicBezTo>
                    <a:pt x="1999466" y="273233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5410CA62-8E88-844D-93D1-7B14217A0F5E}"/>
                </a:ext>
              </a:extLst>
            </p:cNvPr>
            <p:cNvSpPr/>
            <p:nvPr/>
          </p:nvSpPr>
          <p:spPr>
            <a:xfrm flipV="1">
              <a:off x="4827446" y="4937117"/>
              <a:ext cx="2158078" cy="1107763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D0D0F482-BF3E-9D46-8349-7D42DC6BF349}"/>
                </a:ext>
              </a:extLst>
            </p:cNvPr>
            <p:cNvGrpSpPr/>
            <p:nvPr/>
          </p:nvGrpSpPr>
          <p:grpSpPr>
            <a:xfrm>
              <a:off x="4943128" y="3697579"/>
              <a:ext cx="1763990" cy="1007767"/>
              <a:chOff x="2611175" y="5012905"/>
              <a:chExt cx="1763990" cy="1007767"/>
            </a:xfrm>
          </p:grpSpPr>
          <p:sp>
            <p:nvSpPr>
              <p:cNvPr id="179" name="Rectangle 178">
                <a:extLst>
                  <a:ext uri="{FF2B5EF4-FFF2-40B4-BE49-F238E27FC236}">
                    <a16:creationId xmlns:a16="http://schemas.microsoft.com/office/drawing/2014/main" id="{32410177-B1FF-4B42-A1F7-34710F963990}"/>
                  </a:ext>
                </a:extLst>
              </p:cNvPr>
              <p:cNvSpPr/>
              <p:nvPr/>
            </p:nvSpPr>
            <p:spPr>
              <a:xfrm>
                <a:off x="3161857" y="5183726"/>
                <a:ext cx="733868" cy="333063"/>
              </a:xfrm>
              <a:prstGeom prst="rect">
                <a:avLst/>
              </a:prstGeom>
              <a:solidFill>
                <a:srgbClr val="E0EAF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303494A4-B4E8-244F-A295-B98739F46F4C}"/>
                  </a:ext>
                </a:extLst>
              </p:cNvPr>
              <p:cNvCxnSpPr/>
              <p:nvPr/>
            </p:nvCxnSpPr>
            <p:spPr>
              <a:xfrm>
                <a:off x="3462434" y="5820469"/>
                <a:ext cx="0" cy="189913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9A964173-65DE-2C42-B415-52B1293E8FED}"/>
                  </a:ext>
                </a:extLst>
              </p:cNvPr>
              <p:cNvSpPr/>
              <p:nvPr/>
            </p:nvSpPr>
            <p:spPr>
              <a:xfrm>
                <a:off x="2611175" y="5012905"/>
                <a:ext cx="1763990" cy="1007767"/>
              </a:xfrm>
              <a:custGeom>
                <a:avLst/>
                <a:gdLst>
                  <a:gd name="connsiteX0" fmla="*/ 793763 w 1763990"/>
                  <a:gd name="connsiteY0" fmla="*/ 21490 h 1007767"/>
                  <a:gd name="connsiteX1" fmla="*/ 343771 w 1763990"/>
                  <a:gd name="connsiteY1" fmla="*/ 101492 h 1007767"/>
                  <a:gd name="connsiteX2" fmla="*/ 133775 w 1763990"/>
                  <a:gd name="connsiteY2" fmla="*/ 356499 h 1007767"/>
                  <a:gd name="connsiteX3" fmla="*/ 3777 w 1763990"/>
                  <a:gd name="connsiteY3" fmla="*/ 616506 h 1007767"/>
                  <a:gd name="connsiteX4" fmla="*/ 278772 w 1763990"/>
                  <a:gd name="connsiteY4" fmla="*/ 951515 h 1007767"/>
                  <a:gd name="connsiteX5" fmla="*/ 868762 w 1763990"/>
                  <a:gd name="connsiteY5" fmla="*/ 1006517 h 1007767"/>
                  <a:gd name="connsiteX6" fmla="*/ 1228755 w 1763990"/>
                  <a:gd name="connsiteY6" fmla="*/ 941515 h 1007767"/>
                  <a:gd name="connsiteX7" fmla="*/ 1688747 w 1763990"/>
                  <a:gd name="connsiteY7" fmla="*/ 916514 h 1007767"/>
                  <a:gd name="connsiteX8" fmla="*/ 1743746 w 1763990"/>
                  <a:gd name="connsiteY8" fmla="*/ 556504 h 1007767"/>
                  <a:gd name="connsiteX9" fmla="*/ 1483750 w 1763990"/>
                  <a:gd name="connsiteY9" fmla="*/ 156493 h 1007767"/>
                  <a:gd name="connsiteX10" fmla="*/ 1013759 w 1763990"/>
                  <a:gd name="connsiteY10" fmla="*/ 11489 h 1007767"/>
                  <a:gd name="connsiteX11" fmla="*/ 793763 w 1763990"/>
                  <a:gd name="connsiteY11" fmla="*/ 21490 h 100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3990" h="1007767">
                    <a:moveTo>
                      <a:pt x="793763" y="21490"/>
                    </a:moveTo>
                    <a:cubicBezTo>
                      <a:pt x="682098" y="36490"/>
                      <a:pt x="453769" y="45657"/>
                      <a:pt x="343771" y="101492"/>
                    </a:cubicBezTo>
                    <a:cubicBezTo>
                      <a:pt x="233773" y="157327"/>
                      <a:pt x="190441" y="270663"/>
                      <a:pt x="133775" y="356499"/>
                    </a:cubicBezTo>
                    <a:cubicBezTo>
                      <a:pt x="77109" y="442335"/>
                      <a:pt x="-20389" y="517337"/>
                      <a:pt x="3777" y="616506"/>
                    </a:cubicBezTo>
                    <a:cubicBezTo>
                      <a:pt x="27943" y="715675"/>
                      <a:pt x="134608" y="886513"/>
                      <a:pt x="278772" y="951515"/>
                    </a:cubicBezTo>
                    <a:cubicBezTo>
                      <a:pt x="422936" y="1016517"/>
                      <a:pt x="710432" y="1008184"/>
                      <a:pt x="868762" y="1006517"/>
                    </a:cubicBezTo>
                    <a:cubicBezTo>
                      <a:pt x="1027092" y="1004850"/>
                      <a:pt x="1092091" y="956516"/>
                      <a:pt x="1228755" y="941515"/>
                    </a:cubicBezTo>
                    <a:cubicBezTo>
                      <a:pt x="1365419" y="926515"/>
                      <a:pt x="1602915" y="980683"/>
                      <a:pt x="1688747" y="916514"/>
                    </a:cubicBezTo>
                    <a:cubicBezTo>
                      <a:pt x="1774579" y="852346"/>
                      <a:pt x="1777912" y="683174"/>
                      <a:pt x="1743746" y="556504"/>
                    </a:cubicBezTo>
                    <a:cubicBezTo>
                      <a:pt x="1709580" y="429834"/>
                      <a:pt x="1605415" y="247329"/>
                      <a:pt x="1483750" y="156493"/>
                    </a:cubicBezTo>
                    <a:cubicBezTo>
                      <a:pt x="1362086" y="65657"/>
                      <a:pt x="1130423" y="35656"/>
                      <a:pt x="1013759" y="11489"/>
                    </a:cubicBezTo>
                    <a:cubicBezTo>
                      <a:pt x="897095" y="-12678"/>
                      <a:pt x="905428" y="6490"/>
                      <a:pt x="793763" y="21490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78" name="Triangle 177">
              <a:extLst>
                <a:ext uri="{FF2B5EF4-FFF2-40B4-BE49-F238E27FC236}">
                  <a16:creationId xmlns:a16="http://schemas.microsoft.com/office/drawing/2014/main" id="{0F6B556C-316F-6848-8A28-191C034EB300}"/>
                </a:ext>
              </a:extLst>
            </p:cNvPr>
            <p:cNvSpPr/>
            <p:nvPr/>
          </p:nvSpPr>
          <p:spPr>
            <a:xfrm flipV="1">
              <a:off x="4015945" y="2767912"/>
              <a:ext cx="3892378" cy="2755558"/>
            </a:xfrm>
            <a:prstGeom prst="triangle">
              <a:avLst>
                <a:gd name="adj" fmla="val 50327"/>
              </a:avLst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123A8993-DC1F-3A43-856B-385BBE477225}"/>
              </a:ext>
            </a:extLst>
          </p:cNvPr>
          <p:cNvGrpSpPr/>
          <p:nvPr/>
        </p:nvGrpSpPr>
        <p:grpSpPr>
          <a:xfrm>
            <a:off x="8999920" y="1469425"/>
            <a:ext cx="410780" cy="655938"/>
            <a:chOff x="3533208" y="1227996"/>
            <a:chExt cx="567057" cy="933976"/>
          </a:xfrm>
        </p:grpSpPr>
        <p:pic>
          <p:nvPicPr>
            <p:cNvPr id="186" name="Picture 185" descr="mobile_or_tablet.png">
              <a:extLst>
                <a:ext uri="{FF2B5EF4-FFF2-40B4-BE49-F238E27FC236}">
                  <a16:creationId xmlns:a16="http://schemas.microsoft.com/office/drawing/2014/main" id="{C47269DE-5032-5247-80C1-771E7D49C7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7EA2BD4A-48C7-314E-9CAD-B85E65583501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D57F32E4-F32D-B04C-BD83-B1F3C904E9C4}"/>
              </a:ext>
            </a:extLst>
          </p:cNvPr>
          <p:cNvGrpSpPr/>
          <p:nvPr/>
        </p:nvGrpSpPr>
        <p:grpSpPr>
          <a:xfrm>
            <a:off x="8118390" y="2607276"/>
            <a:ext cx="471234" cy="425450"/>
            <a:chOff x="283029" y="4319993"/>
            <a:chExt cx="1226174" cy="1258225"/>
          </a:xfrm>
        </p:grpSpPr>
        <p:pic>
          <p:nvPicPr>
            <p:cNvPr id="192" name="Picture 180" descr="desktop_computer_stylized_medium">
              <a:extLst>
                <a:ext uri="{FF2B5EF4-FFF2-40B4-BE49-F238E27FC236}">
                  <a16:creationId xmlns:a16="http://schemas.microsoft.com/office/drawing/2014/main" id="{60512D18-5AEF-5D4D-B300-69E9C8237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83029" y="4319993"/>
              <a:ext cx="1226174" cy="1258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3" name="Freeform 181">
              <a:extLst>
                <a:ext uri="{FF2B5EF4-FFF2-40B4-BE49-F238E27FC236}">
                  <a16:creationId xmlns:a16="http://schemas.microsoft.com/office/drawing/2014/main" id="{0955FDB5-5512-794B-BE7C-ED611F50A0F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05497" y="4440692"/>
              <a:ext cx="596213" cy="576165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9229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18A5CE-5A7A-A849-88F0-035A21A77B6D}"/>
              </a:ext>
            </a:extLst>
          </p:cNvPr>
          <p:cNvGrpSpPr/>
          <p:nvPr/>
        </p:nvGrpSpPr>
        <p:grpSpPr>
          <a:xfrm>
            <a:off x="766635" y="4032423"/>
            <a:ext cx="4250208" cy="1343357"/>
            <a:chOff x="-493754" y="4847969"/>
            <a:chExt cx="4250208" cy="1343357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493754" y="5101797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contacts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HSS, gets mobile’s visited network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19632" y="5474045"/>
              <a:ext cx="1136822" cy="67962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AE2E1453-8E0F-7844-9F4A-D712B477D3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07276" y="4847969"/>
              <a:ext cx="1079157" cy="130569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>
              <a:cxnSpLocks/>
            </p:cNvCxnSpPr>
            <p:nvPr/>
          </p:nvCxnSpPr>
          <p:spPr>
            <a:xfrm>
              <a:off x="7834184" y="2693773"/>
              <a:ext cx="1198605" cy="35727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37">
            <a:extLst>
              <a:ext uri="{FF2B5EF4-FFF2-40B4-BE49-F238E27FC236}">
                <a16:creationId xmlns:a16="http://schemas.microsoft.com/office/drawing/2014/main" id="{567C1314-3308-4E48-81E8-DFC6341689EE}"/>
              </a:ext>
            </a:extLst>
          </p:cNvPr>
          <p:cNvGrpSpPr>
            <a:grpSpLocks/>
          </p:cNvGrpSpPr>
          <p:nvPr/>
        </p:nvGrpSpPr>
        <p:grpSpPr bwMode="auto">
          <a:xfrm>
            <a:off x="4625851" y="3210611"/>
            <a:ext cx="1322389" cy="1905000"/>
            <a:chOff x="1915" y="2230"/>
            <a:chExt cx="833" cy="1200"/>
          </a:xfrm>
        </p:grpSpPr>
        <p:sp>
          <p:nvSpPr>
            <p:cNvPr id="122" name="Line 138">
              <a:extLst>
                <a:ext uri="{FF2B5EF4-FFF2-40B4-BE49-F238E27FC236}">
                  <a16:creationId xmlns:a16="http://schemas.microsoft.com/office/drawing/2014/main" id="{AA66713F-006C-A640-84B7-6F703C89B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3" name="Group 139">
              <a:extLst>
                <a:ext uri="{FF2B5EF4-FFF2-40B4-BE49-F238E27FC236}">
                  <a16:creationId xmlns:a16="http://schemas.microsoft.com/office/drawing/2014/main" id="{A1CAB2E9-58F0-4B49-B8CF-C51CAEAF0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8" y="2539"/>
              <a:ext cx="202" cy="252"/>
              <a:chOff x="554" y="3337"/>
              <a:chExt cx="202" cy="252"/>
            </a:xfrm>
          </p:grpSpPr>
          <p:sp>
            <p:nvSpPr>
              <p:cNvPr id="124" name="Oval 140">
                <a:extLst>
                  <a:ext uri="{FF2B5EF4-FFF2-40B4-BE49-F238E27FC236}">
                    <a16:creationId xmlns:a16="http://schemas.microsoft.com/office/drawing/2014/main" id="{5E13FCDB-CB6E-754E-9F6E-82D90C887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3374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25" name="Text Box 141">
                <a:extLst>
                  <a:ext uri="{FF2B5EF4-FFF2-40B4-BE49-F238E27FC236}">
                    <a16:creationId xmlns:a16="http://schemas.microsoft.com/office/drawing/2014/main" id="{EFECD87D-AE0B-2340-A740-238167129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7" y="3337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2</a:t>
                </a:r>
              </a:p>
            </p:txBody>
          </p:sp>
        </p:grpSp>
      </p:grpSp>
      <p:grpSp>
        <p:nvGrpSpPr>
          <p:cNvPr id="126" name="Group 137">
            <a:extLst>
              <a:ext uri="{FF2B5EF4-FFF2-40B4-BE49-F238E27FC236}">
                <a16:creationId xmlns:a16="http://schemas.microsoft.com/office/drawing/2014/main" id="{7DCCFC3E-FF34-1C43-8781-E2F7B55DB97A}"/>
              </a:ext>
            </a:extLst>
          </p:cNvPr>
          <p:cNvGrpSpPr>
            <a:grpSpLocks/>
          </p:cNvGrpSpPr>
          <p:nvPr/>
        </p:nvGrpSpPr>
        <p:grpSpPr bwMode="auto">
          <a:xfrm>
            <a:off x="6286332" y="3699820"/>
            <a:ext cx="803276" cy="1604963"/>
            <a:chOff x="1028" y="1656"/>
            <a:chExt cx="506" cy="1011"/>
          </a:xfrm>
        </p:grpSpPr>
        <p:sp>
          <p:nvSpPr>
            <p:cNvPr id="127" name="Line 138">
              <a:extLst>
                <a:ext uri="{FF2B5EF4-FFF2-40B4-BE49-F238E27FC236}">
                  <a16:creationId xmlns:a16="http://schemas.microsoft.com/office/drawing/2014/main" id="{242F26A0-18FF-8C44-92B2-1684C63AB6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28" y="1656"/>
              <a:ext cx="506" cy="1011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2729741"/>
                <a:gd name="connsiteY0" fmla="*/ 0 h 1213365"/>
                <a:gd name="connsiteX1" fmla="*/ 2729741 w 2729741"/>
                <a:gd name="connsiteY1" fmla="*/ 1213365 h 1213365"/>
                <a:gd name="connsiteX0" fmla="*/ 0 w 802625"/>
                <a:gd name="connsiteY0" fmla="*/ 1715344 h 1779818"/>
                <a:gd name="connsiteX1" fmla="*/ 802625 w 802625"/>
                <a:gd name="connsiteY1" fmla="*/ 110172 h 1779818"/>
                <a:gd name="connsiteX0" fmla="*/ 0 w 802625"/>
                <a:gd name="connsiteY0" fmla="*/ 1764540 h 1764540"/>
                <a:gd name="connsiteX1" fmla="*/ 802625 w 802625"/>
                <a:gd name="connsiteY1" fmla="*/ 159368 h 1764540"/>
                <a:gd name="connsiteX0" fmla="*/ 0 w 802625"/>
                <a:gd name="connsiteY0" fmla="*/ 1605172 h 1605172"/>
                <a:gd name="connsiteX1" fmla="*/ 802625 w 802625"/>
                <a:gd name="connsiteY1" fmla="*/ 0 h 160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2625" h="1605172">
                  <a:moveTo>
                    <a:pt x="0" y="1605172"/>
                  </a:moveTo>
                  <a:cubicBezTo>
                    <a:pt x="191244" y="1062396"/>
                    <a:pt x="352408" y="865372"/>
                    <a:pt x="802625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8" name="Group 139">
              <a:extLst>
                <a:ext uri="{FF2B5EF4-FFF2-40B4-BE49-F238E27FC236}">
                  <a16:creationId xmlns:a16="http://schemas.microsoft.com/office/drawing/2014/main" id="{4C08F486-76E9-FF49-BFD8-662FFB21C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838"/>
              <a:ext cx="207" cy="252"/>
              <a:chOff x="-253" y="2636"/>
              <a:chExt cx="207" cy="252"/>
            </a:xfrm>
          </p:grpSpPr>
          <p:sp>
            <p:nvSpPr>
              <p:cNvPr id="129" name="Oval 140">
                <a:extLst>
                  <a:ext uri="{FF2B5EF4-FFF2-40B4-BE49-F238E27FC236}">
                    <a16:creationId xmlns:a16="http://schemas.microsoft.com/office/drawing/2014/main" id="{D7F72C4A-7E0C-6D46-9672-E3DB86AE4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48" y="265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30" name="Text Box 141">
                <a:extLst>
                  <a:ext uri="{FF2B5EF4-FFF2-40B4-BE49-F238E27FC236}">
                    <a16:creationId xmlns:a16="http://schemas.microsoft.com/office/drawing/2014/main" id="{DE3F69BA-E896-E44D-8CA7-3D158B6C5C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253" y="2636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3</a:t>
                </a:r>
              </a:p>
            </p:txBody>
          </p:sp>
        </p:grp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6215448" y="4840028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A89977-F97D-CE45-B70C-F8C7A9697953}"/>
              </a:ext>
            </a:extLst>
          </p:cNvPr>
          <p:cNvGrpSpPr/>
          <p:nvPr/>
        </p:nvGrpSpPr>
        <p:grpSpPr>
          <a:xfrm>
            <a:off x="7133968" y="4291913"/>
            <a:ext cx="4287794" cy="1871922"/>
            <a:chOff x="7133968" y="4291913"/>
            <a:chExt cx="4287794" cy="1871922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4ACBF94F-50D2-6F47-B6ED-DDEBB305C324}"/>
                </a:ext>
              </a:extLst>
            </p:cNvPr>
            <p:cNvSpPr txBox="1"/>
            <p:nvPr/>
          </p:nvSpPr>
          <p:spPr>
            <a:xfrm>
              <a:off x="8429580" y="4464908"/>
              <a:ext cx="2992182" cy="1698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Correspondent addresses datagram to visited network address</a:t>
              </a:r>
            </a:p>
            <a:p>
              <a:endParaRPr lang="en-US" dirty="0"/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EBF82F-DD0C-894E-A6FA-96E9442AA281}"/>
                </a:ext>
              </a:extLst>
            </p:cNvPr>
            <p:cNvCxnSpPr/>
            <p:nvPr/>
          </p:nvCxnSpPr>
          <p:spPr>
            <a:xfrm>
              <a:off x="7133968" y="429191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392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4211041" y="1878227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4615174" y="2655294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5880043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6288255" y="2881035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4638656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Mobility in 4G networks: major mobility tasks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5358074" y="3803946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939101" y="1865870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2211838" y="4424820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2018627" y="29913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3292487" y="4553881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2674706" y="3116401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1033966" y="2725714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2697672" y="3472900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5639107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4989064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0539C14D-9686-C041-A0C9-2320F732F8AD}"/>
              </a:ext>
            </a:extLst>
          </p:cNvPr>
          <p:cNvGrpSpPr/>
          <p:nvPr/>
        </p:nvGrpSpPr>
        <p:grpSpPr>
          <a:xfrm>
            <a:off x="6184507" y="2122386"/>
            <a:ext cx="668534" cy="338554"/>
            <a:chOff x="5504898" y="2800672"/>
            <a:chExt cx="668534" cy="338554"/>
          </a:xfrm>
        </p:grpSpPr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E92567FA-9547-D94C-95A5-01B1DDC0051C}"/>
                </a:ext>
              </a:extLst>
            </p:cNvPr>
            <p:cNvCxnSpPr/>
            <p:nvPr/>
          </p:nvCxnSpPr>
          <p:spPr>
            <a:xfrm flipV="1">
              <a:off x="5504898" y="2991028"/>
              <a:ext cx="668534" cy="1"/>
            </a:xfrm>
            <a:prstGeom prst="lin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</p:cxn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64D464D0-572B-864F-B3E0-19E407779BA5}"/>
                </a:ext>
              </a:extLst>
            </p:cNvPr>
            <p:cNvGrpSpPr/>
            <p:nvPr/>
          </p:nvGrpSpPr>
          <p:grpSpPr>
            <a:xfrm>
              <a:off x="5692943" y="2800672"/>
              <a:ext cx="291138" cy="338554"/>
              <a:chOff x="2641317" y="2175013"/>
              <a:chExt cx="291138" cy="338554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4B9FACCA-5DDA-E04F-B5CA-B1F953091C96}"/>
                  </a:ext>
                </a:extLst>
              </p:cNvPr>
              <p:cNvSpPr/>
              <p:nvPr/>
            </p:nvSpPr>
            <p:spPr>
              <a:xfrm>
                <a:off x="2641317" y="2224712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4AF1C38A-BB21-FA43-BDB0-54391CE70144}"/>
                  </a:ext>
                </a:extLst>
              </p:cNvPr>
              <p:cNvSpPr txBox="1"/>
              <p:nvPr/>
            </p:nvSpPr>
            <p:spPr>
              <a:xfrm>
                <a:off x="2642700" y="2175013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282654" y="2136912"/>
            <a:ext cx="4622054" cy="362086"/>
            <a:chOff x="2282654" y="2136912"/>
            <a:chExt cx="4622054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2282654" y="2327165"/>
              <a:ext cx="4622054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1766" h="171833">
                  <a:moveTo>
                    <a:pt x="0" y="14640"/>
                  </a:moveTo>
                  <a:lnTo>
                    <a:pt x="2723069" y="0"/>
                  </a:lnTo>
                  <a:lnTo>
                    <a:pt x="2887706" y="171833"/>
                  </a:lnTo>
                  <a:lnTo>
                    <a:pt x="3671766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E86CAC50-CB08-9B42-992A-840E66D4F28B}"/>
              </a:ext>
            </a:extLst>
          </p:cNvPr>
          <p:cNvGrpSpPr/>
          <p:nvPr/>
        </p:nvGrpSpPr>
        <p:grpSpPr>
          <a:xfrm>
            <a:off x="2623090" y="2610520"/>
            <a:ext cx="2855609" cy="343828"/>
            <a:chOff x="2623090" y="2610520"/>
            <a:chExt cx="2855609" cy="343828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4666F570-ACDD-A344-86FF-757FE78A8C28}"/>
                </a:ext>
              </a:extLst>
            </p:cNvPr>
            <p:cNvSpPr/>
            <p:nvPr/>
          </p:nvSpPr>
          <p:spPr>
            <a:xfrm rot="10800000" flipH="1">
              <a:off x="2623090" y="2610520"/>
              <a:ext cx="2855609" cy="197639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1692" h="197639">
                  <a:moveTo>
                    <a:pt x="0" y="14640"/>
                  </a:moveTo>
                  <a:lnTo>
                    <a:pt x="2723069" y="0"/>
                  </a:lnTo>
                  <a:lnTo>
                    <a:pt x="2931692" y="19763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0D4CE805-BBFB-BB4C-9AD8-17EFBB6ACDBC}"/>
                </a:ext>
              </a:extLst>
            </p:cNvPr>
            <p:cNvGrpSpPr/>
            <p:nvPr/>
          </p:nvGrpSpPr>
          <p:grpSpPr>
            <a:xfrm>
              <a:off x="3572298" y="2615794"/>
              <a:ext cx="291138" cy="338554"/>
              <a:chOff x="2637271" y="2166921"/>
              <a:chExt cx="291138" cy="338554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15435795-47D3-C64C-819F-C37B4FFB25A5}"/>
                  </a:ext>
                </a:extLst>
              </p:cNvPr>
              <p:cNvSpPr/>
              <p:nvPr/>
            </p:nvSpPr>
            <p:spPr>
              <a:xfrm>
                <a:off x="2637271" y="2212574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56196B45-4A8D-DD44-A300-062B2BDEE6FD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9E5E935C-0FD7-E048-8977-9C640ED4F4DE}"/>
              </a:ext>
            </a:extLst>
          </p:cNvPr>
          <p:cNvGrpSpPr/>
          <p:nvPr/>
        </p:nvGrpSpPr>
        <p:grpSpPr>
          <a:xfrm>
            <a:off x="6439511" y="2702941"/>
            <a:ext cx="571920" cy="707046"/>
            <a:chOff x="6439511" y="2702941"/>
            <a:chExt cx="571920" cy="707046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902675ED-5ABC-1044-9EE9-FD6DE86A851C}"/>
                </a:ext>
              </a:extLst>
            </p:cNvPr>
            <p:cNvSpPr/>
            <p:nvPr/>
          </p:nvSpPr>
          <p:spPr>
            <a:xfrm rot="16200000">
              <a:off x="6379747" y="2778302"/>
              <a:ext cx="707046" cy="55632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1005476 w 2931692"/>
                <a:gd name="connsiteY1" fmla="*/ 11027 h 197639"/>
                <a:gd name="connsiteX2" fmla="*/ 2723069 w 2931692"/>
                <a:gd name="connsiteY2" fmla="*/ 0 h 197639"/>
                <a:gd name="connsiteX3" fmla="*/ 2931692 w 2931692"/>
                <a:gd name="connsiteY3" fmla="*/ 197639 h 197639"/>
                <a:gd name="connsiteX0" fmla="*/ 1030876 w 1926216"/>
                <a:gd name="connsiteY0" fmla="*/ 311103 h 311103"/>
                <a:gd name="connsiteX1" fmla="*/ 0 w 1926216"/>
                <a:gd name="connsiteY1" fmla="*/ 11027 h 311103"/>
                <a:gd name="connsiteX2" fmla="*/ 1717593 w 1926216"/>
                <a:gd name="connsiteY2" fmla="*/ 0 h 311103"/>
                <a:gd name="connsiteX3" fmla="*/ 1926216 w 1926216"/>
                <a:gd name="connsiteY3" fmla="*/ 197639 h 311103"/>
                <a:gd name="connsiteX0" fmla="*/ 1377055 w 2272395"/>
                <a:gd name="connsiteY0" fmla="*/ 311103 h 311103"/>
                <a:gd name="connsiteX1" fmla="*/ -1 w 2272395"/>
                <a:gd name="connsiteY1" fmla="*/ 14690 h 311103"/>
                <a:gd name="connsiteX2" fmla="*/ 2063772 w 2272395"/>
                <a:gd name="connsiteY2" fmla="*/ 0 h 311103"/>
                <a:gd name="connsiteX3" fmla="*/ 2272395 w 2272395"/>
                <a:gd name="connsiteY3" fmla="*/ 197639 h 311103"/>
                <a:gd name="connsiteX0" fmla="*/ 1377055 w 2272395"/>
                <a:gd name="connsiteY0" fmla="*/ 600246 h 600246"/>
                <a:gd name="connsiteX1" fmla="*/ -1 w 2272395"/>
                <a:gd name="connsiteY1" fmla="*/ 303833 h 600246"/>
                <a:gd name="connsiteX2" fmla="*/ 1849953 w 2272395"/>
                <a:gd name="connsiteY2" fmla="*/ 0 h 600246"/>
                <a:gd name="connsiteX3" fmla="*/ 2272395 w 2272395"/>
                <a:gd name="connsiteY3" fmla="*/ 486782 h 600246"/>
                <a:gd name="connsiteX0" fmla="*/ 1387237 w 2282577"/>
                <a:gd name="connsiteY0" fmla="*/ 600246 h 600246"/>
                <a:gd name="connsiteX1" fmla="*/ -1 w 2282577"/>
                <a:gd name="connsiteY1" fmla="*/ 237955 h 600246"/>
                <a:gd name="connsiteX2" fmla="*/ 1860135 w 2282577"/>
                <a:gd name="connsiteY2" fmla="*/ 0 h 600246"/>
                <a:gd name="connsiteX3" fmla="*/ 2282577 w 2282577"/>
                <a:gd name="connsiteY3" fmla="*/ 486782 h 600246"/>
                <a:gd name="connsiteX0" fmla="*/ 1387237 w 2282577"/>
                <a:gd name="connsiteY0" fmla="*/ 556323 h 556323"/>
                <a:gd name="connsiteX1" fmla="*/ -1 w 2282577"/>
                <a:gd name="connsiteY1" fmla="*/ 194032 h 556323"/>
                <a:gd name="connsiteX2" fmla="*/ 1941588 w 2282577"/>
                <a:gd name="connsiteY2" fmla="*/ 0 h 556323"/>
                <a:gd name="connsiteX3" fmla="*/ 2282577 w 2282577"/>
                <a:gd name="connsiteY3" fmla="*/ 442859 h 556323"/>
                <a:gd name="connsiteX0" fmla="*/ 1387237 w 1966943"/>
                <a:gd name="connsiteY0" fmla="*/ 556323 h 556323"/>
                <a:gd name="connsiteX1" fmla="*/ -1 w 1966943"/>
                <a:gd name="connsiteY1" fmla="*/ 194032 h 556323"/>
                <a:gd name="connsiteX2" fmla="*/ 1941588 w 1966943"/>
                <a:gd name="connsiteY2" fmla="*/ 0 h 556323"/>
                <a:gd name="connsiteX3" fmla="*/ 1966943 w 1966943"/>
                <a:gd name="connsiteY3" fmla="*/ 439199 h 55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943" h="556323">
                  <a:moveTo>
                    <a:pt x="1387237" y="556323"/>
                  </a:moveTo>
                  <a:lnTo>
                    <a:pt x="-1" y="194032"/>
                  </a:lnTo>
                  <a:lnTo>
                    <a:pt x="1941588" y="0"/>
                  </a:lnTo>
                  <a:lnTo>
                    <a:pt x="1966943" y="43919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8EA92217-9396-F84E-8639-926AB465EF43}"/>
                </a:ext>
              </a:extLst>
            </p:cNvPr>
            <p:cNvGrpSpPr/>
            <p:nvPr/>
          </p:nvGrpSpPr>
          <p:grpSpPr>
            <a:xfrm>
              <a:off x="6439511" y="2994586"/>
              <a:ext cx="291138" cy="338554"/>
              <a:chOff x="7860550" y="3254078"/>
              <a:chExt cx="291138" cy="338554"/>
            </a:xfrm>
          </p:grpSpPr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9C48B737-3FF8-F446-8A4A-52F3958FB5F7}"/>
                  </a:ext>
                </a:extLst>
              </p:cNvPr>
              <p:cNvSpPr/>
              <p:nvPr/>
            </p:nvSpPr>
            <p:spPr>
              <a:xfrm>
                <a:off x="7860550" y="3299731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TextBox 171">
                <a:extLst>
                  <a:ext uri="{FF2B5EF4-FFF2-40B4-BE49-F238E27FC236}">
                    <a16:creationId xmlns:a16="http://schemas.microsoft.com/office/drawing/2014/main" id="{6ECB3BE0-DF10-344B-8607-7D4960667C4A}"/>
                  </a:ext>
                </a:extLst>
              </p:cNvPr>
              <p:cNvSpPr txBox="1"/>
              <p:nvPr/>
            </p:nvSpPr>
            <p:spPr>
              <a:xfrm>
                <a:off x="7865979" y="3254078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82147" y="2665950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143217" y="1952367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6606502" y="1964725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4626479" y="2977546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4619019" y="377897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33588" y="4451521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4620503" y="3447134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6B401DFA-C5BE-1142-BACC-6CB2D06D539B}"/>
              </a:ext>
            </a:extLst>
          </p:cNvPr>
          <p:cNvGrpSpPr/>
          <p:nvPr/>
        </p:nvGrpSpPr>
        <p:grpSpPr>
          <a:xfrm>
            <a:off x="7628143" y="1517824"/>
            <a:ext cx="4563857" cy="2492990"/>
            <a:chOff x="7768186" y="2075943"/>
            <a:chExt cx="4563857" cy="2492990"/>
          </a:xfrm>
        </p:grpSpPr>
        <p:sp>
          <p:nvSpPr>
            <p:cNvPr id="334" name="TextBox 333">
              <a:extLst>
                <a:ext uri="{FF2B5EF4-FFF2-40B4-BE49-F238E27FC236}">
                  <a16:creationId xmlns:a16="http://schemas.microsoft.com/office/drawing/2014/main" id="{A1C7A544-F7C8-CF43-9CE6-14DBCF26730A}"/>
                </a:ext>
              </a:extLst>
            </p:cNvPr>
            <p:cNvSpPr txBox="1"/>
            <p:nvPr/>
          </p:nvSpPr>
          <p:spPr>
            <a:xfrm>
              <a:off x="8117951" y="2075943"/>
              <a:ext cx="4214092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base station association</a:t>
              </a:r>
              <a:r>
                <a:rPr lang="en-US" sz="2400" dirty="0"/>
                <a:t>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covered earlier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 provides IMSI </a:t>
              </a:r>
              <a:r>
                <a:rPr lang="en-US" sz="2000" dirty="0"/>
                <a:t>– identifying itself, home network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</p:txBody>
        </p:sp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6A2C267E-6558-C045-B540-4BB3B6ED9020}"/>
                </a:ext>
              </a:extLst>
            </p:cNvPr>
            <p:cNvGrpSpPr/>
            <p:nvPr/>
          </p:nvGrpSpPr>
          <p:grpSpPr>
            <a:xfrm>
              <a:off x="7768186" y="2117241"/>
              <a:ext cx="332771" cy="400110"/>
              <a:chOff x="2630642" y="2290491"/>
              <a:chExt cx="347383" cy="400110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857DB811-3510-7E49-A856-01D4D172AC8C}"/>
                  </a:ext>
                </a:extLst>
              </p:cNvPr>
              <p:cNvSpPr/>
              <p:nvPr/>
            </p:nvSpPr>
            <p:spPr>
              <a:xfrm>
                <a:off x="2630642" y="234249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4" name="TextBox 343">
                <a:extLst>
                  <a:ext uri="{FF2B5EF4-FFF2-40B4-BE49-F238E27FC236}">
                    <a16:creationId xmlns:a16="http://schemas.microsoft.com/office/drawing/2014/main" id="{048A7444-AAFA-1742-B100-F2F471EEF879}"/>
                  </a:ext>
                </a:extLst>
              </p:cNvPr>
              <p:cNvSpPr txBox="1"/>
              <p:nvPr/>
            </p:nvSpPr>
            <p:spPr>
              <a:xfrm>
                <a:off x="2642700" y="229049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3B4417A2-0FE1-BA47-9BD8-EFA78D493E11}"/>
              </a:ext>
            </a:extLst>
          </p:cNvPr>
          <p:cNvGrpSpPr/>
          <p:nvPr/>
        </p:nvGrpSpPr>
        <p:grpSpPr>
          <a:xfrm>
            <a:off x="7661616" y="3163341"/>
            <a:ext cx="4151442" cy="1652760"/>
            <a:chOff x="7760472" y="2817345"/>
            <a:chExt cx="4151442" cy="1652760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8C5AE47E-31BC-BD45-A1CF-0CB6534FECC4}"/>
                </a:ext>
              </a:extLst>
            </p:cNvPr>
            <p:cNvSpPr txBox="1"/>
            <p:nvPr/>
          </p:nvSpPr>
          <p:spPr>
            <a:xfrm>
              <a:off x="8145159" y="2817345"/>
              <a:ext cx="3766755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control-plane configuration:</a:t>
              </a:r>
            </a:p>
            <a:p>
              <a:pPr marL="342900" indent="-220663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MME, home HSS establish control-plane state -  mobile is in visited network</a:t>
              </a:r>
            </a:p>
            <a:p>
              <a:endParaRPr lang="en-US" dirty="0"/>
            </a:p>
          </p:txBody>
        </p: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39B479E7-7A01-F44B-97CC-CB48621FDB2E}"/>
                </a:ext>
              </a:extLst>
            </p:cNvPr>
            <p:cNvGrpSpPr/>
            <p:nvPr/>
          </p:nvGrpSpPr>
          <p:grpSpPr>
            <a:xfrm>
              <a:off x="7760472" y="2862763"/>
              <a:ext cx="332771" cy="400110"/>
              <a:chOff x="2630642" y="2166921"/>
              <a:chExt cx="347383" cy="400110"/>
            </a:xfrm>
          </p:grpSpPr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23485D65-5B53-7D4A-A0AE-56080369EE72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7" name="TextBox 346">
                <a:extLst>
                  <a:ext uri="{FF2B5EF4-FFF2-40B4-BE49-F238E27FC236}">
                    <a16:creationId xmlns:a16="http://schemas.microsoft.com/office/drawing/2014/main" id="{0A45CB14-CC3A-C24E-A2F6-64AC37611292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C38D921D-2FE1-EC48-A666-C12B8C57B45F}"/>
              </a:ext>
            </a:extLst>
          </p:cNvPr>
          <p:cNvGrpSpPr/>
          <p:nvPr/>
        </p:nvGrpSpPr>
        <p:grpSpPr>
          <a:xfrm>
            <a:off x="5416808" y="4588479"/>
            <a:ext cx="6606316" cy="1652760"/>
            <a:chOff x="5416808" y="4588479"/>
            <a:chExt cx="6606316" cy="1652760"/>
          </a:xfrm>
        </p:grpSpPr>
        <p:sp>
          <p:nvSpPr>
            <p:cNvPr id="335" name="TextBox 334">
              <a:extLst>
                <a:ext uri="{FF2B5EF4-FFF2-40B4-BE49-F238E27FC236}">
                  <a16:creationId xmlns:a16="http://schemas.microsoft.com/office/drawing/2014/main" id="{CEE39575-FF5C-2F4F-B51E-7AD5499DF1D1}"/>
                </a:ext>
              </a:extLst>
            </p:cNvPr>
            <p:cNvSpPr txBox="1"/>
            <p:nvPr/>
          </p:nvSpPr>
          <p:spPr>
            <a:xfrm>
              <a:off x="5774724" y="4588479"/>
              <a:ext cx="6248400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data-plane configuration: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 configures forwarding tunnels for mobile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visited, home network establish tunnels from home P-GW to mobile</a:t>
              </a:r>
            </a:p>
            <a:p>
              <a:endParaRPr lang="en-US" dirty="0"/>
            </a:p>
          </p:txBody>
        </p: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28580F8A-B514-5A4B-818D-58CD2ECF8899}"/>
                </a:ext>
              </a:extLst>
            </p:cNvPr>
            <p:cNvGrpSpPr/>
            <p:nvPr/>
          </p:nvGrpSpPr>
          <p:grpSpPr>
            <a:xfrm>
              <a:off x="5416808" y="4609187"/>
              <a:ext cx="332771" cy="400110"/>
              <a:chOff x="2630642" y="2166921"/>
              <a:chExt cx="347383" cy="400110"/>
            </a:xfrm>
          </p:grpSpPr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8419A69A-75BB-C34A-9000-B5DFD57688C9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0" name="TextBox 349">
                <a:extLst>
                  <a:ext uri="{FF2B5EF4-FFF2-40B4-BE49-F238E27FC236}">
                    <a16:creationId xmlns:a16="http://schemas.microsoft.com/office/drawing/2014/main" id="{3123F943-D9C8-5942-847A-1BB79890FA58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906765FE-657C-6A4C-BAEE-545ABE1B8A24}"/>
              </a:ext>
            </a:extLst>
          </p:cNvPr>
          <p:cNvGrpSpPr/>
          <p:nvPr/>
        </p:nvGrpSpPr>
        <p:grpSpPr>
          <a:xfrm>
            <a:off x="2157940" y="5655274"/>
            <a:ext cx="8666580" cy="800219"/>
            <a:chOff x="2157940" y="5655274"/>
            <a:chExt cx="8666580" cy="800219"/>
          </a:xfrm>
        </p:grpSpPr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48232AE0-BCFD-2D48-AA78-793058368563}"/>
                </a:ext>
              </a:extLst>
            </p:cNvPr>
            <p:cNvSpPr txBox="1"/>
            <p:nvPr/>
          </p:nvSpPr>
          <p:spPr>
            <a:xfrm>
              <a:off x="2491946" y="5655274"/>
              <a:ext cx="8332574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mobile handover: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device changes its point of attachment to visited network</a:t>
              </a:r>
            </a:p>
          </p:txBody>
        </p: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AA2B2954-94B5-E142-94C9-590977F111D1}"/>
                </a:ext>
              </a:extLst>
            </p:cNvPr>
            <p:cNvGrpSpPr/>
            <p:nvPr/>
          </p:nvGrpSpPr>
          <p:grpSpPr>
            <a:xfrm>
              <a:off x="2157940" y="5675984"/>
              <a:ext cx="333577" cy="400110"/>
              <a:chOff x="2629801" y="2166921"/>
              <a:chExt cx="348224" cy="400110"/>
            </a:xfrm>
          </p:grpSpPr>
          <p:sp>
            <p:nvSpPr>
              <p:cNvPr id="352" name="Oval 351">
                <a:extLst>
                  <a:ext uri="{FF2B5EF4-FFF2-40B4-BE49-F238E27FC236}">
                    <a16:creationId xmlns:a16="http://schemas.microsoft.com/office/drawing/2014/main" id="{B9211D6D-B8EA-9348-B242-357D9F62BCA5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3" name="TextBox 352">
                <a:extLst>
                  <a:ext uri="{FF2B5EF4-FFF2-40B4-BE49-F238E27FC236}">
                    <a16:creationId xmlns:a16="http://schemas.microsoft.com/office/drawing/2014/main" id="{AF6AB557-1221-7749-86C7-13A6B557DC81}"/>
                  </a:ext>
                </a:extLst>
              </p:cNvPr>
              <p:cNvSpPr txBox="1"/>
              <p:nvPr/>
            </p:nvSpPr>
            <p:spPr>
              <a:xfrm>
                <a:off x="2629801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06876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2975365" y="1878227"/>
            <a:ext cx="3186468" cy="1556951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3767019" y="2673626"/>
            <a:ext cx="456130" cy="238683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4644367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3402980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081E99-7CCE-534F-B2F3-F59BE98909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7627" y="3874102"/>
            <a:ext cx="10515600" cy="2526698"/>
          </a:xfrm>
        </p:spPr>
        <p:txBody>
          <a:bodyPr>
            <a:normAutofit/>
          </a:bodyPr>
          <a:lstStyle/>
          <a:p>
            <a:r>
              <a:rPr lang="en-US" dirty="0"/>
              <a:t>Mobile communicates with local MME via BS control-plane channel</a:t>
            </a:r>
          </a:p>
          <a:p>
            <a:r>
              <a:rPr lang="en-US" dirty="0"/>
              <a:t>MME uses mobile’s IMSI info to contact mobile’s home HSS</a:t>
            </a:r>
          </a:p>
          <a:p>
            <a:pPr lvl="1"/>
            <a:r>
              <a:rPr lang="en-US" sz="2800" dirty="0"/>
              <a:t>retrieve authentication, encryption, network service information</a:t>
            </a:r>
          </a:p>
          <a:p>
            <a:pPr lvl="1"/>
            <a:r>
              <a:rPr lang="en-US" sz="2800" dirty="0"/>
              <a:t>home HHS knows mobile now resident in visited network</a:t>
            </a:r>
          </a:p>
          <a:p>
            <a:r>
              <a:rPr lang="en-US" dirty="0"/>
              <a:t>BS, mobile select parameters for BS-mobile data-plane radio channel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 Configuring LTE control-plane elements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4228416" y="3028694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864960" y="1853514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1944486" y="2979043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959825" y="2713358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4403431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3753388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319724" y="2136912"/>
            <a:ext cx="3349308" cy="362086"/>
            <a:chOff x="3555400" y="2136912"/>
            <a:chExt cx="3349308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3555400" y="2327165"/>
              <a:ext cx="3349308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  <a:gd name="connsiteX0" fmla="*/ 0 w 2660695"/>
                <a:gd name="connsiteY0" fmla="*/ 14640 h 171833"/>
                <a:gd name="connsiteX1" fmla="*/ 1711998 w 2660695"/>
                <a:gd name="connsiteY1" fmla="*/ 0 h 171833"/>
                <a:gd name="connsiteX2" fmla="*/ 1876635 w 2660695"/>
                <a:gd name="connsiteY2" fmla="*/ 171833 h 171833"/>
                <a:gd name="connsiteX3" fmla="*/ 2660695 w 2660695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0695" h="171833">
                  <a:moveTo>
                    <a:pt x="0" y="14640"/>
                  </a:moveTo>
                  <a:lnTo>
                    <a:pt x="1711998" y="0"/>
                  </a:lnTo>
                  <a:lnTo>
                    <a:pt x="1876635" y="171833"/>
                  </a:lnTo>
                  <a:lnTo>
                    <a:pt x="2660695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08006" y="2653594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069076" y="1940011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5461687" y="2038866"/>
            <a:ext cx="642552" cy="556054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3702676" y="2892302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3114986" y="289770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60211C68-13F1-BE4E-98B3-300388AAAD79}"/>
              </a:ext>
            </a:extLst>
          </p:cNvPr>
          <p:cNvGrpSpPr/>
          <p:nvPr/>
        </p:nvGrpSpPr>
        <p:grpSpPr>
          <a:xfrm>
            <a:off x="3190549" y="2680252"/>
            <a:ext cx="456130" cy="238683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AD149E5C-64DB-9345-A23F-99A22CE771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918D33C7-160B-3841-B26E-2EC6548ED32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BA4A189-0F10-9C45-868F-5C8E910C6C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4B62B118-A4C7-2948-B2AF-B413BE073A5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7C2FE84A-9561-4B4E-8E67-83D17A81B7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95BD777C-FD32-704F-9ED4-CFA8D2D8D3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3593A1B1-B710-D044-B8BD-F9D326F242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38" name="Picture 337" descr="A picture containing sitting, drawing, bus&#10;&#10;Description automatically generated">
            <a:extLst>
              <a:ext uri="{FF2B5EF4-FFF2-40B4-BE49-F238E27FC236}">
                <a16:creationId xmlns:a16="http://schemas.microsoft.com/office/drawing/2014/main" id="{8FC7C625-2F57-DF43-A82B-FB97606C6E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77870" y="2582561"/>
            <a:ext cx="458905" cy="259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89357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8613577" y="1618048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9001835" y="2420515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10266704" y="1724952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10674916" y="2646256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9025317" y="1481780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2276" y="438878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 Configuring data-plane tunnels for mobile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5325762" y="1631091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6598499" y="4190041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6405288" y="2756620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7679148" y="4319102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7061367" y="2881622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7084333" y="3238121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10025768" y="2464709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9375725" y="2086359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6368808" y="2431171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5529878" y="1717588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10993163" y="1729946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9013140" y="2742767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9005680" y="35441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0249" y="4216742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9007164" y="3212355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CFD3BFD2-F0E0-884D-B6BE-448D71ADBF64}"/>
              </a:ext>
            </a:extLst>
          </p:cNvPr>
          <p:cNvCxnSpPr/>
          <p:nvPr/>
        </p:nvCxnSpPr>
        <p:spPr>
          <a:xfrm rot="20906515" flipV="1">
            <a:off x="9896790" y="2423662"/>
            <a:ext cx="464131" cy="5797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E71A573B-1A36-9E41-BA93-1504A5DA2FFD}"/>
              </a:ext>
            </a:extLst>
          </p:cNvPr>
          <p:cNvCxnSpPr/>
          <p:nvPr/>
        </p:nvCxnSpPr>
        <p:spPr>
          <a:xfrm flipH="1">
            <a:off x="10840635" y="2349575"/>
            <a:ext cx="496226" cy="5943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6" name="Freeform 335">
            <a:extLst>
              <a:ext uri="{FF2B5EF4-FFF2-40B4-BE49-F238E27FC236}">
                <a16:creationId xmlns:a16="http://schemas.microsoft.com/office/drawing/2014/main" id="{9E7D6D60-8A88-1443-A68D-2DD1F7A6C801}"/>
              </a:ext>
            </a:extLst>
          </p:cNvPr>
          <p:cNvSpPr/>
          <p:nvPr/>
        </p:nvSpPr>
        <p:spPr>
          <a:xfrm>
            <a:off x="6734082" y="2576072"/>
            <a:ext cx="782783" cy="1736085"/>
          </a:xfrm>
          <a:custGeom>
            <a:avLst/>
            <a:gdLst>
              <a:gd name="connsiteX0" fmla="*/ 79928 w 995582"/>
              <a:gd name="connsiteY0" fmla="*/ 0 h 1635577"/>
              <a:gd name="connsiteX1" fmla="*/ 79928 w 995582"/>
              <a:gd name="connsiteY1" fmla="*/ 266182 h 1635577"/>
              <a:gd name="connsiteX2" fmla="*/ 910569 w 995582"/>
              <a:gd name="connsiteY2" fmla="*/ 756855 h 1635577"/>
              <a:gd name="connsiteX3" fmla="*/ 968297 w 995582"/>
              <a:gd name="connsiteY3" fmla="*/ 1635577 h 1635577"/>
              <a:gd name="connsiteX0" fmla="*/ 58304 w 1018857"/>
              <a:gd name="connsiteY0" fmla="*/ 0 h 1622749"/>
              <a:gd name="connsiteX1" fmla="*/ 103203 w 1018857"/>
              <a:gd name="connsiteY1" fmla="*/ 253354 h 1622749"/>
              <a:gd name="connsiteX2" fmla="*/ 933844 w 1018857"/>
              <a:gd name="connsiteY2" fmla="*/ 744027 h 1622749"/>
              <a:gd name="connsiteX3" fmla="*/ 991572 w 1018857"/>
              <a:gd name="connsiteY3" fmla="*/ 1622749 h 1622749"/>
              <a:gd name="connsiteX0" fmla="*/ 32684 w 993237"/>
              <a:gd name="connsiteY0" fmla="*/ 0 h 1622749"/>
              <a:gd name="connsiteX1" fmla="*/ 77583 w 993237"/>
              <a:gd name="connsiteY1" fmla="*/ 253354 h 1622749"/>
              <a:gd name="connsiteX2" fmla="*/ 908224 w 993237"/>
              <a:gd name="connsiteY2" fmla="*/ 744027 h 1622749"/>
              <a:gd name="connsiteX3" fmla="*/ 965952 w 993237"/>
              <a:gd name="connsiteY3" fmla="*/ 1622749 h 1622749"/>
              <a:gd name="connsiteX0" fmla="*/ 52066 w 980548"/>
              <a:gd name="connsiteY0" fmla="*/ 0 h 1622749"/>
              <a:gd name="connsiteX1" fmla="*/ 64894 w 980548"/>
              <a:gd name="connsiteY1" fmla="*/ 253354 h 1622749"/>
              <a:gd name="connsiteX2" fmla="*/ 895535 w 980548"/>
              <a:gd name="connsiteY2" fmla="*/ 744027 h 1622749"/>
              <a:gd name="connsiteX3" fmla="*/ 953263 w 980548"/>
              <a:gd name="connsiteY3" fmla="*/ 1622749 h 1622749"/>
              <a:gd name="connsiteX0" fmla="*/ 0 w 928482"/>
              <a:gd name="connsiteY0" fmla="*/ 0 h 1622749"/>
              <a:gd name="connsiteX1" fmla="*/ 12828 w 928482"/>
              <a:gd name="connsiteY1" fmla="*/ 253354 h 1622749"/>
              <a:gd name="connsiteX2" fmla="*/ 843469 w 928482"/>
              <a:gd name="connsiteY2" fmla="*/ 744027 h 1622749"/>
              <a:gd name="connsiteX3" fmla="*/ 901197 w 928482"/>
              <a:gd name="connsiteY3" fmla="*/ 1622749 h 1622749"/>
              <a:gd name="connsiteX0" fmla="*/ 54147 w 979422"/>
              <a:gd name="connsiteY0" fmla="*/ 0 h 1625956"/>
              <a:gd name="connsiteX1" fmla="*/ 63768 w 979422"/>
              <a:gd name="connsiteY1" fmla="*/ 256561 h 1625956"/>
              <a:gd name="connsiteX2" fmla="*/ 894409 w 979422"/>
              <a:gd name="connsiteY2" fmla="*/ 747234 h 1625956"/>
              <a:gd name="connsiteX3" fmla="*/ 952137 w 979422"/>
              <a:gd name="connsiteY3" fmla="*/ 1625956 h 1625956"/>
              <a:gd name="connsiteX0" fmla="*/ 0 w 925275"/>
              <a:gd name="connsiteY0" fmla="*/ 0 h 1625956"/>
              <a:gd name="connsiteX1" fmla="*/ 9621 w 925275"/>
              <a:gd name="connsiteY1" fmla="*/ 256561 h 1625956"/>
              <a:gd name="connsiteX2" fmla="*/ 840262 w 925275"/>
              <a:gd name="connsiteY2" fmla="*/ 747234 h 1625956"/>
              <a:gd name="connsiteX3" fmla="*/ 897990 w 925275"/>
              <a:gd name="connsiteY3" fmla="*/ 1625956 h 1625956"/>
              <a:gd name="connsiteX0" fmla="*/ 0 w 963319"/>
              <a:gd name="connsiteY0" fmla="*/ 0 h 1625956"/>
              <a:gd name="connsiteX1" fmla="*/ 9621 w 963319"/>
              <a:gd name="connsiteY1" fmla="*/ 256561 h 1625956"/>
              <a:gd name="connsiteX2" fmla="*/ 840262 w 963319"/>
              <a:gd name="connsiteY2" fmla="*/ 747234 h 1625956"/>
              <a:gd name="connsiteX3" fmla="*/ 958925 w 963319"/>
              <a:gd name="connsiteY3" fmla="*/ 1625956 h 1625956"/>
              <a:gd name="connsiteX0" fmla="*/ 49637 w 1008562"/>
              <a:gd name="connsiteY0" fmla="*/ 0 h 1625956"/>
              <a:gd name="connsiteX1" fmla="*/ 59258 w 1008562"/>
              <a:gd name="connsiteY1" fmla="*/ 256561 h 1625956"/>
              <a:gd name="connsiteX2" fmla="*/ 828964 w 1008562"/>
              <a:gd name="connsiteY2" fmla="*/ 686301 h 1625956"/>
              <a:gd name="connsiteX3" fmla="*/ 1008562 w 1008562"/>
              <a:gd name="connsiteY3" fmla="*/ 1625956 h 1625956"/>
              <a:gd name="connsiteX0" fmla="*/ 56046 w 1028285"/>
              <a:gd name="connsiteY0" fmla="*/ 0 h 1625956"/>
              <a:gd name="connsiteX1" fmla="*/ 65667 w 1028285"/>
              <a:gd name="connsiteY1" fmla="*/ 256561 h 1625956"/>
              <a:gd name="connsiteX2" fmla="*/ 921965 w 1028285"/>
              <a:gd name="connsiteY2" fmla="*/ 657438 h 1625956"/>
              <a:gd name="connsiteX3" fmla="*/ 1014971 w 1028285"/>
              <a:gd name="connsiteY3" fmla="*/ 1625956 h 1625956"/>
              <a:gd name="connsiteX0" fmla="*/ 59608 w 1057830"/>
              <a:gd name="connsiteY0" fmla="*/ 0 h 1625956"/>
              <a:gd name="connsiteX1" fmla="*/ 69229 w 1057830"/>
              <a:gd name="connsiteY1" fmla="*/ 256561 h 1625956"/>
              <a:gd name="connsiteX2" fmla="*/ 973634 w 1057830"/>
              <a:gd name="connsiteY2" fmla="*/ 628575 h 1625956"/>
              <a:gd name="connsiteX3" fmla="*/ 1018533 w 1057830"/>
              <a:gd name="connsiteY3" fmla="*/ 1625956 h 1625956"/>
              <a:gd name="connsiteX0" fmla="*/ 59608 w 1042952"/>
              <a:gd name="connsiteY0" fmla="*/ 0 h 1625956"/>
              <a:gd name="connsiteX1" fmla="*/ 69229 w 1042952"/>
              <a:gd name="connsiteY1" fmla="*/ 256561 h 1625956"/>
              <a:gd name="connsiteX2" fmla="*/ 973634 w 1042952"/>
              <a:gd name="connsiteY2" fmla="*/ 628575 h 1625956"/>
              <a:gd name="connsiteX3" fmla="*/ 1018533 w 1042952"/>
              <a:gd name="connsiteY3" fmla="*/ 1625956 h 1625956"/>
              <a:gd name="connsiteX0" fmla="*/ 59608 w 1084668"/>
              <a:gd name="connsiteY0" fmla="*/ 0 h 1625956"/>
              <a:gd name="connsiteX1" fmla="*/ 69229 w 1084668"/>
              <a:gd name="connsiteY1" fmla="*/ 256561 h 1625956"/>
              <a:gd name="connsiteX2" fmla="*/ 973634 w 1084668"/>
              <a:gd name="connsiteY2" fmla="*/ 628575 h 1625956"/>
              <a:gd name="connsiteX3" fmla="*/ 1069847 w 1084668"/>
              <a:gd name="connsiteY3" fmla="*/ 1625956 h 1625956"/>
              <a:gd name="connsiteX0" fmla="*/ 0 w 1025060"/>
              <a:gd name="connsiteY0" fmla="*/ 0 h 1625956"/>
              <a:gd name="connsiteX1" fmla="*/ 9621 w 1025060"/>
              <a:gd name="connsiteY1" fmla="*/ 256561 h 1625956"/>
              <a:gd name="connsiteX2" fmla="*/ 914026 w 1025060"/>
              <a:gd name="connsiteY2" fmla="*/ 628575 h 1625956"/>
              <a:gd name="connsiteX3" fmla="*/ 1010239 w 1025060"/>
              <a:gd name="connsiteY3" fmla="*/ 1625956 h 1625956"/>
              <a:gd name="connsiteX0" fmla="*/ 4233 w 1029293"/>
              <a:gd name="connsiteY0" fmla="*/ 0 h 1625956"/>
              <a:gd name="connsiteX1" fmla="*/ 13854 w 1029293"/>
              <a:gd name="connsiteY1" fmla="*/ 256561 h 1625956"/>
              <a:gd name="connsiteX2" fmla="*/ 918259 w 1029293"/>
              <a:gd name="connsiteY2" fmla="*/ 628575 h 1625956"/>
              <a:gd name="connsiteX3" fmla="*/ 1014472 w 1029293"/>
              <a:gd name="connsiteY3" fmla="*/ 1625956 h 1625956"/>
              <a:gd name="connsiteX0" fmla="*/ 55456 w 1086930"/>
              <a:gd name="connsiteY0" fmla="*/ 0 h 1625956"/>
              <a:gd name="connsiteX1" fmla="*/ 71491 w 1086930"/>
              <a:gd name="connsiteY1" fmla="*/ 256561 h 1625956"/>
              <a:gd name="connsiteX2" fmla="*/ 975896 w 1086930"/>
              <a:gd name="connsiteY2" fmla="*/ 628575 h 1625956"/>
              <a:gd name="connsiteX3" fmla="*/ 1072109 w 1086930"/>
              <a:gd name="connsiteY3" fmla="*/ 1625956 h 1625956"/>
              <a:gd name="connsiteX0" fmla="*/ 3455 w 1034929"/>
              <a:gd name="connsiteY0" fmla="*/ 0 h 1625956"/>
              <a:gd name="connsiteX1" fmla="*/ 19490 w 1034929"/>
              <a:gd name="connsiteY1" fmla="*/ 256561 h 1625956"/>
              <a:gd name="connsiteX2" fmla="*/ 923895 w 1034929"/>
              <a:gd name="connsiteY2" fmla="*/ 628575 h 1625956"/>
              <a:gd name="connsiteX3" fmla="*/ 1020108 w 1034929"/>
              <a:gd name="connsiteY3" fmla="*/ 1625956 h 162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4929" h="1625956">
                <a:moveTo>
                  <a:pt x="3455" y="0"/>
                </a:moveTo>
                <a:cubicBezTo>
                  <a:pt x="7999" y="95676"/>
                  <a:pt x="-15254" y="187076"/>
                  <a:pt x="19490" y="256561"/>
                </a:cubicBezTo>
                <a:cubicBezTo>
                  <a:pt x="54234" y="326046"/>
                  <a:pt x="757125" y="400343"/>
                  <a:pt x="923895" y="628575"/>
                </a:cubicBezTo>
                <a:cubicBezTo>
                  <a:pt x="1090665" y="856807"/>
                  <a:pt x="1020108" y="1625956"/>
                  <a:pt x="1020108" y="1625956"/>
                </a:cubicBezTo>
              </a:path>
            </a:pathLst>
          </a:cu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09A6648-EFB8-3943-B46A-E5218CD8264E}"/>
              </a:ext>
            </a:extLst>
          </p:cNvPr>
          <p:cNvGrpSpPr/>
          <p:nvPr/>
        </p:nvGrpSpPr>
        <p:grpSpPr>
          <a:xfrm>
            <a:off x="7007195" y="2463030"/>
            <a:ext cx="1984577" cy="218510"/>
            <a:chOff x="4041573" y="2957301"/>
            <a:chExt cx="1984577" cy="218510"/>
          </a:xfrm>
        </p:grpSpPr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7DDB1FA6-77C6-614D-BD82-B9E4B4199664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0FBE258-C083-2D4F-A69C-840E2F838902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0464BD62-6851-9D4E-8EC7-D08BEF56AD90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DE92EBFE-9A46-D44D-8555-375374485D9A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4750FC29-3909-D347-80EB-BC9704812E96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86FF22AE-3362-E24B-8883-B5B190B5AE6D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764ECD9E-0DDA-9748-8C2A-9445D56693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42AAEE96-D2F9-7F4E-A657-7685DA3ED232}"/>
              </a:ext>
            </a:extLst>
          </p:cNvPr>
          <p:cNvGrpSpPr/>
          <p:nvPr/>
        </p:nvGrpSpPr>
        <p:grpSpPr>
          <a:xfrm rot="20899240">
            <a:off x="9791368" y="2349452"/>
            <a:ext cx="404020" cy="197661"/>
            <a:chOff x="1616358" y="2551230"/>
            <a:chExt cx="2141698" cy="218510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9EC8E462-FB13-674B-B585-DCE701467A52}"/>
                </a:ext>
              </a:extLst>
            </p:cNvPr>
            <p:cNvSpPr/>
            <p:nvPr/>
          </p:nvSpPr>
          <p:spPr>
            <a:xfrm>
              <a:off x="1673508" y="2551230"/>
              <a:ext cx="2027398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1D5CEED2-B767-3F4F-9FF2-C27379845958}"/>
                </a:ext>
              </a:extLst>
            </p:cNvPr>
            <p:cNvSpPr/>
            <p:nvPr/>
          </p:nvSpPr>
          <p:spPr>
            <a:xfrm>
              <a:off x="1616358" y="2551230"/>
              <a:ext cx="114300" cy="218510"/>
            </a:xfrm>
            <a:prstGeom prst="ellipse">
              <a:avLst/>
            </a:prstGeom>
            <a:solidFill>
              <a:srgbClr val="7ACCF4"/>
            </a:soli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50982CB2-3FC0-EC4C-8BA3-8E8637F87CFB}"/>
                </a:ext>
              </a:extLst>
            </p:cNvPr>
            <p:cNvSpPr/>
            <p:nvPr/>
          </p:nvSpPr>
          <p:spPr>
            <a:xfrm>
              <a:off x="3643756" y="2551230"/>
              <a:ext cx="114300" cy="218510"/>
            </a:xfrm>
            <a:prstGeom prst="ellipse">
              <a:avLst/>
            </a:prstGeom>
            <a:gradFill flip="none" rotWithShape="1">
              <a:gsLst>
                <a:gs pos="0">
                  <a:srgbClr val="011199"/>
                </a:gs>
                <a:gs pos="100000">
                  <a:srgbClr val="011199"/>
                </a:gs>
                <a:gs pos="50000">
                  <a:srgbClr val="7ACCF4"/>
                </a:gs>
              </a:gsLst>
              <a:lin ang="16200000" scaled="0"/>
              <a:tileRect/>
            </a:gra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B7CCD938-DD6B-CD4C-B9DE-969E07F2D0A1}"/>
                </a:ext>
              </a:extLst>
            </p:cNvPr>
            <p:cNvSpPr/>
            <p:nvPr/>
          </p:nvSpPr>
          <p:spPr>
            <a:xfrm>
              <a:off x="3491356" y="2551230"/>
              <a:ext cx="209550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B36E049F-4ACF-C546-B674-027F711023CB}"/>
              </a:ext>
            </a:extLst>
          </p:cNvPr>
          <p:cNvCxnSpPr/>
          <p:nvPr/>
        </p:nvCxnSpPr>
        <p:spPr>
          <a:xfrm rot="20906515">
            <a:off x="9609030" y="2518898"/>
            <a:ext cx="203668" cy="0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9" name="TextBox 348">
            <a:extLst>
              <a:ext uri="{FF2B5EF4-FFF2-40B4-BE49-F238E27FC236}">
                <a16:creationId xmlns:a16="http://schemas.microsoft.com/office/drawing/2014/main" id="{E3E1098A-A48F-6B4B-85DC-703CBA9FB795}"/>
              </a:ext>
            </a:extLst>
          </p:cNvPr>
          <p:cNvSpPr txBox="1"/>
          <p:nvPr/>
        </p:nvSpPr>
        <p:spPr>
          <a:xfrm>
            <a:off x="9744735" y="3569167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4FF6E866-3556-4748-A1CD-F33B17405DF2}"/>
              </a:ext>
            </a:extLst>
          </p:cNvPr>
          <p:cNvSpPr txBox="1"/>
          <p:nvPr/>
        </p:nvSpPr>
        <p:spPr>
          <a:xfrm>
            <a:off x="5420627" y="2490935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351" name="Content Placeholder 2">
            <a:extLst>
              <a:ext uri="{FF2B5EF4-FFF2-40B4-BE49-F238E27FC236}">
                <a16:creationId xmlns:a16="http://schemas.microsoft.com/office/drawing/2014/main" id="{6E8EC976-A4DB-4741-9AA6-0102B71A8E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6417" y="1649886"/>
            <a:ext cx="4339281" cy="3391672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S-GW to BS tunnel: </a:t>
            </a:r>
            <a:r>
              <a:rPr lang="en-US" dirty="0"/>
              <a:t>when mobile changes base stations, simply change endpoint IP address of tunnel</a:t>
            </a:r>
          </a:p>
          <a:p>
            <a:r>
              <a:rPr lang="en-US" dirty="0">
                <a:solidFill>
                  <a:srgbClr val="C00000"/>
                </a:solidFill>
              </a:rPr>
              <a:t>S-GW to home P-GW tunnel: </a:t>
            </a:r>
            <a:r>
              <a:rPr lang="en-US" dirty="0"/>
              <a:t>implementation of indirect routing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352" name="Content Placeholder 2">
            <a:extLst>
              <a:ext uri="{FF2B5EF4-FFF2-40B4-BE49-F238E27FC236}">
                <a16:creationId xmlns:a16="http://schemas.microsoft.com/office/drawing/2014/main" id="{F911BA04-D2F1-854D-AD8A-832332A06523}"/>
              </a:ext>
            </a:extLst>
          </p:cNvPr>
          <p:cNvSpPr txBox="1">
            <a:spLocks/>
          </p:cNvSpPr>
          <p:nvPr/>
        </p:nvSpPr>
        <p:spPr>
          <a:xfrm>
            <a:off x="768179" y="5115696"/>
            <a:ext cx="10735962" cy="10009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C00000"/>
                </a:solidFill>
              </a:rPr>
              <a:t>tunneling via GTP </a:t>
            </a:r>
            <a:r>
              <a:rPr lang="en-US" sz="2400" dirty="0"/>
              <a:t>(GPRS tunneling protocol): </a:t>
            </a:r>
            <a:r>
              <a:rPr lang="en-US" dirty="0"/>
              <a:t>mobile’s datagram to streaming server encapsulated using GTP inside UDP, inside datagram</a:t>
            </a:r>
          </a:p>
          <a:p>
            <a:pPr marL="130175" indent="0">
              <a:buFont typeface="Wingdings" pitchFamily="2" charset="2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94940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13569EAF-EE3D-0048-9D23-F62CE0F922F6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10" name="TextBox 309">
            <a:extLst>
              <a:ext uri="{FF2B5EF4-FFF2-40B4-BE49-F238E27FC236}">
                <a16:creationId xmlns:a16="http://schemas.microsoft.com/office/drawing/2014/main" id="{33CEF85A-B3CE-524B-9448-D522A443B700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E92346B9-CDCD-114E-9D23-9600310716A6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sp>
        <p:nvSpPr>
          <p:cNvPr id="386" name="TextBox 385">
            <a:extLst>
              <a:ext uri="{FF2B5EF4-FFF2-40B4-BE49-F238E27FC236}">
                <a16:creationId xmlns:a16="http://schemas.microsoft.com/office/drawing/2014/main" id="{03A36E60-FFEC-5940-BCAC-7297F28652D0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91" name="Group 490">
            <a:extLst>
              <a:ext uri="{FF2B5EF4-FFF2-40B4-BE49-F238E27FC236}">
                <a16:creationId xmlns:a16="http://schemas.microsoft.com/office/drawing/2014/main" id="{56BDD917-2F7E-C643-92DB-42339F467FA7}"/>
              </a:ext>
            </a:extLst>
          </p:cNvPr>
          <p:cNvGrpSpPr/>
          <p:nvPr/>
        </p:nvGrpSpPr>
        <p:grpSpPr>
          <a:xfrm rot="20440135">
            <a:off x="3260114" y="2251612"/>
            <a:ext cx="1690954" cy="185014"/>
            <a:chOff x="4041573" y="2957301"/>
            <a:chExt cx="1984577" cy="218510"/>
          </a:xfrm>
        </p:grpSpPr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CA4B32B7-3892-7044-98B9-E077474A5702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95" name="Rectangle 494">
                <a:extLst>
                  <a:ext uri="{FF2B5EF4-FFF2-40B4-BE49-F238E27FC236}">
                    <a16:creationId xmlns:a16="http://schemas.microsoft.com/office/drawing/2014/main" id="{7E12B6FC-9614-A647-AF5B-E4E5624E0198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6" name="Oval 495">
                <a:extLst>
                  <a:ext uri="{FF2B5EF4-FFF2-40B4-BE49-F238E27FC236}">
                    <a16:creationId xmlns:a16="http://schemas.microsoft.com/office/drawing/2014/main" id="{99147F66-4694-084D-8DEE-00B911014804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4E2086BE-C122-3B4D-BB11-7A88BF0D3683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8" name="Rectangle 497">
                <a:extLst>
                  <a:ext uri="{FF2B5EF4-FFF2-40B4-BE49-F238E27FC236}">
                    <a16:creationId xmlns:a16="http://schemas.microsoft.com/office/drawing/2014/main" id="{EBE0D631-59EE-F840-AC7F-54E173252DE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A8B23F7F-6A04-F24C-A925-0FBD3BBAAE68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82CBED8A-D004-9141-AB23-87EDA94626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1A11A3-A155-094E-990C-C3F1DE53F476}"/>
              </a:ext>
            </a:extLst>
          </p:cNvPr>
          <p:cNvGrpSpPr/>
          <p:nvPr/>
        </p:nvGrpSpPr>
        <p:grpSpPr>
          <a:xfrm>
            <a:off x="929896" y="1795181"/>
            <a:ext cx="5740747" cy="815546"/>
            <a:chOff x="919545" y="1791730"/>
            <a:chExt cx="5740747" cy="815546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5B013D-FE75-2945-B23E-E04CEE6DB3A9}"/>
                </a:ext>
              </a:extLst>
            </p:cNvPr>
            <p:cNvSpPr/>
            <p:nvPr/>
          </p:nvSpPr>
          <p:spPr>
            <a:xfrm>
              <a:off x="3422822" y="1952368"/>
              <a:ext cx="3237470" cy="654908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654908">
                  <a:moveTo>
                    <a:pt x="0" y="654908"/>
                  </a:moveTo>
                  <a:lnTo>
                    <a:pt x="1791729" y="0"/>
                  </a:lnTo>
                  <a:lnTo>
                    <a:pt x="3237470" y="469556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8B82826-EA67-C64D-B6CE-44CEB9F6B8C7}"/>
                </a:ext>
              </a:extLst>
            </p:cNvPr>
            <p:cNvSpPr txBox="1"/>
            <p:nvPr/>
          </p:nvSpPr>
          <p:spPr>
            <a:xfrm>
              <a:off x="919545" y="1791730"/>
              <a:ext cx="296581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before</a:t>
              </a:r>
              <a:r>
                <a:rPr lang="en-US" sz="2000" i="1" dirty="0"/>
                <a:t> handover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D2D62EC-BC55-3445-B872-D286CE8A4F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81168" y="2038866"/>
              <a:ext cx="529575" cy="25076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7609C10-2F43-AC43-BB47-BBF391C60D65}"/>
              </a:ext>
            </a:extLst>
          </p:cNvPr>
          <p:cNvGrpSpPr/>
          <p:nvPr/>
        </p:nvGrpSpPr>
        <p:grpSpPr>
          <a:xfrm>
            <a:off x="894837" y="2870887"/>
            <a:ext cx="5732503" cy="1270550"/>
            <a:chOff x="894837" y="2870887"/>
            <a:chExt cx="5732503" cy="1270550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CD528183-16D3-3948-8FA7-9E3D78AC8FCC}"/>
                </a:ext>
              </a:extLst>
            </p:cNvPr>
            <p:cNvSpPr/>
            <p:nvPr/>
          </p:nvSpPr>
          <p:spPr>
            <a:xfrm flipV="1">
              <a:off x="3389870" y="2870887"/>
              <a:ext cx="3237470" cy="889687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  <a:gd name="connsiteX0" fmla="*/ 0 w 3237470"/>
                <a:gd name="connsiteY0" fmla="*/ 889687 h 889687"/>
                <a:gd name="connsiteX1" fmla="*/ 1940010 w 3237470"/>
                <a:gd name="connsiteY1" fmla="*/ 0 h 889687"/>
                <a:gd name="connsiteX2" fmla="*/ 3237470 w 3237470"/>
                <a:gd name="connsiteY2" fmla="*/ 704335 h 88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889687">
                  <a:moveTo>
                    <a:pt x="0" y="889687"/>
                  </a:moveTo>
                  <a:lnTo>
                    <a:pt x="1940010" y="0"/>
                  </a:lnTo>
                  <a:lnTo>
                    <a:pt x="3237470" y="704335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8" name="TextBox 547">
              <a:extLst>
                <a:ext uri="{FF2B5EF4-FFF2-40B4-BE49-F238E27FC236}">
                  <a16:creationId xmlns:a16="http://schemas.microsoft.com/office/drawing/2014/main" id="{63DEDE12-9552-0046-AAF1-1D43C1E99420}"/>
                </a:ext>
              </a:extLst>
            </p:cNvPr>
            <p:cNvSpPr txBox="1"/>
            <p:nvPr/>
          </p:nvSpPr>
          <p:spPr>
            <a:xfrm>
              <a:off x="894837" y="3550506"/>
              <a:ext cx="1819857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after</a:t>
              </a:r>
              <a:r>
                <a:rPr lang="en-US" sz="2000" i="1" dirty="0"/>
                <a:t> </a:t>
              </a:r>
            </a:p>
            <a:p>
              <a:pPr algn="r">
                <a:lnSpc>
                  <a:spcPct val="80000"/>
                </a:lnSpc>
              </a:pPr>
              <a:r>
                <a:rPr lang="en-US" sz="2000" i="1" dirty="0"/>
                <a:t>handover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7572BA2A-78CF-D24C-8B0E-81659CB0E94D}"/>
                </a:ext>
              </a:extLst>
            </p:cNvPr>
            <p:cNvCxnSpPr/>
            <p:nvPr/>
          </p:nvCxnSpPr>
          <p:spPr>
            <a:xfrm flipH="1">
              <a:off x="2627086" y="3077029"/>
              <a:ext cx="1193800" cy="645885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8A24C51-BD92-DA4C-884D-EBC11A5FC13A}"/>
              </a:ext>
            </a:extLst>
          </p:cNvPr>
          <p:cNvGrpSpPr/>
          <p:nvPr/>
        </p:nvGrpSpPr>
        <p:grpSpPr>
          <a:xfrm>
            <a:off x="7553237" y="1713235"/>
            <a:ext cx="4420461" cy="1093882"/>
            <a:chOff x="7553237" y="1713235"/>
            <a:chExt cx="4420461" cy="109388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A91BBA20-A08B-244F-8A67-601970B6DE60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9FF046EA-BF0F-CB42-A27A-C9054C24332C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4" name="TextBox 553">
                <a:extLst>
                  <a:ext uri="{FF2B5EF4-FFF2-40B4-BE49-F238E27FC236}">
                    <a16:creationId xmlns:a16="http://schemas.microsoft.com/office/drawing/2014/main" id="{3E8BD1B8-4FB7-5547-A132-CB05AA359933}"/>
                  </a:ext>
                </a:extLst>
              </p:cNvPr>
              <p:cNvSpPr txBox="1"/>
              <p:nvPr/>
            </p:nvSpPr>
            <p:spPr>
              <a:xfrm>
                <a:off x="7615879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BEED362-49DA-364D-8806-92ACCEDF16AC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current (source) BS selects target BS, sends </a:t>
              </a:r>
              <a:r>
                <a:rPr lang="en-US" sz="2400" i="1" dirty="0">
                  <a:solidFill>
                    <a:prstClr val="black"/>
                  </a:solidFill>
                </a:rPr>
                <a:t>Handover Request message</a:t>
              </a:r>
              <a:r>
                <a:rPr lang="en-US" sz="2400" dirty="0">
                  <a:solidFill>
                    <a:prstClr val="black"/>
                  </a:solidFill>
                </a:rPr>
                <a:t> to target BS</a:t>
              </a:r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DF1BF3CD-717B-6546-B067-E810847567C8}"/>
              </a:ext>
            </a:extLst>
          </p:cNvPr>
          <p:cNvGrpSpPr/>
          <p:nvPr/>
        </p:nvGrpSpPr>
        <p:grpSpPr>
          <a:xfrm>
            <a:off x="7322578" y="3002456"/>
            <a:ext cx="4420461" cy="1093882"/>
            <a:chOff x="7553237" y="1713235"/>
            <a:chExt cx="4420461" cy="1093882"/>
          </a:xfrm>
        </p:grpSpPr>
        <p:grpSp>
          <p:nvGrpSpPr>
            <p:cNvPr id="556" name="Group 555">
              <a:extLst>
                <a:ext uri="{FF2B5EF4-FFF2-40B4-BE49-F238E27FC236}">
                  <a16:creationId xmlns:a16="http://schemas.microsoft.com/office/drawing/2014/main" id="{F7D57CFF-CEAF-6345-A242-2AECA20B2102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F1DA580B-DD3B-3844-A5FD-0261638FCB3E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9" name="TextBox 558">
                <a:extLst>
                  <a:ext uri="{FF2B5EF4-FFF2-40B4-BE49-F238E27FC236}">
                    <a16:creationId xmlns:a16="http://schemas.microsoft.com/office/drawing/2014/main" id="{37252C6A-ABC4-5446-8613-D90C580D25F9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2 </a:t>
                </a:r>
              </a:p>
            </p:txBody>
          </p:sp>
        </p:grpSp>
        <p:sp>
          <p:nvSpPr>
            <p:cNvPr id="557" name="TextBox 556">
              <a:extLst>
                <a:ext uri="{FF2B5EF4-FFF2-40B4-BE49-F238E27FC236}">
                  <a16:creationId xmlns:a16="http://schemas.microsoft.com/office/drawing/2014/main" id="{82D55742-112B-AB49-9197-B7D7CDED7617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pre-allocates radio time slots, responds with HR ACK with info for mobile</a:t>
              </a:r>
            </a:p>
          </p:txBody>
        </p:sp>
      </p:grp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4727555" y="4328748"/>
            <a:ext cx="6480014" cy="1145178"/>
            <a:chOff x="7578978" y="1713235"/>
            <a:chExt cx="5077295" cy="1145178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78978" y="1713235"/>
              <a:ext cx="285428" cy="461665"/>
              <a:chOff x="7578978" y="1713235"/>
              <a:chExt cx="285428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78978" y="1777108"/>
                <a:ext cx="285428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3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1408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informs mobile of new BS 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mobile can now send via new BS - handover </a:t>
              </a:r>
              <a:r>
                <a:rPr lang="en-US" sz="2400" i="1" dirty="0">
                  <a:solidFill>
                    <a:prstClr val="black"/>
                  </a:solidFill>
                </a:rPr>
                <a:t>looks</a:t>
              </a:r>
              <a:r>
                <a:rPr lang="en-US" sz="2400" dirty="0">
                  <a:solidFill>
                    <a:prstClr val="black"/>
                  </a:solidFill>
                </a:rPr>
                <a:t> complete to mobile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74860" y="5531473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4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stops sending datagrams to mobile, instead forwards to new BS (who forwards to mobile over radio channel)</a:t>
              </a:r>
            </a:p>
          </p:txBody>
        </p:sp>
      </p:grpSp>
      <p:sp>
        <p:nvSpPr>
          <p:cNvPr id="570" name="Freeform 569">
            <a:extLst>
              <a:ext uri="{FF2B5EF4-FFF2-40B4-BE49-F238E27FC236}">
                <a16:creationId xmlns:a16="http://schemas.microsoft.com/office/drawing/2014/main" id="{B209C417-6680-994B-96AA-4E0674716D09}"/>
              </a:ext>
            </a:extLst>
          </p:cNvPr>
          <p:cNvSpPr/>
          <p:nvPr/>
        </p:nvSpPr>
        <p:spPr>
          <a:xfrm rot="1152071" flipV="1">
            <a:off x="5453609" y="2257286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E075D086-EB03-6941-BABC-5B56144F25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178DA2C6-3972-0945-BADF-B6D81BB8B2AD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A7E5637B-0567-9A42-BCCA-01B51D2070A1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E3108DE0-DF6F-994C-B6DA-31959FFCFD3C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652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3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0" grpId="0" animBg="1"/>
      <p:bldP spid="570" grpId="1" animBg="1"/>
      <p:bldP spid="571" grpId="0" animBg="1"/>
      <p:bldP spid="572" grpId="0" animBg="1"/>
      <p:bldP spid="573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23A2126-26FB-D64E-B3BA-9392C80880E9}"/>
              </a:ext>
            </a:extLst>
          </p:cNvPr>
          <p:cNvGrpSpPr/>
          <p:nvPr/>
        </p:nvGrpSpPr>
        <p:grpSpPr>
          <a:xfrm>
            <a:off x="5455399" y="2259413"/>
            <a:ext cx="280177" cy="1079044"/>
            <a:chOff x="7333626" y="2741327"/>
            <a:chExt cx="280177" cy="1079044"/>
          </a:xfrm>
        </p:grpSpPr>
        <p:cxnSp>
          <p:nvCxnSpPr>
            <p:cNvPr id="396" name="Straight Arrow Connector 395">
              <a:extLst>
                <a:ext uri="{FF2B5EF4-FFF2-40B4-BE49-F238E27FC236}">
                  <a16:creationId xmlns:a16="http://schemas.microsoft.com/office/drawing/2014/main" id="{6B7D4D45-B41F-5F47-86A7-010659181B55}"/>
                </a:ext>
              </a:extLst>
            </p:cNvPr>
            <p:cNvCxnSpPr/>
            <p:nvPr/>
          </p:nvCxnSpPr>
          <p:spPr>
            <a:xfrm flipV="1">
              <a:off x="7474463" y="2741327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F03CB074-7E99-4541-ACDA-3F7C1EF27FEB}"/>
                </a:ext>
              </a:extLst>
            </p:cNvPr>
            <p:cNvGrpSpPr/>
            <p:nvPr/>
          </p:nvGrpSpPr>
          <p:grpSpPr>
            <a:xfrm>
              <a:off x="7333626" y="3084575"/>
              <a:ext cx="280177" cy="369332"/>
              <a:chOff x="476841" y="5911252"/>
              <a:chExt cx="341714" cy="438908"/>
            </a:xfrm>
          </p:grpSpPr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E3A8B135-6975-4B4B-B071-4246574D6882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6" name="TextBox 405">
                <a:extLst>
                  <a:ext uri="{FF2B5EF4-FFF2-40B4-BE49-F238E27FC236}">
                    <a16:creationId xmlns:a16="http://schemas.microsoft.com/office/drawing/2014/main" id="{DD5A0FC2-1A68-C74B-9AE3-6F59DB99272E}"/>
                  </a:ext>
                </a:extLst>
              </p:cNvPr>
              <p:cNvSpPr txBox="1"/>
              <p:nvPr/>
            </p:nvSpPr>
            <p:spPr>
              <a:xfrm>
                <a:off x="476841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45C757E-4FB9-994D-8A52-918844555535}"/>
              </a:ext>
            </a:extLst>
          </p:cNvPr>
          <p:cNvGrpSpPr/>
          <p:nvPr/>
        </p:nvGrpSpPr>
        <p:grpSpPr>
          <a:xfrm>
            <a:off x="3305566" y="3529589"/>
            <a:ext cx="1631884" cy="369332"/>
            <a:chOff x="5183793" y="4011503"/>
            <a:chExt cx="1631884" cy="369332"/>
          </a:xfrm>
        </p:grpSpPr>
        <p:cxnSp>
          <p:nvCxnSpPr>
            <p:cNvPr id="394" name="Straight Arrow Connector 393">
              <a:extLst>
                <a:ext uri="{FF2B5EF4-FFF2-40B4-BE49-F238E27FC236}">
                  <a16:creationId xmlns:a16="http://schemas.microsoft.com/office/drawing/2014/main" id="{25B9D50B-E21F-1B49-809B-D0192D984D44}"/>
                </a:ext>
              </a:extLst>
            </p:cNvPr>
            <p:cNvCxnSpPr/>
            <p:nvPr/>
          </p:nvCxnSpPr>
          <p:spPr>
            <a:xfrm flipH="1">
              <a:off x="5183793" y="4184862"/>
              <a:ext cx="1631884" cy="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Oval 410">
              <a:extLst>
                <a:ext uri="{FF2B5EF4-FFF2-40B4-BE49-F238E27FC236}">
                  <a16:creationId xmlns:a16="http://schemas.microsoft.com/office/drawing/2014/main" id="{F7AACAF2-1587-D841-805F-6C3278D3F0F6}"/>
                </a:ext>
              </a:extLst>
            </p:cNvPr>
            <p:cNvSpPr/>
            <p:nvPr/>
          </p:nvSpPr>
          <p:spPr>
            <a:xfrm>
              <a:off x="5816201" y="4061559"/>
              <a:ext cx="261316" cy="268189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2" name="TextBox 411">
              <a:extLst>
                <a:ext uri="{FF2B5EF4-FFF2-40B4-BE49-F238E27FC236}">
                  <a16:creationId xmlns:a16="http://schemas.microsoft.com/office/drawing/2014/main" id="{5590A2DA-80DA-4A4B-90C1-DECD24336D6C}"/>
                </a:ext>
              </a:extLst>
            </p:cNvPr>
            <p:cNvSpPr txBox="1"/>
            <p:nvPr/>
          </p:nvSpPr>
          <p:spPr>
            <a:xfrm>
              <a:off x="5847524" y="4011503"/>
              <a:ext cx="1966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rgbClr val="C00000"/>
                  </a:solidFill>
                </a:rPr>
                <a:t>5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AC9C88E-27A4-E54F-A12A-B48D5EAC1365}"/>
              </a:ext>
            </a:extLst>
          </p:cNvPr>
          <p:cNvGrpSpPr/>
          <p:nvPr/>
        </p:nvGrpSpPr>
        <p:grpSpPr>
          <a:xfrm>
            <a:off x="2941077" y="2859464"/>
            <a:ext cx="261316" cy="564979"/>
            <a:chOff x="4852757" y="3380408"/>
            <a:chExt cx="261316" cy="564979"/>
          </a:xfrm>
        </p:grpSpPr>
        <p:cxnSp>
          <p:nvCxnSpPr>
            <p:cNvPr id="395" name="Straight Arrow Connector 394">
              <a:extLst>
                <a:ext uri="{FF2B5EF4-FFF2-40B4-BE49-F238E27FC236}">
                  <a16:creationId xmlns:a16="http://schemas.microsoft.com/office/drawing/2014/main" id="{D1CF5153-F20C-D74C-B15B-577E057E1D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87206" y="3380408"/>
              <a:ext cx="3881" cy="564979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40D8FF44-7373-BE4A-9926-38F953E6A8A8}"/>
                </a:ext>
              </a:extLst>
            </p:cNvPr>
            <p:cNvGrpSpPr/>
            <p:nvPr/>
          </p:nvGrpSpPr>
          <p:grpSpPr>
            <a:xfrm>
              <a:off x="4852757" y="3527520"/>
              <a:ext cx="261316" cy="369332"/>
              <a:chOff x="4813725" y="3527520"/>
              <a:chExt cx="261316" cy="369332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EAAFF8DB-F145-4B4A-B87B-B057694B9A6A}"/>
                  </a:ext>
                </a:extLst>
              </p:cNvPr>
              <p:cNvSpPr/>
              <p:nvPr/>
            </p:nvSpPr>
            <p:spPr>
              <a:xfrm>
                <a:off x="4813725" y="3572000"/>
                <a:ext cx="261316" cy="268189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5" name="TextBox 414">
                <a:extLst>
                  <a:ext uri="{FF2B5EF4-FFF2-40B4-BE49-F238E27FC236}">
                    <a16:creationId xmlns:a16="http://schemas.microsoft.com/office/drawing/2014/main" id="{0FCCCE9E-0DC8-3B4A-A870-456A84040950}"/>
                  </a:ext>
                </a:extLst>
              </p:cNvPr>
              <p:cNvSpPr txBox="1"/>
              <p:nvPr/>
            </p:nvSpPr>
            <p:spPr>
              <a:xfrm>
                <a:off x="4850624" y="3527520"/>
                <a:ext cx="19666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9AE1E74-7BFB-6A4B-B646-1CC83D1A756F}"/>
              </a:ext>
            </a:extLst>
          </p:cNvPr>
          <p:cNvGrpSpPr/>
          <p:nvPr/>
        </p:nvGrpSpPr>
        <p:grpSpPr>
          <a:xfrm rot="1486542">
            <a:off x="3186674" y="3107772"/>
            <a:ext cx="1899396" cy="185014"/>
            <a:chOff x="4041573" y="2957301"/>
            <a:chExt cx="1984577" cy="218510"/>
          </a:xfrm>
        </p:grpSpPr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512ED486-037A-164A-9DBC-1E506E9A55FB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87" name="Rectangle 486">
                <a:extLst>
                  <a:ext uri="{FF2B5EF4-FFF2-40B4-BE49-F238E27FC236}">
                    <a16:creationId xmlns:a16="http://schemas.microsoft.com/office/drawing/2014/main" id="{707FD24D-5A9E-C148-95BD-2EE3973F3D9C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F4B58F15-1BC1-F24E-8274-94CAA2E3D01D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4260278C-FEAA-0546-8D7D-750F70F6F38F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4065F965-5BCB-0046-B284-688C737DA54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7C20725D-1021-3F4A-A744-7C4B04ED6DE3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B36DC542-8836-A64A-BDF0-9A480827B8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7179275" y="2339310"/>
            <a:ext cx="4695573" cy="1809976"/>
            <a:chOff x="7524953" y="1713235"/>
            <a:chExt cx="5131320" cy="1809976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24953" y="1713235"/>
              <a:ext cx="388032" cy="461665"/>
              <a:chOff x="7524953" y="1713235"/>
              <a:chExt cx="388032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24953" y="1780283"/>
                <a:ext cx="388032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5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8056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informs MME that it is new BS for mobile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MME instructs S-GW to change tunnel endpoint to be (new) target BS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99573" y="4394652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6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ACKs back to source BS: handover complete, source BS can release resources</a:t>
              </a:r>
            </a:p>
          </p:txBody>
        </p: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06750812-BE35-A942-A1E0-3A97940367AD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078A5CAD-43A9-FB49-A3D7-6E7221B53CF9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EE151A10-60BF-6240-AAC4-9D08CE15FFC1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4C9DF63-FE33-EA47-A376-292F0C9C0DFB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CD9715C-E2B0-CB46-A005-60B01AC1382E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20B52BBE-F8A9-AB4C-BEC4-B38886B156AD}"/>
              </a:ext>
            </a:extLst>
          </p:cNvPr>
          <p:cNvGrpSpPr/>
          <p:nvPr/>
        </p:nvGrpSpPr>
        <p:grpSpPr>
          <a:xfrm rot="20440135">
            <a:off x="3317714" y="2241759"/>
            <a:ext cx="1690954" cy="185014"/>
            <a:chOff x="4041573" y="2957301"/>
            <a:chExt cx="1984577" cy="218510"/>
          </a:xfrm>
        </p:grpSpPr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66C9E614-EEBB-1341-AF6F-AD2D54FA40CE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216" name="Rectangle 215">
                <a:extLst>
                  <a:ext uri="{FF2B5EF4-FFF2-40B4-BE49-F238E27FC236}">
                    <a16:creationId xmlns:a16="http://schemas.microsoft.com/office/drawing/2014/main" id="{F6680063-ADD0-AD4A-B80F-A18E931240DD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18B1804B-538B-6A4F-9E1D-0EF72D0EB957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EBD84279-6763-A340-8A0F-D1E6EF57A592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Rectangle 218">
                <a:extLst>
                  <a:ext uri="{FF2B5EF4-FFF2-40B4-BE49-F238E27FC236}">
                    <a16:creationId xmlns:a16="http://schemas.microsoft.com/office/drawing/2014/main" id="{E9417B8A-61A6-BB48-8A2E-C7906A7CCC33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8A17D38F-6DEE-9141-8EBA-7F67204EEB82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974EC913-15AB-784D-B1D4-33B900933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0" name="Freeform 219">
            <a:extLst>
              <a:ext uri="{FF2B5EF4-FFF2-40B4-BE49-F238E27FC236}">
                <a16:creationId xmlns:a16="http://schemas.microsoft.com/office/drawing/2014/main" id="{5ABE49C2-D7C8-7648-B24B-3F4566287D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941D8A61-A808-F741-A06F-DA3EEB10B0B8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0" name="Freeform 229">
            <a:extLst>
              <a:ext uri="{FF2B5EF4-FFF2-40B4-BE49-F238E27FC236}">
                <a16:creationId xmlns:a16="http://schemas.microsoft.com/office/drawing/2014/main" id="{12358A54-18EE-0E41-B151-4B0E96586A39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5C240AD-68EB-AE47-98D3-4E7153286D90}"/>
              </a:ext>
            </a:extLst>
          </p:cNvPr>
          <p:cNvGrpSpPr/>
          <p:nvPr/>
        </p:nvGrpSpPr>
        <p:grpSpPr>
          <a:xfrm>
            <a:off x="5467739" y="3015654"/>
            <a:ext cx="1018903" cy="589696"/>
            <a:chOff x="7345966" y="3497568"/>
            <a:chExt cx="1018903" cy="589696"/>
          </a:xfrm>
        </p:grpSpPr>
        <p:cxnSp>
          <p:nvCxnSpPr>
            <p:cNvPr id="397" name="Straight Arrow Connector 396">
              <a:extLst>
                <a:ext uri="{FF2B5EF4-FFF2-40B4-BE49-F238E27FC236}">
                  <a16:creationId xmlns:a16="http://schemas.microsoft.com/office/drawing/2014/main" id="{6E15AA65-69F6-3B4D-B435-C8CDE14BBF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45966" y="3497568"/>
              <a:ext cx="1018903" cy="589696"/>
            </a:xfrm>
            <a:prstGeom prst="straightConnector1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6F08E39A-3AC4-FC40-8700-D4AF5364AE0B}"/>
                </a:ext>
              </a:extLst>
            </p:cNvPr>
            <p:cNvGrpSpPr/>
            <p:nvPr/>
          </p:nvGrpSpPr>
          <p:grpSpPr>
            <a:xfrm>
              <a:off x="7741044" y="3568415"/>
              <a:ext cx="261315" cy="369333"/>
              <a:chOff x="370357" y="5829279"/>
              <a:chExt cx="318709" cy="438909"/>
            </a:xfrm>
          </p:grpSpPr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8DD36AB7-2950-CA43-A38D-5BA079D57306}"/>
                  </a:ext>
                </a:extLst>
              </p:cNvPr>
              <p:cNvSpPr/>
              <p:nvPr/>
            </p:nvSpPr>
            <p:spPr>
              <a:xfrm>
                <a:off x="370357" y="5893203"/>
                <a:ext cx="318709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8" name="TextBox 417">
                <a:extLst>
                  <a:ext uri="{FF2B5EF4-FFF2-40B4-BE49-F238E27FC236}">
                    <a16:creationId xmlns:a16="http://schemas.microsoft.com/office/drawing/2014/main" id="{B17E6058-57DB-6347-843B-1AACB6E498EE}"/>
                  </a:ext>
                </a:extLst>
              </p:cNvPr>
              <p:cNvSpPr txBox="1"/>
              <p:nvPr/>
            </p:nvSpPr>
            <p:spPr>
              <a:xfrm>
                <a:off x="422222" y="5829279"/>
                <a:ext cx="239856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1E610684-A17C-A241-B2FF-A64F3B11ABBB}"/>
              </a:ext>
            </a:extLst>
          </p:cNvPr>
          <p:cNvGrpSpPr/>
          <p:nvPr/>
        </p:nvGrpSpPr>
        <p:grpSpPr>
          <a:xfrm>
            <a:off x="1391335" y="5251387"/>
            <a:ext cx="9758577" cy="461665"/>
            <a:chOff x="7553237" y="1713235"/>
            <a:chExt cx="9758577" cy="461665"/>
          </a:xfrm>
        </p:grpSpPr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DE87FDD4-AAC4-1141-8426-22F563CDA13C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43FED391-3597-2245-86FE-C336E518E919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TextBox 234">
                <a:extLst>
                  <a:ext uri="{FF2B5EF4-FFF2-40B4-BE49-F238E27FC236}">
                    <a16:creationId xmlns:a16="http://schemas.microsoft.com/office/drawing/2014/main" id="{7E0CA677-F461-7F4C-AADC-5CADDB2CFDAC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7 </a:t>
                </a:r>
              </a:p>
            </p:txBody>
          </p:sp>
        </p:grp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6D301E21-5BC8-3D42-ABC7-B51578EB9F97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424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mobile’s datagrams now flow through new tunnel from target BS to S-GW</a:t>
              </a:r>
            </a:p>
          </p:txBody>
        </p:sp>
      </p:grpSp>
      <p:sp>
        <p:nvSpPr>
          <p:cNvPr id="236" name="Freeform 235">
            <a:extLst>
              <a:ext uri="{FF2B5EF4-FFF2-40B4-BE49-F238E27FC236}">
                <a16:creationId xmlns:a16="http://schemas.microsoft.com/office/drawing/2014/main" id="{FA384088-94B6-A747-8547-5E922F64FFF9}"/>
              </a:ext>
            </a:extLst>
          </p:cNvPr>
          <p:cNvSpPr/>
          <p:nvPr/>
        </p:nvSpPr>
        <p:spPr>
          <a:xfrm rot="1503498" flipV="1">
            <a:off x="3178775" y="3146047"/>
            <a:ext cx="1991085" cy="66792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96310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animBg="1"/>
      <p:bldP spid="230" grpId="0" animBg="1"/>
      <p:bldP spid="230" grpId="1" animBg="1"/>
      <p:bldP spid="236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4EC3AC53-7D7D-5F02-EECB-BD4AAC745DF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10134600" cy="2387600"/>
          </a:xfrm>
        </p:spPr>
        <p:txBody>
          <a:bodyPr>
            <a:normAutofit fontScale="90000"/>
          </a:bodyPr>
          <a:lstStyle/>
          <a:p>
            <a:r>
              <a:rPr lang="en-US" dirty="0"/>
              <a:t>Handover is effective to support mobility in cellular networks,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51BD7EB-6CA2-878F-7712-6EB65D7DFB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Wireless and Mobile Networks: 7- 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266AF5E-0233-CE60-98CF-A7318E90FE6D}"/>
              </a:ext>
            </a:extLst>
          </p:cNvPr>
          <p:cNvSpPr txBox="1"/>
          <p:nvPr/>
        </p:nvSpPr>
        <p:spPr>
          <a:xfrm>
            <a:off x="1032035" y="3730030"/>
            <a:ext cx="97663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rgbClr val="FF0000"/>
                </a:solidFill>
              </a:rPr>
              <a:t>But, is it that simple? 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A07DB36-0110-505C-3E2F-40B9C140BC4B}"/>
              </a:ext>
            </a:extLst>
          </p:cNvPr>
          <p:cNvSpPr txBox="1"/>
          <p:nvPr/>
        </p:nvSpPr>
        <p:spPr>
          <a:xfrm>
            <a:off x="1032035" y="4827696"/>
            <a:ext cx="9766300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200" dirty="0">
                <a:solidFill>
                  <a:srgbClr val="0012A0"/>
                </a:solidFill>
              </a:rPr>
              <a:t>Check recent research done my group, </a:t>
            </a:r>
            <a:r>
              <a:rPr lang="en-US" sz="3200" dirty="0">
                <a:solidFill>
                  <a:srgbClr val="0012A0"/>
                </a:solidFill>
                <a:hlinkClick r:id="rId2"/>
              </a:rPr>
              <a:t>https://www.cs.purdue.edu/homes/chunyi/</a:t>
            </a:r>
            <a:endParaRPr lang="en-US" sz="3200" dirty="0">
              <a:solidFill>
                <a:srgbClr val="0012A0"/>
              </a:solidFill>
            </a:endParaRPr>
          </a:p>
          <a:p>
            <a:pPr algn="ctr"/>
            <a:r>
              <a:rPr lang="en-US" sz="2400" dirty="0">
                <a:solidFill>
                  <a:srgbClr val="FF0000"/>
                </a:solidFill>
              </a:rPr>
              <a:t>HotMobile’24, CoNext’23, MobiCom’23, INFOCOM’23, ICNP’21, MobiCom’20, SIGMETICS’16 …</a:t>
            </a:r>
          </a:p>
        </p:txBody>
      </p:sp>
    </p:spTree>
    <p:extLst>
      <p:ext uri="{BB962C8B-B14F-4D97-AF65-F5344CB8AC3E}">
        <p14:creationId xmlns:p14="http://schemas.microsoft.com/office/powerpoint/2010/main" val="23999028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pPr>
              <a:defRPr/>
            </a:pPr>
            <a:r>
              <a:rPr lang="en-US" dirty="0"/>
              <a:t>logically, impact </a:t>
            </a:r>
            <a:r>
              <a:rPr lang="en-US" i="1" dirty="0"/>
              <a:t>should</a:t>
            </a:r>
            <a:r>
              <a:rPr lang="en-US" dirty="0"/>
              <a:t> be minimal …</a:t>
            </a:r>
          </a:p>
          <a:p>
            <a:pPr lvl="1">
              <a:defRPr/>
            </a:pPr>
            <a:r>
              <a:rPr lang="en-US" dirty="0"/>
              <a:t>best effort service model remains unchanged </a:t>
            </a:r>
          </a:p>
          <a:p>
            <a:pPr lvl="1">
              <a:defRPr/>
            </a:pPr>
            <a:r>
              <a:rPr lang="en-US" dirty="0"/>
              <a:t>TCP and UDP can (and do) run over wireless, mobile</a:t>
            </a:r>
          </a:p>
          <a:p>
            <a:pPr>
              <a:defRPr/>
            </a:pPr>
            <a:r>
              <a:rPr lang="en-US" dirty="0"/>
              <a:t>… but performance-wise:</a:t>
            </a:r>
          </a:p>
          <a:p>
            <a:pPr lvl="1">
              <a:defRPr/>
            </a:pPr>
            <a:r>
              <a:rPr lang="en-US" dirty="0"/>
              <a:t>packet loss/delay due to bit-errors (discarded packets, delays for link-layer retransmissions), and handover loss</a:t>
            </a:r>
          </a:p>
          <a:p>
            <a:pPr lvl="1">
              <a:defRPr/>
            </a:pPr>
            <a:r>
              <a:rPr lang="en-US" dirty="0"/>
              <a:t>TCP interprets loss as congestion, will decrease congestion window un-necessarily</a:t>
            </a:r>
          </a:p>
          <a:p>
            <a:pPr lvl="1">
              <a:defRPr/>
            </a:pPr>
            <a:r>
              <a:rPr lang="en-US" dirty="0"/>
              <a:t>delay impairments for real-time traffic</a:t>
            </a:r>
          </a:p>
          <a:p>
            <a:pPr lvl="1">
              <a:defRPr/>
            </a:pPr>
            <a:r>
              <a:rPr lang="en-US" dirty="0"/>
              <a:t>bandwidth a scare resource for wireless links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451821"/>
            <a:ext cx="10777151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Wireless, mobility: impact on higher layer protocols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7078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summary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823785" y="1333500"/>
            <a:ext cx="7047471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818291" y="3379617"/>
            <a:ext cx="10537568" cy="32559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principles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practice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dirty="0"/>
              <a:t>Mobile IP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strike="sngStrike" dirty="0"/>
              <a:t>4G/5G networks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strike="sngStrike" dirty="0"/>
              <a:t>Mobility: impact on higher-layer protocols</a:t>
            </a:r>
            <a:endParaRPr lang="en-US" sz="3000" strike="sngStrike" dirty="0"/>
          </a:p>
        </p:txBody>
      </p:sp>
    </p:spTree>
    <p:extLst>
      <p:ext uri="{BB962C8B-B14F-4D97-AF65-F5344CB8AC3E}">
        <p14:creationId xmlns:p14="http://schemas.microsoft.com/office/powerpoint/2010/main" val="8851076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05500" y="3769102"/>
            <a:ext cx="1447800" cy="15240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2097" y="3768025"/>
            <a:ext cx="1981202" cy="1447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6448" y="3764151"/>
            <a:ext cx="2959101" cy="14859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3">
            <a:extLst>
              <a:ext uri="{FF2B5EF4-FFF2-40B4-BE49-F238E27FC236}">
                <a16:creationId xmlns:a16="http://schemas.microsoft.com/office/drawing/2014/main" id="{2E264414-55C6-964D-A7A6-D994B443E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4912" y="1582738"/>
            <a:ext cx="5462587" cy="21764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3" name="Rectangle 64">
            <a:extLst>
              <a:ext uri="{FF2B5EF4-FFF2-40B4-BE49-F238E27FC236}">
                <a16:creationId xmlns:a16="http://schemas.microsoft.com/office/drawing/2014/main" id="{9189415B-37F7-7B49-B670-15B4A38B8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9" y="1447800"/>
            <a:ext cx="3262312" cy="182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4" name="Rectangle 65">
            <a:extLst>
              <a:ext uri="{FF2B5EF4-FFF2-40B4-BE49-F238E27FC236}">
                <a16:creationId xmlns:a16="http://schemas.microsoft.com/office/drawing/2014/main" id="{5517F4DF-0905-2A4E-A645-CE0CFAEF6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699" y="1336675"/>
            <a:ext cx="5397501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CC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4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infrastructure mode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base station connects mobiles into wired network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handoff: mobile changes base station providing connection into wired network</a:t>
            </a:r>
          </a:p>
        </p:txBody>
      </p:sp>
    </p:spTree>
    <p:extLst>
      <p:ext uri="{BB962C8B-B14F-4D97-AF65-F5344CB8AC3E}">
        <p14:creationId xmlns:p14="http://schemas.microsoft.com/office/powerpoint/2010/main" val="2444000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27294</TotalTime>
  <Words>7209</Words>
  <Application>Microsoft Macintosh PowerPoint</Application>
  <PresentationFormat>Widescreen</PresentationFormat>
  <Paragraphs>2027</Paragraphs>
  <Slides>89</Slides>
  <Notes>84</Notes>
  <HiddenSlides>18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89</vt:i4>
      </vt:variant>
    </vt:vector>
  </HeadingPairs>
  <TitlesOfParts>
    <vt:vector size="101" baseType="lpstr">
      <vt:lpstr>ＭＳ Ｐゴシック</vt:lpstr>
      <vt:lpstr>Arial</vt:lpstr>
      <vt:lpstr>Calibri</vt:lpstr>
      <vt:lpstr>Calibri Light</vt:lpstr>
      <vt:lpstr>Cambria</vt:lpstr>
      <vt:lpstr>Gill Sans MT</vt:lpstr>
      <vt:lpstr>Symbol</vt:lpstr>
      <vt:lpstr>Tahoma</vt:lpstr>
      <vt:lpstr>Times New Roman</vt:lpstr>
      <vt:lpstr>Wingdings</vt:lpstr>
      <vt:lpstr>Office Theme</vt:lpstr>
      <vt:lpstr>Picture</vt:lpstr>
      <vt:lpstr>PowerPoint Presentation</vt:lpstr>
      <vt:lpstr>Wireless and Mobile Networks: context</vt:lpstr>
      <vt:lpstr>Chapter 7 outline</vt:lpstr>
      <vt:lpstr>Elements of a wireless network</vt:lpstr>
      <vt:lpstr>Elements of a wireless network</vt:lpstr>
      <vt:lpstr>Elements of a wireless network</vt:lpstr>
      <vt:lpstr>Elements of a wireless network</vt:lpstr>
      <vt:lpstr>Characteristics of selected wireless links</vt:lpstr>
      <vt:lpstr>Elements of a wireless network</vt:lpstr>
      <vt:lpstr>Elements of a wireless network</vt:lpstr>
      <vt:lpstr>Wireless network taxonomy</vt:lpstr>
      <vt:lpstr>Chapter 7 outline</vt:lpstr>
      <vt:lpstr>Wireless link characteristics (1)</vt:lpstr>
      <vt:lpstr>Wireless link characteristics (2)</vt:lpstr>
      <vt:lpstr>Wireless link characteristics (3)</vt:lpstr>
      <vt:lpstr>Chapter 7 outline</vt:lpstr>
      <vt:lpstr>IEEE 802.11 Wireless LAN</vt:lpstr>
      <vt:lpstr>802.11 LAN architecture</vt:lpstr>
      <vt:lpstr>802.11: Channels, association</vt:lpstr>
      <vt:lpstr>802.11: passive/active scanning</vt:lpstr>
      <vt:lpstr>IEEE 802.11: multiple access</vt:lpstr>
      <vt:lpstr>IEEE 802.11 MAC Protocol: CSMA/CA</vt:lpstr>
      <vt:lpstr>Avoiding collisions (more)</vt:lpstr>
      <vt:lpstr>Collision Avoidance: RTS-CTS exchange</vt:lpstr>
      <vt:lpstr>802.11 frame: addressing</vt:lpstr>
      <vt:lpstr>802.11 frame: addressing</vt:lpstr>
      <vt:lpstr>802.11 frame: addressing</vt:lpstr>
      <vt:lpstr>802.11: mobility within same subnet</vt:lpstr>
      <vt:lpstr>802.11: advanced capabilities</vt:lpstr>
      <vt:lpstr>802.11: advanced capabilities</vt:lpstr>
      <vt:lpstr>Multi Access in Other wireless networks </vt:lpstr>
      <vt:lpstr>Personal area networks: Bluetooth</vt:lpstr>
      <vt:lpstr>Personal area networks: Bluetooth</vt:lpstr>
      <vt:lpstr>3G: Code Division Multiple Access (CDMA)</vt:lpstr>
      <vt:lpstr>CDMA encode/decode</vt:lpstr>
      <vt:lpstr>CDMA: two-sender interference</vt:lpstr>
      <vt:lpstr>Chapter 7 outline</vt:lpstr>
      <vt:lpstr>4G/5G cellular networks</vt:lpstr>
      <vt:lpstr>4G/5G cellular networks</vt:lpstr>
      <vt:lpstr>Elements of 4G LTE architecture</vt:lpstr>
      <vt:lpstr>Elements of 4G LTE architecture</vt:lpstr>
      <vt:lpstr>Elements of 4G LTE architecture</vt:lpstr>
      <vt:lpstr>Elements of 4G LTE architecture</vt:lpstr>
      <vt:lpstr>Elements of 4G LTE architecture</vt:lpstr>
      <vt:lpstr>LTE: data plane control plane separation</vt:lpstr>
      <vt:lpstr>LTE data plane protocol stack: first hop</vt:lpstr>
      <vt:lpstr>LTE data plane protocol stack: first hop</vt:lpstr>
      <vt:lpstr>LTE data plane protocol stack:  packet core</vt:lpstr>
      <vt:lpstr>LTE data plane: associating with a BS</vt:lpstr>
      <vt:lpstr>LTE mobiles: sleep modes</vt:lpstr>
      <vt:lpstr>Global cellular network: a network of IP networks</vt:lpstr>
      <vt:lpstr>On to 5G!</vt:lpstr>
      <vt:lpstr>Chapter 7 outline</vt:lpstr>
      <vt:lpstr>What is mobility?</vt:lpstr>
      <vt:lpstr>Mobility: vocabulary</vt:lpstr>
      <vt:lpstr>Mobility: more vocabulary</vt:lpstr>
      <vt:lpstr>How do you contact a mobile friend:</vt:lpstr>
      <vt:lpstr>Mobility approaches</vt:lpstr>
      <vt:lpstr>Mobility approaches</vt:lpstr>
      <vt:lpstr>Mobility: registration</vt:lpstr>
      <vt:lpstr>Mobility via indirect routing</vt:lpstr>
      <vt:lpstr>Indirect Routing: comments</vt:lpstr>
      <vt:lpstr>Indirect routing: moving between networks</vt:lpstr>
      <vt:lpstr>Mobility via direct routing</vt:lpstr>
      <vt:lpstr>Mobility via direct routing: comments</vt:lpstr>
      <vt:lpstr>Accommodating mobility with direct routing</vt:lpstr>
      <vt:lpstr>Chapter 7 outline</vt:lpstr>
      <vt:lpstr>Mobile IP</vt:lpstr>
      <vt:lpstr>Mobile IP: Indirect Routing</vt:lpstr>
      <vt:lpstr>Mobile IP: agent discovery</vt:lpstr>
      <vt:lpstr>Mobile IP: registration example</vt:lpstr>
      <vt:lpstr>Mobile IP (skipped)</vt:lpstr>
      <vt:lpstr>What is mobility?</vt:lpstr>
      <vt:lpstr>Mobility challenge:</vt:lpstr>
      <vt:lpstr>Home network, visited network: 4G/5G</vt:lpstr>
      <vt:lpstr>Home network, visited network: ISP/WiFi</vt:lpstr>
      <vt:lpstr>Home network, visited network: generic</vt:lpstr>
      <vt:lpstr>Registration: home needs to know where you are!</vt:lpstr>
      <vt:lpstr>Mobility with indirect routing</vt:lpstr>
      <vt:lpstr>Mobility with indirect routing: comments</vt:lpstr>
      <vt:lpstr>Mobility with direct routing</vt:lpstr>
      <vt:lpstr>Mobility in 4G networks: major mobility tasks</vt:lpstr>
      <vt:lpstr> Configuring LTE control-plane elements</vt:lpstr>
      <vt:lpstr> Configuring data-plane tunnels for mobile</vt:lpstr>
      <vt:lpstr>Handover between BSs in same cellular network</vt:lpstr>
      <vt:lpstr>Handover between BSs in same cellular network</vt:lpstr>
      <vt:lpstr>Handover is effective to support mobility in cellular networks, </vt:lpstr>
      <vt:lpstr>Wireless, mobility: impact on higher layer protocols</vt:lpstr>
      <vt:lpstr>Chapter 7 summary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Chunyi Peng</cp:lastModifiedBy>
  <cp:revision>986</cp:revision>
  <dcterms:created xsi:type="dcterms:W3CDTF">2020-01-18T07:24:59Z</dcterms:created>
  <dcterms:modified xsi:type="dcterms:W3CDTF">2025-04-16T15:27:23Z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4044bd30-2ed7-4c9d-9d12-46200872a97b_Enabled">
    <vt:lpwstr>true</vt:lpwstr>
  </property>
  <property fmtid="{D5CDD505-2E9C-101B-9397-08002B2CF9AE}" pid="3" name="MSIP_Label_4044bd30-2ed7-4c9d-9d12-46200872a97b_SetDate">
    <vt:lpwstr>2024-04-11T14:25:35Z</vt:lpwstr>
  </property>
  <property fmtid="{D5CDD505-2E9C-101B-9397-08002B2CF9AE}" pid="4" name="MSIP_Label_4044bd30-2ed7-4c9d-9d12-46200872a97b_Method">
    <vt:lpwstr>Standard</vt:lpwstr>
  </property>
  <property fmtid="{D5CDD505-2E9C-101B-9397-08002B2CF9AE}" pid="5" name="MSIP_Label_4044bd30-2ed7-4c9d-9d12-46200872a97b_Name">
    <vt:lpwstr>defa4170-0d19-0005-0004-bc88714345d2</vt:lpwstr>
  </property>
  <property fmtid="{D5CDD505-2E9C-101B-9397-08002B2CF9AE}" pid="6" name="MSIP_Label_4044bd30-2ed7-4c9d-9d12-46200872a97b_SiteId">
    <vt:lpwstr>4130bd39-7c53-419c-b1e5-8758d6d63f21</vt:lpwstr>
  </property>
  <property fmtid="{D5CDD505-2E9C-101B-9397-08002B2CF9AE}" pid="7" name="MSIP_Label_4044bd30-2ed7-4c9d-9d12-46200872a97b_ActionId">
    <vt:lpwstr>0c130ab6-3c67-4e2d-a461-a2fc5cfedf2b</vt:lpwstr>
  </property>
  <property fmtid="{D5CDD505-2E9C-101B-9397-08002B2CF9AE}" pid="8" name="MSIP_Label_4044bd30-2ed7-4c9d-9d12-46200872a97b_ContentBits">
    <vt:lpwstr>0</vt:lpwstr>
  </property>
</Properties>
</file>